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 id="2147483660" r:id="rId2"/>
  </p:sldMasterIdLst>
  <p:notesMasterIdLst>
    <p:notesMasterId r:id="rId38"/>
  </p:notesMasterIdLst>
  <p:sldIdLst>
    <p:sldId id="6207" r:id="rId3"/>
    <p:sldId id="333" r:id="rId4"/>
    <p:sldId id="266" r:id="rId5"/>
    <p:sldId id="260" r:id="rId6"/>
    <p:sldId id="267" r:id="rId7"/>
    <p:sldId id="269" r:id="rId8"/>
    <p:sldId id="270" r:id="rId9"/>
    <p:sldId id="325" r:id="rId10"/>
    <p:sldId id="258" r:id="rId11"/>
    <p:sldId id="304" r:id="rId12"/>
    <p:sldId id="326" r:id="rId13"/>
    <p:sldId id="274" r:id="rId14"/>
    <p:sldId id="279" r:id="rId15"/>
    <p:sldId id="305" r:id="rId16"/>
    <p:sldId id="257" r:id="rId17"/>
    <p:sldId id="307" r:id="rId18"/>
    <p:sldId id="278" r:id="rId19"/>
    <p:sldId id="273" r:id="rId20"/>
    <p:sldId id="328" r:id="rId21"/>
    <p:sldId id="308" r:id="rId22"/>
    <p:sldId id="327" r:id="rId23"/>
    <p:sldId id="281" r:id="rId24"/>
    <p:sldId id="329" r:id="rId25"/>
    <p:sldId id="330" r:id="rId26"/>
    <p:sldId id="331" r:id="rId27"/>
    <p:sldId id="332" r:id="rId28"/>
    <p:sldId id="287" r:id="rId29"/>
    <p:sldId id="293" r:id="rId30"/>
    <p:sldId id="296" r:id="rId31"/>
    <p:sldId id="300" r:id="rId32"/>
    <p:sldId id="324" r:id="rId33"/>
    <p:sldId id="301" r:id="rId34"/>
    <p:sldId id="302" r:id="rId35"/>
    <p:sldId id="303" r:id="rId36"/>
    <p:sldId id="265" r:id="rId37"/>
  </p:sldIdLst>
  <p:sldSz cx="18288000" cy="10287000"/>
  <p:notesSz cx="6858000" cy="9144000"/>
  <p:embeddedFontLst>
    <p:embeddedFont>
      <p:font typeface="Calibri" panose="020F0502020204030204" pitchFamily="34" charset="0"/>
      <p:regular r:id="rId39"/>
      <p:bold r:id="rId40"/>
      <p:italic r:id="rId41"/>
      <p:boldItalic r:id="rId42"/>
    </p:embeddedFont>
    <p:embeddedFont>
      <p:font typeface="Cambria" panose="02040503050406030204" pitchFamily="18" charset="0"/>
      <p:regular r:id="rId43"/>
      <p:bold r:id="rId44"/>
      <p:italic r:id="rId45"/>
      <p:boldItalic r:id="rId46"/>
    </p:embeddedFont>
    <p:embeddedFont>
      <p:font typeface="Cambria Math" panose="02040503050406030204" pitchFamily="18" charset="0"/>
      <p:regular r:id="rId47"/>
    </p:embeddedFont>
    <p:embeddedFont>
      <p:font typeface="Open Sans" panose="020B0604020202020204" charset="0"/>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0000"/>
    <a:srgbClr val="DEE9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3883" autoAdjust="0"/>
  </p:normalViewPr>
  <p:slideViewPr>
    <p:cSldViewPr>
      <p:cViewPr varScale="1">
        <p:scale>
          <a:sx n="53" d="100"/>
          <a:sy n="53" d="100"/>
        </p:scale>
        <p:origin x="802" y="1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6.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6.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37FEE0-0056-43D5-A580-A1642651D8C4}" type="datetimeFigureOut">
              <a:rPr lang="en-US" smtClean="0"/>
              <a:t>02/02/2025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CD58E2-74CE-4B2C-94EE-9ACFFEB0F33E}" type="slidenum">
              <a:rPr lang="en-US" smtClean="0"/>
              <a:t>‹#›</a:t>
            </a:fld>
            <a:endParaRPr lang="en-US"/>
          </a:p>
        </p:txBody>
      </p:sp>
    </p:spTree>
    <p:extLst>
      <p:ext uri="{BB962C8B-B14F-4D97-AF65-F5344CB8AC3E}">
        <p14:creationId xmlns:p14="http://schemas.microsoft.com/office/powerpoint/2010/main" val="1807832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CD58E2-74CE-4B2C-94EE-9ACFFEB0F33E}" type="slidenum">
              <a:rPr lang="en-US" smtClean="0"/>
              <a:t>3</a:t>
            </a:fld>
            <a:endParaRPr lang="en-US"/>
          </a:p>
        </p:txBody>
      </p:sp>
    </p:spTree>
    <p:extLst>
      <p:ext uri="{BB962C8B-B14F-4D97-AF65-F5344CB8AC3E}">
        <p14:creationId xmlns:p14="http://schemas.microsoft.com/office/powerpoint/2010/main" val="3171905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8" name="Google Shape;938;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511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D58E2-74CE-4B2C-94EE-9ACFFEB0F3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2930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8" name="Google Shape;938;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1312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CD58E2-74CE-4B2C-94EE-9ACFFEB0F33E}" type="slidenum">
              <a:rPr lang="en-US" smtClean="0"/>
              <a:t>4</a:t>
            </a:fld>
            <a:endParaRPr lang="en-US"/>
          </a:p>
        </p:txBody>
      </p:sp>
    </p:spTree>
    <p:extLst>
      <p:ext uri="{BB962C8B-B14F-4D97-AF65-F5344CB8AC3E}">
        <p14:creationId xmlns:p14="http://schemas.microsoft.com/office/powerpoint/2010/main" val="4137952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CD58E2-74CE-4B2C-94EE-9ACFFEB0F33E}" type="slidenum">
              <a:rPr lang="en-US" smtClean="0"/>
              <a:t>5</a:t>
            </a:fld>
            <a:endParaRPr lang="en-US"/>
          </a:p>
        </p:txBody>
      </p:sp>
    </p:spTree>
    <p:extLst>
      <p:ext uri="{BB962C8B-B14F-4D97-AF65-F5344CB8AC3E}">
        <p14:creationId xmlns:p14="http://schemas.microsoft.com/office/powerpoint/2010/main" val="1045716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CD58E2-74CE-4B2C-94EE-9ACFFEB0F33E}" type="slidenum">
              <a:rPr lang="en-US" smtClean="0"/>
              <a:t>6</a:t>
            </a:fld>
            <a:endParaRPr lang="en-US"/>
          </a:p>
        </p:txBody>
      </p:sp>
    </p:spTree>
    <p:extLst>
      <p:ext uri="{BB962C8B-B14F-4D97-AF65-F5344CB8AC3E}">
        <p14:creationId xmlns:p14="http://schemas.microsoft.com/office/powerpoint/2010/main" val="3044111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D58E2-74CE-4B2C-94EE-9ACFFEB0F3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6899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8" name="Google Shape;938;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167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8" name="Google Shape;938;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1086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8" name="Google Shape;938;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1086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8" name="Google Shape;938;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1086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02/02/2025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02/02/2025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02/02/2025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6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17" name="Google Shape;17;p6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18" name="Google Shape;18;p6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46330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9"/>
        <p:cNvGrpSpPr/>
        <p:nvPr/>
      </p:nvGrpSpPr>
      <p:grpSpPr>
        <a:xfrm>
          <a:off x="0" y="0"/>
          <a:ext cx="0" cy="0"/>
          <a:chOff x="0" y="0"/>
          <a:chExt cx="0" cy="0"/>
        </a:xfrm>
      </p:grpSpPr>
      <p:sp>
        <p:nvSpPr>
          <p:cNvPr id="20" name="Google Shape;20;p6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6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6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23" name="Google Shape;23;p6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24" name="Google Shape;24;p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569054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5"/>
        <p:cNvGrpSpPr/>
        <p:nvPr/>
      </p:nvGrpSpPr>
      <p:grpSpPr>
        <a:xfrm>
          <a:off x="0" y="0"/>
          <a:ext cx="0" cy="0"/>
          <a:chOff x="0" y="0"/>
          <a:chExt cx="0" cy="0"/>
        </a:xfrm>
      </p:grpSpPr>
      <p:sp>
        <p:nvSpPr>
          <p:cNvPr id="26" name="Google Shape;26;p6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6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6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29" name="Google Shape;29;p6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30" name="Google Shape;30;p6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18985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1"/>
        <p:cNvGrpSpPr/>
        <p:nvPr/>
      </p:nvGrpSpPr>
      <p:grpSpPr>
        <a:xfrm>
          <a:off x="0" y="0"/>
          <a:ext cx="0" cy="0"/>
          <a:chOff x="0" y="0"/>
          <a:chExt cx="0" cy="0"/>
        </a:xfrm>
      </p:grpSpPr>
      <p:sp>
        <p:nvSpPr>
          <p:cNvPr id="32" name="Google Shape;32;p6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6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6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35" name="Google Shape;35;p6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36" name="Google Shape;36;p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69450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7"/>
        <p:cNvGrpSpPr/>
        <p:nvPr/>
      </p:nvGrpSpPr>
      <p:grpSpPr>
        <a:xfrm>
          <a:off x="0" y="0"/>
          <a:ext cx="0" cy="0"/>
          <a:chOff x="0" y="0"/>
          <a:chExt cx="0" cy="0"/>
        </a:xfrm>
      </p:grpSpPr>
      <p:sp>
        <p:nvSpPr>
          <p:cNvPr id="38" name="Google Shape;38;p7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7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7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7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42" name="Google Shape;42;p7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43" name="Google Shape;43;p7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22954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4"/>
        <p:cNvGrpSpPr/>
        <p:nvPr/>
      </p:nvGrpSpPr>
      <p:grpSpPr>
        <a:xfrm>
          <a:off x="0" y="0"/>
          <a:ext cx="0" cy="0"/>
          <a:chOff x="0" y="0"/>
          <a:chExt cx="0" cy="0"/>
        </a:xfrm>
      </p:grpSpPr>
      <p:sp>
        <p:nvSpPr>
          <p:cNvPr id="45" name="Google Shape;45;p7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51" name="Google Shape;51;p7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52" name="Google Shape;52;p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73239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3"/>
        <p:cNvGrpSpPr/>
        <p:nvPr/>
      </p:nvGrpSpPr>
      <p:grpSpPr>
        <a:xfrm>
          <a:off x="0" y="0"/>
          <a:ext cx="0" cy="0"/>
          <a:chOff x="0" y="0"/>
          <a:chExt cx="0" cy="0"/>
        </a:xfrm>
      </p:grpSpPr>
      <p:sp>
        <p:nvSpPr>
          <p:cNvPr id="54" name="Google Shape;54;p7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7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56" name="Google Shape;56;p7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57" name="Google Shape;57;p7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73778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7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7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7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7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63" name="Google Shape;63;p7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64" name="Google Shape;64;p7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74470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02/02/2025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7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74"/>
          <p:cNvSpPr>
            <a:spLocks noGrp="1"/>
          </p:cNvSpPr>
          <p:nvPr>
            <p:ph type="pic" idx="2"/>
          </p:nvPr>
        </p:nvSpPr>
        <p:spPr>
          <a:xfrm>
            <a:off x="1792288" y="612775"/>
            <a:ext cx="5486400" cy="4114800"/>
          </a:xfrm>
          <a:prstGeom prst="rect">
            <a:avLst/>
          </a:prstGeom>
          <a:noFill/>
          <a:ln>
            <a:noFill/>
          </a:ln>
        </p:spPr>
      </p:sp>
      <p:sp>
        <p:nvSpPr>
          <p:cNvPr id="68" name="Google Shape;68;p7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7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70" name="Google Shape;70;p7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71" name="Google Shape;71;p7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454063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7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75"/>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7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76" name="Google Shape;76;p7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77" name="Google Shape;77;p7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758813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76"/>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76"/>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7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82" name="Google Shape;82;p7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83" name="Google Shape;83;p7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0191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02/02/2025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02/02/2025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02/02/2025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02/02/2025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02/02/2025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02/02/2025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02/02/2025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1D4E0">
            <a:alpha val="73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02/02/2025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6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13" name="Google Shape;13;p6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14" name="Google Shape;14;p6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1740788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50.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7.svg"/><Relationship Id="rId7" Type="http://schemas.openxmlformats.org/officeDocument/2006/relationships/image" Target="../media/image260.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33.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7.svg"/><Relationship Id="rId7" Type="http://schemas.openxmlformats.org/officeDocument/2006/relationships/image" Target="../media/image260.png"/><Relationship Id="rId2" Type="http://schemas.openxmlformats.org/officeDocument/2006/relationships/image" Target="../media/image16.png"/><Relationship Id="rId1" Type="http://schemas.openxmlformats.org/officeDocument/2006/relationships/slideLayout" Target="../slideLayouts/slideLayout7.xml"/><Relationship Id="rId10" Type="http://schemas.openxmlformats.org/officeDocument/2006/relationships/image" Target="../media/image290.png"/><Relationship Id="rId4" Type="http://schemas.openxmlformats.org/officeDocument/2006/relationships/image" Target="../media/image33.png"/><Relationship Id="rId9" Type="http://schemas.openxmlformats.org/officeDocument/2006/relationships/image" Target="../media/image280.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7.svg"/><Relationship Id="rId7"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00.png"/><Relationship Id="rId10" Type="http://schemas.openxmlformats.org/officeDocument/2006/relationships/image" Target="../media/image330.pn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sv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390.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80.png"/></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7.svg"/><Relationship Id="rId7" Type="http://schemas.openxmlformats.org/officeDocument/2006/relationships/image" Target="../media/image33.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43.png"/><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svg"/><Relationship Id="rId7"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7.svg"/><Relationship Id="rId7"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45.png"/><Relationship Id="rId9"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36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32.png"/><Relationship Id="rId4" Type="http://schemas.openxmlformats.org/officeDocument/2006/relationships/image" Target="../media/image340.png"/></Relationships>
</file>

<file path=ppt/slides/_rels/slide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32.png"/><Relationship Id="rId4" Type="http://schemas.openxmlformats.org/officeDocument/2006/relationships/image" Target="../media/image470.png"/></Relationships>
</file>

<file path=ppt/slides/_rels/slide2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8" Type="http://schemas.openxmlformats.org/officeDocument/2006/relationships/image" Target="../media/image521.png"/><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59.png"/><Relationship Id="rId3" Type="http://schemas.openxmlformats.org/officeDocument/2006/relationships/notesSlide" Target="../notesSlides/notesSlide9.xml"/><Relationship Id="rId7" Type="http://schemas.openxmlformats.org/officeDocument/2006/relationships/image" Target="../media/image56.png"/><Relationship Id="rId12" Type="http://schemas.openxmlformats.org/officeDocument/2006/relationships/image" Target="../media/image52.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5.png"/><Relationship Id="rId11" Type="http://schemas.openxmlformats.org/officeDocument/2006/relationships/image" Target="../media/image51.png"/><Relationship Id="rId5" Type="http://schemas.microsoft.com/office/2007/relationships/hdphoto" Target="../media/hdphoto2.wdp"/><Relationship Id="rId15" Type="http://schemas.openxmlformats.org/officeDocument/2006/relationships/image" Target="../media/image53.wmf"/><Relationship Id="rId10"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8.png"/><Relationship Id="rId1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51.png"/><Relationship Id="rId5" Type="http://schemas.openxmlformats.org/officeDocument/2006/relationships/image" Target="../media/image50.png"/><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svg"/></Relationships>
</file>

<file path=ppt/slides/_rels/slide2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4.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20.png"/><Relationship Id="rId5" Type="http://schemas.openxmlformats.org/officeDocument/2006/relationships/image" Target="../media/image16.png"/><Relationship Id="rId10" Type="http://schemas.openxmlformats.org/officeDocument/2006/relationships/image" Target="../media/image19.png"/><Relationship Id="rId4" Type="http://schemas.openxmlformats.org/officeDocument/2006/relationships/image" Target="../media/image15.svg"/><Relationship Id="rId9"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17.sv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15.sv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78.png"/></Relationships>
</file>

<file path=ppt/slides/_rels/slide32.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32.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7.sv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32.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7.sv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52.png"/><Relationship Id="rId5" Type="http://schemas.openxmlformats.org/officeDocument/2006/relationships/image" Target="../media/image29.png"/><Relationship Id="rId4" Type="http://schemas.microsoft.com/office/2007/relationships/hdphoto" Target="../media/hdphoto2.wdp"/></Relationships>
</file>

<file path=ppt/slides/_rels/slide3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5.svg"/><Relationship Id="rId7" Type="http://schemas.openxmlformats.org/officeDocument/2006/relationships/image" Target="../media/image10.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7.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9.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4.png"/><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svg"/></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70.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5.svg"/><Relationship Id="rId7" Type="http://schemas.openxmlformats.org/officeDocument/2006/relationships/image" Target="../media/image30.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10.png"/><Relationship Id="rId5" Type="http://schemas.openxmlformats.org/officeDocument/2006/relationships/image" Target="../media/image17.sv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n181 zalo Nguyen Duc Chien"/>
          <p:cNvGrpSpPr/>
          <p:nvPr/>
        </p:nvGrpSpPr>
        <p:grpSpPr>
          <a:xfrm>
            <a:off x="-76200" y="0"/>
            <a:ext cx="18135600" cy="10318938"/>
            <a:chOff x="0" y="0"/>
            <a:chExt cx="4461885" cy="1719303"/>
          </a:xfrm>
        </p:grpSpPr>
        <p:sp>
          <p:nvSpPr>
            <p:cNvPr id="3" name="Freeform 3"/>
            <p:cNvSpPr/>
            <p:nvPr/>
          </p:nvSpPr>
          <p:spPr>
            <a:xfrm>
              <a:off x="0" y="0"/>
              <a:ext cx="4461885" cy="1719303"/>
            </a:xfrm>
            <a:custGeom>
              <a:avLst/>
              <a:gdLst/>
              <a:ahLst/>
              <a:cxnLst/>
              <a:rect l="l" t="t" r="r" b="b"/>
              <a:pathLst>
                <a:path w="4461885" h="1719303">
                  <a:moveTo>
                    <a:pt x="19650" y="0"/>
                  </a:moveTo>
                  <a:lnTo>
                    <a:pt x="4442235" y="0"/>
                  </a:lnTo>
                  <a:cubicBezTo>
                    <a:pt x="4453087" y="0"/>
                    <a:pt x="4461885" y="8798"/>
                    <a:pt x="4461885" y="19650"/>
                  </a:cubicBezTo>
                  <a:lnTo>
                    <a:pt x="4461885" y="1699653"/>
                  </a:lnTo>
                  <a:cubicBezTo>
                    <a:pt x="4461885" y="1710506"/>
                    <a:pt x="4453087" y="1719303"/>
                    <a:pt x="4442235" y="1719303"/>
                  </a:cubicBezTo>
                  <a:lnTo>
                    <a:pt x="19650" y="1719303"/>
                  </a:lnTo>
                  <a:cubicBezTo>
                    <a:pt x="8798" y="1719303"/>
                    <a:pt x="0" y="1710506"/>
                    <a:pt x="0" y="1699653"/>
                  </a:cubicBezTo>
                  <a:lnTo>
                    <a:pt x="0" y="19650"/>
                  </a:lnTo>
                  <a:cubicBezTo>
                    <a:pt x="0" y="8798"/>
                    <a:pt x="8798" y="0"/>
                    <a:pt x="19650" y="0"/>
                  </a:cubicBezTo>
                  <a:close/>
                </a:path>
              </a:pathLst>
            </a:custGeom>
            <a:solidFill>
              <a:srgbClr val="FFFFFF"/>
            </a:solidFill>
            <a:ln w="19050">
              <a:solidFill>
                <a:srgbClr val="40246D"/>
              </a:solidFill>
            </a:ln>
          </p:spPr>
          <p:txBody>
            <a:bodyPr/>
            <a:lstStyle/>
            <a:p>
              <a:endParaRPr lang="en-US"/>
            </a:p>
          </p:txBody>
        </p:sp>
        <p:sp>
          <p:nvSpPr>
            <p:cNvPr id="4" name="TextBox 4"/>
            <p:cNvSpPr txBox="1"/>
            <p:nvPr/>
          </p:nvSpPr>
          <p:spPr>
            <a:xfrm>
              <a:off x="0" y="-47625"/>
              <a:ext cx="812800" cy="860425"/>
            </a:xfrm>
            <a:prstGeom prst="rect">
              <a:avLst/>
            </a:prstGeom>
          </p:spPr>
          <p:txBody>
            <a:bodyPr lIns="254000" tIns="254000" rIns="254000" bIns="254000" rtlCol="0" anchor="ctr"/>
            <a:lstStyle/>
            <a:p>
              <a:pPr marL="0" marR="0" lvl="0" indent="0" algn="ctr" defTabSz="914400" rtl="0" eaLnBrk="1" fontAlgn="auto" latinLnBrk="0" hangingPunct="1">
                <a:lnSpc>
                  <a:spcPts val="33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mn-ea"/>
                <a:cs typeface="+mn-cs"/>
              </a:endParaRPr>
            </a:p>
          </p:txBody>
        </p:sp>
      </p:grpSp>
      <p:pic>
        <p:nvPicPr>
          <p:cNvPr id="6" name="Picture 6" descr="n181 zalo Nguyen Duc Chien"/>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8977" y="7604313"/>
            <a:ext cx="2024623" cy="2568387"/>
          </a:xfrm>
          <a:prstGeom prst="rect">
            <a:avLst/>
          </a:prstGeom>
        </p:spPr>
      </p:pic>
      <p:pic>
        <p:nvPicPr>
          <p:cNvPr id="9" name="Picture 9" descr="n181 zalo Nguyen Duc Chien"/>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852703" y="7599763"/>
            <a:ext cx="2282897" cy="2572937"/>
          </a:xfrm>
          <a:prstGeom prst="rect">
            <a:avLst/>
          </a:prstGeom>
        </p:spPr>
      </p:pic>
      <p:pic>
        <p:nvPicPr>
          <p:cNvPr id="10" name="Picture 10" descr="n181 zalo Nguyen Duc Chien"/>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76200" y="38100"/>
            <a:ext cx="3159415" cy="2572937"/>
          </a:xfrm>
          <a:prstGeom prst="rect">
            <a:avLst/>
          </a:prstGeom>
        </p:spPr>
      </p:pic>
      <p:pic>
        <p:nvPicPr>
          <p:cNvPr id="11" name="Picture 11" descr="n181 zalo Nguyen Duc Chien"/>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002000" y="38100"/>
            <a:ext cx="2133600" cy="2568387"/>
          </a:xfrm>
          <a:prstGeom prst="rect">
            <a:avLst/>
          </a:prstGeom>
        </p:spPr>
      </p:pic>
      <p:sp>
        <p:nvSpPr>
          <p:cNvPr id="20" name="TextBox 19" descr="n181 zalo Nguyen Duc Chien">
            <a:extLst>
              <a:ext uri="{FF2B5EF4-FFF2-40B4-BE49-F238E27FC236}">
                <a16:creationId xmlns:a16="http://schemas.microsoft.com/office/drawing/2014/main" id="{86F3DE34-569D-CB0A-9E5D-7F820BBA7B1A}"/>
              </a:ext>
            </a:extLst>
          </p:cNvPr>
          <p:cNvSpPr txBox="1"/>
          <p:nvPr/>
        </p:nvSpPr>
        <p:spPr>
          <a:xfrm>
            <a:off x="1828798" y="1465620"/>
            <a:ext cx="15020319" cy="6725880"/>
          </a:xfrm>
          <a:prstGeom prst="rect">
            <a:avLst/>
          </a:prstGeom>
        </p:spPr>
        <p:txBody>
          <a:bodyPr wrap="square" lIns="0" tIns="0" rIns="0" bIns="0" rtlCol="0" anchor="t">
            <a:spAutoFit/>
          </a:bodyPr>
          <a:lstStyle/>
          <a:p>
            <a:pPr lvl="0" algn="ctr">
              <a:lnSpc>
                <a:spcPct val="150000"/>
              </a:lnSpc>
              <a:buClr>
                <a:srgbClr val="04596F"/>
              </a:buClr>
              <a:buSzPts val="5200"/>
              <a:defRPr/>
            </a:pPr>
            <a:r>
              <a:rPr lang="en-US" sz="7600" b="1" kern="0">
                <a:ln w="0"/>
                <a:solidFill>
                  <a:srgbClr val="04596F"/>
                </a:solidFill>
                <a:effectLst>
                  <a:outerShdw blurRad="38100" dist="19050" dir="2700000" algn="tl" rotWithShape="0">
                    <a:srgbClr val="04596F">
                      <a:alpha val="40000"/>
                    </a:srgbClr>
                  </a:outerShdw>
                </a:effectLst>
                <a:latin typeface="Times New Roman" panose="02020603050405020304" pitchFamily="18" charset="0"/>
                <a:cs typeface="Times New Roman" panose="02020603050405020304" pitchFamily="18" charset="0"/>
                <a:sym typeface="Kavoon"/>
              </a:rPr>
              <a:t>TR</a:t>
            </a:r>
            <a:r>
              <a:rPr lang="vi-VN" sz="7600" b="1" kern="0">
                <a:ln w="0"/>
                <a:solidFill>
                  <a:srgbClr val="04596F"/>
                </a:solidFill>
                <a:effectLst>
                  <a:outerShdw blurRad="38100" dist="19050" dir="2700000" algn="tl" rotWithShape="0">
                    <a:srgbClr val="04596F">
                      <a:alpha val="40000"/>
                    </a:srgbClr>
                  </a:outerShdw>
                </a:effectLst>
                <a:latin typeface="Times New Roman" panose="02020603050405020304" pitchFamily="18" charset="0"/>
                <a:cs typeface="Times New Roman" panose="02020603050405020304" pitchFamily="18" charset="0"/>
                <a:sym typeface="Kavoon"/>
              </a:rPr>
              <a:t>Ư</a:t>
            </a:r>
            <a:r>
              <a:rPr lang="en-US" sz="7600" b="1" kern="0">
                <a:ln w="0"/>
                <a:solidFill>
                  <a:srgbClr val="04596F"/>
                </a:solidFill>
                <a:effectLst>
                  <a:outerShdw blurRad="38100" dist="19050" dir="2700000" algn="tl" rotWithShape="0">
                    <a:srgbClr val="04596F">
                      <a:alpha val="40000"/>
                    </a:srgbClr>
                  </a:outerShdw>
                </a:effectLst>
                <a:latin typeface="Times New Roman" panose="02020603050405020304" pitchFamily="18" charset="0"/>
                <a:cs typeface="Times New Roman" panose="02020603050405020304" pitchFamily="18" charset="0"/>
                <a:sym typeface="Kavoon"/>
              </a:rPr>
              <a:t>ỜNG THPT NGÔ LÊ TÂN</a:t>
            </a:r>
          </a:p>
          <a:p>
            <a:pPr lvl="0" algn="ctr">
              <a:lnSpc>
                <a:spcPct val="150000"/>
              </a:lnSpc>
              <a:buClr>
                <a:srgbClr val="04596F"/>
              </a:buClr>
              <a:buSzPts val="5200"/>
              <a:defRPr/>
            </a:pPr>
            <a:r>
              <a:rPr lang="en-US" sz="7600" b="1" kern="0">
                <a:ln w="0"/>
                <a:solidFill>
                  <a:srgbClr val="04596F"/>
                </a:solidFill>
                <a:effectLst>
                  <a:outerShdw blurRad="38100" dist="19050" dir="2700000" algn="tl" rotWithShape="0">
                    <a:srgbClr val="04596F">
                      <a:alpha val="40000"/>
                    </a:srgbClr>
                  </a:outerShdw>
                </a:effectLst>
                <a:latin typeface="Times New Roman" panose="02020603050405020304" pitchFamily="18" charset="0"/>
                <a:cs typeface="Times New Roman" panose="02020603050405020304" pitchFamily="18" charset="0"/>
                <a:sym typeface="Kavoon"/>
              </a:rPr>
              <a:t>LỚP 11A7</a:t>
            </a:r>
          </a:p>
          <a:p>
            <a:pPr lvl="0" algn="ctr">
              <a:lnSpc>
                <a:spcPct val="150000"/>
              </a:lnSpc>
              <a:buClr>
                <a:srgbClr val="04596F"/>
              </a:buClr>
              <a:buSzPts val="5200"/>
              <a:defRPr/>
            </a:pPr>
            <a:r>
              <a:rPr lang="en-US" sz="7600" b="1" kern="0">
                <a:ln w="0"/>
                <a:solidFill>
                  <a:srgbClr val="04596F"/>
                </a:solidFill>
                <a:effectLst>
                  <a:outerShdw blurRad="38100" dist="19050" dir="2700000" algn="tl" rotWithShape="0">
                    <a:srgbClr val="04596F">
                      <a:alpha val="40000"/>
                    </a:srgbClr>
                  </a:outerShdw>
                </a:effectLst>
                <a:latin typeface="Times New Roman" panose="02020603050405020304" pitchFamily="18" charset="0"/>
                <a:cs typeface="Times New Roman" panose="02020603050405020304" pitchFamily="18" charset="0"/>
                <a:sym typeface="Kavoon"/>
              </a:rPr>
              <a:t>GV: ĐÀO THỊ TH</a:t>
            </a:r>
            <a:r>
              <a:rPr lang="vi-VN" sz="7600" b="1" kern="0">
                <a:ln w="0"/>
                <a:solidFill>
                  <a:srgbClr val="04596F"/>
                </a:solidFill>
                <a:effectLst>
                  <a:outerShdw blurRad="38100" dist="19050" dir="2700000" algn="tl" rotWithShape="0">
                    <a:srgbClr val="04596F">
                      <a:alpha val="40000"/>
                    </a:srgbClr>
                  </a:outerShdw>
                </a:effectLst>
                <a:latin typeface="Times New Roman" panose="02020603050405020304" pitchFamily="18" charset="0"/>
                <a:cs typeface="Times New Roman" panose="02020603050405020304" pitchFamily="18" charset="0"/>
                <a:sym typeface="Kavoon"/>
              </a:rPr>
              <a:t>Ư</a:t>
            </a:r>
            <a:r>
              <a:rPr lang="en-US" sz="7600" b="1" kern="0">
                <a:ln w="0"/>
                <a:solidFill>
                  <a:srgbClr val="04596F"/>
                </a:solidFill>
                <a:effectLst>
                  <a:outerShdw blurRad="38100" dist="19050" dir="2700000" algn="tl" rotWithShape="0">
                    <a:srgbClr val="04596F">
                      <a:alpha val="40000"/>
                    </a:srgbClr>
                  </a:outerShdw>
                </a:effectLst>
                <a:latin typeface="Times New Roman" panose="02020603050405020304" pitchFamily="18" charset="0"/>
                <a:cs typeface="Times New Roman" panose="02020603050405020304" pitchFamily="18" charset="0"/>
                <a:sym typeface="Kavoon"/>
              </a:rPr>
              <a:t>ƠNG</a:t>
            </a:r>
          </a:p>
          <a:p>
            <a:pPr lvl="0" algn="ctr">
              <a:lnSpc>
                <a:spcPct val="150000"/>
              </a:lnSpc>
              <a:buClr>
                <a:srgbClr val="04596F"/>
              </a:buClr>
              <a:buSzPts val="5200"/>
              <a:defRPr/>
            </a:pPr>
            <a:r>
              <a:rPr lang="en-US" sz="7200" b="1" kern="0">
                <a:ln w="0"/>
                <a:solidFill>
                  <a:srgbClr val="04596F"/>
                </a:solidFill>
                <a:effectLst>
                  <a:outerShdw blurRad="38100" dist="19050" dir="2700000" algn="tl" rotWithShape="0">
                    <a:srgbClr val="04596F">
                      <a:alpha val="40000"/>
                    </a:srgbClr>
                  </a:outerShdw>
                </a:effectLst>
                <a:latin typeface="Times New Roman" panose="02020603050405020304" pitchFamily="18" charset="0"/>
                <a:cs typeface="Times New Roman" panose="02020603050405020304" pitchFamily="18" charset="0"/>
                <a:sym typeface="Kavoon"/>
              </a:rPr>
              <a:t>BÀI 6: CẤP SỐ CỘNG (TIẾT 1)</a:t>
            </a:r>
            <a:endParaRPr lang="vi-VN" sz="7200" b="1" kern="0" dirty="0">
              <a:ln w="0"/>
              <a:solidFill>
                <a:srgbClr val="04596F"/>
              </a:solidFill>
              <a:effectLst>
                <a:outerShdw blurRad="38100" dist="19050" dir="2700000" algn="tl" rotWithShape="0">
                  <a:srgbClr val="04596F">
                    <a:alpha val="40000"/>
                  </a:srgbClr>
                </a:outerShdw>
              </a:effectLst>
              <a:latin typeface="Times New Roman" panose="02020603050405020304" pitchFamily="18" charset="0"/>
              <a:cs typeface="Times New Roman" panose="02020603050405020304" pitchFamily="18" charset="0"/>
              <a:sym typeface="Kavoon"/>
            </a:endParaRPr>
          </a:p>
        </p:txBody>
      </p:sp>
    </p:spTree>
    <p:extLst>
      <p:ext uri="{BB962C8B-B14F-4D97-AF65-F5344CB8AC3E}">
        <p14:creationId xmlns:p14="http://schemas.microsoft.com/office/powerpoint/2010/main" val="1718332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5102932" y="4802726"/>
            <a:ext cx="12153557" cy="795506"/>
          </a:xfrm>
          <a:custGeom>
            <a:avLst/>
            <a:gdLst/>
            <a:ahLst/>
            <a:cxnLst/>
            <a:rect l="l" t="t" r="r" b="b"/>
            <a:pathLst>
              <a:path w="12153557" h="795506">
                <a:moveTo>
                  <a:pt x="0" y="0"/>
                </a:moveTo>
                <a:lnTo>
                  <a:pt x="12153557" y="0"/>
                </a:lnTo>
                <a:lnTo>
                  <a:pt x="12153557" y="795505"/>
                </a:lnTo>
                <a:lnTo>
                  <a:pt x="0" y="7955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TextBox 10"/>
          <p:cNvSpPr txBox="1"/>
          <p:nvPr/>
        </p:nvSpPr>
        <p:spPr>
          <a:xfrm>
            <a:off x="2442411" y="812021"/>
            <a:ext cx="3666183" cy="1131079"/>
          </a:xfrm>
          <a:prstGeom prst="rect">
            <a:avLst/>
          </a:prstGeom>
          <a:solidFill>
            <a:schemeClr val="accent2"/>
          </a:solidFill>
          <a:ln w="38100">
            <a:solidFill>
              <a:schemeClr val="bg1"/>
            </a:solidFill>
          </a:ln>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5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CÂU</a:t>
            </a:r>
            <a:r>
              <a:rPr kumimoji="0" lang="en-US" sz="4500" b="1" i="0" u="none" strike="noStrike" kern="1200" cap="none" spc="0" normalizeH="0" noProof="0">
                <a:ln>
                  <a:noFill/>
                </a:ln>
                <a:solidFill>
                  <a:prstClr val="white"/>
                </a:solidFill>
                <a:effectLst/>
                <a:uLnTx/>
                <a:uFillTx/>
                <a:latin typeface="Arial" panose="020B0604020202020204" pitchFamily="34" charset="0"/>
                <a:ea typeface="+mn-ea"/>
                <a:cs typeface="Arial" panose="020B0604020202020204" pitchFamily="34" charset="0"/>
              </a:rPr>
              <a:t> HỎI</a:t>
            </a:r>
            <a:endParaRPr kumimoji="0" lang="en-US" sz="45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TextBox 11"/>
          <p:cNvSpPr txBox="1"/>
          <p:nvPr/>
        </p:nvSpPr>
        <p:spPr>
          <a:xfrm>
            <a:off x="2438401" y="2405271"/>
            <a:ext cx="16154400" cy="106182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1200"/>
              </a:spcBef>
              <a:spcAft>
                <a:spcPts val="0"/>
              </a:spcAft>
              <a:buClrTx/>
              <a:buSzTx/>
              <a:buFontTx/>
              <a:buNone/>
              <a:tabLst/>
              <a:defRPr/>
            </a:pPr>
            <a:r>
              <a:rPr lang="es-ES" sz="4200" noProof="0">
                <a:solidFill>
                  <a:srgbClr val="000000"/>
                </a:solidFill>
                <a:latin typeface="Open Sans"/>
              </a:rPr>
              <a:t>Dãy số không đổi a, a, a, … Có phải là một cấp số cộng không?</a:t>
            </a:r>
            <a:endParaRPr kumimoji="0" lang="vi-VN" sz="4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 name="Oval Callout 12"/>
          <p:cNvSpPr/>
          <p:nvPr/>
        </p:nvSpPr>
        <p:spPr>
          <a:xfrm>
            <a:off x="8821472" y="4076700"/>
            <a:ext cx="1770327" cy="983801"/>
          </a:xfrm>
          <a:prstGeom prst="wedgeEllipseCallout">
            <a:avLst/>
          </a:prstGeom>
          <a:solidFill>
            <a:schemeClr val="accent2">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2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6" name="Picture 15"/>
          <p:cNvPicPr>
            <a:picLocks noChangeAspect="1"/>
          </p:cNvPicPr>
          <p:nvPr/>
        </p:nvPicPr>
        <p:blipFill>
          <a:blip r:embed="rId4"/>
          <a:stretch>
            <a:fillRect/>
          </a:stretch>
        </p:blipFill>
        <p:spPr>
          <a:xfrm>
            <a:off x="15629329" y="8115300"/>
            <a:ext cx="1998148" cy="1886364"/>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2438400" y="5588863"/>
                <a:ext cx="14671022" cy="3103414"/>
              </a:xfrm>
              <a:prstGeom prst="rect">
                <a:avLst/>
              </a:prstGeom>
            </p:spPr>
            <p:txBody>
              <a:bodyPr wrap="square">
                <a:spAutoFit/>
              </a:bodyPr>
              <a:lstStyle/>
              <a:p>
                <a:pPr algn="just">
                  <a:lnSpc>
                    <a:spcPct val="150000"/>
                  </a:lnSpc>
                  <a:spcAft>
                    <a:spcPts val="800"/>
                  </a:spcAft>
                </a:pPr>
                <a:r>
                  <a:rPr lang="en-US" sz="4200">
                    <a:latin typeface="Arial" panose="020B0604020202020204" pitchFamily="34" charset="0"/>
                    <a:ea typeface="Times New Roman" panose="02020603050405020304" pitchFamily="18" charset="0"/>
                    <a:cs typeface="Arial" panose="020B0604020202020204" pitchFamily="34" charset="0"/>
                  </a:rPr>
                  <a:t>Dãy số không đổi a, a, a, ... là một cấp số cộng với công sai d = 0.</a:t>
                </a:r>
              </a:p>
              <a:p>
                <a:pPr algn="just">
                  <a:lnSpc>
                    <a:spcPct val="150000"/>
                  </a:lnSpc>
                  <a:spcAft>
                    <a:spcPts val="800"/>
                  </a:spcAft>
                </a:pPr>
                <a14:m>
                  <m:oMath xmlns:m="http://schemas.openxmlformats.org/officeDocument/2006/math">
                    <m:r>
                      <a:rPr lang="en-US" sz="4200" b="0" i="1" smtClean="0">
                        <a:latin typeface="Cambria Math" panose="02040503050406030204" pitchFamily="18" charset="0"/>
                        <a:ea typeface="Times New Roman" panose="02020603050405020304" pitchFamily="18" charset="0"/>
                        <a:cs typeface="Times New Roman" panose="02020603050405020304" pitchFamily="18" charset="0"/>
                      </a:rPr>
                      <m:t>⇒</m:t>
                    </m:r>
                  </m:oMath>
                </a14:m>
                <a:r>
                  <a:rPr lang="en-US" sz="4200">
                    <a:latin typeface="Arial" panose="020B0604020202020204" pitchFamily="34" charset="0"/>
                    <a:ea typeface="Times New Roman" panose="02020603050405020304" pitchFamily="18" charset="0"/>
                    <a:cs typeface="Arial" panose="020B0604020202020204" pitchFamily="34" charset="0"/>
                  </a:rPr>
                  <a:t> Đây là một dãy số không đổi.</a:t>
                </a:r>
                <a:endParaRPr lang="en-US" sz="42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438400" y="5588863"/>
                <a:ext cx="14671022" cy="3103414"/>
              </a:xfrm>
              <a:prstGeom prst="rect">
                <a:avLst/>
              </a:prstGeom>
              <a:blipFill rotWithShape="1">
                <a:blip r:embed="rId5"/>
                <a:stretch>
                  <a:fillRect l="-1579" r="-1579" b="-4322"/>
                </a:stretch>
              </a:blipFill>
            </p:spPr>
            <p:txBody>
              <a:bodyPr/>
              <a:lstStyle/>
              <a:p>
                <a:r>
                  <a:rPr lang="vi-VN">
                    <a:noFill/>
                  </a:rPr>
                  <a:t> </a:t>
                </a:r>
              </a:p>
            </p:txBody>
          </p:sp>
        </mc:Fallback>
      </mc:AlternateContent>
      <p:pic>
        <p:nvPicPr>
          <p:cNvPr id="5" name="Picture 4"/>
          <p:cNvPicPr>
            <a:picLocks noChangeAspect="1"/>
          </p:cNvPicPr>
          <p:nvPr/>
        </p:nvPicPr>
        <p:blipFill>
          <a:blip r:embed="rId6"/>
          <a:stretch>
            <a:fillRect/>
          </a:stretch>
        </p:blipFill>
        <p:spPr>
          <a:xfrm rot="20821712">
            <a:off x="16824863" y="236348"/>
            <a:ext cx="1262669" cy="1894004"/>
          </a:xfrm>
          <a:prstGeom prst="rect">
            <a:avLst/>
          </a:prstGeom>
        </p:spPr>
      </p:pic>
    </p:spTree>
    <p:extLst>
      <p:ext uri="{BB962C8B-B14F-4D97-AF65-F5344CB8AC3E}">
        <p14:creationId xmlns:p14="http://schemas.microsoft.com/office/powerpoint/2010/main" val="215015952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066800" y="4382912"/>
            <a:ext cx="20163437" cy="1319789"/>
          </a:xfrm>
          <a:custGeom>
            <a:avLst/>
            <a:gdLst/>
            <a:ahLst/>
            <a:cxnLst/>
            <a:rect l="l" t="t" r="r" b="b"/>
            <a:pathLst>
              <a:path w="20163437" h="1319789">
                <a:moveTo>
                  <a:pt x="0" y="0"/>
                </a:moveTo>
                <a:lnTo>
                  <a:pt x="20163437" y="0"/>
                </a:lnTo>
                <a:lnTo>
                  <a:pt x="20163437" y="1319789"/>
                </a:lnTo>
                <a:lnTo>
                  <a:pt x="0" y="13197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a:off x="533400" y="370584"/>
            <a:ext cx="17221200" cy="9497316"/>
            <a:chOff x="0" y="0"/>
            <a:chExt cx="3919932" cy="2274980"/>
          </a:xfrm>
        </p:grpSpPr>
        <p:sp>
          <p:nvSpPr>
            <p:cNvPr id="6" name="Freeform 6"/>
            <p:cNvSpPr/>
            <p:nvPr/>
          </p:nvSpPr>
          <p:spPr>
            <a:xfrm>
              <a:off x="0" y="0"/>
              <a:ext cx="3919932" cy="2274980"/>
            </a:xfrm>
            <a:custGeom>
              <a:avLst/>
              <a:gdLst/>
              <a:ahLst/>
              <a:cxnLst/>
              <a:rect l="l" t="t" r="r" b="b"/>
              <a:pathLst>
                <a:path w="3919932" h="2274980">
                  <a:moveTo>
                    <a:pt x="26529" y="0"/>
                  </a:moveTo>
                  <a:lnTo>
                    <a:pt x="3893404" y="0"/>
                  </a:lnTo>
                  <a:cubicBezTo>
                    <a:pt x="3908055" y="0"/>
                    <a:pt x="3919932" y="11877"/>
                    <a:pt x="3919932" y="26529"/>
                  </a:cubicBezTo>
                  <a:lnTo>
                    <a:pt x="3919932" y="2248451"/>
                  </a:lnTo>
                  <a:cubicBezTo>
                    <a:pt x="3919932" y="2263103"/>
                    <a:pt x="3908055" y="2274980"/>
                    <a:pt x="3893404" y="2274980"/>
                  </a:cubicBezTo>
                  <a:lnTo>
                    <a:pt x="26529" y="2274980"/>
                  </a:lnTo>
                  <a:cubicBezTo>
                    <a:pt x="19493" y="2274980"/>
                    <a:pt x="12745" y="2272185"/>
                    <a:pt x="7770" y="2267210"/>
                  </a:cubicBezTo>
                  <a:cubicBezTo>
                    <a:pt x="2795" y="2262235"/>
                    <a:pt x="0" y="2255487"/>
                    <a:pt x="0" y="2248451"/>
                  </a:cubicBezTo>
                  <a:lnTo>
                    <a:pt x="0" y="26529"/>
                  </a:lnTo>
                  <a:cubicBezTo>
                    <a:pt x="0" y="11877"/>
                    <a:pt x="11877" y="0"/>
                    <a:pt x="26529" y="0"/>
                  </a:cubicBezTo>
                  <a:close/>
                </a:path>
              </a:pathLst>
            </a:custGeom>
            <a:solidFill>
              <a:srgbClr val="F4F4F4"/>
            </a:solidFill>
          </p:spPr>
        </p:sp>
        <p:sp>
          <p:nvSpPr>
            <p:cNvPr id="7" name="TextBox 7"/>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0" name="Group 59"/>
          <p:cNvGrpSpPr/>
          <p:nvPr/>
        </p:nvGrpSpPr>
        <p:grpSpPr>
          <a:xfrm>
            <a:off x="1227220" y="1028351"/>
            <a:ext cx="2406316" cy="1053993"/>
            <a:chOff x="609600" y="1498707"/>
            <a:chExt cx="2195220" cy="1053993"/>
          </a:xfrm>
          <a:solidFill>
            <a:schemeClr val="accent6">
              <a:lumMod val="60000"/>
              <a:lumOff val="40000"/>
            </a:schemeClr>
          </a:solidFill>
        </p:grpSpPr>
        <p:sp>
          <p:nvSpPr>
            <p:cNvPr id="61" name="Rounded Rectangle 60"/>
            <p:cNvSpPr/>
            <p:nvPr/>
          </p:nvSpPr>
          <p:spPr>
            <a:xfrm>
              <a:off x="609600" y="1548063"/>
              <a:ext cx="2133600" cy="1004637"/>
            </a:xfrm>
            <a:prstGeom prst="round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2" name="Rectangle 61"/>
            <p:cNvSpPr/>
            <p:nvPr/>
          </p:nvSpPr>
          <p:spPr>
            <a:xfrm>
              <a:off x="768685" y="1498707"/>
              <a:ext cx="2036135" cy="1015663"/>
            </a:xfrm>
            <a:prstGeom prst="rect">
              <a:avLst/>
            </a:prstGeom>
            <a:noFill/>
            <a:ln>
              <a:noFill/>
            </a:ln>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Ví </a:t>
              </a:r>
              <a:r>
                <a:rPr kumimoji="0" lang="nl-NL" sz="40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dụ 1:</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65" name="Picture 64"/>
          <p:cNvPicPr>
            <a:picLocks noChangeAspect="1"/>
          </p:cNvPicPr>
          <p:nvPr/>
        </p:nvPicPr>
        <p:blipFill>
          <a:blip r:embed="rId4"/>
          <a:stretch>
            <a:fillRect/>
          </a:stretch>
        </p:blipFill>
        <p:spPr>
          <a:xfrm rot="20439982">
            <a:off x="16501173" y="199581"/>
            <a:ext cx="1397935" cy="2479909"/>
          </a:xfrm>
          <a:prstGeom prst="rect">
            <a:avLst/>
          </a:prstGeom>
        </p:spPr>
      </p:pic>
      <mc:AlternateContent xmlns:mc="http://schemas.openxmlformats.org/markup-compatibility/2006" xmlns:a14="http://schemas.microsoft.com/office/drawing/2010/main">
        <mc:Choice Requires="a14">
          <p:sp>
            <p:nvSpPr>
              <p:cNvPr id="69" name="Rectangle 68"/>
              <p:cNvSpPr/>
              <p:nvPr/>
            </p:nvSpPr>
            <p:spPr>
              <a:xfrm>
                <a:off x="1249098" y="2191822"/>
                <a:ext cx="14706600" cy="1938992"/>
              </a:xfrm>
              <a:prstGeom prst="rect">
                <a:avLst/>
              </a:prstGeom>
            </p:spPr>
            <p:txBody>
              <a:bodyPr wrap="square">
                <a:spAutoFit/>
              </a:bodyPr>
              <a:lstStyle/>
              <a:p>
                <a:pPr lvl="0" algn="just">
                  <a:lnSpc>
                    <a:spcPct val="150000"/>
                  </a:lnSpc>
                  <a:defRPr/>
                </a:pP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Cho cấp số cộng </a:t>
                </a:r>
                <a14:m>
                  <m:oMath xmlns:m="http://schemas.openxmlformats.org/officeDocument/2006/math">
                    <m:d>
                      <m:dPr>
                        <m:ctrlPr>
                          <a:rPr lang="en-US" sz="4000" i="1" smtClean="0">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sSub>
                          <m:sSubPr>
                            <m:ctrlPr>
                              <a:rPr lang="en-US" sz="4000" i="1" smtClean="0">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𝑛</m:t>
                            </m:r>
                          </m:sub>
                        </m:sSub>
                      </m:e>
                    </m:d>
                  </m:oMath>
                </a14:m>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có</a:t>
                </a:r>
                <a:r>
                  <a:rPr kumimoji="0" lang="en-US" sz="4000" b="0" i="0" u="none" strike="noStrike" kern="1200" cap="none" spc="0" normalizeH="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số hạng đầu </a:t>
                </a:r>
                <a14:m>
                  <m:oMath xmlns:m="http://schemas.openxmlformats.org/officeDocument/2006/math">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1</m:t>
                        </m:r>
                      </m:sub>
                    </m:sSub>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=2</m:t>
                    </m:r>
                  </m:oMath>
                </a14:m>
                <a:r>
                  <a:rPr kumimoji="0" lang="en-US" sz="4000" b="0" i="0" u="none" strike="noStrike" kern="1200" cap="none" spc="0" normalizeH="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và công sai </a:t>
                </a:r>
                <a14:m>
                  <m:oMath xmlns:m="http://schemas.openxmlformats.org/officeDocument/2006/math">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𝑑</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3</m:t>
                    </m:r>
                  </m:oMath>
                </a14:m>
                <a:r>
                  <a:rPr kumimoji="0" lang="en-US" sz="4000" b="0" i="0" u="none" strike="noStrike" kern="1200" cap="none" spc="0" normalizeH="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Hãy viết năm số hạng đầu của cấp số cộng này.  </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9" name="Rectangle 68"/>
              <p:cNvSpPr>
                <a:spLocks noRot="1" noChangeAspect="1" noMove="1" noResize="1" noEditPoints="1" noAdjustHandles="1" noChangeArrowheads="1" noChangeShapeType="1" noTextEdit="1"/>
              </p:cNvSpPr>
              <p:nvPr/>
            </p:nvSpPr>
            <p:spPr>
              <a:xfrm>
                <a:off x="1249098" y="2191822"/>
                <a:ext cx="14706600" cy="1938992"/>
              </a:xfrm>
              <a:prstGeom prst="rect">
                <a:avLst/>
              </a:prstGeom>
              <a:blipFill>
                <a:blip r:embed="rId7"/>
                <a:stretch>
                  <a:fillRect l="-1493" r="-1451" b="-6918"/>
                </a:stretch>
              </a:blipFill>
            </p:spPr>
            <p:txBody>
              <a:bodyPr/>
              <a:lstStyle/>
              <a:p>
                <a:r>
                  <a:rPr lang="en-US">
                    <a:noFill/>
                  </a:rPr>
                  <a:t> </a:t>
                </a:r>
              </a:p>
            </p:txBody>
          </p:sp>
        </mc:Fallback>
      </mc:AlternateContent>
      <p:pic>
        <p:nvPicPr>
          <p:cNvPr id="70" name="Picture 69"/>
          <p:cNvPicPr>
            <a:picLocks noChangeAspect="1"/>
          </p:cNvPicPr>
          <p:nvPr/>
        </p:nvPicPr>
        <p:blipFill>
          <a:blip r:embed="rId8"/>
          <a:stretch>
            <a:fillRect/>
          </a:stretch>
        </p:blipFill>
        <p:spPr>
          <a:xfrm>
            <a:off x="16992600" y="8577433"/>
            <a:ext cx="1069918" cy="1595267"/>
          </a:xfrm>
          <a:prstGeom prst="rect">
            <a:avLst/>
          </a:prstGeom>
        </p:spPr>
      </p:pic>
      <p:grpSp>
        <p:nvGrpSpPr>
          <p:cNvPr id="16" name="Group 15"/>
          <p:cNvGrpSpPr/>
          <p:nvPr/>
        </p:nvGrpSpPr>
        <p:grpSpPr>
          <a:xfrm>
            <a:off x="6204284" y="495300"/>
            <a:ext cx="3111405" cy="1053993"/>
            <a:chOff x="609600" y="1498707"/>
            <a:chExt cx="2838454" cy="1053993"/>
          </a:xfrm>
          <a:solidFill>
            <a:schemeClr val="accent6">
              <a:lumMod val="60000"/>
              <a:lumOff val="40000"/>
            </a:schemeClr>
          </a:solidFill>
        </p:grpSpPr>
        <p:sp>
          <p:nvSpPr>
            <p:cNvPr id="18" name="Rounded Rectangle 17"/>
            <p:cNvSpPr/>
            <p:nvPr/>
          </p:nvSpPr>
          <p:spPr>
            <a:xfrm>
              <a:off x="609600" y="1548063"/>
              <a:ext cx="2838454" cy="1004637"/>
            </a:xfrm>
            <a:prstGeom prst="round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768685" y="1498707"/>
              <a:ext cx="2679369" cy="901593"/>
            </a:xfrm>
            <a:prstGeom prst="rect">
              <a:avLst/>
            </a:prstGeom>
            <a:noFill/>
            <a:ln>
              <a:noFill/>
            </a:ln>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40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NHÓM</a:t>
              </a:r>
              <a:r>
                <a:rPr kumimoji="0" lang="nl-NL" sz="4000" b="1" i="0" u="none" strike="noStrike" kern="1200" cap="none" spc="0" normalizeH="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1+2</a:t>
              </a:r>
              <a:r>
                <a:rPr kumimoji="0" lang="nl-NL" sz="40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grpSp>
        <p:nvGrpSpPr>
          <p:cNvPr id="20" name="Group 19"/>
          <p:cNvGrpSpPr/>
          <p:nvPr/>
        </p:nvGrpSpPr>
        <p:grpSpPr>
          <a:xfrm>
            <a:off x="1429861" y="4851507"/>
            <a:ext cx="2338771" cy="1053993"/>
            <a:chOff x="609600" y="1498707"/>
            <a:chExt cx="2133600" cy="1053993"/>
          </a:xfrm>
          <a:solidFill>
            <a:schemeClr val="accent6">
              <a:lumMod val="60000"/>
              <a:lumOff val="40000"/>
            </a:schemeClr>
          </a:solidFill>
        </p:grpSpPr>
        <p:sp>
          <p:nvSpPr>
            <p:cNvPr id="21" name="Rounded Rectangle 20"/>
            <p:cNvSpPr/>
            <p:nvPr/>
          </p:nvSpPr>
          <p:spPr>
            <a:xfrm>
              <a:off x="609600" y="1548063"/>
              <a:ext cx="2133600" cy="1004637"/>
            </a:xfrm>
            <a:prstGeom prst="round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p:cNvSpPr/>
            <p:nvPr/>
          </p:nvSpPr>
          <p:spPr>
            <a:xfrm>
              <a:off x="768685" y="1498707"/>
              <a:ext cx="1857513" cy="1015663"/>
            </a:xfrm>
            <a:prstGeom prst="rect">
              <a:avLst/>
            </a:prstGeom>
            <a:noFill/>
            <a:ln>
              <a:noFill/>
            </a:ln>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Ví </a:t>
              </a:r>
              <a:r>
                <a:rPr kumimoji="0" lang="nl-NL" sz="40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dụ 2:</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grpSp>
        <p:nvGrpSpPr>
          <p:cNvPr id="23" name="Group 22"/>
          <p:cNvGrpSpPr/>
          <p:nvPr/>
        </p:nvGrpSpPr>
        <p:grpSpPr>
          <a:xfrm>
            <a:off x="6356684" y="4152900"/>
            <a:ext cx="3111405" cy="1053993"/>
            <a:chOff x="609600" y="1498707"/>
            <a:chExt cx="2838454" cy="1053993"/>
          </a:xfrm>
          <a:solidFill>
            <a:schemeClr val="accent6">
              <a:lumMod val="60000"/>
              <a:lumOff val="40000"/>
            </a:schemeClr>
          </a:solidFill>
        </p:grpSpPr>
        <p:sp>
          <p:nvSpPr>
            <p:cNvPr id="24" name="Rounded Rectangle 23"/>
            <p:cNvSpPr/>
            <p:nvPr/>
          </p:nvSpPr>
          <p:spPr>
            <a:xfrm>
              <a:off x="609600" y="1548063"/>
              <a:ext cx="2838454" cy="1004637"/>
            </a:xfrm>
            <a:prstGeom prst="round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p:cNvSpPr/>
            <p:nvPr/>
          </p:nvSpPr>
          <p:spPr>
            <a:xfrm>
              <a:off x="768685" y="1498707"/>
              <a:ext cx="2679369" cy="901593"/>
            </a:xfrm>
            <a:prstGeom prst="rect">
              <a:avLst/>
            </a:prstGeom>
            <a:noFill/>
            <a:ln>
              <a:noFill/>
            </a:ln>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40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NHÓM</a:t>
              </a:r>
              <a:r>
                <a:rPr kumimoji="0" lang="nl-NL" sz="4000" b="1" i="0" u="none" strike="noStrike" kern="1200" cap="none" spc="0" normalizeH="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3+4</a:t>
              </a:r>
              <a:r>
                <a:rPr kumimoji="0" lang="nl-NL" sz="40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6" name="TextBox 25"/>
              <p:cNvSpPr txBox="1"/>
              <p:nvPr/>
            </p:nvSpPr>
            <p:spPr>
              <a:xfrm>
                <a:off x="1429860" y="6100108"/>
                <a:ext cx="15943739" cy="1938992"/>
              </a:xfrm>
              <a:prstGeom prst="rect">
                <a:avLst/>
              </a:prstGeom>
              <a:noFill/>
            </p:spPr>
            <p:txBody>
              <a:bodyPr wrap="square" rtlCol="0">
                <a:spAutoFit/>
              </a:bodyPr>
              <a:lstStyle/>
              <a:p>
                <a:pPr lvl="0" algn="just">
                  <a:lnSpc>
                    <a:spcPct val="150000"/>
                  </a:lnSpc>
                </a:pP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Cho cấp số cộng </a:t>
                </a:r>
                <a14:m>
                  <m:oMath xmlns:m="http://schemas.openxmlformats.org/officeDocument/2006/math">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𝑛</m:t>
                            </m:r>
                          </m:sub>
                        </m:sSub>
                      </m:e>
                    </m:d>
                  </m:oMath>
                </a14:m>
                <a:r>
                  <a:rPr kumimoji="0" lang="en-US" sz="4000" b="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với </a:t>
                </a:r>
                <a14:m>
                  <m:oMath xmlns:m="http://schemas.openxmlformats.org/officeDocument/2006/math">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𝑛</m:t>
                        </m:r>
                      </m:sub>
                    </m:sSub>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5</m:t>
                    </m:r>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𝑛</m:t>
                    </m:r>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−1.</m:t>
                    </m:r>
                  </m:oMath>
                </a14:m>
                <a:r>
                  <a:rPr kumimoji="0" lang="en-US" sz="4000" b="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Chứng</a:t>
                </a:r>
                <a:r>
                  <a:rPr kumimoji="0" lang="en-US" sz="4000" b="0" u="none" strike="noStrike" kern="1200" cap="none" spc="0" normalizeH="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minh rằng </a:t>
                </a:r>
                <a14:m>
                  <m:oMath xmlns:m="http://schemas.openxmlformats.org/officeDocument/2006/math">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𝑛</m:t>
                            </m:r>
                          </m:sub>
                        </m:sSub>
                      </m:e>
                    </m:d>
                  </m:oMath>
                </a14:m>
                <a:r>
                  <a:rPr kumimoji="0" lang="en-US" sz="4000" b="0" u="none" strike="noStrike" kern="1200" cap="none" spc="0" normalizeH="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là một cấp số cộng. Tìm số hạng đầu </a:t>
                </a:r>
                <a14:m>
                  <m:oMath xmlns:m="http://schemas.openxmlformats.org/officeDocument/2006/math">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1</m:t>
                        </m:r>
                      </m:sub>
                    </m:sSub>
                  </m:oMath>
                </a14:m>
                <a:r>
                  <a:rPr kumimoji="0" lang="en-US" sz="4000" b="0" u="none" strike="noStrike" kern="1200" cap="none" spc="0" normalizeH="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và công sai d của nó. </a:t>
                </a:r>
                <a:r>
                  <a:rPr kumimoji="0" lang="en-US" sz="4000" b="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a:t>
                </a:r>
              </a:p>
            </p:txBody>
          </p:sp>
        </mc:Choice>
        <mc:Fallback xmlns="">
          <p:sp>
            <p:nvSpPr>
              <p:cNvPr id="26" name="TextBox 25"/>
              <p:cNvSpPr txBox="1">
                <a:spLocks noRot="1" noChangeAspect="1" noMove="1" noResize="1" noEditPoints="1" noAdjustHandles="1" noChangeArrowheads="1" noChangeShapeType="1" noTextEdit="1"/>
              </p:cNvSpPr>
              <p:nvPr/>
            </p:nvSpPr>
            <p:spPr>
              <a:xfrm>
                <a:off x="1429860" y="6100108"/>
                <a:ext cx="15943739" cy="1938992"/>
              </a:xfrm>
              <a:prstGeom prst="rect">
                <a:avLst/>
              </a:prstGeom>
              <a:blipFill rotWithShape="1">
                <a:blip r:embed="rId9"/>
                <a:stretch>
                  <a:fillRect l="-1377" r="-1338" b="-6918"/>
                </a:stretch>
              </a:blipFill>
            </p:spPr>
            <p:txBody>
              <a:bodyPr/>
              <a:lstStyle/>
              <a:p>
                <a:r>
                  <a:rPr lang="vi-VN">
                    <a:noFill/>
                  </a:rPr>
                  <a:t> </a:t>
                </a:r>
              </a:p>
            </p:txBody>
          </p:sp>
        </mc:Fallback>
      </mc:AlternateContent>
    </p:spTree>
    <p:extLst>
      <p:ext uri="{BB962C8B-B14F-4D97-AF65-F5344CB8AC3E}">
        <p14:creationId xmlns:p14="http://schemas.microsoft.com/office/powerpoint/2010/main" val="101673859"/>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arn(inVertical)">
                                      <p:cBhvr>
                                        <p:cTn id="12" dur="500"/>
                                        <p:tgtEl>
                                          <p:spTgt spid="6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fade">
                                      <p:cBhvr>
                                        <p:cTn id="16" dur="500"/>
                                        <p:tgtEl>
                                          <p:spTgt spid="6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inVertical)">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066800" y="4382912"/>
            <a:ext cx="20163437" cy="1319789"/>
          </a:xfrm>
          <a:custGeom>
            <a:avLst/>
            <a:gdLst/>
            <a:ahLst/>
            <a:cxnLst/>
            <a:rect l="l" t="t" r="r" b="b"/>
            <a:pathLst>
              <a:path w="20163437" h="1319789">
                <a:moveTo>
                  <a:pt x="0" y="0"/>
                </a:moveTo>
                <a:lnTo>
                  <a:pt x="20163437" y="0"/>
                </a:lnTo>
                <a:lnTo>
                  <a:pt x="20163437" y="1319789"/>
                </a:lnTo>
                <a:lnTo>
                  <a:pt x="0" y="13197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a:off x="533400" y="370584"/>
            <a:ext cx="17221200" cy="9497316"/>
            <a:chOff x="0" y="0"/>
            <a:chExt cx="3919932" cy="2274980"/>
          </a:xfrm>
        </p:grpSpPr>
        <p:sp>
          <p:nvSpPr>
            <p:cNvPr id="6" name="Freeform 6"/>
            <p:cNvSpPr/>
            <p:nvPr/>
          </p:nvSpPr>
          <p:spPr>
            <a:xfrm>
              <a:off x="0" y="0"/>
              <a:ext cx="3919932" cy="2274980"/>
            </a:xfrm>
            <a:custGeom>
              <a:avLst/>
              <a:gdLst/>
              <a:ahLst/>
              <a:cxnLst/>
              <a:rect l="l" t="t" r="r" b="b"/>
              <a:pathLst>
                <a:path w="3919932" h="2274980">
                  <a:moveTo>
                    <a:pt x="26529" y="0"/>
                  </a:moveTo>
                  <a:lnTo>
                    <a:pt x="3893404" y="0"/>
                  </a:lnTo>
                  <a:cubicBezTo>
                    <a:pt x="3908055" y="0"/>
                    <a:pt x="3919932" y="11877"/>
                    <a:pt x="3919932" y="26529"/>
                  </a:cubicBezTo>
                  <a:lnTo>
                    <a:pt x="3919932" y="2248451"/>
                  </a:lnTo>
                  <a:cubicBezTo>
                    <a:pt x="3919932" y="2263103"/>
                    <a:pt x="3908055" y="2274980"/>
                    <a:pt x="3893404" y="2274980"/>
                  </a:cubicBezTo>
                  <a:lnTo>
                    <a:pt x="26529" y="2274980"/>
                  </a:lnTo>
                  <a:cubicBezTo>
                    <a:pt x="19493" y="2274980"/>
                    <a:pt x="12745" y="2272185"/>
                    <a:pt x="7770" y="2267210"/>
                  </a:cubicBezTo>
                  <a:cubicBezTo>
                    <a:pt x="2795" y="2262235"/>
                    <a:pt x="0" y="2255487"/>
                    <a:pt x="0" y="2248451"/>
                  </a:cubicBezTo>
                  <a:lnTo>
                    <a:pt x="0" y="26529"/>
                  </a:lnTo>
                  <a:cubicBezTo>
                    <a:pt x="0" y="11877"/>
                    <a:pt x="11877" y="0"/>
                    <a:pt x="26529" y="0"/>
                  </a:cubicBezTo>
                  <a:close/>
                </a:path>
              </a:pathLst>
            </a:custGeom>
            <a:solidFill>
              <a:srgbClr val="F4F4F4"/>
            </a:solidFill>
          </p:spPr>
        </p:sp>
        <p:sp>
          <p:nvSpPr>
            <p:cNvPr id="7" name="TextBox 7"/>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0" name="Group 59"/>
          <p:cNvGrpSpPr/>
          <p:nvPr/>
        </p:nvGrpSpPr>
        <p:grpSpPr>
          <a:xfrm>
            <a:off x="1227220" y="1028351"/>
            <a:ext cx="2406316" cy="1053993"/>
            <a:chOff x="609600" y="1498707"/>
            <a:chExt cx="2195220" cy="1053993"/>
          </a:xfrm>
          <a:solidFill>
            <a:schemeClr val="accent6">
              <a:lumMod val="60000"/>
              <a:lumOff val="40000"/>
            </a:schemeClr>
          </a:solidFill>
        </p:grpSpPr>
        <p:sp>
          <p:nvSpPr>
            <p:cNvPr id="61" name="Rounded Rectangle 60"/>
            <p:cNvSpPr/>
            <p:nvPr/>
          </p:nvSpPr>
          <p:spPr>
            <a:xfrm>
              <a:off x="609600" y="1548063"/>
              <a:ext cx="2133600" cy="1004637"/>
            </a:xfrm>
            <a:prstGeom prst="round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2" name="Rectangle 61"/>
            <p:cNvSpPr/>
            <p:nvPr/>
          </p:nvSpPr>
          <p:spPr>
            <a:xfrm>
              <a:off x="768685" y="1498707"/>
              <a:ext cx="2036135" cy="1015663"/>
            </a:xfrm>
            <a:prstGeom prst="rect">
              <a:avLst/>
            </a:prstGeom>
            <a:noFill/>
            <a:ln>
              <a:noFill/>
            </a:ln>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Ví </a:t>
              </a:r>
              <a:r>
                <a:rPr kumimoji="0" lang="nl-NL" sz="40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dụ 1:</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64" name="Oval Callout 63"/>
          <p:cNvSpPr/>
          <p:nvPr/>
        </p:nvSpPr>
        <p:spPr>
          <a:xfrm>
            <a:off x="8074025" y="4564890"/>
            <a:ext cx="1789177" cy="989230"/>
          </a:xfrm>
          <a:prstGeom prst="wedgeEllipseCallout">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65" name="Picture 64"/>
          <p:cNvPicPr>
            <a:picLocks noChangeAspect="1"/>
          </p:cNvPicPr>
          <p:nvPr/>
        </p:nvPicPr>
        <p:blipFill>
          <a:blip r:embed="rId4"/>
          <a:stretch>
            <a:fillRect/>
          </a:stretch>
        </p:blipFill>
        <p:spPr>
          <a:xfrm rot="20439982">
            <a:off x="16501173" y="199581"/>
            <a:ext cx="1397935" cy="2479909"/>
          </a:xfrm>
          <a:prstGeom prst="rect">
            <a:avLst/>
          </a:prstGeom>
        </p:spPr>
      </p:pic>
      <mc:AlternateContent xmlns:mc="http://schemas.openxmlformats.org/markup-compatibility/2006" xmlns:a14="http://schemas.microsoft.com/office/drawing/2010/main">
        <mc:Choice Requires="a14">
          <p:sp>
            <p:nvSpPr>
              <p:cNvPr id="69" name="Rectangle 68"/>
              <p:cNvSpPr/>
              <p:nvPr/>
            </p:nvSpPr>
            <p:spPr>
              <a:xfrm>
                <a:off x="1249098" y="2191822"/>
                <a:ext cx="14706600" cy="1938992"/>
              </a:xfrm>
              <a:prstGeom prst="rect">
                <a:avLst/>
              </a:prstGeom>
            </p:spPr>
            <p:txBody>
              <a:bodyPr wrap="square">
                <a:spAutoFit/>
              </a:bodyPr>
              <a:lstStyle/>
              <a:p>
                <a:pPr lvl="0" algn="just">
                  <a:lnSpc>
                    <a:spcPct val="150000"/>
                  </a:lnSpc>
                  <a:defRPr/>
                </a:pP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Cho cấp số cộng </a:t>
                </a:r>
                <a14:m>
                  <m:oMath xmlns:m="http://schemas.openxmlformats.org/officeDocument/2006/math">
                    <m:d>
                      <m:dPr>
                        <m:ctrlPr>
                          <a:rPr lang="en-US" sz="4000" i="1" smtClean="0">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sSub>
                          <m:sSubPr>
                            <m:ctrlPr>
                              <a:rPr lang="en-US" sz="4000" i="1" smtClean="0">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𝑛</m:t>
                            </m:r>
                          </m:sub>
                        </m:sSub>
                      </m:e>
                    </m:d>
                  </m:oMath>
                </a14:m>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có</a:t>
                </a:r>
                <a:r>
                  <a:rPr kumimoji="0" lang="en-US" sz="4000" b="0" i="0" u="none" strike="noStrike" kern="1200" cap="none" spc="0" normalizeH="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số hạng đầu </a:t>
                </a:r>
                <a14:m>
                  <m:oMath xmlns:m="http://schemas.openxmlformats.org/officeDocument/2006/math">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1</m:t>
                        </m:r>
                      </m:sub>
                    </m:sSub>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=2</m:t>
                    </m:r>
                  </m:oMath>
                </a14:m>
                <a:r>
                  <a:rPr kumimoji="0" lang="en-US" sz="4000" b="0" i="0" u="none" strike="noStrike" kern="1200" cap="none" spc="0" normalizeH="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và công sai </a:t>
                </a:r>
                <a14:m>
                  <m:oMath xmlns:m="http://schemas.openxmlformats.org/officeDocument/2006/math">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𝑑</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3</m:t>
                    </m:r>
                  </m:oMath>
                </a14:m>
                <a:r>
                  <a:rPr kumimoji="0" lang="en-US" sz="4000" b="0" i="0" u="none" strike="noStrike" kern="1200" cap="none" spc="0" normalizeH="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Hãy viết năm số hạng đầu của cấp số cộng này.  </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9" name="Rectangle 68"/>
              <p:cNvSpPr>
                <a:spLocks noRot="1" noChangeAspect="1" noMove="1" noResize="1" noEditPoints="1" noAdjustHandles="1" noChangeArrowheads="1" noChangeShapeType="1" noTextEdit="1"/>
              </p:cNvSpPr>
              <p:nvPr/>
            </p:nvSpPr>
            <p:spPr>
              <a:xfrm>
                <a:off x="1249098" y="2191822"/>
                <a:ext cx="14706600" cy="1938992"/>
              </a:xfrm>
              <a:prstGeom prst="rect">
                <a:avLst/>
              </a:prstGeom>
              <a:blipFill>
                <a:blip r:embed="rId7"/>
                <a:stretch>
                  <a:fillRect l="-1493" r="-1451" b="-6918"/>
                </a:stretch>
              </a:blipFill>
            </p:spPr>
            <p:txBody>
              <a:bodyPr/>
              <a:lstStyle/>
              <a:p>
                <a:r>
                  <a:rPr lang="en-US">
                    <a:noFill/>
                  </a:rPr>
                  <a:t> </a:t>
                </a:r>
              </a:p>
            </p:txBody>
          </p:sp>
        </mc:Fallback>
      </mc:AlternateContent>
      <p:pic>
        <p:nvPicPr>
          <p:cNvPr id="70" name="Picture 69"/>
          <p:cNvPicPr>
            <a:picLocks noChangeAspect="1"/>
          </p:cNvPicPr>
          <p:nvPr/>
        </p:nvPicPr>
        <p:blipFill>
          <a:blip r:embed="rId8"/>
          <a:stretch>
            <a:fillRect/>
          </a:stretch>
        </p:blipFill>
        <p:spPr>
          <a:xfrm>
            <a:off x="16992600" y="8577433"/>
            <a:ext cx="1069918" cy="1595267"/>
          </a:xfrm>
          <a:prstGeom prst="rect">
            <a:avLst/>
          </a:prstGeom>
        </p:spPr>
      </p:pic>
      <p:sp>
        <p:nvSpPr>
          <p:cNvPr id="4" name="Rectangle 3"/>
          <p:cNvSpPr/>
          <p:nvPr/>
        </p:nvSpPr>
        <p:spPr>
          <a:xfrm>
            <a:off x="1325297" y="6035814"/>
            <a:ext cx="10896601" cy="1015663"/>
          </a:xfrm>
          <a:prstGeom prst="rect">
            <a:avLst/>
          </a:prstGeom>
        </p:spPr>
        <p:txBody>
          <a:bodyPr wrap="square">
            <a:spAutoFit/>
          </a:bodyPr>
          <a:lstStyle/>
          <a:p>
            <a:pPr lvl="0" algn="just">
              <a:lnSpc>
                <a:spcPct val="150000"/>
              </a:lnSpc>
            </a:pP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Năm số hạng đầu của cấp số cộng này là:</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629788" y="7331214"/>
                <a:ext cx="14935820"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4000" i="1" smtClean="0">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1</m:t>
                          </m:r>
                        </m:sub>
                      </m:sSub>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  </m:t>
                      </m:r>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2</m:t>
                          </m:r>
                        </m:sub>
                      </m:sSub>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1</m:t>
                          </m:r>
                        </m:sub>
                      </m:sSub>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𝑑</m:t>
                      </m:r>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=2+3=5,  </m:t>
                      </m:r>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3</m:t>
                          </m:r>
                        </m:sub>
                      </m:sSub>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2</m:t>
                          </m:r>
                        </m:sub>
                      </m:sSub>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𝑑</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=5+3=8</m:t>
                      </m:r>
                    </m:oMath>
                  </m:oMathPara>
                </a14:m>
                <a:endParaRPr lang="en-US"/>
              </a:p>
            </p:txBody>
          </p:sp>
        </mc:Choice>
        <mc:Fallback xmlns="">
          <p:sp>
            <p:nvSpPr>
              <p:cNvPr id="2" name="Rectangle 1"/>
              <p:cNvSpPr>
                <a:spLocks noRot="1" noChangeAspect="1" noMove="1" noResize="1" noEditPoints="1" noAdjustHandles="1" noChangeArrowheads="1" noChangeShapeType="1" noTextEdit="1"/>
              </p:cNvSpPr>
              <p:nvPr/>
            </p:nvSpPr>
            <p:spPr>
              <a:xfrm>
                <a:off x="1629788" y="7331214"/>
                <a:ext cx="14935820" cy="707886"/>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477698" y="8474214"/>
                <a:ext cx="13478305"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4000" i="1" smtClean="0">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4</m:t>
                          </m:r>
                        </m:sub>
                      </m:sSub>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3</m:t>
                          </m:r>
                        </m:sub>
                      </m:sSub>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𝑑</m:t>
                      </m:r>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=8+3=11,  </m:t>
                      </m:r>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5</m:t>
                          </m:r>
                        </m:sub>
                      </m:sSub>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4</m:t>
                          </m:r>
                        </m:sub>
                      </m:sSub>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𝑑</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=11+3=14</m:t>
                      </m:r>
                    </m:oMath>
                  </m:oMathPara>
                </a14:m>
                <a:endParaRPr lang="en-US"/>
              </a:p>
            </p:txBody>
          </p:sp>
        </mc:Choice>
        <mc:Fallback xmlns="">
          <p:sp>
            <p:nvSpPr>
              <p:cNvPr id="17" name="Rectangle 16"/>
              <p:cNvSpPr>
                <a:spLocks noRot="1" noChangeAspect="1" noMove="1" noResize="1" noEditPoints="1" noAdjustHandles="1" noChangeArrowheads="1" noChangeShapeType="1" noTextEdit="1"/>
              </p:cNvSpPr>
              <p:nvPr/>
            </p:nvSpPr>
            <p:spPr>
              <a:xfrm>
                <a:off x="1477698" y="8474214"/>
                <a:ext cx="13478305" cy="707886"/>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50705129"/>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500"/>
                                        <p:tgtEl>
                                          <p:spTgt spid="6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fade">
                                      <p:cBhvr>
                                        <p:cTn id="11" dur="500"/>
                                        <p:tgtEl>
                                          <p:spTgt spid="6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wipe(left)">
                                      <p:cBhvr>
                                        <p:cTn id="16" dur="500"/>
                                        <p:tgtEl>
                                          <p:spTgt spid="6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randombar(horizontal)">
                                      <p:cBhvr>
                                        <p:cTn id="24" dur="500"/>
                                        <p:tgtEl>
                                          <p:spTgt spid="2"/>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9" grpId="0"/>
      <p:bldP spid="4" grpId="0"/>
      <p:bldP spid="2"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066800" y="4382912"/>
            <a:ext cx="20163437" cy="1319789"/>
          </a:xfrm>
          <a:custGeom>
            <a:avLst/>
            <a:gdLst/>
            <a:ahLst/>
            <a:cxnLst/>
            <a:rect l="l" t="t" r="r" b="b"/>
            <a:pathLst>
              <a:path w="20163437" h="1319789">
                <a:moveTo>
                  <a:pt x="0" y="0"/>
                </a:moveTo>
                <a:lnTo>
                  <a:pt x="20163437" y="0"/>
                </a:lnTo>
                <a:lnTo>
                  <a:pt x="20163437" y="1319789"/>
                </a:lnTo>
                <a:lnTo>
                  <a:pt x="0" y="13197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a:off x="533400" y="370584"/>
            <a:ext cx="17221200" cy="9497316"/>
            <a:chOff x="0" y="0"/>
            <a:chExt cx="3919932" cy="2274980"/>
          </a:xfrm>
        </p:grpSpPr>
        <p:sp>
          <p:nvSpPr>
            <p:cNvPr id="6" name="Freeform 6"/>
            <p:cNvSpPr/>
            <p:nvPr/>
          </p:nvSpPr>
          <p:spPr>
            <a:xfrm>
              <a:off x="0" y="0"/>
              <a:ext cx="3919932" cy="2274980"/>
            </a:xfrm>
            <a:custGeom>
              <a:avLst/>
              <a:gdLst/>
              <a:ahLst/>
              <a:cxnLst/>
              <a:rect l="l" t="t" r="r" b="b"/>
              <a:pathLst>
                <a:path w="3919932" h="2274980">
                  <a:moveTo>
                    <a:pt x="26529" y="0"/>
                  </a:moveTo>
                  <a:lnTo>
                    <a:pt x="3893404" y="0"/>
                  </a:lnTo>
                  <a:cubicBezTo>
                    <a:pt x="3908055" y="0"/>
                    <a:pt x="3919932" y="11877"/>
                    <a:pt x="3919932" y="26529"/>
                  </a:cubicBezTo>
                  <a:lnTo>
                    <a:pt x="3919932" y="2248451"/>
                  </a:lnTo>
                  <a:cubicBezTo>
                    <a:pt x="3919932" y="2263103"/>
                    <a:pt x="3908055" y="2274980"/>
                    <a:pt x="3893404" y="2274980"/>
                  </a:cubicBezTo>
                  <a:lnTo>
                    <a:pt x="26529" y="2274980"/>
                  </a:lnTo>
                  <a:cubicBezTo>
                    <a:pt x="19493" y="2274980"/>
                    <a:pt x="12745" y="2272185"/>
                    <a:pt x="7770" y="2267210"/>
                  </a:cubicBezTo>
                  <a:cubicBezTo>
                    <a:pt x="2795" y="2262235"/>
                    <a:pt x="0" y="2255487"/>
                    <a:pt x="0" y="2248451"/>
                  </a:cubicBezTo>
                  <a:lnTo>
                    <a:pt x="0" y="26529"/>
                  </a:lnTo>
                  <a:cubicBezTo>
                    <a:pt x="0" y="11877"/>
                    <a:pt x="11877" y="0"/>
                    <a:pt x="26529" y="0"/>
                  </a:cubicBezTo>
                  <a:close/>
                </a:path>
              </a:pathLst>
            </a:custGeom>
            <a:solidFill>
              <a:srgbClr val="F4F4F4"/>
            </a:solidFill>
          </p:spPr>
        </p:sp>
        <p:sp>
          <p:nvSpPr>
            <p:cNvPr id="7" name="TextBox 7"/>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0" name="Group 59"/>
          <p:cNvGrpSpPr/>
          <p:nvPr/>
        </p:nvGrpSpPr>
        <p:grpSpPr>
          <a:xfrm>
            <a:off x="1429861" y="1028700"/>
            <a:ext cx="2338771" cy="1053993"/>
            <a:chOff x="609600" y="1498707"/>
            <a:chExt cx="2133600" cy="1053993"/>
          </a:xfrm>
          <a:solidFill>
            <a:schemeClr val="accent6">
              <a:lumMod val="60000"/>
              <a:lumOff val="40000"/>
            </a:schemeClr>
          </a:solidFill>
        </p:grpSpPr>
        <p:sp>
          <p:nvSpPr>
            <p:cNvPr id="61" name="Rounded Rectangle 60"/>
            <p:cNvSpPr/>
            <p:nvPr/>
          </p:nvSpPr>
          <p:spPr>
            <a:xfrm>
              <a:off x="609600" y="1548063"/>
              <a:ext cx="2133600" cy="1004637"/>
            </a:xfrm>
            <a:prstGeom prst="round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2" name="Rectangle 61"/>
            <p:cNvSpPr/>
            <p:nvPr/>
          </p:nvSpPr>
          <p:spPr>
            <a:xfrm>
              <a:off x="768685" y="1498707"/>
              <a:ext cx="1857513" cy="1015663"/>
            </a:xfrm>
            <a:prstGeom prst="rect">
              <a:avLst/>
            </a:prstGeom>
            <a:noFill/>
            <a:ln>
              <a:noFill/>
            </a:ln>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Ví </a:t>
              </a:r>
              <a:r>
                <a:rPr kumimoji="0" lang="nl-NL" sz="40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dụ 2:</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63" name="TextBox 62"/>
              <p:cNvSpPr txBox="1"/>
              <p:nvPr/>
            </p:nvSpPr>
            <p:spPr>
              <a:xfrm>
                <a:off x="1429860" y="2400300"/>
                <a:ext cx="15943739" cy="1938992"/>
              </a:xfrm>
              <a:prstGeom prst="rect">
                <a:avLst/>
              </a:prstGeom>
              <a:noFill/>
            </p:spPr>
            <p:txBody>
              <a:bodyPr wrap="square" rtlCol="0">
                <a:spAutoFit/>
              </a:bodyPr>
              <a:lstStyle/>
              <a:p>
                <a:pPr lvl="0" algn="just">
                  <a:lnSpc>
                    <a:spcPct val="150000"/>
                  </a:lnSpc>
                </a:pP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Cho cấp số cộng </a:t>
                </a:r>
                <a14:m>
                  <m:oMath xmlns:m="http://schemas.openxmlformats.org/officeDocument/2006/math">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𝑛</m:t>
                            </m:r>
                          </m:sub>
                        </m:sSub>
                      </m:e>
                    </m:d>
                  </m:oMath>
                </a14:m>
                <a:r>
                  <a:rPr kumimoji="0" lang="en-US" sz="4000" b="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với </a:t>
                </a:r>
                <a14:m>
                  <m:oMath xmlns:m="http://schemas.openxmlformats.org/officeDocument/2006/math">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𝑛</m:t>
                        </m:r>
                      </m:sub>
                    </m:sSub>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5</m:t>
                    </m:r>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𝑛</m:t>
                    </m:r>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−1.</m:t>
                    </m:r>
                  </m:oMath>
                </a14:m>
                <a:r>
                  <a:rPr kumimoji="0" lang="en-US" sz="4000" b="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Chứng</a:t>
                </a:r>
                <a:r>
                  <a:rPr kumimoji="0" lang="en-US" sz="4000" b="0" u="none" strike="noStrike" kern="1200" cap="none" spc="0" normalizeH="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minh rằng </a:t>
                </a:r>
                <a14:m>
                  <m:oMath xmlns:m="http://schemas.openxmlformats.org/officeDocument/2006/math">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𝑛</m:t>
                            </m:r>
                          </m:sub>
                        </m:sSub>
                      </m:e>
                    </m:d>
                  </m:oMath>
                </a14:m>
                <a:r>
                  <a:rPr kumimoji="0" lang="en-US" sz="4000" b="0" u="none" strike="noStrike" kern="1200" cap="none" spc="0" normalizeH="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là một cấp số cộng. Tìm số hạng đầu </a:t>
                </a:r>
                <a14:m>
                  <m:oMath xmlns:m="http://schemas.openxmlformats.org/officeDocument/2006/math">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1</m:t>
                        </m:r>
                      </m:sub>
                    </m:sSub>
                  </m:oMath>
                </a14:m>
                <a:r>
                  <a:rPr kumimoji="0" lang="en-US" sz="4000" b="0" u="none" strike="noStrike" kern="1200" cap="none" spc="0" normalizeH="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và công sai d của nó. </a:t>
                </a:r>
                <a:r>
                  <a:rPr kumimoji="0" lang="en-US" sz="4000" b="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a:t>
                </a:r>
              </a:p>
            </p:txBody>
          </p:sp>
        </mc:Choice>
        <mc:Fallback xmlns="">
          <p:sp>
            <p:nvSpPr>
              <p:cNvPr id="63" name="TextBox 62"/>
              <p:cNvSpPr txBox="1">
                <a:spLocks noRot="1" noChangeAspect="1" noMove="1" noResize="1" noEditPoints="1" noAdjustHandles="1" noChangeArrowheads="1" noChangeShapeType="1" noTextEdit="1"/>
              </p:cNvSpPr>
              <p:nvPr/>
            </p:nvSpPr>
            <p:spPr>
              <a:xfrm>
                <a:off x="1429860" y="2400300"/>
                <a:ext cx="15943739" cy="1938992"/>
              </a:xfrm>
              <a:prstGeom prst="rect">
                <a:avLst/>
              </a:prstGeom>
              <a:blipFill>
                <a:blip r:embed="rId6"/>
                <a:stretch>
                  <a:fillRect l="-1377" r="-1338" b="-6918"/>
                </a:stretch>
              </a:blipFill>
            </p:spPr>
            <p:txBody>
              <a:bodyPr/>
              <a:lstStyle/>
              <a:p>
                <a:r>
                  <a:rPr lang="en-US">
                    <a:noFill/>
                  </a:rPr>
                  <a:t> </a:t>
                </a:r>
              </a:p>
            </p:txBody>
          </p:sp>
        </mc:Fallback>
      </mc:AlternateContent>
      <p:sp>
        <p:nvSpPr>
          <p:cNvPr id="64" name="Oval Callout 63"/>
          <p:cNvSpPr/>
          <p:nvPr/>
        </p:nvSpPr>
        <p:spPr>
          <a:xfrm>
            <a:off x="8120329" y="4785262"/>
            <a:ext cx="1789177" cy="989230"/>
          </a:xfrm>
          <a:prstGeom prst="wedgeEllipseCallout">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2" name="Picture 11"/>
          <p:cNvPicPr>
            <a:picLocks noChangeAspect="1"/>
          </p:cNvPicPr>
          <p:nvPr/>
        </p:nvPicPr>
        <p:blipFill>
          <a:blip r:embed="rId7"/>
          <a:stretch>
            <a:fillRect/>
          </a:stretch>
        </p:blipFill>
        <p:spPr>
          <a:xfrm rot="18072986">
            <a:off x="-307008" y="8342993"/>
            <a:ext cx="1738590" cy="1330554"/>
          </a:xfrm>
          <a:prstGeom prst="rect">
            <a:avLst/>
          </a:prstGeom>
        </p:spPr>
      </p:pic>
      <p:pic>
        <p:nvPicPr>
          <p:cNvPr id="13" name="Picture 12"/>
          <p:cNvPicPr>
            <a:picLocks noChangeAspect="1"/>
          </p:cNvPicPr>
          <p:nvPr/>
        </p:nvPicPr>
        <p:blipFill>
          <a:blip r:embed="rId8"/>
          <a:stretch>
            <a:fillRect/>
          </a:stretch>
        </p:blipFill>
        <p:spPr>
          <a:xfrm>
            <a:off x="16422660" y="7865543"/>
            <a:ext cx="1700481" cy="2145938"/>
          </a:xfrm>
          <a:prstGeom prst="rect">
            <a:avLst/>
          </a:prstGeom>
        </p:spPr>
      </p:pic>
      <p:pic>
        <p:nvPicPr>
          <p:cNvPr id="14" name="Picture 13"/>
          <p:cNvPicPr>
            <a:picLocks noChangeAspect="1"/>
          </p:cNvPicPr>
          <p:nvPr/>
        </p:nvPicPr>
        <p:blipFill>
          <a:blip r:embed="rId9"/>
          <a:stretch>
            <a:fillRect/>
          </a:stretch>
        </p:blipFill>
        <p:spPr>
          <a:xfrm rot="20368235">
            <a:off x="16835688" y="633349"/>
            <a:ext cx="1107821" cy="1769892"/>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488317" y="6051359"/>
                <a:ext cx="14894683" cy="2902141"/>
              </a:xfrm>
              <a:prstGeom prst="rect">
                <a:avLst/>
              </a:prstGeom>
            </p:spPr>
            <p:txBody>
              <a:bodyPr wrap="square">
                <a:spAutoFit/>
              </a:bodyPr>
              <a:lstStyle/>
              <a:p>
                <a:pPr>
                  <a:lnSpc>
                    <a:spcPct val="150000"/>
                  </a:lnSpc>
                  <a:spcBef>
                    <a:spcPts val="600"/>
                  </a:spcBef>
                  <a:spcAft>
                    <a:spcPts val="600"/>
                  </a:spcAft>
                </a:pPr>
                <a:r>
                  <a:rPr lang="en-US" sz="4000">
                    <a:solidFill>
                      <a:prstClr val="black"/>
                    </a:solidFill>
                    <a:latin typeface="Arial" panose="020B0604020202020204" pitchFamily="34" charset="0"/>
                    <a:ea typeface="Arial" panose="020B0604020202020204" pitchFamily="34" charset="0"/>
                    <a:cs typeface="Arial" panose="020B0604020202020204" pitchFamily="34" charset="0"/>
                  </a:rPr>
                  <a:t>Ta có </a:t>
                </a:r>
                <a14:m>
                  <m:oMath xmlns:m="http://schemas.openxmlformats.org/officeDocument/2006/math">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𝑛</m:t>
                        </m:r>
                      </m:sub>
                    </m:sSub>
                    <m:r>
                      <a:rPr lang="en-US" sz="4000" b="0" i="0"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𝑛</m:t>
                        </m:r>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−1</m:t>
                        </m:r>
                      </m:sub>
                    </m:sSub>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d>
                      <m:dPr>
                        <m:ctrlP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5</m:t>
                        </m:r>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𝑛</m:t>
                        </m:r>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−1</m:t>
                        </m:r>
                      </m:e>
                    </m:d>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5</m:t>
                        </m:r>
                        <m:d>
                          <m:dPr>
                            <m:ctrlP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𝑛</m:t>
                            </m:r>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−1</m:t>
                            </m:r>
                          </m:e>
                        </m:d>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−1</m:t>
                        </m:r>
                      </m:e>
                    </m:d>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=5</m:t>
                    </m:r>
                  </m:oMath>
                </a14:m>
                <a:r>
                  <a:rPr lang="en-US" sz="4000">
                    <a:latin typeface="Arial" panose="020B0604020202020204" pitchFamily="34" charset="0"/>
                    <a:cs typeface="Arial" panose="020B0604020202020204" pitchFamily="34" charset="0"/>
                  </a:rPr>
                  <a:t>, với mọi </a:t>
                </a:r>
                <a14:m>
                  <m:oMath xmlns:m="http://schemas.openxmlformats.org/officeDocument/2006/math">
                    <m:r>
                      <a:rPr lang="en-US" sz="4000" b="0" i="1" smtClean="0">
                        <a:latin typeface="Cambria Math" panose="02040503050406030204" pitchFamily="18" charset="0"/>
                        <a:cs typeface="Arial" panose="020B0604020202020204" pitchFamily="34" charset="0"/>
                      </a:rPr>
                      <m:t>𝑛</m:t>
                    </m:r>
                    <m:r>
                      <a:rPr lang="en-US" sz="4000" b="0" i="1" smtClean="0">
                        <a:latin typeface="Cambria Math" panose="02040503050406030204" pitchFamily="18" charset="0"/>
                        <a:cs typeface="Arial" panose="020B0604020202020204" pitchFamily="34" charset="0"/>
                      </a:rPr>
                      <m:t>≥2</m:t>
                    </m:r>
                  </m:oMath>
                </a14:m>
                <a:r>
                  <a:rPr lang="en-US" sz="4000">
                    <a:latin typeface="Arial" panose="020B0604020202020204" pitchFamily="34" charset="0"/>
                    <a:cs typeface="Arial" panose="020B0604020202020204" pitchFamily="34" charset="0"/>
                  </a:rPr>
                  <a:t>.</a:t>
                </a:r>
              </a:p>
              <a:p>
                <a:pPr>
                  <a:lnSpc>
                    <a:spcPct val="150000"/>
                  </a:lnSpc>
                  <a:spcBef>
                    <a:spcPts val="600"/>
                  </a:spcBef>
                  <a:spcAft>
                    <a:spcPts val="600"/>
                  </a:spcAft>
                </a:pPr>
                <a:r>
                  <a:rPr lang="en-US" sz="4000">
                    <a:latin typeface="Arial" panose="020B0604020202020204" pitchFamily="34" charset="0"/>
                    <a:cs typeface="Arial" panose="020B0604020202020204" pitchFamily="34" charset="0"/>
                  </a:rPr>
                  <a:t>Do đó </a:t>
                </a:r>
                <a14:m>
                  <m:oMath xmlns:m="http://schemas.openxmlformats.org/officeDocument/2006/math">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𝑛</m:t>
                            </m:r>
                          </m:sub>
                        </m:sSub>
                      </m:e>
                    </m:d>
                  </m:oMath>
                </a14:m>
                <a:r>
                  <a:rPr lang="en-US" sz="4000">
                    <a:latin typeface="Arial" panose="020B0604020202020204" pitchFamily="34" charset="0"/>
                    <a:cs typeface="Arial" panose="020B0604020202020204" pitchFamily="34" charset="0"/>
                  </a:rPr>
                  <a:t> là cấp số cộng có số hạng đầu </a:t>
                </a:r>
                <a14:m>
                  <m:oMath xmlns:m="http://schemas.openxmlformats.org/officeDocument/2006/math">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1</m:t>
                        </m:r>
                      </m:sub>
                    </m:sSub>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=5.1−1=4</m:t>
                    </m:r>
                  </m:oMath>
                </a14:m>
                <a:r>
                  <a:rPr lang="en-US" sz="4000">
                    <a:latin typeface="Arial" panose="020B0604020202020204" pitchFamily="34" charset="0"/>
                    <a:cs typeface="Arial" panose="020B0604020202020204" pitchFamily="34" charset="0"/>
                  </a:rPr>
                  <a:t> và công sai </a:t>
                </a:r>
                <a14:m>
                  <m:oMath xmlns:m="http://schemas.openxmlformats.org/officeDocument/2006/math">
                    <m:r>
                      <a:rPr lang="en-US" sz="4000" i="1" smtClean="0">
                        <a:latin typeface="Cambria Math" panose="02040503050406030204" pitchFamily="18" charset="0"/>
                        <a:cs typeface="Arial" panose="020B0604020202020204" pitchFamily="34" charset="0"/>
                      </a:rPr>
                      <m:t>𝑑</m:t>
                    </m:r>
                    <m:r>
                      <a:rPr lang="en-US" sz="4000" i="1" smtClean="0">
                        <a:latin typeface="Cambria Math" panose="02040503050406030204" pitchFamily="18" charset="0"/>
                        <a:cs typeface="Arial" panose="020B0604020202020204" pitchFamily="34" charset="0"/>
                      </a:rPr>
                      <m:t>=5</m:t>
                    </m:r>
                  </m:oMath>
                </a14:m>
                <a:r>
                  <a:rPr lang="en-US" sz="4000">
                    <a:latin typeface="Arial" panose="020B0604020202020204" pitchFamily="34" charset="0"/>
                    <a:cs typeface="Arial" panose="020B0604020202020204" pitchFamily="34" charset="0"/>
                  </a:rPr>
                  <a:t>. </a:t>
                </a:r>
              </a:p>
            </p:txBody>
          </p:sp>
        </mc:Choice>
        <mc:Fallback xmlns="">
          <p:sp>
            <p:nvSpPr>
              <p:cNvPr id="4" name="Rectangle 3"/>
              <p:cNvSpPr>
                <a:spLocks noRot="1" noChangeAspect="1" noMove="1" noResize="1" noEditPoints="1" noAdjustHandles="1" noChangeArrowheads="1" noChangeShapeType="1" noTextEdit="1"/>
              </p:cNvSpPr>
              <p:nvPr/>
            </p:nvSpPr>
            <p:spPr>
              <a:xfrm>
                <a:off x="1488317" y="6051359"/>
                <a:ext cx="14894683" cy="2902141"/>
              </a:xfrm>
              <a:prstGeom prst="rect">
                <a:avLst/>
              </a:prstGeom>
              <a:blipFill>
                <a:blip r:embed="rId10"/>
                <a:stretch>
                  <a:fillRect l="-1432" b="-8193"/>
                </a:stretch>
              </a:blipFill>
            </p:spPr>
            <p:txBody>
              <a:bodyPr/>
              <a:lstStyle/>
              <a:p>
                <a:r>
                  <a:rPr lang="en-US">
                    <a:noFill/>
                  </a:rPr>
                  <a:t> </a:t>
                </a:r>
              </a:p>
            </p:txBody>
          </p:sp>
        </mc:Fallback>
      </mc:AlternateContent>
    </p:spTree>
    <p:extLst>
      <p:ext uri="{BB962C8B-B14F-4D97-AF65-F5344CB8AC3E}">
        <p14:creationId xmlns:p14="http://schemas.microsoft.com/office/powerpoint/2010/main" val="134653229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500"/>
                                        <p:tgtEl>
                                          <p:spTgt spid="6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fade">
                                      <p:cBhvr>
                                        <p:cTn id="11" dur="500"/>
                                        <p:tgtEl>
                                          <p:spTgt spid="6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wipe(left)">
                                      <p:cBhvr>
                                        <p:cTn id="16" dur="500"/>
                                        <p:tgtEl>
                                          <p:spTgt spid="6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034957" y="1612788"/>
            <a:ext cx="15676325" cy="1905000"/>
            <a:chOff x="2708710" y="3162300"/>
            <a:chExt cx="12481624" cy="1905000"/>
          </a:xfrm>
        </p:grpSpPr>
        <p:sp>
          <p:nvSpPr>
            <p:cNvPr id="12" name="Freeform 4"/>
            <p:cNvSpPr/>
            <p:nvPr/>
          </p:nvSpPr>
          <p:spPr>
            <a:xfrm>
              <a:off x="2977574" y="3162300"/>
              <a:ext cx="11943896" cy="1905000"/>
            </a:xfrm>
            <a:custGeom>
              <a:avLst/>
              <a:gdLst/>
              <a:ahLst/>
              <a:cxnLst/>
              <a:rect l="l" t="t" r="r" b="b"/>
              <a:pathLst>
                <a:path w="8541811" h="5591003">
                  <a:moveTo>
                    <a:pt x="0" y="0"/>
                  </a:moveTo>
                  <a:lnTo>
                    <a:pt x="8541811" y="0"/>
                  </a:lnTo>
                  <a:lnTo>
                    <a:pt x="8541811" y="5591003"/>
                  </a:lnTo>
                  <a:lnTo>
                    <a:pt x="0" y="55910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Rectangle 10"/>
            <p:cNvSpPr/>
            <p:nvPr/>
          </p:nvSpPr>
          <p:spPr>
            <a:xfrm>
              <a:off x="2708710" y="3318428"/>
              <a:ext cx="12481624" cy="1407373"/>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en-US" sz="65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2. SỐ</a:t>
              </a:r>
              <a:r>
                <a:rPr kumimoji="0" lang="en-US" sz="6500" b="1" i="0" u="none" strike="noStrike" kern="1200" cap="none" spc="0" normalizeH="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 HẠNG TỔNG QUÁT</a:t>
              </a:r>
            </a:p>
          </p:txBody>
        </p:sp>
      </p:grpSp>
      <p:pic>
        <p:nvPicPr>
          <p:cNvPr id="14" name="Picture 13"/>
          <p:cNvPicPr>
            <a:picLocks noChangeAspect="1"/>
          </p:cNvPicPr>
          <p:nvPr/>
        </p:nvPicPr>
        <p:blipFill>
          <a:blip r:embed="rId5"/>
          <a:stretch>
            <a:fillRect/>
          </a:stretch>
        </p:blipFill>
        <p:spPr>
          <a:xfrm>
            <a:off x="6420999" y="5981700"/>
            <a:ext cx="6904242" cy="3758424"/>
          </a:xfrm>
          <a:prstGeom prst="rect">
            <a:avLst/>
          </a:prstGeom>
        </p:spPr>
      </p:pic>
      <p:grpSp>
        <p:nvGrpSpPr>
          <p:cNvPr id="15" name="Group 2"/>
          <p:cNvGrpSpPr/>
          <p:nvPr/>
        </p:nvGrpSpPr>
        <p:grpSpPr>
          <a:xfrm>
            <a:off x="678093" y="0"/>
            <a:ext cx="845907" cy="10287000"/>
            <a:chOff x="0" y="0"/>
            <a:chExt cx="570895" cy="2709333"/>
          </a:xfrm>
        </p:grpSpPr>
        <p:sp>
          <p:nvSpPr>
            <p:cNvPr id="16" name="Freeform 3"/>
            <p:cNvSpPr/>
            <p:nvPr/>
          </p:nvSpPr>
          <p:spPr>
            <a:xfrm>
              <a:off x="0" y="0"/>
              <a:ext cx="570895" cy="2709333"/>
            </a:xfrm>
            <a:custGeom>
              <a:avLst/>
              <a:gdLst/>
              <a:ahLst/>
              <a:cxnLst/>
              <a:rect l="l" t="t" r="r" b="b"/>
              <a:pathLst>
                <a:path w="570895" h="2709333">
                  <a:moveTo>
                    <a:pt x="0" y="0"/>
                  </a:moveTo>
                  <a:lnTo>
                    <a:pt x="570895" y="0"/>
                  </a:lnTo>
                  <a:lnTo>
                    <a:pt x="570895" y="2709333"/>
                  </a:lnTo>
                  <a:lnTo>
                    <a:pt x="0" y="2709333"/>
                  </a:lnTo>
                  <a:close/>
                </a:path>
              </a:pathLst>
            </a:custGeom>
            <a:solidFill>
              <a:srgbClr val="296C92"/>
            </a:solidFill>
          </p:spPr>
        </p:sp>
        <p:sp>
          <p:nvSpPr>
            <p:cNvPr id="17"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3173177269"/>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73000"/>
          </a:schemeClr>
        </a:solidFill>
        <a:effectLst/>
      </p:bgPr>
    </p:bg>
    <p:spTree>
      <p:nvGrpSpPr>
        <p:cNvPr id="1" name=""/>
        <p:cNvGrpSpPr/>
        <p:nvPr/>
      </p:nvGrpSpPr>
      <p:grpSpPr>
        <a:xfrm>
          <a:off x="0" y="0"/>
          <a:ext cx="0" cy="0"/>
          <a:chOff x="0" y="0"/>
          <a:chExt cx="0" cy="0"/>
        </a:xfrm>
      </p:grpSpPr>
      <p:grpSp>
        <p:nvGrpSpPr>
          <p:cNvPr id="24" name="Group 2"/>
          <p:cNvGrpSpPr/>
          <p:nvPr/>
        </p:nvGrpSpPr>
        <p:grpSpPr>
          <a:xfrm>
            <a:off x="678093" y="0"/>
            <a:ext cx="845907" cy="10287000"/>
            <a:chOff x="0" y="0"/>
            <a:chExt cx="570895" cy="2709333"/>
          </a:xfrm>
        </p:grpSpPr>
        <p:sp>
          <p:nvSpPr>
            <p:cNvPr id="25" name="Freeform 3"/>
            <p:cNvSpPr/>
            <p:nvPr/>
          </p:nvSpPr>
          <p:spPr>
            <a:xfrm>
              <a:off x="0" y="0"/>
              <a:ext cx="570895" cy="2709333"/>
            </a:xfrm>
            <a:custGeom>
              <a:avLst/>
              <a:gdLst/>
              <a:ahLst/>
              <a:cxnLst/>
              <a:rect l="l" t="t" r="r" b="b"/>
              <a:pathLst>
                <a:path w="570895" h="2709333">
                  <a:moveTo>
                    <a:pt x="0" y="0"/>
                  </a:moveTo>
                  <a:lnTo>
                    <a:pt x="570895" y="0"/>
                  </a:lnTo>
                  <a:lnTo>
                    <a:pt x="570895" y="2709333"/>
                  </a:lnTo>
                  <a:lnTo>
                    <a:pt x="0" y="2709333"/>
                  </a:lnTo>
                  <a:close/>
                </a:path>
              </a:pathLst>
            </a:custGeom>
            <a:solidFill>
              <a:srgbClr val="296C92"/>
            </a:solidFill>
          </p:spPr>
        </p:sp>
        <p:sp>
          <p:nvSpPr>
            <p:cNvPr id="26"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6"/>
          <p:cNvGrpSpPr/>
          <p:nvPr/>
        </p:nvGrpSpPr>
        <p:grpSpPr>
          <a:xfrm>
            <a:off x="2224840" y="579447"/>
            <a:ext cx="4785560" cy="754053"/>
            <a:chOff x="1735556" y="555458"/>
            <a:chExt cx="4785560" cy="754053"/>
          </a:xfrm>
        </p:grpSpPr>
        <p:sp>
          <p:nvSpPr>
            <p:cNvPr id="28" name="TextBox 27"/>
            <p:cNvSpPr txBox="1"/>
            <p:nvPr/>
          </p:nvSpPr>
          <p:spPr>
            <a:xfrm>
              <a:off x="2939716" y="555458"/>
              <a:ext cx="3581400" cy="7540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2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HĐ 2:</a:t>
              </a:r>
              <a:endParaRPr kumimoji="0" lang="en-US" sz="42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29" name="Picture 28"/>
            <p:cNvPicPr>
              <a:picLocks noChangeAspect="1"/>
            </p:cNvPicPr>
            <p:nvPr/>
          </p:nvPicPr>
          <p:blipFill>
            <a:blip r:embed="rId2"/>
            <a:stretch>
              <a:fillRect/>
            </a:stretch>
          </p:blipFill>
          <p:spPr>
            <a:xfrm>
              <a:off x="1735556" y="571501"/>
              <a:ext cx="1145200" cy="616646"/>
            </a:xfrm>
            <a:prstGeom prst="rect">
              <a:avLst/>
            </a:prstGeom>
          </p:spPr>
        </p:pic>
      </p:grpSp>
      <mc:AlternateContent xmlns:mc="http://schemas.openxmlformats.org/markup-compatibility/2006" xmlns:a14="http://schemas.microsoft.com/office/drawing/2010/main">
        <mc:Choice Requires="a14">
          <p:sp>
            <p:nvSpPr>
              <p:cNvPr id="30" name="Rectangle 29"/>
              <p:cNvSpPr/>
              <p:nvPr/>
            </p:nvSpPr>
            <p:spPr>
              <a:xfrm>
                <a:off x="2124577" y="1595378"/>
                <a:ext cx="15452558" cy="2862322"/>
              </a:xfrm>
              <a:prstGeom prst="rect">
                <a:avLst/>
              </a:prstGeom>
            </p:spPr>
            <p:txBody>
              <a:bodyPr wrap="square">
                <a:spAutoFit/>
              </a:bodyPr>
              <a:lstStyle/>
              <a:p>
                <a:pPr>
                  <a:lnSpc>
                    <a:spcPct val="150000"/>
                  </a:lnSpc>
                </a:pPr>
                <a:r>
                  <a:rPr lang="en-US" sz="4000">
                    <a:solidFill>
                      <a:srgbClr val="000000"/>
                    </a:solidFill>
                    <a:latin typeface="Arial" panose="020B0604020202020204" pitchFamily="34" charset="0"/>
                    <a:cs typeface="Arial" panose="020B0604020202020204" pitchFamily="34" charset="0"/>
                  </a:rPr>
                  <a:t>Cho cấp số cộng </a:t>
                </a:r>
                <a14:m>
                  <m:oMath xmlns:m="http://schemas.openxmlformats.org/officeDocument/2006/math">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𝑛</m:t>
                            </m:r>
                          </m:sub>
                        </m:sSub>
                      </m:e>
                    </m:d>
                  </m:oMath>
                </a14:m>
                <a:r>
                  <a:rPr lang="en-US" sz="4000">
                    <a:solidFill>
                      <a:srgbClr val="000000"/>
                    </a:solidFill>
                    <a:latin typeface="Arial" panose="020B0604020202020204" pitchFamily="34" charset="0"/>
                    <a:cs typeface="Arial" panose="020B0604020202020204" pitchFamily="34" charset="0"/>
                  </a:rPr>
                  <a:t> với số hạng đầu </a:t>
                </a:r>
                <a14:m>
                  <m:oMath xmlns:m="http://schemas.openxmlformats.org/officeDocument/2006/math">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1</m:t>
                        </m:r>
                      </m:sub>
                    </m:sSub>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 </m:t>
                    </m:r>
                  </m:oMath>
                </a14:m>
                <a:r>
                  <a:rPr lang="en-US" sz="4000">
                    <a:solidFill>
                      <a:srgbClr val="000000"/>
                    </a:solidFill>
                    <a:latin typeface="Arial" panose="020B0604020202020204" pitchFamily="34" charset="0"/>
                    <a:cs typeface="Arial" panose="020B0604020202020204" pitchFamily="34" charset="0"/>
                  </a:rPr>
                  <a:t>và công sai </a:t>
                </a:r>
                <a14:m>
                  <m:oMath xmlns:m="http://schemas.openxmlformats.org/officeDocument/2006/math">
                    <m:r>
                      <a:rPr lang="en-US" sz="4000" i="1" smtClean="0">
                        <a:solidFill>
                          <a:srgbClr val="000000"/>
                        </a:solidFill>
                        <a:latin typeface="Cambria Math" panose="02040503050406030204" pitchFamily="18" charset="0"/>
                        <a:cs typeface="Arial" panose="020B0604020202020204" pitchFamily="34" charset="0"/>
                      </a:rPr>
                      <m:t>𝑑</m:t>
                    </m:r>
                  </m:oMath>
                </a14:m>
                <a:r>
                  <a:rPr lang="en-US" sz="4000">
                    <a:solidFill>
                      <a:srgbClr val="000000"/>
                    </a:solidFill>
                    <a:latin typeface="Arial" panose="020B0604020202020204" pitchFamily="34" charset="0"/>
                    <a:cs typeface="Arial" panose="020B0604020202020204" pitchFamily="34" charset="0"/>
                  </a:rPr>
                  <a:t>.</a:t>
                </a:r>
              </a:p>
              <a:p>
                <a:pPr>
                  <a:lnSpc>
                    <a:spcPct val="150000"/>
                  </a:lnSpc>
                </a:pPr>
                <a:r>
                  <a:rPr lang="en-US" sz="4000">
                    <a:solidFill>
                      <a:srgbClr val="000000"/>
                    </a:solidFill>
                    <a:latin typeface="Arial" panose="020B0604020202020204" pitchFamily="34" charset="0"/>
                    <a:cs typeface="Arial" panose="020B0604020202020204" pitchFamily="34" charset="0"/>
                  </a:rPr>
                  <a:t>a) Tính các số hạng </a:t>
                </a:r>
                <a14:m>
                  <m:oMath xmlns:m="http://schemas.openxmlformats.org/officeDocument/2006/math">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2</m:t>
                        </m:r>
                      </m:sub>
                    </m:sSub>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3</m:t>
                        </m:r>
                      </m:sub>
                    </m:sSub>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4</m:t>
                        </m:r>
                      </m:sub>
                    </m:sSub>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5</m:t>
                        </m:r>
                      </m:sub>
                    </m:sSub>
                  </m:oMath>
                </a14:m>
                <a:r>
                  <a:rPr lang="en-US" sz="4000">
                    <a:solidFill>
                      <a:srgbClr val="000000"/>
                    </a:solidFill>
                    <a:latin typeface="Arial" panose="020B0604020202020204" pitchFamily="34" charset="0"/>
                    <a:cs typeface="Arial" panose="020B0604020202020204" pitchFamily="34" charset="0"/>
                  </a:rPr>
                  <a:t> theo </a:t>
                </a:r>
                <a14:m>
                  <m:oMath xmlns:m="http://schemas.openxmlformats.org/officeDocument/2006/math">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1</m:t>
                        </m:r>
                      </m:sub>
                    </m:sSub>
                  </m:oMath>
                </a14:m>
                <a:r>
                  <a:rPr lang="en-US" sz="4000">
                    <a:solidFill>
                      <a:srgbClr val="000000"/>
                    </a:solidFill>
                    <a:latin typeface="Arial" panose="020B0604020202020204" pitchFamily="34" charset="0"/>
                    <a:cs typeface="Arial" panose="020B0604020202020204" pitchFamily="34" charset="0"/>
                  </a:rPr>
                  <a:t> và </a:t>
                </a:r>
                <a14:m>
                  <m:oMath xmlns:m="http://schemas.openxmlformats.org/officeDocument/2006/math">
                    <m:r>
                      <a:rPr lang="en-US" sz="4000" i="1">
                        <a:solidFill>
                          <a:srgbClr val="000000"/>
                        </a:solidFill>
                        <a:latin typeface="Cambria Math" panose="02040503050406030204" pitchFamily="18" charset="0"/>
                        <a:cs typeface="Arial" panose="020B0604020202020204" pitchFamily="34" charset="0"/>
                      </a:rPr>
                      <m:t>𝑑</m:t>
                    </m:r>
                  </m:oMath>
                </a14:m>
                <a:r>
                  <a:rPr lang="en-US" sz="4000">
                    <a:solidFill>
                      <a:srgbClr val="000000"/>
                    </a:solidFill>
                    <a:latin typeface="Arial" panose="020B0604020202020204" pitchFamily="34" charset="0"/>
                    <a:cs typeface="Arial" panose="020B0604020202020204" pitchFamily="34" charset="0"/>
                  </a:rPr>
                  <a:t>.</a:t>
                </a:r>
              </a:p>
              <a:p>
                <a:pPr>
                  <a:lnSpc>
                    <a:spcPct val="150000"/>
                  </a:lnSpc>
                </a:pPr>
                <a:r>
                  <a:rPr lang="en-US" sz="4000">
                    <a:solidFill>
                      <a:srgbClr val="000000"/>
                    </a:solidFill>
                    <a:latin typeface="Arial" panose="020B0604020202020204" pitchFamily="34" charset="0"/>
                    <a:cs typeface="Arial" panose="020B0604020202020204" pitchFamily="34" charset="0"/>
                  </a:rPr>
                  <a:t>b) Dự đoán công thức tính số hạng tổng quát </a:t>
                </a:r>
                <a14:m>
                  <m:oMath xmlns:m="http://schemas.openxmlformats.org/officeDocument/2006/math">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𝑛</m:t>
                        </m:r>
                      </m:sub>
                    </m:sSub>
                  </m:oMath>
                </a14:m>
                <a:r>
                  <a:rPr lang="en-US" sz="4000">
                    <a:solidFill>
                      <a:srgbClr val="000000"/>
                    </a:solidFill>
                    <a:latin typeface="Arial" panose="020B0604020202020204" pitchFamily="34" charset="0"/>
                    <a:cs typeface="Arial" panose="020B0604020202020204" pitchFamily="34" charset="0"/>
                  </a:rPr>
                  <a:t> theo </a:t>
                </a:r>
                <a14:m>
                  <m:oMath xmlns:m="http://schemas.openxmlformats.org/officeDocument/2006/math">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1</m:t>
                        </m:r>
                      </m:sub>
                    </m:sSub>
                  </m:oMath>
                </a14:m>
                <a:r>
                  <a:rPr lang="en-US" sz="4000">
                    <a:solidFill>
                      <a:srgbClr val="000000"/>
                    </a:solidFill>
                    <a:latin typeface="Arial" panose="020B0604020202020204" pitchFamily="34" charset="0"/>
                    <a:cs typeface="Arial" panose="020B0604020202020204" pitchFamily="34" charset="0"/>
                  </a:rPr>
                  <a:t> và </a:t>
                </a:r>
                <a14:m>
                  <m:oMath xmlns:m="http://schemas.openxmlformats.org/officeDocument/2006/math">
                    <m:r>
                      <a:rPr lang="en-US" sz="4000" i="1">
                        <a:solidFill>
                          <a:srgbClr val="000000"/>
                        </a:solidFill>
                        <a:latin typeface="Cambria Math" panose="02040503050406030204" pitchFamily="18" charset="0"/>
                        <a:cs typeface="Arial" panose="020B0604020202020204" pitchFamily="34" charset="0"/>
                      </a:rPr>
                      <m:t>𝑑</m:t>
                    </m:r>
                  </m:oMath>
                </a14:m>
                <a:r>
                  <a:rPr lang="en-US" sz="4000">
                    <a:solidFill>
                      <a:srgbClr val="000000"/>
                    </a:solidFill>
                    <a:latin typeface="Arial" panose="020B0604020202020204" pitchFamily="34" charset="0"/>
                    <a:cs typeface="Arial" panose="020B0604020202020204" pitchFamily="34" charset="0"/>
                  </a:rPr>
                  <a:t>.</a:t>
                </a:r>
              </a:p>
            </p:txBody>
          </p:sp>
        </mc:Choice>
        <mc:Fallback xmlns="">
          <p:sp>
            <p:nvSpPr>
              <p:cNvPr id="30" name="Rectangle 29"/>
              <p:cNvSpPr>
                <a:spLocks noRot="1" noChangeAspect="1" noMove="1" noResize="1" noEditPoints="1" noAdjustHandles="1" noChangeArrowheads="1" noChangeShapeType="1" noTextEdit="1"/>
              </p:cNvSpPr>
              <p:nvPr/>
            </p:nvSpPr>
            <p:spPr>
              <a:xfrm>
                <a:off x="2124577" y="1595378"/>
                <a:ext cx="15452558" cy="2862322"/>
              </a:xfrm>
              <a:prstGeom prst="rect">
                <a:avLst/>
              </a:prstGeom>
              <a:blipFill>
                <a:blip r:embed="rId3"/>
                <a:stretch>
                  <a:fillRect l="-1421" b="-4478"/>
                </a:stretch>
              </a:blipFill>
            </p:spPr>
            <p:txBody>
              <a:bodyPr/>
              <a:lstStyle/>
              <a:p>
                <a:r>
                  <a:rPr lang="en-US">
                    <a:noFill/>
                  </a:rPr>
                  <a:t> </a:t>
                </a:r>
              </a:p>
            </p:txBody>
          </p:sp>
        </mc:Fallback>
      </mc:AlternateContent>
      <p:pic>
        <p:nvPicPr>
          <p:cNvPr id="31" name="Picture 30"/>
          <p:cNvPicPr>
            <a:picLocks noChangeAspect="1"/>
          </p:cNvPicPr>
          <p:nvPr/>
        </p:nvPicPr>
        <p:blipFill>
          <a:blip r:embed="rId4"/>
          <a:stretch>
            <a:fillRect/>
          </a:stretch>
        </p:blipFill>
        <p:spPr>
          <a:xfrm>
            <a:off x="16422953" y="342900"/>
            <a:ext cx="1500597" cy="1322327"/>
          </a:xfrm>
          <a:prstGeom prst="rect">
            <a:avLst/>
          </a:prstGeom>
        </p:spPr>
      </p:pic>
      <p:sp>
        <p:nvSpPr>
          <p:cNvPr id="33" name="Rectangle 32"/>
          <p:cNvSpPr/>
          <p:nvPr/>
        </p:nvSpPr>
        <p:spPr>
          <a:xfrm>
            <a:off x="8891939" y="4969014"/>
            <a:ext cx="1917833" cy="707886"/>
          </a:xfrm>
          <a:prstGeom prst="rect">
            <a:avLst/>
          </a:prstGeom>
        </p:spPr>
        <p:txBody>
          <a:bodyPr wrap="none">
            <a:spAutoFit/>
          </a:bodyPr>
          <a:lstStyle/>
          <a:p>
            <a:pPr lvl="0">
              <a:defRPr/>
            </a:pPr>
            <a:r>
              <a:rPr lang="en-US" sz="4000" b="1" i="1" u="sng">
                <a:solidFill>
                  <a:srgbClr val="1F497D"/>
                </a:solidFill>
                <a:latin typeface="Arial" panose="020B0604020202020204" pitchFamily="34" charset="0"/>
                <a:ea typeface="Times New Roman" panose="02020603050405020304" pitchFamily="18" charset="0"/>
                <a:cs typeface="Arial" panose="020B0604020202020204" pitchFamily="34" charset="0"/>
              </a:rPr>
              <a:t>Trả lời:</a:t>
            </a:r>
            <a:endParaRPr lang="en-US" sz="4000" b="1" i="1" u="sng">
              <a:solidFill>
                <a:srgbClr val="1F497D"/>
              </a:solidFill>
            </a:endParaRPr>
          </a:p>
        </p:txBody>
      </p:sp>
      <p:sp>
        <p:nvSpPr>
          <p:cNvPr id="2" name="Rectangle 1"/>
          <p:cNvSpPr/>
          <p:nvPr/>
        </p:nvSpPr>
        <p:spPr>
          <a:xfrm>
            <a:off x="2071950" y="5929848"/>
            <a:ext cx="12710850" cy="3785652"/>
          </a:xfrm>
          <a:prstGeom prst="rect">
            <a:avLst/>
          </a:prstGeom>
        </p:spPr>
        <p:txBody>
          <a:bodyPr wrap="square">
            <a:spAutoFit/>
          </a:bodyPr>
          <a:lstStyle/>
          <a:p>
            <a:pPr>
              <a:lnSpc>
                <a:spcPct val="150000"/>
              </a:lnSpc>
            </a:pPr>
            <a:r>
              <a:rPr lang="en-US" sz="4000">
                <a:latin typeface="Arial" panose="020B0604020202020204" pitchFamily="34" charset="0"/>
                <a:ea typeface="Times New Roman" panose="02020603050405020304" pitchFamily="18" charset="0"/>
                <a:cs typeface="Arial" panose="020B0604020202020204" pitchFamily="34" charset="0"/>
              </a:rPr>
              <a:t>a) Ta có: u</a:t>
            </a:r>
            <a:r>
              <a:rPr lang="en-US" sz="4000" baseline="-25000">
                <a:latin typeface="Arial" panose="020B0604020202020204" pitchFamily="34" charset="0"/>
                <a:ea typeface="Times New Roman" panose="02020603050405020304" pitchFamily="18" charset="0"/>
                <a:cs typeface="Arial" panose="020B0604020202020204" pitchFamily="34" charset="0"/>
              </a:rPr>
              <a:t>2</a:t>
            </a:r>
            <a:r>
              <a:rPr lang="en-US" sz="4000">
                <a:latin typeface="Arial" panose="020B0604020202020204" pitchFamily="34" charset="0"/>
                <a:ea typeface="Times New Roman" panose="02020603050405020304" pitchFamily="18" charset="0"/>
                <a:cs typeface="Arial" panose="020B0604020202020204" pitchFamily="34" charset="0"/>
              </a:rPr>
              <a:t> = u</a:t>
            </a:r>
            <a:r>
              <a:rPr lang="en-US" sz="4000" baseline="-25000">
                <a:latin typeface="Arial" panose="020B0604020202020204" pitchFamily="34" charset="0"/>
                <a:ea typeface="Times New Roman" panose="02020603050405020304" pitchFamily="18" charset="0"/>
                <a:cs typeface="Arial" panose="020B0604020202020204" pitchFamily="34" charset="0"/>
              </a:rPr>
              <a:t>1</a:t>
            </a:r>
            <a:r>
              <a:rPr lang="en-US" sz="4000">
                <a:latin typeface="Arial" panose="020B0604020202020204" pitchFamily="34" charset="0"/>
                <a:ea typeface="Times New Roman" panose="02020603050405020304" pitchFamily="18" charset="0"/>
                <a:cs typeface="Arial" panose="020B0604020202020204" pitchFamily="34" charset="0"/>
              </a:rPr>
              <a:t> + d;</a:t>
            </a:r>
          </a:p>
          <a:p>
            <a:pPr>
              <a:lnSpc>
                <a:spcPct val="150000"/>
              </a:lnSpc>
            </a:pPr>
            <a:r>
              <a:rPr lang="nl-NL" sz="4000">
                <a:latin typeface="Arial" panose="020B0604020202020204" pitchFamily="34" charset="0"/>
                <a:ea typeface="Times New Roman" panose="02020603050405020304" pitchFamily="18" charset="0"/>
                <a:cs typeface="Arial" panose="020B0604020202020204" pitchFamily="34" charset="0"/>
              </a:rPr>
              <a:t>u</a:t>
            </a:r>
            <a:r>
              <a:rPr lang="nl-NL" sz="4000" baseline="-25000">
                <a:latin typeface="Arial" panose="020B0604020202020204" pitchFamily="34" charset="0"/>
                <a:ea typeface="Times New Roman" panose="02020603050405020304" pitchFamily="18" charset="0"/>
                <a:cs typeface="Arial" panose="020B0604020202020204" pitchFamily="34" charset="0"/>
              </a:rPr>
              <a:t>3</a:t>
            </a:r>
            <a:r>
              <a:rPr lang="nl-NL" sz="4000">
                <a:latin typeface="Arial" panose="020B0604020202020204" pitchFamily="34" charset="0"/>
                <a:ea typeface="Times New Roman" panose="02020603050405020304" pitchFamily="18" charset="0"/>
                <a:cs typeface="Arial" panose="020B0604020202020204" pitchFamily="34" charset="0"/>
              </a:rPr>
              <a:t> = u</a:t>
            </a:r>
            <a:r>
              <a:rPr lang="nl-NL" sz="4000" baseline="-25000">
                <a:latin typeface="Arial" panose="020B0604020202020204" pitchFamily="34" charset="0"/>
                <a:ea typeface="Times New Roman" panose="02020603050405020304" pitchFamily="18" charset="0"/>
                <a:cs typeface="Arial" panose="020B0604020202020204" pitchFamily="34" charset="0"/>
              </a:rPr>
              <a:t>2</a:t>
            </a:r>
            <a:r>
              <a:rPr lang="nl-NL" sz="4000">
                <a:latin typeface="Arial" panose="020B0604020202020204" pitchFamily="34" charset="0"/>
                <a:ea typeface="Times New Roman" panose="02020603050405020304" pitchFamily="18" charset="0"/>
                <a:cs typeface="Arial" panose="020B0604020202020204" pitchFamily="34" charset="0"/>
              </a:rPr>
              <a:t> + d = (u</a:t>
            </a:r>
            <a:r>
              <a:rPr lang="nl-NL" sz="4000" baseline="-25000">
                <a:latin typeface="Arial" panose="020B0604020202020204" pitchFamily="34" charset="0"/>
                <a:ea typeface="Times New Roman" panose="02020603050405020304" pitchFamily="18" charset="0"/>
                <a:cs typeface="Arial" panose="020B0604020202020204" pitchFamily="34" charset="0"/>
              </a:rPr>
              <a:t>1</a:t>
            </a:r>
            <a:r>
              <a:rPr lang="nl-NL" sz="4000">
                <a:latin typeface="Arial" panose="020B0604020202020204" pitchFamily="34" charset="0"/>
                <a:ea typeface="Times New Roman" panose="02020603050405020304" pitchFamily="18" charset="0"/>
                <a:cs typeface="Arial" panose="020B0604020202020204" pitchFamily="34" charset="0"/>
              </a:rPr>
              <a:t> + d) + d = u</a:t>
            </a:r>
            <a:r>
              <a:rPr lang="nl-NL" sz="4000" baseline="-25000">
                <a:latin typeface="Arial" panose="020B0604020202020204" pitchFamily="34" charset="0"/>
                <a:ea typeface="Times New Roman" panose="02020603050405020304" pitchFamily="18" charset="0"/>
                <a:cs typeface="Arial" panose="020B0604020202020204" pitchFamily="34" charset="0"/>
              </a:rPr>
              <a:t>1</a:t>
            </a:r>
            <a:r>
              <a:rPr lang="nl-NL" sz="4000">
                <a:latin typeface="Arial" panose="020B0604020202020204" pitchFamily="34" charset="0"/>
                <a:ea typeface="Times New Roman" panose="02020603050405020304" pitchFamily="18" charset="0"/>
                <a:cs typeface="Arial" panose="020B0604020202020204" pitchFamily="34" charset="0"/>
              </a:rPr>
              <a:t> + 2d;</a:t>
            </a:r>
            <a:endParaRPr lang="en-US" sz="400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nl-NL" sz="4000">
                <a:latin typeface="Arial" panose="020B0604020202020204" pitchFamily="34" charset="0"/>
                <a:ea typeface="Times New Roman" panose="02020603050405020304" pitchFamily="18" charset="0"/>
                <a:cs typeface="Arial" panose="020B0604020202020204" pitchFamily="34" charset="0"/>
              </a:rPr>
              <a:t>u</a:t>
            </a:r>
            <a:r>
              <a:rPr lang="nl-NL" sz="4000" baseline="-25000">
                <a:latin typeface="Arial" panose="020B0604020202020204" pitchFamily="34" charset="0"/>
                <a:ea typeface="Times New Roman" panose="02020603050405020304" pitchFamily="18" charset="0"/>
                <a:cs typeface="Arial" panose="020B0604020202020204" pitchFamily="34" charset="0"/>
              </a:rPr>
              <a:t>4</a:t>
            </a:r>
            <a:r>
              <a:rPr lang="nl-NL" sz="4000">
                <a:latin typeface="Arial" panose="020B0604020202020204" pitchFamily="34" charset="0"/>
                <a:ea typeface="Times New Roman" panose="02020603050405020304" pitchFamily="18" charset="0"/>
                <a:cs typeface="Arial" panose="020B0604020202020204" pitchFamily="34" charset="0"/>
              </a:rPr>
              <a:t> = u</a:t>
            </a:r>
            <a:r>
              <a:rPr lang="nl-NL" sz="4000" baseline="-25000">
                <a:latin typeface="Arial" panose="020B0604020202020204" pitchFamily="34" charset="0"/>
                <a:ea typeface="Times New Roman" panose="02020603050405020304" pitchFamily="18" charset="0"/>
                <a:cs typeface="Arial" panose="020B0604020202020204" pitchFamily="34" charset="0"/>
              </a:rPr>
              <a:t>3</a:t>
            </a:r>
            <a:r>
              <a:rPr lang="nl-NL" sz="4000">
                <a:latin typeface="Arial" panose="020B0604020202020204" pitchFamily="34" charset="0"/>
                <a:ea typeface="Times New Roman" panose="02020603050405020304" pitchFamily="18" charset="0"/>
                <a:cs typeface="Arial" panose="020B0604020202020204" pitchFamily="34" charset="0"/>
              </a:rPr>
              <a:t> + d = (u</a:t>
            </a:r>
            <a:r>
              <a:rPr lang="nl-NL" sz="4000" baseline="-25000">
                <a:latin typeface="Arial" panose="020B0604020202020204" pitchFamily="34" charset="0"/>
                <a:ea typeface="Times New Roman" panose="02020603050405020304" pitchFamily="18" charset="0"/>
                <a:cs typeface="Arial" panose="020B0604020202020204" pitchFamily="34" charset="0"/>
              </a:rPr>
              <a:t>1</a:t>
            </a:r>
            <a:r>
              <a:rPr lang="nl-NL" sz="4000">
                <a:latin typeface="Arial" panose="020B0604020202020204" pitchFamily="34" charset="0"/>
                <a:ea typeface="Times New Roman" panose="02020603050405020304" pitchFamily="18" charset="0"/>
                <a:cs typeface="Arial" panose="020B0604020202020204" pitchFamily="34" charset="0"/>
              </a:rPr>
              <a:t> + 2d) + d = u</a:t>
            </a:r>
            <a:r>
              <a:rPr lang="nl-NL" sz="4000" baseline="-25000">
                <a:latin typeface="Arial" panose="020B0604020202020204" pitchFamily="34" charset="0"/>
                <a:ea typeface="Times New Roman" panose="02020603050405020304" pitchFamily="18" charset="0"/>
                <a:cs typeface="Arial" panose="020B0604020202020204" pitchFamily="34" charset="0"/>
              </a:rPr>
              <a:t>1</a:t>
            </a:r>
            <a:r>
              <a:rPr lang="nl-NL" sz="4000">
                <a:latin typeface="Arial" panose="020B0604020202020204" pitchFamily="34" charset="0"/>
                <a:ea typeface="Times New Roman" panose="02020603050405020304" pitchFamily="18" charset="0"/>
                <a:cs typeface="Arial" panose="020B0604020202020204" pitchFamily="34" charset="0"/>
              </a:rPr>
              <a:t> + 3d;</a:t>
            </a:r>
            <a:endParaRPr lang="en-US" sz="400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nl-NL" sz="4000">
                <a:latin typeface="Arial" panose="020B0604020202020204" pitchFamily="34" charset="0"/>
                <a:ea typeface="Times New Roman" panose="02020603050405020304" pitchFamily="18" charset="0"/>
                <a:cs typeface="Arial" panose="020B0604020202020204" pitchFamily="34" charset="0"/>
              </a:rPr>
              <a:t>u</a:t>
            </a:r>
            <a:r>
              <a:rPr lang="nl-NL" sz="4000" baseline="-25000">
                <a:latin typeface="Arial" panose="020B0604020202020204" pitchFamily="34" charset="0"/>
                <a:ea typeface="Times New Roman" panose="02020603050405020304" pitchFamily="18" charset="0"/>
                <a:cs typeface="Arial" panose="020B0604020202020204" pitchFamily="34" charset="0"/>
              </a:rPr>
              <a:t>5</a:t>
            </a:r>
            <a:r>
              <a:rPr lang="nl-NL" sz="4000">
                <a:latin typeface="Arial" panose="020B0604020202020204" pitchFamily="34" charset="0"/>
                <a:ea typeface="Times New Roman" panose="02020603050405020304" pitchFamily="18" charset="0"/>
                <a:cs typeface="Arial" panose="020B0604020202020204" pitchFamily="34" charset="0"/>
              </a:rPr>
              <a:t> = u</a:t>
            </a:r>
            <a:r>
              <a:rPr lang="nl-NL" sz="4000" baseline="-25000">
                <a:latin typeface="Arial" panose="020B0604020202020204" pitchFamily="34" charset="0"/>
                <a:ea typeface="Times New Roman" panose="02020603050405020304" pitchFamily="18" charset="0"/>
                <a:cs typeface="Arial" panose="020B0604020202020204" pitchFamily="34" charset="0"/>
              </a:rPr>
              <a:t>4</a:t>
            </a:r>
            <a:r>
              <a:rPr lang="nl-NL" sz="4000">
                <a:latin typeface="Arial" panose="020B0604020202020204" pitchFamily="34" charset="0"/>
                <a:ea typeface="Times New Roman" panose="02020603050405020304" pitchFamily="18" charset="0"/>
                <a:cs typeface="Arial" panose="020B0604020202020204" pitchFamily="34" charset="0"/>
              </a:rPr>
              <a:t> + d = (u</a:t>
            </a:r>
            <a:r>
              <a:rPr lang="nl-NL" sz="4000" baseline="-25000">
                <a:latin typeface="Arial" panose="020B0604020202020204" pitchFamily="34" charset="0"/>
                <a:ea typeface="Times New Roman" panose="02020603050405020304" pitchFamily="18" charset="0"/>
                <a:cs typeface="Arial" panose="020B0604020202020204" pitchFamily="34" charset="0"/>
              </a:rPr>
              <a:t>1</a:t>
            </a:r>
            <a:r>
              <a:rPr lang="nl-NL" sz="4000">
                <a:latin typeface="Arial" panose="020B0604020202020204" pitchFamily="34" charset="0"/>
                <a:ea typeface="Times New Roman" panose="02020603050405020304" pitchFamily="18" charset="0"/>
                <a:cs typeface="Arial" panose="020B0604020202020204" pitchFamily="34" charset="0"/>
              </a:rPr>
              <a:t> + 3d) + d = u</a:t>
            </a:r>
            <a:r>
              <a:rPr lang="nl-NL" sz="4000" baseline="-25000">
                <a:latin typeface="Arial" panose="020B0604020202020204" pitchFamily="34" charset="0"/>
                <a:ea typeface="Times New Roman" panose="02020603050405020304" pitchFamily="18" charset="0"/>
                <a:cs typeface="Arial" panose="020B0604020202020204" pitchFamily="34" charset="0"/>
              </a:rPr>
              <a:t>1</a:t>
            </a:r>
            <a:r>
              <a:rPr lang="nl-NL" sz="4000">
                <a:latin typeface="Arial" panose="020B0604020202020204" pitchFamily="34" charset="0"/>
                <a:ea typeface="Times New Roman" panose="02020603050405020304" pitchFamily="18" charset="0"/>
                <a:cs typeface="Arial" panose="020B0604020202020204" pitchFamily="34" charset="0"/>
              </a:rPr>
              <a:t> + 4d.</a:t>
            </a:r>
            <a:endParaRPr lang="en-US" sz="4000">
              <a:latin typeface="Arial" panose="020B0604020202020204" pitchFamily="34" charset="0"/>
              <a:ea typeface="Times New Roman" panose="02020603050405020304" pitchFamily="18" charset="0"/>
              <a:cs typeface="Arial" panose="020B0604020202020204" pitchFamily="34" charset="0"/>
            </a:endParaRPr>
          </a:p>
        </p:txBody>
      </p:sp>
      <p:pic>
        <p:nvPicPr>
          <p:cNvPr id="15" name="Picture 14"/>
          <p:cNvPicPr>
            <a:picLocks noChangeAspect="1"/>
          </p:cNvPicPr>
          <p:nvPr/>
        </p:nvPicPr>
        <p:blipFill>
          <a:blip r:embed="rId5"/>
          <a:stretch>
            <a:fillRect/>
          </a:stretch>
        </p:blipFill>
        <p:spPr>
          <a:xfrm flipH="1">
            <a:off x="16768701" y="7619375"/>
            <a:ext cx="1365385" cy="23380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up)">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500"/>
                                        <p:tgtEl>
                                          <p:spTgt spid="2">
                                            <p:txEl>
                                              <p:pRg st="0" end="0"/>
                                            </p:txEl>
                                          </p:spTgt>
                                        </p:tgtEl>
                                      </p:cBhvr>
                                    </p:animEffect>
                                    <p:anim calcmode="lin" valueType="num">
                                      <p:cBhvr>
                                        <p:cTn id="2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2">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fade">
                                      <p:cBhvr>
                                        <p:cTn id="26" dur="500"/>
                                        <p:tgtEl>
                                          <p:spTgt spid="2">
                                            <p:txEl>
                                              <p:pRg st="1" end="1"/>
                                            </p:txEl>
                                          </p:spTgt>
                                        </p:tgtEl>
                                      </p:cBhvr>
                                    </p:animEffect>
                                    <p:anim calcmode="lin" valueType="num">
                                      <p:cBhvr>
                                        <p:cTn id="2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2">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500"/>
                                        <p:tgtEl>
                                          <p:spTgt spid="2">
                                            <p:txEl>
                                              <p:pRg st="2" end="2"/>
                                            </p:txEl>
                                          </p:spTgt>
                                        </p:tgtEl>
                                      </p:cBhvr>
                                    </p:animEffect>
                                    <p:anim calcmode="lin" valueType="num">
                                      <p:cBhvr>
                                        <p:cTn id="3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2">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Effect transition="in" filter="fade">
                                      <p:cBhvr>
                                        <p:cTn id="36" dur="500"/>
                                        <p:tgtEl>
                                          <p:spTgt spid="2">
                                            <p:txEl>
                                              <p:pRg st="3" end="3"/>
                                            </p:txEl>
                                          </p:spTgt>
                                        </p:tgtEl>
                                      </p:cBhvr>
                                    </p:animEffect>
                                    <p:anim calcmode="lin" valueType="num">
                                      <p:cBhvr>
                                        <p:cTn id="3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8" dur="5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73000"/>
          </a:schemeClr>
        </a:solidFill>
        <a:effectLst/>
      </p:bgPr>
    </p:bg>
    <p:spTree>
      <p:nvGrpSpPr>
        <p:cNvPr id="1" name=""/>
        <p:cNvGrpSpPr/>
        <p:nvPr/>
      </p:nvGrpSpPr>
      <p:grpSpPr>
        <a:xfrm>
          <a:off x="0" y="0"/>
          <a:ext cx="0" cy="0"/>
          <a:chOff x="0" y="0"/>
          <a:chExt cx="0" cy="0"/>
        </a:xfrm>
      </p:grpSpPr>
      <p:grpSp>
        <p:nvGrpSpPr>
          <p:cNvPr id="24" name="Group 2"/>
          <p:cNvGrpSpPr/>
          <p:nvPr/>
        </p:nvGrpSpPr>
        <p:grpSpPr>
          <a:xfrm>
            <a:off x="678093" y="0"/>
            <a:ext cx="845907" cy="10287000"/>
            <a:chOff x="0" y="0"/>
            <a:chExt cx="570895" cy="2709333"/>
          </a:xfrm>
        </p:grpSpPr>
        <p:sp>
          <p:nvSpPr>
            <p:cNvPr id="25" name="Freeform 3"/>
            <p:cNvSpPr/>
            <p:nvPr/>
          </p:nvSpPr>
          <p:spPr>
            <a:xfrm>
              <a:off x="0" y="0"/>
              <a:ext cx="570895" cy="2709333"/>
            </a:xfrm>
            <a:custGeom>
              <a:avLst/>
              <a:gdLst/>
              <a:ahLst/>
              <a:cxnLst/>
              <a:rect l="l" t="t" r="r" b="b"/>
              <a:pathLst>
                <a:path w="570895" h="2709333">
                  <a:moveTo>
                    <a:pt x="0" y="0"/>
                  </a:moveTo>
                  <a:lnTo>
                    <a:pt x="570895" y="0"/>
                  </a:lnTo>
                  <a:lnTo>
                    <a:pt x="570895" y="2709333"/>
                  </a:lnTo>
                  <a:lnTo>
                    <a:pt x="0" y="2709333"/>
                  </a:lnTo>
                  <a:close/>
                </a:path>
              </a:pathLst>
            </a:custGeom>
            <a:solidFill>
              <a:srgbClr val="296C92"/>
            </a:solidFill>
          </p:spPr>
        </p:sp>
        <p:sp>
          <p:nvSpPr>
            <p:cNvPr id="26"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7" name="Group 26"/>
          <p:cNvGrpSpPr/>
          <p:nvPr/>
        </p:nvGrpSpPr>
        <p:grpSpPr>
          <a:xfrm>
            <a:off x="2224840" y="579447"/>
            <a:ext cx="4785560" cy="754053"/>
            <a:chOff x="1735556" y="555458"/>
            <a:chExt cx="4785560" cy="754053"/>
          </a:xfrm>
        </p:grpSpPr>
        <p:sp>
          <p:nvSpPr>
            <p:cNvPr id="28" name="TextBox 27"/>
            <p:cNvSpPr txBox="1"/>
            <p:nvPr/>
          </p:nvSpPr>
          <p:spPr>
            <a:xfrm>
              <a:off x="2939716" y="555458"/>
              <a:ext cx="3581400" cy="7540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2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HĐ 2:</a:t>
              </a:r>
              <a:endParaRPr kumimoji="0" lang="en-US" sz="42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29" name="Picture 28"/>
            <p:cNvPicPr>
              <a:picLocks noChangeAspect="1"/>
            </p:cNvPicPr>
            <p:nvPr/>
          </p:nvPicPr>
          <p:blipFill>
            <a:blip r:embed="rId2"/>
            <a:stretch>
              <a:fillRect/>
            </a:stretch>
          </p:blipFill>
          <p:spPr>
            <a:xfrm>
              <a:off x="1735556" y="571501"/>
              <a:ext cx="1145200" cy="616646"/>
            </a:xfrm>
            <a:prstGeom prst="rect">
              <a:avLst/>
            </a:prstGeom>
          </p:spPr>
        </p:pic>
      </p:grpSp>
      <mc:AlternateContent xmlns:mc="http://schemas.openxmlformats.org/markup-compatibility/2006" xmlns:a14="http://schemas.microsoft.com/office/drawing/2010/main">
        <mc:Choice Requires="a14">
          <p:sp>
            <p:nvSpPr>
              <p:cNvPr id="30" name="Rectangle 29"/>
              <p:cNvSpPr/>
              <p:nvPr/>
            </p:nvSpPr>
            <p:spPr>
              <a:xfrm>
                <a:off x="2124577" y="1595378"/>
                <a:ext cx="15452558" cy="286232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Cho cấp số cộng </a:t>
                </a:r>
                <a14:m>
                  <m:oMath xmlns:m="http://schemas.openxmlformats.org/officeDocument/2006/math">
                    <m:d>
                      <m:d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dPr>
                      <m:e>
                        <m:sSub>
                          <m:sSub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sSub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𝑢</m:t>
                            </m:r>
                          </m:e>
                          <m:sub>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𝑛</m:t>
                            </m:r>
                          </m:sub>
                        </m:sSub>
                      </m:e>
                    </m:d>
                  </m:oMath>
                </a14:m>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với số hạng đầu </a:t>
                </a:r>
                <a14:m>
                  <m:oMath xmlns:m="http://schemas.openxmlformats.org/officeDocument/2006/math">
                    <m:sSub>
                      <m:sSub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sSub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𝑢</m:t>
                        </m:r>
                      </m:e>
                      <m:sub>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1</m:t>
                        </m:r>
                      </m:sub>
                    </m:sSub>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 </m:t>
                    </m:r>
                  </m:oMath>
                </a14:m>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và công sai </a:t>
                </a:r>
                <a14:m>
                  <m:oMath xmlns:m="http://schemas.openxmlformats.org/officeDocument/2006/math">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𝑑</m:t>
                    </m:r>
                  </m:oMath>
                </a14:m>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Tính các số hạng </a:t>
                </a:r>
                <a14:m>
                  <m:oMath xmlns:m="http://schemas.openxmlformats.org/officeDocument/2006/math">
                    <m:sSub>
                      <m:sSub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sSub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𝑢</m:t>
                        </m:r>
                      </m:e>
                      <m:sub>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2</m:t>
                        </m:r>
                      </m:sub>
                    </m:sSub>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sSub>
                      <m:sSub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sSub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𝑢</m:t>
                        </m:r>
                      </m:e>
                      <m:sub>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3</m:t>
                        </m:r>
                      </m:sub>
                    </m:sSub>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sSub>
                      <m:sSub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sSub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𝑢</m:t>
                        </m:r>
                      </m:e>
                      <m:sub>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4</m:t>
                        </m:r>
                      </m:sub>
                    </m:sSub>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sSub>
                      <m:sSub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sSub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𝑢</m:t>
                        </m:r>
                      </m:e>
                      <m:sub>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5</m:t>
                        </m:r>
                      </m:sub>
                    </m:sSub>
                  </m:oMath>
                </a14:m>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theo </a:t>
                </a:r>
                <a14:m>
                  <m:oMath xmlns:m="http://schemas.openxmlformats.org/officeDocument/2006/math">
                    <m:sSub>
                      <m:sSub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sSub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𝑢</m:t>
                        </m:r>
                      </m:e>
                      <m:sub>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1</m:t>
                        </m:r>
                      </m:sub>
                    </m:sSub>
                  </m:oMath>
                </a14:m>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và </a:t>
                </a:r>
                <a14:m>
                  <m:oMath xmlns:m="http://schemas.openxmlformats.org/officeDocument/2006/math">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𝑑</m:t>
                    </m:r>
                  </m:oMath>
                </a14:m>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 Dự đoán công thức tính số hạng tổng quát </a:t>
                </a:r>
                <a14:m>
                  <m:oMath xmlns:m="http://schemas.openxmlformats.org/officeDocument/2006/math">
                    <m:sSub>
                      <m:sSub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sSub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𝑢</m:t>
                        </m:r>
                      </m:e>
                      <m:sub>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𝑛</m:t>
                        </m:r>
                      </m:sub>
                    </m:sSub>
                  </m:oMath>
                </a14:m>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theo </a:t>
                </a:r>
                <a14:m>
                  <m:oMath xmlns:m="http://schemas.openxmlformats.org/officeDocument/2006/math">
                    <m:sSub>
                      <m:sSub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sSub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𝑢</m:t>
                        </m:r>
                      </m:e>
                      <m:sub>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1</m:t>
                        </m:r>
                      </m:sub>
                    </m:sSub>
                  </m:oMath>
                </a14:m>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và </a:t>
                </a:r>
                <a14:m>
                  <m:oMath xmlns:m="http://schemas.openxmlformats.org/officeDocument/2006/math">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𝑑</m:t>
                    </m:r>
                  </m:oMath>
                </a14:m>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p:txBody>
          </p:sp>
        </mc:Choice>
        <mc:Fallback xmlns="">
          <p:sp>
            <p:nvSpPr>
              <p:cNvPr id="30" name="Rectangle 29"/>
              <p:cNvSpPr>
                <a:spLocks noRot="1" noChangeAspect="1" noMove="1" noResize="1" noEditPoints="1" noAdjustHandles="1" noChangeArrowheads="1" noChangeShapeType="1" noTextEdit="1"/>
              </p:cNvSpPr>
              <p:nvPr/>
            </p:nvSpPr>
            <p:spPr>
              <a:xfrm>
                <a:off x="2124577" y="1595378"/>
                <a:ext cx="15452558" cy="2862322"/>
              </a:xfrm>
              <a:prstGeom prst="rect">
                <a:avLst/>
              </a:prstGeom>
              <a:blipFill>
                <a:blip r:embed="rId3"/>
                <a:stretch>
                  <a:fillRect l="-1421" b="-4478"/>
                </a:stretch>
              </a:blipFill>
            </p:spPr>
            <p:txBody>
              <a:bodyPr/>
              <a:lstStyle/>
              <a:p>
                <a:r>
                  <a:rPr lang="en-US">
                    <a:noFill/>
                  </a:rPr>
                  <a:t> </a:t>
                </a:r>
              </a:p>
            </p:txBody>
          </p:sp>
        </mc:Fallback>
      </mc:AlternateContent>
      <p:pic>
        <p:nvPicPr>
          <p:cNvPr id="31" name="Picture 30"/>
          <p:cNvPicPr>
            <a:picLocks noChangeAspect="1"/>
          </p:cNvPicPr>
          <p:nvPr/>
        </p:nvPicPr>
        <p:blipFill>
          <a:blip r:embed="rId4"/>
          <a:stretch>
            <a:fillRect/>
          </a:stretch>
        </p:blipFill>
        <p:spPr>
          <a:xfrm>
            <a:off x="16422953" y="342900"/>
            <a:ext cx="1500597" cy="1322327"/>
          </a:xfrm>
          <a:prstGeom prst="rect">
            <a:avLst/>
          </a:prstGeom>
        </p:spPr>
      </p:pic>
      <p:sp>
        <p:nvSpPr>
          <p:cNvPr id="33" name="Rectangle 32"/>
          <p:cNvSpPr/>
          <p:nvPr/>
        </p:nvSpPr>
        <p:spPr>
          <a:xfrm>
            <a:off x="8891939" y="4969014"/>
            <a:ext cx="1917833"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sng" strike="noStrike" kern="1200" cap="none" spc="0" normalizeH="0" baseline="0" noProof="0">
                <a:ln>
                  <a:noFill/>
                </a:ln>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Trả lời:</a:t>
            </a:r>
            <a:endParaRPr kumimoji="0" lang="en-US" sz="4000" b="1" i="1" u="sng" strike="noStrike" kern="1200" cap="none" spc="0" normalizeH="0" baseline="0" noProof="0">
              <a:ln>
                <a:noFill/>
              </a:ln>
              <a:solidFill>
                <a:srgbClr val="1F497D"/>
              </a:solidFill>
              <a:effectLst/>
              <a:uLnTx/>
              <a:uFillTx/>
              <a:latin typeface="Calibri"/>
              <a:ea typeface="+mn-ea"/>
              <a:cs typeface="+mn-cs"/>
            </a:endParaRPr>
          </a:p>
        </p:txBody>
      </p:sp>
      <p:pic>
        <p:nvPicPr>
          <p:cNvPr id="35" name="Picture 34"/>
          <p:cNvPicPr>
            <a:picLocks noChangeAspect="1"/>
          </p:cNvPicPr>
          <p:nvPr/>
        </p:nvPicPr>
        <p:blipFill>
          <a:blip r:embed="rId5"/>
          <a:stretch>
            <a:fillRect/>
          </a:stretch>
        </p:blipFill>
        <p:spPr>
          <a:xfrm flipH="1">
            <a:off x="16768701" y="7619375"/>
            <a:ext cx="1365385" cy="2338071"/>
          </a:xfrm>
          <a:prstGeom prst="rect">
            <a:avLst/>
          </a:prstGeom>
        </p:spPr>
      </p:pic>
      <p:sp>
        <p:nvSpPr>
          <p:cNvPr id="13" name="Rectangle 12"/>
          <p:cNvSpPr/>
          <p:nvPr/>
        </p:nvSpPr>
        <p:spPr>
          <a:xfrm>
            <a:off x="2208798" y="6188214"/>
            <a:ext cx="14021802" cy="286232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 Từ câu a, ta dự đoán công thức tính số hạng tổng quát u</a:t>
            </a:r>
            <a:r>
              <a:rPr kumimoji="0" lang="nl-NL" sz="40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a:t>
            </a:r>
            <a:r>
              <a:rPr kumimoji="0" lang="nl-NL"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theo u</a:t>
            </a:r>
            <a:r>
              <a:rPr kumimoji="0" lang="nl-NL" sz="40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a:t>
            </a:r>
            <a:r>
              <a:rPr kumimoji="0" lang="nl-NL"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và d là:</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u</a:t>
            </a:r>
            <a:r>
              <a:rPr kumimoji="0" lang="nl-NL" sz="40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a:t>
            </a:r>
            <a:r>
              <a:rPr kumimoji="0" lang="nl-NL"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u</a:t>
            </a:r>
            <a:r>
              <a:rPr kumimoji="0" lang="nl-NL" sz="40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a:t>
            </a:r>
            <a:r>
              <a:rPr kumimoji="0" lang="nl-NL"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(n – 1)d.</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9899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2"/>
          <p:cNvSpPr/>
          <p:nvPr/>
        </p:nvSpPr>
        <p:spPr>
          <a:xfrm>
            <a:off x="-1615075" y="6136105"/>
            <a:ext cx="10149475" cy="8747002"/>
          </a:xfrm>
          <a:custGeom>
            <a:avLst/>
            <a:gdLst/>
            <a:ahLst/>
            <a:cxnLst/>
            <a:rect l="l" t="t" r="r" b="b"/>
            <a:pathLst>
              <a:path w="10149475" h="8747002">
                <a:moveTo>
                  <a:pt x="0" y="0"/>
                </a:moveTo>
                <a:lnTo>
                  <a:pt x="10149475" y="0"/>
                </a:lnTo>
                <a:lnTo>
                  <a:pt x="10149475" y="8747002"/>
                </a:lnTo>
                <a:lnTo>
                  <a:pt x="0" y="87470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2"/>
          <p:cNvSpPr/>
          <p:nvPr/>
        </p:nvSpPr>
        <p:spPr>
          <a:xfrm>
            <a:off x="8534400" y="6134100"/>
            <a:ext cx="10149475" cy="8747002"/>
          </a:xfrm>
          <a:custGeom>
            <a:avLst/>
            <a:gdLst/>
            <a:ahLst/>
            <a:cxnLst/>
            <a:rect l="l" t="t" r="r" b="b"/>
            <a:pathLst>
              <a:path w="10149475" h="8747002">
                <a:moveTo>
                  <a:pt x="0" y="0"/>
                </a:moveTo>
                <a:lnTo>
                  <a:pt x="10149475" y="0"/>
                </a:lnTo>
                <a:lnTo>
                  <a:pt x="10149475" y="8747002"/>
                </a:lnTo>
                <a:lnTo>
                  <a:pt x="0" y="87470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mc:AlternateContent xmlns:mc="http://schemas.openxmlformats.org/markup-compatibility/2006" xmlns:a14="http://schemas.microsoft.com/office/drawing/2010/main">
        <mc:Choice Requires="a14">
          <p:sp>
            <p:nvSpPr>
              <p:cNvPr id="12" name="Google Shape;136;p4"/>
              <p:cNvSpPr/>
              <p:nvPr/>
            </p:nvSpPr>
            <p:spPr>
              <a:xfrm>
                <a:off x="1172251" y="2476500"/>
                <a:ext cx="15925800" cy="4141042"/>
              </a:xfrm>
              <a:prstGeom prst="wedgeRoundRectCallout">
                <a:avLst>
                  <a:gd name="adj1" fmla="val -52664"/>
                  <a:gd name="adj2" fmla="val -12919"/>
                  <a:gd name="adj3" fmla="val 16667"/>
                </a:avLst>
              </a:prstGeom>
              <a:solidFill>
                <a:srgbClr val="FFFF99"/>
              </a:solidFill>
              <a:ln w="38100" cap="flat" cmpd="sng">
                <a:solidFill>
                  <a:srgbClr val="395E89"/>
                </a:solidFill>
                <a:prstDash val="dash"/>
                <a:round/>
                <a:headEnd type="none" w="sm" len="sm"/>
                <a:tailEnd type="none" w="sm" len="sm"/>
              </a:ln>
            </p:spPr>
            <p:txBody>
              <a:bodyPr spcFirstLastPara="1" wrap="square" lIns="91425" tIns="45700" rIns="91425" bIns="45700" anchor="ctr" anchorCtr="0">
                <a:noAutofit/>
              </a:bodyPr>
              <a:lstStyle/>
              <a:p>
                <a:pPr>
                  <a:lnSpc>
                    <a:spcPct val="150000"/>
                  </a:lnSpc>
                  <a:spcAft>
                    <a:spcPts val="800"/>
                  </a:spcAft>
                </a:pPr>
                <a:r>
                  <a:rPr lang="nl-NL" sz="4500">
                    <a:latin typeface="Arial" panose="020B0604020202020204" pitchFamily="34" charset="0"/>
                    <a:ea typeface="Times New Roman" panose="02020603050405020304" pitchFamily="18" charset="0"/>
                    <a:cs typeface="Arial" panose="020B0604020202020204" pitchFamily="34" charset="0"/>
                  </a:rPr>
                  <a:t>Nếu cấp số cộng </a:t>
                </a:r>
                <a14:m>
                  <m:oMath xmlns:m="http://schemas.openxmlformats.org/officeDocument/2006/math">
                    <m:r>
                      <a:rPr lang="nl-NL" sz="4500" i="0">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45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500" i="0">
                            <a:effectLst/>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4500" i="0">
                            <a:effectLst/>
                            <a:latin typeface="Cambria Math" panose="02040503050406030204" pitchFamily="18" charset="0"/>
                            <a:ea typeface="Cambria Math" panose="02040503050406030204" pitchFamily="18" charset="0"/>
                            <a:cs typeface="Times New Roman" panose="02020603050405020304" pitchFamily="18" charset="0"/>
                          </a:rPr>
                          <m:t>n</m:t>
                        </m:r>
                      </m:sub>
                    </m:sSub>
                    <m:r>
                      <a:rPr lang="nl-NL" sz="4500" i="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nl-NL" sz="4500">
                    <a:effectLst/>
                    <a:latin typeface="Arial" panose="020B0604020202020204" pitchFamily="34" charset="0"/>
                    <a:ea typeface="Times New Roman" panose="02020603050405020304" pitchFamily="18" charset="0"/>
                    <a:cs typeface="Arial" panose="020B0604020202020204" pitchFamily="34" charset="0"/>
                  </a:rPr>
                  <a:t> có số hạng đầu và công sai d thì số hạng tổng quát </a:t>
                </a:r>
                <a14:m>
                  <m:oMath xmlns:m="http://schemas.openxmlformats.org/officeDocument/2006/math">
                    <m:sSub>
                      <m:sSubPr>
                        <m:ctrlPr>
                          <a:rPr lang="en-US" sz="45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500" i="0">
                            <a:effectLst/>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4500" i="0">
                            <a:effectLst/>
                            <a:latin typeface="Cambria Math" panose="02040503050406030204" pitchFamily="18" charset="0"/>
                            <a:ea typeface="Cambria Math" panose="02040503050406030204" pitchFamily="18" charset="0"/>
                            <a:cs typeface="Times New Roman" panose="02020603050405020304" pitchFamily="18" charset="0"/>
                          </a:rPr>
                          <m:t>n</m:t>
                        </m:r>
                      </m:sub>
                    </m:sSub>
                  </m:oMath>
                </a14:m>
                <a:r>
                  <a:rPr lang="nl-NL" sz="4500">
                    <a:effectLst/>
                    <a:latin typeface="Arial" panose="020B0604020202020204" pitchFamily="34" charset="0"/>
                    <a:ea typeface="Times New Roman" panose="02020603050405020304" pitchFamily="18" charset="0"/>
                    <a:cs typeface="Arial" panose="020B0604020202020204" pitchFamily="34" charset="0"/>
                  </a:rPr>
                  <a:t> của nó được xác định theo công thức:</a:t>
                </a:r>
                <a:endParaRPr lang="en-US" sz="450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Aft>
                    <a:spcPts val="800"/>
                  </a:spcAft>
                </a:pPr>
                <a14:m>
                  <m:oMath xmlns:m="http://schemas.openxmlformats.org/officeDocument/2006/math">
                    <m:sSub>
                      <m:sSubPr>
                        <m:ctrlPr>
                          <a:rPr lang="en-US" sz="45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500" i="0">
                            <a:effectLst/>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4500" i="0">
                            <a:effectLst/>
                            <a:latin typeface="Cambria Math" panose="02040503050406030204" pitchFamily="18" charset="0"/>
                            <a:ea typeface="Cambria Math" panose="02040503050406030204" pitchFamily="18" charset="0"/>
                            <a:cs typeface="Times New Roman" panose="02020603050405020304" pitchFamily="18" charset="0"/>
                          </a:rPr>
                          <m:t>n</m:t>
                        </m:r>
                      </m:sub>
                    </m:sSub>
                    <m:r>
                      <a:rPr lang="nl-NL" sz="4500" i="0">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45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500" i="0">
                            <a:effectLst/>
                            <a:latin typeface="Cambria Math" panose="02040503050406030204" pitchFamily="18" charset="0"/>
                            <a:ea typeface="Cambria Math" panose="02040503050406030204" pitchFamily="18" charset="0"/>
                            <a:cs typeface="Times New Roman" panose="02020603050405020304" pitchFamily="18" charset="0"/>
                          </a:rPr>
                          <m:t>u</m:t>
                        </m:r>
                      </m:e>
                      <m:sub>
                        <m:r>
                          <a:rPr lang="nl-NL" sz="4500" i="0">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nl-NL" sz="4500" i="0">
                        <a:effectLst/>
                        <a:latin typeface="Cambria Math" panose="02040503050406030204" pitchFamily="18" charset="0"/>
                        <a:ea typeface="Cambria Math" panose="02040503050406030204" pitchFamily="18" charset="0"/>
                        <a:cs typeface="Times New Roman" panose="02020603050405020304" pitchFamily="18" charset="0"/>
                      </a:rPr>
                      <m:t>+</m:t>
                    </m:r>
                    <m:d>
                      <m:dPr>
                        <m:ctrlPr>
                          <a:rPr lang="en-US" sz="4500" i="1">
                            <a:effectLst/>
                            <a:latin typeface="Cambria Math" panose="02040503050406030204" pitchFamily="18" charset="0"/>
                            <a:ea typeface="Cambria Math" panose="02040503050406030204" pitchFamily="18" charset="0"/>
                            <a:cs typeface="Times New Roman" panose="02020603050405020304" pitchFamily="18" charset="0"/>
                          </a:rPr>
                        </m:ctrlPr>
                      </m:dPr>
                      <m:e>
                        <m:r>
                          <m:rPr>
                            <m:sty m:val="p"/>
                          </m:rPr>
                          <a:rPr lang="en-US" sz="4500" i="0">
                            <a:effectLst/>
                            <a:latin typeface="Cambria Math" panose="02040503050406030204" pitchFamily="18" charset="0"/>
                            <a:ea typeface="Cambria Math" panose="02040503050406030204" pitchFamily="18" charset="0"/>
                            <a:cs typeface="Times New Roman" panose="02020603050405020304" pitchFamily="18" charset="0"/>
                          </a:rPr>
                          <m:t>n</m:t>
                        </m:r>
                        <m:r>
                          <a:rPr lang="nl-NL" sz="4500" i="0">
                            <a:effectLst/>
                            <a:latin typeface="Cambria Math" panose="02040503050406030204" pitchFamily="18" charset="0"/>
                            <a:ea typeface="Cambria Math" panose="02040503050406030204" pitchFamily="18" charset="0"/>
                            <a:cs typeface="Times New Roman" panose="02020603050405020304" pitchFamily="18" charset="0"/>
                          </a:rPr>
                          <m:t>−1</m:t>
                        </m:r>
                      </m:e>
                    </m:d>
                    <m:r>
                      <m:rPr>
                        <m:sty m:val="p"/>
                      </m:rPr>
                      <a:rPr lang="en-US" sz="4500" i="0">
                        <a:effectLst/>
                        <a:latin typeface="Cambria Math" panose="02040503050406030204" pitchFamily="18" charset="0"/>
                        <a:ea typeface="Cambria Math" panose="02040503050406030204" pitchFamily="18" charset="0"/>
                        <a:cs typeface="Times New Roman" panose="02020603050405020304" pitchFamily="18" charset="0"/>
                      </a:rPr>
                      <m:t>d</m:t>
                    </m:r>
                  </m:oMath>
                </a14:m>
                <a:r>
                  <a:rPr lang="nl-NL" sz="4500">
                    <a:effectLst/>
                    <a:latin typeface="Arial" panose="020B0604020202020204" pitchFamily="34" charset="0"/>
                    <a:ea typeface="Times New Roman" panose="02020603050405020304" pitchFamily="18" charset="0"/>
                    <a:cs typeface="Arial" panose="020B0604020202020204" pitchFamily="34" charset="0"/>
                  </a:rPr>
                  <a:t>.</a:t>
                </a:r>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2" name="Google Shape;136;p4"/>
              <p:cNvSpPr>
                <a:spLocks noRot="1" noChangeAspect="1" noMove="1" noResize="1" noEditPoints="1" noAdjustHandles="1" noChangeArrowheads="1" noChangeShapeType="1" noTextEdit="1"/>
              </p:cNvSpPr>
              <p:nvPr/>
            </p:nvSpPr>
            <p:spPr>
              <a:xfrm>
                <a:off x="1172251" y="2476500"/>
                <a:ext cx="15925800" cy="4141042"/>
              </a:xfrm>
              <a:prstGeom prst="wedgeRoundRectCallout">
                <a:avLst>
                  <a:gd name="adj1" fmla="val -52664"/>
                  <a:gd name="adj2" fmla="val -12919"/>
                  <a:gd name="adj3" fmla="val 16667"/>
                </a:avLst>
              </a:prstGeom>
              <a:blipFill>
                <a:blip r:embed="rId4"/>
                <a:stretch>
                  <a:fillRect/>
                </a:stretch>
              </a:blipFill>
              <a:ln w="38100" cap="flat" cmpd="sng">
                <a:solidFill>
                  <a:srgbClr val="395E89"/>
                </a:solidFill>
                <a:prstDash val="dash"/>
                <a:round/>
                <a:headEnd type="none" w="sm" len="sm"/>
                <a:tailEnd type="none" w="sm" len="sm"/>
              </a:ln>
            </p:spPr>
            <p:txBody>
              <a:bodyPr/>
              <a:lstStyle/>
              <a:p>
                <a:r>
                  <a:rPr lang="en-US">
                    <a:noFill/>
                  </a:rPr>
                  <a:t> </a:t>
                </a:r>
              </a:p>
            </p:txBody>
          </p:sp>
        </mc:Fallback>
      </mc:AlternateContent>
      <p:sp>
        <p:nvSpPr>
          <p:cNvPr id="15" name="TextBox 14"/>
          <p:cNvSpPr txBox="1"/>
          <p:nvPr/>
        </p:nvSpPr>
        <p:spPr>
          <a:xfrm>
            <a:off x="7139914" y="739292"/>
            <a:ext cx="3990474" cy="1061829"/>
          </a:xfrm>
          <a:prstGeom prst="rect">
            <a:avLst/>
          </a:prstGeom>
          <a:solidFill>
            <a:schemeClr val="accent2"/>
          </a:solidFill>
          <a:ln w="38100">
            <a:solidFill>
              <a:schemeClr val="bg1"/>
            </a:solidFill>
          </a:ln>
        </p:spPr>
        <p:txBody>
          <a:bodyPr wrap="square" rtlCol="0">
            <a:spAutoFit/>
          </a:bodyPr>
          <a:lstStyle/>
          <a:p>
            <a:pPr algn="ctr">
              <a:lnSpc>
                <a:spcPct val="150000"/>
              </a:lnSpc>
            </a:pPr>
            <a:r>
              <a:rPr lang="en-US" sz="4200" b="1">
                <a:solidFill>
                  <a:schemeClr val="bg1"/>
                </a:solidFill>
                <a:latin typeface="Arial" panose="020B0604020202020204" pitchFamily="34" charset="0"/>
                <a:cs typeface="Arial" panose="020B0604020202020204" pitchFamily="34" charset="0"/>
              </a:rPr>
              <a:t>KẾT LUẬN</a:t>
            </a:r>
          </a:p>
        </p:txBody>
      </p:sp>
      <p:pic>
        <p:nvPicPr>
          <p:cNvPr id="5" name="Picture 4"/>
          <p:cNvPicPr>
            <a:picLocks noChangeAspect="1"/>
          </p:cNvPicPr>
          <p:nvPr/>
        </p:nvPicPr>
        <p:blipFill>
          <a:blip r:embed="rId5"/>
          <a:stretch>
            <a:fillRect/>
          </a:stretch>
        </p:blipFill>
        <p:spPr>
          <a:xfrm>
            <a:off x="15764552" y="408061"/>
            <a:ext cx="1811105" cy="1687439"/>
          </a:xfrm>
          <a:prstGeom prst="rect">
            <a:avLst/>
          </a:prstGeom>
        </p:spPr>
      </p:pic>
      <p:pic>
        <p:nvPicPr>
          <p:cNvPr id="6" name="Picture 5"/>
          <p:cNvPicPr>
            <a:picLocks noChangeAspect="1"/>
          </p:cNvPicPr>
          <p:nvPr/>
        </p:nvPicPr>
        <p:blipFill>
          <a:blip r:embed="rId6"/>
          <a:stretch>
            <a:fillRect/>
          </a:stretch>
        </p:blipFill>
        <p:spPr>
          <a:xfrm>
            <a:off x="7923075" y="7594149"/>
            <a:ext cx="2424153" cy="2502351"/>
          </a:xfrm>
          <a:prstGeom prst="rect">
            <a:avLst/>
          </a:prstGeom>
        </p:spPr>
      </p:pic>
    </p:spTree>
    <p:extLst>
      <p:ext uri="{BB962C8B-B14F-4D97-AF65-F5344CB8AC3E}">
        <p14:creationId xmlns:p14="http://schemas.microsoft.com/office/powerpoint/2010/main" val="293246298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066800" y="4382912"/>
            <a:ext cx="20163437" cy="1319789"/>
          </a:xfrm>
          <a:custGeom>
            <a:avLst/>
            <a:gdLst/>
            <a:ahLst/>
            <a:cxnLst/>
            <a:rect l="l" t="t" r="r" b="b"/>
            <a:pathLst>
              <a:path w="20163437" h="1319789">
                <a:moveTo>
                  <a:pt x="0" y="0"/>
                </a:moveTo>
                <a:lnTo>
                  <a:pt x="20163437" y="0"/>
                </a:lnTo>
                <a:lnTo>
                  <a:pt x="20163437" y="1319789"/>
                </a:lnTo>
                <a:lnTo>
                  <a:pt x="0" y="13197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a:off x="533400" y="370584"/>
            <a:ext cx="17221200" cy="9497316"/>
            <a:chOff x="0" y="0"/>
            <a:chExt cx="3919932" cy="2274980"/>
          </a:xfrm>
        </p:grpSpPr>
        <p:sp>
          <p:nvSpPr>
            <p:cNvPr id="6" name="Freeform 6"/>
            <p:cNvSpPr/>
            <p:nvPr/>
          </p:nvSpPr>
          <p:spPr>
            <a:xfrm>
              <a:off x="0" y="0"/>
              <a:ext cx="3919932" cy="2274980"/>
            </a:xfrm>
            <a:custGeom>
              <a:avLst/>
              <a:gdLst/>
              <a:ahLst/>
              <a:cxnLst/>
              <a:rect l="l" t="t" r="r" b="b"/>
              <a:pathLst>
                <a:path w="3919932" h="2274980">
                  <a:moveTo>
                    <a:pt x="26529" y="0"/>
                  </a:moveTo>
                  <a:lnTo>
                    <a:pt x="3893404" y="0"/>
                  </a:lnTo>
                  <a:cubicBezTo>
                    <a:pt x="3908055" y="0"/>
                    <a:pt x="3919932" y="11877"/>
                    <a:pt x="3919932" y="26529"/>
                  </a:cubicBezTo>
                  <a:lnTo>
                    <a:pt x="3919932" y="2248451"/>
                  </a:lnTo>
                  <a:cubicBezTo>
                    <a:pt x="3919932" y="2263103"/>
                    <a:pt x="3908055" y="2274980"/>
                    <a:pt x="3893404" y="2274980"/>
                  </a:cubicBezTo>
                  <a:lnTo>
                    <a:pt x="26529" y="2274980"/>
                  </a:lnTo>
                  <a:cubicBezTo>
                    <a:pt x="19493" y="2274980"/>
                    <a:pt x="12745" y="2272185"/>
                    <a:pt x="7770" y="2267210"/>
                  </a:cubicBezTo>
                  <a:cubicBezTo>
                    <a:pt x="2795" y="2262235"/>
                    <a:pt x="0" y="2255487"/>
                    <a:pt x="0" y="2248451"/>
                  </a:cubicBezTo>
                  <a:lnTo>
                    <a:pt x="0" y="26529"/>
                  </a:lnTo>
                  <a:cubicBezTo>
                    <a:pt x="0" y="11877"/>
                    <a:pt x="11877" y="0"/>
                    <a:pt x="26529" y="0"/>
                  </a:cubicBezTo>
                  <a:close/>
                </a:path>
              </a:pathLst>
            </a:custGeom>
            <a:solidFill>
              <a:srgbClr val="F4F4F4"/>
            </a:solidFill>
          </p:spPr>
        </p:sp>
        <p:sp>
          <p:nvSpPr>
            <p:cNvPr id="7" name="TextBox 7"/>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0" name="Group 59"/>
          <p:cNvGrpSpPr/>
          <p:nvPr/>
        </p:nvGrpSpPr>
        <p:grpSpPr>
          <a:xfrm>
            <a:off x="1371600" y="1257300"/>
            <a:ext cx="2338771" cy="1053993"/>
            <a:chOff x="609600" y="1498707"/>
            <a:chExt cx="2133600" cy="1053993"/>
          </a:xfrm>
          <a:solidFill>
            <a:schemeClr val="accent6">
              <a:lumMod val="60000"/>
              <a:lumOff val="40000"/>
            </a:schemeClr>
          </a:solidFill>
        </p:grpSpPr>
        <p:sp>
          <p:nvSpPr>
            <p:cNvPr id="61" name="Rounded Rectangle 60"/>
            <p:cNvSpPr/>
            <p:nvPr/>
          </p:nvSpPr>
          <p:spPr>
            <a:xfrm>
              <a:off x="609600" y="1548063"/>
              <a:ext cx="2133600" cy="1004637"/>
            </a:xfrm>
            <a:prstGeom prst="round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2" name="Rectangle 61"/>
            <p:cNvSpPr/>
            <p:nvPr/>
          </p:nvSpPr>
          <p:spPr>
            <a:xfrm>
              <a:off x="768685" y="1498707"/>
              <a:ext cx="1857513" cy="1015663"/>
            </a:xfrm>
            <a:prstGeom prst="rect">
              <a:avLst/>
            </a:prstGeom>
            <a:noFill/>
            <a:ln>
              <a:noFill/>
            </a:ln>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Ví </a:t>
              </a:r>
              <a:r>
                <a:rPr kumimoji="0" lang="nl-NL" sz="40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dụ 3:</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63" name="TextBox 62"/>
              <p:cNvSpPr txBox="1"/>
              <p:nvPr/>
            </p:nvSpPr>
            <p:spPr>
              <a:xfrm>
                <a:off x="1066800" y="2290108"/>
                <a:ext cx="14020800" cy="1938992"/>
              </a:xfrm>
              <a:prstGeom prst="rect">
                <a:avLst/>
              </a:prstGeom>
              <a:noFill/>
            </p:spPr>
            <p:txBody>
              <a:bodyPr wrap="square" rtlCol="0">
                <a:spAutoFit/>
              </a:bodyPr>
              <a:lstStyle/>
              <a:p>
                <a:pPr lvl="0" algn="just">
                  <a:lnSpc>
                    <a:spcPct val="150000"/>
                  </a:lnSpc>
                  <a:defRPr/>
                </a:pPr>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Tìm</a:t>
                </a:r>
                <a:r>
                  <a:rPr kumimoji="0" lang="en-US" sz="4000" b="0" i="0" u="none" strike="noStrike" kern="1200" cap="none" spc="0" normalizeH="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năm số hạng đầu và số hạng thứ 100 của cấp số cộng </a:t>
                </a:r>
              </a:p>
              <a:p>
                <a:pPr lvl="0" algn="just">
                  <a:lnSpc>
                    <a:spcPct val="150000"/>
                  </a:lnSpc>
                  <a:defRPr/>
                </a:pPr>
                <a14:m>
                  <m:oMath xmlns:m="http://schemas.openxmlformats.org/officeDocument/2006/math">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𝑛</m:t>
                            </m:r>
                          </m:sub>
                        </m:sSub>
                      </m:e>
                    </m:d>
                  </m:oMath>
                </a14:m>
                <a:r>
                  <a:rPr kumimoji="0" lang="en-US" sz="4000" b="0" i="0" u="none" strike="noStrike" kern="1200" cap="none" spc="0" normalizeH="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4000" b="0" i="1" u="none" strike="noStrike" kern="1200" cap="none" spc="0" normalizeH="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10, 5, … </m:t>
                    </m:r>
                  </m:oMath>
                </a14:m>
                <a:endParaRPr kumimoji="0" lang="en-US" sz="4000" b="0" i="1"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1066800" y="2290108"/>
                <a:ext cx="14020800" cy="1938992"/>
              </a:xfrm>
              <a:prstGeom prst="rect">
                <a:avLst/>
              </a:prstGeom>
              <a:blipFill rotWithShape="1">
                <a:blip r:embed="rId4"/>
                <a:stretch>
                  <a:fillRect l="-1522" b="-6918"/>
                </a:stretch>
              </a:blipFill>
            </p:spPr>
            <p:txBody>
              <a:bodyPr/>
              <a:lstStyle/>
              <a:p>
                <a:r>
                  <a:rPr lang="vi-VN">
                    <a:noFill/>
                  </a:rPr>
                  <a:t> </a:t>
                </a:r>
              </a:p>
            </p:txBody>
          </p:sp>
        </mc:Fallback>
      </mc:AlternateContent>
      <p:pic>
        <p:nvPicPr>
          <p:cNvPr id="65" name="Picture 64"/>
          <p:cNvPicPr>
            <a:picLocks noChangeAspect="1"/>
          </p:cNvPicPr>
          <p:nvPr/>
        </p:nvPicPr>
        <p:blipFill>
          <a:blip r:embed="rId5"/>
          <a:stretch>
            <a:fillRect/>
          </a:stretch>
        </p:blipFill>
        <p:spPr>
          <a:xfrm rot="20439982">
            <a:off x="17571267" y="1518626"/>
            <a:ext cx="1697410" cy="3011172"/>
          </a:xfrm>
          <a:prstGeom prst="rect">
            <a:avLst/>
          </a:prstGeom>
        </p:spPr>
      </p:pic>
      <p:pic>
        <p:nvPicPr>
          <p:cNvPr id="70" name="Picture 69"/>
          <p:cNvPicPr>
            <a:picLocks noChangeAspect="1"/>
          </p:cNvPicPr>
          <p:nvPr/>
        </p:nvPicPr>
        <p:blipFill>
          <a:blip r:embed="rId6"/>
          <a:stretch>
            <a:fillRect/>
          </a:stretch>
        </p:blipFill>
        <p:spPr>
          <a:xfrm>
            <a:off x="17051199" y="8420100"/>
            <a:ext cx="1069918" cy="1595267"/>
          </a:xfrm>
          <a:prstGeom prst="rect">
            <a:avLst/>
          </a:prstGeom>
        </p:spPr>
      </p:pic>
      <p:grpSp>
        <p:nvGrpSpPr>
          <p:cNvPr id="14" name="Group 13"/>
          <p:cNvGrpSpPr/>
          <p:nvPr/>
        </p:nvGrpSpPr>
        <p:grpSpPr>
          <a:xfrm>
            <a:off x="7099395" y="495300"/>
            <a:ext cx="3111405" cy="1053993"/>
            <a:chOff x="609600" y="1498707"/>
            <a:chExt cx="2838454" cy="1053993"/>
          </a:xfrm>
          <a:solidFill>
            <a:schemeClr val="accent6">
              <a:lumMod val="60000"/>
              <a:lumOff val="40000"/>
            </a:schemeClr>
          </a:solidFill>
        </p:grpSpPr>
        <p:sp>
          <p:nvSpPr>
            <p:cNvPr id="15" name="Rounded Rectangle 14"/>
            <p:cNvSpPr/>
            <p:nvPr/>
          </p:nvSpPr>
          <p:spPr>
            <a:xfrm>
              <a:off x="609600" y="1548063"/>
              <a:ext cx="2838454" cy="1004637"/>
            </a:xfrm>
            <a:prstGeom prst="round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768685" y="1498707"/>
              <a:ext cx="2679369" cy="901593"/>
            </a:xfrm>
            <a:prstGeom prst="rect">
              <a:avLst/>
            </a:prstGeom>
            <a:noFill/>
            <a:ln>
              <a:noFill/>
            </a:ln>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40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NHÓM</a:t>
              </a:r>
              <a:r>
                <a:rPr kumimoji="0" lang="nl-NL" sz="4000" b="1" i="0" u="none" strike="noStrike" kern="1200" cap="none" spc="0" normalizeH="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1+2</a:t>
              </a:r>
              <a:r>
                <a:rPr kumimoji="0" lang="nl-NL" sz="40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grpSp>
        <p:nvGrpSpPr>
          <p:cNvPr id="17" name="Group 16"/>
          <p:cNvGrpSpPr/>
          <p:nvPr/>
        </p:nvGrpSpPr>
        <p:grpSpPr>
          <a:xfrm>
            <a:off x="7099395" y="4546707"/>
            <a:ext cx="3111405" cy="1053993"/>
            <a:chOff x="609600" y="1498707"/>
            <a:chExt cx="2838454" cy="1053993"/>
          </a:xfrm>
          <a:solidFill>
            <a:schemeClr val="accent6">
              <a:lumMod val="60000"/>
              <a:lumOff val="40000"/>
            </a:schemeClr>
          </a:solidFill>
        </p:grpSpPr>
        <p:sp>
          <p:nvSpPr>
            <p:cNvPr id="18" name="Rounded Rectangle 17"/>
            <p:cNvSpPr/>
            <p:nvPr/>
          </p:nvSpPr>
          <p:spPr>
            <a:xfrm>
              <a:off x="609600" y="1548063"/>
              <a:ext cx="2838454" cy="1004637"/>
            </a:xfrm>
            <a:prstGeom prst="round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768685" y="1498707"/>
              <a:ext cx="2679369" cy="901593"/>
            </a:xfrm>
            <a:prstGeom prst="rect">
              <a:avLst/>
            </a:prstGeom>
            <a:noFill/>
            <a:ln>
              <a:noFill/>
            </a:ln>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40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NHÓM</a:t>
              </a:r>
              <a:r>
                <a:rPr kumimoji="0" lang="nl-NL" sz="4000" b="1" i="0" u="none" strike="noStrike" kern="1200" cap="none" spc="0" normalizeH="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3+4</a:t>
              </a:r>
              <a:r>
                <a:rPr kumimoji="0" lang="nl-NL" sz="40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grpSp>
        <p:nvGrpSpPr>
          <p:cNvPr id="20" name="Group 19"/>
          <p:cNvGrpSpPr/>
          <p:nvPr/>
        </p:nvGrpSpPr>
        <p:grpSpPr>
          <a:xfrm>
            <a:off x="1371600" y="5981700"/>
            <a:ext cx="2338771" cy="1053993"/>
            <a:chOff x="609600" y="1498707"/>
            <a:chExt cx="2133600" cy="1053993"/>
          </a:xfrm>
          <a:solidFill>
            <a:schemeClr val="accent6">
              <a:lumMod val="60000"/>
              <a:lumOff val="40000"/>
            </a:schemeClr>
          </a:solidFill>
        </p:grpSpPr>
        <p:sp>
          <p:nvSpPr>
            <p:cNvPr id="21" name="Rounded Rectangle 20"/>
            <p:cNvSpPr/>
            <p:nvPr/>
          </p:nvSpPr>
          <p:spPr>
            <a:xfrm>
              <a:off x="609600" y="1548063"/>
              <a:ext cx="2133600" cy="1004637"/>
            </a:xfrm>
            <a:prstGeom prst="round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p:cNvSpPr/>
            <p:nvPr/>
          </p:nvSpPr>
          <p:spPr>
            <a:xfrm>
              <a:off x="768685" y="1498707"/>
              <a:ext cx="1857513" cy="1015663"/>
            </a:xfrm>
            <a:prstGeom prst="rect">
              <a:avLst/>
            </a:prstGeom>
            <a:noFill/>
            <a:ln>
              <a:noFill/>
            </a:ln>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Ví </a:t>
              </a:r>
              <a:r>
                <a:rPr kumimoji="0" lang="nl-NL" sz="40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dụ </a:t>
              </a:r>
              <a:r>
                <a:rPr lang="nl-NL" sz="4000" b="1">
                  <a:solidFill>
                    <a:srgbClr val="000000"/>
                  </a:solidFill>
                  <a:latin typeface="Arial" panose="020B0604020202020204" pitchFamily="34" charset="0"/>
                  <a:ea typeface="Calibri" panose="020F0502020204030204" pitchFamily="34" charset="0"/>
                  <a:cs typeface="Arial" panose="020B0604020202020204" pitchFamily="34" charset="0"/>
                </a:rPr>
                <a:t>4</a:t>
              </a:r>
              <a:r>
                <a:rPr kumimoji="0" lang="nl-NL" sz="40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3" name="TextBox 22"/>
              <p:cNvSpPr txBox="1"/>
              <p:nvPr/>
            </p:nvSpPr>
            <p:spPr>
              <a:xfrm>
                <a:off x="1048860" y="6938308"/>
                <a:ext cx="15486540" cy="193899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4000" b="0" i="0" u="none" strike="noStrike" kern="1200" cap="none" spc="0" normalizeH="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hạng thứ 10 của một</a:t>
                </a:r>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cấp số cộng </a:t>
                </a:r>
                <a14:m>
                  <m:oMath xmlns:m="http://schemas.openxmlformats.org/officeDocument/2006/math">
                    <m:d>
                      <m:d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dPr>
                      <m:e>
                        <m:sSub>
                          <m:sSub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sSub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𝑢</m:t>
                            </m:r>
                          </m:e>
                          <m:sub>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𝑛</m:t>
                            </m:r>
                          </m:sub>
                        </m:sSub>
                      </m:e>
                    </m:d>
                  </m:oMath>
                </a14:m>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bằng</a:t>
                </a:r>
                <a:r>
                  <a:rPr kumimoji="0" lang="en-US" sz="4000" b="0" i="0" u="none" strike="noStrike" kern="1200" cap="none" spc="0" normalizeH="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48 và số hạng thứ 18 bằng 88. Tìm số hạng thứ 100 của cấp số cộng đó.</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a:t>
                </a:r>
              </a:p>
            </p:txBody>
          </p:sp>
        </mc:Choice>
        <mc:Fallback xmlns="">
          <p:sp>
            <p:nvSpPr>
              <p:cNvPr id="23" name="TextBox 22"/>
              <p:cNvSpPr txBox="1">
                <a:spLocks noRot="1" noChangeAspect="1" noMove="1" noResize="1" noEditPoints="1" noAdjustHandles="1" noChangeArrowheads="1" noChangeShapeType="1" noTextEdit="1"/>
              </p:cNvSpPr>
              <p:nvPr/>
            </p:nvSpPr>
            <p:spPr>
              <a:xfrm>
                <a:off x="1048860" y="6938308"/>
                <a:ext cx="15486540" cy="1938992"/>
              </a:xfrm>
              <a:prstGeom prst="rect">
                <a:avLst/>
              </a:prstGeom>
              <a:blipFill rotWithShape="1">
                <a:blip r:embed="rId7"/>
                <a:stretch>
                  <a:fillRect l="-1377" r="-1377" b="-6918"/>
                </a:stretch>
              </a:blipFill>
            </p:spPr>
            <p:txBody>
              <a:bodyPr/>
              <a:lstStyle/>
              <a:p>
                <a:r>
                  <a:rPr lang="vi-VN">
                    <a:noFill/>
                  </a:rPr>
                  <a:t> </a:t>
                </a:r>
              </a:p>
            </p:txBody>
          </p:sp>
        </mc:Fallback>
      </mc:AlternateContent>
    </p:spTree>
    <p:extLst>
      <p:ext uri="{BB962C8B-B14F-4D97-AF65-F5344CB8AC3E}">
        <p14:creationId xmlns:p14="http://schemas.microsoft.com/office/powerpoint/2010/main" val="2466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arn(inVertical)">
                                      <p:cBhvr>
                                        <p:cTn id="12" dur="500"/>
                                        <p:tgtEl>
                                          <p:spTgt spid="6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066800" y="4382912"/>
            <a:ext cx="20163437" cy="1319789"/>
          </a:xfrm>
          <a:custGeom>
            <a:avLst/>
            <a:gdLst/>
            <a:ahLst/>
            <a:cxnLst/>
            <a:rect l="l" t="t" r="r" b="b"/>
            <a:pathLst>
              <a:path w="20163437" h="1319789">
                <a:moveTo>
                  <a:pt x="0" y="0"/>
                </a:moveTo>
                <a:lnTo>
                  <a:pt x="20163437" y="0"/>
                </a:lnTo>
                <a:lnTo>
                  <a:pt x="20163437" y="1319789"/>
                </a:lnTo>
                <a:lnTo>
                  <a:pt x="0" y="13197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a:off x="533400" y="370584"/>
            <a:ext cx="17221200" cy="9497316"/>
            <a:chOff x="0" y="0"/>
            <a:chExt cx="3919932" cy="2274980"/>
          </a:xfrm>
        </p:grpSpPr>
        <p:sp>
          <p:nvSpPr>
            <p:cNvPr id="6" name="Freeform 6"/>
            <p:cNvSpPr/>
            <p:nvPr/>
          </p:nvSpPr>
          <p:spPr>
            <a:xfrm>
              <a:off x="0" y="0"/>
              <a:ext cx="3919932" cy="2274980"/>
            </a:xfrm>
            <a:custGeom>
              <a:avLst/>
              <a:gdLst/>
              <a:ahLst/>
              <a:cxnLst/>
              <a:rect l="l" t="t" r="r" b="b"/>
              <a:pathLst>
                <a:path w="3919932" h="2274980">
                  <a:moveTo>
                    <a:pt x="26529" y="0"/>
                  </a:moveTo>
                  <a:lnTo>
                    <a:pt x="3893404" y="0"/>
                  </a:lnTo>
                  <a:cubicBezTo>
                    <a:pt x="3908055" y="0"/>
                    <a:pt x="3919932" y="11877"/>
                    <a:pt x="3919932" y="26529"/>
                  </a:cubicBezTo>
                  <a:lnTo>
                    <a:pt x="3919932" y="2248451"/>
                  </a:lnTo>
                  <a:cubicBezTo>
                    <a:pt x="3919932" y="2263103"/>
                    <a:pt x="3908055" y="2274980"/>
                    <a:pt x="3893404" y="2274980"/>
                  </a:cubicBezTo>
                  <a:lnTo>
                    <a:pt x="26529" y="2274980"/>
                  </a:lnTo>
                  <a:cubicBezTo>
                    <a:pt x="19493" y="2274980"/>
                    <a:pt x="12745" y="2272185"/>
                    <a:pt x="7770" y="2267210"/>
                  </a:cubicBezTo>
                  <a:cubicBezTo>
                    <a:pt x="2795" y="2262235"/>
                    <a:pt x="0" y="2255487"/>
                    <a:pt x="0" y="2248451"/>
                  </a:cubicBezTo>
                  <a:lnTo>
                    <a:pt x="0" y="26529"/>
                  </a:lnTo>
                  <a:cubicBezTo>
                    <a:pt x="0" y="11877"/>
                    <a:pt x="11877" y="0"/>
                    <a:pt x="26529" y="0"/>
                  </a:cubicBezTo>
                  <a:close/>
                </a:path>
              </a:pathLst>
            </a:custGeom>
            <a:solidFill>
              <a:srgbClr val="F4F4F4"/>
            </a:solidFill>
          </p:spPr>
        </p:sp>
        <p:sp>
          <p:nvSpPr>
            <p:cNvPr id="7" name="TextBox 7"/>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0" name="Group 59"/>
          <p:cNvGrpSpPr/>
          <p:nvPr/>
        </p:nvGrpSpPr>
        <p:grpSpPr>
          <a:xfrm>
            <a:off x="7974614" y="736707"/>
            <a:ext cx="2338771" cy="1053993"/>
            <a:chOff x="609600" y="1498707"/>
            <a:chExt cx="2133600" cy="1053993"/>
          </a:xfrm>
          <a:solidFill>
            <a:schemeClr val="accent6">
              <a:lumMod val="60000"/>
              <a:lumOff val="40000"/>
            </a:schemeClr>
          </a:solidFill>
        </p:grpSpPr>
        <p:sp>
          <p:nvSpPr>
            <p:cNvPr id="61" name="Rounded Rectangle 60"/>
            <p:cNvSpPr/>
            <p:nvPr/>
          </p:nvSpPr>
          <p:spPr>
            <a:xfrm>
              <a:off x="609600" y="1548063"/>
              <a:ext cx="2133600" cy="1004637"/>
            </a:xfrm>
            <a:prstGeom prst="round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2" name="Rectangle 61"/>
            <p:cNvSpPr/>
            <p:nvPr/>
          </p:nvSpPr>
          <p:spPr>
            <a:xfrm>
              <a:off x="768685" y="1498707"/>
              <a:ext cx="1857513" cy="1015663"/>
            </a:xfrm>
            <a:prstGeom prst="rect">
              <a:avLst/>
            </a:prstGeom>
            <a:noFill/>
            <a:ln>
              <a:noFill/>
            </a:ln>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Ví </a:t>
              </a:r>
              <a:r>
                <a:rPr kumimoji="0" lang="nl-NL" sz="40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dụ 3:</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63" name="TextBox 62"/>
              <p:cNvSpPr txBox="1"/>
              <p:nvPr/>
            </p:nvSpPr>
            <p:spPr>
              <a:xfrm>
                <a:off x="2057400" y="2095500"/>
                <a:ext cx="14020800" cy="1938992"/>
              </a:xfrm>
              <a:prstGeom prst="rect">
                <a:avLst/>
              </a:prstGeom>
              <a:noFill/>
            </p:spPr>
            <p:txBody>
              <a:bodyPr wrap="square" rtlCol="0">
                <a:spAutoFit/>
              </a:bodyPr>
              <a:lstStyle/>
              <a:p>
                <a:pPr lvl="0" algn="just">
                  <a:lnSpc>
                    <a:spcPct val="150000"/>
                  </a:lnSpc>
                  <a:defRPr/>
                </a:pPr>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Tìm</a:t>
                </a:r>
                <a:r>
                  <a:rPr kumimoji="0" lang="en-US" sz="4000" b="0" i="0" u="none" strike="noStrike" kern="1200" cap="none" spc="0" normalizeH="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năm số hạng đầu và số hạng thứ 100 của cấp số cộng </a:t>
                </a:r>
              </a:p>
              <a:p>
                <a:pPr lvl="0" algn="just">
                  <a:lnSpc>
                    <a:spcPct val="150000"/>
                  </a:lnSpc>
                  <a:defRPr/>
                </a:pPr>
                <a14:m>
                  <m:oMath xmlns:m="http://schemas.openxmlformats.org/officeDocument/2006/math">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𝑛</m:t>
                            </m:r>
                          </m:sub>
                        </m:sSub>
                      </m:e>
                    </m:d>
                  </m:oMath>
                </a14:m>
                <a:r>
                  <a:rPr kumimoji="0" lang="en-US" sz="4000" b="0" i="0" u="none" strike="noStrike" kern="1200" cap="none" spc="0" normalizeH="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4000" b="0" i="1" u="none" strike="noStrike" kern="1200" cap="none" spc="0" normalizeH="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10, 5, … </m:t>
                    </m:r>
                  </m:oMath>
                </a14:m>
                <a:endParaRPr kumimoji="0" lang="en-US" sz="4000" b="0" i="1"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2057400" y="2095500"/>
                <a:ext cx="14020800" cy="1938992"/>
              </a:xfrm>
              <a:prstGeom prst="rect">
                <a:avLst/>
              </a:prstGeom>
              <a:blipFill>
                <a:blip r:embed="rId6"/>
                <a:stretch>
                  <a:fillRect l="-1565" b="-6918"/>
                </a:stretch>
              </a:blipFill>
            </p:spPr>
            <p:txBody>
              <a:bodyPr/>
              <a:lstStyle/>
              <a:p>
                <a:r>
                  <a:rPr lang="en-US">
                    <a:noFill/>
                  </a:rPr>
                  <a:t> </a:t>
                </a:r>
              </a:p>
            </p:txBody>
          </p:sp>
        </mc:Fallback>
      </mc:AlternateContent>
      <p:sp>
        <p:nvSpPr>
          <p:cNvPr id="64" name="Oval Callout 63"/>
          <p:cNvSpPr/>
          <p:nvPr/>
        </p:nvSpPr>
        <p:spPr>
          <a:xfrm>
            <a:off x="8120325" y="4154270"/>
            <a:ext cx="1789177" cy="989230"/>
          </a:xfrm>
          <a:prstGeom prst="wedgeEllipseCallout">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65" name="Picture 64"/>
          <p:cNvPicPr>
            <a:picLocks noChangeAspect="1"/>
          </p:cNvPicPr>
          <p:nvPr/>
        </p:nvPicPr>
        <p:blipFill>
          <a:blip r:embed="rId7"/>
          <a:stretch>
            <a:fillRect/>
          </a:stretch>
        </p:blipFill>
        <p:spPr>
          <a:xfrm rot="20439982">
            <a:off x="17571267" y="1518626"/>
            <a:ext cx="1697410" cy="3011172"/>
          </a:xfrm>
          <a:prstGeom prst="rect">
            <a:avLst/>
          </a:prstGeom>
        </p:spPr>
      </p:pic>
      <mc:AlternateContent xmlns:mc="http://schemas.openxmlformats.org/markup-compatibility/2006" xmlns:a14="http://schemas.microsoft.com/office/drawing/2010/main">
        <mc:Choice Requires="a14">
          <p:sp>
            <p:nvSpPr>
              <p:cNvPr id="68" name="TextBox 67"/>
              <p:cNvSpPr txBox="1"/>
              <p:nvPr/>
            </p:nvSpPr>
            <p:spPr>
              <a:xfrm>
                <a:off x="1066800" y="5591182"/>
                <a:ext cx="16306800" cy="3209918"/>
              </a:xfrm>
              <a:prstGeom prst="rect">
                <a:avLst/>
              </a:prstGeom>
              <a:noFill/>
            </p:spPr>
            <p:txBody>
              <a:bodyPr wrap="square" rtlCol="0">
                <a:spAutoFit/>
              </a:bodyPr>
              <a:lstStyle/>
              <a:p>
                <a:pPr lvl="0" algn="just">
                  <a:lnSpc>
                    <a:spcPct val="150000"/>
                  </a:lnSpc>
                  <a:spcBef>
                    <a:spcPts val="1200"/>
                  </a:spcBef>
                  <a:spcAft>
                    <a:spcPts val="600"/>
                  </a:spcAft>
                  <a:defRPr/>
                </a:pPr>
                <a:r>
                  <a:rPr lang="en-US" sz="4000">
                    <a:solidFill>
                      <a:prstClr val="black"/>
                    </a:solidFill>
                    <a:latin typeface="Arial" panose="020B0604020202020204" pitchFamily="34" charset="0"/>
                    <a:ea typeface="Arial" panose="020B0604020202020204" pitchFamily="34" charset="0"/>
                    <a:cs typeface="Arial" panose="020B0604020202020204" pitchFamily="34" charset="0"/>
                  </a:rPr>
                  <a:t>Cấp số cộng này có số hạng đầu </a:t>
                </a:r>
                <a14:m>
                  <m:oMath xmlns:m="http://schemas.openxmlformats.org/officeDocument/2006/math">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1</m:t>
                        </m:r>
                      </m:sub>
                    </m:sSub>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=10</m:t>
                    </m:r>
                  </m:oMath>
                </a14:m>
                <a:r>
                  <a:rPr lang="en-US" sz="4000">
                    <a:solidFill>
                      <a:prstClr val="black"/>
                    </a:solidFill>
                    <a:latin typeface="Arial" panose="020B0604020202020204" pitchFamily="34" charset="0"/>
                    <a:ea typeface="Arial" panose="020B0604020202020204" pitchFamily="34" charset="0"/>
                    <a:cs typeface="Arial" panose="020B0604020202020204" pitchFamily="34" charset="0"/>
                  </a:rPr>
                  <a:t> và công sai </a:t>
                </a:r>
                <a14:m>
                  <m:oMath xmlns:m="http://schemas.openxmlformats.org/officeDocument/2006/math">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𝑑</m:t>
                    </m:r>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=5−10=−5</m:t>
                    </m:r>
                  </m:oMath>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1200"/>
                  </a:spcBef>
                  <a:spcAft>
                    <a:spcPts val="600"/>
                  </a:spcAft>
                  <a:defRPr/>
                </a:pPr>
                <a:r>
                  <a:rPr lang="en-US" sz="4000">
                    <a:solidFill>
                      <a:prstClr val="black"/>
                    </a:solidFill>
                    <a:latin typeface="Arial" panose="020B0604020202020204" pitchFamily="34" charset="0"/>
                    <a:ea typeface="Arial" panose="020B0604020202020204" pitchFamily="34" charset="0"/>
                    <a:cs typeface="Arial" panose="020B0604020202020204" pitchFamily="34" charset="0"/>
                  </a:rPr>
                  <a:t>Do đó năm số hạng đầu là: </a:t>
                </a:r>
                <a14:m>
                  <m:oMath xmlns:m="http://schemas.openxmlformats.org/officeDocument/2006/math">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10, 5, 0,</m:t>
                    </m:r>
                    <m:r>
                      <a:rPr lang="en-US" sz="4000" b="0" i="1" smtClean="0">
                        <a:solidFill>
                          <a:prstClr val="black"/>
                        </a:solidFill>
                        <a:latin typeface="Cambria Math" panose="02040503050406030204" pitchFamily="18" charset="0"/>
                        <a:ea typeface="Arial" panose="020B0604020202020204" pitchFamily="34" charset="0"/>
                        <a:cs typeface="Arial" panose="020B0604020202020204" pitchFamily="34" charset="0"/>
                      </a:rPr>
                      <m:t> −5, −10</m:t>
                    </m:r>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 </m:t>
                    </m:r>
                    <m:r>
                      <a:rPr lang="en-US" sz="4000" b="0" i="1" smtClean="0">
                        <a:solidFill>
                          <a:prstClr val="black"/>
                        </a:solidFill>
                        <a:latin typeface="Cambria Math" panose="02040503050406030204" pitchFamily="18" charset="0"/>
                        <a:ea typeface="Arial" panose="020B0604020202020204" pitchFamily="34" charset="0"/>
                        <a:cs typeface="Arial" panose="020B0604020202020204" pitchFamily="34" charset="0"/>
                      </a:rPr>
                      <m:t>.</m:t>
                    </m:r>
                  </m:oMath>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1200"/>
                  </a:spcBef>
                  <a:spcAft>
                    <a:spcPts val="600"/>
                  </a:spcAft>
                  <a:defRPr/>
                </a:pPr>
                <a:r>
                  <a:rPr lang="en-US" sz="4000">
                    <a:solidFill>
                      <a:prstClr val="black"/>
                    </a:solidFill>
                    <a:latin typeface="Arial" panose="020B0604020202020204" pitchFamily="34" charset="0"/>
                    <a:ea typeface="Arial" panose="020B0604020202020204" pitchFamily="34" charset="0"/>
                    <a:cs typeface="Arial" panose="020B0604020202020204" pitchFamily="34" charset="0"/>
                  </a:rPr>
                  <a:t>Số hạng thứ 100 là </a:t>
                </a:r>
                <a14:m>
                  <m:oMath xmlns:m="http://schemas.openxmlformats.org/officeDocument/2006/math">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1</m:t>
                        </m:r>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00</m:t>
                        </m:r>
                      </m:sub>
                    </m:sSub>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1</m:t>
                        </m:r>
                      </m:sub>
                    </m:sSub>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d>
                      <m:dPr>
                        <m:ctrlP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100−1</m:t>
                        </m:r>
                      </m:e>
                    </m:d>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𝑑</m:t>
                    </m:r>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=10+99.</m:t>
                    </m:r>
                    <m:d>
                      <m:dPr>
                        <m:ctrlP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−5</m:t>
                        </m:r>
                      </m:e>
                    </m:d>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=−485</m:t>
                    </m:r>
                  </m:oMath>
                </a14:m>
                <a:r>
                  <a:rPr lang="en-US" sz="4000">
                    <a:solidFill>
                      <a:prstClr val="black"/>
                    </a:solidFill>
                    <a:latin typeface="Arial" panose="020B0604020202020204" pitchFamily="34" charset="0"/>
                    <a:ea typeface="Arial" panose="020B0604020202020204" pitchFamily="34" charset="0"/>
                    <a:cs typeface="Arial" panose="020B0604020202020204" pitchFamily="34" charset="0"/>
                  </a:rPr>
                  <a:t> </a:t>
                </a:r>
              </a:p>
            </p:txBody>
          </p:sp>
        </mc:Choice>
        <mc:Fallback xmlns="">
          <p:sp>
            <p:nvSpPr>
              <p:cNvPr id="68" name="TextBox 67"/>
              <p:cNvSpPr txBox="1">
                <a:spLocks noRot="1" noChangeAspect="1" noMove="1" noResize="1" noEditPoints="1" noAdjustHandles="1" noChangeArrowheads="1" noChangeShapeType="1" noTextEdit="1"/>
              </p:cNvSpPr>
              <p:nvPr/>
            </p:nvSpPr>
            <p:spPr>
              <a:xfrm>
                <a:off x="1066800" y="5591182"/>
                <a:ext cx="16306800" cy="3209918"/>
              </a:xfrm>
              <a:prstGeom prst="rect">
                <a:avLst/>
              </a:prstGeom>
              <a:blipFill>
                <a:blip r:embed="rId8"/>
                <a:stretch>
                  <a:fillRect l="-1308" b="-7211"/>
                </a:stretch>
              </a:blipFill>
            </p:spPr>
            <p:txBody>
              <a:bodyPr/>
              <a:lstStyle/>
              <a:p>
                <a:r>
                  <a:rPr lang="en-US">
                    <a:noFill/>
                  </a:rPr>
                  <a:t> </a:t>
                </a:r>
              </a:p>
            </p:txBody>
          </p:sp>
        </mc:Fallback>
      </mc:AlternateContent>
      <p:pic>
        <p:nvPicPr>
          <p:cNvPr id="70" name="Picture 69"/>
          <p:cNvPicPr>
            <a:picLocks noChangeAspect="1"/>
          </p:cNvPicPr>
          <p:nvPr/>
        </p:nvPicPr>
        <p:blipFill>
          <a:blip r:embed="rId9"/>
          <a:stretch>
            <a:fillRect/>
          </a:stretch>
        </p:blipFill>
        <p:spPr>
          <a:xfrm>
            <a:off x="17051199" y="8420100"/>
            <a:ext cx="1069918" cy="1595267"/>
          </a:xfrm>
          <a:prstGeom prst="rect">
            <a:avLst/>
          </a:prstGeom>
        </p:spPr>
      </p:pic>
    </p:spTree>
    <p:extLst>
      <p:ext uri="{BB962C8B-B14F-4D97-AF65-F5344CB8AC3E}">
        <p14:creationId xmlns:p14="http://schemas.microsoft.com/office/powerpoint/2010/main" val="245088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500"/>
                                        <p:tgtEl>
                                          <p:spTgt spid="6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fade">
                                      <p:cBhvr>
                                        <p:cTn id="11" dur="500"/>
                                        <p:tgtEl>
                                          <p:spTgt spid="63"/>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68">
                                            <p:txEl>
                                              <p:pRg st="0" end="0"/>
                                            </p:txEl>
                                          </p:spTgt>
                                        </p:tgtEl>
                                        <p:attrNameLst>
                                          <p:attrName>style.visibility</p:attrName>
                                        </p:attrNameLst>
                                      </p:cBhvr>
                                      <p:to>
                                        <p:strVal val="visible"/>
                                      </p:to>
                                    </p:set>
                                    <p:animEffect transition="in" filter="randombar(horizontal)">
                                      <p:cBhvr>
                                        <p:cTn id="23" dur="500"/>
                                        <p:tgtEl>
                                          <p:spTgt spid="68">
                                            <p:txEl>
                                              <p:pRg st="0" end="0"/>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68">
                                            <p:txEl>
                                              <p:pRg st="1" end="1"/>
                                            </p:txEl>
                                          </p:spTgt>
                                        </p:tgtEl>
                                        <p:attrNameLst>
                                          <p:attrName>style.visibility</p:attrName>
                                        </p:attrNameLst>
                                      </p:cBhvr>
                                      <p:to>
                                        <p:strVal val="visible"/>
                                      </p:to>
                                    </p:set>
                                    <p:animEffect transition="in" filter="randombar(horizontal)">
                                      <p:cBhvr>
                                        <p:cTn id="26" dur="500"/>
                                        <p:tgtEl>
                                          <p:spTgt spid="68">
                                            <p:txEl>
                                              <p:pRg st="1" end="1"/>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68">
                                            <p:txEl>
                                              <p:pRg st="2" end="2"/>
                                            </p:txEl>
                                          </p:spTgt>
                                        </p:tgtEl>
                                        <p:attrNameLst>
                                          <p:attrName>style.visibility</p:attrName>
                                        </p:attrNameLst>
                                      </p:cBhvr>
                                      <p:to>
                                        <p:strVal val="visible"/>
                                      </p:to>
                                    </p:set>
                                    <p:animEffect transition="in" filter="randombar(horizontal)">
                                      <p:cBhvr>
                                        <p:cTn id="29" dur="500"/>
                                        <p:tgtEl>
                                          <p:spTgt spid="6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5183647" y="4940158"/>
            <a:ext cx="12153557" cy="795506"/>
          </a:xfrm>
          <a:custGeom>
            <a:avLst/>
            <a:gdLst/>
            <a:ahLst/>
            <a:cxnLst/>
            <a:rect l="l" t="t" r="r" b="b"/>
            <a:pathLst>
              <a:path w="12153557" h="795506">
                <a:moveTo>
                  <a:pt x="0" y="0"/>
                </a:moveTo>
                <a:lnTo>
                  <a:pt x="12153557" y="0"/>
                </a:lnTo>
                <a:lnTo>
                  <a:pt x="12153557" y="795505"/>
                </a:lnTo>
                <a:lnTo>
                  <a:pt x="0" y="7955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27" name="Group 26"/>
          <p:cNvGrpSpPr/>
          <p:nvPr/>
        </p:nvGrpSpPr>
        <p:grpSpPr>
          <a:xfrm>
            <a:off x="2011204" y="503247"/>
            <a:ext cx="7361395" cy="881793"/>
            <a:chOff x="1735556" y="555458"/>
            <a:chExt cx="4785560" cy="1384995"/>
          </a:xfrm>
        </p:grpSpPr>
        <p:sp>
          <p:nvSpPr>
            <p:cNvPr id="25" name="TextBox 24"/>
            <p:cNvSpPr txBox="1"/>
            <p:nvPr/>
          </p:nvSpPr>
          <p:spPr>
            <a:xfrm>
              <a:off x="2939716" y="555458"/>
              <a:ext cx="358140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2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KIỂM</a:t>
              </a:r>
              <a:r>
                <a:rPr kumimoji="0" lang="nl-NL" sz="4200" b="1" i="0" u="none" strike="noStrike" kern="1200" cap="none" spc="0" normalizeH="0" noProof="0">
                  <a:ln>
                    <a:noFill/>
                  </a:ln>
                  <a:solidFill>
                    <a:srgbClr val="C00000"/>
                  </a:solidFill>
                  <a:effectLst/>
                  <a:uLnTx/>
                  <a:uFillTx/>
                  <a:latin typeface="Arial" panose="020B0604020202020204" pitchFamily="34" charset="0"/>
                  <a:ea typeface="+mn-ea"/>
                  <a:cs typeface="Arial" panose="020B0604020202020204" pitchFamily="34" charset="0"/>
                </a:rPr>
                <a:t> TRA BÀI CŨ</a:t>
              </a:r>
              <a:r>
                <a:rPr kumimoji="0" lang="nl-NL" sz="42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a:t>
              </a:r>
              <a:endParaRPr kumimoji="0" lang="en-US" sz="42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26" name="Picture 25"/>
            <p:cNvPicPr>
              <a:picLocks noChangeAspect="1"/>
            </p:cNvPicPr>
            <p:nvPr/>
          </p:nvPicPr>
          <p:blipFill>
            <a:blip r:embed="rId4"/>
            <a:stretch>
              <a:fillRect/>
            </a:stretch>
          </p:blipFill>
          <p:spPr>
            <a:xfrm>
              <a:off x="1735556" y="571501"/>
              <a:ext cx="1145200" cy="616646"/>
            </a:xfrm>
            <a:prstGeom prst="rect">
              <a:avLst/>
            </a:prstGeom>
          </p:spPr>
        </p:pic>
      </p:grpSp>
      <mc:AlternateContent xmlns:mc="http://schemas.openxmlformats.org/markup-compatibility/2006" xmlns:a14="http://schemas.microsoft.com/office/drawing/2010/main">
        <mc:Choice Requires="a14">
          <p:sp>
            <p:nvSpPr>
              <p:cNvPr id="28" name="Rectangle 27"/>
              <p:cNvSpPr/>
              <p:nvPr/>
            </p:nvSpPr>
            <p:spPr>
              <a:xfrm>
                <a:off x="1887956" y="1385040"/>
                <a:ext cx="16400044" cy="2723823"/>
              </a:xfrm>
              <a:prstGeom prst="rect">
                <a:avLst/>
              </a:prstGeom>
            </p:spPr>
            <p:txBody>
              <a:bodyPr wrap="square">
                <a:spAutoFit/>
              </a:bodyPr>
              <a:lstStyle/>
              <a:p>
                <a:pPr>
                  <a:lnSpc>
                    <a:spcPct val="150000"/>
                  </a:lnSpc>
                </a:pPr>
                <a:r>
                  <a:rPr lang="en-US" sz="3800">
                    <a:solidFill>
                      <a:srgbClr val="000000"/>
                    </a:solidFill>
                    <a:latin typeface="OpenSans"/>
                  </a:rPr>
                  <a:t> Cho dãy số </a:t>
                </a:r>
                <a14:m>
                  <m:oMath xmlns:m="http://schemas.openxmlformats.org/officeDocument/2006/math">
                    <m:d>
                      <m:dPr>
                        <m:ctrlPr>
                          <a:rPr lang="en-US" sz="3800" i="1">
                            <a:solidFill>
                              <a:prstClr val="black"/>
                            </a:solidFill>
                            <a:latin typeface="Cambria Math" panose="02040503050406030204" pitchFamily="18" charset="0"/>
                            <a:cs typeface="Arial" panose="020B0604020202020204" pitchFamily="34" charset="0"/>
                          </a:rPr>
                        </m:ctrlPr>
                      </m:dPr>
                      <m:e>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sub>
                        </m:sSub>
                      </m:e>
                    </m:d>
                    <m:r>
                      <a:rPr lang="en-US" sz="3800" i="1">
                        <a:solidFill>
                          <a:prstClr val="black"/>
                        </a:solidFill>
                        <a:latin typeface="Cambria Math"/>
                        <a:cs typeface="Arial" panose="020B0604020202020204" pitchFamily="34" charset="0"/>
                      </a:rPr>
                      <m:t> </m:t>
                    </m:r>
                  </m:oMath>
                </a14:m>
                <a:r>
                  <a:rPr lang="en-US" sz="3800">
                    <a:solidFill>
                      <a:srgbClr val="000000"/>
                    </a:solidFill>
                    <a:latin typeface="OpenSans"/>
                  </a:rPr>
                  <a:t>, biết </a:t>
                </a:r>
                <a14:m>
                  <m:oMath xmlns:m="http://schemas.openxmlformats.org/officeDocument/2006/math">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sub>
                    </m:sSub>
                  </m:oMath>
                </a14:m>
                <a:r>
                  <a:rPr lang="en-US" sz="3800">
                    <a:solidFill>
                      <a:srgbClr val="000000"/>
                    </a:solidFill>
                    <a:latin typeface="OpenSans"/>
                  </a:rPr>
                  <a:t> = 2n.</a:t>
                </a:r>
              </a:p>
              <a:p>
                <a:pPr marL="742950" indent="-742950">
                  <a:lnSpc>
                    <a:spcPct val="150000"/>
                  </a:lnSpc>
                  <a:buAutoNum type="alphaLcParenR"/>
                </a:pPr>
                <a:r>
                  <a:rPr lang="en-US" sz="3800">
                    <a:solidFill>
                      <a:srgbClr val="000000"/>
                    </a:solidFill>
                    <a:latin typeface="OpenSans"/>
                  </a:rPr>
                  <a:t>Xét tính tăng, giảm của dãy số </a:t>
                </a:r>
                <a14:m>
                  <m:oMath xmlns:m="http://schemas.openxmlformats.org/officeDocument/2006/math">
                    <m:d>
                      <m:dPr>
                        <m:ctrlPr>
                          <a:rPr lang="en-US" sz="3800" i="1">
                            <a:solidFill>
                              <a:prstClr val="black"/>
                            </a:solidFill>
                            <a:latin typeface="Cambria Math" panose="02040503050406030204" pitchFamily="18" charset="0"/>
                            <a:cs typeface="Arial" panose="020B0604020202020204" pitchFamily="34" charset="0"/>
                          </a:rPr>
                        </m:ctrlPr>
                      </m:dPr>
                      <m:e>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sub>
                        </m:sSub>
                      </m:e>
                    </m:d>
                  </m:oMath>
                </a14:m>
                <a:r>
                  <a:rPr lang="en-US" sz="3800">
                    <a:solidFill>
                      <a:srgbClr val="000000"/>
                    </a:solidFill>
                    <a:latin typeface="OpenSans"/>
                  </a:rPr>
                  <a:t>?</a:t>
                </a:r>
              </a:p>
              <a:p>
                <a:pPr marL="742950" indent="-742950">
                  <a:lnSpc>
                    <a:spcPct val="150000"/>
                  </a:lnSpc>
                  <a:buAutoNum type="alphaLcParenR"/>
                </a:pPr>
                <a:r>
                  <a:rPr lang="en-US" sz="3800">
                    <a:solidFill>
                      <a:srgbClr val="000000"/>
                    </a:solidFill>
                    <a:latin typeface="OpenSans"/>
                  </a:rPr>
                  <a:t>Viết tám số hạng đầu của dãy số.</a:t>
                </a:r>
              </a:p>
            </p:txBody>
          </p:sp>
        </mc:Choice>
        <mc:Fallback xmlns="">
          <p:sp>
            <p:nvSpPr>
              <p:cNvPr id="28" name="Rectangle 27"/>
              <p:cNvSpPr>
                <a:spLocks noRot="1" noChangeAspect="1" noMove="1" noResize="1" noEditPoints="1" noAdjustHandles="1" noChangeArrowheads="1" noChangeShapeType="1" noTextEdit="1"/>
              </p:cNvSpPr>
              <p:nvPr/>
            </p:nvSpPr>
            <p:spPr>
              <a:xfrm>
                <a:off x="1887956" y="1385040"/>
                <a:ext cx="16400044" cy="2723823"/>
              </a:xfrm>
              <a:prstGeom prst="rect">
                <a:avLst/>
              </a:prstGeom>
              <a:blipFill rotWithShape="1">
                <a:blip r:embed="rId5"/>
                <a:stretch>
                  <a:fillRect l="-1115" b="-4027"/>
                </a:stretch>
              </a:blipFill>
            </p:spPr>
            <p:txBody>
              <a:bodyPr/>
              <a:lstStyle/>
              <a:p>
                <a:r>
                  <a:rPr lang="vi-VN">
                    <a:noFill/>
                  </a:rPr>
                  <a:t> </a:t>
                </a:r>
              </a:p>
            </p:txBody>
          </p:sp>
        </mc:Fallback>
      </mc:AlternateContent>
      <p:pic>
        <p:nvPicPr>
          <p:cNvPr id="4" name="Picture 3"/>
          <p:cNvPicPr>
            <a:picLocks noChangeAspect="1"/>
          </p:cNvPicPr>
          <p:nvPr/>
        </p:nvPicPr>
        <p:blipFill>
          <a:blip r:embed="rId6"/>
          <a:stretch>
            <a:fillRect/>
          </a:stretch>
        </p:blipFill>
        <p:spPr>
          <a:xfrm>
            <a:off x="16230600" y="-26716"/>
            <a:ext cx="1781475" cy="1741216"/>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1887956" y="4076700"/>
                <a:ext cx="15783702" cy="1754263"/>
              </a:xfrm>
              <a:prstGeom prst="rect">
                <a:avLst/>
              </a:prstGeom>
            </p:spPr>
            <p:txBody>
              <a:bodyPr wrap="square">
                <a:spAutoFit/>
              </a:bodyPr>
              <a:lstStyle/>
              <a:p>
                <a:pPr algn="just">
                  <a:lnSpc>
                    <a:spcPct val="150000"/>
                  </a:lnSpc>
                  <a:spcAft>
                    <a:spcPts val="800"/>
                  </a:spcAft>
                </a:pPr>
                <a:r>
                  <a:rPr lang="en-US" sz="3600">
                    <a:latin typeface="Arial" panose="020B0604020202020204" pitchFamily="34" charset="0"/>
                    <a:ea typeface="Times New Roman" panose="02020603050405020304" pitchFamily="18" charset="0"/>
                    <a:cs typeface="Arial" panose="020B0604020202020204" pitchFamily="34" charset="0"/>
                  </a:rPr>
                  <a:t>? Nhận xét gì về các số hạng của dãy số (u</a:t>
                </a:r>
                <a:r>
                  <a:rPr lang="en-US" sz="3600" baseline="-25000">
                    <a:latin typeface="Arial" panose="020B0604020202020204" pitchFamily="34" charset="0"/>
                    <a:ea typeface="Times New Roman" panose="02020603050405020304" pitchFamily="18" charset="0"/>
                    <a:cs typeface="Arial" panose="020B0604020202020204" pitchFamily="34" charset="0"/>
                  </a:rPr>
                  <a:t>n</a:t>
                </a:r>
                <a:r>
                  <a:rPr lang="en-US" sz="3600">
                    <a:latin typeface="Arial" panose="020B0604020202020204" pitchFamily="34" charset="0"/>
                    <a:ea typeface="Times New Roman" panose="02020603050405020304" pitchFamily="18" charset="0"/>
                    <a:cs typeface="Arial" panose="020B0604020202020204" pitchFamily="34" charset="0"/>
                  </a:rPr>
                  <a:t>) ở trên? </a:t>
                </a:r>
              </a:p>
              <a:p>
                <a:pPr algn="just">
                  <a:lnSpc>
                    <a:spcPct val="150000"/>
                  </a:lnSpc>
                  <a:spcAft>
                    <a:spcPts val="800"/>
                  </a:spcAft>
                </a:pPr>
                <a:r>
                  <a:rPr lang="en-US" sz="3600">
                    <a:solidFill>
                      <a:srgbClr val="000000"/>
                    </a:solidFill>
                    <a:latin typeface="OpenSans"/>
                  </a:rPr>
                  <a:t>Từ đó dự đoán công thức biểu diễn số hạng </a:t>
                </a:r>
                <a14:m>
                  <m:oMath xmlns:m="http://schemas.openxmlformats.org/officeDocument/2006/math">
                    <m:sSub>
                      <m:sSubPr>
                        <m:ctrlPr>
                          <a:rPr lang="en-US" sz="3600" i="1">
                            <a:solidFill>
                              <a:prstClr val="black"/>
                            </a:solidFill>
                            <a:latin typeface="Cambria Math" panose="02040503050406030204" pitchFamily="18" charset="0"/>
                            <a:cs typeface="Arial" panose="020B0604020202020204" pitchFamily="34" charset="0"/>
                          </a:rPr>
                        </m:ctrlPr>
                      </m:sSubPr>
                      <m:e>
                        <m:r>
                          <a:rPr lang="en-US" sz="3600" i="1">
                            <a:solidFill>
                              <a:prstClr val="black"/>
                            </a:solidFill>
                            <a:latin typeface="Cambria Math" panose="02040503050406030204" pitchFamily="18" charset="0"/>
                            <a:cs typeface="Arial" panose="020B0604020202020204" pitchFamily="34" charset="0"/>
                          </a:rPr>
                          <m:t>𝑢</m:t>
                        </m:r>
                      </m:e>
                      <m:sub>
                        <m:r>
                          <a:rPr lang="en-US" sz="3600" i="1">
                            <a:solidFill>
                              <a:prstClr val="black"/>
                            </a:solidFill>
                            <a:latin typeface="Cambria Math" panose="02040503050406030204" pitchFamily="18" charset="0"/>
                            <a:cs typeface="Arial" panose="020B0604020202020204" pitchFamily="34" charset="0"/>
                          </a:rPr>
                          <m:t>𝑛</m:t>
                        </m:r>
                      </m:sub>
                    </m:sSub>
                  </m:oMath>
                </a14:m>
                <a:r>
                  <a:rPr lang="en-US" sz="3600">
                    <a:solidFill>
                      <a:srgbClr val="000000"/>
                    </a:solidFill>
                    <a:latin typeface="OpenSans"/>
                  </a:rPr>
                  <a:t> theo số hạng </a:t>
                </a:r>
                <a14:m>
                  <m:oMath xmlns:m="http://schemas.openxmlformats.org/officeDocument/2006/math">
                    <m:sSub>
                      <m:sSubPr>
                        <m:ctrlPr>
                          <a:rPr lang="en-US" sz="3600" i="1">
                            <a:solidFill>
                              <a:prstClr val="black"/>
                            </a:solidFill>
                            <a:latin typeface="Cambria Math" panose="02040503050406030204" pitchFamily="18" charset="0"/>
                            <a:cs typeface="Arial" panose="020B0604020202020204" pitchFamily="34" charset="0"/>
                          </a:rPr>
                        </m:ctrlPr>
                      </m:sSubPr>
                      <m:e>
                        <m:r>
                          <a:rPr lang="en-US" sz="3600" i="1">
                            <a:solidFill>
                              <a:prstClr val="black"/>
                            </a:solidFill>
                            <a:latin typeface="Cambria Math" panose="02040503050406030204" pitchFamily="18" charset="0"/>
                            <a:cs typeface="Arial" panose="020B0604020202020204" pitchFamily="34" charset="0"/>
                          </a:rPr>
                          <m:t>𝑢</m:t>
                        </m:r>
                      </m:e>
                      <m:sub>
                        <m:r>
                          <a:rPr lang="en-US" sz="3600" i="1">
                            <a:solidFill>
                              <a:prstClr val="black"/>
                            </a:solidFill>
                            <a:latin typeface="Cambria Math" panose="02040503050406030204" pitchFamily="18" charset="0"/>
                            <a:cs typeface="Arial" panose="020B0604020202020204" pitchFamily="34" charset="0"/>
                          </a:rPr>
                          <m:t>𝑛</m:t>
                        </m:r>
                        <m:r>
                          <a:rPr lang="en-US" sz="3600" i="1">
                            <a:solidFill>
                              <a:prstClr val="black"/>
                            </a:solidFill>
                            <a:latin typeface="Cambria Math" panose="02040503050406030204" pitchFamily="18" charset="0"/>
                            <a:cs typeface="Arial" panose="020B0604020202020204" pitchFamily="34" charset="0"/>
                          </a:rPr>
                          <m:t>−1</m:t>
                        </m:r>
                      </m:sub>
                    </m:sSub>
                    <m:r>
                      <a:rPr lang="en-US" sz="3600" b="0" i="1" smtClean="0">
                        <a:solidFill>
                          <a:prstClr val="black"/>
                        </a:solidFill>
                        <a:latin typeface="Cambria Math"/>
                        <a:cs typeface="Arial" panose="020B0604020202020204" pitchFamily="34" charset="0"/>
                      </a:rPr>
                      <m:t>?</m:t>
                    </m:r>
                  </m:oMath>
                </a14:m>
                <a:endParaRPr lang="en-US" sz="3600">
                  <a:solidFill>
                    <a:srgbClr val="000000"/>
                  </a:solidFill>
                  <a:latin typeface="OpenSans"/>
                </a:endParaRPr>
              </a:p>
            </p:txBody>
          </p:sp>
        </mc:Choice>
        <mc:Fallback xmlns="">
          <p:sp>
            <p:nvSpPr>
              <p:cNvPr id="5" name="Rectangle 4"/>
              <p:cNvSpPr>
                <a:spLocks noRot="1" noChangeAspect="1" noMove="1" noResize="1" noEditPoints="1" noAdjustHandles="1" noChangeArrowheads="1" noChangeShapeType="1" noTextEdit="1"/>
              </p:cNvSpPr>
              <p:nvPr/>
            </p:nvSpPr>
            <p:spPr>
              <a:xfrm>
                <a:off x="1887956" y="4076700"/>
                <a:ext cx="15783702" cy="1754263"/>
              </a:xfrm>
              <a:prstGeom prst="rect">
                <a:avLst/>
              </a:prstGeom>
              <a:blipFill rotWithShape="1">
                <a:blip r:embed="rId7"/>
                <a:stretch>
                  <a:fillRect l="-1197" b="-12153"/>
                </a:stretch>
              </a:blipFill>
            </p:spPr>
            <p:txBody>
              <a:bodyPr/>
              <a:lstStyle/>
              <a:p>
                <a:r>
                  <a:rPr lang="vi-VN">
                    <a:noFill/>
                  </a:rPr>
                  <a:t> </a:t>
                </a:r>
              </a:p>
            </p:txBody>
          </p:sp>
        </mc:Fallback>
      </mc:AlternateContent>
      <p:pic>
        <p:nvPicPr>
          <p:cNvPr id="6" name="Picture 5"/>
          <p:cNvPicPr>
            <a:picLocks noChangeAspect="1"/>
          </p:cNvPicPr>
          <p:nvPr/>
        </p:nvPicPr>
        <p:blipFill>
          <a:blip r:embed="rId8"/>
          <a:stretch>
            <a:fillRect/>
          </a:stretch>
        </p:blipFill>
        <p:spPr>
          <a:xfrm>
            <a:off x="556274" y="8496300"/>
            <a:ext cx="673713" cy="1148375"/>
          </a:xfrm>
          <a:prstGeom prst="rect">
            <a:avLst/>
          </a:prstGeom>
        </p:spPr>
      </p:pic>
      <p:sp>
        <p:nvSpPr>
          <p:cNvPr id="12" name="Rectangle 11"/>
          <p:cNvSpPr/>
          <p:nvPr/>
        </p:nvSpPr>
        <p:spPr>
          <a:xfrm>
            <a:off x="1905000" y="5903837"/>
            <a:ext cx="15783702" cy="820674"/>
          </a:xfrm>
          <a:prstGeom prst="rect">
            <a:avLst/>
          </a:prstGeom>
        </p:spPr>
        <p:txBody>
          <a:bodyPr wrap="square">
            <a:spAutoFit/>
          </a:bodyPr>
          <a:lstStyle/>
          <a:p>
            <a:pPr algn="just">
              <a:lnSpc>
                <a:spcPct val="150000"/>
              </a:lnSpc>
              <a:spcAft>
                <a:spcPts val="800"/>
              </a:spcAft>
            </a:pPr>
            <a:r>
              <a:rPr lang="en-US" sz="3600">
                <a:latin typeface="Arial" panose="020B0604020202020204" pitchFamily="34" charset="0"/>
                <a:ea typeface="Times New Roman" panose="02020603050405020304" pitchFamily="18" charset="0"/>
                <a:cs typeface="Arial" panose="020B0604020202020204" pitchFamily="34" charset="0"/>
              </a:rPr>
              <a:t>Hãy để ý đến hiệu hai số hạng liên tiếp của dãy số (u</a:t>
            </a:r>
            <a:r>
              <a:rPr lang="en-US" sz="3600" baseline="-25000">
                <a:latin typeface="Arial" panose="020B0604020202020204" pitchFamily="34" charset="0"/>
                <a:ea typeface="Times New Roman" panose="02020603050405020304" pitchFamily="18" charset="0"/>
                <a:cs typeface="Arial" panose="020B0604020202020204" pitchFamily="34" charset="0"/>
              </a:rPr>
              <a:t>n</a:t>
            </a:r>
            <a:r>
              <a:rPr lang="en-US" sz="3600">
                <a:latin typeface="Arial" panose="020B0604020202020204" pitchFamily="34" charset="0"/>
                <a:ea typeface="Times New Roman" panose="02020603050405020304" pitchFamily="18" charset="0"/>
                <a:cs typeface="Arial" panose="020B0604020202020204" pitchFamily="34" charset="0"/>
              </a:rPr>
              <a:t>) ở trên! </a:t>
            </a:r>
          </a:p>
        </p:txBody>
      </p:sp>
    </p:spTree>
    <p:extLst>
      <p:ext uri="{BB962C8B-B14F-4D97-AF65-F5344CB8AC3E}">
        <p14:creationId xmlns:p14="http://schemas.microsoft.com/office/powerpoint/2010/main" val="706767843"/>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randombar(horizontal)">
                                      <p:cBhvr>
                                        <p:cTn id="11" dur="5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500"/>
                                        <p:tgtEl>
                                          <p:spTgt spid="5">
                                            <p:txEl>
                                              <p:pRg st="0" end="0"/>
                                            </p:txEl>
                                          </p:spTgt>
                                        </p:tgtEl>
                                      </p:cBhvr>
                                    </p:animEffect>
                                    <p:anim calcmode="lin" valueType="num">
                                      <p:cBhvr>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500"/>
                                        <p:tgtEl>
                                          <p:spTgt spid="5">
                                            <p:txEl>
                                              <p:pRg st="1" end="1"/>
                                            </p:txEl>
                                          </p:spTgt>
                                        </p:tgtEl>
                                      </p:cBhvr>
                                    </p:animEffect>
                                    <p:anim calcmode="lin" valueType="num">
                                      <p:cBhvr>
                                        <p:cTn id="2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2">
                                            <p:txEl>
                                              <p:pRg st="0" end="0"/>
                                            </p:txEl>
                                          </p:spTgt>
                                        </p:tgtEl>
                                        <p:attrNameLst>
                                          <p:attrName>style.visibility</p:attrName>
                                        </p:attrNameLst>
                                      </p:cBhvr>
                                      <p:to>
                                        <p:strVal val="visible"/>
                                      </p:to>
                                    </p:set>
                                    <p:animEffect transition="in" filter="fade">
                                      <p:cBhvr>
                                        <p:cTn id="30" dur="500"/>
                                        <p:tgtEl>
                                          <p:spTgt spid="12">
                                            <p:txEl>
                                              <p:pRg st="0" end="0"/>
                                            </p:txEl>
                                          </p:spTgt>
                                        </p:tgtEl>
                                      </p:cBhvr>
                                    </p:animEffect>
                                    <p:anim calcmode="lin" valueType="num">
                                      <p:cBhvr>
                                        <p:cTn id="3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2"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066800" y="4382912"/>
            <a:ext cx="20163437" cy="1319789"/>
          </a:xfrm>
          <a:custGeom>
            <a:avLst/>
            <a:gdLst/>
            <a:ahLst/>
            <a:cxnLst/>
            <a:rect l="l" t="t" r="r" b="b"/>
            <a:pathLst>
              <a:path w="20163437" h="1319789">
                <a:moveTo>
                  <a:pt x="0" y="0"/>
                </a:moveTo>
                <a:lnTo>
                  <a:pt x="20163437" y="0"/>
                </a:lnTo>
                <a:lnTo>
                  <a:pt x="20163437" y="1319789"/>
                </a:lnTo>
                <a:lnTo>
                  <a:pt x="0" y="13197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a:off x="533400" y="370584"/>
            <a:ext cx="17221200" cy="9497316"/>
            <a:chOff x="0" y="0"/>
            <a:chExt cx="3919932" cy="2274980"/>
          </a:xfrm>
        </p:grpSpPr>
        <p:sp>
          <p:nvSpPr>
            <p:cNvPr id="6" name="Freeform 6"/>
            <p:cNvSpPr/>
            <p:nvPr/>
          </p:nvSpPr>
          <p:spPr>
            <a:xfrm>
              <a:off x="0" y="0"/>
              <a:ext cx="3919932" cy="2274980"/>
            </a:xfrm>
            <a:custGeom>
              <a:avLst/>
              <a:gdLst/>
              <a:ahLst/>
              <a:cxnLst/>
              <a:rect l="l" t="t" r="r" b="b"/>
              <a:pathLst>
                <a:path w="3919932" h="2274980">
                  <a:moveTo>
                    <a:pt x="26529" y="0"/>
                  </a:moveTo>
                  <a:lnTo>
                    <a:pt x="3893404" y="0"/>
                  </a:lnTo>
                  <a:cubicBezTo>
                    <a:pt x="3908055" y="0"/>
                    <a:pt x="3919932" y="11877"/>
                    <a:pt x="3919932" y="26529"/>
                  </a:cubicBezTo>
                  <a:lnTo>
                    <a:pt x="3919932" y="2248451"/>
                  </a:lnTo>
                  <a:cubicBezTo>
                    <a:pt x="3919932" y="2263103"/>
                    <a:pt x="3908055" y="2274980"/>
                    <a:pt x="3893404" y="2274980"/>
                  </a:cubicBezTo>
                  <a:lnTo>
                    <a:pt x="26529" y="2274980"/>
                  </a:lnTo>
                  <a:cubicBezTo>
                    <a:pt x="19493" y="2274980"/>
                    <a:pt x="12745" y="2272185"/>
                    <a:pt x="7770" y="2267210"/>
                  </a:cubicBezTo>
                  <a:cubicBezTo>
                    <a:pt x="2795" y="2262235"/>
                    <a:pt x="0" y="2255487"/>
                    <a:pt x="0" y="2248451"/>
                  </a:cubicBezTo>
                  <a:lnTo>
                    <a:pt x="0" y="26529"/>
                  </a:lnTo>
                  <a:cubicBezTo>
                    <a:pt x="0" y="11877"/>
                    <a:pt x="11877" y="0"/>
                    <a:pt x="26529" y="0"/>
                  </a:cubicBezTo>
                  <a:close/>
                </a:path>
              </a:pathLst>
            </a:custGeom>
            <a:solidFill>
              <a:srgbClr val="F4F4F4"/>
            </a:solidFill>
          </p:spPr>
        </p:sp>
        <p:sp>
          <p:nvSpPr>
            <p:cNvPr id="7" name="TextBox 7"/>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0" name="Group 59"/>
          <p:cNvGrpSpPr/>
          <p:nvPr/>
        </p:nvGrpSpPr>
        <p:grpSpPr>
          <a:xfrm>
            <a:off x="1096986" y="677876"/>
            <a:ext cx="2338771" cy="1053993"/>
            <a:chOff x="609600" y="1498707"/>
            <a:chExt cx="2133600" cy="1053993"/>
          </a:xfrm>
          <a:solidFill>
            <a:schemeClr val="accent6">
              <a:lumMod val="60000"/>
              <a:lumOff val="40000"/>
            </a:schemeClr>
          </a:solidFill>
        </p:grpSpPr>
        <p:sp>
          <p:nvSpPr>
            <p:cNvPr id="61" name="Rounded Rectangle 60"/>
            <p:cNvSpPr/>
            <p:nvPr/>
          </p:nvSpPr>
          <p:spPr>
            <a:xfrm>
              <a:off x="609600" y="1548063"/>
              <a:ext cx="2133600" cy="1004637"/>
            </a:xfrm>
            <a:prstGeom prst="round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2" name="Rectangle 61"/>
            <p:cNvSpPr/>
            <p:nvPr/>
          </p:nvSpPr>
          <p:spPr>
            <a:xfrm>
              <a:off x="768685" y="1498707"/>
              <a:ext cx="1857513" cy="1015663"/>
            </a:xfrm>
            <a:prstGeom prst="rect">
              <a:avLst/>
            </a:prstGeom>
            <a:noFill/>
            <a:ln>
              <a:noFill/>
            </a:ln>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Ví </a:t>
              </a:r>
              <a:r>
                <a:rPr kumimoji="0" lang="nl-NL" sz="40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dụ </a:t>
              </a:r>
              <a:r>
                <a:rPr lang="nl-NL" sz="4000" b="1">
                  <a:solidFill>
                    <a:srgbClr val="000000"/>
                  </a:solidFill>
                  <a:latin typeface="Arial" panose="020B0604020202020204" pitchFamily="34" charset="0"/>
                  <a:ea typeface="Calibri" panose="020F0502020204030204" pitchFamily="34" charset="0"/>
                  <a:cs typeface="Arial" panose="020B0604020202020204" pitchFamily="34" charset="0"/>
                </a:rPr>
                <a:t>4</a:t>
              </a:r>
              <a:r>
                <a:rPr kumimoji="0" lang="nl-NL" sz="40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63" name="TextBox 62"/>
              <p:cNvSpPr txBox="1"/>
              <p:nvPr/>
            </p:nvSpPr>
            <p:spPr>
              <a:xfrm>
                <a:off x="1048860" y="1985308"/>
                <a:ext cx="15486540" cy="193899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4000" b="0" i="0" u="none" strike="noStrike" kern="1200" cap="none" spc="0" normalizeH="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hạng thứ 10 của một</a:t>
                </a:r>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cấp số cộng </a:t>
                </a:r>
                <a14:m>
                  <m:oMath xmlns:m="http://schemas.openxmlformats.org/officeDocument/2006/math">
                    <m:d>
                      <m:d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dPr>
                      <m:e>
                        <m:sSub>
                          <m:sSub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sSub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𝑢</m:t>
                            </m:r>
                          </m:e>
                          <m:sub>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𝑛</m:t>
                            </m:r>
                          </m:sub>
                        </m:sSub>
                      </m:e>
                    </m:d>
                  </m:oMath>
                </a14:m>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bằng</a:t>
                </a:r>
                <a:r>
                  <a:rPr kumimoji="0" lang="en-US" sz="4000" b="0" i="0" u="none" strike="noStrike" kern="1200" cap="none" spc="0" normalizeH="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48 và số hạng thứ 18 bằng 88. Tìm số hạng thứ 100 của cấp số cộng đó.</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a:t>
                </a:r>
              </a:p>
            </p:txBody>
          </p:sp>
        </mc:Choice>
        <mc:Fallback xmlns="">
          <p:sp>
            <p:nvSpPr>
              <p:cNvPr id="63" name="TextBox 62"/>
              <p:cNvSpPr txBox="1">
                <a:spLocks noRot="1" noChangeAspect="1" noMove="1" noResize="1" noEditPoints="1" noAdjustHandles="1" noChangeArrowheads="1" noChangeShapeType="1" noTextEdit="1"/>
              </p:cNvSpPr>
              <p:nvPr/>
            </p:nvSpPr>
            <p:spPr>
              <a:xfrm>
                <a:off x="1048860" y="1985308"/>
                <a:ext cx="15486540" cy="1938992"/>
              </a:xfrm>
              <a:prstGeom prst="rect">
                <a:avLst/>
              </a:prstGeom>
              <a:blipFill>
                <a:blip r:embed="rId6"/>
                <a:stretch>
                  <a:fillRect l="-1377" r="-1377" b="-6918"/>
                </a:stretch>
              </a:blipFill>
            </p:spPr>
            <p:txBody>
              <a:bodyPr/>
              <a:lstStyle/>
              <a:p>
                <a:r>
                  <a:rPr lang="en-US">
                    <a:noFill/>
                  </a:rPr>
                  <a:t> </a:t>
                </a:r>
              </a:p>
            </p:txBody>
          </p:sp>
        </mc:Fallback>
      </mc:AlternateContent>
      <p:sp>
        <p:nvSpPr>
          <p:cNvPr id="64" name="Oval Callout 63"/>
          <p:cNvSpPr/>
          <p:nvPr/>
        </p:nvSpPr>
        <p:spPr>
          <a:xfrm>
            <a:off x="8249411" y="4076700"/>
            <a:ext cx="1789177" cy="989230"/>
          </a:xfrm>
          <a:prstGeom prst="wedgeEllipseCallout">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2" name="Picture 11"/>
          <p:cNvPicPr>
            <a:picLocks noChangeAspect="1"/>
          </p:cNvPicPr>
          <p:nvPr/>
        </p:nvPicPr>
        <p:blipFill>
          <a:blip r:embed="rId7"/>
          <a:stretch>
            <a:fillRect/>
          </a:stretch>
        </p:blipFill>
        <p:spPr>
          <a:xfrm rot="18072986">
            <a:off x="16932618" y="8342993"/>
            <a:ext cx="1738590" cy="1330554"/>
          </a:xfrm>
          <a:prstGeom prst="rect">
            <a:avLst/>
          </a:prstGeom>
        </p:spPr>
      </p:pic>
      <p:pic>
        <p:nvPicPr>
          <p:cNvPr id="14" name="Picture 13"/>
          <p:cNvPicPr>
            <a:picLocks noChangeAspect="1"/>
          </p:cNvPicPr>
          <p:nvPr/>
        </p:nvPicPr>
        <p:blipFill>
          <a:blip r:embed="rId8"/>
          <a:stretch>
            <a:fillRect/>
          </a:stretch>
        </p:blipFill>
        <p:spPr>
          <a:xfrm rot="20368235">
            <a:off x="16658163" y="492359"/>
            <a:ext cx="1107821" cy="1769892"/>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072923" y="5372100"/>
                <a:ext cx="15982717" cy="4247317"/>
              </a:xfrm>
              <a:prstGeom prst="rect">
                <a:avLst/>
              </a:prstGeom>
            </p:spPr>
            <p:txBody>
              <a:bodyPr wrap="square">
                <a:spAutoFit/>
              </a:bodyPr>
              <a:lstStyle/>
              <a:p>
                <a:pPr lvl="0">
                  <a:lnSpc>
                    <a:spcPct val="150000"/>
                  </a:lnSpc>
                  <a:spcBef>
                    <a:spcPts val="600"/>
                  </a:spcBef>
                  <a:spcAft>
                    <a:spcPts val="600"/>
                  </a:spcAft>
                </a:pPr>
                <a:r>
                  <a:rPr lang="en-US" sz="4000">
                    <a:solidFill>
                      <a:prstClr val="black"/>
                    </a:solidFill>
                    <a:latin typeface="Arial" panose="020B0604020202020204" pitchFamily="34" charset="0"/>
                    <a:ea typeface="Calibri" panose="020F0502020204030204" pitchFamily="34" charset="0"/>
                    <a:cs typeface="Arial" panose="020B0604020202020204" pitchFamily="34" charset="0"/>
                  </a:rPr>
                  <a:t>Giả sử </a:t>
                </a:r>
                <a14:m>
                  <m:oMath xmlns:m="http://schemas.openxmlformats.org/officeDocument/2006/math">
                    <m:sSub>
                      <m:sSub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sSub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𝑢</m:t>
                        </m:r>
                      </m:e>
                      <m:sub>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1</m:t>
                        </m:r>
                      </m:sub>
                    </m:sSub>
                  </m:oMath>
                </a14:m>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là</a:t>
                </a:r>
                <a:r>
                  <a:rPr kumimoji="0" lang="en-US" sz="4000" b="0" i="0" u="none" strike="noStrike" kern="1200" cap="none" spc="0" normalizeH="0" noProof="0">
                    <a:ln>
                      <a:noFill/>
                    </a:ln>
                    <a:solidFill>
                      <a:prstClr val="black"/>
                    </a:solidFill>
                    <a:effectLst/>
                    <a:uLnTx/>
                    <a:uFillTx/>
                    <a:latin typeface="Arial" panose="020B0604020202020204" pitchFamily="34" charset="0"/>
                    <a:ea typeface="+mn-ea"/>
                    <a:cs typeface="Arial" panose="020B0604020202020204" pitchFamily="34" charset="0"/>
                  </a:rPr>
                  <a:t> số hạng đầu và </a:t>
                </a:r>
                <a14:m>
                  <m:oMath xmlns:m="http://schemas.openxmlformats.org/officeDocument/2006/math">
                    <m:r>
                      <a:rPr lang="en-US" sz="4000" i="1">
                        <a:solidFill>
                          <a:prstClr val="black"/>
                        </a:solidFill>
                        <a:latin typeface="Cambria Math" panose="02040503050406030204" pitchFamily="18" charset="0"/>
                        <a:cs typeface="Arial" panose="020B0604020202020204" pitchFamily="34" charset="0"/>
                      </a:rPr>
                      <m:t>𝑑</m:t>
                    </m:r>
                    <m:r>
                      <a:rPr lang="en-US" sz="4000" i="1">
                        <a:solidFill>
                          <a:prstClr val="black"/>
                        </a:solidFill>
                        <a:latin typeface="Cambria Math" panose="02040503050406030204" pitchFamily="18" charset="0"/>
                        <a:cs typeface="Arial" panose="020B0604020202020204" pitchFamily="34" charset="0"/>
                      </a:rPr>
                      <m:t> </m:t>
                    </m:r>
                  </m:oMath>
                </a14:m>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4000" b="0" i="0" u="none" strike="noStrike" kern="1200" cap="none" spc="0" normalizeH="0" noProof="0">
                    <a:ln>
                      <a:noFill/>
                    </a:ln>
                    <a:solidFill>
                      <a:prstClr val="black"/>
                    </a:solidFill>
                    <a:effectLst/>
                    <a:uLnTx/>
                    <a:uFillTx/>
                    <a:latin typeface="Arial" panose="020B0604020202020204" pitchFamily="34" charset="0"/>
                    <a:ea typeface="+mn-ea"/>
                    <a:cs typeface="Arial" panose="020B0604020202020204" pitchFamily="34" charset="0"/>
                  </a:rPr>
                  <a:t> công sai của cấp số cộng đó. Ta có:</a:t>
                </a:r>
              </a:p>
              <a:p>
                <a:pPr algn="ctr">
                  <a:lnSpc>
                    <a:spcPct val="150000"/>
                  </a:lnSpc>
                  <a:spcBef>
                    <a:spcPts val="600"/>
                  </a:spcBef>
                  <a:spcAft>
                    <a:spcPts val="600"/>
                  </a:spcAft>
                </a:pPr>
                <a14:m>
                  <m:oMath xmlns:m="http://schemas.openxmlformats.org/officeDocument/2006/math">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10</m:t>
                        </m:r>
                      </m:sub>
                    </m:sSub>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1</m:t>
                        </m:r>
                      </m:sub>
                    </m:sSub>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+9</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𝑑</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=48;</m:t>
                    </m:r>
                  </m:oMath>
                </a14:m>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1</m:t>
                        </m:r>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8</m:t>
                        </m:r>
                      </m:sub>
                    </m:sSub>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1</m:t>
                        </m:r>
                      </m:sub>
                    </m:sSub>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17</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𝑑</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=88</m:t>
                    </m:r>
                  </m:oMath>
                </a14:m>
                <a:endParaRPr lang="en-US" sz="4000">
                  <a:solidFill>
                    <a:prstClr val="black"/>
                  </a:solidFill>
                  <a:latin typeface="Arial" panose="020B0604020202020204" pitchFamily="34" charset="0"/>
                  <a:cs typeface="Arial" panose="020B0604020202020204" pitchFamily="34" charset="0"/>
                </a:endParaRPr>
              </a:p>
              <a:p>
                <a:pPr lvl="0">
                  <a:lnSpc>
                    <a:spcPct val="150000"/>
                  </a:lnSpc>
                  <a:spcBef>
                    <a:spcPts val="600"/>
                  </a:spcBef>
                  <a:spcAft>
                    <a:spcPts val="600"/>
                  </a:spcAft>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Giải</a:t>
                </a:r>
                <a:r>
                  <a:rPr kumimoji="0" lang="en-US" sz="4000" b="0" i="0" u="none" strike="noStrike" kern="1200" cap="none" spc="0" normalizeH="0" noProof="0">
                    <a:ln>
                      <a:noFill/>
                    </a:ln>
                    <a:solidFill>
                      <a:prstClr val="black"/>
                    </a:solidFill>
                    <a:effectLst/>
                    <a:uLnTx/>
                    <a:uFillTx/>
                    <a:latin typeface="Arial" panose="020B0604020202020204" pitchFamily="34" charset="0"/>
                    <a:ea typeface="+mn-ea"/>
                    <a:cs typeface="Arial" panose="020B0604020202020204" pitchFamily="34" charset="0"/>
                  </a:rPr>
                  <a:t> hệ này ta được </a:t>
                </a:r>
                <a14:m>
                  <m:oMath xmlns:m="http://schemas.openxmlformats.org/officeDocument/2006/math">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1</m:t>
                        </m:r>
                      </m:sub>
                    </m:sSub>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3</m:t>
                    </m:r>
                  </m:oMath>
                </a14:m>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và</a:t>
                </a:r>
                <a:r>
                  <a:rPr kumimoji="0" lang="en-US" sz="4000" b="0" i="0" u="none" strike="noStrike" kern="1200" cap="none" spc="0" normalizeH="0" noProof="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mn-ea"/>
                        <a:cs typeface="Arial" panose="020B0604020202020204" pitchFamily="34" charset="0"/>
                      </a:rPr>
                      <m:t>𝑑</m:t>
                    </m:r>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mn-ea"/>
                        <a:cs typeface="Arial" panose="020B0604020202020204" pitchFamily="34" charset="0"/>
                      </a:rPr>
                      <m:t>=5</m:t>
                    </m:r>
                  </m:oMath>
                </a14:m>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p>
              <a:p>
                <a:pPr lvl="0">
                  <a:lnSpc>
                    <a:spcPct val="150000"/>
                  </a:lnSpc>
                  <a:spcBef>
                    <a:spcPts val="600"/>
                  </a:spcBef>
                  <a:spcAft>
                    <a:spcPts val="600"/>
                  </a:spcAft>
                </a:pPr>
                <a:r>
                  <a:rPr lang="en-US" sz="4000">
                    <a:solidFill>
                      <a:prstClr val="black"/>
                    </a:solidFill>
                    <a:latin typeface="Arial" panose="020B0604020202020204" pitchFamily="34" charset="0"/>
                    <a:cs typeface="Arial" panose="020B0604020202020204" pitchFamily="34" charset="0"/>
                  </a:rPr>
                  <a:t>Vậy số hạng thứ 100 của cấp số cộng này là </a:t>
                </a:r>
                <a14:m>
                  <m:oMath xmlns:m="http://schemas.openxmlformats.org/officeDocument/2006/math">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1</m:t>
                        </m:r>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0</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0</m:t>
                        </m:r>
                      </m:sub>
                    </m:sSub>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1</m:t>
                        </m:r>
                      </m:sub>
                    </m:sSub>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9</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9</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𝑑</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=498</m:t>
                    </m:r>
                  </m:oMath>
                </a14:m>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072923" y="5372100"/>
                <a:ext cx="15982717" cy="4247317"/>
              </a:xfrm>
              <a:prstGeom prst="rect">
                <a:avLst/>
              </a:prstGeom>
              <a:blipFill>
                <a:blip r:embed="rId9"/>
                <a:stretch>
                  <a:fillRect l="-1335" b="-2582"/>
                </a:stretch>
              </a:blipFill>
            </p:spPr>
            <p:txBody>
              <a:bodyPr/>
              <a:lstStyle/>
              <a:p>
                <a:r>
                  <a:rPr lang="en-US">
                    <a:noFill/>
                  </a:rPr>
                  <a:t> </a:t>
                </a:r>
              </a:p>
            </p:txBody>
          </p:sp>
        </mc:Fallback>
      </mc:AlternateContent>
    </p:spTree>
    <p:extLst>
      <p:ext uri="{BB962C8B-B14F-4D97-AF65-F5344CB8AC3E}">
        <p14:creationId xmlns:p14="http://schemas.microsoft.com/office/powerpoint/2010/main" val="343238645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500"/>
                                        <p:tgtEl>
                                          <p:spTgt spid="6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fade">
                                      <p:cBhvr>
                                        <p:cTn id="11" dur="500"/>
                                        <p:tgtEl>
                                          <p:spTgt spid="6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wipe(left)">
                                      <p:cBhvr>
                                        <p:cTn id="16" dur="500"/>
                                        <p:tgtEl>
                                          <p:spTgt spid="6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5450425" y="4802726"/>
            <a:ext cx="12153557" cy="795506"/>
          </a:xfrm>
          <a:custGeom>
            <a:avLst/>
            <a:gdLst/>
            <a:ahLst/>
            <a:cxnLst/>
            <a:rect l="l" t="t" r="r" b="b"/>
            <a:pathLst>
              <a:path w="12153557" h="795506">
                <a:moveTo>
                  <a:pt x="0" y="0"/>
                </a:moveTo>
                <a:lnTo>
                  <a:pt x="12153557" y="0"/>
                </a:lnTo>
                <a:lnTo>
                  <a:pt x="12153557" y="795505"/>
                </a:lnTo>
                <a:lnTo>
                  <a:pt x="0" y="7955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TextBox 10"/>
          <p:cNvSpPr txBox="1"/>
          <p:nvPr/>
        </p:nvSpPr>
        <p:spPr>
          <a:xfrm>
            <a:off x="7230416" y="495300"/>
            <a:ext cx="4741566" cy="1061829"/>
          </a:xfrm>
          <a:prstGeom prst="rect">
            <a:avLst/>
          </a:prstGeom>
          <a:solidFill>
            <a:schemeClr val="accent2"/>
          </a:solidFill>
          <a:ln w="38100">
            <a:solidFill>
              <a:schemeClr val="bg1"/>
            </a:solidFill>
          </a:ln>
        </p:spPr>
        <p:txBody>
          <a:bodyPr wrap="square" rtlCol="0">
            <a:spAutoFit/>
          </a:bodyPr>
          <a:lstStyle/>
          <a:p>
            <a:pPr algn="ctr">
              <a:lnSpc>
                <a:spcPct val="150000"/>
              </a:lnSpc>
            </a:pPr>
            <a:r>
              <a:rPr lang="en-US" sz="4200" b="1">
                <a:solidFill>
                  <a:schemeClr val="bg1"/>
                </a:solidFill>
                <a:latin typeface="Arial" panose="020B0604020202020204" pitchFamily="34" charset="0"/>
                <a:cs typeface="Arial" panose="020B0604020202020204" pitchFamily="34" charset="0"/>
              </a:rPr>
              <a:t>LUYỆN TẬP 1</a:t>
            </a:r>
          </a:p>
        </p:txBody>
      </p:sp>
      <mc:AlternateContent xmlns:mc="http://schemas.openxmlformats.org/markup-compatibility/2006" xmlns:a14="http://schemas.microsoft.com/office/drawing/2010/main">
        <mc:Choice Requires="a14">
          <p:sp>
            <p:nvSpPr>
              <p:cNvPr id="12" name="TextBox 11"/>
              <p:cNvSpPr txBox="1"/>
              <p:nvPr/>
            </p:nvSpPr>
            <p:spPr>
              <a:xfrm>
                <a:off x="1306784" y="1790700"/>
                <a:ext cx="16588831" cy="1938992"/>
              </a:xfrm>
              <a:prstGeom prst="rect">
                <a:avLst/>
              </a:prstGeom>
              <a:noFill/>
            </p:spPr>
            <p:txBody>
              <a:bodyPr wrap="square" rtlCol="0">
                <a:spAutoFit/>
              </a:bodyPr>
              <a:lstStyle/>
              <a:p>
                <a:pPr algn="just">
                  <a:lnSpc>
                    <a:spcPct val="150000"/>
                  </a:lnSpc>
                  <a:spcBef>
                    <a:spcPts val="1200"/>
                  </a:spcBef>
                </a:pPr>
                <a:r>
                  <a:rPr lang="en-US" sz="4000">
                    <a:solidFill>
                      <a:srgbClr val="000000"/>
                    </a:solidFill>
                    <a:latin typeface="OpenSans"/>
                  </a:rPr>
                  <a:t>Cho dãy số </a:t>
                </a:r>
                <a14:m>
                  <m:oMath xmlns:m="http://schemas.openxmlformats.org/officeDocument/2006/math">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𝑛</m:t>
                            </m:r>
                          </m:sub>
                        </m:sSub>
                      </m:e>
                    </m:d>
                  </m:oMath>
                </a14:m>
                <a:r>
                  <a:rPr lang="en-US" sz="4000">
                    <a:solidFill>
                      <a:srgbClr val="000000"/>
                    </a:solidFill>
                    <a:latin typeface="OpenSans"/>
                  </a:rPr>
                  <a:t> với </a:t>
                </a:r>
                <a14:m>
                  <m:oMath xmlns:m="http://schemas.openxmlformats.org/officeDocument/2006/math">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𝑛</m:t>
                        </m:r>
                      </m:sub>
                    </m:sSub>
                    <m:r>
                      <a:rPr lang="en-US" sz="4000" i="1" smtClean="0">
                        <a:solidFill>
                          <a:srgbClr val="000000"/>
                        </a:solidFill>
                        <a:latin typeface="Cambria Math" panose="02040503050406030204" pitchFamily="18" charset="0"/>
                      </a:rPr>
                      <m:t>=</m:t>
                    </m:r>
                    <m:r>
                      <a:rPr lang="en-US" sz="4000" i="1">
                        <a:solidFill>
                          <a:srgbClr val="000000"/>
                        </a:solidFill>
                        <a:latin typeface="Cambria Math" panose="02040503050406030204" pitchFamily="18" charset="0"/>
                      </a:rPr>
                      <m:t>−</m:t>
                    </m:r>
                    <m:r>
                      <a:rPr lang="en-US" sz="4000" i="1" smtClean="0">
                        <a:solidFill>
                          <a:srgbClr val="000000"/>
                        </a:solidFill>
                        <a:latin typeface="Cambria Math" panose="02040503050406030204" pitchFamily="18" charset="0"/>
                      </a:rPr>
                      <m:t>2</m:t>
                    </m:r>
                    <m:r>
                      <a:rPr lang="en-US" sz="4000" i="1" smtClean="0">
                        <a:solidFill>
                          <a:srgbClr val="000000"/>
                        </a:solidFill>
                        <a:latin typeface="Cambria Math" panose="02040503050406030204" pitchFamily="18" charset="0"/>
                      </a:rPr>
                      <m:t>𝑛</m:t>
                    </m:r>
                    <m:r>
                      <a:rPr lang="en-US" sz="4000" i="1" smtClean="0">
                        <a:solidFill>
                          <a:srgbClr val="000000"/>
                        </a:solidFill>
                        <a:latin typeface="Cambria Math" panose="02040503050406030204" pitchFamily="18" charset="0"/>
                      </a:rPr>
                      <m:t>+3</m:t>
                    </m:r>
                  </m:oMath>
                </a14:m>
                <a:r>
                  <a:rPr lang="en-US" sz="4000">
                    <a:solidFill>
                      <a:srgbClr val="000000"/>
                    </a:solidFill>
                    <a:latin typeface="OpenSans"/>
                  </a:rPr>
                  <a:t>. Chứng minh rằng </a:t>
                </a:r>
                <a14:m>
                  <m:oMath xmlns:m="http://schemas.openxmlformats.org/officeDocument/2006/math">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𝑛</m:t>
                            </m:r>
                          </m:sub>
                        </m:sSub>
                      </m:e>
                    </m:d>
                  </m:oMath>
                </a14:m>
                <a:r>
                  <a:rPr lang="en-US" sz="4000">
                    <a:solidFill>
                      <a:srgbClr val="000000"/>
                    </a:solidFill>
                    <a:latin typeface="OpenSans"/>
                  </a:rPr>
                  <a:t> là một cấp số cộng. Xác định số hạng đầu và công sai của cấp số cộng này.</a:t>
                </a:r>
                <a:endParaRPr lang="vi-VN" sz="3800" b="0" i="0">
                  <a:solidFill>
                    <a:srgbClr val="000000"/>
                  </a:solidFill>
                  <a:effectLst/>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306784" y="1790700"/>
                <a:ext cx="16588831" cy="1938992"/>
              </a:xfrm>
              <a:prstGeom prst="rect">
                <a:avLst/>
              </a:prstGeom>
              <a:blipFill>
                <a:blip r:embed="rId4"/>
                <a:stretch>
                  <a:fillRect l="-1286" r="-1286" b="-6918"/>
                </a:stretch>
              </a:blipFill>
            </p:spPr>
            <p:txBody>
              <a:bodyPr/>
              <a:lstStyle/>
              <a:p>
                <a:r>
                  <a:rPr lang="en-US">
                    <a:noFill/>
                  </a:rPr>
                  <a:t> </a:t>
                </a:r>
              </a:p>
            </p:txBody>
          </p:sp>
        </mc:Fallback>
      </mc:AlternateContent>
      <p:sp>
        <p:nvSpPr>
          <p:cNvPr id="13" name="Oval Callout 12"/>
          <p:cNvSpPr/>
          <p:nvPr/>
        </p:nvSpPr>
        <p:spPr>
          <a:xfrm>
            <a:off x="8821472" y="3959136"/>
            <a:ext cx="1559454" cy="955764"/>
          </a:xfrm>
          <a:prstGeom prst="wedgeEllipseCallout">
            <a:avLst/>
          </a:prstGeom>
          <a:solidFill>
            <a:schemeClr val="accent2">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6" name="Picture 15"/>
          <p:cNvPicPr>
            <a:picLocks noChangeAspect="1"/>
          </p:cNvPicPr>
          <p:nvPr/>
        </p:nvPicPr>
        <p:blipFill>
          <a:blip r:embed="rId5"/>
          <a:stretch>
            <a:fillRect/>
          </a:stretch>
        </p:blipFill>
        <p:spPr>
          <a:xfrm>
            <a:off x="16914242" y="9023933"/>
            <a:ext cx="1297558" cy="1224967"/>
          </a:xfrm>
          <a:prstGeom prst="rect">
            <a:avLst/>
          </a:prstGeom>
        </p:spPr>
      </p:pic>
      <p:pic>
        <p:nvPicPr>
          <p:cNvPr id="17" name="Picture 16"/>
          <p:cNvPicPr>
            <a:picLocks noChangeAspect="1"/>
          </p:cNvPicPr>
          <p:nvPr/>
        </p:nvPicPr>
        <p:blipFill>
          <a:blip r:embed="rId6"/>
          <a:stretch>
            <a:fillRect/>
          </a:stretch>
        </p:blipFill>
        <p:spPr>
          <a:xfrm>
            <a:off x="16676415" y="433307"/>
            <a:ext cx="1219200" cy="1240607"/>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371600" y="5143500"/>
                <a:ext cx="16840200" cy="4103559"/>
              </a:xfrm>
              <a:prstGeom prst="rect">
                <a:avLst/>
              </a:prstGeom>
            </p:spPr>
            <p:txBody>
              <a:bodyPr wrap="square">
                <a:spAutoFit/>
              </a:bodyPr>
              <a:lstStyle/>
              <a:p>
                <a:pPr>
                  <a:lnSpc>
                    <a:spcPct val="150000"/>
                  </a:lnSpc>
                  <a:spcBef>
                    <a:spcPts val="600"/>
                  </a:spcBef>
                  <a:spcAft>
                    <a:spcPts val="800"/>
                  </a:spcAft>
                </a:pPr>
                <a:r>
                  <a:rPr lang="en-US" sz="4000">
                    <a:latin typeface="Arial" panose="020B0604020202020204" pitchFamily="34" charset="0"/>
                    <a:ea typeface="Times New Roman" panose="02020603050405020304" pitchFamily="18" charset="0"/>
                    <a:cs typeface="Arial" panose="020B0604020202020204" pitchFamily="34" charset="0"/>
                  </a:rPr>
                  <a:t>Ta có: </a:t>
                </a:r>
                <a14:m>
                  <m:oMath xmlns:m="http://schemas.openxmlformats.org/officeDocument/2006/math">
                    <m:sSub>
                      <m:sSubPr>
                        <m:ctrlPr>
                          <a:rPr lang="en-US" sz="400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𝑢</m:t>
                        </m:r>
                      </m:e>
                      <m:sub>
                        <m:r>
                          <a:rPr lang="en-US" sz="4000" b="0" i="1" smtClean="0">
                            <a:latin typeface="Cambria Math" panose="02040503050406030204" pitchFamily="18" charset="0"/>
                            <a:cs typeface="Arial" panose="020B0604020202020204" pitchFamily="34" charset="0"/>
                          </a:rPr>
                          <m:t>𝑛</m:t>
                        </m:r>
                        <m:r>
                          <a:rPr lang="en-US" sz="4000" b="0" i="1" smtClean="0">
                            <a:latin typeface="Cambria Math" panose="02040503050406030204" pitchFamily="18" charset="0"/>
                            <a:cs typeface="Arial" panose="020B0604020202020204" pitchFamily="34" charset="0"/>
                          </a:rPr>
                          <m:t>−1</m:t>
                        </m:r>
                      </m:sub>
                    </m:sSub>
                    <m:r>
                      <a:rPr lang="en-US" sz="4000" i="1">
                        <a:latin typeface="Cambria Math" panose="02040503050406030204" pitchFamily="18" charset="0"/>
                        <a:ea typeface="Times New Roman" panose="02020603050405020304" pitchFamily="18" charset="0"/>
                        <a:cs typeface="Arial" panose="020B0604020202020204" pitchFamily="34" charset="0"/>
                      </a:rPr>
                      <m:t>= –2(</m:t>
                    </m:r>
                    <m:r>
                      <a:rPr lang="en-US" sz="4000" i="1">
                        <a:latin typeface="Cambria Math" panose="02040503050406030204" pitchFamily="18" charset="0"/>
                        <a:ea typeface="Times New Roman" panose="02020603050405020304" pitchFamily="18" charset="0"/>
                        <a:cs typeface="Arial" panose="020B0604020202020204" pitchFamily="34" charset="0"/>
                      </a:rPr>
                      <m:t>𝑛</m:t>
                    </m:r>
                    <m:r>
                      <a:rPr lang="en-US" sz="4000" i="1">
                        <a:latin typeface="Cambria Math" panose="02040503050406030204" pitchFamily="18" charset="0"/>
                        <a:ea typeface="Times New Roman" panose="02020603050405020304" pitchFamily="18" charset="0"/>
                        <a:cs typeface="Arial" panose="020B0604020202020204" pitchFamily="34" charset="0"/>
                      </a:rPr>
                      <m:t> –1)+3= –2</m:t>
                    </m:r>
                    <m:r>
                      <a:rPr lang="en-US" sz="4000" i="1">
                        <a:latin typeface="Cambria Math" panose="02040503050406030204" pitchFamily="18" charset="0"/>
                        <a:ea typeface="Times New Roman" panose="02020603050405020304" pitchFamily="18" charset="0"/>
                        <a:cs typeface="Arial" panose="020B0604020202020204" pitchFamily="34" charset="0"/>
                      </a:rPr>
                      <m:t>𝑛</m:t>
                    </m:r>
                    <m:r>
                      <a:rPr lang="en-US" sz="4000" i="1">
                        <a:latin typeface="Cambria Math" panose="02040503050406030204" pitchFamily="18" charset="0"/>
                        <a:ea typeface="Times New Roman" panose="02020603050405020304" pitchFamily="18" charset="0"/>
                        <a:cs typeface="Arial" panose="020B0604020202020204" pitchFamily="34" charset="0"/>
                      </a:rPr>
                      <m:t>+2+3 = –2</m:t>
                    </m:r>
                    <m:r>
                      <a:rPr lang="en-US" sz="4000" i="1" smtClean="0">
                        <a:latin typeface="Cambria Math" panose="02040503050406030204" pitchFamily="18" charset="0"/>
                        <a:ea typeface="Times New Roman" panose="02020603050405020304" pitchFamily="18" charset="0"/>
                        <a:cs typeface="Arial" panose="020B0604020202020204" pitchFamily="34" charset="0"/>
                      </a:rPr>
                      <m:t>𝑛</m:t>
                    </m:r>
                    <m:r>
                      <a:rPr lang="en-US" sz="4000" i="1" smtClean="0">
                        <a:latin typeface="Cambria Math" panose="02040503050406030204" pitchFamily="18" charset="0"/>
                        <a:ea typeface="Times New Roman" panose="02020603050405020304" pitchFamily="18" charset="0"/>
                        <a:cs typeface="Arial" panose="020B0604020202020204" pitchFamily="34" charset="0"/>
                      </a:rPr>
                      <m:t>+5</m:t>
                    </m:r>
                  </m:oMath>
                </a14:m>
                <a:endParaRPr lang="en-US" sz="4000">
                  <a:latin typeface="Arial" panose="020B0604020202020204" pitchFamily="34" charset="0"/>
                  <a:ea typeface="Times New Roman" panose="02020603050405020304" pitchFamily="18" charset="0"/>
                  <a:cs typeface="Arial" panose="020B0604020202020204" pitchFamily="34" charset="0"/>
                </a:endParaRPr>
              </a:p>
              <a:p>
                <a:pPr>
                  <a:lnSpc>
                    <a:spcPct val="150000"/>
                  </a:lnSpc>
                  <a:spcBef>
                    <a:spcPts val="600"/>
                  </a:spcBef>
                  <a:spcAft>
                    <a:spcPts val="800"/>
                  </a:spcAft>
                </a:pPr>
                <a:r>
                  <a:rPr lang="en-US" sz="4000">
                    <a:latin typeface="Arial" panose="020B0604020202020204" pitchFamily="34" charset="0"/>
                    <a:ea typeface="Times New Roman" panose="02020603050405020304" pitchFamily="18" charset="0"/>
                    <a:cs typeface="Arial" panose="020B0604020202020204" pitchFamily="34" charset="0"/>
                  </a:rPr>
                  <a:t>Do đó </a:t>
                </a:r>
                <a14:m>
                  <m:oMath xmlns:m="http://schemas.openxmlformats.org/officeDocument/2006/math">
                    <m:sSub>
                      <m:sSubPr>
                        <m:ctrlPr>
                          <a:rPr lang="en-US" sz="4000" i="1">
                            <a:solidFill>
                              <a:prstClr val="black"/>
                            </a:solidFill>
                            <a:latin typeface="Cambria Math" panose="02040503050406030204" pitchFamily="18" charset="0"/>
                            <a:cs typeface="Arial" panose="020B0604020202020204" pitchFamily="34" charset="0"/>
                          </a:rPr>
                        </m:ctrlPr>
                      </m:sSubPr>
                      <m:e>
                        <m:r>
                          <a:rPr lang="en-US" sz="4000" i="1">
                            <a:solidFill>
                              <a:prstClr val="black"/>
                            </a:solidFill>
                            <a:latin typeface="Cambria Math" panose="02040503050406030204" pitchFamily="18" charset="0"/>
                            <a:cs typeface="Arial" panose="020B0604020202020204" pitchFamily="34" charset="0"/>
                          </a:rPr>
                          <m:t>𝑢</m:t>
                        </m:r>
                      </m:e>
                      <m:sub>
                        <m:r>
                          <a:rPr lang="en-US" sz="4000" i="1">
                            <a:solidFill>
                              <a:prstClr val="black"/>
                            </a:solidFill>
                            <a:latin typeface="Cambria Math" panose="02040503050406030204" pitchFamily="18" charset="0"/>
                            <a:cs typeface="Arial" panose="020B0604020202020204" pitchFamily="34" charset="0"/>
                          </a:rPr>
                          <m:t>𝑛</m:t>
                        </m:r>
                      </m:sub>
                    </m:sSub>
                    <m:r>
                      <a:rPr lang="en-US" sz="4000" b="0" i="1" smtClean="0">
                        <a:solidFill>
                          <a:prstClr val="black"/>
                        </a:solidFill>
                        <a:latin typeface="Cambria Math" panose="02040503050406030204" pitchFamily="18" charset="0"/>
                        <a:cs typeface="Arial" panose="020B0604020202020204" pitchFamily="34" charset="0"/>
                      </a:rPr>
                      <m:t>−</m:t>
                    </m:r>
                    <m:sSub>
                      <m:sSubPr>
                        <m:ctrlPr>
                          <a:rPr lang="en-US" sz="4000" i="1">
                            <a:solidFill>
                              <a:prstClr val="black"/>
                            </a:solidFill>
                            <a:latin typeface="Cambria Math" panose="02040503050406030204" pitchFamily="18" charset="0"/>
                            <a:cs typeface="Arial" panose="020B0604020202020204" pitchFamily="34" charset="0"/>
                          </a:rPr>
                        </m:ctrlPr>
                      </m:sSubPr>
                      <m:e>
                        <m:r>
                          <a:rPr lang="en-US" sz="4000" i="1">
                            <a:solidFill>
                              <a:prstClr val="black"/>
                            </a:solidFill>
                            <a:latin typeface="Cambria Math" panose="02040503050406030204" pitchFamily="18" charset="0"/>
                            <a:cs typeface="Arial" panose="020B0604020202020204" pitchFamily="34" charset="0"/>
                          </a:rPr>
                          <m:t>𝑢</m:t>
                        </m:r>
                      </m:e>
                      <m:sub>
                        <m:r>
                          <a:rPr lang="en-US" sz="4000" i="1">
                            <a:solidFill>
                              <a:prstClr val="black"/>
                            </a:solidFill>
                            <a:latin typeface="Cambria Math" panose="02040503050406030204" pitchFamily="18" charset="0"/>
                            <a:cs typeface="Arial" panose="020B0604020202020204" pitchFamily="34" charset="0"/>
                          </a:rPr>
                          <m:t>𝑛</m:t>
                        </m:r>
                        <m:r>
                          <a:rPr lang="en-US" sz="4000" i="1">
                            <a:solidFill>
                              <a:prstClr val="black"/>
                            </a:solidFill>
                            <a:latin typeface="Cambria Math" panose="02040503050406030204" pitchFamily="18" charset="0"/>
                            <a:cs typeface="Arial" panose="020B0604020202020204" pitchFamily="34" charset="0"/>
                          </a:rPr>
                          <m:t>−1</m:t>
                        </m:r>
                      </m:sub>
                    </m:sSub>
                    <m:r>
                      <a:rPr lang="en-US" sz="4000" i="1" smtClean="0">
                        <a:latin typeface="Cambria Math" panose="02040503050406030204" pitchFamily="18" charset="0"/>
                        <a:ea typeface="Times New Roman" panose="02020603050405020304" pitchFamily="18" charset="0"/>
                        <a:cs typeface="Arial" panose="020B0604020202020204" pitchFamily="34" charset="0"/>
                      </a:rPr>
                      <m:t>=</m:t>
                    </m:r>
                    <m:r>
                      <a:rPr lang="en-US" sz="4000" i="1">
                        <a:latin typeface="Cambria Math" panose="02040503050406030204" pitchFamily="18" charset="0"/>
                        <a:ea typeface="Times New Roman" panose="02020603050405020304" pitchFamily="18" charset="0"/>
                        <a:cs typeface="Arial" panose="020B0604020202020204" pitchFamily="34" charset="0"/>
                      </a:rPr>
                      <m:t>(–2</m:t>
                    </m:r>
                    <m:r>
                      <a:rPr lang="en-US" sz="4000" i="1">
                        <a:latin typeface="Cambria Math" panose="02040503050406030204" pitchFamily="18" charset="0"/>
                        <a:ea typeface="Times New Roman" panose="02020603050405020304" pitchFamily="18" charset="0"/>
                        <a:cs typeface="Arial" panose="020B0604020202020204" pitchFamily="34" charset="0"/>
                      </a:rPr>
                      <m:t>𝑛</m:t>
                    </m:r>
                    <m:r>
                      <a:rPr lang="en-US" sz="4000" i="1">
                        <a:latin typeface="Cambria Math" panose="02040503050406030204" pitchFamily="18" charset="0"/>
                        <a:ea typeface="Times New Roman" panose="02020603050405020304" pitchFamily="18" charset="0"/>
                        <a:cs typeface="Arial" panose="020B0604020202020204" pitchFamily="34" charset="0"/>
                      </a:rPr>
                      <m:t>+3) – (–2</m:t>
                    </m:r>
                    <m:r>
                      <a:rPr lang="en-US" sz="4000" i="1">
                        <a:latin typeface="Cambria Math" panose="02040503050406030204" pitchFamily="18" charset="0"/>
                        <a:ea typeface="Times New Roman" panose="02020603050405020304" pitchFamily="18" charset="0"/>
                        <a:cs typeface="Arial" panose="020B0604020202020204" pitchFamily="34" charset="0"/>
                      </a:rPr>
                      <m:t>𝑛</m:t>
                    </m:r>
                    <m:r>
                      <a:rPr lang="en-US" sz="4000" i="1">
                        <a:latin typeface="Cambria Math" panose="02040503050406030204" pitchFamily="18" charset="0"/>
                        <a:ea typeface="Times New Roman" panose="02020603050405020304" pitchFamily="18" charset="0"/>
                        <a:cs typeface="Arial" panose="020B0604020202020204" pitchFamily="34" charset="0"/>
                      </a:rPr>
                      <m:t>+5)</m:t>
                    </m:r>
                  </m:oMath>
                </a14:m>
                <a:r>
                  <a:rPr lang="en-US" sz="400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udex"/>
                        <a:cs typeface="Arial" panose="020B0604020202020204" pitchFamily="34" charset="0"/>
                      </a:rPr>
                      <m:t>= –2</m:t>
                    </m:r>
                  </m:oMath>
                </a14:m>
                <a:r>
                  <a:rPr lang="en-US" sz="4000">
                    <a:latin typeface="Arial" panose="020B0604020202020204" pitchFamily="34" charset="0"/>
                    <a:ea typeface="Caudex"/>
                    <a:cs typeface="Arial" panose="020B0604020202020204" pitchFamily="34" charset="0"/>
                  </a:rPr>
                  <a:t>, với mọi </a:t>
                </a:r>
                <a14:m>
                  <m:oMath xmlns:m="http://schemas.openxmlformats.org/officeDocument/2006/math">
                    <m:r>
                      <a:rPr lang="en-US" sz="4000" i="1" smtClean="0">
                        <a:latin typeface="Cambria Math" panose="02040503050406030204" pitchFamily="18" charset="0"/>
                        <a:ea typeface="Caudex"/>
                        <a:cs typeface="Arial" panose="020B0604020202020204" pitchFamily="34" charset="0"/>
                      </a:rPr>
                      <m:t>𝑛</m:t>
                    </m:r>
                    <m:r>
                      <a:rPr lang="en-US" sz="4000" i="1" smtClean="0">
                        <a:latin typeface="Cambria Math" panose="02040503050406030204" pitchFamily="18" charset="0"/>
                        <a:ea typeface="Caudex"/>
                        <a:cs typeface="Arial" panose="020B0604020202020204" pitchFamily="34" charset="0"/>
                      </a:rPr>
                      <m:t>≥2</m:t>
                    </m:r>
                  </m:oMath>
                </a14:m>
                <a:r>
                  <a:rPr lang="en-US" sz="4000">
                    <a:latin typeface="Arial" panose="020B0604020202020204" pitchFamily="34" charset="0"/>
                    <a:ea typeface="Caudex"/>
                    <a:cs typeface="Arial" panose="020B0604020202020204" pitchFamily="34" charset="0"/>
                  </a:rPr>
                  <a:t>.</a:t>
                </a:r>
                <a:endParaRPr lang="en-US" sz="4000">
                  <a:latin typeface="Arial" panose="020B0604020202020204" pitchFamily="34" charset="0"/>
                  <a:ea typeface="Times New Roman" panose="02020603050405020304" pitchFamily="18" charset="0"/>
                  <a:cs typeface="Arial" panose="020B0604020202020204" pitchFamily="34" charset="0"/>
                </a:endParaRPr>
              </a:p>
              <a:p>
                <a:pPr>
                  <a:lnSpc>
                    <a:spcPct val="150000"/>
                  </a:lnSpc>
                  <a:spcBef>
                    <a:spcPts val="600"/>
                  </a:spcBef>
                  <a:spcAft>
                    <a:spcPts val="800"/>
                  </a:spcAft>
                </a:pPr>
                <a:r>
                  <a:rPr lang="en-US" sz="4000">
                    <a:latin typeface="Arial" panose="020B0604020202020204" pitchFamily="34" charset="0"/>
                    <a:ea typeface="Times New Roman" panose="02020603050405020304" pitchFamily="18" charset="0"/>
                    <a:cs typeface="Arial" panose="020B0604020202020204" pitchFamily="34" charset="0"/>
                  </a:rPr>
                  <a:t>Vậy dãy số </a:t>
                </a:r>
                <a14:m>
                  <m:oMath xmlns:m="http://schemas.openxmlformats.org/officeDocument/2006/math">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sSub>
                          <m:sSub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𝑛</m:t>
                            </m:r>
                          </m:sub>
                        </m:sSub>
                      </m:e>
                    </m:d>
                  </m:oMath>
                </a14:m>
                <a:r>
                  <a:rPr lang="en-US" sz="4000">
                    <a:latin typeface="Arial" panose="020B0604020202020204" pitchFamily="34" charset="0"/>
                    <a:ea typeface="Times New Roman" panose="02020603050405020304" pitchFamily="18" charset="0"/>
                    <a:cs typeface="Arial" panose="020B0604020202020204" pitchFamily="34" charset="0"/>
                  </a:rPr>
                  <a:t> là cấp số cộng có số hạng đầu là </a:t>
                </a:r>
                <a14:m>
                  <m:oMath xmlns:m="http://schemas.openxmlformats.org/officeDocument/2006/math">
                    <m:r>
                      <a:rPr lang="en-US" sz="4000" i="1" smtClean="0">
                        <a:latin typeface="Cambria Math" panose="02040503050406030204" pitchFamily="18" charset="0"/>
                        <a:ea typeface="Times New Roman" panose="02020603050405020304" pitchFamily="18" charset="0"/>
                        <a:cs typeface="Arial" panose="020B0604020202020204" pitchFamily="34" charset="0"/>
                      </a:rPr>
                      <m:t>𝑢</m:t>
                    </m:r>
                    <m:r>
                      <a:rPr lang="en-US" sz="4000" i="1" baseline="-25000">
                        <a:latin typeface="Cambria Math" panose="02040503050406030204" pitchFamily="18" charset="0"/>
                        <a:ea typeface="Times New Roman" panose="02020603050405020304" pitchFamily="18" charset="0"/>
                        <a:cs typeface="Arial" panose="020B0604020202020204" pitchFamily="34" charset="0"/>
                      </a:rPr>
                      <m:t>1</m:t>
                    </m:r>
                    <m:r>
                      <a:rPr lang="en-US" sz="4000" i="1">
                        <a:latin typeface="Cambria Math" panose="02040503050406030204" pitchFamily="18" charset="0"/>
                        <a:ea typeface="Times New Roman" panose="02020603050405020304" pitchFamily="18" charset="0"/>
                        <a:cs typeface="Arial" panose="020B0604020202020204" pitchFamily="34" charset="0"/>
                      </a:rPr>
                      <m:t>= – 2 . 1+3=1 </m:t>
                    </m:r>
                  </m:oMath>
                </a14:m>
                <a:r>
                  <a:rPr lang="en-US" sz="4000">
                    <a:latin typeface="Arial" panose="020B0604020202020204" pitchFamily="34" charset="0"/>
                    <a:ea typeface="Times New Roman" panose="02020603050405020304" pitchFamily="18" charset="0"/>
                    <a:cs typeface="Arial" panose="020B0604020202020204" pitchFamily="34" charset="0"/>
                  </a:rPr>
                  <a:t>và công sai </a:t>
                </a:r>
                <a14:m>
                  <m:oMath xmlns:m="http://schemas.openxmlformats.org/officeDocument/2006/math">
                    <m:r>
                      <a:rPr lang="en-US" sz="4000" i="1" smtClean="0">
                        <a:latin typeface="Cambria Math" panose="02040503050406030204" pitchFamily="18" charset="0"/>
                        <a:ea typeface="Times New Roman" panose="02020603050405020304" pitchFamily="18" charset="0"/>
                        <a:cs typeface="Arial" panose="020B0604020202020204" pitchFamily="34" charset="0"/>
                      </a:rPr>
                      <m:t>𝑑</m:t>
                    </m:r>
                    <m:r>
                      <a:rPr lang="en-US" sz="4000" i="1" smtClean="0">
                        <a:latin typeface="Cambria Math" panose="02040503050406030204" pitchFamily="18" charset="0"/>
                        <a:ea typeface="Times New Roman" panose="02020603050405020304" pitchFamily="18" charset="0"/>
                        <a:cs typeface="Arial" panose="020B0604020202020204" pitchFamily="34" charset="0"/>
                      </a:rPr>
                      <m:t>= – 2</m:t>
                    </m:r>
                  </m:oMath>
                </a14:m>
                <a:r>
                  <a:rPr lang="en-US" sz="4000">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371600" y="5143500"/>
                <a:ext cx="16840200" cy="4103559"/>
              </a:xfrm>
              <a:prstGeom prst="rect">
                <a:avLst/>
              </a:prstGeom>
              <a:blipFill>
                <a:blip r:embed="rId7"/>
                <a:stretch>
                  <a:fillRect l="-1267" b="-3715"/>
                </a:stretch>
              </a:blipFill>
            </p:spPr>
            <p:txBody>
              <a:bodyPr/>
              <a:lstStyle/>
              <a:p>
                <a:r>
                  <a:rPr lang="en-US">
                    <a:noFill/>
                  </a:rPr>
                  <a:t> </a:t>
                </a:r>
              </a:p>
            </p:txBody>
          </p:sp>
        </mc:Fallback>
      </mc:AlternateContent>
    </p:spTree>
    <p:extLst>
      <p:ext uri="{BB962C8B-B14F-4D97-AF65-F5344CB8AC3E}">
        <p14:creationId xmlns:p14="http://schemas.microsoft.com/office/powerpoint/2010/main" val="2529231909"/>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ipe(down)">
                                      <p:cBhvr>
                                        <p:cTn id="21" dur="500"/>
                                        <p:tgtEl>
                                          <p:spTgt spid="3">
                                            <p:txEl>
                                              <p:pRg st="0" end="0"/>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childTnLst>
                          </p:cTn>
                        </p:par>
                        <p:par>
                          <p:cTn id="26" fill="hold">
                            <p:stCondLst>
                              <p:cond delay="1000"/>
                            </p:stCondLst>
                            <p:childTnLst>
                              <p:par>
                                <p:cTn id="27" presetID="14" presetClass="entr" presetSubtype="10" fill="hold" nodeType="after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5450425" y="4802726"/>
            <a:ext cx="12153557" cy="795506"/>
          </a:xfrm>
          <a:custGeom>
            <a:avLst/>
            <a:gdLst/>
            <a:ahLst/>
            <a:cxnLst/>
            <a:rect l="l" t="t" r="r" b="b"/>
            <a:pathLst>
              <a:path w="12153557" h="795506">
                <a:moveTo>
                  <a:pt x="0" y="0"/>
                </a:moveTo>
                <a:lnTo>
                  <a:pt x="12153557" y="0"/>
                </a:lnTo>
                <a:lnTo>
                  <a:pt x="12153557" y="795505"/>
                </a:lnTo>
                <a:lnTo>
                  <a:pt x="0" y="7955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TextBox 10"/>
          <p:cNvSpPr txBox="1"/>
          <p:nvPr/>
        </p:nvSpPr>
        <p:spPr>
          <a:xfrm>
            <a:off x="7239000" y="342900"/>
            <a:ext cx="4580583" cy="1131079"/>
          </a:xfrm>
          <a:prstGeom prst="rect">
            <a:avLst/>
          </a:prstGeom>
          <a:solidFill>
            <a:schemeClr val="accent2"/>
          </a:solidFill>
          <a:ln w="38100">
            <a:solidFill>
              <a:schemeClr val="bg1"/>
            </a:solidFill>
          </a:ln>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5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LUYỆN TẬP 2</a:t>
            </a:r>
          </a:p>
        </p:txBody>
      </p:sp>
      <mc:AlternateContent xmlns:mc="http://schemas.openxmlformats.org/markup-compatibility/2006" xmlns:a14="http://schemas.microsoft.com/office/drawing/2010/main">
        <mc:Choice Requires="a14">
          <p:sp>
            <p:nvSpPr>
              <p:cNvPr id="12" name="TextBox 11"/>
              <p:cNvSpPr txBox="1"/>
              <p:nvPr/>
            </p:nvSpPr>
            <p:spPr>
              <a:xfrm>
                <a:off x="1447800" y="1726927"/>
                <a:ext cx="16459200" cy="2654573"/>
              </a:xfrm>
              <a:prstGeom prst="rect">
                <a:avLst/>
              </a:prstGeom>
              <a:noFill/>
            </p:spPr>
            <p:txBody>
              <a:bodyPr wrap="square" rtlCol="0">
                <a:spAutoFit/>
              </a:bodyPr>
              <a:lstStyle/>
              <a:p>
                <a:pPr lvl="0" algn="just">
                  <a:lnSpc>
                    <a:spcPct val="150000"/>
                  </a:lnSpc>
                  <a:spcBef>
                    <a:spcPts val="1200"/>
                  </a:spcBef>
                </a:pPr>
                <a:r>
                  <a:rPr lang="vi-VN" sz="3700">
                    <a:solidFill>
                      <a:srgbClr val="000000"/>
                    </a:solidFill>
                    <a:latin typeface="OpenSans"/>
                  </a:rPr>
                  <a:t>Cho dãy số </a:t>
                </a:r>
                <a14:m>
                  <m:oMath xmlns:m="http://schemas.openxmlformats.org/officeDocument/2006/math">
                    <m:d>
                      <m:dPr>
                        <m:ctrlPr>
                          <a:rPr lang="en-US" sz="37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sSub>
                          <m:sSubPr>
                            <m:ctrlPr>
                              <a:rPr lang="en-US" sz="37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37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3700" i="1">
                                <a:solidFill>
                                  <a:srgbClr val="000000"/>
                                </a:solidFill>
                                <a:latin typeface="Cambria Math" panose="02040503050406030204" pitchFamily="18" charset="0"/>
                                <a:ea typeface="Calibri" panose="020F0502020204030204" pitchFamily="34" charset="0"/>
                                <a:cs typeface="Arial" panose="020B0604020202020204" pitchFamily="34" charset="0"/>
                              </a:rPr>
                              <m:t>𝑛</m:t>
                            </m:r>
                          </m:sub>
                        </m:sSub>
                      </m:e>
                    </m:d>
                  </m:oMath>
                </a14:m>
                <a:r>
                  <a:rPr lang="vi-VN" sz="3700">
                    <a:solidFill>
                      <a:srgbClr val="000000"/>
                    </a:solidFill>
                    <a:latin typeface="OpenSans"/>
                  </a:rPr>
                  <a:t> với </a:t>
                </a:r>
                <a14:m>
                  <m:oMath xmlns:m="http://schemas.openxmlformats.org/officeDocument/2006/math">
                    <m:sSub>
                      <m:sSubPr>
                        <m:ctrlPr>
                          <a:rPr lang="en-US" sz="37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37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37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𝑛</m:t>
                        </m:r>
                      </m:sub>
                    </m:sSub>
                    <m:r>
                      <a:rPr lang="en-US" sz="37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37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4</m:t>
                    </m:r>
                    <m:r>
                      <a:rPr lang="en-US" sz="37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𝑛</m:t>
                    </m:r>
                    <m:r>
                      <a:rPr lang="en-US" sz="37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−3</m:t>
                    </m:r>
                  </m:oMath>
                </a14:m>
                <a:r>
                  <a:rPr lang="vi-VN" sz="3700">
                    <a:solidFill>
                      <a:srgbClr val="000000"/>
                    </a:solidFill>
                    <a:latin typeface="OpenSans"/>
                  </a:rPr>
                  <a:t>. Chứng minh rằng </a:t>
                </a:r>
                <a14:m>
                  <m:oMath xmlns:m="http://schemas.openxmlformats.org/officeDocument/2006/math">
                    <m:d>
                      <m:dPr>
                        <m:ctrlPr>
                          <a:rPr lang="en-US" sz="37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sSub>
                          <m:sSubPr>
                            <m:ctrlPr>
                              <a:rPr lang="en-US" sz="37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37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3700" i="1">
                                <a:solidFill>
                                  <a:srgbClr val="000000"/>
                                </a:solidFill>
                                <a:latin typeface="Cambria Math" panose="02040503050406030204" pitchFamily="18" charset="0"/>
                                <a:ea typeface="Calibri" panose="020F0502020204030204" pitchFamily="34" charset="0"/>
                                <a:cs typeface="Arial" panose="020B0604020202020204" pitchFamily="34" charset="0"/>
                              </a:rPr>
                              <m:t>𝑛</m:t>
                            </m:r>
                          </m:sub>
                        </m:sSub>
                      </m:e>
                    </m:d>
                  </m:oMath>
                </a14:m>
                <a:r>
                  <a:rPr lang="vi-VN" sz="3700">
                    <a:solidFill>
                      <a:srgbClr val="000000"/>
                    </a:solidFill>
                    <a:latin typeface="OpenSans"/>
                  </a:rPr>
                  <a:t> là một cấp số cộng. Xác định số hạng đầu </a:t>
                </a:r>
                <a14:m>
                  <m:oMath xmlns:m="http://schemas.openxmlformats.org/officeDocument/2006/math">
                    <m:sSub>
                      <m:sSubPr>
                        <m:ctrlPr>
                          <a:rPr lang="en-US" sz="37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37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37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1</m:t>
                        </m:r>
                      </m:sub>
                    </m:sSub>
                  </m:oMath>
                </a14:m>
                <a:r>
                  <a:rPr lang="vi-VN" sz="3700">
                    <a:solidFill>
                      <a:srgbClr val="000000"/>
                    </a:solidFill>
                    <a:latin typeface="OpenSans"/>
                  </a:rPr>
                  <a:t> và công sai </a:t>
                </a:r>
                <a:r>
                  <a:rPr lang="vi-VN" sz="3700" i="1">
                    <a:solidFill>
                      <a:srgbClr val="000000"/>
                    </a:solidFill>
                    <a:latin typeface="OpenSans"/>
                  </a:rPr>
                  <a:t>d</a:t>
                </a:r>
                <a:r>
                  <a:rPr lang="vi-VN" sz="3700">
                    <a:solidFill>
                      <a:srgbClr val="000000"/>
                    </a:solidFill>
                    <a:latin typeface="OpenSans"/>
                  </a:rPr>
                  <a:t> của cấp số cộng này. Từ đó viết số hạng tổng quát </a:t>
                </a:r>
                <a14:m>
                  <m:oMath xmlns:m="http://schemas.openxmlformats.org/officeDocument/2006/math">
                    <m:sSub>
                      <m:sSubPr>
                        <m:ctrlPr>
                          <a:rPr lang="en-US" sz="37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37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3700" i="1">
                            <a:solidFill>
                              <a:srgbClr val="000000"/>
                            </a:solidFill>
                            <a:latin typeface="Cambria Math" panose="02040503050406030204" pitchFamily="18" charset="0"/>
                            <a:ea typeface="Calibri" panose="020F0502020204030204" pitchFamily="34" charset="0"/>
                            <a:cs typeface="Arial" panose="020B0604020202020204" pitchFamily="34" charset="0"/>
                          </a:rPr>
                          <m:t>𝑛</m:t>
                        </m:r>
                      </m:sub>
                    </m:sSub>
                  </m:oMath>
                </a14:m>
                <a:r>
                  <a:rPr lang="vi-VN" sz="3700">
                    <a:solidFill>
                      <a:srgbClr val="000000"/>
                    </a:solidFill>
                    <a:latin typeface="OpenSans"/>
                  </a:rPr>
                  <a:t> dưới dạng </a:t>
                </a:r>
                <a14:m>
                  <m:oMath xmlns:m="http://schemas.openxmlformats.org/officeDocument/2006/math">
                    <m:sSub>
                      <m:sSubPr>
                        <m:ctrlPr>
                          <a:rPr lang="en-US" sz="37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37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3700" i="1">
                            <a:solidFill>
                              <a:srgbClr val="000000"/>
                            </a:solidFill>
                            <a:latin typeface="Cambria Math" panose="02040503050406030204" pitchFamily="18" charset="0"/>
                            <a:ea typeface="Calibri" panose="020F0502020204030204" pitchFamily="34" charset="0"/>
                            <a:cs typeface="Arial" panose="020B0604020202020204" pitchFamily="34" charset="0"/>
                          </a:rPr>
                          <m:t>𝑛</m:t>
                        </m:r>
                      </m:sub>
                    </m:sSub>
                    <m:r>
                      <a:rPr lang="en-US" sz="37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sSub>
                      <m:sSubPr>
                        <m:ctrlPr>
                          <a:rPr lang="en-US" sz="37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37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3700" i="1">
                            <a:solidFill>
                              <a:srgbClr val="000000"/>
                            </a:solidFill>
                            <a:latin typeface="Cambria Math" panose="02040503050406030204" pitchFamily="18" charset="0"/>
                            <a:ea typeface="Calibri" panose="020F0502020204030204" pitchFamily="34" charset="0"/>
                            <a:cs typeface="Arial" panose="020B0604020202020204" pitchFamily="34" charset="0"/>
                          </a:rPr>
                          <m:t>1</m:t>
                        </m:r>
                      </m:sub>
                    </m:sSub>
                    <m:r>
                      <a:rPr lang="en-US" sz="37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d>
                      <m:dPr>
                        <m:ctrlPr>
                          <a:rPr lang="en-US" sz="37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en-US" sz="37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𝑛</m:t>
                        </m:r>
                        <m:r>
                          <a:rPr lang="en-US" sz="37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−1</m:t>
                        </m:r>
                      </m:e>
                    </m:d>
                    <m:r>
                      <a:rPr lang="en-US" sz="37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𝑑</m:t>
                    </m:r>
                    <m:r>
                      <a:rPr lang="en-US" sz="37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endParaRPr kumimoji="0" lang="vi-VN" sz="3700" b="0" i="0" u="none" strike="noStrike" kern="1200" cap="none" spc="0" normalizeH="0" baseline="0" noProof="0">
                  <a:ln>
                    <a:noFill/>
                  </a:ln>
                  <a:solidFill>
                    <a:srgbClr val="000000"/>
                  </a:solidFill>
                  <a:effectLst/>
                  <a:uLnTx/>
                  <a:uFillTx/>
                  <a:latin typeface="Arial" panose="020B060402020202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447800" y="1726927"/>
                <a:ext cx="16459200" cy="2654573"/>
              </a:xfrm>
              <a:prstGeom prst="rect">
                <a:avLst/>
              </a:prstGeom>
              <a:blipFill>
                <a:blip r:embed="rId4"/>
                <a:stretch>
                  <a:fillRect l="-1185" r="-1148" b="-3899"/>
                </a:stretch>
              </a:blipFill>
            </p:spPr>
            <p:txBody>
              <a:bodyPr/>
              <a:lstStyle/>
              <a:p>
                <a:r>
                  <a:rPr lang="en-US">
                    <a:noFill/>
                  </a:rPr>
                  <a:t> </a:t>
                </a:r>
              </a:p>
            </p:txBody>
          </p:sp>
        </mc:Fallback>
      </mc:AlternateContent>
      <p:sp>
        <p:nvSpPr>
          <p:cNvPr id="13" name="Oval Callout 12"/>
          <p:cNvSpPr/>
          <p:nvPr/>
        </p:nvSpPr>
        <p:spPr>
          <a:xfrm>
            <a:off x="8760573" y="4734121"/>
            <a:ext cx="1537436" cy="812133"/>
          </a:xfrm>
          <a:prstGeom prst="wedgeEllipseCallout">
            <a:avLst/>
          </a:prstGeom>
          <a:solidFill>
            <a:schemeClr val="accent2">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7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6" name="Picture 15"/>
          <p:cNvPicPr>
            <a:picLocks noChangeAspect="1"/>
          </p:cNvPicPr>
          <p:nvPr/>
        </p:nvPicPr>
        <p:blipFill>
          <a:blip r:embed="rId5"/>
          <a:stretch>
            <a:fillRect/>
          </a:stretch>
        </p:blipFill>
        <p:spPr>
          <a:xfrm>
            <a:off x="575600" y="342900"/>
            <a:ext cx="1320708" cy="1246822"/>
          </a:xfrm>
          <a:prstGeom prst="rect">
            <a:avLst/>
          </a:prstGeom>
        </p:spPr>
      </p:pic>
      <p:sp>
        <p:nvSpPr>
          <p:cNvPr id="5" name="Rectangle 4"/>
          <p:cNvSpPr/>
          <p:nvPr/>
        </p:nvSpPr>
        <p:spPr>
          <a:xfrm>
            <a:off x="1467852" y="5763109"/>
            <a:ext cx="16439148" cy="4362733"/>
          </a:xfrm>
          <a:prstGeom prst="rect">
            <a:avLst/>
          </a:prstGeom>
        </p:spPr>
        <p:txBody>
          <a:bodyPr wrap="square">
            <a:spAutoFit/>
          </a:bodyPr>
          <a:lstStyle/>
          <a:p>
            <a:pPr algn="just">
              <a:lnSpc>
                <a:spcPct val="150000"/>
              </a:lnSpc>
            </a:pPr>
            <a:r>
              <a:rPr lang="en-US" sz="3700">
                <a:latin typeface="Arial" panose="020B0604020202020204" pitchFamily="34" charset="0"/>
                <a:ea typeface="Times New Roman" panose="02020603050405020304" pitchFamily="18" charset="0"/>
                <a:cs typeface="Arial" panose="020B0604020202020204" pitchFamily="34" charset="0"/>
              </a:rPr>
              <a:t>Ta có: u</a:t>
            </a:r>
            <a:r>
              <a:rPr lang="en-US" sz="3700" baseline="-25000">
                <a:latin typeface="Arial" panose="020B0604020202020204" pitchFamily="34" charset="0"/>
                <a:ea typeface="Times New Roman" panose="02020603050405020304" pitchFamily="18" charset="0"/>
                <a:cs typeface="Arial" panose="020B0604020202020204" pitchFamily="34" charset="0"/>
              </a:rPr>
              <a:t>n</a:t>
            </a:r>
            <a:r>
              <a:rPr lang="en-US" sz="3700">
                <a:latin typeface="Arial" panose="020B0604020202020204" pitchFamily="34" charset="0"/>
                <a:ea typeface="Times New Roman" panose="02020603050405020304" pitchFamily="18" charset="0"/>
                <a:cs typeface="Arial" panose="020B0604020202020204" pitchFamily="34" charset="0"/>
              </a:rPr>
              <a:t> – u</a:t>
            </a:r>
            <a:r>
              <a:rPr lang="en-US" sz="3700" baseline="-25000">
                <a:latin typeface="Arial" panose="020B0604020202020204" pitchFamily="34" charset="0"/>
                <a:ea typeface="Times New Roman" panose="02020603050405020304" pitchFamily="18" charset="0"/>
                <a:cs typeface="Arial" panose="020B0604020202020204" pitchFamily="34" charset="0"/>
              </a:rPr>
              <a:t>n – 1 </a:t>
            </a:r>
            <a:r>
              <a:rPr lang="en-US" sz="3700">
                <a:latin typeface="Arial" panose="020B0604020202020204" pitchFamily="34" charset="0"/>
                <a:ea typeface="Times New Roman" panose="02020603050405020304" pitchFamily="18" charset="0"/>
                <a:cs typeface="Arial" panose="020B0604020202020204" pitchFamily="34" charset="0"/>
              </a:rPr>
              <a:t>= (4n – 3) – [4(n – 1) – 3] </a:t>
            </a:r>
          </a:p>
          <a:p>
            <a:pPr algn="just">
              <a:lnSpc>
                <a:spcPct val="150000"/>
              </a:lnSpc>
            </a:pPr>
            <a:r>
              <a:rPr lang="en-US" sz="3700">
                <a:latin typeface="Arial" panose="020B0604020202020204" pitchFamily="34" charset="0"/>
                <a:ea typeface="Caudex"/>
                <a:cs typeface="Arial" panose="020B0604020202020204" pitchFamily="34" charset="0"/>
              </a:rPr>
              <a:t>                          = 4n – 3 – (4n – 4 – 3) = 4, với mọi n ≥ 2.</a:t>
            </a:r>
            <a:endParaRPr lang="en-US" sz="37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3700">
                <a:latin typeface="Arial" panose="020B0604020202020204" pitchFamily="34" charset="0"/>
                <a:ea typeface="Times New Roman" panose="02020603050405020304" pitchFamily="18" charset="0"/>
                <a:cs typeface="Arial" panose="020B0604020202020204" pitchFamily="34" charset="0"/>
              </a:rPr>
              <a:t>Do đó, dãy số (u</a:t>
            </a:r>
            <a:r>
              <a:rPr lang="en-US" sz="3700" baseline="-25000">
                <a:latin typeface="Arial" panose="020B0604020202020204" pitchFamily="34" charset="0"/>
                <a:ea typeface="Times New Roman" panose="02020603050405020304" pitchFamily="18" charset="0"/>
                <a:cs typeface="Arial" panose="020B0604020202020204" pitchFamily="34" charset="0"/>
              </a:rPr>
              <a:t>n</a:t>
            </a:r>
            <a:r>
              <a:rPr lang="en-US" sz="3700">
                <a:latin typeface="Arial" panose="020B0604020202020204" pitchFamily="34" charset="0"/>
                <a:ea typeface="Times New Roman" panose="02020603050405020304" pitchFamily="18" charset="0"/>
                <a:cs typeface="Arial" panose="020B0604020202020204" pitchFamily="34" charset="0"/>
              </a:rPr>
              <a:t>) là một cấp số cộng với số hạng đầu u</a:t>
            </a:r>
            <a:r>
              <a:rPr lang="en-US" sz="3700" baseline="-25000">
                <a:latin typeface="Arial" panose="020B0604020202020204" pitchFamily="34" charset="0"/>
                <a:ea typeface="Times New Roman" panose="02020603050405020304" pitchFamily="18" charset="0"/>
                <a:cs typeface="Arial" panose="020B0604020202020204" pitchFamily="34" charset="0"/>
              </a:rPr>
              <a:t>1</a:t>
            </a:r>
            <a:r>
              <a:rPr lang="en-US" sz="3700">
                <a:latin typeface="Arial" panose="020B0604020202020204" pitchFamily="34" charset="0"/>
                <a:ea typeface="Times New Roman" panose="02020603050405020304" pitchFamily="18" charset="0"/>
                <a:cs typeface="Arial" panose="020B0604020202020204" pitchFamily="34" charset="0"/>
              </a:rPr>
              <a:t> = 4 . 1 – 3 = 1 và công sai d = 4.</a:t>
            </a:r>
          </a:p>
          <a:p>
            <a:pPr algn="just">
              <a:lnSpc>
                <a:spcPct val="150000"/>
              </a:lnSpc>
            </a:pPr>
            <a:r>
              <a:rPr lang="en-US" sz="3700">
                <a:latin typeface="Arial" panose="020B0604020202020204" pitchFamily="34" charset="0"/>
                <a:ea typeface="Times New Roman" panose="02020603050405020304" pitchFamily="18" charset="0"/>
                <a:cs typeface="Arial" panose="020B0604020202020204" pitchFamily="34" charset="0"/>
              </a:rPr>
              <a:t>Số hạng tổng quát là: u</a:t>
            </a:r>
            <a:r>
              <a:rPr lang="en-US" sz="3700" baseline="-25000">
                <a:latin typeface="Arial" panose="020B0604020202020204" pitchFamily="34" charset="0"/>
                <a:ea typeface="Times New Roman" panose="02020603050405020304" pitchFamily="18" charset="0"/>
                <a:cs typeface="Arial" panose="020B0604020202020204" pitchFamily="34" charset="0"/>
              </a:rPr>
              <a:t>n</a:t>
            </a:r>
            <a:r>
              <a:rPr lang="en-US" sz="3700">
                <a:latin typeface="Arial" panose="020B0604020202020204" pitchFamily="34" charset="0"/>
                <a:ea typeface="Times New Roman" panose="02020603050405020304" pitchFamily="18" charset="0"/>
                <a:cs typeface="Arial" panose="020B0604020202020204" pitchFamily="34" charset="0"/>
              </a:rPr>
              <a:t> = 1 + (n – 1) . 4</a:t>
            </a:r>
            <a:endParaRPr lang="en-US" sz="37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8" name="Picture 7"/>
          <p:cNvPicPr>
            <a:picLocks noChangeAspect="1"/>
          </p:cNvPicPr>
          <p:nvPr/>
        </p:nvPicPr>
        <p:blipFill>
          <a:blip r:embed="rId6"/>
          <a:stretch>
            <a:fillRect/>
          </a:stretch>
        </p:blipFill>
        <p:spPr>
          <a:xfrm>
            <a:off x="16349460" y="4598355"/>
            <a:ext cx="1557540" cy="1493380"/>
          </a:xfrm>
          <a:prstGeom prst="rect">
            <a:avLst/>
          </a:prstGeom>
        </p:spPr>
      </p:pic>
    </p:spTree>
    <p:extLst>
      <p:ext uri="{BB962C8B-B14F-4D97-AF65-F5344CB8AC3E}">
        <p14:creationId xmlns:p14="http://schemas.microsoft.com/office/powerpoint/2010/main" val="321559347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down)">
                                      <p:cBhvr>
                                        <p:cTn id="20" dur="500"/>
                                        <p:tgtEl>
                                          <p:spTgt spid="5">
                                            <p:txEl>
                                              <p:pRg st="0" end="0"/>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500"/>
                                        <p:tgtEl>
                                          <p:spTgt spid="5">
                                            <p:txEl>
                                              <p:pRg st="1" end="1"/>
                                            </p:txEl>
                                          </p:spTgt>
                                        </p:tgtEl>
                                      </p:cBhvr>
                                    </p:animEffect>
                                  </p:childTnLst>
                                </p:cTn>
                              </p:par>
                            </p:childTnLst>
                          </p:cTn>
                        </p:par>
                        <p:par>
                          <p:cTn id="25" fill="hold">
                            <p:stCondLst>
                              <p:cond delay="1500"/>
                            </p:stCondLst>
                            <p:childTnLst>
                              <p:par>
                                <p:cTn id="26" presetID="14" presetClass="entr" presetSubtype="10" fill="hold" nodeType="after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8" dur="500"/>
                                        <p:tgtEl>
                                          <p:spTgt spid="5">
                                            <p:txEl>
                                              <p:pRg st="2" end="2"/>
                                            </p:txEl>
                                          </p:spTgt>
                                        </p:tgtEl>
                                      </p:cBhvr>
                                    </p:animEffect>
                                  </p:childTnLst>
                                </p:cTn>
                              </p:par>
                            </p:childTnLst>
                          </p:cTn>
                        </p:par>
                        <p:par>
                          <p:cTn id="29" fill="hold">
                            <p:stCondLst>
                              <p:cond delay="2000"/>
                            </p:stCondLst>
                            <p:childTnLst>
                              <p:par>
                                <p:cTn id="30" presetID="22" presetClass="entr" presetSubtype="4" fill="hold" nodeType="after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wipe(down)">
                                      <p:cBhvr>
                                        <p:cTn id="3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pic>
        <p:nvPicPr>
          <p:cNvPr id="940" name="Google Shape;940;p55"/>
          <p:cNvPicPr preferRelativeResize="0"/>
          <p:nvPr/>
        </p:nvPicPr>
        <p:blipFill rotWithShape="1">
          <a:blip r:embed="rId3">
            <a:alphaModFix amt="75000"/>
            <a:duotone>
              <a:prstClr val="black"/>
              <a:schemeClr val="bg2">
                <a:lumMod val="20000"/>
                <a:lumOff val="80000"/>
                <a:tint val="45000"/>
                <a:satMod val="400000"/>
              </a:schemeClr>
            </a:duotone>
            <a:extLst>
              <a:ext uri="{BEBA8EAE-BF5A-486C-A8C5-ECC9F3942E4B}">
                <a14:imgProps xmlns:a14="http://schemas.microsoft.com/office/drawing/2010/main">
                  <a14:imgLayer r:embed="rId4">
                    <a14:imgEffect>
                      <a14:colorTemperature colorTemp="8800"/>
                    </a14:imgEffect>
                    <a14:imgEffect>
                      <a14:brightnessContrast bright="40000" contrast="20000"/>
                    </a14:imgEffect>
                  </a14:imgLayer>
                </a14:imgProps>
              </a:ext>
            </a:extLst>
          </a:blip>
          <a:srcRect/>
          <a:stretch/>
        </p:blipFill>
        <p:spPr>
          <a:xfrm>
            <a:off x="-838200" y="-4982105"/>
            <a:ext cx="19960258" cy="19960258"/>
          </a:xfrm>
          <a:prstGeom prst="rect">
            <a:avLst/>
          </a:prstGeom>
          <a:noFill/>
          <a:ln>
            <a:noFill/>
          </a:ln>
        </p:spPr>
      </p:pic>
      <p:sp>
        <p:nvSpPr>
          <p:cNvPr id="942" name="Google Shape;942;p55"/>
          <p:cNvSpPr/>
          <p:nvPr/>
        </p:nvSpPr>
        <p:spPr>
          <a:xfrm>
            <a:off x="1213923" y="7933698"/>
            <a:ext cx="5774110" cy="1327327"/>
          </a:xfrm>
          <a:prstGeom prst="roundRect">
            <a:avLst>
              <a:gd name="adj" fmla="val 16667"/>
            </a:avLst>
          </a:prstGeom>
          <a:solidFill>
            <a:schemeClr val="accent5">
              <a:lumMod val="20000"/>
              <a:lumOff val="80000"/>
            </a:schemeClr>
          </a:solidFill>
          <a:ln>
            <a:noFill/>
          </a:ln>
        </p:spPr>
        <p:txBody>
          <a:bodyPr spcFirstLastPara="1" wrap="square" lIns="91425" tIns="45700" rIns="91425" bIns="45700" anchor="ctr" anchorCtr="0">
            <a:noAutofit/>
          </a:bodyPr>
          <a:lstStyle/>
          <a:p>
            <a:pPr algn="ctr">
              <a:lnSpc>
                <a:spcPct val="150000"/>
              </a:lnSpc>
              <a:spcAft>
                <a:spcPts val="0"/>
              </a:spcAft>
            </a:pPr>
            <a:r>
              <a:rPr lang="fr-FR" sz="4400">
                <a:latin typeface="+mj-lt"/>
                <a:ea typeface="Times New Roman" panose="02020603050405020304" pitchFamily="18" charset="0"/>
              </a:rPr>
              <a:t>B. d = 7</a:t>
            </a:r>
            <a:endParaRPr lang="en-US" sz="4000">
              <a:effectLst/>
              <a:latin typeface="+mj-lt"/>
              <a:ea typeface="Times New Roman" panose="02020603050405020304" pitchFamily="18" charset="0"/>
            </a:endParaRPr>
          </a:p>
        </p:txBody>
      </p:sp>
      <p:sp>
        <p:nvSpPr>
          <p:cNvPr id="943" name="Google Shape;943;p55"/>
          <p:cNvSpPr/>
          <p:nvPr/>
        </p:nvSpPr>
        <p:spPr>
          <a:xfrm>
            <a:off x="1213923" y="5807263"/>
            <a:ext cx="5774110" cy="1296325"/>
          </a:xfrm>
          <a:prstGeom prst="roundRect">
            <a:avLst>
              <a:gd name="adj" fmla="val 16667"/>
            </a:avLst>
          </a:prstGeom>
          <a:solidFill>
            <a:schemeClr val="accent5">
              <a:lumMod val="20000"/>
              <a:lumOff val="80000"/>
            </a:schemeClr>
          </a:solidFill>
          <a:ln>
            <a:noFill/>
          </a:ln>
        </p:spPr>
        <p:txBody>
          <a:bodyPr spcFirstLastPara="1" wrap="square" lIns="91425" tIns="45700" rIns="91425" bIns="45700" anchor="ctr" anchorCtr="0">
            <a:noAutofit/>
          </a:bodyPr>
          <a:lstStyle/>
          <a:p>
            <a:pPr algn="ctr">
              <a:lnSpc>
                <a:spcPct val="150000"/>
              </a:lnSpc>
              <a:spcAft>
                <a:spcPts val="0"/>
              </a:spcAft>
            </a:pPr>
            <a:r>
              <a:rPr lang="en-US" sz="4500">
                <a:ea typeface="Times New Roman" panose="02020603050405020304" pitchFamily="18" charset="0"/>
              </a:rPr>
              <a:t>A. d = 5</a:t>
            </a:r>
            <a:endParaRPr lang="en-US" sz="4500">
              <a:effectLst/>
              <a:ea typeface="Times New Roman" panose="02020603050405020304" pitchFamily="18" charset="0"/>
            </a:endParaRPr>
          </a:p>
        </p:txBody>
      </p:sp>
      <p:sp>
        <p:nvSpPr>
          <p:cNvPr id="944" name="Google Shape;944;p55"/>
          <p:cNvSpPr/>
          <p:nvPr/>
        </p:nvSpPr>
        <p:spPr>
          <a:xfrm>
            <a:off x="10210677" y="7904441"/>
            <a:ext cx="6477123" cy="1327327"/>
          </a:xfrm>
          <a:prstGeom prst="roundRect">
            <a:avLst>
              <a:gd name="adj" fmla="val 16667"/>
            </a:avLst>
          </a:prstGeom>
          <a:solidFill>
            <a:schemeClr val="accent5">
              <a:lumMod val="20000"/>
              <a:lumOff val="80000"/>
            </a:schemeClr>
          </a:solidFill>
          <a:ln>
            <a:noFill/>
          </a:ln>
        </p:spPr>
        <p:txBody>
          <a:bodyPr spcFirstLastPara="1" wrap="square" lIns="91425" tIns="45700" rIns="91425" bIns="45700" anchor="ctr" anchorCtr="0">
            <a:noAutofit/>
          </a:bodyPr>
          <a:lstStyle/>
          <a:p>
            <a:pPr algn="ctr">
              <a:lnSpc>
                <a:spcPct val="150000"/>
              </a:lnSpc>
              <a:spcAft>
                <a:spcPts val="0"/>
              </a:spcAft>
            </a:pPr>
            <a:r>
              <a:rPr lang="fr-FR" sz="4400">
                <a:latin typeface="+mj-lt"/>
                <a:ea typeface="Times New Roman" panose="02020603050405020304" pitchFamily="18" charset="0"/>
              </a:rPr>
              <a:t>D. d = 8</a:t>
            </a:r>
            <a:endParaRPr lang="en-US" sz="4000">
              <a:effectLst/>
              <a:latin typeface="+mj-lt"/>
              <a:ea typeface="Times New Roman" panose="02020603050405020304" pitchFamily="18" charset="0"/>
            </a:endParaRPr>
          </a:p>
        </p:txBody>
      </p:sp>
      <p:sp>
        <p:nvSpPr>
          <p:cNvPr id="945" name="Google Shape;945;p55"/>
          <p:cNvSpPr/>
          <p:nvPr/>
        </p:nvSpPr>
        <p:spPr>
          <a:xfrm>
            <a:off x="10155545" y="5775718"/>
            <a:ext cx="6519991" cy="1363397"/>
          </a:xfrm>
          <a:prstGeom prst="roundRect">
            <a:avLst>
              <a:gd name="adj" fmla="val 16667"/>
            </a:avLst>
          </a:prstGeom>
          <a:solidFill>
            <a:schemeClr val="accent5">
              <a:lumMod val="20000"/>
              <a:lumOff val="80000"/>
            </a:schemeClr>
          </a:solidFill>
          <a:ln>
            <a:noFill/>
          </a:ln>
        </p:spPr>
        <p:txBody>
          <a:bodyPr spcFirstLastPara="1" wrap="square" lIns="91425" tIns="45700" rIns="91425" bIns="45700" anchor="ctr" anchorCtr="0">
            <a:noAutofit/>
          </a:bodyPr>
          <a:lstStyle/>
          <a:p>
            <a:pPr algn="ctr">
              <a:lnSpc>
                <a:spcPct val="150000"/>
              </a:lnSpc>
              <a:spcAft>
                <a:spcPts val="0"/>
              </a:spcAft>
            </a:pPr>
            <a:r>
              <a:rPr lang="fr-FR" sz="4400">
                <a:latin typeface="+mj-lt"/>
                <a:ea typeface="Times New Roman" panose="02020603050405020304" pitchFamily="18" charset="0"/>
              </a:rPr>
              <a:t>C. d = 6</a:t>
            </a:r>
            <a:endParaRPr lang="en-US" sz="4000">
              <a:effectLst/>
              <a:latin typeface="+mj-lt"/>
              <a:ea typeface="Times New Roman" panose="02020603050405020304" pitchFamily="18" charset="0"/>
            </a:endParaRPr>
          </a:p>
        </p:txBody>
      </p:sp>
      <p:pic>
        <p:nvPicPr>
          <p:cNvPr id="947" name="Google Shape;947;p55"/>
          <p:cNvPicPr preferRelativeResize="0"/>
          <p:nvPr/>
        </p:nvPicPr>
        <p:blipFill rotWithShape="1">
          <a:blip r:embed="rId5">
            <a:alphaModFix/>
          </a:blip>
          <a:srcRect/>
          <a:stretch/>
        </p:blipFill>
        <p:spPr>
          <a:xfrm>
            <a:off x="15346121" y="5970924"/>
            <a:ext cx="1226505" cy="1067554"/>
          </a:xfrm>
          <a:prstGeom prst="rect">
            <a:avLst/>
          </a:prstGeom>
          <a:noFill/>
          <a:ln>
            <a:noFill/>
          </a:ln>
        </p:spPr>
      </p:pic>
      <p:pic>
        <p:nvPicPr>
          <p:cNvPr id="953" name="Google Shape;953;p55"/>
          <p:cNvPicPr preferRelativeResize="0"/>
          <p:nvPr/>
        </p:nvPicPr>
        <p:blipFill rotWithShape="1">
          <a:blip r:embed="rId6">
            <a:alphaModFix/>
          </a:blip>
          <a:srcRect/>
          <a:stretch/>
        </p:blipFill>
        <p:spPr>
          <a:xfrm>
            <a:off x="8133141" y="6731851"/>
            <a:ext cx="1020820" cy="1826227"/>
          </a:xfrm>
          <a:prstGeom prst="rect">
            <a:avLst/>
          </a:prstGeom>
          <a:noFill/>
          <a:ln>
            <a:noFill/>
          </a:ln>
        </p:spPr>
      </p:pic>
      <p:sp>
        <p:nvSpPr>
          <p:cNvPr id="16" name="Google Shape;922;p54"/>
          <p:cNvSpPr txBox="1"/>
          <p:nvPr/>
        </p:nvSpPr>
        <p:spPr>
          <a:xfrm>
            <a:off x="4564516" y="531250"/>
            <a:ext cx="8813015" cy="821763"/>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88900"/>
              </a:lnSpc>
              <a:spcBef>
                <a:spcPts val="0"/>
              </a:spcBef>
              <a:spcAft>
                <a:spcPts val="0"/>
              </a:spcAft>
              <a:buClr>
                <a:srgbClr val="000000"/>
              </a:buClr>
              <a:buSzTx/>
              <a:buFont typeface="Arial"/>
              <a:buNone/>
              <a:tabLst/>
              <a:defRPr/>
            </a:pPr>
            <a:r>
              <a:rPr kumimoji="0" lang="en-US" sz="6000" b="1" i="0" u="none" strike="noStrike" kern="0" cap="none" spc="0" normalizeH="0" baseline="0" noProof="0" dirty="0">
                <a:ln>
                  <a:noFill/>
                </a:ln>
                <a:solidFill>
                  <a:srgbClr val="C00000"/>
                </a:solidFill>
                <a:effectLst/>
                <a:uLnTx/>
                <a:uFillTx/>
                <a:latin typeface="Arial"/>
                <a:ea typeface="Arial"/>
                <a:cs typeface="Arial"/>
                <a:sym typeface="Arial"/>
              </a:rPr>
              <a:t>BÀI TẬP TRẮC NGHIỆM</a:t>
            </a:r>
            <a:endParaRPr kumimoji="0" sz="6000" b="1" i="0" u="none" strike="noStrike" kern="0" cap="none" spc="0" normalizeH="0" baseline="0" noProof="0" dirty="0">
              <a:ln>
                <a:noFill/>
              </a:ln>
              <a:solidFill>
                <a:srgbClr val="C00000"/>
              </a:solidFill>
              <a:effectLst/>
              <a:uLnTx/>
              <a:uFillTx/>
              <a:latin typeface="Arial"/>
              <a:ea typeface="Arial"/>
              <a:cs typeface="Arial"/>
              <a:sym typeface="Arial"/>
            </a:endParaRPr>
          </a:p>
        </p:txBody>
      </p:sp>
      <p:pic>
        <p:nvPicPr>
          <p:cNvPr id="17" name="Google Shape;921;p54"/>
          <p:cNvPicPr preferRelativeResize="0"/>
          <p:nvPr/>
        </p:nvPicPr>
        <p:blipFill rotWithShape="1">
          <a:blip r:embed="rId7">
            <a:alphaModFix/>
          </a:blip>
          <a:srcRect/>
          <a:stretch/>
        </p:blipFill>
        <p:spPr>
          <a:xfrm rot="890780">
            <a:off x="13449035" y="-170213"/>
            <a:ext cx="6484102" cy="1402924"/>
          </a:xfrm>
          <a:prstGeom prst="rect">
            <a:avLst/>
          </a:prstGeom>
          <a:noFill/>
          <a:ln>
            <a:noFill/>
          </a:ln>
        </p:spPr>
      </p:pic>
      <mc:AlternateContent xmlns:mc="http://schemas.openxmlformats.org/markup-compatibility/2006" xmlns:a14="http://schemas.microsoft.com/office/drawing/2010/main">
        <mc:Choice Requires="a14">
          <p:sp>
            <p:nvSpPr>
              <p:cNvPr id="18" name="Google Shape;923;p54"/>
              <p:cNvSpPr/>
              <p:nvPr/>
            </p:nvSpPr>
            <p:spPr>
              <a:xfrm>
                <a:off x="498352" y="1829820"/>
                <a:ext cx="17180048" cy="3393825"/>
              </a:xfrm>
              <a:prstGeom prst="roundRect">
                <a:avLst>
                  <a:gd name="adj" fmla="val 16667"/>
                </a:avLst>
              </a:prstGeom>
              <a:solidFill>
                <a:schemeClr val="accent5">
                  <a:lumMod val="20000"/>
                  <a:lumOff val="80000"/>
                </a:schemeClr>
              </a:solidFill>
              <a:ln>
                <a:noFill/>
              </a:ln>
            </p:spPr>
            <p:txBody>
              <a:bodyPr spcFirstLastPara="1" wrap="square" lIns="91425" tIns="45700" rIns="91425" bIns="45700" anchor="ctr" anchorCtr="0">
                <a:noAutofit/>
              </a:bodyPr>
              <a:lstStyle/>
              <a:p>
                <a:pPr algn="ctr">
                  <a:lnSpc>
                    <a:spcPct val="150000"/>
                  </a:lnSpc>
                  <a:spcAft>
                    <a:spcPts val="0"/>
                  </a:spcAft>
                </a:pPr>
                <a:r>
                  <a:rPr kumimoji="0" lang="en-US" sz="4500" b="1"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Câu</a:t>
                </a:r>
                <a:r>
                  <a:rPr kumimoji="0" lang="en-US" sz="45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1</a:t>
                </a:r>
                <a:r>
                  <a:rPr kumimoji="0" lang="en-US" sz="45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n-US" sz="45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lang="nl-NL" sz="4500">
                    <a:latin typeface="Arial" panose="020B0604020202020204" pitchFamily="34" charset="0"/>
                    <a:ea typeface="Times New Roman" panose="02020603050405020304" pitchFamily="18" charset="0"/>
                    <a:cs typeface="Arial" panose="020B0604020202020204" pitchFamily="34" charset="0"/>
                  </a:rPr>
                  <a:t>Cho một cấp số cộng có </a:t>
                </a:r>
                <a14:m>
                  <m:oMath xmlns:m="http://schemas.openxmlformats.org/officeDocument/2006/math">
                    <m:sSub>
                      <m:sSubPr>
                        <m:ctrlPr>
                          <a:rPr lang="en-US" sz="45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5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nl-NL" sz="4500" i="1">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nl-NL" sz="4500" i="1">
                        <a:effectLst/>
                        <a:latin typeface="Cambria Math" panose="02040503050406030204" pitchFamily="18" charset="0"/>
                        <a:ea typeface="Cambria Math" panose="02040503050406030204" pitchFamily="18" charset="0"/>
                        <a:cs typeface="Times New Roman" panose="02020603050405020304" pitchFamily="18" charset="0"/>
                      </a:rPr>
                      <m:t>=−3;</m:t>
                    </m:r>
                    <m:sSub>
                      <m:sSubPr>
                        <m:ctrlPr>
                          <a:rPr lang="en-US" sz="45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5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nl-NL" sz="4500" i="1">
                            <a:effectLst/>
                            <a:latin typeface="Cambria Math" panose="02040503050406030204" pitchFamily="18" charset="0"/>
                            <a:ea typeface="Cambria Math" panose="02040503050406030204" pitchFamily="18" charset="0"/>
                            <a:cs typeface="Times New Roman" panose="02020603050405020304" pitchFamily="18" charset="0"/>
                          </a:rPr>
                          <m:t>6</m:t>
                        </m:r>
                      </m:sub>
                    </m:sSub>
                    <m:r>
                      <a:rPr lang="nl-NL" sz="4500" i="1">
                        <a:effectLst/>
                        <a:latin typeface="Cambria Math" panose="02040503050406030204" pitchFamily="18" charset="0"/>
                        <a:ea typeface="Cambria Math" panose="02040503050406030204" pitchFamily="18" charset="0"/>
                        <a:cs typeface="Times New Roman" panose="02020603050405020304" pitchFamily="18" charset="0"/>
                      </a:rPr>
                      <m:t>=27</m:t>
                    </m:r>
                  </m:oMath>
                </a14:m>
                <a:r>
                  <a:rPr lang="nl-NL" sz="4500">
                    <a:effectLst/>
                    <a:latin typeface="Arial" panose="020B0604020202020204" pitchFamily="34" charset="0"/>
                    <a:ea typeface="Times New Roman" panose="02020603050405020304" pitchFamily="18" charset="0"/>
                    <a:cs typeface="Arial" panose="020B0604020202020204" pitchFamily="34" charset="0"/>
                  </a:rPr>
                  <a:t>. </a:t>
                </a:r>
                <a:r>
                  <a:rPr lang="en-US" sz="4500">
                    <a:effectLst/>
                    <a:latin typeface="Arial" panose="020B0604020202020204" pitchFamily="34" charset="0"/>
                    <a:ea typeface="Times New Roman" panose="02020603050405020304" pitchFamily="18" charset="0"/>
                    <a:cs typeface="Arial" panose="020B0604020202020204" pitchFamily="34" charset="0"/>
                  </a:rPr>
                  <a:t>Tìm d?</a:t>
                </a:r>
              </a:p>
            </p:txBody>
          </p:sp>
        </mc:Choice>
        <mc:Fallback xmlns="">
          <p:sp>
            <p:nvSpPr>
              <p:cNvPr id="18" name="Google Shape;923;p54"/>
              <p:cNvSpPr>
                <a:spLocks noRot="1" noChangeAspect="1" noMove="1" noResize="1" noEditPoints="1" noAdjustHandles="1" noChangeArrowheads="1" noChangeShapeType="1" noTextEdit="1"/>
              </p:cNvSpPr>
              <p:nvPr/>
            </p:nvSpPr>
            <p:spPr>
              <a:xfrm>
                <a:off x="498352" y="1829820"/>
                <a:ext cx="17180048" cy="3393825"/>
              </a:xfrm>
              <a:prstGeom prst="roundRect">
                <a:avLst>
                  <a:gd name="adj" fmla="val 16667"/>
                </a:avLst>
              </a:prstGeom>
              <a:blipFill>
                <a:blip r:embed="rId8"/>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0787663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3"/>
                                        </p:tgtEl>
                                        <p:attrNameLst>
                                          <p:attrName>style.visibility</p:attrName>
                                        </p:attrNameLst>
                                      </p:cBhvr>
                                      <p:to>
                                        <p:strVal val="visible"/>
                                      </p:to>
                                    </p:set>
                                    <p:anim calcmode="lin" valueType="num">
                                      <p:cBhvr>
                                        <p:cTn id="16" dur="500" fill="hold"/>
                                        <p:tgtEl>
                                          <p:spTgt spid="943"/>
                                        </p:tgtEl>
                                        <p:attrNameLst>
                                          <p:attrName>ppt_w</p:attrName>
                                        </p:attrNameLst>
                                      </p:cBhvr>
                                      <p:tavLst>
                                        <p:tav tm="0">
                                          <p:val>
                                            <p:fltVal val="0"/>
                                          </p:val>
                                        </p:tav>
                                        <p:tav tm="100000">
                                          <p:val>
                                            <p:strVal val="#ppt_w"/>
                                          </p:val>
                                        </p:tav>
                                      </p:tavLst>
                                    </p:anim>
                                    <p:anim calcmode="lin" valueType="num">
                                      <p:cBhvr>
                                        <p:cTn id="17" dur="500" fill="hold"/>
                                        <p:tgtEl>
                                          <p:spTgt spid="943"/>
                                        </p:tgtEl>
                                        <p:attrNameLst>
                                          <p:attrName>ppt_h</p:attrName>
                                        </p:attrNameLst>
                                      </p:cBhvr>
                                      <p:tavLst>
                                        <p:tav tm="0">
                                          <p:val>
                                            <p:fltVal val="0"/>
                                          </p:val>
                                        </p:tav>
                                        <p:tav tm="100000">
                                          <p:val>
                                            <p:strVal val="#ppt_h"/>
                                          </p:val>
                                        </p:tav>
                                      </p:tavLst>
                                    </p:anim>
                                    <p:animEffect transition="in" filter="fade">
                                      <p:cBhvr>
                                        <p:cTn id="18" dur="500"/>
                                        <p:tgtEl>
                                          <p:spTgt spid="9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42"/>
                                        </p:tgtEl>
                                        <p:attrNameLst>
                                          <p:attrName>style.visibility</p:attrName>
                                        </p:attrNameLst>
                                      </p:cBhvr>
                                      <p:to>
                                        <p:strVal val="visible"/>
                                      </p:to>
                                    </p:set>
                                    <p:anim calcmode="lin" valueType="num">
                                      <p:cBhvr>
                                        <p:cTn id="21" dur="500" fill="hold"/>
                                        <p:tgtEl>
                                          <p:spTgt spid="942"/>
                                        </p:tgtEl>
                                        <p:attrNameLst>
                                          <p:attrName>ppt_w</p:attrName>
                                        </p:attrNameLst>
                                      </p:cBhvr>
                                      <p:tavLst>
                                        <p:tav tm="0">
                                          <p:val>
                                            <p:fltVal val="0"/>
                                          </p:val>
                                        </p:tav>
                                        <p:tav tm="100000">
                                          <p:val>
                                            <p:strVal val="#ppt_w"/>
                                          </p:val>
                                        </p:tav>
                                      </p:tavLst>
                                    </p:anim>
                                    <p:anim calcmode="lin" valueType="num">
                                      <p:cBhvr>
                                        <p:cTn id="22" dur="500" fill="hold"/>
                                        <p:tgtEl>
                                          <p:spTgt spid="942"/>
                                        </p:tgtEl>
                                        <p:attrNameLst>
                                          <p:attrName>ppt_h</p:attrName>
                                        </p:attrNameLst>
                                      </p:cBhvr>
                                      <p:tavLst>
                                        <p:tav tm="0">
                                          <p:val>
                                            <p:fltVal val="0"/>
                                          </p:val>
                                        </p:tav>
                                        <p:tav tm="100000">
                                          <p:val>
                                            <p:strVal val="#ppt_h"/>
                                          </p:val>
                                        </p:tav>
                                      </p:tavLst>
                                    </p:anim>
                                    <p:animEffect transition="in" filter="fade">
                                      <p:cBhvr>
                                        <p:cTn id="23" dur="500"/>
                                        <p:tgtEl>
                                          <p:spTgt spid="9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45"/>
                                        </p:tgtEl>
                                        <p:attrNameLst>
                                          <p:attrName>style.visibility</p:attrName>
                                        </p:attrNameLst>
                                      </p:cBhvr>
                                      <p:to>
                                        <p:strVal val="visible"/>
                                      </p:to>
                                    </p:set>
                                    <p:anim calcmode="lin" valueType="num">
                                      <p:cBhvr>
                                        <p:cTn id="26" dur="500" fill="hold"/>
                                        <p:tgtEl>
                                          <p:spTgt spid="945"/>
                                        </p:tgtEl>
                                        <p:attrNameLst>
                                          <p:attrName>ppt_w</p:attrName>
                                        </p:attrNameLst>
                                      </p:cBhvr>
                                      <p:tavLst>
                                        <p:tav tm="0">
                                          <p:val>
                                            <p:fltVal val="0"/>
                                          </p:val>
                                        </p:tav>
                                        <p:tav tm="100000">
                                          <p:val>
                                            <p:strVal val="#ppt_w"/>
                                          </p:val>
                                        </p:tav>
                                      </p:tavLst>
                                    </p:anim>
                                    <p:anim calcmode="lin" valueType="num">
                                      <p:cBhvr>
                                        <p:cTn id="27" dur="500" fill="hold"/>
                                        <p:tgtEl>
                                          <p:spTgt spid="945"/>
                                        </p:tgtEl>
                                        <p:attrNameLst>
                                          <p:attrName>ppt_h</p:attrName>
                                        </p:attrNameLst>
                                      </p:cBhvr>
                                      <p:tavLst>
                                        <p:tav tm="0">
                                          <p:val>
                                            <p:fltVal val="0"/>
                                          </p:val>
                                        </p:tav>
                                        <p:tav tm="100000">
                                          <p:val>
                                            <p:strVal val="#ppt_h"/>
                                          </p:val>
                                        </p:tav>
                                      </p:tavLst>
                                    </p:anim>
                                    <p:animEffect transition="in" filter="fade">
                                      <p:cBhvr>
                                        <p:cTn id="28" dur="500"/>
                                        <p:tgtEl>
                                          <p:spTgt spid="945"/>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44"/>
                                        </p:tgtEl>
                                        <p:attrNameLst>
                                          <p:attrName>style.visibility</p:attrName>
                                        </p:attrNameLst>
                                      </p:cBhvr>
                                      <p:to>
                                        <p:strVal val="visible"/>
                                      </p:to>
                                    </p:set>
                                    <p:anim calcmode="lin" valueType="num">
                                      <p:cBhvr>
                                        <p:cTn id="31" dur="500" fill="hold"/>
                                        <p:tgtEl>
                                          <p:spTgt spid="944"/>
                                        </p:tgtEl>
                                        <p:attrNameLst>
                                          <p:attrName>ppt_w</p:attrName>
                                        </p:attrNameLst>
                                      </p:cBhvr>
                                      <p:tavLst>
                                        <p:tav tm="0">
                                          <p:val>
                                            <p:fltVal val="0"/>
                                          </p:val>
                                        </p:tav>
                                        <p:tav tm="100000">
                                          <p:val>
                                            <p:strVal val="#ppt_w"/>
                                          </p:val>
                                        </p:tav>
                                      </p:tavLst>
                                    </p:anim>
                                    <p:anim calcmode="lin" valueType="num">
                                      <p:cBhvr>
                                        <p:cTn id="32" dur="500" fill="hold"/>
                                        <p:tgtEl>
                                          <p:spTgt spid="944"/>
                                        </p:tgtEl>
                                        <p:attrNameLst>
                                          <p:attrName>ppt_h</p:attrName>
                                        </p:attrNameLst>
                                      </p:cBhvr>
                                      <p:tavLst>
                                        <p:tav tm="0">
                                          <p:val>
                                            <p:fltVal val="0"/>
                                          </p:val>
                                        </p:tav>
                                        <p:tav tm="100000">
                                          <p:val>
                                            <p:strVal val="#ppt_h"/>
                                          </p:val>
                                        </p:tav>
                                      </p:tavLst>
                                    </p:anim>
                                    <p:animEffect transition="in" filter="fade">
                                      <p:cBhvr>
                                        <p:cTn id="33" dur="500"/>
                                        <p:tgtEl>
                                          <p:spTgt spid="94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947"/>
                                        </p:tgtEl>
                                        <p:attrNameLst>
                                          <p:attrName>style.visibility</p:attrName>
                                        </p:attrNameLst>
                                      </p:cBhvr>
                                      <p:to>
                                        <p:strVal val="visible"/>
                                      </p:to>
                                    </p:set>
                                    <p:animEffect transition="in" filter="barn(inVertical)">
                                      <p:cBhvr>
                                        <p:cTn id="38" dur="500"/>
                                        <p:tgtEl>
                                          <p:spTgt spid="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 grpId="0" animBg="1"/>
      <p:bldP spid="943" grpId="0" animBg="1"/>
      <p:bldP spid="944" grpId="0" animBg="1"/>
      <p:bldP spid="945" grpId="0" animBg="1"/>
      <p:bldP spid="16" grpId="0"/>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pic>
        <p:nvPicPr>
          <p:cNvPr id="940" name="Google Shape;940;p55"/>
          <p:cNvPicPr preferRelativeResize="0"/>
          <p:nvPr/>
        </p:nvPicPr>
        <p:blipFill rotWithShape="1">
          <a:blip r:embed="rId3">
            <a:alphaModFix amt="75000"/>
            <a:duotone>
              <a:prstClr val="black"/>
              <a:schemeClr val="bg2">
                <a:lumMod val="20000"/>
                <a:lumOff val="80000"/>
                <a:tint val="45000"/>
                <a:satMod val="400000"/>
              </a:schemeClr>
            </a:duotone>
            <a:extLst>
              <a:ext uri="{BEBA8EAE-BF5A-486C-A8C5-ECC9F3942E4B}">
                <a14:imgProps xmlns:a14="http://schemas.microsoft.com/office/drawing/2010/main">
                  <a14:imgLayer r:embed="rId4">
                    <a14:imgEffect>
                      <a14:colorTemperature colorTemp="8800"/>
                    </a14:imgEffect>
                    <a14:imgEffect>
                      <a14:brightnessContrast bright="40000" contrast="20000"/>
                    </a14:imgEffect>
                  </a14:imgLayer>
                </a14:imgProps>
              </a:ext>
            </a:extLst>
          </a:blip>
          <a:srcRect/>
          <a:stretch/>
        </p:blipFill>
        <p:spPr>
          <a:xfrm>
            <a:off x="-838200" y="-4982105"/>
            <a:ext cx="19960258" cy="19960258"/>
          </a:xfrm>
          <a:prstGeom prst="rect">
            <a:avLst/>
          </a:prstGeom>
          <a:noFill/>
          <a:ln>
            <a:noFill/>
          </a:ln>
        </p:spPr>
      </p:pic>
      <p:sp>
        <p:nvSpPr>
          <p:cNvPr id="942" name="Google Shape;942;p55"/>
          <p:cNvSpPr/>
          <p:nvPr/>
        </p:nvSpPr>
        <p:spPr>
          <a:xfrm>
            <a:off x="1213923" y="7933698"/>
            <a:ext cx="5774110" cy="1327327"/>
          </a:xfrm>
          <a:prstGeom prst="roundRect">
            <a:avLst>
              <a:gd name="adj" fmla="val 16667"/>
            </a:avLst>
          </a:prstGeom>
          <a:solidFill>
            <a:schemeClr val="accent5">
              <a:lumMod val="20000"/>
              <a:lumOff val="80000"/>
            </a:schemeClr>
          </a:solidFill>
          <a:ln>
            <a:noFill/>
          </a:ln>
        </p:spPr>
        <p:txBody>
          <a:bodyPr spcFirstLastPara="1" wrap="square" lIns="91425" tIns="45700" rIns="91425" bIns="45700" anchor="ctr" anchorCtr="0">
            <a:noAutofit/>
          </a:bodyPr>
          <a:lstStyle/>
          <a:p>
            <a:pPr marR="30480" algn="ctr">
              <a:lnSpc>
                <a:spcPct val="150000"/>
              </a:lnSpc>
              <a:spcAft>
                <a:spcPts val="0"/>
              </a:spcAft>
            </a:pPr>
            <a:r>
              <a:rPr lang="en-US" sz="4400">
                <a:latin typeface="+mj-lt"/>
                <a:ea typeface="Times New Roman" panose="02020603050405020304" pitchFamily="18" charset="0"/>
              </a:rPr>
              <a:t>B. 6</a:t>
            </a:r>
            <a:endParaRPr lang="en-US" sz="4000">
              <a:effectLst/>
              <a:latin typeface="+mj-lt"/>
              <a:ea typeface="Times New Roman" panose="02020603050405020304" pitchFamily="18" charset="0"/>
            </a:endParaRPr>
          </a:p>
        </p:txBody>
      </p:sp>
      <p:sp>
        <p:nvSpPr>
          <p:cNvPr id="943" name="Google Shape;943;p55"/>
          <p:cNvSpPr/>
          <p:nvPr/>
        </p:nvSpPr>
        <p:spPr>
          <a:xfrm>
            <a:off x="1213923" y="5807263"/>
            <a:ext cx="5774110" cy="1296325"/>
          </a:xfrm>
          <a:prstGeom prst="roundRect">
            <a:avLst>
              <a:gd name="adj" fmla="val 16667"/>
            </a:avLst>
          </a:prstGeom>
          <a:solidFill>
            <a:schemeClr val="accent5">
              <a:lumMod val="20000"/>
              <a:lumOff val="80000"/>
            </a:schemeClr>
          </a:solidFill>
          <a:ln>
            <a:noFill/>
          </a:ln>
        </p:spPr>
        <p:txBody>
          <a:bodyPr spcFirstLastPara="1" wrap="square" lIns="91425" tIns="45700" rIns="91425" bIns="45700" anchor="ctr" anchorCtr="0">
            <a:noAutofit/>
          </a:bodyPr>
          <a:lstStyle/>
          <a:p>
            <a:pPr marR="30480" algn="ctr">
              <a:lnSpc>
                <a:spcPct val="150000"/>
              </a:lnSpc>
              <a:spcAft>
                <a:spcPts val="0"/>
              </a:spcAft>
            </a:pPr>
            <a:r>
              <a:rPr lang="en-US" sz="4400">
                <a:latin typeface="+mj-lt"/>
                <a:ea typeface="Times New Roman" panose="02020603050405020304" pitchFamily="18" charset="0"/>
              </a:rPr>
              <a:t>A. 0,5</a:t>
            </a:r>
            <a:endParaRPr lang="en-US" sz="4000">
              <a:effectLst/>
              <a:latin typeface="+mj-lt"/>
              <a:ea typeface="Times New Roman" panose="02020603050405020304" pitchFamily="18" charset="0"/>
            </a:endParaRPr>
          </a:p>
        </p:txBody>
      </p:sp>
      <p:sp>
        <p:nvSpPr>
          <p:cNvPr id="944" name="Google Shape;944;p55"/>
          <p:cNvSpPr/>
          <p:nvPr/>
        </p:nvSpPr>
        <p:spPr>
          <a:xfrm>
            <a:off x="10210677" y="7904441"/>
            <a:ext cx="6477123" cy="1327327"/>
          </a:xfrm>
          <a:prstGeom prst="roundRect">
            <a:avLst>
              <a:gd name="adj" fmla="val 16667"/>
            </a:avLst>
          </a:prstGeom>
          <a:solidFill>
            <a:schemeClr val="accent5">
              <a:lumMod val="20000"/>
              <a:lumOff val="80000"/>
            </a:schemeClr>
          </a:solidFill>
          <a:ln>
            <a:noFill/>
          </a:ln>
        </p:spPr>
        <p:txBody>
          <a:bodyPr spcFirstLastPara="1" wrap="square" lIns="91425" tIns="45700" rIns="91425" bIns="45700" anchor="ctr" anchorCtr="0">
            <a:noAutofit/>
          </a:bodyPr>
          <a:lstStyle/>
          <a:p>
            <a:pPr marR="30480" algn="ctr">
              <a:lnSpc>
                <a:spcPct val="150000"/>
              </a:lnSpc>
              <a:spcAft>
                <a:spcPts val="0"/>
              </a:spcAft>
            </a:pPr>
            <a:r>
              <a:rPr lang="en-US" sz="4400">
                <a:latin typeface="+mj-lt"/>
                <a:ea typeface="Times New Roman" panose="02020603050405020304" pitchFamily="18" charset="0"/>
              </a:rPr>
              <a:t>D. 0,6</a:t>
            </a:r>
            <a:endParaRPr lang="en-US" sz="4000">
              <a:effectLst/>
              <a:latin typeface="+mj-lt"/>
              <a:ea typeface="Times New Roman" panose="02020603050405020304" pitchFamily="18" charset="0"/>
            </a:endParaRPr>
          </a:p>
        </p:txBody>
      </p:sp>
      <p:sp>
        <p:nvSpPr>
          <p:cNvPr id="945" name="Google Shape;945;p55"/>
          <p:cNvSpPr/>
          <p:nvPr/>
        </p:nvSpPr>
        <p:spPr>
          <a:xfrm>
            <a:off x="10155545" y="5775718"/>
            <a:ext cx="6519991" cy="1363397"/>
          </a:xfrm>
          <a:prstGeom prst="roundRect">
            <a:avLst>
              <a:gd name="adj" fmla="val 16667"/>
            </a:avLst>
          </a:prstGeom>
          <a:solidFill>
            <a:schemeClr val="accent5">
              <a:lumMod val="20000"/>
              <a:lumOff val="80000"/>
            </a:schemeClr>
          </a:solidFill>
          <a:ln>
            <a:noFill/>
          </a:ln>
        </p:spPr>
        <p:txBody>
          <a:bodyPr spcFirstLastPara="1" wrap="square" lIns="91425" tIns="45700" rIns="91425" bIns="45700" anchor="ctr" anchorCtr="0">
            <a:noAutofit/>
          </a:bodyPr>
          <a:lstStyle/>
          <a:p>
            <a:pPr marR="30480" algn="ctr">
              <a:lnSpc>
                <a:spcPct val="150000"/>
              </a:lnSpc>
              <a:spcAft>
                <a:spcPts val="0"/>
              </a:spcAft>
            </a:pPr>
            <a:r>
              <a:rPr lang="en-US" sz="4400">
                <a:latin typeface="+mj-lt"/>
                <a:ea typeface="Times New Roman" panose="02020603050405020304" pitchFamily="18" charset="0"/>
              </a:rPr>
              <a:t>C. 1,6</a:t>
            </a:r>
            <a:endParaRPr lang="en-US" sz="4000">
              <a:effectLst/>
              <a:latin typeface="+mj-lt"/>
              <a:ea typeface="Times New Roman" panose="02020603050405020304" pitchFamily="18" charset="0"/>
            </a:endParaRPr>
          </a:p>
        </p:txBody>
      </p:sp>
      <p:pic>
        <p:nvPicPr>
          <p:cNvPr id="947" name="Google Shape;947;p55"/>
          <p:cNvPicPr preferRelativeResize="0"/>
          <p:nvPr/>
        </p:nvPicPr>
        <p:blipFill rotWithShape="1">
          <a:blip r:embed="rId5">
            <a:alphaModFix/>
          </a:blip>
          <a:srcRect/>
          <a:stretch/>
        </p:blipFill>
        <p:spPr>
          <a:xfrm>
            <a:off x="5728851" y="5921648"/>
            <a:ext cx="1226505" cy="1067554"/>
          </a:xfrm>
          <a:prstGeom prst="rect">
            <a:avLst/>
          </a:prstGeom>
          <a:noFill/>
          <a:ln>
            <a:noFill/>
          </a:ln>
        </p:spPr>
      </p:pic>
      <p:pic>
        <p:nvPicPr>
          <p:cNvPr id="953" name="Google Shape;953;p55"/>
          <p:cNvPicPr preferRelativeResize="0"/>
          <p:nvPr/>
        </p:nvPicPr>
        <p:blipFill rotWithShape="1">
          <a:blip r:embed="rId6">
            <a:alphaModFix/>
          </a:blip>
          <a:srcRect/>
          <a:stretch/>
        </p:blipFill>
        <p:spPr>
          <a:xfrm>
            <a:off x="8133141" y="6731851"/>
            <a:ext cx="1020820" cy="1826227"/>
          </a:xfrm>
          <a:prstGeom prst="rect">
            <a:avLst/>
          </a:prstGeom>
          <a:noFill/>
          <a:ln>
            <a:noFill/>
          </a:ln>
        </p:spPr>
      </p:pic>
      <p:sp>
        <p:nvSpPr>
          <p:cNvPr id="16" name="Google Shape;922;p54"/>
          <p:cNvSpPr txBox="1"/>
          <p:nvPr/>
        </p:nvSpPr>
        <p:spPr>
          <a:xfrm>
            <a:off x="4564516" y="531250"/>
            <a:ext cx="8813015" cy="821763"/>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88900"/>
              </a:lnSpc>
              <a:spcBef>
                <a:spcPts val="0"/>
              </a:spcBef>
              <a:spcAft>
                <a:spcPts val="0"/>
              </a:spcAft>
              <a:buClr>
                <a:srgbClr val="000000"/>
              </a:buClr>
              <a:buSzTx/>
              <a:buFont typeface="Arial"/>
              <a:buNone/>
              <a:tabLst/>
              <a:defRPr/>
            </a:pPr>
            <a:r>
              <a:rPr kumimoji="0" lang="en-US" sz="6000" b="1" i="0" u="none" strike="noStrike" kern="0" cap="none" spc="0" normalizeH="0" baseline="0" noProof="0" dirty="0">
                <a:ln>
                  <a:noFill/>
                </a:ln>
                <a:solidFill>
                  <a:srgbClr val="C00000"/>
                </a:solidFill>
                <a:effectLst/>
                <a:uLnTx/>
                <a:uFillTx/>
                <a:latin typeface="Arial"/>
                <a:ea typeface="Arial"/>
                <a:cs typeface="Arial"/>
                <a:sym typeface="Arial"/>
              </a:rPr>
              <a:t>BÀI TẬP TRẮC NGHIỆM</a:t>
            </a:r>
            <a:endParaRPr kumimoji="0" sz="6000" b="1" i="0" u="none" strike="noStrike" kern="0" cap="none" spc="0" normalizeH="0" baseline="0" noProof="0" dirty="0">
              <a:ln>
                <a:noFill/>
              </a:ln>
              <a:solidFill>
                <a:srgbClr val="C00000"/>
              </a:solidFill>
              <a:effectLst/>
              <a:uLnTx/>
              <a:uFillTx/>
              <a:latin typeface="Arial"/>
              <a:ea typeface="Arial"/>
              <a:cs typeface="Arial"/>
              <a:sym typeface="Arial"/>
            </a:endParaRPr>
          </a:p>
        </p:txBody>
      </p:sp>
      <p:pic>
        <p:nvPicPr>
          <p:cNvPr id="17" name="Google Shape;921;p54"/>
          <p:cNvPicPr preferRelativeResize="0"/>
          <p:nvPr/>
        </p:nvPicPr>
        <p:blipFill rotWithShape="1">
          <a:blip r:embed="rId7">
            <a:alphaModFix/>
          </a:blip>
          <a:srcRect/>
          <a:stretch/>
        </p:blipFill>
        <p:spPr>
          <a:xfrm rot="890780">
            <a:off x="13449035" y="-170213"/>
            <a:ext cx="6484102" cy="1402924"/>
          </a:xfrm>
          <a:prstGeom prst="rect">
            <a:avLst/>
          </a:prstGeom>
          <a:noFill/>
          <a:ln>
            <a:noFill/>
          </a:ln>
        </p:spPr>
      </p:pic>
      <mc:AlternateContent xmlns:mc="http://schemas.openxmlformats.org/markup-compatibility/2006" xmlns:a14="http://schemas.microsoft.com/office/drawing/2010/main">
        <mc:Choice Requires="a14">
          <p:sp>
            <p:nvSpPr>
              <p:cNvPr id="18" name="Google Shape;923;p54"/>
              <p:cNvSpPr/>
              <p:nvPr/>
            </p:nvSpPr>
            <p:spPr>
              <a:xfrm>
                <a:off x="498352" y="1829820"/>
                <a:ext cx="17180048" cy="3393825"/>
              </a:xfrm>
              <a:prstGeom prst="roundRect">
                <a:avLst>
                  <a:gd name="adj" fmla="val 16667"/>
                </a:avLst>
              </a:prstGeom>
              <a:solidFill>
                <a:schemeClr val="accent5">
                  <a:lumMod val="20000"/>
                  <a:lumOff val="80000"/>
                </a:schemeClr>
              </a:solidFill>
              <a:ln>
                <a:noFill/>
              </a:ln>
            </p:spPr>
            <p:txBody>
              <a:bodyPr spcFirstLastPara="1" wrap="square" lIns="91425" tIns="45700" rIns="91425" bIns="45700" anchor="ctr" anchorCtr="0">
                <a:noAutofit/>
              </a:bodyPr>
              <a:lstStyle/>
              <a:p>
                <a:pPr>
                  <a:lnSpc>
                    <a:spcPct val="150000"/>
                  </a:lnSpc>
                  <a:spcAft>
                    <a:spcPts val="0"/>
                  </a:spcAft>
                </a:pPr>
                <a:r>
                  <a:rPr kumimoji="0" lang="en-US" sz="4500" b="1" i="0" u="none" strike="noStrike" kern="1200" cap="none" spc="0" normalizeH="0" baseline="0" noProof="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Câu</a:t>
                </a:r>
                <a:r>
                  <a:rPr kumimoji="0" lang="en-US" sz="45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2.</a:t>
                </a:r>
                <a:r>
                  <a:rPr kumimoji="0" lang="en-US" sz="45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lang="en-US" sz="4500">
                    <a:latin typeface="Arial" panose="020B0604020202020204" pitchFamily="34" charset="0"/>
                    <a:ea typeface="Times New Roman" panose="02020603050405020304" pitchFamily="18" charset="0"/>
                    <a:cs typeface="Arial" panose="020B0604020202020204" pitchFamily="34" charset="0"/>
                  </a:rPr>
                  <a:t>Cho cấp số cộng </a:t>
                </a:r>
                <a14:m>
                  <m:oMath xmlns:m="http://schemas.openxmlformats.org/officeDocument/2006/math">
                    <m:r>
                      <a:rPr lang="en-US" sz="45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5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5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en-US" sz="4500" i="1">
                            <a:effectLst/>
                            <a:latin typeface="Cambria Math" panose="02040503050406030204" pitchFamily="18" charset="0"/>
                            <a:ea typeface="Times New Roman" panose="02020603050405020304" pitchFamily="18" charset="0"/>
                            <a:cs typeface="Times New Roman" panose="02020603050405020304" pitchFamily="18" charset="0"/>
                          </a:rPr>
                          <m:t>𝑛</m:t>
                        </m:r>
                      </m:sub>
                    </m:sSub>
                    <m:r>
                      <a:rPr lang="en-US" sz="45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4500">
                    <a:effectLst/>
                    <a:latin typeface="Arial" panose="020B0604020202020204" pitchFamily="34" charset="0"/>
                    <a:ea typeface="Times New Roman" panose="02020603050405020304" pitchFamily="18" charset="0"/>
                    <a:cs typeface="Arial" panose="020B0604020202020204" pitchFamily="34" charset="0"/>
                  </a:rPr>
                  <a:t> có: </a:t>
                </a:r>
                <a14:m>
                  <m:oMath xmlns:m="http://schemas.openxmlformats.org/officeDocument/2006/math">
                    <m:sSub>
                      <m:sSubPr>
                        <m:ctrlPr>
                          <a:rPr lang="en-US" sz="45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5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en-US" sz="45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en-US" sz="4500">
                    <a:effectLst/>
                    <a:latin typeface="Arial" panose="020B0604020202020204" pitchFamily="34" charset="0"/>
                    <a:ea typeface="Times New Roman" panose="02020603050405020304" pitchFamily="18" charset="0"/>
                    <a:cs typeface="Arial" panose="020B0604020202020204" pitchFamily="34" charset="0"/>
                  </a:rPr>
                  <a:t> = -0,1; d = 0,1. Số hạng thứ 7 của cấp số cộng này là:</a:t>
                </a:r>
              </a:p>
            </p:txBody>
          </p:sp>
        </mc:Choice>
        <mc:Fallback xmlns="">
          <p:sp>
            <p:nvSpPr>
              <p:cNvPr id="18" name="Google Shape;923;p54"/>
              <p:cNvSpPr>
                <a:spLocks noRot="1" noChangeAspect="1" noMove="1" noResize="1" noEditPoints="1" noAdjustHandles="1" noChangeArrowheads="1" noChangeShapeType="1" noTextEdit="1"/>
              </p:cNvSpPr>
              <p:nvPr/>
            </p:nvSpPr>
            <p:spPr>
              <a:xfrm>
                <a:off x="498352" y="1829820"/>
                <a:ext cx="17180048" cy="3393825"/>
              </a:xfrm>
              <a:prstGeom prst="roundRect">
                <a:avLst>
                  <a:gd name="adj" fmla="val 16667"/>
                </a:avLst>
              </a:prstGeom>
              <a:blipFill rotWithShape="1">
                <a:blip r:embed="rId8"/>
                <a:stretch>
                  <a:fillRect l="-532"/>
                </a:stretch>
              </a:blipFill>
              <a:ln>
                <a:noFill/>
              </a:ln>
            </p:spPr>
            <p:txBody>
              <a:bodyPr/>
              <a:lstStyle/>
              <a:p>
                <a:r>
                  <a:rPr lang="vi-VN">
                    <a:noFill/>
                  </a:rPr>
                  <a:t> </a:t>
                </a:r>
              </a:p>
            </p:txBody>
          </p:sp>
        </mc:Fallback>
      </mc:AlternateContent>
    </p:spTree>
    <p:extLst>
      <p:ext uri="{BB962C8B-B14F-4D97-AF65-F5344CB8AC3E}">
        <p14:creationId xmlns:p14="http://schemas.microsoft.com/office/powerpoint/2010/main" val="5620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47"/>
                                        </p:tgtEl>
                                        <p:attrNameLst>
                                          <p:attrName>style.visibility</p:attrName>
                                        </p:attrNameLst>
                                      </p:cBhvr>
                                      <p:to>
                                        <p:strVal val="visible"/>
                                      </p:to>
                                    </p:set>
                                    <p:animEffect transition="in" filter="barn(inVertical)">
                                      <p:cBhvr>
                                        <p:cTn id="7" dur="500"/>
                                        <p:tgtEl>
                                          <p:spTgt spid="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pic>
        <p:nvPicPr>
          <p:cNvPr id="940" name="Google Shape;940;p55"/>
          <p:cNvPicPr preferRelativeResize="0"/>
          <p:nvPr/>
        </p:nvPicPr>
        <p:blipFill rotWithShape="1">
          <a:blip r:embed="rId3">
            <a:alphaModFix amt="75000"/>
            <a:duotone>
              <a:prstClr val="black"/>
              <a:schemeClr val="bg2">
                <a:lumMod val="20000"/>
                <a:lumOff val="80000"/>
                <a:tint val="45000"/>
                <a:satMod val="400000"/>
              </a:schemeClr>
            </a:duotone>
            <a:extLst>
              <a:ext uri="{BEBA8EAE-BF5A-486C-A8C5-ECC9F3942E4B}">
                <a14:imgProps xmlns:a14="http://schemas.microsoft.com/office/drawing/2010/main">
                  <a14:imgLayer r:embed="rId4">
                    <a14:imgEffect>
                      <a14:colorTemperature colorTemp="8800"/>
                    </a14:imgEffect>
                    <a14:imgEffect>
                      <a14:brightnessContrast bright="40000" contrast="20000"/>
                    </a14:imgEffect>
                  </a14:imgLayer>
                </a14:imgProps>
              </a:ext>
            </a:extLst>
          </a:blip>
          <a:srcRect/>
          <a:stretch/>
        </p:blipFill>
        <p:spPr>
          <a:xfrm>
            <a:off x="-838200" y="-4982105"/>
            <a:ext cx="19960258" cy="19960258"/>
          </a:xfrm>
          <a:prstGeom prst="rect">
            <a:avLst/>
          </a:prstGeom>
          <a:noFill/>
          <a:ln>
            <a:noFill/>
          </a:ln>
        </p:spPr>
      </p:pic>
      <p:sp>
        <p:nvSpPr>
          <p:cNvPr id="942" name="Google Shape;942;p55"/>
          <p:cNvSpPr/>
          <p:nvPr/>
        </p:nvSpPr>
        <p:spPr>
          <a:xfrm>
            <a:off x="1213923" y="7933698"/>
            <a:ext cx="5774110" cy="1327327"/>
          </a:xfrm>
          <a:prstGeom prst="roundRect">
            <a:avLst>
              <a:gd name="adj" fmla="val 16667"/>
            </a:avLst>
          </a:prstGeom>
          <a:solidFill>
            <a:schemeClr val="accent5">
              <a:lumMod val="20000"/>
              <a:lumOff val="80000"/>
            </a:schemeClr>
          </a:solidFill>
          <a:ln>
            <a:noFill/>
          </a:ln>
        </p:spPr>
        <p:txBody>
          <a:bodyPr spcFirstLastPara="1" wrap="square" lIns="91425" tIns="45700" rIns="91425" bIns="45700" anchor="ctr" anchorCtr="0">
            <a:noAutofit/>
          </a:bodyPr>
          <a:lstStyle/>
          <a:p>
            <a:pPr marR="30480" algn="ctr">
              <a:lnSpc>
                <a:spcPct val="150000"/>
              </a:lnSpc>
              <a:spcAft>
                <a:spcPts val="0"/>
              </a:spcAft>
            </a:pPr>
            <a:r>
              <a:rPr lang="en-US" sz="4400">
                <a:latin typeface="+mj-lt"/>
                <a:ea typeface="Times New Roman" panose="02020603050405020304" pitchFamily="18" charset="0"/>
              </a:rPr>
              <a:t>B. 27</a:t>
            </a:r>
            <a:endParaRPr lang="en-US" sz="4000">
              <a:effectLst/>
              <a:latin typeface="+mj-lt"/>
              <a:ea typeface="Times New Roman" panose="02020603050405020304" pitchFamily="18" charset="0"/>
            </a:endParaRPr>
          </a:p>
        </p:txBody>
      </p:sp>
      <p:sp>
        <p:nvSpPr>
          <p:cNvPr id="943" name="Google Shape;943;p55"/>
          <p:cNvSpPr/>
          <p:nvPr/>
        </p:nvSpPr>
        <p:spPr>
          <a:xfrm>
            <a:off x="1213923" y="5807263"/>
            <a:ext cx="5774110" cy="1296325"/>
          </a:xfrm>
          <a:prstGeom prst="roundRect">
            <a:avLst>
              <a:gd name="adj" fmla="val 16667"/>
            </a:avLst>
          </a:prstGeom>
          <a:solidFill>
            <a:schemeClr val="accent5">
              <a:lumMod val="20000"/>
              <a:lumOff val="80000"/>
            </a:schemeClr>
          </a:solidFill>
          <a:ln>
            <a:noFill/>
          </a:ln>
        </p:spPr>
        <p:txBody>
          <a:bodyPr spcFirstLastPara="1" wrap="square" lIns="91425" tIns="45700" rIns="91425" bIns="45700" anchor="ctr" anchorCtr="0">
            <a:noAutofit/>
          </a:bodyPr>
          <a:lstStyle/>
          <a:p>
            <a:pPr marR="30480" algn="ctr">
              <a:lnSpc>
                <a:spcPct val="150000"/>
              </a:lnSpc>
              <a:spcAft>
                <a:spcPts val="0"/>
              </a:spcAft>
            </a:pPr>
            <a:r>
              <a:rPr lang="en-US" sz="4400">
                <a:latin typeface="+mj-lt"/>
                <a:ea typeface="Times New Roman" panose="02020603050405020304" pitchFamily="18" charset="0"/>
              </a:rPr>
              <a:t>A. 29</a:t>
            </a:r>
            <a:endParaRPr lang="en-US" sz="4000">
              <a:effectLst/>
              <a:latin typeface="+mj-lt"/>
              <a:ea typeface="Times New Roman" panose="02020603050405020304" pitchFamily="18" charset="0"/>
            </a:endParaRPr>
          </a:p>
        </p:txBody>
      </p:sp>
      <p:sp>
        <p:nvSpPr>
          <p:cNvPr id="944" name="Google Shape;944;p55"/>
          <p:cNvSpPr/>
          <p:nvPr/>
        </p:nvSpPr>
        <p:spPr>
          <a:xfrm>
            <a:off x="10210677" y="7904441"/>
            <a:ext cx="6477123" cy="1327327"/>
          </a:xfrm>
          <a:prstGeom prst="roundRect">
            <a:avLst>
              <a:gd name="adj" fmla="val 16667"/>
            </a:avLst>
          </a:prstGeom>
          <a:solidFill>
            <a:schemeClr val="accent5">
              <a:lumMod val="20000"/>
              <a:lumOff val="80000"/>
            </a:schemeClr>
          </a:solidFill>
          <a:ln>
            <a:noFill/>
          </a:ln>
        </p:spPr>
        <p:txBody>
          <a:bodyPr spcFirstLastPara="1" wrap="square" lIns="91425" tIns="45700" rIns="91425" bIns="45700" anchor="ctr" anchorCtr="0">
            <a:noAutofit/>
          </a:bodyPr>
          <a:lstStyle/>
          <a:p>
            <a:pPr marR="30480" algn="ctr">
              <a:lnSpc>
                <a:spcPct val="150000"/>
              </a:lnSpc>
              <a:spcAft>
                <a:spcPts val="0"/>
              </a:spcAft>
            </a:pPr>
            <a:r>
              <a:rPr lang="en-US" sz="4400">
                <a:latin typeface="+mj-lt"/>
                <a:ea typeface="Times New Roman" panose="02020603050405020304" pitchFamily="18" charset="0"/>
              </a:rPr>
              <a:t>D. 35</a:t>
            </a:r>
            <a:endParaRPr lang="en-US" sz="4000">
              <a:effectLst/>
              <a:latin typeface="+mj-lt"/>
              <a:ea typeface="Times New Roman" panose="02020603050405020304" pitchFamily="18" charset="0"/>
            </a:endParaRPr>
          </a:p>
        </p:txBody>
      </p:sp>
      <p:sp>
        <p:nvSpPr>
          <p:cNvPr id="945" name="Google Shape;945;p55"/>
          <p:cNvSpPr/>
          <p:nvPr/>
        </p:nvSpPr>
        <p:spPr>
          <a:xfrm>
            <a:off x="10155545" y="5775718"/>
            <a:ext cx="6519991" cy="1363397"/>
          </a:xfrm>
          <a:prstGeom prst="roundRect">
            <a:avLst>
              <a:gd name="adj" fmla="val 16667"/>
            </a:avLst>
          </a:prstGeom>
          <a:solidFill>
            <a:schemeClr val="accent5">
              <a:lumMod val="20000"/>
              <a:lumOff val="80000"/>
            </a:schemeClr>
          </a:solidFill>
          <a:ln>
            <a:noFill/>
          </a:ln>
        </p:spPr>
        <p:txBody>
          <a:bodyPr spcFirstLastPara="1" wrap="square" lIns="91425" tIns="45700" rIns="91425" bIns="45700" anchor="ctr" anchorCtr="0">
            <a:noAutofit/>
          </a:bodyPr>
          <a:lstStyle/>
          <a:p>
            <a:pPr marR="30480" algn="ctr">
              <a:lnSpc>
                <a:spcPct val="150000"/>
              </a:lnSpc>
              <a:spcAft>
                <a:spcPts val="0"/>
              </a:spcAft>
            </a:pPr>
            <a:r>
              <a:rPr lang="en-US" sz="4400">
                <a:latin typeface="+mj-lt"/>
                <a:ea typeface="Times New Roman" panose="02020603050405020304" pitchFamily="18" charset="0"/>
              </a:rPr>
              <a:t>C. 31</a:t>
            </a:r>
            <a:endParaRPr lang="en-US" sz="4000">
              <a:effectLst/>
              <a:latin typeface="+mj-lt"/>
              <a:ea typeface="Times New Roman" panose="02020603050405020304" pitchFamily="18" charset="0"/>
            </a:endParaRPr>
          </a:p>
        </p:txBody>
      </p:sp>
      <p:pic>
        <p:nvPicPr>
          <p:cNvPr id="947" name="Google Shape;947;p55"/>
          <p:cNvPicPr preferRelativeResize="0"/>
          <p:nvPr/>
        </p:nvPicPr>
        <p:blipFill rotWithShape="1">
          <a:blip r:embed="rId5">
            <a:alphaModFix/>
          </a:blip>
          <a:srcRect/>
          <a:stretch/>
        </p:blipFill>
        <p:spPr>
          <a:xfrm>
            <a:off x="5728851" y="5921648"/>
            <a:ext cx="1226505" cy="1067554"/>
          </a:xfrm>
          <a:prstGeom prst="rect">
            <a:avLst/>
          </a:prstGeom>
          <a:noFill/>
          <a:ln>
            <a:noFill/>
          </a:ln>
        </p:spPr>
      </p:pic>
      <p:pic>
        <p:nvPicPr>
          <p:cNvPr id="953" name="Google Shape;953;p55"/>
          <p:cNvPicPr preferRelativeResize="0"/>
          <p:nvPr/>
        </p:nvPicPr>
        <p:blipFill rotWithShape="1">
          <a:blip r:embed="rId6">
            <a:alphaModFix/>
          </a:blip>
          <a:srcRect/>
          <a:stretch/>
        </p:blipFill>
        <p:spPr>
          <a:xfrm>
            <a:off x="8133141" y="6731851"/>
            <a:ext cx="1020820" cy="1826227"/>
          </a:xfrm>
          <a:prstGeom prst="rect">
            <a:avLst/>
          </a:prstGeom>
          <a:noFill/>
          <a:ln>
            <a:noFill/>
          </a:ln>
        </p:spPr>
      </p:pic>
      <p:sp>
        <p:nvSpPr>
          <p:cNvPr id="16" name="Google Shape;922;p54"/>
          <p:cNvSpPr txBox="1"/>
          <p:nvPr/>
        </p:nvSpPr>
        <p:spPr>
          <a:xfrm>
            <a:off x="4564516" y="531250"/>
            <a:ext cx="8813015" cy="821763"/>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88900"/>
              </a:lnSpc>
              <a:spcBef>
                <a:spcPts val="0"/>
              </a:spcBef>
              <a:spcAft>
                <a:spcPts val="0"/>
              </a:spcAft>
              <a:buClr>
                <a:srgbClr val="000000"/>
              </a:buClr>
              <a:buSzTx/>
              <a:buFont typeface="Arial"/>
              <a:buNone/>
              <a:tabLst/>
              <a:defRPr/>
            </a:pPr>
            <a:r>
              <a:rPr kumimoji="0" lang="en-US" sz="6000" b="1" i="0" u="none" strike="noStrike" kern="0" cap="none" spc="0" normalizeH="0" baseline="0" noProof="0" dirty="0">
                <a:ln>
                  <a:noFill/>
                </a:ln>
                <a:solidFill>
                  <a:srgbClr val="C00000"/>
                </a:solidFill>
                <a:effectLst/>
                <a:uLnTx/>
                <a:uFillTx/>
                <a:latin typeface="Arial"/>
                <a:ea typeface="Arial"/>
                <a:cs typeface="Arial"/>
                <a:sym typeface="Arial"/>
              </a:rPr>
              <a:t>BÀI TẬP TRẮC NGHIỆM</a:t>
            </a:r>
            <a:endParaRPr kumimoji="0" sz="6000" b="1" i="0" u="none" strike="noStrike" kern="0" cap="none" spc="0" normalizeH="0" baseline="0" noProof="0" dirty="0">
              <a:ln>
                <a:noFill/>
              </a:ln>
              <a:solidFill>
                <a:srgbClr val="C00000"/>
              </a:solidFill>
              <a:effectLst/>
              <a:uLnTx/>
              <a:uFillTx/>
              <a:latin typeface="Arial"/>
              <a:ea typeface="Arial"/>
              <a:cs typeface="Arial"/>
              <a:sym typeface="Arial"/>
            </a:endParaRPr>
          </a:p>
        </p:txBody>
      </p:sp>
      <p:pic>
        <p:nvPicPr>
          <p:cNvPr id="17" name="Google Shape;921;p54"/>
          <p:cNvPicPr preferRelativeResize="0"/>
          <p:nvPr/>
        </p:nvPicPr>
        <p:blipFill rotWithShape="1">
          <a:blip r:embed="rId7">
            <a:alphaModFix/>
          </a:blip>
          <a:srcRect/>
          <a:stretch/>
        </p:blipFill>
        <p:spPr>
          <a:xfrm rot="890780">
            <a:off x="13449035" y="-170213"/>
            <a:ext cx="6484102" cy="1402924"/>
          </a:xfrm>
          <a:prstGeom prst="rect">
            <a:avLst/>
          </a:prstGeom>
          <a:noFill/>
          <a:ln>
            <a:noFill/>
          </a:ln>
        </p:spPr>
      </p:pic>
      <mc:AlternateContent xmlns:mc="http://schemas.openxmlformats.org/markup-compatibility/2006" xmlns:a14="http://schemas.microsoft.com/office/drawing/2010/main">
        <mc:Choice Requires="a14">
          <p:sp>
            <p:nvSpPr>
              <p:cNvPr id="18" name="Google Shape;923;p54"/>
              <p:cNvSpPr/>
              <p:nvPr/>
            </p:nvSpPr>
            <p:spPr>
              <a:xfrm>
                <a:off x="498352" y="1829820"/>
                <a:ext cx="17180048" cy="3393825"/>
              </a:xfrm>
              <a:prstGeom prst="roundRect">
                <a:avLst>
                  <a:gd name="adj" fmla="val 16667"/>
                </a:avLst>
              </a:prstGeom>
              <a:solidFill>
                <a:schemeClr val="accent5">
                  <a:lumMod val="20000"/>
                  <a:lumOff val="80000"/>
                </a:schemeClr>
              </a:solidFill>
              <a:ln>
                <a:noFill/>
              </a:ln>
            </p:spPr>
            <p:txBody>
              <a:bodyPr spcFirstLastPara="1" wrap="square" lIns="91425" tIns="45700" rIns="91425" bIns="45700" anchor="ctr" anchorCtr="0">
                <a:noAutofit/>
              </a:bodyPr>
              <a:lstStyle/>
              <a:p>
                <a:pPr>
                  <a:lnSpc>
                    <a:spcPct val="150000"/>
                  </a:lnSpc>
                  <a:spcAft>
                    <a:spcPts val="0"/>
                  </a:spcAft>
                </a:pPr>
                <a:r>
                  <a:rPr kumimoji="0" lang="en-US" sz="45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Câu 3.</a:t>
                </a:r>
                <a:r>
                  <a:rPr kumimoji="0" lang="en-US" sz="45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lang="en-US" sz="4500">
                    <a:latin typeface="Arial" panose="020B0604020202020204" pitchFamily="34" charset="0"/>
                    <a:ea typeface="Times New Roman" panose="02020603050405020304" pitchFamily="18" charset="0"/>
                    <a:cs typeface="Arial" panose="020B0604020202020204" pitchFamily="34" charset="0"/>
                  </a:rPr>
                  <a:t>Cho cấp số cộng </a:t>
                </a:r>
                <a14:m>
                  <m:oMath xmlns:m="http://schemas.openxmlformats.org/officeDocument/2006/math">
                    <m:r>
                      <a:rPr lang="en-US" sz="45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5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5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en-US" sz="4500" i="1">
                            <a:effectLst/>
                            <a:latin typeface="Cambria Math" panose="02040503050406030204" pitchFamily="18" charset="0"/>
                            <a:ea typeface="Times New Roman" panose="02020603050405020304" pitchFamily="18" charset="0"/>
                            <a:cs typeface="Times New Roman" panose="02020603050405020304" pitchFamily="18" charset="0"/>
                          </a:rPr>
                          <m:t>𝑛</m:t>
                        </m:r>
                      </m:sub>
                    </m:sSub>
                    <m:r>
                      <a:rPr lang="en-US" sz="45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4500">
                    <a:effectLst/>
                    <a:latin typeface="Arial" panose="020B0604020202020204" pitchFamily="34" charset="0"/>
                    <a:ea typeface="Times New Roman" panose="02020603050405020304" pitchFamily="18" charset="0"/>
                    <a:cs typeface="Arial" panose="020B0604020202020204" pitchFamily="34" charset="0"/>
                  </a:rPr>
                  <a:t> biết </a:t>
                </a:r>
                <a14:m>
                  <m:oMath xmlns:m="http://schemas.openxmlformats.org/officeDocument/2006/math">
                    <m:sSub>
                      <m:sSubPr>
                        <m:ctrlPr>
                          <a:rPr lang="en-US" sz="45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5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en-US" sz="4500" b="0" i="1" smtClean="0">
                            <a:effectLst/>
                            <a:latin typeface="Cambria Math"/>
                            <a:ea typeface="Times New Roman" panose="02020603050405020304" pitchFamily="18" charset="0"/>
                            <a:cs typeface="Times New Roman" panose="02020603050405020304" pitchFamily="18" charset="0"/>
                          </a:rPr>
                          <m:t>2</m:t>
                        </m:r>
                      </m:sub>
                    </m:sSub>
                  </m:oMath>
                </a14:m>
                <a:r>
                  <a:rPr lang="en-US" sz="4500">
                    <a:effectLst/>
                    <a:latin typeface="Arial" panose="020B0604020202020204" pitchFamily="34" charset="0"/>
                    <a:ea typeface="Times New Roman" panose="02020603050405020304" pitchFamily="18" charset="0"/>
                    <a:cs typeface="Arial" panose="020B0604020202020204" pitchFamily="34" charset="0"/>
                  </a:rPr>
                  <a:t> = 3; </a:t>
                </a:r>
                <a14:m>
                  <m:oMath xmlns:m="http://schemas.openxmlformats.org/officeDocument/2006/math">
                    <m:sSub>
                      <m:sSubPr>
                        <m:ctrlPr>
                          <a:rPr lang="en-US" sz="45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4500" i="1">
                            <a:latin typeface="Cambria Math" panose="02040503050406030204" pitchFamily="18" charset="0"/>
                            <a:ea typeface="Times New Roman" panose="02020603050405020304" pitchFamily="18" charset="0"/>
                            <a:cs typeface="Times New Roman" panose="02020603050405020304" pitchFamily="18" charset="0"/>
                          </a:rPr>
                          <m:t>𝑢</m:t>
                        </m:r>
                      </m:e>
                      <m:sub>
                        <m:r>
                          <a:rPr lang="en-US" sz="4500" b="0" i="1" smtClean="0">
                            <a:latin typeface="Cambria Math"/>
                            <a:ea typeface="Times New Roman" panose="02020603050405020304" pitchFamily="18" charset="0"/>
                            <a:cs typeface="Times New Roman" panose="02020603050405020304" pitchFamily="18" charset="0"/>
                          </a:rPr>
                          <m:t>4</m:t>
                        </m:r>
                      </m:sub>
                    </m:sSub>
                  </m:oMath>
                </a14:m>
                <a:r>
                  <a:rPr lang="en-US" sz="4500">
                    <a:latin typeface="Arial" panose="020B0604020202020204" pitchFamily="34" charset="0"/>
                    <a:ea typeface="Times New Roman" panose="02020603050405020304" pitchFamily="18" charset="0"/>
                    <a:cs typeface="Arial" panose="020B0604020202020204" pitchFamily="34" charset="0"/>
                  </a:rPr>
                  <a:t> = 7</a:t>
                </a:r>
                <a:r>
                  <a:rPr lang="en-US" sz="4500">
                    <a:effectLst/>
                    <a:latin typeface="Arial" panose="020B0604020202020204" pitchFamily="34" charset="0"/>
                    <a:ea typeface="Times New Roman" panose="02020603050405020304" pitchFamily="18" charset="0"/>
                    <a:cs typeface="Arial" panose="020B0604020202020204" pitchFamily="34" charset="0"/>
                  </a:rPr>
                  <a:t>. Giá trị của </a:t>
                </a:r>
                <a14:m>
                  <m:oMath xmlns:m="http://schemas.openxmlformats.org/officeDocument/2006/math">
                    <m:sSub>
                      <m:sSubPr>
                        <m:ctrlPr>
                          <a:rPr lang="en-US" sz="45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4500" i="1">
                            <a:latin typeface="Cambria Math" panose="02040503050406030204" pitchFamily="18" charset="0"/>
                            <a:ea typeface="Times New Roman" panose="02020603050405020304" pitchFamily="18" charset="0"/>
                            <a:cs typeface="Times New Roman" panose="02020603050405020304" pitchFamily="18" charset="0"/>
                          </a:rPr>
                          <m:t>𝑢</m:t>
                        </m:r>
                      </m:e>
                      <m:sub>
                        <m:r>
                          <a:rPr lang="en-US" sz="4500" b="0" i="1" smtClean="0">
                            <a:latin typeface="Cambria Math"/>
                            <a:ea typeface="Times New Roman" panose="02020603050405020304" pitchFamily="18" charset="0"/>
                            <a:cs typeface="Times New Roman" panose="02020603050405020304" pitchFamily="18" charset="0"/>
                          </a:rPr>
                          <m:t>15</m:t>
                        </m:r>
                      </m:sub>
                    </m:sSub>
                    <m:r>
                      <a:rPr lang="en-US" sz="4500" i="1">
                        <a:latin typeface="Cambria Math"/>
                        <a:ea typeface="Times New Roman" panose="02020603050405020304" pitchFamily="18" charset="0"/>
                        <a:cs typeface="Times New Roman" panose="02020603050405020304" pitchFamily="18" charset="0"/>
                      </a:rPr>
                      <m:t> </m:t>
                    </m:r>
                  </m:oMath>
                </a14:m>
                <a:r>
                  <a:rPr lang="en-US" sz="4500">
                    <a:effectLst/>
                    <a:latin typeface="Arial" panose="020B0604020202020204" pitchFamily="34" charset="0"/>
                    <a:ea typeface="Times New Roman" panose="02020603050405020304" pitchFamily="18" charset="0"/>
                    <a:cs typeface="Arial" panose="020B0604020202020204" pitchFamily="34" charset="0"/>
                  </a:rPr>
                  <a:t> bằng:</a:t>
                </a:r>
              </a:p>
            </p:txBody>
          </p:sp>
        </mc:Choice>
        <mc:Fallback xmlns="">
          <p:sp>
            <p:nvSpPr>
              <p:cNvPr id="18" name="Google Shape;923;p54"/>
              <p:cNvSpPr>
                <a:spLocks noRot="1" noChangeAspect="1" noMove="1" noResize="1" noEditPoints="1" noAdjustHandles="1" noChangeArrowheads="1" noChangeShapeType="1" noTextEdit="1"/>
              </p:cNvSpPr>
              <p:nvPr/>
            </p:nvSpPr>
            <p:spPr>
              <a:xfrm>
                <a:off x="498352" y="1829820"/>
                <a:ext cx="17180048" cy="3393825"/>
              </a:xfrm>
              <a:prstGeom prst="roundRect">
                <a:avLst>
                  <a:gd name="adj" fmla="val 16667"/>
                </a:avLst>
              </a:prstGeom>
              <a:blipFill rotWithShape="1">
                <a:blip r:embed="rId8"/>
                <a:stretch>
                  <a:fillRect l="-532"/>
                </a:stretch>
              </a:blipFill>
              <a:ln>
                <a:noFill/>
              </a:ln>
            </p:spPr>
            <p:txBody>
              <a:bodyPr/>
              <a:lstStyle/>
              <a:p>
                <a:r>
                  <a:rPr lang="vi-VN">
                    <a:noFill/>
                  </a:rPr>
                  <a:t> </a:t>
                </a:r>
              </a:p>
            </p:txBody>
          </p:sp>
        </mc:Fallback>
      </mc:AlternateContent>
    </p:spTree>
    <p:extLst>
      <p:ext uri="{BB962C8B-B14F-4D97-AF65-F5344CB8AC3E}">
        <p14:creationId xmlns:p14="http://schemas.microsoft.com/office/powerpoint/2010/main" val="324823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47"/>
                                        </p:tgtEl>
                                        <p:attrNameLst>
                                          <p:attrName>style.visibility</p:attrName>
                                        </p:attrNameLst>
                                      </p:cBhvr>
                                      <p:to>
                                        <p:strVal val="visible"/>
                                      </p:to>
                                    </p:set>
                                    <p:animEffect transition="in" filter="barn(inVertical)">
                                      <p:cBhvr>
                                        <p:cTn id="7" dur="500"/>
                                        <p:tgtEl>
                                          <p:spTgt spid="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pic>
        <p:nvPicPr>
          <p:cNvPr id="940" name="Google Shape;940;p55"/>
          <p:cNvPicPr preferRelativeResize="0"/>
          <p:nvPr/>
        </p:nvPicPr>
        <p:blipFill rotWithShape="1">
          <a:blip r:embed="rId4">
            <a:alphaModFix amt="75000"/>
            <a:duotone>
              <a:prstClr val="black"/>
              <a:schemeClr val="bg2">
                <a:lumMod val="20000"/>
                <a:lumOff val="80000"/>
                <a:tint val="45000"/>
                <a:satMod val="400000"/>
              </a:schemeClr>
            </a:duotone>
            <a:extLst>
              <a:ext uri="{BEBA8EAE-BF5A-486C-A8C5-ECC9F3942E4B}">
                <a14:imgProps xmlns:a14="http://schemas.microsoft.com/office/drawing/2010/main">
                  <a14:imgLayer r:embed="rId5">
                    <a14:imgEffect>
                      <a14:colorTemperature colorTemp="8800"/>
                    </a14:imgEffect>
                    <a14:imgEffect>
                      <a14:brightnessContrast bright="40000" contrast="20000"/>
                    </a14:imgEffect>
                  </a14:imgLayer>
                </a14:imgProps>
              </a:ext>
            </a:extLst>
          </a:blip>
          <a:srcRect/>
          <a:stretch/>
        </p:blipFill>
        <p:spPr>
          <a:xfrm>
            <a:off x="-838200" y="-4982105"/>
            <a:ext cx="19960258" cy="19960258"/>
          </a:xfrm>
          <a:prstGeom prst="rect">
            <a:avLst/>
          </a:prstGeom>
          <a:noFill/>
          <a:ln>
            <a:noFill/>
          </a:ln>
        </p:spPr>
      </p:pic>
      <mc:AlternateContent xmlns:mc="http://schemas.openxmlformats.org/markup-compatibility/2006" xmlns:a14="http://schemas.microsoft.com/office/drawing/2010/main">
        <mc:Choice Requires="a14">
          <p:sp>
            <p:nvSpPr>
              <p:cNvPr id="942" name="Google Shape;942;p55"/>
              <p:cNvSpPr/>
              <p:nvPr/>
            </p:nvSpPr>
            <p:spPr>
              <a:xfrm>
                <a:off x="1213923" y="7933698"/>
                <a:ext cx="5774110" cy="1327327"/>
              </a:xfrm>
              <a:prstGeom prst="roundRect">
                <a:avLst>
                  <a:gd name="adj" fmla="val 16667"/>
                </a:avLst>
              </a:prstGeom>
              <a:solidFill>
                <a:schemeClr val="accent5">
                  <a:lumMod val="20000"/>
                  <a:lumOff val="80000"/>
                </a:schemeClr>
              </a:solidFill>
              <a:ln>
                <a:noFill/>
              </a:ln>
            </p:spPr>
            <p:txBody>
              <a:bodyPr spcFirstLastPara="1" wrap="square" lIns="91425" tIns="45700" rIns="91425" bIns="45700" anchor="ctr" anchorCtr="0">
                <a:noAutofit/>
              </a:bodyPr>
              <a:lstStyle/>
              <a:p>
                <a:pPr marR="30480" algn="ctr">
                  <a:lnSpc>
                    <a:spcPct val="150000"/>
                  </a:lnSpc>
                  <a:spcAft>
                    <a:spcPts val="0"/>
                  </a:spcAft>
                </a:pPr>
                <a:r>
                  <a:rPr lang="en-US" sz="4400">
                    <a:latin typeface="+mj-lt"/>
                    <a:ea typeface="Times New Roman" panose="02020603050405020304" pitchFamily="18" charset="0"/>
                  </a:rPr>
                  <a:t>B.</a:t>
                </a:r>
                <a:r>
                  <a:rPr lang="en-US" sz="4400">
                    <a:ea typeface="Times New Roman" panose="02020603050405020304" pitchFamily="18" charset="0"/>
                  </a:rPr>
                  <a:t>-3 + </a:t>
                </a:r>
                <a14:m>
                  <m:oMath xmlns:m="http://schemas.openxmlformats.org/officeDocument/2006/math">
                    <m:f>
                      <m:fPr>
                        <m:ctrlPr>
                          <a:rPr lang="en-US" sz="4400" i="1">
                            <a:latin typeface="Cambria Math" panose="02040503050406030204" pitchFamily="18" charset="0"/>
                            <a:ea typeface="Cambria Math" panose="02040503050406030204" pitchFamily="18" charset="0"/>
                            <a:cs typeface="Times New Roman" panose="02020603050405020304" pitchFamily="18" charset="0"/>
                          </a:rPr>
                        </m:ctrlPr>
                      </m:fPr>
                      <m:num>
                        <m:r>
                          <a:rPr lang="en-US" sz="4400" i="1">
                            <a:latin typeface="Cambria Math"/>
                            <a:ea typeface="Cambria Math" panose="02040503050406030204" pitchFamily="18" charset="0"/>
                            <a:cs typeface="Times New Roman" panose="02020603050405020304" pitchFamily="18" charset="0"/>
                          </a:rPr>
                          <m:t>1</m:t>
                        </m:r>
                      </m:num>
                      <m:den>
                        <m:r>
                          <a:rPr lang="nl-NL" sz="4400" i="1">
                            <a:latin typeface="Cambria Math"/>
                            <a:ea typeface="Cambria Math" panose="02040503050406030204" pitchFamily="18" charset="0"/>
                            <a:cs typeface="Times New Roman" panose="02020603050405020304" pitchFamily="18" charset="0"/>
                          </a:rPr>
                          <m:t>2</m:t>
                        </m:r>
                      </m:den>
                    </m:f>
                    <m:r>
                      <a:rPr lang="nl-NL" sz="4400" i="1">
                        <a:latin typeface="Cambria Math"/>
                        <a:ea typeface="Cambria Math" panose="02040503050406030204" pitchFamily="18" charset="0"/>
                        <a:cs typeface="Times New Roman" panose="02020603050405020304" pitchFamily="18" charset="0"/>
                      </a:rPr>
                      <m:t> </m:t>
                    </m:r>
                  </m:oMath>
                </a14:m>
                <a:r>
                  <a:rPr lang="en-US" sz="4400">
                    <a:ea typeface="Times New Roman" panose="02020603050405020304" pitchFamily="18" charset="0"/>
                  </a:rPr>
                  <a:t>n-1</a:t>
                </a:r>
                <a:endParaRPr lang="en-US" sz="4000">
                  <a:ea typeface="Times New Roman" panose="02020603050405020304" pitchFamily="18" charset="0"/>
                </a:endParaRPr>
              </a:p>
            </p:txBody>
          </p:sp>
        </mc:Choice>
        <mc:Fallback xmlns="">
          <p:sp>
            <p:nvSpPr>
              <p:cNvPr id="942" name="Google Shape;942;p55"/>
              <p:cNvSpPr>
                <a:spLocks noRot="1" noChangeAspect="1" noMove="1" noResize="1" noEditPoints="1" noAdjustHandles="1" noChangeArrowheads="1" noChangeShapeType="1" noTextEdit="1"/>
              </p:cNvSpPr>
              <p:nvPr/>
            </p:nvSpPr>
            <p:spPr>
              <a:xfrm>
                <a:off x="1213923" y="7933698"/>
                <a:ext cx="5774110" cy="1327327"/>
              </a:xfrm>
              <a:prstGeom prst="roundRect">
                <a:avLst>
                  <a:gd name="adj" fmla="val 16667"/>
                </a:avLst>
              </a:prstGeom>
              <a:blipFill rotWithShape="1">
                <a:blip r:embed="rId6"/>
                <a:stretch>
                  <a:fillRect b="-9633"/>
                </a:stretch>
              </a:blipFill>
              <a:ln>
                <a:noFill/>
              </a:ln>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43" name="Google Shape;943;p55"/>
              <p:cNvSpPr/>
              <p:nvPr/>
            </p:nvSpPr>
            <p:spPr>
              <a:xfrm>
                <a:off x="1213923" y="5807263"/>
                <a:ext cx="5774110" cy="1296325"/>
              </a:xfrm>
              <a:prstGeom prst="roundRect">
                <a:avLst>
                  <a:gd name="adj" fmla="val 16667"/>
                </a:avLst>
              </a:prstGeom>
              <a:solidFill>
                <a:schemeClr val="accent5">
                  <a:lumMod val="20000"/>
                  <a:lumOff val="80000"/>
                </a:schemeClr>
              </a:solidFill>
              <a:ln>
                <a:noFill/>
              </a:ln>
            </p:spPr>
            <p:txBody>
              <a:bodyPr spcFirstLastPara="1" wrap="square" lIns="91425" tIns="45700" rIns="91425" bIns="45700" anchor="ctr" anchorCtr="0">
                <a:noAutofit/>
              </a:bodyPr>
              <a:lstStyle/>
              <a:p>
                <a:pPr marR="30480" algn="ctr">
                  <a:lnSpc>
                    <a:spcPct val="150000"/>
                  </a:lnSpc>
                  <a:spcAft>
                    <a:spcPts val="0"/>
                  </a:spcAft>
                </a:pPr>
                <a:r>
                  <a:rPr lang="en-US" sz="4400">
                    <a:latin typeface="+mj-lt"/>
                    <a:ea typeface="Times New Roman" panose="02020603050405020304" pitchFamily="18" charset="0"/>
                  </a:rPr>
                  <a:t>A. -3 + </a:t>
                </a:r>
                <a14:m>
                  <m:oMath xmlns:m="http://schemas.openxmlformats.org/officeDocument/2006/math">
                    <m:f>
                      <m:fPr>
                        <m:ctrlPr>
                          <a:rPr lang="en-US" sz="4400" i="1">
                            <a:latin typeface="Cambria Math" panose="02040503050406030204" pitchFamily="18" charset="0"/>
                            <a:ea typeface="Cambria Math" panose="02040503050406030204" pitchFamily="18" charset="0"/>
                            <a:cs typeface="Times New Roman" panose="02020603050405020304" pitchFamily="18" charset="0"/>
                          </a:rPr>
                        </m:ctrlPr>
                      </m:fPr>
                      <m:num>
                        <m:r>
                          <a:rPr lang="en-US" sz="4400" b="0" i="1" smtClean="0">
                            <a:latin typeface="Cambria Math" panose="02040503050406030204" pitchFamily="18" charset="0"/>
                            <a:ea typeface="Cambria Math" panose="02040503050406030204" pitchFamily="18" charset="0"/>
                            <a:cs typeface="Times New Roman" panose="02020603050405020304" pitchFamily="18" charset="0"/>
                          </a:rPr>
                          <m:t>1</m:t>
                        </m:r>
                      </m:num>
                      <m:den>
                        <m:r>
                          <a:rPr lang="nl-NL" sz="4400" i="1">
                            <a:latin typeface="Cambria Math" panose="02040503050406030204" pitchFamily="18" charset="0"/>
                            <a:ea typeface="Cambria Math" panose="02040503050406030204" pitchFamily="18" charset="0"/>
                            <a:cs typeface="Times New Roman" panose="02020603050405020304" pitchFamily="18" charset="0"/>
                          </a:rPr>
                          <m:t>2</m:t>
                        </m:r>
                      </m:den>
                    </m:f>
                    <m:r>
                      <a:rPr lang="nl-NL" sz="4400" i="1">
                        <a:latin typeface="Cambria Math" panose="02040503050406030204" pitchFamily="18" charset="0"/>
                        <a:ea typeface="Cambria Math" panose="02040503050406030204" pitchFamily="18" charset="0"/>
                        <a:cs typeface="Times New Roman" panose="02020603050405020304" pitchFamily="18" charset="0"/>
                      </a:rPr>
                      <m:t> </m:t>
                    </m:r>
                  </m:oMath>
                </a14:m>
                <a:r>
                  <a:rPr lang="en-US" sz="4400">
                    <a:latin typeface="+mj-lt"/>
                    <a:ea typeface="Times New Roman" panose="02020603050405020304" pitchFamily="18" charset="0"/>
                  </a:rPr>
                  <a:t>(n-1)</a:t>
                </a:r>
                <a:endParaRPr lang="en-US" sz="4000">
                  <a:effectLst/>
                  <a:latin typeface="+mj-lt"/>
                  <a:ea typeface="Times New Roman" panose="02020603050405020304" pitchFamily="18" charset="0"/>
                </a:endParaRPr>
              </a:p>
            </p:txBody>
          </p:sp>
        </mc:Choice>
        <mc:Fallback xmlns="">
          <p:sp>
            <p:nvSpPr>
              <p:cNvPr id="943" name="Google Shape;943;p55"/>
              <p:cNvSpPr>
                <a:spLocks noRot="1" noChangeAspect="1" noMove="1" noResize="1" noEditPoints="1" noAdjustHandles="1" noChangeArrowheads="1" noChangeShapeType="1" noTextEdit="1"/>
              </p:cNvSpPr>
              <p:nvPr/>
            </p:nvSpPr>
            <p:spPr>
              <a:xfrm>
                <a:off x="1213923" y="5807263"/>
                <a:ext cx="5774110" cy="1296325"/>
              </a:xfrm>
              <a:prstGeom prst="roundRect">
                <a:avLst>
                  <a:gd name="adj" fmla="val 16667"/>
                </a:avLst>
              </a:prstGeom>
              <a:blipFill rotWithShape="1">
                <a:blip r:embed="rId7"/>
                <a:stretch>
                  <a:fillRect b="-12736"/>
                </a:stretch>
              </a:blipFill>
              <a:ln>
                <a:noFill/>
              </a:ln>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44" name="Google Shape;944;p55"/>
              <p:cNvSpPr/>
              <p:nvPr/>
            </p:nvSpPr>
            <p:spPr>
              <a:xfrm>
                <a:off x="10210677" y="7904441"/>
                <a:ext cx="6477123" cy="1327327"/>
              </a:xfrm>
              <a:prstGeom prst="roundRect">
                <a:avLst>
                  <a:gd name="adj" fmla="val 16667"/>
                </a:avLst>
              </a:prstGeom>
              <a:solidFill>
                <a:schemeClr val="accent5">
                  <a:lumMod val="20000"/>
                  <a:lumOff val="80000"/>
                </a:schemeClr>
              </a:solidFill>
              <a:ln>
                <a:noFill/>
              </a:ln>
            </p:spPr>
            <p:txBody>
              <a:bodyPr spcFirstLastPara="1" wrap="square" lIns="91425" tIns="45700" rIns="91425" bIns="45700" anchor="ctr" anchorCtr="0">
                <a:noAutofit/>
              </a:bodyPr>
              <a:lstStyle/>
              <a:p>
                <a:pPr marR="30480" algn="ctr">
                  <a:lnSpc>
                    <a:spcPct val="150000"/>
                  </a:lnSpc>
                  <a:spcAft>
                    <a:spcPts val="0"/>
                  </a:spcAft>
                </a:pPr>
                <a:r>
                  <a:rPr lang="en-US" sz="4400">
                    <a:latin typeface="+mj-lt"/>
                    <a:ea typeface="Times New Roman" panose="02020603050405020304" pitchFamily="18" charset="0"/>
                  </a:rPr>
                  <a:t>D. n[</a:t>
                </a:r>
                <a:r>
                  <a:rPr lang="en-US" sz="4400">
                    <a:ea typeface="Times New Roman" panose="02020603050405020304" pitchFamily="18" charset="0"/>
                  </a:rPr>
                  <a:t>-3 + </a:t>
                </a:r>
                <a14:m>
                  <m:oMath xmlns:m="http://schemas.openxmlformats.org/officeDocument/2006/math">
                    <m:f>
                      <m:fPr>
                        <m:ctrlPr>
                          <a:rPr lang="en-US" sz="4400" i="1">
                            <a:latin typeface="Cambria Math" panose="02040503050406030204" pitchFamily="18" charset="0"/>
                            <a:ea typeface="Cambria Math" panose="02040503050406030204" pitchFamily="18" charset="0"/>
                            <a:cs typeface="Times New Roman" panose="02020603050405020304" pitchFamily="18" charset="0"/>
                          </a:rPr>
                        </m:ctrlPr>
                      </m:fPr>
                      <m:num>
                        <m:r>
                          <a:rPr lang="en-US" sz="4400" i="1">
                            <a:latin typeface="Cambria Math"/>
                            <a:ea typeface="Cambria Math" panose="02040503050406030204" pitchFamily="18" charset="0"/>
                            <a:cs typeface="Times New Roman" panose="02020603050405020304" pitchFamily="18" charset="0"/>
                          </a:rPr>
                          <m:t>1</m:t>
                        </m:r>
                      </m:num>
                      <m:den>
                        <m:r>
                          <a:rPr lang="nl-NL" sz="4400" i="1">
                            <a:latin typeface="Cambria Math"/>
                            <a:ea typeface="Cambria Math" panose="02040503050406030204" pitchFamily="18" charset="0"/>
                            <a:cs typeface="Times New Roman" panose="02020603050405020304" pitchFamily="18" charset="0"/>
                          </a:rPr>
                          <m:t>2</m:t>
                        </m:r>
                      </m:den>
                    </m:f>
                    <m:r>
                      <a:rPr lang="nl-NL" sz="4400" i="1">
                        <a:latin typeface="Cambria Math"/>
                        <a:ea typeface="Cambria Math" panose="02040503050406030204" pitchFamily="18" charset="0"/>
                        <a:cs typeface="Times New Roman" panose="02020603050405020304" pitchFamily="18" charset="0"/>
                      </a:rPr>
                      <m:t> </m:t>
                    </m:r>
                  </m:oMath>
                </a14:m>
                <a:r>
                  <a:rPr lang="en-US" sz="4400">
                    <a:ea typeface="Times New Roman" panose="02020603050405020304" pitchFamily="18" charset="0"/>
                  </a:rPr>
                  <a:t>(n-1)]</a:t>
                </a:r>
                <a:endParaRPr lang="en-US" sz="4000">
                  <a:ea typeface="Times New Roman" panose="02020603050405020304" pitchFamily="18" charset="0"/>
                </a:endParaRPr>
              </a:p>
            </p:txBody>
          </p:sp>
        </mc:Choice>
        <mc:Fallback xmlns="">
          <p:sp>
            <p:nvSpPr>
              <p:cNvPr id="944" name="Google Shape;944;p55"/>
              <p:cNvSpPr>
                <a:spLocks noRot="1" noChangeAspect="1" noMove="1" noResize="1" noEditPoints="1" noAdjustHandles="1" noChangeArrowheads="1" noChangeShapeType="1" noTextEdit="1"/>
              </p:cNvSpPr>
              <p:nvPr/>
            </p:nvSpPr>
            <p:spPr>
              <a:xfrm>
                <a:off x="10210677" y="7904441"/>
                <a:ext cx="6477123" cy="1327327"/>
              </a:xfrm>
              <a:prstGeom prst="roundRect">
                <a:avLst>
                  <a:gd name="adj" fmla="val 16667"/>
                </a:avLst>
              </a:prstGeom>
              <a:blipFill rotWithShape="1">
                <a:blip r:embed="rId8"/>
                <a:stretch>
                  <a:fillRect b="-10138"/>
                </a:stretch>
              </a:blipFill>
              <a:ln>
                <a:noFill/>
              </a:ln>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45" name="Google Shape;945;p55"/>
              <p:cNvSpPr/>
              <p:nvPr/>
            </p:nvSpPr>
            <p:spPr>
              <a:xfrm>
                <a:off x="10155545" y="5775718"/>
                <a:ext cx="6519991" cy="1363397"/>
              </a:xfrm>
              <a:prstGeom prst="roundRect">
                <a:avLst>
                  <a:gd name="adj" fmla="val 16667"/>
                </a:avLst>
              </a:prstGeom>
              <a:solidFill>
                <a:schemeClr val="accent5">
                  <a:lumMod val="20000"/>
                  <a:lumOff val="80000"/>
                </a:schemeClr>
              </a:solidFill>
              <a:ln>
                <a:noFill/>
              </a:ln>
            </p:spPr>
            <p:txBody>
              <a:bodyPr spcFirstLastPara="1" wrap="square" lIns="91425" tIns="45700" rIns="91425" bIns="45700" anchor="ctr" anchorCtr="0">
                <a:noAutofit/>
              </a:bodyPr>
              <a:lstStyle/>
              <a:p>
                <a:pPr marR="30480" algn="ctr">
                  <a:lnSpc>
                    <a:spcPct val="150000"/>
                  </a:lnSpc>
                  <a:spcAft>
                    <a:spcPts val="0"/>
                  </a:spcAft>
                </a:pPr>
                <a:r>
                  <a:rPr lang="en-US" sz="4400">
                    <a:latin typeface="+mj-lt"/>
                    <a:ea typeface="Times New Roman" panose="02020603050405020304" pitchFamily="18" charset="0"/>
                  </a:rPr>
                  <a:t>C. </a:t>
                </a:r>
                <a:r>
                  <a:rPr lang="en-US" sz="4400">
                    <a:ea typeface="Times New Roman" panose="02020603050405020304" pitchFamily="18" charset="0"/>
                  </a:rPr>
                  <a:t>-3 + </a:t>
                </a:r>
                <a14:m>
                  <m:oMath xmlns:m="http://schemas.openxmlformats.org/officeDocument/2006/math">
                    <m:f>
                      <m:fPr>
                        <m:ctrlPr>
                          <a:rPr lang="en-US" sz="4400" i="1">
                            <a:latin typeface="Cambria Math" panose="02040503050406030204" pitchFamily="18" charset="0"/>
                            <a:ea typeface="Cambria Math" panose="02040503050406030204" pitchFamily="18" charset="0"/>
                            <a:cs typeface="Times New Roman" panose="02020603050405020304" pitchFamily="18" charset="0"/>
                          </a:rPr>
                        </m:ctrlPr>
                      </m:fPr>
                      <m:num>
                        <m:r>
                          <a:rPr lang="en-US" sz="4400" i="1">
                            <a:latin typeface="Cambria Math"/>
                            <a:ea typeface="Cambria Math" panose="02040503050406030204" pitchFamily="18" charset="0"/>
                            <a:cs typeface="Times New Roman" panose="02020603050405020304" pitchFamily="18" charset="0"/>
                          </a:rPr>
                          <m:t>1</m:t>
                        </m:r>
                      </m:num>
                      <m:den>
                        <m:r>
                          <a:rPr lang="nl-NL" sz="4400" i="1">
                            <a:latin typeface="Cambria Math"/>
                            <a:ea typeface="Cambria Math" panose="02040503050406030204" pitchFamily="18" charset="0"/>
                            <a:cs typeface="Times New Roman" panose="02020603050405020304" pitchFamily="18" charset="0"/>
                          </a:rPr>
                          <m:t>2</m:t>
                        </m:r>
                      </m:den>
                    </m:f>
                    <m:r>
                      <a:rPr lang="nl-NL" sz="4400" i="1">
                        <a:latin typeface="Cambria Math"/>
                        <a:ea typeface="Cambria Math" panose="02040503050406030204" pitchFamily="18" charset="0"/>
                        <a:cs typeface="Times New Roman" panose="02020603050405020304" pitchFamily="18" charset="0"/>
                      </a:rPr>
                      <m:t> </m:t>
                    </m:r>
                  </m:oMath>
                </a14:m>
                <a:r>
                  <a:rPr lang="en-US" sz="4400">
                    <a:ea typeface="Times New Roman" panose="02020603050405020304" pitchFamily="18" charset="0"/>
                  </a:rPr>
                  <a:t>(n+1)</a:t>
                </a:r>
                <a:endParaRPr lang="en-US" sz="4000">
                  <a:ea typeface="Times New Roman" panose="02020603050405020304" pitchFamily="18" charset="0"/>
                </a:endParaRPr>
              </a:p>
            </p:txBody>
          </p:sp>
        </mc:Choice>
        <mc:Fallback xmlns="">
          <p:sp>
            <p:nvSpPr>
              <p:cNvPr id="945" name="Google Shape;945;p55"/>
              <p:cNvSpPr>
                <a:spLocks noRot="1" noChangeAspect="1" noMove="1" noResize="1" noEditPoints="1" noAdjustHandles="1" noChangeArrowheads="1" noChangeShapeType="1" noTextEdit="1"/>
              </p:cNvSpPr>
              <p:nvPr/>
            </p:nvSpPr>
            <p:spPr>
              <a:xfrm>
                <a:off x="10155545" y="5775718"/>
                <a:ext cx="6519991" cy="1363397"/>
              </a:xfrm>
              <a:prstGeom prst="roundRect">
                <a:avLst>
                  <a:gd name="adj" fmla="val 16667"/>
                </a:avLst>
              </a:prstGeom>
              <a:blipFill rotWithShape="1">
                <a:blip r:embed="rId9"/>
                <a:stretch>
                  <a:fillRect b="-8036"/>
                </a:stretch>
              </a:blipFill>
              <a:ln>
                <a:noFill/>
              </a:ln>
            </p:spPr>
            <p:txBody>
              <a:bodyPr/>
              <a:lstStyle/>
              <a:p>
                <a:r>
                  <a:rPr lang="vi-VN">
                    <a:noFill/>
                  </a:rPr>
                  <a:t> </a:t>
                </a:r>
              </a:p>
            </p:txBody>
          </p:sp>
        </mc:Fallback>
      </mc:AlternateContent>
      <p:pic>
        <p:nvPicPr>
          <p:cNvPr id="947" name="Google Shape;947;p55"/>
          <p:cNvPicPr preferRelativeResize="0"/>
          <p:nvPr/>
        </p:nvPicPr>
        <p:blipFill rotWithShape="1">
          <a:blip r:embed="rId10">
            <a:alphaModFix/>
          </a:blip>
          <a:srcRect/>
          <a:stretch/>
        </p:blipFill>
        <p:spPr>
          <a:xfrm>
            <a:off x="5728851" y="5921648"/>
            <a:ext cx="1226505" cy="1067554"/>
          </a:xfrm>
          <a:prstGeom prst="rect">
            <a:avLst/>
          </a:prstGeom>
          <a:noFill/>
          <a:ln>
            <a:noFill/>
          </a:ln>
        </p:spPr>
      </p:pic>
      <p:pic>
        <p:nvPicPr>
          <p:cNvPr id="953" name="Google Shape;953;p55"/>
          <p:cNvPicPr preferRelativeResize="0"/>
          <p:nvPr/>
        </p:nvPicPr>
        <p:blipFill rotWithShape="1">
          <a:blip r:embed="rId11">
            <a:alphaModFix/>
          </a:blip>
          <a:srcRect/>
          <a:stretch/>
        </p:blipFill>
        <p:spPr>
          <a:xfrm>
            <a:off x="8133141" y="6731851"/>
            <a:ext cx="1020820" cy="1826227"/>
          </a:xfrm>
          <a:prstGeom prst="rect">
            <a:avLst/>
          </a:prstGeom>
          <a:noFill/>
          <a:ln>
            <a:noFill/>
          </a:ln>
        </p:spPr>
      </p:pic>
      <p:sp>
        <p:nvSpPr>
          <p:cNvPr id="16" name="Google Shape;922;p54"/>
          <p:cNvSpPr txBox="1"/>
          <p:nvPr/>
        </p:nvSpPr>
        <p:spPr>
          <a:xfrm>
            <a:off x="4564516" y="531250"/>
            <a:ext cx="8813015" cy="821763"/>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88900"/>
              </a:lnSpc>
              <a:spcBef>
                <a:spcPts val="0"/>
              </a:spcBef>
              <a:spcAft>
                <a:spcPts val="0"/>
              </a:spcAft>
              <a:buClr>
                <a:srgbClr val="000000"/>
              </a:buClr>
              <a:buSzTx/>
              <a:buFont typeface="Arial"/>
              <a:buNone/>
              <a:tabLst/>
              <a:defRPr/>
            </a:pPr>
            <a:r>
              <a:rPr kumimoji="0" lang="en-US" sz="6000" b="1" i="0" u="none" strike="noStrike" kern="0" cap="none" spc="0" normalizeH="0" baseline="0" noProof="0" dirty="0">
                <a:ln>
                  <a:noFill/>
                </a:ln>
                <a:solidFill>
                  <a:srgbClr val="C00000"/>
                </a:solidFill>
                <a:effectLst/>
                <a:uLnTx/>
                <a:uFillTx/>
                <a:latin typeface="Arial"/>
                <a:ea typeface="Arial"/>
                <a:cs typeface="Arial"/>
                <a:sym typeface="Arial"/>
              </a:rPr>
              <a:t>BÀI TẬP TRẮC NGHIỆM</a:t>
            </a:r>
            <a:endParaRPr kumimoji="0" sz="6000" b="1" i="0" u="none" strike="noStrike" kern="0" cap="none" spc="0" normalizeH="0" baseline="0" noProof="0" dirty="0">
              <a:ln>
                <a:noFill/>
              </a:ln>
              <a:solidFill>
                <a:srgbClr val="C00000"/>
              </a:solidFill>
              <a:effectLst/>
              <a:uLnTx/>
              <a:uFillTx/>
              <a:latin typeface="Arial"/>
              <a:ea typeface="Arial"/>
              <a:cs typeface="Arial"/>
              <a:sym typeface="Arial"/>
            </a:endParaRPr>
          </a:p>
        </p:txBody>
      </p:sp>
      <p:pic>
        <p:nvPicPr>
          <p:cNvPr id="17" name="Google Shape;921;p54"/>
          <p:cNvPicPr preferRelativeResize="0"/>
          <p:nvPr/>
        </p:nvPicPr>
        <p:blipFill rotWithShape="1">
          <a:blip r:embed="rId12">
            <a:alphaModFix/>
          </a:blip>
          <a:srcRect/>
          <a:stretch/>
        </p:blipFill>
        <p:spPr>
          <a:xfrm rot="890780">
            <a:off x="13449035" y="-170213"/>
            <a:ext cx="6484102" cy="1402924"/>
          </a:xfrm>
          <a:prstGeom prst="rect">
            <a:avLst/>
          </a:prstGeom>
          <a:noFill/>
          <a:ln>
            <a:noFill/>
          </a:ln>
        </p:spPr>
      </p:pic>
      <mc:AlternateContent xmlns:mc="http://schemas.openxmlformats.org/markup-compatibility/2006" xmlns:a14="http://schemas.microsoft.com/office/drawing/2010/main">
        <mc:Choice Requires="a14">
          <p:sp>
            <p:nvSpPr>
              <p:cNvPr id="18" name="Google Shape;923;p54"/>
              <p:cNvSpPr/>
              <p:nvPr/>
            </p:nvSpPr>
            <p:spPr>
              <a:xfrm>
                <a:off x="498352" y="1829820"/>
                <a:ext cx="17180048" cy="3393825"/>
              </a:xfrm>
              <a:prstGeom prst="roundRect">
                <a:avLst>
                  <a:gd name="adj" fmla="val 16667"/>
                </a:avLst>
              </a:prstGeom>
              <a:solidFill>
                <a:schemeClr val="accent5">
                  <a:lumMod val="20000"/>
                  <a:lumOff val="80000"/>
                </a:schemeClr>
              </a:solidFill>
              <a:ln>
                <a:noFill/>
              </a:ln>
            </p:spPr>
            <p:txBody>
              <a:bodyPr spcFirstLastPara="1" wrap="square" lIns="91425" tIns="45700" rIns="91425" bIns="45700" anchor="ctr" anchorCtr="0">
                <a:noAutofit/>
              </a:bodyPr>
              <a:lstStyle/>
              <a:p>
                <a:pPr>
                  <a:lnSpc>
                    <a:spcPct val="150000"/>
                  </a:lnSpc>
                  <a:spcAft>
                    <a:spcPts val="0"/>
                  </a:spcAft>
                </a:pPr>
                <a:r>
                  <a:rPr kumimoji="0" lang="en-US" sz="45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Câu 4.</a:t>
                </a:r>
                <a:r>
                  <a:rPr kumimoji="0" lang="en-US" sz="45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lang="en-US" sz="4500">
                    <a:latin typeface="Arial" panose="020B0604020202020204" pitchFamily="34" charset="0"/>
                    <a:ea typeface="Times New Roman" panose="02020603050405020304" pitchFamily="18" charset="0"/>
                    <a:cs typeface="Arial" panose="020B0604020202020204" pitchFamily="34" charset="0"/>
                  </a:rPr>
                  <a:t>Cho cấp số cộng </a:t>
                </a:r>
                <a14:m>
                  <m:oMath xmlns:m="http://schemas.openxmlformats.org/officeDocument/2006/math">
                    <m:r>
                      <a:rPr lang="en-US" sz="45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5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5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en-US" sz="4500" i="1">
                            <a:effectLst/>
                            <a:latin typeface="Cambria Math" panose="02040503050406030204" pitchFamily="18" charset="0"/>
                            <a:ea typeface="Times New Roman" panose="02020603050405020304" pitchFamily="18" charset="0"/>
                            <a:cs typeface="Times New Roman" panose="02020603050405020304" pitchFamily="18" charset="0"/>
                          </a:rPr>
                          <m:t>𝑛</m:t>
                        </m:r>
                      </m:sub>
                    </m:sSub>
                    <m:r>
                      <a:rPr lang="en-US" sz="45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4500">
                    <a:effectLst/>
                    <a:latin typeface="Arial" panose="020B0604020202020204" pitchFamily="34" charset="0"/>
                    <a:ea typeface="Times New Roman" panose="02020603050405020304" pitchFamily="18" charset="0"/>
                    <a:cs typeface="Arial" panose="020B0604020202020204" pitchFamily="34" charset="0"/>
                  </a:rPr>
                  <a:t> có: </a:t>
                </a:r>
                <a14:m>
                  <m:oMath xmlns:m="http://schemas.openxmlformats.org/officeDocument/2006/math">
                    <m:sSub>
                      <m:sSubPr>
                        <m:ctrlPr>
                          <a:rPr lang="en-US" sz="45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5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en-US" sz="45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en-US" sz="4500">
                    <a:effectLst/>
                    <a:latin typeface="Arial" panose="020B0604020202020204" pitchFamily="34" charset="0"/>
                    <a:ea typeface="Times New Roman" panose="02020603050405020304" pitchFamily="18" charset="0"/>
                    <a:cs typeface="Arial" panose="020B0604020202020204" pitchFamily="34" charset="0"/>
                  </a:rPr>
                  <a:t> = -3; d = </a:t>
                </a:r>
                <a14:m>
                  <m:oMath xmlns:m="http://schemas.openxmlformats.org/officeDocument/2006/math">
                    <m:f>
                      <m:fPr>
                        <m:ctrlPr>
                          <a:rPr lang="en-US" sz="4800" i="1">
                            <a:latin typeface="Cambria Math" panose="02040503050406030204" pitchFamily="18" charset="0"/>
                            <a:ea typeface="Cambria Math" panose="02040503050406030204" pitchFamily="18" charset="0"/>
                            <a:cs typeface="Times New Roman" panose="02020603050405020304" pitchFamily="18" charset="0"/>
                          </a:rPr>
                        </m:ctrlPr>
                      </m:fPr>
                      <m:num>
                        <m:r>
                          <a:rPr lang="en-US" sz="4800" i="1">
                            <a:latin typeface="Cambria Math"/>
                            <a:ea typeface="Cambria Math" panose="02040503050406030204" pitchFamily="18" charset="0"/>
                            <a:cs typeface="Times New Roman" panose="02020603050405020304" pitchFamily="18" charset="0"/>
                          </a:rPr>
                          <m:t>1</m:t>
                        </m:r>
                      </m:num>
                      <m:den>
                        <m:r>
                          <a:rPr lang="nl-NL" sz="4800" i="1">
                            <a:latin typeface="Cambria Math"/>
                            <a:ea typeface="Cambria Math" panose="02040503050406030204" pitchFamily="18" charset="0"/>
                            <a:cs typeface="Times New Roman" panose="02020603050405020304" pitchFamily="18" charset="0"/>
                          </a:rPr>
                          <m:t>2</m:t>
                        </m:r>
                      </m:den>
                    </m:f>
                  </m:oMath>
                </a14:m>
                <a:r>
                  <a:rPr lang="en-US" sz="4500">
                    <a:effectLst/>
                    <a:latin typeface="Arial" panose="020B0604020202020204" pitchFamily="34" charset="0"/>
                    <a:ea typeface="Times New Roman" panose="02020603050405020304" pitchFamily="18" charset="0"/>
                    <a:cs typeface="Arial" panose="020B0604020202020204" pitchFamily="34" charset="0"/>
                  </a:rPr>
                  <a:t>. Khẳng định nào sau đây là đúng?</a:t>
                </a:r>
              </a:p>
            </p:txBody>
          </p:sp>
        </mc:Choice>
        <mc:Fallback xmlns="">
          <p:sp>
            <p:nvSpPr>
              <p:cNvPr id="18" name="Google Shape;923;p54"/>
              <p:cNvSpPr>
                <a:spLocks noRot="1" noChangeAspect="1" noMove="1" noResize="1" noEditPoints="1" noAdjustHandles="1" noChangeArrowheads="1" noChangeShapeType="1" noTextEdit="1"/>
              </p:cNvSpPr>
              <p:nvPr/>
            </p:nvSpPr>
            <p:spPr>
              <a:xfrm>
                <a:off x="498352" y="1829820"/>
                <a:ext cx="17180048" cy="3393825"/>
              </a:xfrm>
              <a:prstGeom prst="roundRect">
                <a:avLst>
                  <a:gd name="adj" fmla="val 16667"/>
                </a:avLst>
              </a:prstGeom>
              <a:blipFill rotWithShape="1">
                <a:blip r:embed="rId13"/>
                <a:stretch>
                  <a:fillRect l="-532"/>
                </a:stretch>
              </a:blipFill>
              <a:ln>
                <a:noFill/>
              </a:ln>
            </p:spPr>
            <p:txBody>
              <a:bodyPr/>
              <a:lstStyle/>
              <a:p>
                <a:r>
                  <a:rPr lang="vi-VN">
                    <a:noFill/>
                  </a:rPr>
                  <a:t> </a:t>
                </a:r>
              </a:p>
            </p:txBody>
          </p:sp>
        </mc:Fallback>
      </mc:AlternateContent>
      <p:sp>
        <p:nvSpPr>
          <p:cNvPr id="4" name="Rectangle 4"/>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5" name="Object 4"/>
          <p:cNvGraphicFramePr>
            <a:graphicFrameLocks noChangeAspect="1"/>
          </p:cNvGraphicFramePr>
          <p:nvPr/>
        </p:nvGraphicFramePr>
        <p:xfrm>
          <a:off x="0" y="0"/>
          <a:ext cx="1114425" cy="390525"/>
        </p:xfrm>
        <a:graphic>
          <a:graphicData uri="http://schemas.openxmlformats.org/presentationml/2006/ole">
            <mc:AlternateContent xmlns:mc="http://schemas.openxmlformats.org/markup-compatibility/2006">
              <mc:Choice xmlns:v="urn:schemas-microsoft-com:vml" Requires="v">
                <p:oleObj spid="_x0000_s1034" name="Equation" r:id="rId14" imgW="1117115" imgH="393529" progId="Equation.DSMT4">
                  <p:embed/>
                </p:oleObj>
              </mc:Choice>
              <mc:Fallback>
                <p:oleObj name="Equation" r:id="rId14" imgW="1117115" imgH="393529" progId="Equation.DSMT4">
                  <p:embed/>
                  <p:pic>
                    <p:nvPicPr>
                      <p:cNvPr id="0" name="Object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11442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4823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47"/>
                                        </p:tgtEl>
                                        <p:attrNameLst>
                                          <p:attrName>style.visibility</p:attrName>
                                        </p:attrNameLst>
                                      </p:cBhvr>
                                      <p:to>
                                        <p:strVal val="visible"/>
                                      </p:to>
                                    </p:set>
                                    <p:animEffect transition="in" filter="barn(inVertical)">
                                      <p:cBhvr>
                                        <p:cTn id="7" dur="500"/>
                                        <p:tgtEl>
                                          <p:spTgt spid="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pic>
        <p:nvPicPr>
          <p:cNvPr id="940" name="Google Shape;940;p55"/>
          <p:cNvPicPr preferRelativeResize="0"/>
          <p:nvPr/>
        </p:nvPicPr>
        <p:blipFill rotWithShape="1">
          <a:blip r:embed="rId3">
            <a:alphaModFix amt="75000"/>
            <a:duotone>
              <a:prstClr val="black"/>
              <a:schemeClr val="bg2">
                <a:lumMod val="20000"/>
                <a:lumOff val="80000"/>
                <a:tint val="45000"/>
                <a:satMod val="400000"/>
              </a:schemeClr>
            </a:duotone>
            <a:extLst>
              <a:ext uri="{BEBA8EAE-BF5A-486C-A8C5-ECC9F3942E4B}">
                <a14:imgProps xmlns:a14="http://schemas.microsoft.com/office/drawing/2010/main">
                  <a14:imgLayer r:embed="rId4">
                    <a14:imgEffect>
                      <a14:colorTemperature colorTemp="8800"/>
                    </a14:imgEffect>
                    <a14:imgEffect>
                      <a14:brightnessContrast bright="40000" contrast="20000"/>
                    </a14:imgEffect>
                  </a14:imgLayer>
                </a14:imgProps>
              </a:ext>
            </a:extLst>
          </a:blip>
          <a:srcRect/>
          <a:stretch/>
        </p:blipFill>
        <p:spPr>
          <a:xfrm>
            <a:off x="-838200" y="-4982105"/>
            <a:ext cx="19960258" cy="19960258"/>
          </a:xfrm>
          <a:prstGeom prst="rect">
            <a:avLst/>
          </a:prstGeom>
          <a:noFill/>
          <a:ln>
            <a:noFill/>
          </a:ln>
        </p:spPr>
      </p:pic>
      <p:sp>
        <p:nvSpPr>
          <p:cNvPr id="942" name="Google Shape;942;p55"/>
          <p:cNvSpPr/>
          <p:nvPr/>
        </p:nvSpPr>
        <p:spPr>
          <a:xfrm>
            <a:off x="1213923" y="7933698"/>
            <a:ext cx="5774110" cy="1327327"/>
          </a:xfrm>
          <a:prstGeom prst="roundRect">
            <a:avLst>
              <a:gd name="adj" fmla="val 16667"/>
            </a:avLst>
          </a:prstGeom>
          <a:solidFill>
            <a:schemeClr val="accent5">
              <a:lumMod val="20000"/>
              <a:lumOff val="80000"/>
            </a:schemeClr>
          </a:solidFill>
          <a:ln>
            <a:noFill/>
          </a:ln>
        </p:spPr>
        <p:txBody>
          <a:bodyPr spcFirstLastPara="1" wrap="square" lIns="91425" tIns="45700" rIns="91425" bIns="45700" anchor="ctr" anchorCtr="0">
            <a:noAutofit/>
          </a:bodyPr>
          <a:lstStyle/>
          <a:p>
            <a:pPr algn="ctr">
              <a:lnSpc>
                <a:spcPct val="150000"/>
              </a:lnSpc>
              <a:spcAft>
                <a:spcPts val="0"/>
              </a:spcAft>
            </a:pPr>
            <a:r>
              <a:rPr lang="en-US" sz="4400">
                <a:latin typeface="+mj-lt"/>
                <a:ea typeface="Times New Roman" panose="02020603050405020304" pitchFamily="18" charset="0"/>
                <a:cs typeface="Times New Roman" panose="02020603050405020304" pitchFamily="18" charset="0"/>
              </a:rPr>
              <a:t>B. 75</a:t>
            </a:r>
            <a:r>
              <a:rPr lang="en-US" sz="4400" baseline="30000">
                <a:latin typeface="+mj-lt"/>
                <a:ea typeface="Times New Roman" panose="02020603050405020304" pitchFamily="18" charset="0"/>
                <a:cs typeface="Times New Roman" panose="02020603050405020304" pitchFamily="18" charset="0"/>
              </a:rPr>
              <a:t>o</a:t>
            </a:r>
            <a:r>
              <a:rPr lang="en-US" sz="4400">
                <a:latin typeface="+mj-lt"/>
                <a:ea typeface="Times New Roman" panose="02020603050405020304" pitchFamily="18" charset="0"/>
                <a:cs typeface="Times New Roman" panose="02020603050405020304" pitchFamily="18" charset="0"/>
              </a:rPr>
              <a:t> ; 80</a:t>
            </a:r>
            <a:r>
              <a:rPr lang="en-US" sz="4400" baseline="30000">
                <a:latin typeface="+mj-lt"/>
                <a:ea typeface="Times New Roman" panose="02020603050405020304" pitchFamily="18" charset="0"/>
                <a:cs typeface="Times New Roman" panose="02020603050405020304" pitchFamily="18" charset="0"/>
              </a:rPr>
              <a:t>o</a:t>
            </a:r>
            <a:endParaRPr lang="en-US" sz="4400">
              <a:effectLst/>
              <a:latin typeface="+mj-lt"/>
              <a:ea typeface="Times New Roman" panose="02020603050405020304" pitchFamily="18" charset="0"/>
            </a:endParaRPr>
          </a:p>
        </p:txBody>
      </p:sp>
      <p:sp>
        <p:nvSpPr>
          <p:cNvPr id="943" name="Google Shape;943;p55"/>
          <p:cNvSpPr/>
          <p:nvPr/>
        </p:nvSpPr>
        <p:spPr>
          <a:xfrm>
            <a:off x="1213923" y="5807263"/>
            <a:ext cx="5774110" cy="1296325"/>
          </a:xfrm>
          <a:prstGeom prst="roundRect">
            <a:avLst>
              <a:gd name="adj" fmla="val 16667"/>
            </a:avLst>
          </a:prstGeom>
          <a:solidFill>
            <a:schemeClr val="accent5">
              <a:lumMod val="20000"/>
              <a:lumOff val="80000"/>
            </a:schemeClr>
          </a:solidFill>
          <a:ln>
            <a:noFill/>
          </a:ln>
        </p:spPr>
        <p:txBody>
          <a:bodyPr spcFirstLastPara="1" wrap="square" lIns="91425" tIns="45700" rIns="91425" bIns="45700" anchor="ctr" anchorCtr="0">
            <a:noAutofit/>
          </a:bodyPr>
          <a:lstStyle/>
          <a:p>
            <a:pPr algn="ctr">
              <a:lnSpc>
                <a:spcPct val="150000"/>
              </a:lnSpc>
              <a:spcAft>
                <a:spcPts val="0"/>
              </a:spcAft>
            </a:pPr>
            <a:r>
              <a:rPr lang="en-US" sz="4400">
                <a:latin typeface="+mj-lt"/>
                <a:ea typeface="Times New Roman" panose="02020603050405020304" pitchFamily="18" charset="0"/>
                <a:cs typeface="Times New Roman" panose="02020603050405020304" pitchFamily="18" charset="0"/>
              </a:rPr>
              <a:t>A. 65</a:t>
            </a:r>
            <a:r>
              <a:rPr lang="en-US" sz="4400" baseline="30000">
                <a:latin typeface="+mj-lt"/>
                <a:ea typeface="Times New Roman" panose="02020603050405020304" pitchFamily="18" charset="0"/>
                <a:cs typeface="Times New Roman" panose="02020603050405020304" pitchFamily="18" charset="0"/>
              </a:rPr>
              <a:t>o</a:t>
            </a:r>
            <a:r>
              <a:rPr lang="en-US" sz="4400">
                <a:latin typeface="+mj-lt"/>
                <a:ea typeface="Times New Roman" panose="02020603050405020304" pitchFamily="18" charset="0"/>
                <a:cs typeface="Times New Roman" panose="02020603050405020304" pitchFamily="18" charset="0"/>
              </a:rPr>
              <a:t> ; 90</a:t>
            </a:r>
            <a:r>
              <a:rPr lang="en-US" sz="4400" baseline="30000">
                <a:latin typeface="+mj-lt"/>
                <a:ea typeface="Times New Roman" panose="02020603050405020304" pitchFamily="18" charset="0"/>
                <a:cs typeface="Times New Roman" panose="02020603050405020304" pitchFamily="18" charset="0"/>
              </a:rPr>
              <a:t>o</a:t>
            </a:r>
            <a:endParaRPr lang="en-US" sz="4400">
              <a:effectLst/>
              <a:latin typeface="+mj-lt"/>
              <a:ea typeface="Times New Roman" panose="02020603050405020304" pitchFamily="18" charset="0"/>
            </a:endParaRPr>
          </a:p>
        </p:txBody>
      </p:sp>
      <p:sp>
        <p:nvSpPr>
          <p:cNvPr id="944" name="Google Shape;944;p55"/>
          <p:cNvSpPr/>
          <p:nvPr/>
        </p:nvSpPr>
        <p:spPr>
          <a:xfrm>
            <a:off x="10210677" y="7904441"/>
            <a:ext cx="6477123" cy="1327327"/>
          </a:xfrm>
          <a:prstGeom prst="roundRect">
            <a:avLst>
              <a:gd name="adj" fmla="val 16667"/>
            </a:avLst>
          </a:prstGeom>
          <a:solidFill>
            <a:schemeClr val="accent5">
              <a:lumMod val="20000"/>
              <a:lumOff val="80000"/>
            </a:schemeClr>
          </a:solidFill>
          <a:ln>
            <a:noFill/>
          </a:ln>
        </p:spPr>
        <p:txBody>
          <a:bodyPr spcFirstLastPara="1" wrap="square" lIns="91425" tIns="45700" rIns="91425" bIns="45700" anchor="ctr" anchorCtr="0">
            <a:noAutofit/>
          </a:bodyPr>
          <a:lstStyle/>
          <a:p>
            <a:pPr algn="ctr">
              <a:lnSpc>
                <a:spcPct val="150000"/>
              </a:lnSpc>
              <a:spcAft>
                <a:spcPts val="0"/>
              </a:spcAft>
            </a:pPr>
            <a:r>
              <a:rPr lang="en-US" sz="4400">
                <a:latin typeface="+mj-lt"/>
                <a:ea typeface="Times New Roman" panose="02020603050405020304" pitchFamily="18" charset="0"/>
                <a:cs typeface="Times New Roman" panose="02020603050405020304" pitchFamily="18" charset="0"/>
              </a:rPr>
              <a:t>D. 60</a:t>
            </a:r>
            <a:r>
              <a:rPr lang="en-US" sz="4400" baseline="30000">
                <a:latin typeface="+mj-lt"/>
                <a:ea typeface="Times New Roman" panose="02020603050405020304" pitchFamily="18" charset="0"/>
                <a:cs typeface="Times New Roman" panose="02020603050405020304" pitchFamily="18" charset="0"/>
              </a:rPr>
              <a:t>o</a:t>
            </a:r>
            <a:r>
              <a:rPr lang="en-US" sz="4400">
                <a:latin typeface="+mj-lt"/>
                <a:ea typeface="Times New Roman" panose="02020603050405020304" pitchFamily="18" charset="0"/>
                <a:cs typeface="Times New Roman" panose="02020603050405020304" pitchFamily="18" charset="0"/>
              </a:rPr>
              <a:t> ; 90</a:t>
            </a:r>
            <a:r>
              <a:rPr lang="en-US" sz="4400" baseline="30000">
                <a:latin typeface="+mj-lt"/>
                <a:ea typeface="Times New Roman" panose="02020603050405020304" pitchFamily="18" charset="0"/>
                <a:cs typeface="Times New Roman" panose="02020603050405020304" pitchFamily="18" charset="0"/>
              </a:rPr>
              <a:t>o</a:t>
            </a:r>
            <a:endParaRPr lang="en-US" sz="4400">
              <a:effectLst/>
              <a:latin typeface="+mj-lt"/>
              <a:ea typeface="Times New Roman" panose="02020603050405020304" pitchFamily="18" charset="0"/>
            </a:endParaRPr>
          </a:p>
        </p:txBody>
      </p:sp>
      <p:sp>
        <p:nvSpPr>
          <p:cNvPr id="945" name="Google Shape;945;p55"/>
          <p:cNvSpPr/>
          <p:nvPr/>
        </p:nvSpPr>
        <p:spPr>
          <a:xfrm>
            <a:off x="10155545" y="5775718"/>
            <a:ext cx="6519991" cy="1363397"/>
          </a:xfrm>
          <a:prstGeom prst="roundRect">
            <a:avLst>
              <a:gd name="adj" fmla="val 16667"/>
            </a:avLst>
          </a:prstGeom>
          <a:solidFill>
            <a:schemeClr val="accent5">
              <a:lumMod val="20000"/>
              <a:lumOff val="80000"/>
            </a:schemeClr>
          </a:solidFill>
          <a:ln>
            <a:noFill/>
          </a:ln>
        </p:spPr>
        <p:txBody>
          <a:bodyPr spcFirstLastPara="1" wrap="square" lIns="91425" tIns="45700" rIns="91425" bIns="45700" anchor="ctr" anchorCtr="0">
            <a:noAutofit/>
          </a:bodyPr>
          <a:lstStyle/>
          <a:p>
            <a:pPr algn="ctr">
              <a:lnSpc>
                <a:spcPct val="150000"/>
              </a:lnSpc>
              <a:spcAft>
                <a:spcPts val="0"/>
              </a:spcAft>
            </a:pPr>
            <a:r>
              <a:rPr lang="en-US" sz="4400">
                <a:latin typeface="+mj-lt"/>
                <a:ea typeface="Times New Roman" panose="02020603050405020304" pitchFamily="18" charset="0"/>
                <a:cs typeface="Times New Roman" panose="02020603050405020304" pitchFamily="18" charset="0"/>
              </a:rPr>
              <a:t>C. 60</a:t>
            </a:r>
            <a:r>
              <a:rPr lang="en-US" sz="4400" baseline="30000">
                <a:latin typeface="+mj-lt"/>
                <a:ea typeface="Times New Roman" panose="02020603050405020304" pitchFamily="18" charset="0"/>
                <a:cs typeface="Times New Roman" panose="02020603050405020304" pitchFamily="18" charset="0"/>
              </a:rPr>
              <a:t>o</a:t>
            </a:r>
            <a:r>
              <a:rPr lang="en-US" sz="4400">
                <a:latin typeface="+mj-lt"/>
                <a:ea typeface="Times New Roman" panose="02020603050405020304" pitchFamily="18" charset="0"/>
                <a:cs typeface="Times New Roman" panose="02020603050405020304" pitchFamily="18" charset="0"/>
              </a:rPr>
              <a:t> ; 95</a:t>
            </a:r>
            <a:r>
              <a:rPr lang="en-US" sz="4400" baseline="30000">
                <a:latin typeface="+mj-lt"/>
                <a:ea typeface="Times New Roman" panose="02020603050405020304" pitchFamily="18" charset="0"/>
                <a:cs typeface="Times New Roman" panose="02020603050405020304" pitchFamily="18" charset="0"/>
              </a:rPr>
              <a:t>o</a:t>
            </a:r>
            <a:endParaRPr lang="en-US" sz="4400">
              <a:effectLst/>
              <a:latin typeface="+mj-lt"/>
              <a:ea typeface="Times New Roman" panose="02020603050405020304" pitchFamily="18" charset="0"/>
            </a:endParaRPr>
          </a:p>
        </p:txBody>
      </p:sp>
      <p:pic>
        <p:nvPicPr>
          <p:cNvPr id="947" name="Google Shape;947;p55"/>
          <p:cNvPicPr preferRelativeResize="0"/>
          <p:nvPr/>
        </p:nvPicPr>
        <p:blipFill rotWithShape="1">
          <a:blip r:embed="rId5">
            <a:alphaModFix/>
          </a:blip>
          <a:srcRect/>
          <a:stretch/>
        </p:blipFill>
        <p:spPr>
          <a:xfrm>
            <a:off x="15465306" y="7918478"/>
            <a:ext cx="1226505" cy="1067554"/>
          </a:xfrm>
          <a:prstGeom prst="rect">
            <a:avLst/>
          </a:prstGeom>
          <a:noFill/>
          <a:ln>
            <a:noFill/>
          </a:ln>
        </p:spPr>
      </p:pic>
      <p:pic>
        <p:nvPicPr>
          <p:cNvPr id="953" name="Google Shape;953;p55"/>
          <p:cNvPicPr preferRelativeResize="0"/>
          <p:nvPr/>
        </p:nvPicPr>
        <p:blipFill rotWithShape="1">
          <a:blip r:embed="rId6">
            <a:alphaModFix/>
          </a:blip>
          <a:srcRect/>
          <a:stretch/>
        </p:blipFill>
        <p:spPr>
          <a:xfrm>
            <a:off x="8133141" y="6731851"/>
            <a:ext cx="1020820" cy="1826227"/>
          </a:xfrm>
          <a:prstGeom prst="rect">
            <a:avLst/>
          </a:prstGeom>
          <a:noFill/>
          <a:ln>
            <a:noFill/>
          </a:ln>
        </p:spPr>
      </p:pic>
      <p:sp>
        <p:nvSpPr>
          <p:cNvPr id="16" name="Google Shape;922;p54"/>
          <p:cNvSpPr txBox="1"/>
          <p:nvPr/>
        </p:nvSpPr>
        <p:spPr>
          <a:xfrm>
            <a:off x="4564516" y="531250"/>
            <a:ext cx="8813015" cy="821763"/>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88900"/>
              </a:lnSpc>
              <a:spcBef>
                <a:spcPts val="0"/>
              </a:spcBef>
              <a:spcAft>
                <a:spcPts val="0"/>
              </a:spcAft>
              <a:buClr>
                <a:srgbClr val="000000"/>
              </a:buClr>
              <a:buSzTx/>
              <a:buFont typeface="Arial"/>
              <a:buNone/>
              <a:tabLst/>
              <a:defRPr/>
            </a:pPr>
            <a:r>
              <a:rPr kumimoji="0" lang="en-US" sz="6000" b="1" i="0" u="none" strike="noStrike" kern="0" cap="none" spc="0" normalizeH="0" baseline="0" noProof="0" dirty="0">
                <a:ln>
                  <a:noFill/>
                </a:ln>
                <a:solidFill>
                  <a:srgbClr val="C00000"/>
                </a:solidFill>
                <a:effectLst/>
                <a:uLnTx/>
                <a:uFillTx/>
                <a:latin typeface="Arial"/>
                <a:ea typeface="Arial"/>
                <a:cs typeface="Arial"/>
                <a:sym typeface="Arial"/>
              </a:rPr>
              <a:t>BÀI TẬP TRẮC NGHIỆM</a:t>
            </a:r>
            <a:endParaRPr kumimoji="0" sz="6000" b="1" i="0" u="none" strike="noStrike" kern="0" cap="none" spc="0" normalizeH="0" baseline="0" noProof="0" dirty="0">
              <a:ln>
                <a:noFill/>
              </a:ln>
              <a:solidFill>
                <a:srgbClr val="C00000"/>
              </a:solidFill>
              <a:effectLst/>
              <a:uLnTx/>
              <a:uFillTx/>
              <a:latin typeface="Arial"/>
              <a:ea typeface="Arial"/>
              <a:cs typeface="Arial"/>
              <a:sym typeface="Arial"/>
            </a:endParaRPr>
          </a:p>
        </p:txBody>
      </p:sp>
      <p:pic>
        <p:nvPicPr>
          <p:cNvPr id="17" name="Google Shape;921;p54"/>
          <p:cNvPicPr preferRelativeResize="0"/>
          <p:nvPr/>
        </p:nvPicPr>
        <p:blipFill rotWithShape="1">
          <a:blip r:embed="rId7">
            <a:alphaModFix/>
          </a:blip>
          <a:srcRect/>
          <a:stretch/>
        </p:blipFill>
        <p:spPr>
          <a:xfrm rot="890780">
            <a:off x="13449035" y="-170213"/>
            <a:ext cx="6484102" cy="1402924"/>
          </a:xfrm>
          <a:prstGeom prst="rect">
            <a:avLst/>
          </a:prstGeom>
          <a:noFill/>
          <a:ln>
            <a:noFill/>
          </a:ln>
        </p:spPr>
      </p:pic>
      <p:sp>
        <p:nvSpPr>
          <p:cNvPr id="18" name="Google Shape;923;p54"/>
          <p:cNvSpPr/>
          <p:nvPr/>
        </p:nvSpPr>
        <p:spPr>
          <a:xfrm>
            <a:off x="498352" y="1829820"/>
            <a:ext cx="17180048" cy="3393825"/>
          </a:xfrm>
          <a:prstGeom prst="roundRect">
            <a:avLst>
              <a:gd name="adj" fmla="val 16667"/>
            </a:avLst>
          </a:prstGeom>
          <a:solidFill>
            <a:schemeClr val="accent5">
              <a:lumMod val="20000"/>
              <a:lumOff val="80000"/>
            </a:schemeClr>
          </a:solidFill>
          <a:ln>
            <a:noFill/>
          </a:ln>
        </p:spPr>
        <p:txBody>
          <a:bodyPr spcFirstLastPara="1" wrap="square" lIns="91425" tIns="45700" rIns="91425" bIns="45700" anchor="ctr" anchorCtr="0">
            <a:noAutofit/>
          </a:bodyPr>
          <a:lstStyle/>
          <a:p>
            <a:pPr algn="just">
              <a:lnSpc>
                <a:spcPct val="150000"/>
              </a:lnSpc>
              <a:spcAft>
                <a:spcPts val="0"/>
              </a:spcAft>
            </a:pPr>
            <a:r>
              <a:rPr kumimoji="0" lang="en-US" sz="4500" b="1" i="0" u="none" strike="noStrike" kern="1200" cap="none" spc="0" normalizeH="0" baseline="0" noProof="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Câu</a:t>
            </a:r>
            <a:r>
              <a:rPr kumimoji="0" lang="en-US" sz="45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5.</a:t>
            </a:r>
            <a:r>
              <a:rPr kumimoji="0" lang="en-US" sz="45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lang="en-US" sz="4500">
                <a:latin typeface="Arial" panose="020B0604020202020204" pitchFamily="34" charset="0"/>
                <a:ea typeface="Times New Roman" panose="02020603050405020304" pitchFamily="18" charset="0"/>
                <a:cs typeface="Arial" panose="020B0604020202020204" pitchFamily="34" charset="0"/>
              </a:rPr>
              <a:t>Cho tam giác ABC biết 3 góc của tam giác lập thành một cấp số cộng và có một góc bằng 25</a:t>
            </a:r>
            <a:r>
              <a:rPr lang="en-US" sz="4500" baseline="30000">
                <a:latin typeface="Arial" panose="020B0604020202020204" pitchFamily="34" charset="0"/>
                <a:ea typeface="Times New Roman" panose="02020603050405020304" pitchFamily="18" charset="0"/>
                <a:cs typeface="Arial" panose="020B0604020202020204" pitchFamily="34" charset="0"/>
              </a:rPr>
              <a:t>o</a:t>
            </a:r>
            <a:r>
              <a:rPr lang="en-US" sz="4500">
                <a:latin typeface="Arial" panose="020B0604020202020204" pitchFamily="34" charset="0"/>
                <a:ea typeface="Times New Roman" panose="02020603050405020304" pitchFamily="18" charset="0"/>
                <a:cs typeface="Arial" panose="020B0604020202020204" pitchFamily="34" charset="0"/>
              </a:rPr>
              <a:t>. Tìm 2 góc còn lại?</a:t>
            </a:r>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3470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47"/>
                                        </p:tgtEl>
                                        <p:attrNameLst>
                                          <p:attrName>style.visibility</p:attrName>
                                        </p:attrNameLst>
                                      </p:cBhvr>
                                      <p:to>
                                        <p:strVal val="visible"/>
                                      </p:to>
                                    </p:set>
                                    <p:animEffect transition="in" filter="barn(inVertical)">
                                      <p:cBhvr>
                                        <p:cTn id="7" dur="500"/>
                                        <p:tgtEl>
                                          <p:spTgt spid="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078275" y="1612788"/>
            <a:ext cx="15676325" cy="1905000"/>
            <a:chOff x="2743200" y="3162300"/>
            <a:chExt cx="12481624" cy="1905000"/>
          </a:xfrm>
        </p:grpSpPr>
        <p:sp>
          <p:nvSpPr>
            <p:cNvPr id="12" name="Freeform 4"/>
            <p:cNvSpPr/>
            <p:nvPr/>
          </p:nvSpPr>
          <p:spPr>
            <a:xfrm>
              <a:off x="2977574" y="3162300"/>
              <a:ext cx="11943896" cy="1905000"/>
            </a:xfrm>
            <a:custGeom>
              <a:avLst/>
              <a:gdLst/>
              <a:ahLst/>
              <a:cxnLst/>
              <a:rect l="l" t="t" r="r" b="b"/>
              <a:pathLst>
                <a:path w="8541811" h="5591003">
                  <a:moveTo>
                    <a:pt x="0" y="0"/>
                  </a:moveTo>
                  <a:lnTo>
                    <a:pt x="8541811" y="0"/>
                  </a:lnTo>
                  <a:lnTo>
                    <a:pt x="8541811" y="5591003"/>
                  </a:lnTo>
                  <a:lnTo>
                    <a:pt x="0" y="55910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Rectangle 10"/>
            <p:cNvSpPr/>
            <p:nvPr/>
          </p:nvSpPr>
          <p:spPr>
            <a:xfrm>
              <a:off x="2743200" y="3295058"/>
              <a:ext cx="12481624" cy="1407373"/>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en-US" sz="65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VẬN</a:t>
              </a:r>
              <a:r>
                <a:rPr kumimoji="0" lang="en-US" sz="6500" b="1" i="0" u="none" strike="noStrike" kern="1200" cap="none" spc="0" normalizeH="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 DỤNG</a:t>
              </a:r>
              <a:endParaRPr kumimoji="0" lang="vi-VN" sz="65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4" name="Picture 13"/>
          <p:cNvPicPr>
            <a:picLocks noChangeAspect="1"/>
          </p:cNvPicPr>
          <p:nvPr/>
        </p:nvPicPr>
        <p:blipFill>
          <a:blip r:embed="rId5"/>
          <a:stretch>
            <a:fillRect/>
          </a:stretch>
        </p:blipFill>
        <p:spPr>
          <a:xfrm>
            <a:off x="6420999" y="5981700"/>
            <a:ext cx="6904242" cy="3758424"/>
          </a:xfrm>
          <a:prstGeom prst="rect">
            <a:avLst/>
          </a:prstGeom>
        </p:spPr>
      </p:pic>
      <p:grpSp>
        <p:nvGrpSpPr>
          <p:cNvPr id="15" name="Group 2"/>
          <p:cNvGrpSpPr/>
          <p:nvPr/>
        </p:nvGrpSpPr>
        <p:grpSpPr>
          <a:xfrm>
            <a:off x="678093" y="0"/>
            <a:ext cx="845907" cy="10287000"/>
            <a:chOff x="0" y="0"/>
            <a:chExt cx="570895" cy="2709333"/>
          </a:xfrm>
        </p:grpSpPr>
        <p:sp>
          <p:nvSpPr>
            <p:cNvPr id="16" name="Freeform 3"/>
            <p:cNvSpPr/>
            <p:nvPr/>
          </p:nvSpPr>
          <p:spPr>
            <a:xfrm>
              <a:off x="0" y="0"/>
              <a:ext cx="570895" cy="2709333"/>
            </a:xfrm>
            <a:custGeom>
              <a:avLst/>
              <a:gdLst/>
              <a:ahLst/>
              <a:cxnLst/>
              <a:rect l="l" t="t" r="r" b="b"/>
              <a:pathLst>
                <a:path w="570895" h="2709333">
                  <a:moveTo>
                    <a:pt x="0" y="0"/>
                  </a:moveTo>
                  <a:lnTo>
                    <a:pt x="570895" y="0"/>
                  </a:lnTo>
                  <a:lnTo>
                    <a:pt x="570895" y="2709333"/>
                  </a:lnTo>
                  <a:lnTo>
                    <a:pt x="0" y="2709333"/>
                  </a:lnTo>
                  <a:close/>
                </a:path>
              </a:pathLst>
            </a:custGeom>
            <a:solidFill>
              <a:srgbClr val="296C92"/>
            </a:solidFill>
          </p:spPr>
        </p:sp>
        <p:sp>
          <p:nvSpPr>
            <p:cNvPr id="17"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1670761356"/>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5450425" y="4940158"/>
            <a:ext cx="12153557" cy="795506"/>
          </a:xfrm>
          <a:custGeom>
            <a:avLst/>
            <a:gdLst/>
            <a:ahLst/>
            <a:cxnLst/>
            <a:rect l="l" t="t" r="r" b="b"/>
            <a:pathLst>
              <a:path w="12153557" h="795506">
                <a:moveTo>
                  <a:pt x="0" y="0"/>
                </a:moveTo>
                <a:lnTo>
                  <a:pt x="12153557" y="0"/>
                </a:lnTo>
                <a:lnTo>
                  <a:pt x="12153557" y="795505"/>
                </a:lnTo>
                <a:lnTo>
                  <a:pt x="0" y="7955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8" name="Oval Callout 17"/>
          <p:cNvSpPr/>
          <p:nvPr/>
        </p:nvSpPr>
        <p:spPr>
          <a:xfrm>
            <a:off x="8686800" y="4551268"/>
            <a:ext cx="1701834" cy="838200"/>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9" name="Picture 28"/>
          <p:cNvPicPr>
            <a:picLocks noChangeAspect="1"/>
          </p:cNvPicPr>
          <p:nvPr/>
        </p:nvPicPr>
        <p:blipFill>
          <a:blip r:embed="rId4"/>
          <a:stretch>
            <a:fillRect/>
          </a:stretch>
        </p:blipFill>
        <p:spPr>
          <a:xfrm>
            <a:off x="16870112" y="353039"/>
            <a:ext cx="1041228" cy="1220049"/>
          </a:xfrm>
          <a:prstGeom prst="rect">
            <a:avLst/>
          </a:prstGeom>
        </p:spPr>
      </p:pic>
      <p:pic>
        <p:nvPicPr>
          <p:cNvPr id="12" name="Picture 11"/>
          <p:cNvPicPr>
            <a:picLocks noChangeAspect="1"/>
          </p:cNvPicPr>
          <p:nvPr/>
        </p:nvPicPr>
        <p:blipFill>
          <a:blip r:embed="rId5"/>
          <a:stretch>
            <a:fillRect/>
          </a:stretch>
        </p:blipFill>
        <p:spPr>
          <a:xfrm rot="13934271">
            <a:off x="17045602" y="9399096"/>
            <a:ext cx="1614403" cy="1235513"/>
          </a:xfrm>
          <a:prstGeom prst="rect">
            <a:avLst/>
          </a:prstGeom>
        </p:spPr>
      </p:pic>
      <p:grpSp>
        <p:nvGrpSpPr>
          <p:cNvPr id="14" name="Google Shape;1077;p62"/>
          <p:cNvGrpSpPr/>
          <p:nvPr/>
        </p:nvGrpSpPr>
        <p:grpSpPr>
          <a:xfrm>
            <a:off x="1415716" y="487373"/>
            <a:ext cx="5715000" cy="1051625"/>
            <a:chOff x="2765950" y="3780516"/>
            <a:chExt cx="5715000" cy="1051625"/>
          </a:xfrm>
        </p:grpSpPr>
        <p:sp>
          <p:nvSpPr>
            <p:cNvPr id="15" name="Google Shape;1078;p62"/>
            <p:cNvSpPr/>
            <p:nvPr/>
          </p:nvSpPr>
          <p:spPr>
            <a:xfrm rot="10800000">
              <a:off x="2765950" y="3780516"/>
              <a:ext cx="5715000" cy="1051625"/>
            </a:xfrm>
            <a:custGeom>
              <a:avLst/>
              <a:gdLst/>
              <a:ahLst/>
              <a:cxnLst/>
              <a:rect l="l" t="t" r="r" b="b"/>
              <a:pathLst>
                <a:path w="24871669" h="3090220" extrusionOk="0">
                  <a:moveTo>
                    <a:pt x="23932770" y="3079033"/>
                  </a:moveTo>
                  <a:cubicBezTo>
                    <a:pt x="23932770" y="3079033"/>
                    <a:pt x="23513018" y="3090220"/>
                    <a:pt x="23050433" y="3087599"/>
                  </a:cubicBezTo>
                  <a:cubicBezTo>
                    <a:pt x="7356299" y="3085436"/>
                    <a:pt x="1057073" y="3077612"/>
                    <a:pt x="1057073" y="3077612"/>
                  </a:cubicBezTo>
                  <a:cubicBezTo>
                    <a:pt x="812931" y="3068778"/>
                    <a:pt x="565145" y="3051797"/>
                    <a:pt x="398404" y="2993619"/>
                  </a:cubicBezTo>
                  <a:cubicBezTo>
                    <a:pt x="120505" y="2896657"/>
                    <a:pt x="0" y="2719129"/>
                    <a:pt x="0" y="1132357"/>
                  </a:cubicBezTo>
                  <a:lnTo>
                    <a:pt x="0" y="1132340"/>
                  </a:lnTo>
                  <a:cubicBezTo>
                    <a:pt x="8536" y="440430"/>
                    <a:pt x="34263" y="311302"/>
                    <a:pt x="140291" y="225758"/>
                  </a:cubicBezTo>
                  <a:cubicBezTo>
                    <a:pt x="342602" y="62530"/>
                    <a:pt x="736658" y="7673"/>
                    <a:pt x="1155311" y="7673"/>
                  </a:cubicBezTo>
                  <a:cubicBezTo>
                    <a:pt x="1155311" y="7673"/>
                    <a:pt x="1551711" y="15681"/>
                    <a:pt x="18302351" y="7673"/>
                  </a:cubicBezTo>
                  <a:cubicBezTo>
                    <a:pt x="23294091" y="0"/>
                    <a:pt x="23758018" y="7673"/>
                    <a:pt x="23758018" y="7673"/>
                  </a:cubicBezTo>
                  <a:cubicBezTo>
                    <a:pt x="24126326" y="15152"/>
                    <a:pt x="24489639" y="84484"/>
                    <a:pt x="24687378" y="207066"/>
                  </a:cubicBezTo>
                  <a:cubicBezTo>
                    <a:pt x="24838396" y="300683"/>
                    <a:pt x="24871669" y="425358"/>
                    <a:pt x="24862529" y="1132357"/>
                  </a:cubicBezTo>
                  <a:lnTo>
                    <a:pt x="24862529" y="1132375"/>
                  </a:lnTo>
                  <a:cubicBezTo>
                    <a:pt x="24862529" y="2837094"/>
                    <a:pt x="24579532" y="3051192"/>
                    <a:pt x="23932770" y="3079033"/>
                  </a:cubicBezTo>
                  <a:close/>
                </a:path>
              </a:pathLst>
            </a:custGeom>
            <a:solidFill>
              <a:srgbClr val="FFCF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Google Shape;1079;p62"/>
            <p:cNvSpPr txBox="1"/>
            <p:nvPr/>
          </p:nvSpPr>
          <p:spPr>
            <a:xfrm>
              <a:off x="2994551" y="4063076"/>
              <a:ext cx="5279269" cy="59465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92250"/>
                </a:lnSpc>
                <a:spcBef>
                  <a:spcPts val="0"/>
                </a:spcBef>
                <a:spcAft>
                  <a:spcPts val="0"/>
                </a:spcAft>
                <a:buClrTx/>
                <a:buSzTx/>
                <a:buFontTx/>
                <a:buNone/>
                <a:tabLst/>
                <a:defRPr/>
              </a:pPr>
              <a:r>
                <a:rPr kumimoji="0" lang="en-US" sz="4200" b="1" i="0" u="none" strike="noStrike" kern="1200" cap="none" spc="0" normalizeH="0" baseline="0" noProof="0" err="1">
                  <a:ln>
                    <a:noFill/>
                  </a:ln>
                  <a:solidFill>
                    <a:srgbClr val="373E56"/>
                  </a:solidFill>
                  <a:effectLst/>
                  <a:uLnTx/>
                  <a:uFillTx/>
                  <a:latin typeface="Arial"/>
                  <a:ea typeface="Arial"/>
                  <a:cs typeface="Arial"/>
                  <a:sym typeface="Arial"/>
                </a:rPr>
                <a:t>Bài</a:t>
              </a:r>
              <a:r>
                <a:rPr kumimoji="0" lang="en-US" sz="4200" b="1" i="0" u="none" strike="noStrike" kern="1200" cap="none" spc="0" normalizeH="0" baseline="0" noProof="0">
                  <a:ln>
                    <a:noFill/>
                  </a:ln>
                  <a:solidFill>
                    <a:srgbClr val="373E56"/>
                  </a:solidFill>
                  <a:effectLst/>
                  <a:uLnTx/>
                  <a:uFillTx/>
                  <a:latin typeface="Arial"/>
                  <a:ea typeface="Arial"/>
                  <a:cs typeface="Arial"/>
                  <a:sym typeface="Arial"/>
                </a:rPr>
                <a:t> 2.12 </a:t>
              </a:r>
              <a:r>
                <a:rPr kumimoji="0" lang="en-US" sz="4200" b="1" i="0" u="none" strike="noStrike" kern="1200" cap="none" spc="0" normalizeH="0" baseline="0" noProof="0" dirty="0">
                  <a:ln>
                    <a:noFill/>
                  </a:ln>
                  <a:solidFill>
                    <a:srgbClr val="373E56"/>
                  </a:solidFill>
                  <a:effectLst/>
                  <a:uLnTx/>
                  <a:uFillTx/>
                  <a:latin typeface="Arial"/>
                  <a:ea typeface="Arial"/>
                  <a:cs typeface="Arial"/>
                  <a:sym typeface="Arial"/>
                </a:rPr>
                <a:t>(SGK </a:t>
              </a:r>
              <a:r>
                <a:rPr kumimoji="0" lang="en-US" sz="4200" b="1" i="0" u="none" strike="noStrike" kern="1200" cap="none" spc="0" normalizeH="0" baseline="0" noProof="0">
                  <a:ln>
                    <a:noFill/>
                  </a:ln>
                  <a:solidFill>
                    <a:srgbClr val="373E56"/>
                  </a:solidFill>
                  <a:effectLst/>
                  <a:uLnTx/>
                  <a:uFillTx/>
                  <a:latin typeface="Arial"/>
                  <a:ea typeface="Arial"/>
                  <a:cs typeface="Arial"/>
                  <a:sym typeface="Arial"/>
                </a:rPr>
                <a:t>– tr51)</a:t>
              </a:r>
              <a:endParaRPr kumimoji="0" sz="4200" b="1" i="0" u="none" strike="noStrike" kern="1200" cap="none" spc="0" normalizeH="0" baseline="0" noProof="0" dirty="0">
                <a:ln>
                  <a:noFill/>
                </a:ln>
                <a:solidFill>
                  <a:srgbClr val="373E56"/>
                </a:solidFill>
                <a:effectLst/>
                <a:uLnTx/>
                <a:uFillTx/>
                <a:latin typeface="Arial"/>
                <a:ea typeface="Arial"/>
                <a:cs typeface="Arial"/>
                <a:sym typeface="Arial"/>
              </a:endParaRPr>
            </a:p>
          </p:txBody>
        </p:sp>
      </p:grpSp>
      <p:sp>
        <p:nvSpPr>
          <p:cNvPr id="3" name="Rectangle 2"/>
          <p:cNvSpPr/>
          <p:nvPr/>
        </p:nvSpPr>
        <p:spPr>
          <a:xfrm>
            <a:off x="1443789" y="1678209"/>
            <a:ext cx="16471562" cy="2723823"/>
          </a:xfrm>
          <a:prstGeom prst="rect">
            <a:avLst/>
          </a:prstGeom>
        </p:spPr>
        <p:txBody>
          <a:bodyPr wrap="square">
            <a:spAutoFit/>
          </a:bodyPr>
          <a:lstStyle/>
          <a:p>
            <a:pPr algn="just">
              <a:lnSpc>
                <a:spcPct val="150000"/>
              </a:lnSpc>
            </a:pPr>
            <a:r>
              <a:rPr lang="en-US" sz="3800">
                <a:solidFill>
                  <a:srgbClr val="000000"/>
                </a:solidFill>
                <a:latin typeface="Arial" panose="020B0604020202020204" pitchFamily="34" charset="0"/>
                <a:cs typeface="Arial" panose="020B0604020202020204" pitchFamily="34" charset="0"/>
              </a:rPr>
              <a:t>Giả sử một chiếc xe ô tô lúc mới mua là 680 triệu đồng. Cứ sau mỗi năm sử dụng, giá của chiếc xe ô tô giảm 55 triệu đồng. Tính giá còn lại của chiếc xe sau 5 năm sử dụng.</a:t>
            </a:r>
            <a:endParaRPr lang="en-US" sz="3800">
              <a:latin typeface="Arial" panose="020B0604020202020204" pitchFamily="34" charset="0"/>
              <a:cs typeface="Arial" panose="020B0604020202020204" pitchFamily="34" charset="0"/>
            </a:endParaRPr>
          </a:p>
        </p:txBody>
      </p:sp>
      <p:sp>
        <p:nvSpPr>
          <p:cNvPr id="8" name="Rectangle 7"/>
          <p:cNvSpPr/>
          <p:nvPr/>
        </p:nvSpPr>
        <p:spPr>
          <a:xfrm>
            <a:off x="1443788" y="5538704"/>
            <a:ext cx="16615611" cy="4478149"/>
          </a:xfrm>
          <a:prstGeom prst="rect">
            <a:avLst/>
          </a:prstGeom>
        </p:spPr>
        <p:txBody>
          <a:bodyPr wrap="square">
            <a:spAutoFit/>
          </a:bodyPr>
          <a:lstStyle/>
          <a:p>
            <a:pPr algn="just">
              <a:lnSpc>
                <a:spcPct val="150000"/>
              </a:lnSpc>
              <a:spcAft>
                <a:spcPts val="0"/>
              </a:spcAft>
            </a:pPr>
            <a:r>
              <a:rPr lang="en-US" sz="3800">
                <a:latin typeface="Arial" panose="020B0604020202020204" pitchFamily="34" charset="0"/>
                <a:ea typeface="Times New Roman" panose="02020603050405020304" pitchFamily="18" charset="0"/>
                <a:cs typeface="Arial" panose="020B0604020202020204" pitchFamily="34" charset="0"/>
              </a:rPr>
              <a:t>Giá của chiếc xe ô tô sau một năm sử dụng là 680 – 55 = 625 (triệu đồng)</a:t>
            </a:r>
          </a:p>
          <a:p>
            <a:pPr algn="just">
              <a:lnSpc>
                <a:spcPct val="150000"/>
              </a:lnSpc>
              <a:spcAft>
                <a:spcPts val="0"/>
              </a:spcAft>
            </a:pPr>
            <a:r>
              <a:rPr lang="en-US" sz="3800">
                <a:latin typeface="Arial" panose="020B0604020202020204" pitchFamily="34" charset="0"/>
                <a:ea typeface="Times New Roman" panose="02020603050405020304" pitchFamily="18" charset="0"/>
                <a:cs typeface="Arial" panose="020B0604020202020204" pitchFamily="34" charset="0"/>
              </a:rPr>
              <a:t>Giá của chiếc xe ô tô sau mỗi năm sử dụng lập thành một cấp số cộng với số hạng đầu là u</a:t>
            </a:r>
            <a:r>
              <a:rPr lang="en-US" sz="3800" baseline="-25000">
                <a:latin typeface="Arial" panose="020B0604020202020204" pitchFamily="34" charset="0"/>
                <a:ea typeface="Times New Roman" panose="02020603050405020304" pitchFamily="18" charset="0"/>
                <a:cs typeface="Arial" panose="020B0604020202020204" pitchFamily="34" charset="0"/>
              </a:rPr>
              <a:t>1</a:t>
            </a:r>
            <a:r>
              <a:rPr lang="en-US" sz="3800">
                <a:latin typeface="Arial" panose="020B0604020202020204" pitchFamily="34" charset="0"/>
                <a:ea typeface="Times New Roman" panose="02020603050405020304" pitchFamily="18" charset="0"/>
                <a:cs typeface="Arial" panose="020B0604020202020204" pitchFamily="34" charset="0"/>
              </a:rPr>
              <a:t> = 625 và công sai d = – 55 (do giá xe giảm).</a:t>
            </a:r>
          </a:p>
          <a:p>
            <a:pPr algn="just">
              <a:lnSpc>
                <a:spcPct val="150000"/>
              </a:lnSpc>
              <a:spcAft>
                <a:spcPts val="0"/>
              </a:spcAft>
            </a:pPr>
            <a:r>
              <a:rPr lang="en-US" sz="3800">
                <a:latin typeface="Arial" panose="020B0604020202020204" pitchFamily="34" charset="0"/>
                <a:ea typeface="Times New Roman" panose="02020603050405020304" pitchFamily="18" charset="0"/>
                <a:cs typeface="Arial" panose="020B0604020202020204" pitchFamily="34" charset="0"/>
              </a:rPr>
              <a:t>Do đó, giá của chiếc ô tô sau 5 năm sử dụng là</a:t>
            </a:r>
          </a:p>
          <a:p>
            <a:pPr algn="just">
              <a:lnSpc>
                <a:spcPct val="150000"/>
              </a:lnSpc>
              <a:spcAft>
                <a:spcPts val="0"/>
              </a:spcAft>
            </a:pPr>
            <a:r>
              <a:rPr lang="nl-NL" sz="3800">
                <a:latin typeface="Arial" panose="020B0604020202020204" pitchFamily="34" charset="0"/>
                <a:ea typeface="Times New Roman" panose="02020603050405020304" pitchFamily="18" charset="0"/>
                <a:cs typeface="Arial" panose="020B0604020202020204" pitchFamily="34" charset="0"/>
              </a:rPr>
              <a:t>u</a:t>
            </a:r>
            <a:r>
              <a:rPr lang="nl-NL" sz="3800" baseline="-25000">
                <a:latin typeface="Arial" panose="020B0604020202020204" pitchFamily="34" charset="0"/>
                <a:ea typeface="Times New Roman" panose="02020603050405020304" pitchFamily="18" charset="0"/>
                <a:cs typeface="Arial" panose="020B0604020202020204" pitchFamily="34" charset="0"/>
              </a:rPr>
              <a:t>5</a:t>
            </a:r>
            <a:r>
              <a:rPr lang="nl-NL" sz="3800">
                <a:latin typeface="Arial" panose="020B0604020202020204" pitchFamily="34" charset="0"/>
                <a:ea typeface="Times New Roman" panose="02020603050405020304" pitchFamily="18" charset="0"/>
                <a:cs typeface="Arial" panose="020B0604020202020204" pitchFamily="34" charset="0"/>
              </a:rPr>
              <a:t> = u</a:t>
            </a:r>
            <a:r>
              <a:rPr lang="nl-NL" sz="3800" baseline="-25000">
                <a:latin typeface="Arial" panose="020B0604020202020204" pitchFamily="34" charset="0"/>
                <a:ea typeface="Times New Roman" panose="02020603050405020304" pitchFamily="18" charset="0"/>
                <a:cs typeface="Arial" panose="020B0604020202020204" pitchFamily="34" charset="0"/>
              </a:rPr>
              <a:t>1</a:t>
            </a:r>
            <a:r>
              <a:rPr lang="nl-NL" sz="3800">
                <a:latin typeface="Arial" panose="020B0604020202020204" pitchFamily="34" charset="0"/>
                <a:ea typeface="Times New Roman" panose="02020603050405020304" pitchFamily="18" charset="0"/>
                <a:cs typeface="Arial" panose="020B0604020202020204" pitchFamily="34" charset="0"/>
              </a:rPr>
              <a:t> + (5 – 1)d = 625 + 4 . (– 55) = – 405 (triệu đồng).</a:t>
            </a:r>
            <a:endParaRPr lang="en-US" sz="380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6645385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363043" y="-738868"/>
            <a:ext cx="10149475" cy="8747002"/>
          </a:xfrm>
          <a:custGeom>
            <a:avLst/>
            <a:gdLst/>
            <a:ahLst/>
            <a:cxnLst/>
            <a:rect l="l" t="t" r="r" b="b"/>
            <a:pathLst>
              <a:path w="10149475" h="8747002">
                <a:moveTo>
                  <a:pt x="0" y="0"/>
                </a:moveTo>
                <a:lnTo>
                  <a:pt x="10149475" y="0"/>
                </a:lnTo>
                <a:lnTo>
                  <a:pt x="10149475" y="8747002"/>
                </a:lnTo>
                <a:lnTo>
                  <a:pt x="0" y="87470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667939" y="7589232"/>
            <a:ext cx="20163437" cy="1319789"/>
          </a:xfrm>
          <a:custGeom>
            <a:avLst/>
            <a:gdLst/>
            <a:ahLst/>
            <a:cxnLst/>
            <a:rect l="l" t="t" r="r" b="b"/>
            <a:pathLst>
              <a:path w="20163437" h="1319789">
                <a:moveTo>
                  <a:pt x="0" y="0"/>
                </a:moveTo>
                <a:lnTo>
                  <a:pt x="20163437" y="0"/>
                </a:lnTo>
                <a:lnTo>
                  <a:pt x="20163437" y="1319789"/>
                </a:lnTo>
                <a:lnTo>
                  <a:pt x="0" y="131978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rot="-5400000">
            <a:off x="-5383358" y="4940159"/>
            <a:ext cx="12153557" cy="795506"/>
          </a:xfrm>
          <a:custGeom>
            <a:avLst/>
            <a:gdLst/>
            <a:ahLst/>
            <a:cxnLst/>
            <a:rect l="l" t="t" r="r" b="b"/>
            <a:pathLst>
              <a:path w="12153557" h="795506">
                <a:moveTo>
                  <a:pt x="0" y="0"/>
                </a:moveTo>
                <a:lnTo>
                  <a:pt x="12153557" y="0"/>
                </a:lnTo>
                <a:lnTo>
                  <a:pt x="12153557" y="795505"/>
                </a:lnTo>
                <a:lnTo>
                  <a:pt x="0" y="79550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a:off x="1644317" y="463216"/>
            <a:ext cx="16459199" cy="9372600"/>
          </a:xfrm>
          <a:custGeom>
            <a:avLst/>
            <a:gdLst/>
            <a:ahLst/>
            <a:cxnLst/>
            <a:rect l="l" t="t" r="r" b="b"/>
            <a:pathLst>
              <a:path w="3919932" h="2274980">
                <a:moveTo>
                  <a:pt x="26529" y="0"/>
                </a:moveTo>
                <a:lnTo>
                  <a:pt x="3893404" y="0"/>
                </a:lnTo>
                <a:cubicBezTo>
                  <a:pt x="3908055" y="0"/>
                  <a:pt x="3919932" y="11877"/>
                  <a:pt x="3919932" y="26529"/>
                </a:cubicBezTo>
                <a:lnTo>
                  <a:pt x="3919932" y="2248451"/>
                </a:lnTo>
                <a:cubicBezTo>
                  <a:pt x="3919932" y="2263103"/>
                  <a:pt x="3908055" y="2274980"/>
                  <a:pt x="3893404" y="2274980"/>
                </a:cubicBezTo>
                <a:lnTo>
                  <a:pt x="26529" y="2274980"/>
                </a:lnTo>
                <a:cubicBezTo>
                  <a:pt x="19493" y="2274980"/>
                  <a:pt x="12745" y="2272185"/>
                  <a:pt x="7770" y="2267210"/>
                </a:cubicBezTo>
                <a:cubicBezTo>
                  <a:pt x="2795" y="2262235"/>
                  <a:pt x="0" y="2255487"/>
                  <a:pt x="0" y="2248451"/>
                </a:cubicBezTo>
                <a:lnTo>
                  <a:pt x="0" y="26529"/>
                </a:lnTo>
                <a:cubicBezTo>
                  <a:pt x="0" y="11877"/>
                  <a:pt x="11877" y="0"/>
                  <a:pt x="26529" y="0"/>
                </a:cubicBezTo>
                <a:close/>
              </a:path>
            </a:pathLst>
          </a:custGeom>
          <a:solidFill>
            <a:schemeClr val="bg1"/>
          </a:solidFill>
        </p:spPr>
      </p:sp>
      <p:sp>
        <p:nvSpPr>
          <p:cNvPr id="38" name="Rectangle 37"/>
          <p:cNvSpPr/>
          <p:nvPr/>
        </p:nvSpPr>
        <p:spPr>
          <a:xfrm>
            <a:off x="7604705" y="854942"/>
            <a:ext cx="4538422" cy="984885"/>
          </a:xfrm>
          <a:prstGeom prst="rect">
            <a:avLst/>
          </a:prstGeom>
        </p:spPr>
        <p:txBody>
          <a:bodyPr wrap="none">
            <a:spAutoFit/>
          </a:bodyPr>
          <a:lstStyle/>
          <a:p>
            <a:pPr lvl="0">
              <a:buClr>
                <a:srgbClr val="04596F"/>
              </a:buClr>
            </a:pPr>
            <a:r>
              <a:rPr lang="vi-VN" sz="5800" b="1" kern="0">
                <a:solidFill>
                  <a:srgbClr val="C00000"/>
                </a:solidFill>
              </a:rPr>
              <a:t>KHỞI ĐỘNG</a:t>
            </a:r>
            <a:endParaRPr lang="vi-VN" sz="5800" b="1" kern="0" dirty="0">
              <a:solidFill>
                <a:srgbClr val="C00000"/>
              </a:solidFill>
            </a:endParaRPr>
          </a:p>
        </p:txBody>
      </p:sp>
      <p:pic>
        <p:nvPicPr>
          <p:cNvPr id="42" name="Picture 41"/>
          <p:cNvPicPr>
            <a:picLocks noChangeAspect="1"/>
          </p:cNvPicPr>
          <p:nvPr/>
        </p:nvPicPr>
        <p:blipFill>
          <a:blip r:embed="rId9"/>
          <a:stretch>
            <a:fillRect/>
          </a:stretch>
        </p:blipFill>
        <p:spPr>
          <a:xfrm rot="21104522">
            <a:off x="5302287" y="7203097"/>
            <a:ext cx="1392297" cy="2092057"/>
          </a:xfrm>
          <a:prstGeom prst="rect">
            <a:avLst/>
          </a:prstGeom>
        </p:spPr>
      </p:pic>
      <p:sp>
        <p:nvSpPr>
          <p:cNvPr id="43" name="Rectangle 42"/>
          <p:cNvSpPr/>
          <p:nvPr/>
        </p:nvSpPr>
        <p:spPr>
          <a:xfrm>
            <a:off x="2143012" y="1941253"/>
            <a:ext cx="15535388" cy="3785652"/>
          </a:xfrm>
          <a:prstGeom prst="rect">
            <a:avLst/>
          </a:prstGeom>
        </p:spPr>
        <p:txBody>
          <a:bodyPr wrap="square">
            <a:spAutoFit/>
          </a:bodyPr>
          <a:lstStyle/>
          <a:p>
            <a:pPr algn="just">
              <a:lnSpc>
                <a:spcPct val="150000"/>
              </a:lnSpc>
              <a:spcAft>
                <a:spcPts val="0"/>
              </a:spcAft>
            </a:pPr>
            <a:r>
              <a:rPr lang="en-US" sz="4000">
                <a:latin typeface="Arial" panose="020B0604020202020204" pitchFamily="34" charset="0"/>
                <a:ea typeface="Times New Roman" panose="02020603050405020304" pitchFamily="18" charset="0"/>
                <a:cs typeface="Arial" panose="020B0604020202020204" pitchFamily="34" charset="0"/>
              </a:rPr>
              <a:t>Một nhà hát có 25 hàng ghế với 16 ghế ở hàng thứ nhất, 18 ghế ở hàng thứ hai, 20 ghế ở hàng thứ 3 và cứ tiếp tục theo quy luật đó, tức là hàng sau nhiều hơn hàng liền trước nó 2 ghế. Tính tổng số ghế của nhà hát đó?</a:t>
            </a:r>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44" name="Picture 43"/>
          <p:cNvPicPr>
            <a:picLocks noChangeAspect="1"/>
          </p:cNvPicPr>
          <p:nvPr/>
        </p:nvPicPr>
        <p:blipFill>
          <a:blip r:embed="rId10"/>
          <a:stretch>
            <a:fillRect/>
          </a:stretch>
        </p:blipFill>
        <p:spPr>
          <a:xfrm rot="21080775">
            <a:off x="1354286" y="-73504"/>
            <a:ext cx="1945493" cy="1892912"/>
          </a:xfrm>
          <a:prstGeom prst="rect">
            <a:avLst/>
          </a:prstGeom>
        </p:spPr>
      </p:pic>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63200" y="4976466"/>
            <a:ext cx="7163855" cy="4509705"/>
          </a:xfrm>
          <a:prstGeom prst="rect">
            <a:avLst/>
          </a:prstGeom>
        </p:spPr>
      </p:pic>
    </p:spTree>
    <p:extLst>
      <p:ext uri="{BB962C8B-B14F-4D97-AF65-F5344CB8AC3E}">
        <p14:creationId xmlns:p14="http://schemas.microsoft.com/office/powerpoint/2010/main" val="408504001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500" fill="hold"/>
                                        <p:tgtEl>
                                          <p:spTgt spid="43"/>
                                        </p:tgtEl>
                                        <p:attrNameLst>
                                          <p:attrName>ppt_x</p:attrName>
                                        </p:attrNameLst>
                                      </p:cBhvr>
                                      <p:tavLst>
                                        <p:tav tm="0">
                                          <p:val>
                                            <p:strVal val="#ppt_x"/>
                                          </p:val>
                                        </p:tav>
                                        <p:tav tm="100000">
                                          <p:val>
                                            <p:strVal val="#ppt_x"/>
                                          </p:val>
                                        </p:tav>
                                      </p:tavLst>
                                    </p:anim>
                                    <p:anim calcmode="lin" valueType="num">
                                      <p:cBhvr additive="base">
                                        <p:cTn id="13" dur="500" fill="hold"/>
                                        <p:tgtEl>
                                          <p:spTgt spid="4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additive="base">
                                        <p:cTn id="16" dur="500" fill="hold"/>
                                        <p:tgtEl>
                                          <p:spTgt spid="42"/>
                                        </p:tgtEl>
                                        <p:attrNameLst>
                                          <p:attrName>ppt_x</p:attrName>
                                        </p:attrNameLst>
                                      </p:cBhvr>
                                      <p:tavLst>
                                        <p:tav tm="0">
                                          <p:val>
                                            <p:strVal val="#ppt_x"/>
                                          </p:val>
                                        </p:tav>
                                        <p:tav tm="100000">
                                          <p:val>
                                            <p:strVal val="#ppt_x"/>
                                          </p:val>
                                        </p:tav>
                                      </p:tavLst>
                                    </p:anim>
                                    <p:anim calcmode="lin" valueType="num">
                                      <p:cBhvr additive="base">
                                        <p:cTn id="17" dur="500" fill="hold"/>
                                        <p:tgtEl>
                                          <p:spTgt spid="42"/>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363043" y="-738868"/>
            <a:ext cx="10149475" cy="8747002"/>
          </a:xfrm>
          <a:custGeom>
            <a:avLst/>
            <a:gdLst/>
            <a:ahLst/>
            <a:cxnLst/>
            <a:rect l="l" t="t" r="r" b="b"/>
            <a:pathLst>
              <a:path w="10149475" h="8747002">
                <a:moveTo>
                  <a:pt x="0" y="0"/>
                </a:moveTo>
                <a:lnTo>
                  <a:pt x="10149475" y="0"/>
                </a:lnTo>
                <a:lnTo>
                  <a:pt x="10149475" y="8747002"/>
                </a:lnTo>
                <a:lnTo>
                  <a:pt x="0" y="87470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667939" y="7589232"/>
            <a:ext cx="20163437" cy="1319789"/>
          </a:xfrm>
          <a:custGeom>
            <a:avLst/>
            <a:gdLst/>
            <a:ahLst/>
            <a:cxnLst/>
            <a:rect l="l" t="t" r="r" b="b"/>
            <a:pathLst>
              <a:path w="20163437" h="1319789">
                <a:moveTo>
                  <a:pt x="0" y="0"/>
                </a:moveTo>
                <a:lnTo>
                  <a:pt x="20163437" y="0"/>
                </a:lnTo>
                <a:lnTo>
                  <a:pt x="20163437" y="1319789"/>
                </a:lnTo>
                <a:lnTo>
                  <a:pt x="0" y="13197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5" name="Group 5"/>
          <p:cNvGrpSpPr/>
          <p:nvPr/>
        </p:nvGrpSpPr>
        <p:grpSpPr>
          <a:xfrm>
            <a:off x="695416" y="579050"/>
            <a:ext cx="16830584" cy="9136450"/>
            <a:chOff x="0" y="0"/>
            <a:chExt cx="3919932" cy="2274980"/>
          </a:xfrm>
        </p:grpSpPr>
        <p:sp>
          <p:nvSpPr>
            <p:cNvPr id="6" name="Freeform 6"/>
            <p:cNvSpPr/>
            <p:nvPr/>
          </p:nvSpPr>
          <p:spPr>
            <a:xfrm>
              <a:off x="0" y="0"/>
              <a:ext cx="3919932" cy="2274980"/>
            </a:xfrm>
            <a:custGeom>
              <a:avLst/>
              <a:gdLst/>
              <a:ahLst/>
              <a:cxnLst/>
              <a:rect l="l" t="t" r="r" b="b"/>
              <a:pathLst>
                <a:path w="3919932" h="2274980">
                  <a:moveTo>
                    <a:pt x="26529" y="0"/>
                  </a:moveTo>
                  <a:lnTo>
                    <a:pt x="3893404" y="0"/>
                  </a:lnTo>
                  <a:cubicBezTo>
                    <a:pt x="3908055" y="0"/>
                    <a:pt x="3919932" y="11877"/>
                    <a:pt x="3919932" y="26529"/>
                  </a:cubicBezTo>
                  <a:lnTo>
                    <a:pt x="3919932" y="2248451"/>
                  </a:lnTo>
                  <a:cubicBezTo>
                    <a:pt x="3919932" y="2263103"/>
                    <a:pt x="3908055" y="2274980"/>
                    <a:pt x="3893404" y="2274980"/>
                  </a:cubicBezTo>
                  <a:lnTo>
                    <a:pt x="26529" y="2274980"/>
                  </a:lnTo>
                  <a:cubicBezTo>
                    <a:pt x="19493" y="2274980"/>
                    <a:pt x="12745" y="2272185"/>
                    <a:pt x="7770" y="2267210"/>
                  </a:cubicBezTo>
                  <a:cubicBezTo>
                    <a:pt x="2795" y="2262235"/>
                    <a:pt x="0" y="2255487"/>
                    <a:pt x="0" y="2248451"/>
                  </a:cubicBezTo>
                  <a:lnTo>
                    <a:pt x="0" y="26529"/>
                  </a:lnTo>
                  <a:cubicBezTo>
                    <a:pt x="0" y="11877"/>
                    <a:pt x="11877" y="0"/>
                    <a:pt x="26529" y="0"/>
                  </a:cubicBezTo>
                  <a:close/>
                </a:path>
              </a:pathLst>
            </a:custGeom>
            <a:solidFill>
              <a:srgbClr val="F4F4F4"/>
            </a:solidFill>
          </p:spPr>
        </p:sp>
        <p:sp>
          <p:nvSpPr>
            <p:cNvPr id="7" name="TextBox 7"/>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3" name="Picture 12"/>
          <p:cNvPicPr>
            <a:picLocks noChangeAspect="1"/>
          </p:cNvPicPr>
          <p:nvPr/>
        </p:nvPicPr>
        <p:blipFill>
          <a:blip r:embed="rId6"/>
          <a:stretch>
            <a:fillRect/>
          </a:stretch>
        </p:blipFill>
        <p:spPr>
          <a:xfrm>
            <a:off x="14087433" y="8091666"/>
            <a:ext cx="3438567" cy="1877272"/>
          </a:xfrm>
          <a:prstGeom prst="rect">
            <a:avLst/>
          </a:prstGeom>
        </p:spPr>
      </p:pic>
      <p:pic>
        <p:nvPicPr>
          <p:cNvPr id="14" name="Picture 13"/>
          <p:cNvPicPr>
            <a:picLocks noChangeAspect="1"/>
          </p:cNvPicPr>
          <p:nvPr/>
        </p:nvPicPr>
        <p:blipFill>
          <a:blip r:embed="rId7"/>
          <a:stretch>
            <a:fillRect/>
          </a:stretch>
        </p:blipFill>
        <p:spPr>
          <a:xfrm rot="9298188">
            <a:off x="178287" y="145024"/>
            <a:ext cx="1777026" cy="1728998"/>
          </a:xfrm>
          <a:prstGeom prst="rect">
            <a:avLst/>
          </a:prstGeom>
        </p:spPr>
      </p:pic>
      <p:grpSp>
        <p:nvGrpSpPr>
          <p:cNvPr id="15" name="Google Shape;1077;p62"/>
          <p:cNvGrpSpPr/>
          <p:nvPr/>
        </p:nvGrpSpPr>
        <p:grpSpPr>
          <a:xfrm>
            <a:off x="6253208" y="1424875"/>
            <a:ext cx="5715000" cy="1051625"/>
            <a:chOff x="2765950" y="3780516"/>
            <a:chExt cx="5715000" cy="1051625"/>
          </a:xfrm>
        </p:grpSpPr>
        <p:sp>
          <p:nvSpPr>
            <p:cNvPr id="16" name="Google Shape;1078;p62"/>
            <p:cNvSpPr/>
            <p:nvPr/>
          </p:nvSpPr>
          <p:spPr>
            <a:xfrm rot="10800000">
              <a:off x="2765950" y="3780516"/>
              <a:ext cx="5715000" cy="1051625"/>
            </a:xfrm>
            <a:custGeom>
              <a:avLst/>
              <a:gdLst/>
              <a:ahLst/>
              <a:cxnLst/>
              <a:rect l="l" t="t" r="r" b="b"/>
              <a:pathLst>
                <a:path w="24871669" h="3090220" extrusionOk="0">
                  <a:moveTo>
                    <a:pt x="23932770" y="3079033"/>
                  </a:moveTo>
                  <a:cubicBezTo>
                    <a:pt x="23932770" y="3079033"/>
                    <a:pt x="23513018" y="3090220"/>
                    <a:pt x="23050433" y="3087599"/>
                  </a:cubicBezTo>
                  <a:cubicBezTo>
                    <a:pt x="7356299" y="3085436"/>
                    <a:pt x="1057073" y="3077612"/>
                    <a:pt x="1057073" y="3077612"/>
                  </a:cubicBezTo>
                  <a:cubicBezTo>
                    <a:pt x="812931" y="3068778"/>
                    <a:pt x="565145" y="3051797"/>
                    <a:pt x="398404" y="2993619"/>
                  </a:cubicBezTo>
                  <a:cubicBezTo>
                    <a:pt x="120505" y="2896657"/>
                    <a:pt x="0" y="2719129"/>
                    <a:pt x="0" y="1132357"/>
                  </a:cubicBezTo>
                  <a:lnTo>
                    <a:pt x="0" y="1132340"/>
                  </a:lnTo>
                  <a:cubicBezTo>
                    <a:pt x="8536" y="440430"/>
                    <a:pt x="34263" y="311302"/>
                    <a:pt x="140291" y="225758"/>
                  </a:cubicBezTo>
                  <a:cubicBezTo>
                    <a:pt x="342602" y="62530"/>
                    <a:pt x="736658" y="7673"/>
                    <a:pt x="1155311" y="7673"/>
                  </a:cubicBezTo>
                  <a:cubicBezTo>
                    <a:pt x="1155311" y="7673"/>
                    <a:pt x="1551711" y="15681"/>
                    <a:pt x="18302351" y="7673"/>
                  </a:cubicBezTo>
                  <a:cubicBezTo>
                    <a:pt x="23294091" y="0"/>
                    <a:pt x="23758018" y="7673"/>
                    <a:pt x="23758018" y="7673"/>
                  </a:cubicBezTo>
                  <a:cubicBezTo>
                    <a:pt x="24126326" y="15152"/>
                    <a:pt x="24489639" y="84484"/>
                    <a:pt x="24687378" y="207066"/>
                  </a:cubicBezTo>
                  <a:cubicBezTo>
                    <a:pt x="24838396" y="300683"/>
                    <a:pt x="24871669" y="425358"/>
                    <a:pt x="24862529" y="1132357"/>
                  </a:cubicBezTo>
                  <a:lnTo>
                    <a:pt x="24862529" y="1132375"/>
                  </a:lnTo>
                  <a:cubicBezTo>
                    <a:pt x="24862529" y="2837094"/>
                    <a:pt x="24579532" y="3051192"/>
                    <a:pt x="23932770" y="3079033"/>
                  </a:cubicBezTo>
                  <a:close/>
                </a:path>
              </a:pathLst>
            </a:custGeom>
            <a:solidFill>
              <a:srgbClr val="FFCF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Google Shape;1079;p62"/>
            <p:cNvSpPr txBox="1"/>
            <p:nvPr/>
          </p:nvSpPr>
          <p:spPr>
            <a:xfrm>
              <a:off x="2994551" y="4063076"/>
              <a:ext cx="5279269" cy="59465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92250"/>
                </a:lnSpc>
                <a:spcBef>
                  <a:spcPts val="0"/>
                </a:spcBef>
                <a:spcAft>
                  <a:spcPts val="0"/>
                </a:spcAft>
                <a:buClrTx/>
                <a:buSzTx/>
                <a:buFontTx/>
                <a:buNone/>
                <a:tabLst/>
                <a:defRPr/>
              </a:pPr>
              <a:r>
                <a:rPr kumimoji="0" lang="en-US" sz="4200" b="1" i="0" u="none" strike="noStrike" kern="1200" cap="none" spc="0" normalizeH="0" baseline="0" noProof="0" err="1">
                  <a:ln>
                    <a:noFill/>
                  </a:ln>
                  <a:solidFill>
                    <a:srgbClr val="373E56"/>
                  </a:solidFill>
                  <a:effectLst/>
                  <a:uLnTx/>
                  <a:uFillTx/>
                  <a:latin typeface="Arial"/>
                  <a:ea typeface="Arial"/>
                  <a:cs typeface="Arial"/>
                  <a:sym typeface="Arial"/>
                </a:rPr>
                <a:t>Bài</a:t>
              </a:r>
              <a:r>
                <a:rPr kumimoji="0" lang="en-US" sz="4200" b="1" i="0" u="none" strike="noStrike" kern="1200" cap="none" spc="0" normalizeH="0" baseline="0" noProof="0">
                  <a:ln>
                    <a:noFill/>
                  </a:ln>
                  <a:solidFill>
                    <a:srgbClr val="373E56"/>
                  </a:solidFill>
                  <a:effectLst/>
                  <a:uLnTx/>
                  <a:uFillTx/>
                  <a:latin typeface="Arial"/>
                  <a:ea typeface="Arial"/>
                  <a:cs typeface="Arial"/>
                  <a:sym typeface="Arial"/>
                </a:rPr>
                <a:t> 2.13 </a:t>
              </a:r>
              <a:r>
                <a:rPr kumimoji="0" lang="en-US" sz="4200" b="1" i="0" u="none" strike="noStrike" kern="1200" cap="none" spc="0" normalizeH="0" baseline="0" noProof="0" dirty="0">
                  <a:ln>
                    <a:noFill/>
                  </a:ln>
                  <a:solidFill>
                    <a:srgbClr val="373E56"/>
                  </a:solidFill>
                  <a:effectLst/>
                  <a:uLnTx/>
                  <a:uFillTx/>
                  <a:latin typeface="Arial"/>
                  <a:ea typeface="Arial"/>
                  <a:cs typeface="Arial"/>
                  <a:sym typeface="Arial"/>
                </a:rPr>
                <a:t>(SGK </a:t>
              </a:r>
              <a:r>
                <a:rPr kumimoji="0" lang="en-US" sz="4200" b="1" i="0" u="none" strike="noStrike" kern="1200" cap="none" spc="0" normalizeH="0" baseline="0" noProof="0">
                  <a:ln>
                    <a:noFill/>
                  </a:ln>
                  <a:solidFill>
                    <a:srgbClr val="373E56"/>
                  </a:solidFill>
                  <a:effectLst/>
                  <a:uLnTx/>
                  <a:uFillTx/>
                  <a:latin typeface="Arial"/>
                  <a:ea typeface="Arial"/>
                  <a:cs typeface="Arial"/>
                  <a:sym typeface="Arial"/>
                </a:rPr>
                <a:t>– tr51)</a:t>
              </a:r>
              <a:endParaRPr kumimoji="0" sz="4200" b="1" i="0" u="none" strike="noStrike" kern="1200" cap="none" spc="0" normalizeH="0" baseline="0" noProof="0" dirty="0">
                <a:ln>
                  <a:noFill/>
                </a:ln>
                <a:solidFill>
                  <a:srgbClr val="373E56"/>
                </a:solidFill>
                <a:effectLst/>
                <a:uLnTx/>
                <a:uFillTx/>
                <a:latin typeface="Arial"/>
                <a:ea typeface="Arial"/>
                <a:cs typeface="Arial"/>
                <a:sym typeface="Arial"/>
              </a:endParaRPr>
            </a:p>
          </p:txBody>
        </p:sp>
      </p:grpSp>
      <p:sp>
        <p:nvSpPr>
          <p:cNvPr id="4" name="Rectangle 3"/>
          <p:cNvSpPr/>
          <p:nvPr/>
        </p:nvSpPr>
        <p:spPr>
          <a:xfrm>
            <a:off x="1066800" y="2896105"/>
            <a:ext cx="16002000" cy="4609595"/>
          </a:xfrm>
          <a:prstGeom prst="rect">
            <a:avLst/>
          </a:prstGeom>
        </p:spPr>
        <p:txBody>
          <a:bodyPr wrap="square">
            <a:spAutoFit/>
          </a:bodyPr>
          <a:lstStyle/>
          <a:p>
            <a:pPr algn="just">
              <a:lnSpc>
                <a:spcPct val="150000"/>
              </a:lnSpc>
              <a:spcBef>
                <a:spcPts val="600"/>
              </a:spcBef>
              <a:spcAft>
                <a:spcPts val="1200"/>
              </a:spcAft>
            </a:pPr>
            <a:r>
              <a:rPr lang="vi-VN" sz="4000">
                <a:solidFill>
                  <a:srgbClr val="000000"/>
                </a:solidFill>
              </a:rPr>
              <a:t>Một kiến trúc sư thiết kế một hội trường với 15 ghế ngồi ở hàng thứ nhất, 18 ghế ngồi ở hàng thứ hai, 21 ghế ngồi ở hàng thứ ba và cứ như vậy (số ghế ở hàng sau nhiều hơn 3 ghế so với số ghế ở hàng liền trước nó). Nếu muốn hội trường đó có sức chứa ít nhất 870 ghế ngồi thì kiến trúc sư đó phải thiết kế tối thiểu bao nhiêu hàng ghế?</a:t>
            </a:r>
            <a:endParaRPr lang="en-US" sz="4000"/>
          </a:p>
        </p:txBody>
      </p:sp>
    </p:spTree>
    <p:extLst>
      <p:ext uri="{BB962C8B-B14F-4D97-AF65-F5344CB8AC3E}">
        <p14:creationId xmlns:p14="http://schemas.microsoft.com/office/powerpoint/2010/main" val="2862514236"/>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363043" y="-738868"/>
            <a:ext cx="10149475" cy="8747002"/>
          </a:xfrm>
          <a:custGeom>
            <a:avLst/>
            <a:gdLst/>
            <a:ahLst/>
            <a:cxnLst/>
            <a:rect l="l" t="t" r="r" b="b"/>
            <a:pathLst>
              <a:path w="10149475" h="8747002">
                <a:moveTo>
                  <a:pt x="0" y="0"/>
                </a:moveTo>
                <a:lnTo>
                  <a:pt x="10149475" y="0"/>
                </a:lnTo>
                <a:lnTo>
                  <a:pt x="10149475" y="8747002"/>
                </a:lnTo>
                <a:lnTo>
                  <a:pt x="0" y="87470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667939" y="7589232"/>
            <a:ext cx="20163437" cy="1319789"/>
          </a:xfrm>
          <a:custGeom>
            <a:avLst/>
            <a:gdLst/>
            <a:ahLst/>
            <a:cxnLst/>
            <a:rect l="l" t="t" r="r" b="b"/>
            <a:pathLst>
              <a:path w="20163437" h="1319789">
                <a:moveTo>
                  <a:pt x="0" y="0"/>
                </a:moveTo>
                <a:lnTo>
                  <a:pt x="20163437" y="0"/>
                </a:lnTo>
                <a:lnTo>
                  <a:pt x="20163437" y="1319789"/>
                </a:lnTo>
                <a:lnTo>
                  <a:pt x="0" y="13197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5" name="Group 5"/>
          <p:cNvGrpSpPr/>
          <p:nvPr/>
        </p:nvGrpSpPr>
        <p:grpSpPr>
          <a:xfrm>
            <a:off x="695416" y="579050"/>
            <a:ext cx="16830584" cy="9136450"/>
            <a:chOff x="0" y="0"/>
            <a:chExt cx="3919932" cy="2274980"/>
          </a:xfrm>
        </p:grpSpPr>
        <p:sp>
          <p:nvSpPr>
            <p:cNvPr id="6" name="Freeform 6"/>
            <p:cNvSpPr/>
            <p:nvPr/>
          </p:nvSpPr>
          <p:spPr>
            <a:xfrm>
              <a:off x="0" y="0"/>
              <a:ext cx="3919932" cy="2274980"/>
            </a:xfrm>
            <a:custGeom>
              <a:avLst/>
              <a:gdLst/>
              <a:ahLst/>
              <a:cxnLst/>
              <a:rect l="l" t="t" r="r" b="b"/>
              <a:pathLst>
                <a:path w="3919932" h="2274980">
                  <a:moveTo>
                    <a:pt x="26529" y="0"/>
                  </a:moveTo>
                  <a:lnTo>
                    <a:pt x="3893404" y="0"/>
                  </a:lnTo>
                  <a:cubicBezTo>
                    <a:pt x="3908055" y="0"/>
                    <a:pt x="3919932" y="11877"/>
                    <a:pt x="3919932" y="26529"/>
                  </a:cubicBezTo>
                  <a:lnTo>
                    <a:pt x="3919932" y="2248451"/>
                  </a:lnTo>
                  <a:cubicBezTo>
                    <a:pt x="3919932" y="2263103"/>
                    <a:pt x="3908055" y="2274980"/>
                    <a:pt x="3893404" y="2274980"/>
                  </a:cubicBezTo>
                  <a:lnTo>
                    <a:pt x="26529" y="2274980"/>
                  </a:lnTo>
                  <a:cubicBezTo>
                    <a:pt x="19493" y="2274980"/>
                    <a:pt x="12745" y="2272185"/>
                    <a:pt x="7770" y="2267210"/>
                  </a:cubicBezTo>
                  <a:cubicBezTo>
                    <a:pt x="2795" y="2262235"/>
                    <a:pt x="0" y="2255487"/>
                    <a:pt x="0" y="2248451"/>
                  </a:cubicBezTo>
                  <a:lnTo>
                    <a:pt x="0" y="26529"/>
                  </a:lnTo>
                  <a:cubicBezTo>
                    <a:pt x="0" y="11877"/>
                    <a:pt x="11877" y="0"/>
                    <a:pt x="26529" y="0"/>
                  </a:cubicBezTo>
                  <a:close/>
                </a:path>
              </a:pathLst>
            </a:custGeom>
            <a:solidFill>
              <a:srgbClr val="F4F4F4"/>
            </a:solidFill>
          </p:spPr>
        </p:sp>
        <p:sp>
          <p:nvSpPr>
            <p:cNvPr id="7" name="TextBox 7"/>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3" name="Picture 12"/>
          <p:cNvPicPr>
            <a:picLocks noChangeAspect="1"/>
          </p:cNvPicPr>
          <p:nvPr/>
        </p:nvPicPr>
        <p:blipFill>
          <a:blip r:embed="rId6"/>
          <a:stretch>
            <a:fillRect/>
          </a:stretch>
        </p:blipFill>
        <p:spPr>
          <a:xfrm>
            <a:off x="15392400" y="9029700"/>
            <a:ext cx="2133600" cy="1164830"/>
          </a:xfrm>
          <a:prstGeom prst="rect">
            <a:avLst/>
          </a:prstGeom>
        </p:spPr>
      </p:pic>
      <p:pic>
        <p:nvPicPr>
          <p:cNvPr id="14" name="Picture 13"/>
          <p:cNvPicPr>
            <a:picLocks noChangeAspect="1"/>
          </p:cNvPicPr>
          <p:nvPr/>
        </p:nvPicPr>
        <p:blipFill>
          <a:blip r:embed="rId7"/>
          <a:stretch>
            <a:fillRect/>
          </a:stretch>
        </p:blipFill>
        <p:spPr>
          <a:xfrm rot="9298188">
            <a:off x="178287" y="145024"/>
            <a:ext cx="1777026" cy="1728998"/>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066800" y="2174598"/>
                <a:ext cx="16002000" cy="3792898"/>
              </a:xfrm>
              <a:prstGeom prst="rect">
                <a:avLst/>
              </a:prstGeom>
            </p:spPr>
            <p:txBody>
              <a:bodyPr wrap="square">
                <a:spAutoFit/>
              </a:bodyPr>
              <a:lstStyle/>
              <a:p>
                <a:pPr algn="just">
                  <a:lnSpc>
                    <a:spcPct val="150000"/>
                  </a:lnSpc>
                  <a:spcAft>
                    <a:spcPts val="0"/>
                  </a:spcAft>
                </a:pPr>
                <a:r>
                  <a:rPr lang="nl-NL" sz="3700">
                    <a:latin typeface="Arial" panose="020B0604020202020204" pitchFamily="34" charset="0"/>
                    <a:ea typeface="Times New Roman" panose="02020603050405020304" pitchFamily="18" charset="0"/>
                    <a:cs typeface="Arial" panose="020B0604020202020204" pitchFamily="34" charset="0"/>
                  </a:rPr>
                  <a:t>Số ghế ở mỗi hàng của hội trường lập thành một cấp số cộng với số hạng đầu u</a:t>
                </a:r>
                <a:r>
                  <a:rPr lang="nl-NL" sz="3700" baseline="-25000">
                    <a:effectLst/>
                    <a:latin typeface="Arial" panose="020B0604020202020204" pitchFamily="34" charset="0"/>
                    <a:ea typeface="Times New Roman" panose="02020603050405020304" pitchFamily="18" charset="0"/>
                    <a:cs typeface="Arial" panose="020B0604020202020204" pitchFamily="34" charset="0"/>
                  </a:rPr>
                  <a:t>1</a:t>
                </a:r>
                <a:r>
                  <a:rPr lang="nl-NL" sz="3700">
                    <a:effectLst/>
                    <a:latin typeface="Arial" panose="020B0604020202020204" pitchFamily="34" charset="0"/>
                    <a:ea typeface="Times New Roman" panose="02020603050405020304" pitchFamily="18" charset="0"/>
                    <a:cs typeface="Arial" panose="020B0604020202020204" pitchFamily="34" charset="0"/>
                  </a:rPr>
                  <a:t> = 15 và công sai d = 3. Giả sử cần thiết kế tối thiếu n hàng ghế để hội trường có sức chứa ít nhất 870 ghế ngồi.</a:t>
                </a:r>
                <a:endParaRPr lang="en-US" sz="370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en-US" sz="3700">
                    <a:effectLst/>
                    <a:latin typeface="Arial" panose="020B0604020202020204" pitchFamily="34" charset="0"/>
                    <a:ea typeface="Times New Roman" panose="02020603050405020304" pitchFamily="18" charset="0"/>
                    <a:cs typeface="Arial" panose="020B0604020202020204" pitchFamily="34" charset="0"/>
                  </a:rPr>
                  <a:t>Ta có: </a:t>
                </a:r>
                <a14:m>
                  <m:oMath xmlns:m="http://schemas.openxmlformats.org/officeDocument/2006/math">
                    <m:sSub>
                      <m:sSubPr>
                        <m:ctrlPr>
                          <a:rPr lang="en-US" sz="3700" i="1">
                            <a:effectLst/>
                            <a:latin typeface="Cambria Math" panose="02040503050406030204" pitchFamily="18" charset="0"/>
                            <a:ea typeface="Times New Roman" panose="02020603050405020304" pitchFamily="18" charset="0"/>
                          </a:rPr>
                        </m:ctrlPr>
                      </m:sSubPr>
                      <m:e>
                        <m:r>
                          <a:rPr lang="en-US" sz="3700" i="1">
                            <a:effectLst/>
                            <a:latin typeface="Cambria Math" panose="02040503050406030204" pitchFamily="18" charset="0"/>
                            <a:ea typeface="Times New Roman" panose="02020603050405020304" pitchFamily="18" charset="0"/>
                          </a:rPr>
                          <m:t>𝑆</m:t>
                        </m:r>
                      </m:e>
                      <m:sub>
                        <m:r>
                          <a:rPr lang="en-US" sz="3700" i="1">
                            <a:effectLst/>
                            <a:latin typeface="Cambria Math" panose="02040503050406030204" pitchFamily="18" charset="0"/>
                            <a:ea typeface="Times New Roman" panose="02020603050405020304" pitchFamily="18" charset="0"/>
                          </a:rPr>
                          <m:t>𝑛</m:t>
                        </m:r>
                      </m:sub>
                    </m:sSub>
                    <m:r>
                      <a:rPr lang="en-US" sz="3700" i="1">
                        <a:effectLst/>
                        <a:latin typeface="Cambria Math" panose="02040503050406030204" pitchFamily="18" charset="0"/>
                        <a:ea typeface="Times New Roman" panose="02020603050405020304" pitchFamily="18" charset="0"/>
                      </a:rPr>
                      <m:t>=</m:t>
                    </m:r>
                    <m:f>
                      <m:fPr>
                        <m:ctrlPr>
                          <a:rPr lang="en-US" sz="3700" i="1">
                            <a:effectLst/>
                            <a:latin typeface="Cambria Math" panose="02040503050406030204" pitchFamily="18" charset="0"/>
                            <a:ea typeface="Times New Roman" panose="02020603050405020304" pitchFamily="18" charset="0"/>
                          </a:rPr>
                        </m:ctrlPr>
                      </m:fPr>
                      <m:num>
                        <m:r>
                          <a:rPr lang="en-US" sz="3700" i="1">
                            <a:effectLst/>
                            <a:latin typeface="Cambria Math" panose="02040503050406030204" pitchFamily="18" charset="0"/>
                            <a:ea typeface="Times New Roman" panose="02020603050405020304" pitchFamily="18" charset="0"/>
                          </a:rPr>
                          <m:t>𝑛</m:t>
                        </m:r>
                      </m:num>
                      <m:den>
                        <m:r>
                          <a:rPr lang="en-US" sz="3700" i="1">
                            <a:effectLst/>
                            <a:latin typeface="Cambria Math" panose="02040503050406030204" pitchFamily="18" charset="0"/>
                            <a:ea typeface="Times New Roman" panose="02020603050405020304" pitchFamily="18" charset="0"/>
                          </a:rPr>
                          <m:t>2</m:t>
                        </m:r>
                      </m:den>
                    </m:f>
                    <m:d>
                      <m:dPr>
                        <m:ctrlPr>
                          <a:rPr lang="en-US" sz="3700" i="1">
                            <a:effectLst/>
                            <a:latin typeface="Cambria Math" panose="02040503050406030204" pitchFamily="18" charset="0"/>
                            <a:ea typeface="Times New Roman" panose="02020603050405020304" pitchFamily="18" charset="0"/>
                          </a:rPr>
                        </m:ctrlPr>
                      </m:dPr>
                      <m:e>
                        <m:r>
                          <a:rPr lang="en-US" sz="3700" i="1">
                            <a:effectLst/>
                            <a:latin typeface="Cambria Math" panose="02040503050406030204" pitchFamily="18" charset="0"/>
                            <a:ea typeface="Times New Roman" panose="02020603050405020304" pitchFamily="18" charset="0"/>
                          </a:rPr>
                          <m:t>2</m:t>
                        </m:r>
                        <m:sSub>
                          <m:sSubPr>
                            <m:ctrlPr>
                              <a:rPr lang="en-US" sz="3700" i="1">
                                <a:effectLst/>
                                <a:latin typeface="Cambria Math" panose="02040503050406030204" pitchFamily="18" charset="0"/>
                                <a:ea typeface="Times New Roman" panose="02020603050405020304" pitchFamily="18" charset="0"/>
                              </a:rPr>
                            </m:ctrlPr>
                          </m:sSubPr>
                          <m:e>
                            <m:r>
                              <a:rPr lang="en-US" sz="3700" i="1">
                                <a:effectLst/>
                                <a:latin typeface="Cambria Math" panose="02040503050406030204" pitchFamily="18" charset="0"/>
                                <a:ea typeface="Times New Roman" panose="02020603050405020304" pitchFamily="18" charset="0"/>
                              </a:rPr>
                              <m:t>𝑢</m:t>
                            </m:r>
                          </m:e>
                          <m:sub>
                            <m:r>
                              <a:rPr lang="en-US" sz="3700" i="1">
                                <a:effectLst/>
                                <a:latin typeface="Cambria Math" panose="02040503050406030204" pitchFamily="18" charset="0"/>
                                <a:ea typeface="Times New Roman" panose="02020603050405020304" pitchFamily="18" charset="0"/>
                              </a:rPr>
                              <m:t>1</m:t>
                            </m:r>
                          </m:sub>
                        </m:sSub>
                        <m:r>
                          <a:rPr lang="en-US" sz="3700" i="1">
                            <a:effectLst/>
                            <a:latin typeface="Cambria Math" panose="02040503050406030204" pitchFamily="18" charset="0"/>
                            <a:ea typeface="Times New Roman" panose="02020603050405020304" pitchFamily="18" charset="0"/>
                          </a:rPr>
                          <m:t>+</m:t>
                        </m:r>
                        <m:d>
                          <m:dPr>
                            <m:ctrlPr>
                              <a:rPr lang="en-US" sz="3700" i="1">
                                <a:effectLst/>
                                <a:latin typeface="Cambria Math" panose="02040503050406030204" pitchFamily="18" charset="0"/>
                                <a:ea typeface="Times New Roman" panose="02020603050405020304" pitchFamily="18" charset="0"/>
                              </a:rPr>
                            </m:ctrlPr>
                          </m:dPr>
                          <m:e>
                            <m:r>
                              <a:rPr lang="en-US" sz="3700" i="1">
                                <a:effectLst/>
                                <a:latin typeface="Cambria Math" panose="02040503050406030204" pitchFamily="18" charset="0"/>
                                <a:ea typeface="Times New Roman" panose="02020603050405020304" pitchFamily="18" charset="0"/>
                              </a:rPr>
                              <m:t>𝑛</m:t>
                            </m:r>
                            <m:r>
                              <a:rPr lang="en-US" sz="3700" i="1">
                                <a:effectLst/>
                                <a:latin typeface="Cambria Math" panose="02040503050406030204" pitchFamily="18" charset="0"/>
                                <a:ea typeface="Times New Roman" panose="02020603050405020304" pitchFamily="18" charset="0"/>
                              </a:rPr>
                              <m:t>−1</m:t>
                            </m:r>
                          </m:e>
                        </m:d>
                        <m:r>
                          <a:rPr lang="en-US" sz="3700" i="1">
                            <a:effectLst/>
                            <a:latin typeface="Cambria Math" panose="02040503050406030204" pitchFamily="18" charset="0"/>
                            <a:ea typeface="Times New Roman" panose="02020603050405020304" pitchFamily="18" charset="0"/>
                          </a:rPr>
                          <m:t>𝑑</m:t>
                        </m:r>
                      </m:e>
                    </m:d>
                    <m:r>
                      <a:rPr lang="en-US" sz="3700" i="1">
                        <a:effectLst/>
                        <a:latin typeface="Cambria Math" panose="02040503050406030204" pitchFamily="18" charset="0"/>
                        <a:ea typeface="Times New Roman" panose="02020603050405020304" pitchFamily="18" charset="0"/>
                      </a:rPr>
                      <m:t>=</m:t>
                    </m:r>
                    <m:f>
                      <m:fPr>
                        <m:ctrlPr>
                          <a:rPr lang="en-US" sz="3700" i="1">
                            <a:effectLst/>
                            <a:latin typeface="Cambria Math" panose="02040503050406030204" pitchFamily="18" charset="0"/>
                            <a:ea typeface="Times New Roman" panose="02020603050405020304" pitchFamily="18" charset="0"/>
                          </a:rPr>
                        </m:ctrlPr>
                      </m:fPr>
                      <m:num>
                        <m:r>
                          <a:rPr lang="en-US" sz="3700" i="1">
                            <a:effectLst/>
                            <a:latin typeface="Cambria Math" panose="02040503050406030204" pitchFamily="18" charset="0"/>
                            <a:ea typeface="Times New Roman" panose="02020603050405020304" pitchFamily="18" charset="0"/>
                          </a:rPr>
                          <m:t>𝑛</m:t>
                        </m:r>
                      </m:num>
                      <m:den>
                        <m:r>
                          <a:rPr lang="en-US" sz="3700" i="1">
                            <a:effectLst/>
                            <a:latin typeface="Cambria Math" panose="02040503050406030204" pitchFamily="18" charset="0"/>
                            <a:ea typeface="Times New Roman" panose="02020603050405020304" pitchFamily="18" charset="0"/>
                          </a:rPr>
                          <m:t>2</m:t>
                        </m:r>
                      </m:den>
                    </m:f>
                    <m:d>
                      <m:dPr>
                        <m:ctrlPr>
                          <a:rPr lang="en-US" sz="3700" i="1">
                            <a:effectLst/>
                            <a:latin typeface="Cambria Math" panose="02040503050406030204" pitchFamily="18" charset="0"/>
                            <a:ea typeface="Times New Roman" panose="02020603050405020304" pitchFamily="18" charset="0"/>
                          </a:rPr>
                        </m:ctrlPr>
                      </m:dPr>
                      <m:e>
                        <m:sSub>
                          <m:sSubPr>
                            <m:ctrlPr>
                              <a:rPr lang="en-US" sz="3700" i="1">
                                <a:effectLst/>
                                <a:latin typeface="Cambria Math" panose="02040503050406030204" pitchFamily="18" charset="0"/>
                                <a:ea typeface="Times New Roman" panose="02020603050405020304" pitchFamily="18" charset="0"/>
                              </a:rPr>
                            </m:ctrlPr>
                          </m:sSubPr>
                          <m:e>
                            <m:r>
                              <a:rPr lang="en-US" sz="3700" i="1">
                                <a:effectLst/>
                                <a:latin typeface="Cambria Math" panose="02040503050406030204" pitchFamily="18" charset="0"/>
                                <a:ea typeface="Times New Roman" panose="02020603050405020304" pitchFamily="18" charset="0"/>
                              </a:rPr>
                              <m:t>2.15</m:t>
                            </m:r>
                          </m:e>
                          <m:sub>
                            <m:r>
                              <a:rPr lang="en-US" sz="3700" i="1">
                                <a:effectLst/>
                                <a:latin typeface="Cambria Math" panose="02040503050406030204" pitchFamily="18" charset="0"/>
                                <a:ea typeface="Times New Roman" panose="02020603050405020304" pitchFamily="18" charset="0"/>
                              </a:rPr>
                              <m:t>𝑛</m:t>
                            </m:r>
                            <m:r>
                              <a:rPr lang="en-US" sz="3700" i="1">
                                <a:effectLst/>
                                <a:latin typeface="Cambria Math" panose="02040503050406030204" pitchFamily="18" charset="0"/>
                                <a:ea typeface="Times New Roman" panose="02020603050405020304" pitchFamily="18" charset="0"/>
                              </a:rPr>
                              <m:t>−1</m:t>
                            </m:r>
                          </m:sub>
                        </m:sSub>
                        <m:r>
                          <a:rPr lang="en-US" sz="3700" i="1">
                            <a:effectLst/>
                            <a:latin typeface="Cambria Math" panose="02040503050406030204" pitchFamily="18" charset="0"/>
                            <a:ea typeface="Times New Roman" panose="02020603050405020304" pitchFamily="18" charset="0"/>
                          </a:rPr>
                          <m:t>.3</m:t>
                        </m:r>
                      </m:e>
                    </m:d>
                    <m:r>
                      <a:rPr lang="en-US" sz="3700" i="1">
                        <a:effectLst/>
                        <a:latin typeface="Cambria Math" panose="02040503050406030204" pitchFamily="18" charset="0"/>
                        <a:ea typeface="Times New Roman" panose="02020603050405020304" pitchFamily="18" charset="0"/>
                      </a:rPr>
                      <m:t>≥870</m:t>
                    </m:r>
                  </m:oMath>
                </a14:m>
                <a:endParaRPr lang="en-US" sz="37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066800" y="2174598"/>
                <a:ext cx="16002000" cy="3792898"/>
              </a:xfrm>
              <a:prstGeom prst="rect">
                <a:avLst/>
              </a:prstGeom>
              <a:blipFill>
                <a:blip r:embed="rId8"/>
                <a:stretch>
                  <a:fillRect l="-1181" r="-11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100092" y="5721087"/>
                <a:ext cx="16687800" cy="1901996"/>
              </a:xfrm>
              <a:prstGeom prst="rect">
                <a:avLst/>
              </a:prstGeom>
            </p:spPr>
            <p:txBody>
              <a:bodyPr wrap="square">
                <a:spAutoFit/>
              </a:bodyPr>
              <a:lstStyle/>
              <a:p>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Do đó, </a:t>
                </a:r>
                <a14:m>
                  <m:oMath xmlns:m="http://schemas.openxmlformats.org/officeDocument/2006/math">
                    <m:r>
                      <a:rPr lang="en-US" sz="3700" i="1">
                        <a:solidFill>
                          <a:prstClr val="black"/>
                        </a:solidFill>
                        <a:latin typeface="Cambria Math" panose="02040503050406030204" pitchFamily="18" charset="0"/>
                        <a:ea typeface="Dotum" panose="020B0600000101010101" pitchFamily="34" charset="-127"/>
                      </a:rPr>
                      <m:t>𝑛</m:t>
                    </m:r>
                    <m:d>
                      <m:dPr>
                        <m:ctrlPr>
                          <a:rPr lang="en-US" sz="3700" i="1">
                            <a:solidFill>
                              <a:prstClr val="black"/>
                            </a:solidFill>
                            <a:latin typeface="Cambria Math" panose="02040503050406030204" pitchFamily="18" charset="0"/>
                            <a:ea typeface="Dotum" panose="020B0600000101010101" pitchFamily="34" charset="-127"/>
                          </a:rPr>
                        </m:ctrlPr>
                      </m:dPr>
                      <m:e>
                        <m:r>
                          <a:rPr lang="en-US" sz="3700" i="1">
                            <a:solidFill>
                              <a:prstClr val="black"/>
                            </a:solidFill>
                            <a:latin typeface="Cambria Math" panose="02040503050406030204" pitchFamily="18" charset="0"/>
                            <a:ea typeface="Dotum" panose="020B0600000101010101" pitchFamily="34" charset="-127"/>
                          </a:rPr>
                          <m:t>30+3</m:t>
                        </m:r>
                        <m:r>
                          <a:rPr lang="en-US" sz="3700" i="1">
                            <a:solidFill>
                              <a:prstClr val="black"/>
                            </a:solidFill>
                            <a:latin typeface="Cambria Math" panose="02040503050406030204" pitchFamily="18" charset="0"/>
                            <a:ea typeface="Dotum" panose="020B0600000101010101" pitchFamily="34" charset="-127"/>
                          </a:rPr>
                          <m:t>𝑛</m:t>
                        </m:r>
                        <m:r>
                          <a:rPr lang="en-US" sz="3700" i="1">
                            <a:solidFill>
                              <a:prstClr val="black"/>
                            </a:solidFill>
                            <a:latin typeface="Cambria Math" panose="02040503050406030204" pitchFamily="18" charset="0"/>
                            <a:ea typeface="Dotum" panose="020B0600000101010101" pitchFamily="34" charset="-127"/>
                          </a:rPr>
                          <m:t>−3</m:t>
                        </m:r>
                      </m:e>
                    </m:d>
                    <m:r>
                      <a:rPr lang="en-US" sz="3700" i="1">
                        <a:solidFill>
                          <a:prstClr val="black"/>
                        </a:solidFill>
                        <a:latin typeface="Cambria Math" panose="02040503050406030204" pitchFamily="18" charset="0"/>
                        <a:ea typeface="Dotum" panose="020B0600000101010101" pitchFamily="34" charset="-127"/>
                      </a:rPr>
                      <m:t>≥1740⟺3</m:t>
                    </m:r>
                    <m:sSup>
                      <m:sSupPr>
                        <m:ctrlPr>
                          <a:rPr lang="en-US" sz="3700" i="1">
                            <a:solidFill>
                              <a:prstClr val="black"/>
                            </a:solidFill>
                            <a:latin typeface="Cambria Math" panose="02040503050406030204" pitchFamily="18" charset="0"/>
                            <a:ea typeface="Dotum" panose="020B0600000101010101" pitchFamily="34" charset="-127"/>
                          </a:rPr>
                        </m:ctrlPr>
                      </m:sSupPr>
                      <m:e>
                        <m:r>
                          <a:rPr lang="en-US" sz="3700" i="1">
                            <a:solidFill>
                              <a:prstClr val="black"/>
                            </a:solidFill>
                            <a:latin typeface="Cambria Math" panose="02040503050406030204" pitchFamily="18" charset="0"/>
                            <a:ea typeface="Dotum" panose="020B0600000101010101" pitchFamily="34" charset="-127"/>
                          </a:rPr>
                          <m:t>𝑛</m:t>
                        </m:r>
                      </m:e>
                      <m:sup>
                        <m:r>
                          <a:rPr lang="en-US" sz="3700" i="1">
                            <a:solidFill>
                              <a:prstClr val="black"/>
                            </a:solidFill>
                            <a:latin typeface="Cambria Math" panose="02040503050406030204" pitchFamily="18" charset="0"/>
                            <a:ea typeface="Dotum" panose="020B0600000101010101" pitchFamily="34" charset="-127"/>
                          </a:rPr>
                          <m:t>2</m:t>
                        </m:r>
                      </m:sup>
                    </m:sSup>
                    <m:r>
                      <a:rPr lang="en-US" sz="3700" i="1">
                        <a:solidFill>
                          <a:prstClr val="black"/>
                        </a:solidFill>
                        <a:latin typeface="Cambria Math" panose="02040503050406030204" pitchFamily="18" charset="0"/>
                        <a:ea typeface="Dotum" panose="020B0600000101010101" pitchFamily="34" charset="-127"/>
                      </a:rPr>
                      <m:t>+27</m:t>
                    </m:r>
                    <m:r>
                      <a:rPr lang="en-US" sz="3700" i="1">
                        <a:solidFill>
                          <a:prstClr val="black"/>
                        </a:solidFill>
                        <a:latin typeface="Cambria Math" panose="02040503050406030204" pitchFamily="18" charset="0"/>
                        <a:ea typeface="Dotum" panose="020B0600000101010101" pitchFamily="34" charset="-127"/>
                      </a:rPr>
                      <m:t>𝑛</m:t>
                    </m:r>
                    <m:r>
                      <a:rPr lang="en-US" sz="3700" i="1">
                        <a:solidFill>
                          <a:prstClr val="black"/>
                        </a:solidFill>
                        <a:latin typeface="Cambria Math" panose="02040503050406030204" pitchFamily="18" charset="0"/>
                        <a:ea typeface="Dotum" panose="020B0600000101010101" pitchFamily="34" charset="-127"/>
                      </a:rPr>
                      <m:t>−1740≥0⟺</m:t>
                    </m:r>
                  </m:oMath>
                </a14:m>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d>
                      <m:dPr>
                        <m:begChr m:val="["/>
                        <m:endChr m:val=""/>
                        <m:ctrlPr>
                          <a:rPr lang="en-US" sz="3700" i="1">
                            <a:solidFill>
                              <a:prstClr val="black"/>
                            </a:solidFill>
                            <a:latin typeface="Cambria Math" panose="02040503050406030204" pitchFamily="18" charset="0"/>
                            <a:ea typeface="Dotum" panose="020B0600000101010101" pitchFamily="34" charset="-127"/>
                          </a:rPr>
                        </m:ctrlPr>
                      </m:dPr>
                      <m:e>
                        <m:d>
                          <m:dPr>
                            <m:begChr m:val=""/>
                            <m:endChr m:val=""/>
                            <m:ctrlPr>
                              <a:rPr lang="en-US" sz="3700" i="1">
                                <a:solidFill>
                                  <a:prstClr val="black"/>
                                </a:solidFill>
                                <a:latin typeface="Cambria Math" panose="02040503050406030204" pitchFamily="18" charset="0"/>
                                <a:ea typeface="Dotum" panose="020B0600000101010101" pitchFamily="34" charset="-127"/>
                              </a:rPr>
                            </m:ctrlPr>
                          </m:dPr>
                          <m:e>
                            <m:eqArr>
                              <m:eqArrPr>
                                <m:ctrlPr>
                                  <a:rPr lang="en-US" sz="3700" i="1">
                                    <a:solidFill>
                                      <a:prstClr val="black"/>
                                    </a:solidFill>
                                    <a:latin typeface="Cambria Math" panose="02040503050406030204" pitchFamily="18" charset="0"/>
                                    <a:ea typeface="Dotum" panose="020B0600000101010101" pitchFamily="34" charset="-127"/>
                                  </a:rPr>
                                </m:ctrlPr>
                              </m:eqArrPr>
                              <m:e>
                                <m:r>
                                  <a:rPr lang="en-US" sz="3700" i="1">
                                    <a:solidFill>
                                      <a:prstClr val="black"/>
                                    </a:solidFill>
                                    <a:latin typeface="Cambria Math" panose="02040503050406030204" pitchFamily="18" charset="0"/>
                                    <a:ea typeface="Dotum" panose="020B0600000101010101" pitchFamily="34" charset="-127"/>
                                  </a:rPr>
                                  <m:t>𝑛</m:t>
                                </m:r>
                                <m:r>
                                  <a:rPr lang="en-US" sz="3700" i="1">
                                    <a:solidFill>
                                      <a:prstClr val="black"/>
                                    </a:solidFill>
                                    <a:latin typeface="Cambria Math" panose="02040503050406030204" pitchFamily="18" charset="0"/>
                                    <a:ea typeface="Dotum" panose="020B0600000101010101" pitchFamily="34" charset="-127"/>
                                  </a:rPr>
                                  <m:t>≤−29 </m:t>
                                </m:r>
                                <m:d>
                                  <m:dPr>
                                    <m:ctrlPr>
                                      <a:rPr lang="en-US" sz="3700" i="1">
                                        <a:solidFill>
                                          <a:prstClr val="black"/>
                                        </a:solidFill>
                                        <a:latin typeface="Cambria Math" panose="02040503050406030204" pitchFamily="18" charset="0"/>
                                        <a:ea typeface="Dotum" panose="020B0600000101010101" pitchFamily="34" charset="-127"/>
                                      </a:rPr>
                                    </m:ctrlPr>
                                  </m:dPr>
                                  <m:e>
                                    <m:r>
                                      <a:rPr lang="en-US" sz="3700" i="1">
                                        <a:solidFill>
                                          <a:prstClr val="black"/>
                                        </a:solidFill>
                                        <a:latin typeface="Cambria Math" panose="02040503050406030204" pitchFamily="18" charset="0"/>
                                        <a:ea typeface="Dotum" panose="020B0600000101010101" pitchFamily="34" charset="-127"/>
                                      </a:rPr>
                                      <m:t>𝐿</m:t>
                                    </m:r>
                                  </m:e>
                                </m:d>
                                <m:r>
                                  <a:rPr lang="en-US" sz="3700" i="1">
                                    <a:solidFill>
                                      <a:prstClr val="black"/>
                                    </a:solidFill>
                                    <a:latin typeface="Cambria Math" panose="02040503050406030204" pitchFamily="18" charset="0"/>
                                    <a:ea typeface="Dotum" panose="020B0600000101010101" pitchFamily="34" charset="-127"/>
                                  </a:rPr>
                                  <m:t>  </m:t>
                                </m:r>
                              </m:e>
                              <m:e>
                                <m:r>
                                  <a:rPr lang="en-US" sz="3700" i="1">
                                    <a:solidFill>
                                      <a:prstClr val="black"/>
                                    </a:solidFill>
                                    <a:latin typeface="Cambria Math" panose="02040503050406030204" pitchFamily="18" charset="0"/>
                                    <a:ea typeface="Dotum" panose="020B0600000101010101" pitchFamily="34" charset="-127"/>
                                  </a:rPr>
                                  <m:t> </m:t>
                                </m:r>
                              </m:e>
                              <m:e>
                                <m:r>
                                  <a:rPr lang="en-US" sz="37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𝑛</m:t>
                                </m:r>
                                <m:r>
                                  <a:rPr lang="en-US" sz="37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≥20  (</m:t>
                                </m:r>
                                <m:r>
                                  <a:rPr lang="en-US" sz="37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𝑇𝑀</m:t>
                                </m:r>
                                <m:r>
                                  <a:rPr lang="en-US" sz="37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 </m:t>
                                </m:r>
                              </m:e>
                            </m:eqArr>
                          </m:e>
                        </m:d>
                      </m:e>
                    </m:d>
                  </m:oMath>
                </a14:m>
                <a:endParaRPr lang="en-US"/>
              </a:p>
            </p:txBody>
          </p:sp>
        </mc:Choice>
        <mc:Fallback xmlns="">
          <p:sp>
            <p:nvSpPr>
              <p:cNvPr id="8" name="Rectangle 7"/>
              <p:cNvSpPr>
                <a:spLocks noRot="1" noChangeAspect="1" noMove="1" noResize="1" noEditPoints="1" noAdjustHandles="1" noChangeArrowheads="1" noChangeShapeType="1" noTextEdit="1"/>
              </p:cNvSpPr>
              <p:nvPr/>
            </p:nvSpPr>
            <p:spPr>
              <a:xfrm>
                <a:off x="1100092" y="5721087"/>
                <a:ext cx="16687800" cy="1901996"/>
              </a:xfrm>
              <a:prstGeom prst="rect">
                <a:avLst/>
              </a:prstGeom>
              <a:blipFill>
                <a:blip r:embed="rId9"/>
                <a:stretch>
                  <a:fillRect l="-1132"/>
                </a:stretch>
              </a:blipFill>
            </p:spPr>
            <p:txBody>
              <a:bodyPr/>
              <a:lstStyle/>
              <a:p>
                <a:r>
                  <a:rPr lang="en-US">
                    <a:noFill/>
                  </a:rPr>
                  <a:t> </a:t>
                </a:r>
              </a:p>
            </p:txBody>
          </p:sp>
        </mc:Fallback>
      </mc:AlternateContent>
      <p:sp>
        <p:nvSpPr>
          <p:cNvPr id="9" name="Rectangle 8"/>
          <p:cNvSpPr/>
          <p:nvPr/>
        </p:nvSpPr>
        <p:spPr>
          <a:xfrm>
            <a:off x="1092070" y="7778487"/>
            <a:ext cx="15976729" cy="946413"/>
          </a:xfrm>
          <a:prstGeom prst="rect">
            <a:avLst/>
          </a:prstGeom>
        </p:spPr>
        <p:txBody>
          <a:bodyPr wrap="square">
            <a:spAutoFit/>
          </a:bodyPr>
          <a:lstStyle/>
          <a:p>
            <a:pPr lvl="0" algn="just">
              <a:lnSpc>
                <a:spcPct val="150000"/>
              </a:lnSpc>
            </a:pPr>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Vậy cần thiết kế tối thiểu 20 hàng ghế để thỏa mãn yêu cầu bài toán.</a:t>
            </a:r>
            <a:endParaRPr lang="en-US" sz="37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
        <p:nvSpPr>
          <p:cNvPr id="18" name="Oval Callout 17"/>
          <p:cNvSpPr/>
          <p:nvPr/>
        </p:nvSpPr>
        <p:spPr>
          <a:xfrm>
            <a:off x="8239505" y="1028806"/>
            <a:ext cx="1514095" cy="914294"/>
          </a:xfrm>
          <a:prstGeom prst="wedgeEllipseCallout">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7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7550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wipe(down)">
                                      <p:cBhvr>
                                        <p:cTn id="16" dur="500"/>
                                        <p:tgtEl>
                                          <p:spTgt spid="4">
                                            <p:txEl>
                                              <p:pRg st="1" end="1"/>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363043" y="-738868"/>
            <a:ext cx="10149475" cy="8747002"/>
          </a:xfrm>
          <a:custGeom>
            <a:avLst/>
            <a:gdLst/>
            <a:ahLst/>
            <a:cxnLst/>
            <a:rect l="l" t="t" r="r" b="b"/>
            <a:pathLst>
              <a:path w="10149475" h="8747002">
                <a:moveTo>
                  <a:pt x="0" y="0"/>
                </a:moveTo>
                <a:lnTo>
                  <a:pt x="10149475" y="0"/>
                </a:lnTo>
                <a:lnTo>
                  <a:pt x="10149475" y="8747002"/>
                </a:lnTo>
                <a:lnTo>
                  <a:pt x="0" y="87470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667939" y="7589232"/>
            <a:ext cx="20163437" cy="1319789"/>
          </a:xfrm>
          <a:custGeom>
            <a:avLst/>
            <a:gdLst/>
            <a:ahLst/>
            <a:cxnLst/>
            <a:rect l="l" t="t" r="r" b="b"/>
            <a:pathLst>
              <a:path w="20163437" h="1319789">
                <a:moveTo>
                  <a:pt x="0" y="0"/>
                </a:moveTo>
                <a:lnTo>
                  <a:pt x="20163437" y="0"/>
                </a:lnTo>
                <a:lnTo>
                  <a:pt x="20163437" y="1319789"/>
                </a:lnTo>
                <a:lnTo>
                  <a:pt x="0" y="13197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695416" y="579050"/>
            <a:ext cx="16830584" cy="9136450"/>
          </a:xfrm>
          <a:custGeom>
            <a:avLst/>
            <a:gdLst/>
            <a:ahLst/>
            <a:cxnLst/>
            <a:rect l="l" t="t" r="r" b="b"/>
            <a:pathLst>
              <a:path w="3919932" h="2274980">
                <a:moveTo>
                  <a:pt x="26529" y="0"/>
                </a:moveTo>
                <a:lnTo>
                  <a:pt x="3893404" y="0"/>
                </a:lnTo>
                <a:cubicBezTo>
                  <a:pt x="3908055" y="0"/>
                  <a:pt x="3919932" y="11877"/>
                  <a:pt x="3919932" y="26529"/>
                </a:cubicBezTo>
                <a:lnTo>
                  <a:pt x="3919932" y="2248451"/>
                </a:lnTo>
                <a:cubicBezTo>
                  <a:pt x="3919932" y="2263103"/>
                  <a:pt x="3908055" y="2274980"/>
                  <a:pt x="3893404" y="2274980"/>
                </a:cubicBezTo>
                <a:lnTo>
                  <a:pt x="26529" y="2274980"/>
                </a:lnTo>
                <a:cubicBezTo>
                  <a:pt x="19493" y="2274980"/>
                  <a:pt x="12745" y="2272185"/>
                  <a:pt x="7770" y="2267210"/>
                </a:cubicBezTo>
                <a:cubicBezTo>
                  <a:pt x="2795" y="2262235"/>
                  <a:pt x="0" y="2255487"/>
                  <a:pt x="0" y="2248451"/>
                </a:cubicBezTo>
                <a:lnTo>
                  <a:pt x="0" y="26529"/>
                </a:lnTo>
                <a:cubicBezTo>
                  <a:pt x="0" y="11877"/>
                  <a:pt x="11877" y="0"/>
                  <a:pt x="26529" y="0"/>
                </a:cubicBezTo>
                <a:close/>
              </a:path>
            </a:pathLst>
          </a:custGeom>
          <a:solidFill>
            <a:schemeClr val="bg1"/>
          </a:solidFill>
        </p:spPr>
      </p:sp>
      <p:pic>
        <p:nvPicPr>
          <p:cNvPr id="14" name="Picture 13"/>
          <p:cNvPicPr>
            <a:picLocks noChangeAspect="1"/>
          </p:cNvPicPr>
          <p:nvPr/>
        </p:nvPicPr>
        <p:blipFill>
          <a:blip r:embed="rId6"/>
          <a:stretch>
            <a:fillRect/>
          </a:stretch>
        </p:blipFill>
        <p:spPr>
          <a:xfrm rot="9286813">
            <a:off x="296386" y="152470"/>
            <a:ext cx="2057727" cy="2002112"/>
          </a:xfrm>
          <a:prstGeom prst="rect">
            <a:avLst/>
          </a:prstGeom>
        </p:spPr>
      </p:pic>
      <p:sp>
        <p:nvSpPr>
          <p:cNvPr id="8" name="Rounded Rectangle 7"/>
          <p:cNvSpPr/>
          <p:nvPr/>
        </p:nvSpPr>
        <p:spPr>
          <a:xfrm>
            <a:off x="4572000" y="5219700"/>
            <a:ext cx="533400" cy="1143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a:p>
        </p:txBody>
      </p:sp>
      <p:sp>
        <p:nvSpPr>
          <p:cNvPr id="21" name="Rounded Rectangle 20"/>
          <p:cNvSpPr/>
          <p:nvPr/>
        </p:nvSpPr>
        <p:spPr>
          <a:xfrm>
            <a:off x="15163800" y="5524500"/>
            <a:ext cx="676184" cy="457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a:p>
        </p:txBody>
      </p:sp>
      <p:pic>
        <p:nvPicPr>
          <p:cNvPr id="10" name="Picture 9"/>
          <p:cNvPicPr>
            <a:picLocks noChangeAspect="1"/>
          </p:cNvPicPr>
          <p:nvPr/>
        </p:nvPicPr>
        <p:blipFill>
          <a:blip r:embed="rId7"/>
          <a:stretch>
            <a:fillRect/>
          </a:stretch>
        </p:blipFill>
        <p:spPr>
          <a:xfrm rot="19620401">
            <a:off x="15995125" y="8154692"/>
            <a:ext cx="1949051" cy="1840013"/>
          </a:xfrm>
          <a:prstGeom prst="rect">
            <a:avLst/>
          </a:prstGeom>
        </p:spPr>
      </p:pic>
      <p:sp>
        <p:nvSpPr>
          <p:cNvPr id="5" name="Rectangle 4"/>
          <p:cNvSpPr/>
          <p:nvPr/>
        </p:nvSpPr>
        <p:spPr>
          <a:xfrm>
            <a:off x="1045059" y="3351574"/>
            <a:ext cx="15984750" cy="3850541"/>
          </a:xfrm>
          <a:prstGeom prst="rect">
            <a:avLst/>
          </a:prstGeom>
        </p:spPr>
        <p:txBody>
          <a:bodyPr wrap="square">
            <a:spAutoFit/>
          </a:bodyPr>
          <a:lstStyle/>
          <a:p>
            <a:pPr algn="just">
              <a:lnSpc>
                <a:spcPct val="150000"/>
              </a:lnSpc>
            </a:pPr>
            <a:r>
              <a:rPr lang="vi-VN" sz="4200">
                <a:solidFill>
                  <a:srgbClr val="000000"/>
                </a:solidFill>
              </a:rPr>
              <a:t>Vào năm 2020, dân số của một thành phố là khoảng 1,2 triệu người. Giả sử mỗi năm, dân số của thành phố này tăng thêm khoảng 30 nghìn người. Hãy ước tính dân số của thành phố này vào năm 2030.</a:t>
            </a:r>
          </a:p>
        </p:txBody>
      </p:sp>
      <p:grpSp>
        <p:nvGrpSpPr>
          <p:cNvPr id="18" name="Google Shape;1077;p62"/>
          <p:cNvGrpSpPr/>
          <p:nvPr/>
        </p:nvGrpSpPr>
        <p:grpSpPr>
          <a:xfrm>
            <a:off x="6096000" y="1790700"/>
            <a:ext cx="5715000" cy="1051625"/>
            <a:chOff x="2765950" y="3780516"/>
            <a:chExt cx="5715000" cy="1051625"/>
          </a:xfrm>
        </p:grpSpPr>
        <p:sp>
          <p:nvSpPr>
            <p:cNvPr id="19" name="Google Shape;1078;p62"/>
            <p:cNvSpPr/>
            <p:nvPr/>
          </p:nvSpPr>
          <p:spPr>
            <a:xfrm rot="10800000">
              <a:off x="2765950" y="3780516"/>
              <a:ext cx="5715000" cy="1051625"/>
            </a:xfrm>
            <a:custGeom>
              <a:avLst/>
              <a:gdLst/>
              <a:ahLst/>
              <a:cxnLst/>
              <a:rect l="l" t="t" r="r" b="b"/>
              <a:pathLst>
                <a:path w="24871669" h="3090220" extrusionOk="0">
                  <a:moveTo>
                    <a:pt x="23932770" y="3079033"/>
                  </a:moveTo>
                  <a:cubicBezTo>
                    <a:pt x="23932770" y="3079033"/>
                    <a:pt x="23513018" y="3090220"/>
                    <a:pt x="23050433" y="3087599"/>
                  </a:cubicBezTo>
                  <a:cubicBezTo>
                    <a:pt x="7356299" y="3085436"/>
                    <a:pt x="1057073" y="3077612"/>
                    <a:pt x="1057073" y="3077612"/>
                  </a:cubicBezTo>
                  <a:cubicBezTo>
                    <a:pt x="812931" y="3068778"/>
                    <a:pt x="565145" y="3051797"/>
                    <a:pt x="398404" y="2993619"/>
                  </a:cubicBezTo>
                  <a:cubicBezTo>
                    <a:pt x="120505" y="2896657"/>
                    <a:pt x="0" y="2719129"/>
                    <a:pt x="0" y="1132357"/>
                  </a:cubicBezTo>
                  <a:lnTo>
                    <a:pt x="0" y="1132340"/>
                  </a:lnTo>
                  <a:cubicBezTo>
                    <a:pt x="8536" y="440430"/>
                    <a:pt x="34263" y="311302"/>
                    <a:pt x="140291" y="225758"/>
                  </a:cubicBezTo>
                  <a:cubicBezTo>
                    <a:pt x="342602" y="62530"/>
                    <a:pt x="736658" y="7673"/>
                    <a:pt x="1155311" y="7673"/>
                  </a:cubicBezTo>
                  <a:cubicBezTo>
                    <a:pt x="1155311" y="7673"/>
                    <a:pt x="1551711" y="15681"/>
                    <a:pt x="18302351" y="7673"/>
                  </a:cubicBezTo>
                  <a:cubicBezTo>
                    <a:pt x="23294091" y="0"/>
                    <a:pt x="23758018" y="7673"/>
                    <a:pt x="23758018" y="7673"/>
                  </a:cubicBezTo>
                  <a:cubicBezTo>
                    <a:pt x="24126326" y="15152"/>
                    <a:pt x="24489639" y="84484"/>
                    <a:pt x="24687378" y="207066"/>
                  </a:cubicBezTo>
                  <a:cubicBezTo>
                    <a:pt x="24838396" y="300683"/>
                    <a:pt x="24871669" y="425358"/>
                    <a:pt x="24862529" y="1132357"/>
                  </a:cubicBezTo>
                  <a:lnTo>
                    <a:pt x="24862529" y="1132375"/>
                  </a:lnTo>
                  <a:cubicBezTo>
                    <a:pt x="24862529" y="2837094"/>
                    <a:pt x="24579532" y="3051192"/>
                    <a:pt x="23932770" y="3079033"/>
                  </a:cubicBezTo>
                  <a:close/>
                </a:path>
              </a:pathLst>
            </a:custGeom>
            <a:solidFill>
              <a:srgbClr val="FFCF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prstClr val="black"/>
                </a:solidFill>
                <a:effectLst/>
                <a:uLnTx/>
                <a:uFillTx/>
                <a:latin typeface="Calibri"/>
                <a:ea typeface="+mn-ea"/>
                <a:cs typeface="+mn-cs"/>
              </a:endParaRPr>
            </a:p>
          </p:txBody>
        </p:sp>
        <p:sp>
          <p:nvSpPr>
            <p:cNvPr id="20" name="Google Shape;1079;p62"/>
            <p:cNvSpPr txBox="1"/>
            <p:nvPr/>
          </p:nvSpPr>
          <p:spPr>
            <a:xfrm>
              <a:off x="2994551" y="4063076"/>
              <a:ext cx="5279269" cy="59465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92250"/>
                </a:lnSpc>
                <a:spcBef>
                  <a:spcPts val="0"/>
                </a:spcBef>
                <a:spcAft>
                  <a:spcPts val="0"/>
                </a:spcAft>
                <a:buClrTx/>
                <a:buSzTx/>
                <a:buFontTx/>
                <a:buNone/>
                <a:tabLst/>
                <a:defRPr/>
              </a:pPr>
              <a:r>
                <a:rPr kumimoji="0" lang="en-US" sz="4200" b="1" i="0" u="none" strike="noStrike" kern="1200" cap="none" spc="0" normalizeH="0" baseline="0" noProof="0" err="1">
                  <a:ln>
                    <a:noFill/>
                  </a:ln>
                  <a:solidFill>
                    <a:srgbClr val="373E56"/>
                  </a:solidFill>
                  <a:effectLst/>
                  <a:uLnTx/>
                  <a:uFillTx/>
                  <a:latin typeface="Arial"/>
                  <a:ea typeface="Arial"/>
                  <a:cs typeface="Arial"/>
                  <a:sym typeface="Arial"/>
                </a:rPr>
                <a:t>Bài</a:t>
              </a:r>
              <a:r>
                <a:rPr kumimoji="0" lang="en-US" sz="4200" b="1" i="0" u="none" strike="noStrike" kern="1200" cap="none" spc="0" normalizeH="0" baseline="0" noProof="0">
                  <a:ln>
                    <a:noFill/>
                  </a:ln>
                  <a:solidFill>
                    <a:srgbClr val="373E56"/>
                  </a:solidFill>
                  <a:effectLst/>
                  <a:uLnTx/>
                  <a:uFillTx/>
                  <a:latin typeface="Arial"/>
                  <a:ea typeface="Arial"/>
                  <a:cs typeface="Arial"/>
                  <a:sym typeface="Arial"/>
                </a:rPr>
                <a:t> 2.14 </a:t>
              </a:r>
              <a:r>
                <a:rPr kumimoji="0" lang="en-US" sz="4200" b="1" i="0" u="none" strike="noStrike" kern="1200" cap="none" spc="0" normalizeH="0" baseline="0" noProof="0" dirty="0">
                  <a:ln>
                    <a:noFill/>
                  </a:ln>
                  <a:solidFill>
                    <a:srgbClr val="373E56"/>
                  </a:solidFill>
                  <a:effectLst/>
                  <a:uLnTx/>
                  <a:uFillTx/>
                  <a:latin typeface="Arial"/>
                  <a:ea typeface="Arial"/>
                  <a:cs typeface="Arial"/>
                  <a:sym typeface="Arial"/>
                </a:rPr>
                <a:t>(SGK </a:t>
              </a:r>
              <a:r>
                <a:rPr kumimoji="0" lang="en-US" sz="4200" b="1" i="0" u="none" strike="noStrike" kern="1200" cap="none" spc="0" normalizeH="0" baseline="0" noProof="0">
                  <a:ln>
                    <a:noFill/>
                  </a:ln>
                  <a:solidFill>
                    <a:srgbClr val="373E56"/>
                  </a:solidFill>
                  <a:effectLst/>
                  <a:uLnTx/>
                  <a:uFillTx/>
                  <a:latin typeface="Arial"/>
                  <a:ea typeface="Arial"/>
                  <a:cs typeface="Arial"/>
                  <a:sym typeface="Arial"/>
                </a:rPr>
                <a:t>– tr51)</a:t>
              </a:r>
              <a:endParaRPr kumimoji="0" sz="4200" b="1" i="0" u="none" strike="noStrike" kern="1200" cap="none" spc="0" normalizeH="0" baseline="0" noProof="0" dirty="0">
                <a:ln>
                  <a:noFill/>
                </a:ln>
                <a:solidFill>
                  <a:srgbClr val="373E56"/>
                </a:solidFill>
                <a:effectLst/>
                <a:uLnTx/>
                <a:uFillTx/>
                <a:latin typeface="Arial"/>
                <a:ea typeface="Arial"/>
                <a:cs typeface="Arial"/>
                <a:sym typeface="Arial"/>
              </a:endParaRPr>
            </a:p>
          </p:txBody>
        </p:sp>
      </p:grpSp>
    </p:spTree>
    <p:extLst>
      <p:ext uri="{BB962C8B-B14F-4D97-AF65-F5344CB8AC3E}">
        <p14:creationId xmlns:p14="http://schemas.microsoft.com/office/powerpoint/2010/main" val="15766910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363043" y="-738868"/>
            <a:ext cx="10149475" cy="8747002"/>
          </a:xfrm>
          <a:custGeom>
            <a:avLst/>
            <a:gdLst/>
            <a:ahLst/>
            <a:cxnLst/>
            <a:rect l="l" t="t" r="r" b="b"/>
            <a:pathLst>
              <a:path w="10149475" h="8747002">
                <a:moveTo>
                  <a:pt x="0" y="0"/>
                </a:moveTo>
                <a:lnTo>
                  <a:pt x="10149475" y="0"/>
                </a:lnTo>
                <a:lnTo>
                  <a:pt x="10149475" y="8747002"/>
                </a:lnTo>
                <a:lnTo>
                  <a:pt x="0" y="87470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667939" y="7589232"/>
            <a:ext cx="20163437" cy="1319789"/>
          </a:xfrm>
          <a:custGeom>
            <a:avLst/>
            <a:gdLst/>
            <a:ahLst/>
            <a:cxnLst/>
            <a:rect l="l" t="t" r="r" b="b"/>
            <a:pathLst>
              <a:path w="20163437" h="1319789">
                <a:moveTo>
                  <a:pt x="0" y="0"/>
                </a:moveTo>
                <a:lnTo>
                  <a:pt x="20163437" y="0"/>
                </a:lnTo>
                <a:lnTo>
                  <a:pt x="20163437" y="1319789"/>
                </a:lnTo>
                <a:lnTo>
                  <a:pt x="0" y="13197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695416" y="579050"/>
            <a:ext cx="16830584" cy="9136450"/>
          </a:xfrm>
          <a:custGeom>
            <a:avLst/>
            <a:gdLst/>
            <a:ahLst/>
            <a:cxnLst/>
            <a:rect l="l" t="t" r="r" b="b"/>
            <a:pathLst>
              <a:path w="3919932" h="2274980">
                <a:moveTo>
                  <a:pt x="26529" y="0"/>
                </a:moveTo>
                <a:lnTo>
                  <a:pt x="3893404" y="0"/>
                </a:lnTo>
                <a:cubicBezTo>
                  <a:pt x="3908055" y="0"/>
                  <a:pt x="3919932" y="11877"/>
                  <a:pt x="3919932" y="26529"/>
                </a:cubicBezTo>
                <a:lnTo>
                  <a:pt x="3919932" y="2248451"/>
                </a:lnTo>
                <a:cubicBezTo>
                  <a:pt x="3919932" y="2263103"/>
                  <a:pt x="3908055" y="2274980"/>
                  <a:pt x="3893404" y="2274980"/>
                </a:cubicBezTo>
                <a:lnTo>
                  <a:pt x="26529" y="2274980"/>
                </a:lnTo>
                <a:cubicBezTo>
                  <a:pt x="19493" y="2274980"/>
                  <a:pt x="12745" y="2272185"/>
                  <a:pt x="7770" y="2267210"/>
                </a:cubicBezTo>
                <a:cubicBezTo>
                  <a:pt x="2795" y="2262235"/>
                  <a:pt x="0" y="2255487"/>
                  <a:pt x="0" y="2248451"/>
                </a:cubicBezTo>
                <a:lnTo>
                  <a:pt x="0" y="26529"/>
                </a:lnTo>
                <a:cubicBezTo>
                  <a:pt x="0" y="11877"/>
                  <a:pt x="11877" y="0"/>
                  <a:pt x="26529" y="0"/>
                </a:cubicBezTo>
                <a:close/>
              </a:path>
            </a:pathLst>
          </a:custGeom>
          <a:solidFill>
            <a:schemeClr val="bg1"/>
          </a:solidFill>
        </p:spPr>
      </p:sp>
      <p:pic>
        <p:nvPicPr>
          <p:cNvPr id="14" name="Picture 13"/>
          <p:cNvPicPr>
            <a:picLocks noChangeAspect="1"/>
          </p:cNvPicPr>
          <p:nvPr/>
        </p:nvPicPr>
        <p:blipFill>
          <a:blip r:embed="rId6"/>
          <a:stretch>
            <a:fillRect/>
          </a:stretch>
        </p:blipFill>
        <p:spPr>
          <a:xfrm rot="9286813">
            <a:off x="296386" y="152470"/>
            <a:ext cx="2057727" cy="2002112"/>
          </a:xfrm>
          <a:prstGeom prst="rect">
            <a:avLst/>
          </a:prstGeom>
        </p:spPr>
      </p:pic>
      <p:sp>
        <p:nvSpPr>
          <p:cNvPr id="16" name="Oval Callout 15"/>
          <p:cNvSpPr/>
          <p:nvPr/>
        </p:nvSpPr>
        <p:spPr>
          <a:xfrm>
            <a:off x="8363043" y="1334870"/>
            <a:ext cx="1789177" cy="989230"/>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Rounded Rectangle 20"/>
          <p:cNvSpPr/>
          <p:nvPr/>
        </p:nvSpPr>
        <p:spPr>
          <a:xfrm>
            <a:off x="15163800" y="5524500"/>
            <a:ext cx="676184" cy="457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7999293" y="5372100"/>
            <a:ext cx="535107" cy="710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1684535" y="5372100"/>
            <a:ext cx="450473"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7"/>
          <a:stretch>
            <a:fillRect/>
          </a:stretch>
        </p:blipFill>
        <p:spPr>
          <a:xfrm rot="19620401">
            <a:off x="15948594" y="8262735"/>
            <a:ext cx="1949051" cy="1840013"/>
          </a:xfrm>
          <a:prstGeom prst="rect">
            <a:avLst/>
          </a:prstGeom>
        </p:spPr>
      </p:pic>
      <p:sp>
        <p:nvSpPr>
          <p:cNvPr id="19" name="Rectangle 18"/>
          <p:cNvSpPr/>
          <p:nvPr/>
        </p:nvSpPr>
        <p:spPr>
          <a:xfrm>
            <a:off x="1371600" y="2705100"/>
            <a:ext cx="15392400" cy="6232475"/>
          </a:xfrm>
          <a:prstGeom prst="rect">
            <a:avLst/>
          </a:prstGeom>
        </p:spPr>
        <p:txBody>
          <a:bodyPr wrap="square">
            <a:spAutoFit/>
          </a:bodyPr>
          <a:lstStyle/>
          <a:p>
            <a:pPr algn="just">
              <a:lnSpc>
                <a:spcPct val="150000"/>
              </a:lnSpc>
              <a:spcAft>
                <a:spcPts val="0"/>
              </a:spcAft>
            </a:pPr>
            <a:r>
              <a:rPr lang="en-US" sz="3800">
                <a:latin typeface="Arial" panose="020B0604020202020204" pitchFamily="34" charset="0"/>
                <a:ea typeface="Times New Roman" panose="02020603050405020304" pitchFamily="18" charset="0"/>
                <a:cs typeface="Arial" panose="020B0604020202020204" pitchFamily="34" charset="0"/>
              </a:rPr>
              <a:t>Ta có: 1,2 triệu người = 1 200 nghìn người.</a:t>
            </a:r>
          </a:p>
          <a:p>
            <a:pPr algn="just">
              <a:lnSpc>
                <a:spcPct val="150000"/>
              </a:lnSpc>
              <a:spcAft>
                <a:spcPts val="0"/>
              </a:spcAft>
            </a:pPr>
            <a:r>
              <a:rPr lang="en-US" sz="3800">
                <a:latin typeface="Arial" panose="020B0604020202020204" pitchFamily="34" charset="0"/>
                <a:ea typeface="Times New Roman" panose="02020603050405020304" pitchFamily="18" charset="0"/>
                <a:cs typeface="Arial" panose="020B0604020202020204" pitchFamily="34" charset="0"/>
              </a:rPr>
              <a:t>Dân số mỗi năm của thành phố từ năm 2020 đến năm 2030 lập thành một cấp số cộng, gồm 11 số hạng (2030 – 2020 + 1 = 11), với số hạng đầu u</a:t>
            </a:r>
            <a:r>
              <a:rPr lang="en-US" sz="3800" baseline="-25000">
                <a:latin typeface="Arial" panose="020B0604020202020204" pitchFamily="34" charset="0"/>
                <a:ea typeface="Times New Roman" panose="02020603050405020304" pitchFamily="18" charset="0"/>
                <a:cs typeface="Arial" panose="020B0604020202020204" pitchFamily="34" charset="0"/>
              </a:rPr>
              <a:t>1</a:t>
            </a:r>
            <a:r>
              <a:rPr lang="en-US" sz="3800">
                <a:latin typeface="Arial" panose="020B0604020202020204" pitchFamily="34" charset="0"/>
                <a:ea typeface="Times New Roman" panose="02020603050405020304" pitchFamily="18" charset="0"/>
                <a:cs typeface="Arial" panose="020B0604020202020204" pitchFamily="34" charset="0"/>
              </a:rPr>
              <a:t> = 1 200 và công sai d = 30.</a:t>
            </a:r>
          </a:p>
          <a:p>
            <a:pPr algn="just">
              <a:lnSpc>
                <a:spcPct val="150000"/>
              </a:lnSpc>
              <a:spcAft>
                <a:spcPts val="0"/>
              </a:spcAft>
            </a:pPr>
            <a:r>
              <a:rPr lang="en-US" sz="3800">
                <a:latin typeface="Arial" panose="020B0604020202020204" pitchFamily="34" charset="0"/>
                <a:ea typeface="Times New Roman" panose="02020603050405020304" pitchFamily="18" charset="0"/>
                <a:cs typeface="Arial" panose="020B0604020202020204" pitchFamily="34" charset="0"/>
              </a:rPr>
              <a:t>Ta có: u</a:t>
            </a:r>
            <a:r>
              <a:rPr lang="en-US" sz="3800" baseline="-25000">
                <a:latin typeface="Arial" panose="020B0604020202020204" pitchFamily="34" charset="0"/>
                <a:ea typeface="Times New Roman" panose="02020603050405020304" pitchFamily="18" charset="0"/>
                <a:cs typeface="Arial" panose="020B0604020202020204" pitchFamily="34" charset="0"/>
              </a:rPr>
              <a:t>11</a:t>
            </a:r>
            <a:r>
              <a:rPr lang="en-US" sz="3800">
                <a:latin typeface="Arial" panose="020B0604020202020204" pitchFamily="34" charset="0"/>
                <a:ea typeface="Times New Roman" panose="02020603050405020304" pitchFamily="18" charset="0"/>
                <a:cs typeface="Arial" panose="020B0604020202020204" pitchFamily="34" charset="0"/>
              </a:rPr>
              <a:t> = u</a:t>
            </a:r>
            <a:r>
              <a:rPr lang="en-US" sz="3800" baseline="-25000">
                <a:latin typeface="Arial" panose="020B0604020202020204" pitchFamily="34" charset="0"/>
                <a:ea typeface="Times New Roman" panose="02020603050405020304" pitchFamily="18" charset="0"/>
                <a:cs typeface="Arial" panose="020B0604020202020204" pitchFamily="34" charset="0"/>
              </a:rPr>
              <a:t>1</a:t>
            </a:r>
            <a:r>
              <a:rPr lang="en-US" sz="3800">
                <a:latin typeface="Arial" panose="020B0604020202020204" pitchFamily="34" charset="0"/>
                <a:ea typeface="Times New Roman" panose="02020603050405020304" pitchFamily="18" charset="0"/>
                <a:cs typeface="Arial" panose="020B0604020202020204" pitchFamily="34" charset="0"/>
              </a:rPr>
              <a:t> + (11 – 1)d = 1 200 + 10 . 30 = 1 500.</a:t>
            </a:r>
          </a:p>
          <a:p>
            <a:pPr algn="just">
              <a:lnSpc>
                <a:spcPct val="150000"/>
              </a:lnSpc>
              <a:spcAft>
                <a:spcPts val="0"/>
              </a:spcAft>
            </a:pPr>
            <a:r>
              <a:rPr lang="en-US" sz="3800">
                <a:latin typeface="Arial" panose="020B0604020202020204" pitchFamily="34" charset="0"/>
                <a:ea typeface="Times New Roman" panose="02020603050405020304" pitchFamily="18" charset="0"/>
                <a:cs typeface="Arial" panose="020B0604020202020204" pitchFamily="34" charset="0"/>
              </a:rPr>
              <a:t>Vậy dân số của thành phố này vào năm 2030 khoảng 1 500 nghìn người hay 1,5 triệu người.</a:t>
            </a:r>
            <a:endParaRPr lang="en-US" sz="380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06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wipe(down)">
                                      <p:cBhvr>
                                        <p:cTn id="12" dur="500"/>
                                        <p:tgtEl>
                                          <p:spTgt spid="19">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9">
                                            <p:txEl>
                                              <p:pRg st="1" end="1"/>
                                            </p:txEl>
                                          </p:spTgt>
                                        </p:tgtEl>
                                        <p:attrNameLst>
                                          <p:attrName>style.visibility</p:attrName>
                                        </p:attrNameLst>
                                      </p:cBhvr>
                                      <p:to>
                                        <p:strVal val="visible"/>
                                      </p:to>
                                    </p:set>
                                    <p:animEffect transition="in" filter="fade">
                                      <p:cBhvr>
                                        <p:cTn id="16" dur="500"/>
                                        <p:tgtEl>
                                          <p:spTgt spid="19">
                                            <p:txEl>
                                              <p:pRg st="1" end="1"/>
                                            </p:txEl>
                                          </p:spTgt>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randombar(horizontal)">
                                      <p:cBhvr>
                                        <p:cTn id="20" dur="500"/>
                                        <p:tgtEl>
                                          <p:spTgt spid="19">
                                            <p:txEl>
                                              <p:pRg st="2" end="2"/>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9">
                                            <p:txEl>
                                              <p:pRg st="3" end="3"/>
                                            </p:txEl>
                                          </p:spTgt>
                                        </p:tgtEl>
                                        <p:attrNameLst>
                                          <p:attrName>style.visibility</p:attrName>
                                        </p:attrNameLst>
                                      </p:cBhvr>
                                      <p:to>
                                        <p:strVal val="visible"/>
                                      </p:to>
                                    </p:set>
                                    <p:animEffect transition="in" filter="fade">
                                      <p:cBhvr>
                                        <p:cTn id="24"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pic>
        <p:nvPicPr>
          <p:cNvPr id="940" name="Google Shape;940;p55"/>
          <p:cNvPicPr preferRelativeResize="0"/>
          <p:nvPr/>
        </p:nvPicPr>
        <p:blipFill rotWithShape="1">
          <a:blip r:embed="rId3">
            <a:alphaModFix amt="75000"/>
            <a:duotone>
              <a:prstClr val="black"/>
              <a:schemeClr val="bg2">
                <a:lumMod val="20000"/>
                <a:lumOff val="80000"/>
                <a:tint val="45000"/>
                <a:satMod val="400000"/>
              </a:schemeClr>
            </a:duotone>
            <a:extLst>
              <a:ext uri="{BEBA8EAE-BF5A-486C-A8C5-ECC9F3942E4B}">
                <a14:imgProps xmlns:a14="http://schemas.microsoft.com/office/drawing/2010/main">
                  <a14:imgLayer r:embed="rId4">
                    <a14:imgEffect>
                      <a14:colorTemperature colorTemp="8800"/>
                    </a14:imgEffect>
                    <a14:imgEffect>
                      <a14:brightnessContrast bright="40000" contrast="20000"/>
                    </a14:imgEffect>
                  </a14:imgLayer>
                </a14:imgProps>
              </a:ext>
            </a:extLst>
          </a:blip>
          <a:srcRect/>
          <a:stretch/>
        </p:blipFill>
        <p:spPr>
          <a:xfrm>
            <a:off x="-838200" y="-4982105"/>
            <a:ext cx="19960258" cy="19960258"/>
          </a:xfrm>
          <a:prstGeom prst="rect">
            <a:avLst/>
          </a:prstGeom>
          <a:noFill/>
          <a:ln>
            <a:noFill/>
          </a:ln>
        </p:spPr>
      </p:pic>
      <p:grpSp>
        <p:nvGrpSpPr>
          <p:cNvPr id="12" name="Group 11"/>
          <p:cNvGrpSpPr/>
          <p:nvPr/>
        </p:nvGrpSpPr>
        <p:grpSpPr>
          <a:xfrm>
            <a:off x="4005929" y="638097"/>
            <a:ext cx="10272000" cy="3873989"/>
            <a:chOff x="4129800" y="287531"/>
            <a:chExt cx="10272000" cy="3873989"/>
          </a:xfrm>
        </p:grpSpPr>
        <p:grpSp>
          <p:nvGrpSpPr>
            <p:cNvPr id="13" name="Group 2"/>
            <p:cNvGrpSpPr/>
            <p:nvPr/>
          </p:nvGrpSpPr>
          <p:grpSpPr>
            <a:xfrm>
              <a:off x="4924472" y="287531"/>
              <a:ext cx="8610597" cy="3873989"/>
              <a:chOff x="-298267" y="-28575"/>
              <a:chExt cx="3248785" cy="841375"/>
            </a:xfrm>
          </p:grpSpPr>
          <p:sp>
            <p:nvSpPr>
              <p:cNvPr id="15" name="Freeform 3"/>
              <p:cNvSpPr/>
              <p:nvPr/>
            </p:nvSpPr>
            <p:spPr>
              <a:xfrm>
                <a:off x="-298267" y="29859"/>
                <a:ext cx="3248785" cy="272376"/>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9" name="TextBox 4"/>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sp>
          <p:nvSpPr>
            <p:cNvPr id="14" name="Google Shape;7771;p33"/>
            <p:cNvSpPr txBox="1">
              <a:spLocks/>
            </p:cNvSpPr>
            <p:nvPr/>
          </p:nvSpPr>
          <p:spPr>
            <a:xfrm>
              <a:off x="4129800"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5800" b="1" kern="0">
                  <a:solidFill>
                    <a:srgbClr val="FFFF00"/>
                  </a:solidFill>
                  <a:latin typeface="Arial" panose="020B0604020202020204" pitchFamily="34" charset="0"/>
                </a:rPr>
                <a:t>HƯỚNG DẪN VỀ NHÀ</a:t>
              </a:r>
            </a:p>
          </p:txBody>
        </p:sp>
      </p:grpSp>
      <p:grpSp>
        <p:nvGrpSpPr>
          <p:cNvPr id="20" name="Google Shape;1097;p63"/>
          <p:cNvGrpSpPr/>
          <p:nvPr/>
        </p:nvGrpSpPr>
        <p:grpSpPr>
          <a:xfrm>
            <a:off x="990600" y="3445865"/>
            <a:ext cx="4447408" cy="3374035"/>
            <a:chOff x="1026411" y="3000040"/>
            <a:chExt cx="4447408" cy="4574994"/>
          </a:xfrm>
        </p:grpSpPr>
        <p:sp>
          <p:nvSpPr>
            <p:cNvPr id="21" name="Google Shape;1098;p63"/>
            <p:cNvSpPr/>
            <p:nvPr/>
          </p:nvSpPr>
          <p:spPr>
            <a:xfrm rot="10800000">
              <a:off x="1026411" y="3000040"/>
              <a:ext cx="4447408" cy="4574994"/>
            </a:xfrm>
            <a:custGeom>
              <a:avLst/>
              <a:gdLst/>
              <a:ahLst/>
              <a:cxnLst/>
              <a:rect l="l" t="t" r="r" b="b"/>
              <a:pathLst>
                <a:path w="15047908" h="15923210" extrusionOk="0">
                  <a:moveTo>
                    <a:pt x="14109009" y="15912021"/>
                  </a:moveTo>
                  <a:cubicBezTo>
                    <a:pt x="14109009" y="15912021"/>
                    <a:pt x="13689256" y="15923210"/>
                    <a:pt x="13226672" y="15920588"/>
                  </a:cubicBezTo>
                  <a:cubicBezTo>
                    <a:pt x="4710410" y="15918426"/>
                    <a:pt x="1057073" y="15910601"/>
                    <a:pt x="1057073" y="15910601"/>
                  </a:cubicBezTo>
                  <a:cubicBezTo>
                    <a:pt x="812931" y="15901766"/>
                    <a:pt x="565145" y="15884786"/>
                    <a:pt x="398404" y="15826608"/>
                  </a:cubicBezTo>
                  <a:cubicBezTo>
                    <a:pt x="120505" y="15729646"/>
                    <a:pt x="0" y="15552118"/>
                    <a:pt x="0" y="4794363"/>
                  </a:cubicBezTo>
                  <a:lnTo>
                    <a:pt x="0" y="4794241"/>
                  </a:lnTo>
                  <a:cubicBezTo>
                    <a:pt x="8536" y="440430"/>
                    <a:pt x="34263" y="311302"/>
                    <a:pt x="140291" y="225758"/>
                  </a:cubicBezTo>
                  <a:cubicBezTo>
                    <a:pt x="342602" y="62530"/>
                    <a:pt x="736658" y="7673"/>
                    <a:pt x="1155311" y="7673"/>
                  </a:cubicBezTo>
                  <a:cubicBezTo>
                    <a:pt x="1155311" y="7673"/>
                    <a:pt x="1551711" y="15681"/>
                    <a:pt x="10638329" y="7673"/>
                  </a:cubicBezTo>
                  <a:cubicBezTo>
                    <a:pt x="13470330" y="0"/>
                    <a:pt x="13934256" y="7673"/>
                    <a:pt x="13934256" y="7673"/>
                  </a:cubicBezTo>
                  <a:cubicBezTo>
                    <a:pt x="14302564" y="15152"/>
                    <a:pt x="14665877" y="84484"/>
                    <a:pt x="14863617" y="207066"/>
                  </a:cubicBezTo>
                  <a:cubicBezTo>
                    <a:pt x="15014634" y="300683"/>
                    <a:pt x="15047908" y="425358"/>
                    <a:pt x="15038769" y="4794364"/>
                  </a:cubicBezTo>
                  <a:lnTo>
                    <a:pt x="15038769" y="4794487"/>
                  </a:lnTo>
                  <a:cubicBezTo>
                    <a:pt x="15038769" y="15670083"/>
                    <a:pt x="14755772" y="15884181"/>
                    <a:pt x="14109009" y="15912021"/>
                  </a:cubicBezTo>
                  <a:close/>
                </a:path>
              </a:pathLst>
            </a:custGeom>
            <a:solidFill>
              <a:srgbClr val="FFCF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Google Shape;1100;p63"/>
            <p:cNvSpPr txBox="1"/>
            <p:nvPr/>
          </p:nvSpPr>
          <p:spPr>
            <a:xfrm>
              <a:off x="1234645" y="4062061"/>
              <a:ext cx="4030937" cy="193899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a:ea typeface="Arial"/>
                  <a:cs typeface="Arial"/>
                  <a:sym typeface="Arial"/>
                </a:rPr>
                <a:t>Ôn</a:t>
              </a:r>
              <a:r>
                <a:rPr kumimoji="0" lang="en-US" sz="4000" b="0" i="0" u="none" strike="noStrike" kern="1200" cap="none" spc="0" normalizeH="0" baseline="0" noProof="0" dirty="0">
                  <a:ln>
                    <a:noFill/>
                  </a:ln>
                  <a:solidFill>
                    <a:prstClr val="black"/>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prstClr val="black"/>
                  </a:solidFill>
                  <a:effectLst/>
                  <a:uLnTx/>
                  <a:uFillTx/>
                  <a:latin typeface="Arial"/>
                  <a:ea typeface="Arial"/>
                  <a:cs typeface="Arial"/>
                  <a:sym typeface="Arial"/>
                </a:rPr>
                <a:t>tập</a:t>
              </a:r>
              <a:r>
                <a:rPr kumimoji="0" lang="en-US" sz="4000" b="0" i="0" u="none" strike="noStrike" kern="1200" cap="none" spc="0" normalizeH="0" baseline="0" noProof="0" dirty="0">
                  <a:ln>
                    <a:noFill/>
                  </a:ln>
                  <a:solidFill>
                    <a:prstClr val="black"/>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prstClr val="black"/>
                  </a:solidFill>
                  <a:effectLst/>
                  <a:uLnTx/>
                  <a:uFillTx/>
                  <a:latin typeface="Arial"/>
                  <a:ea typeface="Arial"/>
                  <a:cs typeface="Arial"/>
                  <a:sym typeface="Arial"/>
                </a:rPr>
                <a:t>kiến</a:t>
              </a:r>
              <a:r>
                <a:rPr kumimoji="0" lang="en-US" sz="4000" b="0" i="0" u="none" strike="noStrike" kern="1200" cap="none" spc="0" normalizeH="0" baseline="0" noProof="0" dirty="0">
                  <a:ln>
                    <a:noFill/>
                  </a:ln>
                  <a:solidFill>
                    <a:prstClr val="black"/>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prstClr val="black"/>
                  </a:solidFill>
                  <a:effectLst/>
                  <a:uLnTx/>
                  <a:uFillTx/>
                  <a:latin typeface="Arial"/>
                  <a:ea typeface="Arial"/>
                  <a:cs typeface="Arial"/>
                  <a:sym typeface="Arial"/>
                </a:rPr>
                <a:t>thức</a:t>
              </a:r>
              <a:r>
                <a:rPr kumimoji="0" lang="en-US" sz="4000" b="0" i="0" u="none" strike="noStrike" kern="1200" cap="none" spc="0" normalizeH="0" baseline="0" noProof="0" dirty="0">
                  <a:ln>
                    <a:noFill/>
                  </a:ln>
                  <a:solidFill>
                    <a:prstClr val="black"/>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prstClr val="black"/>
                  </a:solidFill>
                  <a:effectLst/>
                  <a:uLnTx/>
                  <a:uFillTx/>
                  <a:latin typeface="Arial"/>
                  <a:ea typeface="Arial"/>
                  <a:cs typeface="Arial"/>
                  <a:sym typeface="Arial"/>
                </a:rPr>
                <a:t>đã</a:t>
              </a:r>
              <a:r>
                <a:rPr kumimoji="0" lang="en-US" sz="4000" b="0" i="0" u="none" strike="noStrike" kern="1200" cap="none" spc="0" normalizeH="0" baseline="0" noProof="0" dirty="0">
                  <a:ln>
                    <a:noFill/>
                  </a:ln>
                  <a:solidFill>
                    <a:prstClr val="black"/>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prstClr val="black"/>
                  </a:solidFill>
                  <a:effectLst/>
                  <a:uLnTx/>
                  <a:uFillTx/>
                  <a:latin typeface="Arial"/>
                  <a:ea typeface="Arial"/>
                  <a:cs typeface="Arial"/>
                  <a:sym typeface="Arial"/>
                </a:rPr>
                <a:t>học</a:t>
              </a:r>
              <a:endParaRPr kumimoji="0" sz="4000" b="0" i="0" u="none" strike="noStrike" kern="1200" cap="none" spc="0" normalizeH="0" baseline="0" noProof="0" dirty="0">
                <a:ln>
                  <a:noFill/>
                </a:ln>
                <a:solidFill>
                  <a:prstClr val="black"/>
                </a:solidFill>
                <a:effectLst/>
                <a:uLnTx/>
                <a:uFillTx/>
                <a:latin typeface="Arial"/>
                <a:ea typeface="Arial"/>
                <a:cs typeface="Arial"/>
                <a:sym typeface="Arial"/>
              </a:endParaRPr>
            </a:p>
          </p:txBody>
        </p:sp>
      </p:grpSp>
      <p:grpSp>
        <p:nvGrpSpPr>
          <p:cNvPr id="24" name="Google Shape;1101;p63"/>
          <p:cNvGrpSpPr/>
          <p:nvPr/>
        </p:nvGrpSpPr>
        <p:grpSpPr>
          <a:xfrm>
            <a:off x="6477000" y="3470886"/>
            <a:ext cx="4797758" cy="3374035"/>
            <a:chOff x="6899689" y="2868931"/>
            <a:chExt cx="4797758" cy="3798570"/>
          </a:xfrm>
        </p:grpSpPr>
        <p:sp>
          <p:nvSpPr>
            <p:cNvPr id="25" name="Google Shape;1102;p63"/>
            <p:cNvSpPr/>
            <p:nvPr/>
          </p:nvSpPr>
          <p:spPr>
            <a:xfrm rot="10800000">
              <a:off x="6899689" y="2868931"/>
              <a:ext cx="4797758" cy="3798570"/>
            </a:xfrm>
            <a:custGeom>
              <a:avLst/>
              <a:gdLst/>
              <a:ahLst/>
              <a:cxnLst/>
              <a:rect l="l" t="t" r="r" b="b"/>
              <a:pathLst>
                <a:path w="15047908" h="15923210" extrusionOk="0">
                  <a:moveTo>
                    <a:pt x="14109009" y="15912021"/>
                  </a:moveTo>
                  <a:cubicBezTo>
                    <a:pt x="14109009" y="15912021"/>
                    <a:pt x="13689256" y="15923210"/>
                    <a:pt x="13226672" y="15920588"/>
                  </a:cubicBezTo>
                  <a:cubicBezTo>
                    <a:pt x="4710410" y="15918426"/>
                    <a:pt x="1057073" y="15910601"/>
                    <a:pt x="1057073" y="15910601"/>
                  </a:cubicBezTo>
                  <a:cubicBezTo>
                    <a:pt x="812931" y="15901766"/>
                    <a:pt x="565145" y="15884786"/>
                    <a:pt x="398404" y="15826608"/>
                  </a:cubicBezTo>
                  <a:cubicBezTo>
                    <a:pt x="120505" y="15729646"/>
                    <a:pt x="0" y="15552118"/>
                    <a:pt x="0" y="4794363"/>
                  </a:cubicBezTo>
                  <a:lnTo>
                    <a:pt x="0" y="4794241"/>
                  </a:lnTo>
                  <a:cubicBezTo>
                    <a:pt x="8536" y="440430"/>
                    <a:pt x="34263" y="311302"/>
                    <a:pt x="140291" y="225758"/>
                  </a:cubicBezTo>
                  <a:cubicBezTo>
                    <a:pt x="342602" y="62530"/>
                    <a:pt x="736658" y="7673"/>
                    <a:pt x="1155311" y="7673"/>
                  </a:cubicBezTo>
                  <a:cubicBezTo>
                    <a:pt x="1155311" y="7673"/>
                    <a:pt x="1551711" y="15681"/>
                    <a:pt x="10638329" y="7673"/>
                  </a:cubicBezTo>
                  <a:cubicBezTo>
                    <a:pt x="13470330" y="0"/>
                    <a:pt x="13934256" y="7673"/>
                    <a:pt x="13934256" y="7673"/>
                  </a:cubicBezTo>
                  <a:cubicBezTo>
                    <a:pt x="14302564" y="15152"/>
                    <a:pt x="14665877" y="84484"/>
                    <a:pt x="14863617" y="207066"/>
                  </a:cubicBezTo>
                  <a:cubicBezTo>
                    <a:pt x="15014634" y="300683"/>
                    <a:pt x="15047908" y="425358"/>
                    <a:pt x="15038769" y="4794364"/>
                  </a:cubicBezTo>
                  <a:lnTo>
                    <a:pt x="15038769" y="4794487"/>
                  </a:lnTo>
                  <a:cubicBezTo>
                    <a:pt x="15038769" y="15670083"/>
                    <a:pt x="14755772" y="15884181"/>
                    <a:pt x="14109009" y="15912021"/>
                  </a:cubicBezTo>
                  <a:close/>
                </a:path>
              </a:pathLst>
            </a:custGeom>
            <a:solidFill>
              <a:srgbClr val="FFCF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Google Shape;1104;p63"/>
            <p:cNvSpPr txBox="1"/>
            <p:nvPr/>
          </p:nvSpPr>
          <p:spPr>
            <a:xfrm>
              <a:off x="6982285" y="3780659"/>
              <a:ext cx="4632565" cy="193899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a:ea typeface="Arial"/>
                  <a:cs typeface="Arial"/>
                  <a:sym typeface="Arial"/>
                </a:rPr>
                <a:t>Hoàn</a:t>
              </a:r>
              <a:r>
                <a:rPr kumimoji="0" lang="en-US" sz="4000" b="0" i="0" u="none" strike="noStrike" kern="1200" cap="none" spc="0" normalizeH="0" baseline="0" noProof="0" dirty="0">
                  <a:ln>
                    <a:noFill/>
                  </a:ln>
                  <a:solidFill>
                    <a:prstClr val="black"/>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prstClr val="black"/>
                  </a:solidFill>
                  <a:effectLst/>
                  <a:uLnTx/>
                  <a:uFillTx/>
                  <a:latin typeface="Arial"/>
                  <a:ea typeface="Arial"/>
                  <a:cs typeface="Arial"/>
                  <a:sym typeface="Arial"/>
                </a:rPr>
                <a:t>thành</a:t>
              </a:r>
              <a:r>
                <a:rPr kumimoji="0" lang="en-US" sz="4000" b="0" i="0" u="none" strike="noStrike" kern="1200" cap="none" spc="0" normalizeH="0" baseline="0" noProof="0" dirty="0">
                  <a:ln>
                    <a:noFill/>
                  </a:ln>
                  <a:solidFill>
                    <a:prstClr val="black"/>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prstClr val="black"/>
                  </a:solidFill>
                  <a:effectLst/>
                  <a:uLnTx/>
                  <a:uFillTx/>
                  <a:latin typeface="Arial"/>
                  <a:ea typeface="Arial"/>
                  <a:cs typeface="Arial"/>
                  <a:sym typeface="Arial"/>
                </a:rPr>
                <a:t>bài</a:t>
              </a:r>
              <a:r>
                <a:rPr kumimoji="0" lang="en-US" sz="4000" b="0" i="0" u="none" strike="noStrike" kern="1200" cap="none" spc="0" normalizeH="0" baseline="0" noProof="0" dirty="0">
                  <a:ln>
                    <a:noFill/>
                  </a:ln>
                  <a:solidFill>
                    <a:prstClr val="black"/>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prstClr val="black"/>
                  </a:solidFill>
                  <a:effectLst/>
                  <a:uLnTx/>
                  <a:uFillTx/>
                  <a:latin typeface="Arial"/>
                  <a:ea typeface="Arial"/>
                  <a:cs typeface="Arial"/>
                  <a:sym typeface="Arial"/>
                </a:rPr>
                <a:t>tập</a:t>
              </a:r>
              <a:r>
                <a:rPr kumimoji="0" lang="en-US" sz="4000" b="0" i="0" u="none" strike="noStrike" kern="1200" cap="none" spc="0" normalizeH="0" baseline="0" noProof="0" dirty="0">
                  <a:ln>
                    <a:noFill/>
                  </a:ln>
                  <a:solidFill>
                    <a:prstClr val="black"/>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prstClr val="black"/>
                  </a:solidFill>
                  <a:effectLst/>
                  <a:uLnTx/>
                  <a:uFillTx/>
                  <a:latin typeface="Arial"/>
                  <a:ea typeface="Arial"/>
                  <a:cs typeface="Arial"/>
                  <a:sym typeface="Arial"/>
                </a:rPr>
                <a:t>trong</a:t>
              </a:r>
              <a:r>
                <a:rPr kumimoji="0" lang="en-US" sz="4000" b="0" i="0" u="none" strike="noStrike" kern="1200" cap="none" spc="0" normalizeH="0" baseline="0" noProof="0" dirty="0">
                  <a:ln>
                    <a:noFill/>
                  </a:ln>
                  <a:solidFill>
                    <a:prstClr val="black"/>
                  </a:solidFill>
                  <a:effectLst/>
                  <a:uLnTx/>
                  <a:uFillTx/>
                  <a:latin typeface="Arial"/>
                  <a:ea typeface="Arial"/>
                  <a:cs typeface="Arial"/>
                  <a:sym typeface="Arial"/>
                </a:rPr>
                <a:t> SBT</a:t>
              </a:r>
              <a:endParaRPr kumimoji="0" sz="4000" b="0" i="0" u="none" strike="noStrike" kern="1200" cap="none" spc="0" normalizeH="0" baseline="0" noProof="0" dirty="0">
                <a:ln>
                  <a:noFill/>
                </a:ln>
                <a:solidFill>
                  <a:prstClr val="black"/>
                </a:solidFill>
                <a:effectLst/>
                <a:uLnTx/>
                <a:uFillTx/>
                <a:latin typeface="Arial"/>
                <a:ea typeface="Arial"/>
                <a:cs typeface="Arial"/>
                <a:sym typeface="Arial"/>
              </a:endParaRPr>
            </a:p>
          </p:txBody>
        </p:sp>
      </p:grpSp>
      <p:grpSp>
        <p:nvGrpSpPr>
          <p:cNvPr id="28" name="Google Shape;1105;p63"/>
          <p:cNvGrpSpPr/>
          <p:nvPr/>
        </p:nvGrpSpPr>
        <p:grpSpPr>
          <a:xfrm>
            <a:off x="12215400" y="3440806"/>
            <a:ext cx="4969934" cy="3374035"/>
            <a:chOff x="12251211" y="3009914"/>
            <a:chExt cx="4969934" cy="4565119"/>
          </a:xfrm>
        </p:grpSpPr>
        <p:sp>
          <p:nvSpPr>
            <p:cNvPr id="29" name="Google Shape;1106;p63"/>
            <p:cNvSpPr/>
            <p:nvPr/>
          </p:nvSpPr>
          <p:spPr>
            <a:xfrm rot="10800000">
              <a:off x="12263298" y="3009914"/>
              <a:ext cx="4957847" cy="4565119"/>
            </a:xfrm>
            <a:custGeom>
              <a:avLst/>
              <a:gdLst/>
              <a:ahLst/>
              <a:cxnLst/>
              <a:rect l="l" t="t" r="r" b="b"/>
              <a:pathLst>
                <a:path w="15047908" h="15923210" extrusionOk="0">
                  <a:moveTo>
                    <a:pt x="14109009" y="15912021"/>
                  </a:moveTo>
                  <a:cubicBezTo>
                    <a:pt x="14109009" y="15912021"/>
                    <a:pt x="13689256" y="15923210"/>
                    <a:pt x="13226672" y="15920588"/>
                  </a:cubicBezTo>
                  <a:cubicBezTo>
                    <a:pt x="4710410" y="15918426"/>
                    <a:pt x="1057073" y="15910601"/>
                    <a:pt x="1057073" y="15910601"/>
                  </a:cubicBezTo>
                  <a:cubicBezTo>
                    <a:pt x="812931" y="15901766"/>
                    <a:pt x="565145" y="15884786"/>
                    <a:pt x="398404" y="15826608"/>
                  </a:cubicBezTo>
                  <a:cubicBezTo>
                    <a:pt x="120505" y="15729646"/>
                    <a:pt x="0" y="15552118"/>
                    <a:pt x="0" y="4794363"/>
                  </a:cubicBezTo>
                  <a:lnTo>
                    <a:pt x="0" y="4794241"/>
                  </a:lnTo>
                  <a:cubicBezTo>
                    <a:pt x="8536" y="440430"/>
                    <a:pt x="34263" y="311302"/>
                    <a:pt x="140291" y="225758"/>
                  </a:cubicBezTo>
                  <a:cubicBezTo>
                    <a:pt x="342602" y="62530"/>
                    <a:pt x="736658" y="7673"/>
                    <a:pt x="1155311" y="7673"/>
                  </a:cubicBezTo>
                  <a:cubicBezTo>
                    <a:pt x="1155311" y="7673"/>
                    <a:pt x="1551711" y="15681"/>
                    <a:pt x="10638329" y="7673"/>
                  </a:cubicBezTo>
                  <a:cubicBezTo>
                    <a:pt x="13470330" y="0"/>
                    <a:pt x="13934256" y="7673"/>
                    <a:pt x="13934256" y="7673"/>
                  </a:cubicBezTo>
                  <a:cubicBezTo>
                    <a:pt x="14302564" y="15152"/>
                    <a:pt x="14665877" y="84484"/>
                    <a:pt x="14863617" y="207066"/>
                  </a:cubicBezTo>
                  <a:cubicBezTo>
                    <a:pt x="15014634" y="300683"/>
                    <a:pt x="15047908" y="425358"/>
                    <a:pt x="15038769" y="4794364"/>
                  </a:cubicBezTo>
                  <a:lnTo>
                    <a:pt x="15038769" y="4794487"/>
                  </a:lnTo>
                  <a:cubicBezTo>
                    <a:pt x="15038769" y="15670083"/>
                    <a:pt x="14755772" y="15884181"/>
                    <a:pt x="14109009" y="15912021"/>
                  </a:cubicBezTo>
                  <a:close/>
                </a:path>
              </a:pathLst>
            </a:custGeom>
            <a:solidFill>
              <a:srgbClr val="FFCF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Google Shape;1108;p63"/>
            <p:cNvSpPr txBox="1"/>
            <p:nvPr/>
          </p:nvSpPr>
          <p:spPr>
            <a:xfrm>
              <a:off x="12251211" y="4076487"/>
              <a:ext cx="4957847" cy="26234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a:ea typeface="Arial"/>
                  <a:cs typeface="Arial"/>
                  <a:sym typeface="Arial"/>
                </a:rPr>
                <a:t>Đọc</a:t>
              </a:r>
              <a:r>
                <a:rPr kumimoji="0" lang="en-US" sz="4000" b="0" i="0" u="none" strike="noStrike" kern="1200" cap="none" spc="0" normalizeH="0" baseline="0" noProof="0" dirty="0">
                  <a:ln>
                    <a:noFill/>
                  </a:ln>
                  <a:solidFill>
                    <a:prstClr val="black"/>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prstClr val="black"/>
                  </a:solidFill>
                  <a:effectLst/>
                  <a:uLnTx/>
                  <a:uFillTx/>
                  <a:latin typeface="Arial"/>
                  <a:ea typeface="Arial"/>
                  <a:cs typeface="Arial"/>
                  <a:sym typeface="Arial"/>
                </a:rPr>
                <a:t>trước</a:t>
              </a:r>
              <a:r>
                <a:rPr kumimoji="0" lang="en-US" sz="4000" b="0" i="0" u="none" strike="noStrike" kern="1200" cap="none" spc="0" normalizeH="0" baseline="0" noProof="0" dirty="0">
                  <a:ln>
                    <a:noFill/>
                  </a:ln>
                  <a:solidFill>
                    <a:prstClr val="black"/>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prstClr val="black"/>
                  </a:solidFill>
                  <a:effectLst/>
                  <a:uLnTx/>
                  <a:uFillTx/>
                  <a:latin typeface="Arial"/>
                  <a:ea typeface="Arial"/>
                  <a:cs typeface="Arial"/>
                  <a:sym typeface="Arial"/>
                </a:rPr>
                <a:t>bài</a:t>
              </a:r>
              <a:r>
                <a:rPr kumimoji="0" lang="en-US" sz="4000" b="0" i="0" u="none" strike="noStrike" kern="1200" cap="none" spc="0" normalizeH="0" baseline="0" noProof="0" dirty="0">
                  <a:ln>
                    <a:noFill/>
                  </a:ln>
                  <a:solidFill>
                    <a:prstClr val="black"/>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prstClr val="black"/>
                  </a:solidFill>
                  <a:effectLst/>
                  <a:uLnTx/>
                  <a:uFillTx/>
                  <a:latin typeface="Arial"/>
                  <a:ea typeface="Arial"/>
                  <a:cs typeface="Arial"/>
                  <a:sym typeface="Arial"/>
                </a:rPr>
                <a:t>sau</a:t>
              </a:r>
              <a:endParaRPr kumimoji="0" sz="4000" b="0" i="0" u="none" strike="noStrike" kern="1200" cap="none" spc="0" normalizeH="0" baseline="0" noProof="0" dirty="0">
                <a:ln>
                  <a:noFill/>
                </a:ln>
                <a:solidFill>
                  <a:prstClr val="black"/>
                </a:solidFill>
                <a:effectLst/>
                <a:uLnTx/>
                <a:uFillTx/>
                <a:latin typeface="Arial"/>
                <a:ea typeface="Arial"/>
                <a:cs typeface="Arial"/>
                <a:sym typeface="Arial"/>
              </a:endParaRPr>
            </a:p>
            <a:p>
              <a:pPr lvl="0" algn="ctr">
                <a:lnSpc>
                  <a:spcPct val="150000"/>
                </a:lnSpc>
              </a:pPr>
              <a:r>
                <a:rPr lang="en-US" sz="4000" b="1">
                  <a:solidFill>
                    <a:prstClr val="black"/>
                  </a:solidFill>
                  <a:latin typeface="Arial" panose="020B0604020202020204" pitchFamily="34" charset="0"/>
                  <a:ea typeface="Times New Roman" panose="02020603050405020304" pitchFamily="18" charset="0"/>
                </a:rPr>
                <a:t>Bài 7: Cấp số nhân</a:t>
              </a:r>
              <a:endParaRPr kumimoji="0" sz="4000" b="1" i="1" u="none" strike="noStrike" kern="1200" cap="none" spc="0" normalizeH="0" baseline="0" noProof="0" dirty="0">
                <a:ln>
                  <a:noFill/>
                </a:ln>
                <a:solidFill>
                  <a:prstClr val="black"/>
                </a:solidFill>
                <a:effectLst/>
                <a:uLnTx/>
                <a:uFillTx/>
                <a:latin typeface="Calibri"/>
                <a:ea typeface="Calibri"/>
                <a:cs typeface="Calibri"/>
                <a:sym typeface="Calibri"/>
              </a:endParaRPr>
            </a:p>
          </p:txBody>
        </p:sp>
      </p:grpSp>
      <p:pic>
        <p:nvPicPr>
          <p:cNvPr id="2" name="Picture 1"/>
          <p:cNvPicPr>
            <a:picLocks noChangeAspect="1"/>
          </p:cNvPicPr>
          <p:nvPr/>
        </p:nvPicPr>
        <p:blipFill>
          <a:blip r:embed="rId5"/>
          <a:stretch>
            <a:fillRect/>
          </a:stretch>
        </p:blipFill>
        <p:spPr>
          <a:xfrm>
            <a:off x="7389393" y="8165164"/>
            <a:ext cx="3433011" cy="1868809"/>
          </a:xfrm>
          <a:prstGeom prst="rect">
            <a:avLst/>
          </a:prstGeom>
        </p:spPr>
      </p:pic>
      <p:pic>
        <p:nvPicPr>
          <p:cNvPr id="32" name="Google Shape;921;p54"/>
          <p:cNvPicPr preferRelativeResize="0"/>
          <p:nvPr/>
        </p:nvPicPr>
        <p:blipFill rotWithShape="1">
          <a:blip r:embed="rId6">
            <a:alphaModFix/>
          </a:blip>
          <a:srcRect/>
          <a:stretch/>
        </p:blipFill>
        <p:spPr>
          <a:xfrm rot="890780">
            <a:off x="13449035" y="-170213"/>
            <a:ext cx="6484102" cy="1402924"/>
          </a:xfrm>
          <a:prstGeom prst="rect">
            <a:avLst/>
          </a:prstGeom>
          <a:noFill/>
          <a:ln>
            <a:noFill/>
          </a:ln>
        </p:spPr>
      </p:pic>
    </p:spTree>
    <p:extLst>
      <p:ext uri="{BB962C8B-B14F-4D97-AF65-F5344CB8AC3E}">
        <p14:creationId xmlns:p14="http://schemas.microsoft.com/office/powerpoint/2010/main" val="3289073849"/>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363043" y="-738868"/>
            <a:ext cx="10149475" cy="8747002"/>
          </a:xfrm>
          <a:custGeom>
            <a:avLst/>
            <a:gdLst/>
            <a:ahLst/>
            <a:cxnLst/>
            <a:rect l="l" t="t" r="r" b="b"/>
            <a:pathLst>
              <a:path w="10149475" h="8747002">
                <a:moveTo>
                  <a:pt x="0" y="0"/>
                </a:moveTo>
                <a:lnTo>
                  <a:pt x="10149475" y="0"/>
                </a:lnTo>
                <a:lnTo>
                  <a:pt x="10149475" y="8747002"/>
                </a:lnTo>
                <a:lnTo>
                  <a:pt x="0" y="87470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667939" y="7589232"/>
            <a:ext cx="20163437" cy="1319789"/>
          </a:xfrm>
          <a:custGeom>
            <a:avLst/>
            <a:gdLst/>
            <a:ahLst/>
            <a:cxnLst/>
            <a:rect l="l" t="t" r="r" b="b"/>
            <a:pathLst>
              <a:path w="20163437" h="1319789">
                <a:moveTo>
                  <a:pt x="0" y="0"/>
                </a:moveTo>
                <a:lnTo>
                  <a:pt x="20163437" y="0"/>
                </a:lnTo>
                <a:lnTo>
                  <a:pt x="20163437" y="1319789"/>
                </a:lnTo>
                <a:lnTo>
                  <a:pt x="0" y="13197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5400000">
            <a:off x="-5183647" y="4940158"/>
            <a:ext cx="12153557" cy="795506"/>
          </a:xfrm>
          <a:custGeom>
            <a:avLst/>
            <a:gdLst/>
            <a:ahLst/>
            <a:cxnLst/>
            <a:rect l="l" t="t" r="r" b="b"/>
            <a:pathLst>
              <a:path w="12153557" h="795506">
                <a:moveTo>
                  <a:pt x="0" y="0"/>
                </a:moveTo>
                <a:lnTo>
                  <a:pt x="12153557" y="0"/>
                </a:lnTo>
                <a:lnTo>
                  <a:pt x="12153557" y="795505"/>
                </a:lnTo>
                <a:lnTo>
                  <a:pt x="0" y="79550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 name="Group 5"/>
          <p:cNvGrpSpPr/>
          <p:nvPr/>
        </p:nvGrpSpPr>
        <p:grpSpPr>
          <a:xfrm>
            <a:off x="2375807" y="824593"/>
            <a:ext cx="14883493" cy="8637814"/>
            <a:chOff x="0" y="0"/>
            <a:chExt cx="3919932" cy="2274980"/>
          </a:xfrm>
        </p:grpSpPr>
        <p:sp>
          <p:nvSpPr>
            <p:cNvPr id="6" name="Freeform 6"/>
            <p:cNvSpPr/>
            <p:nvPr/>
          </p:nvSpPr>
          <p:spPr>
            <a:xfrm>
              <a:off x="0" y="0"/>
              <a:ext cx="3919932" cy="2274980"/>
            </a:xfrm>
            <a:custGeom>
              <a:avLst/>
              <a:gdLst/>
              <a:ahLst/>
              <a:cxnLst/>
              <a:rect l="l" t="t" r="r" b="b"/>
              <a:pathLst>
                <a:path w="3919932" h="2274980">
                  <a:moveTo>
                    <a:pt x="26529" y="0"/>
                  </a:moveTo>
                  <a:lnTo>
                    <a:pt x="3893404" y="0"/>
                  </a:lnTo>
                  <a:cubicBezTo>
                    <a:pt x="3908055" y="0"/>
                    <a:pt x="3919932" y="11877"/>
                    <a:pt x="3919932" y="26529"/>
                  </a:cubicBezTo>
                  <a:lnTo>
                    <a:pt x="3919932" y="2248451"/>
                  </a:lnTo>
                  <a:cubicBezTo>
                    <a:pt x="3919932" y="2263103"/>
                    <a:pt x="3908055" y="2274980"/>
                    <a:pt x="3893404" y="2274980"/>
                  </a:cubicBezTo>
                  <a:lnTo>
                    <a:pt x="26529" y="2274980"/>
                  </a:lnTo>
                  <a:cubicBezTo>
                    <a:pt x="19493" y="2274980"/>
                    <a:pt x="12745" y="2272185"/>
                    <a:pt x="7770" y="2267210"/>
                  </a:cubicBezTo>
                  <a:cubicBezTo>
                    <a:pt x="2795" y="2262235"/>
                    <a:pt x="0" y="2255487"/>
                    <a:pt x="0" y="2248451"/>
                  </a:cubicBezTo>
                  <a:lnTo>
                    <a:pt x="0" y="26529"/>
                  </a:lnTo>
                  <a:cubicBezTo>
                    <a:pt x="0" y="11877"/>
                    <a:pt x="11877" y="0"/>
                    <a:pt x="26529" y="0"/>
                  </a:cubicBezTo>
                  <a:close/>
                </a:path>
              </a:pathLst>
            </a:custGeom>
            <a:solidFill>
              <a:srgbClr val="F4F4F4"/>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1" name="Rectangle 10"/>
          <p:cNvSpPr/>
          <p:nvPr/>
        </p:nvSpPr>
        <p:spPr>
          <a:xfrm>
            <a:off x="3429000" y="2045881"/>
            <a:ext cx="12687300" cy="3554819"/>
          </a:xfrm>
          <a:prstGeom prst="rect">
            <a:avLst/>
          </a:prstGeom>
        </p:spPr>
        <p:txBody>
          <a:bodyPr wrap="square">
            <a:spAutoFit/>
          </a:bodyPr>
          <a:lstStyle/>
          <a:p>
            <a:pPr lvl="0" algn="ctr">
              <a:lnSpc>
                <a:spcPct val="150000"/>
              </a:lnSpc>
              <a:buClr>
                <a:srgbClr val="04596F"/>
              </a:buClr>
              <a:buSzPts val="5200"/>
              <a:defRPr/>
            </a:pPr>
            <a:r>
              <a:rPr lang="vi-VN" sz="7500" b="1" kern="0">
                <a:ln w="0"/>
                <a:solidFill>
                  <a:srgbClr val="1F497D"/>
                </a:solidFill>
                <a:effectLst>
                  <a:outerShdw blurRad="38100" dist="19050" dir="2700000" algn="tl" rotWithShape="0">
                    <a:srgbClr val="04596F">
                      <a:alpha val="40000"/>
                    </a:srgbClr>
                  </a:outerShdw>
                </a:effectLst>
                <a:cs typeface="Arial" panose="020B0604020202020204" pitchFamily="34" charset="0"/>
                <a:sym typeface="Kavoon"/>
              </a:rPr>
              <a:t>CẢM ƠN CÁC EM </a:t>
            </a:r>
          </a:p>
          <a:p>
            <a:pPr lvl="0" algn="ctr">
              <a:lnSpc>
                <a:spcPct val="150000"/>
              </a:lnSpc>
              <a:buClr>
                <a:srgbClr val="04596F"/>
              </a:buClr>
              <a:buSzPts val="5200"/>
              <a:defRPr/>
            </a:pPr>
            <a:r>
              <a:rPr lang="vi-VN" sz="7500" b="1" kern="0">
                <a:ln w="0"/>
                <a:solidFill>
                  <a:srgbClr val="1F497D"/>
                </a:solidFill>
                <a:effectLst>
                  <a:outerShdw blurRad="38100" dist="19050" dir="2700000" algn="tl" rotWithShape="0">
                    <a:srgbClr val="04596F">
                      <a:alpha val="40000"/>
                    </a:srgbClr>
                  </a:outerShdw>
                </a:effectLst>
                <a:cs typeface="Arial" panose="020B0604020202020204" pitchFamily="34" charset="0"/>
                <a:sym typeface="Kavoon"/>
              </a:rPr>
              <a:t>ĐÃ LẮNG NGHE BÀI HỌC!</a:t>
            </a:r>
          </a:p>
        </p:txBody>
      </p:sp>
      <p:pic>
        <p:nvPicPr>
          <p:cNvPr id="12" name="Picture 11"/>
          <p:cNvPicPr>
            <a:picLocks noChangeAspect="1"/>
          </p:cNvPicPr>
          <p:nvPr/>
        </p:nvPicPr>
        <p:blipFill>
          <a:blip r:embed="rId8"/>
          <a:stretch>
            <a:fillRect/>
          </a:stretch>
        </p:blipFill>
        <p:spPr>
          <a:xfrm>
            <a:off x="6877050" y="6464493"/>
            <a:ext cx="5791200" cy="35692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167618" cy="10287000"/>
            <a:chOff x="0" y="0"/>
            <a:chExt cx="570895" cy="2709333"/>
          </a:xfrm>
        </p:grpSpPr>
        <p:sp>
          <p:nvSpPr>
            <p:cNvPr id="3" name="Freeform 3"/>
            <p:cNvSpPr/>
            <p:nvPr/>
          </p:nvSpPr>
          <p:spPr>
            <a:xfrm>
              <a:off x="0" y="0"/>
              <a:ext cx="570895" cy="2709333"/>
            </a:xfrm>
            <a:custGeom>
              <a:avLst/>
              <a:gdLst/>
              <a:ahLst/>
              <a:cxnLst/>
              <a:rect l="l" t="t" r="r" b="b"/>
              <a:pathLst>
                <a:path w="570895" h="2709333">
                  <a:moveTo>
                    <a:pt x="0" y="0"/>
                  </a:moveTo>
                  <a:lnTo>
                    <a:pt x="570895" y="0"/>
                  </a:lnTo>
                  <a:lnTo>
                    <a:pt x="570895" y="2709333"/>
                  </a:lnTo>
                  <a:lnTo>
                    <a:pt x="0" y="2709333"/>
                  </a:lnTo>
                  <a:close/>
                </a:path>
              </a:pathLst>
            </a:custGeom>
            <a:solidFill>
              <a:srgbClr val="296C92"/>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rot="-5400000">
            <a:off x="-5183647" y="4940158"/>
            <a:ext cx="12153557" cy="795506"/>
          </a:xfrm>
          <a:custGeom>
            <a:avLst/>
            <a:gdLst/>
            <a:ahLst/>
            <a:cxnLst/>
            <a:rect l="l" t="t" r="r" b="b"/>
            <a:pathLst>
              <a:path w="12153557" h="795506">
                <a:moveTo>
                  <a:pt x="0" y="0"/>
                </a:moveTo>
                <a:lnTo>
                  <a:pt x="12153557" y="0"/>
                </a:lnTo>
                <a:lnTo>
                  <a:pt x="12153557" y="795505"/>
                </a:lnTo>
                <a:lnTo>
                  <a:pt x="0" y="7955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3161636" y="495300"/>
            <a:ext cx="16497964" cy="9258300"/>
          </a:xfrm>
          <a:custGeom>
            <a:avLst/>
            <a:gdLst/>
            <a:ahLst/>
            <a:cxnLst/>
            <a:rect l="l" t="t" r="r" b="b"/>
            <a:pathLst>
              <a:path w="14384364" h="9258300">
                <a:moveTo>
                  <a:pt x="0" y="0"/>
                </a:moveTo>
                <a:lnTo>
                  <a:pt x="14384365" y="0"/>
                </a:lnTo>
                <a:lnTo>
                  <a:pt x="14384365" y="9258300"/>
                </a:lnTo>
                <a:lnTo>
                  <a:pt x="0" y="92583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7" name="Group 7"/>
          <p:cNvGrpSpPr/>
          <p:nvPr/>
        </p:nvGrpSpPr>
        <p:grpSpPr>
          <a:xfrm>
            <a:off x="3657600" y="1569584"/>
            <a:ext cx="13030200" cy="7147832"/>
            <a:chOff x="0" y="0"/>
            <a:chExt cx="2828673" cy="1882557"/>
          </a:xfrm>
        </p:grpSpPr>
        <p:sp>
          <p:nvSpPr>
            <p:cNvPr id="8" name="Freeform 8"/>
            <p:cNvSpPr/>
            <p:nvPr/>
          </p:nvSpPr>
          <p:spPr>
            <a:xfrm>
              <a:off x="0" y="0"/>
              <a:ext cx="2828673" cy="1882557"/>
            </a:xfrm>
            <a:custGeom>
              <a:avLst/>
              <a:gdLst/>
              <a:ahLst/>
              <a:cxnLst/>
              <a:rect l="l" t="t" r="r" b="b"/>
              <a:pathLst>
                <a:path w="2828673" h="1882557">
                  <a:moveTo>
                    <a:pt x="36763" y="0"/>
                  </a:moveTo>
                  <a:lnTo>
                    <a:pt x="2791910" y="0"/>
                  </a:lnTo>
                  <a:cubicBezTo>
                    <a:pt x="2812214" y="0"/>
                    <a:pt x="2828673" y="16459"/>
                    <a:pt x="2828673" y="36763"/>
                  </a:cubicBezTo>
                  <a:lnTo>
                    <a:pt x="2828673" y="1845794"/>
                  </a:lnTo>
                  <a:cubicBezTo>
                    <a:pt x="2828673" y="1866097"/>
                    <a:pt x="2812214" y="1882557"/>
                    <a:pt x="2791910" y="1882557"/>
                  </a:cubicBezTo>
                  <a:lnTo>
                    <a:pt x="36763" y="1882557"/>
                  </a:lnTo>
                  <a:cubicBezTo>
                    <a:pt x="16459" y="1882557"/>
                    <a:pt x="0" y="1866097"/>
                    <a:pt x="0" y="1845794"/>
                  </a:cubicBezTo>
                  <a:lnTo>
                    <a:pt x="0" y="36763"/>
                  </a:lnTo>
                  <a:cubicBezTo>
                    <a:pt x="0" y="16459"/>
                    <a:pt x="16459" y="0"/>
                    <a:pt x="36763" y="0"/>
                  </a:cubicBezTo>
                  <a:close/>
                </a:path>
              </a:pathLst>
            </a:custGeom>
            <a:solidFill>
              <a:srgbClr val="F4F4F4"/>
            </a:solidFill>
          </p:spPr>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2" name="Rectangle 11"/>
          <p:cNvSpPr/>
          <p:nvPr/>
        </p:nvSpPr>
        <p:spPr>
          <a:xfrm>
            <a:off x="2819400" y="1714500"/>
            <a:ext cx="14706600" cy="3081036"/>
          </a:xfrm>
          <a:prstGeom prst="rect">
            <a:avLst/>
          </a:prstGeom>
        </p:spPr>
        <p:txBody>
          <a:bodyPr wrap="square">
            <a:spAutoFit/>
          </a:bodyPr>
          <a:lstStyle/>
          <a:p>
            <a:pPr lvl="0" algn="ctr">
              <a:lnSpc>
                <a:spcPct val="150000"/>
              </a:lnSpc>
              <a:defRPr/>
            </a:pPr>
            <a:r>
              <a:rPr lang="vi-VN" sz="6900" b="1" kern="0">
                <a:solidFill>
                  <a:srgbClr val="0070C0"/>
                </a:solidFill>
                <a:cs typeface="Arial" panose="020B0604020202020204" pitchFamily="34" charset="0"/>
              </a:rPr>
              <a:t>CHƯƠNG II. DÃY SỐ. CẤP SỐ CỘNG VÀ CẤP SỐ NHÂN</a:t>
            </a:r>
            <a:endParaRPr lang="en-US" sz="6900" b="1" kern="0" dirty="0">
              <a:solidFill>
                <a:srgbClr val="0070C0"/>
              </a:solidFill>
              <a:latin typeface="Arial" panose="020B0604020202020204" pitchFamily="34" charset="0"/>
              <a:cs typeface="Arial" panose="020B0604020202020204" pitchFamily="34" charset="0"/>
            </a:endParaRPr>
          </a:p>
        </p:txBody>
      </p:sp>
      <p:sp>
        <p:nvSpPr>
          <p:cNvPr id="13" name="Rectangle 12"/>
          <p:cNvSpPr/>
          <p:nvPr/>
        </p:nvSpPr>
        <p:spPr>
          <a:xfrm>
            <a:off x="3810000" y="5174386"/>
            <a:ext cx="12725400" cy="1427570"/>
          </a:xfrm>
          <a:prstGeom prst="rect">
            <a:avLst/>
          </a:prstGeom>
        </p:spPr>
        <p:txBody>
          <a:bodyPr wrap="square">
            <a:spAutoFit/>
          </a:bodyPr>
          <a:lstStyle/>
          <a:p>
            <a:pPr lvl="0" algn="ctr">
              <a:lnSpc>
                <a:spcPct val="150000"/>
              </a:lnSpc>
              <a:defRPr/>
            </a:pPr>
            <a:r>
              <a:rPr lang="vi-VN" sz="6600" b="1" kern="0">
                <a:solidFill>
                  <a:srgbClr val="C00000"/>
                </a:solidFill>
                <a:ea typeface="Calibri" panose="020F0502020204030204" pitchFamily="34" charset="0"/>
                <a:cs typeface="Arial" panose="020B0604020202020204" pitchFamily="34" charset="0"/>
              </a:rPr>
              <a:t>BÀI 6-TIẾT 13: CẤP SỐ CỘNG </a:t>
            </a:r>
            <a:endParaRPr kumimoji="0" lang="en-US" sz="66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7"/>
          <a:stretch>
            <a:fillRect/>
          </a:stretch>
        </p:blipFill>
        <p:spPr>
          <a:xfrm>
            <a:off x="8256204" y="7353300"/>
            <a:ext cx="3832992" cy="23156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5183647" y="4940158"/>
            <a:ext cx="12153557" cy="795506"/>
          </a:xfrm>
          <a:custGeom>
            <a:avLst/>
            <a:gdLst/>
            <a:ahLst/>
            <a:cxnLst/>
            <a:rect l="l" t="t" r="r" b="b"/>
            <a:pathLst>
              <a:path w="12153557" h="795506">
                <a:moveTo>
                  <a:pt x="0" y="0"/>
                </a:moveTo>
                <a:lnTo>
                  <a:pt x="12153557" y="0"/>
                </a:lnTo>
                <a:lnTo>
                  <a:pt x="12153557" y="795505"/>
                </a:lnTo>
                <a:lnTo>
                  <a:pt x="0" y="7955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26" name="Group 25"/>
          <p:cNvGrpSpPr/>
          <p:nvPr/>
        </p:nvGrpSpPr>
        <p:grpSpPr>
          <a:xfrm>
            <a:off x="4429992" y="888511"/>
            <a:ext cx="10272000" cy="3873989"/>
            <a:chOff x="4129800" y="287531"/>
            <a:chExt cx="10272000" cy="3873989"/>
          </a:xfrm>
        </p:grpSpPr>
        <p:grpSp>
          <p:nvGrpSpPr>
            <p:cNvPr id="27" name="Group 2"/>
            <p:cNvGrpSpPr/>
            <p:nvPr/>
          </p:nvGrpSpPr>
          <p:grpSpPr>
            <a:xfrm>
              <a:off x="5289364" y="287531"/>
              <a:ext cx="7772401" cy="3873989"/>
              <a:chOff x="-160593" y="-28575"/>
              <a:chExt cx="2932533" cy="841375"/>
            </a:xfrm>
          </p:grpSpPr>
          <p:sp>
            <p:nvSpPr>
              <p:cNvPr id="29" name="Freeform 3"/>
              <p:cNvSpPr/>
              <p:nvPr/>
            </p:nvSpPr>
            <p:spPr>
              <a:xfrm>
                <a:off x="-160593" y="29859"/>
                <a:ext cx="2932533" cy="272376"/>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30" name="TextBox 4"/>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sp>
          <p:nvSpPr>
            <p:cNvPr id="28" name="Google Shape;7771;p33"/>
            <p:cNvSpPr txBox="1">
              <a:spLocks/>
            </p:cNvSpPr>
            <p:nvPr/>
          </p:nvSpPr>
          <p:spPr>
            <a:xfrm>
              <a:off x="4129800"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5800" b="1" kern="0" dirty="0">
                  <a:solidFill>
                    <a:srgbClr val="FFFF00"/>
                  </a:solidFill>
                  <a:latin typeface="Arial" panose="020B0604020202020204" pitchFamily="34" charset="0"/>
                </a:rPr>
                <a:t>NỘI DUNG BÀI HỌC</a:t>
              </a:r>
              <a:endParaRPr lang="vi-VN" sz="5800" b="1" kern="0" dirty="0">
                <a:solidFill>
                  <a:srgbClr val="FFFF00"/>
                </a:solidFill>
                <a:latin typeface="Arial" panose="020B0604020202020204" pitchFamily="34" charset="0"/>
              </a:endParaRPr>
            </a:p>
          </p:txBody>
        </p:sp>
      </p:grpSp>
      <p:grpSp>
        <p:nvGrpSpPr>
          <p:cNvPr id="31" name="Group 30"/>
          <p:cNvGrpSpPr/>
          <p:nvPr/>
        </p:nvGrpSpPr>
        <p:grpSpPr>
          <a:xfrm>
            <a:off x="3393826" y="3576946"/>
            <a:ext cx="1236936" cy="1155973"/>
            <a:chOff x="2315060" y="3149849"/>
            <a:chExt cx="1236936" cy="1155973"/>
          </a:xfrm>
        </p:grpSpPr>
        <p:pic>
          <p:nvPicPr>
            <p:cNvPr id="32" name="Picture 2"/>
            <p:cNvPicPr>
              <a:picLocks noChangeAspect="1"/>
            </p:cNvPicPr>
            <p:nvPr/>
          </p:nvPicPr>
          <p:blipFill>
            <a:blip r:embed="rId5" cstate="print">
              <a:lum bright="70000" contrast="-70000"/>
              <a:extLst>
                <a:ext uri="{BEBA8EAE-BF5A-486C-A8C5-ECC9F3942E4B}">
                  <a14:imgProps xmlns:a14="http://schemas.microsoft.com/office/drawing/2010/main">
                    <a14:imgLayer r:embed="rId6">
                      <a14:imgEffect>
                        <a14:colorTemperature colorTemp="47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a:xfrm>
              <a:off x="2315060" y="3149849"/>
              <a:ext cx="1236936" cy="1155973"/>
            </a:xfrm>
            <a:prstGeom prst="rect">
              <a:avLst/>
            </a:prstGeom>
          </p:spPr>
        </p:pic>
        <p:sp>
          <p:nvSpPr>
            <p:cNvPr id="33" name="TextBox 15"/>
            <p:cNvSpPr txBox="1"/>
            <p:nvPr/>
          </p:nvSpPr>
          <p:spPr>
            <a:xfrm>
              <a:off x="2411833" y="3543300"/>
              <a:ext cx="1043391" cy="569130"/>
            </a:xfrm>
            <a:prstGeom prst="rect">
              <a:avLst/>
            </a:prstGeom>
          </p:spPr>
          <p:txBody>
            <a:bodyPr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5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a:t>
              </a:r>
            </a:p>
          </p:txBody>
        </p:sp>
      </p:grpSp>
      <p:sp>
        <p:nvSpPr>
          <p:cNvPr id="34" name="Rectangle 33"/>
          <p:cNvSpPr/>
          <p:nvPr/>
        </p:nvSpPr>
        <p:spPr>
          <a:xfrm>
            <a:off x="4912176" y="3543300"/>
            <a:ext cx="9553994" cy="1002710"/>
          </a:xfrm>
          <a:prstGeom prst="rect">
            <a:avLst/>
          </a:prstGeom>
        </p:spPr>
        <p:txBody>
          <a:bodyPr wrap="square">
            <a:spAutoFit/>
          </a:bodyPr>
          <a:lstStyle/>
          <a:p>
            <a:pPr lvl="0" algn="just">
              <a:lnSpc>
                <a:spcPct val="150000"/>
              </a:lnSpc>
              <a:tabLst>
                <a:tab pos="360045" algn="l"/>
                <a:tab pos="720090" algn="l"/>
              </a:tabLst>
            </a:pPr>
            <a:r>
              <a:rPr lang="vi-VN" sz="4500" b="1">
                <a:ea typeface="Calibri" panose="020F0502020204030204" pitchFamily="34" charset="0"/>
                <a:cs typeface="Arial" panose="020B0604020202020204" pitchFamily="34" charset="0"/>
              </a:rPr>
              <a:t>Định nghĩa</a:t>
            </a:r>
            <a:endParaRPr kumimoji="0" lang="vi-VN" sz="45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35" name="Group 34"/>
          <p:cNvGrpSpPr/>
          <p:nvPr/>
        </p:nvGrpSpPr>
        <p:grpSpPr>
          <a:xfrm>
            <a:off x="3364832" y="5511527"/>
            <a:ext cx="1236936" cy="1155973"/>
            <a:chOff x="2315060" y="3149849"/>
            <a:chExt cx="1236936" cy="1155973"/>
          </a:xfrm>
        </p:grpSpPr>
        <p:pic>
          <p:nvPicPr>
            <p:cNvPr id="36" name="Picture 2"/>
            <p:cNvPicPr>
              <a:picLocks noChangeAspect="1"/>
            </p:cNvPicPr>
            <p:nvPr/>
          </p:nvPicPr>
          <p:blipFill>
            <a:blip r:embed="rId5" cstate="print">
              <a:lum bright="70000" contrast="-70000"/>
              <a:extLst>
                <a:ext uri="{BEBA8EAE-BF5A-486C-A8C5-ECC9F3942E4B}">
                  <a14:imgProps xmlns:a14="http://schemas.microsoft.com/office/drawing/2010/main">
                    <a14:imgLayer r:embed="rId6">
                      <a14:imgEffect>
                        <a14:colorTemperature colorTemp="47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a:xfrm>
              <a:off x="2315060" y="3149849"/>
              <a:ext cx="1236936" cy="1155973"/>
            </a:xfrm>
            <a:prstGeom prst="rect">
              <a:avLst/>
            </a:prstGeom>
          </p:spPr>
        </p:pic>
        <p:sp>
          <p:nvSpPr>
            <p:cNvPr id="37" name="TextBox 15"/>
            <p:cNvSpPr txBox="1"/>
            <p:nvPr/>
          </p:nvSpPr>
          <p:spPr>
            <a:xfrm>
              <a:off x="2411833" y="3543300"/>
              <a:ext cx="1043391" cy="569130"/>
            </a:xfrm>
            <a:prstGeom prst="rect">
              <a:avLst/>
            </a:prstGeom>
          </p:spPr>
          <p:txBody>
            <a:bodyPr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5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2</a:t>
              </a:r>
            </a:p>
          </p:txBody>
        </p:sp>
      </p:grpSp>
      <p:sp>
        <p:nvSpPr>
          <p:cNvPr id="38" name="Rectangle 37"/>
          <p:cNvSpPr/>
          <p:nvPr/>
        </p:nvSpPr>
        <p:spPr>
          <a:xfrm>
            <a:off x="4888832" y="5493354"/>
            <a:ext cx="9553994" cy="1002710"/>
          </a:xfrm>
          <a:prstGeom prst="rect">
            <a:avLst/>
          </a:prstGeom>
        </p:spPr>
        <p:txBody>
          <a:bodyPr wrap="square">
            <a:spAutoFit/>
          </a:bodyPr>
          <a:lstStyle/>
          <a:p>
            <a:pPr lvl="0" algn="just">
              <a:lnSpc>
                <a:spcPct val="150000"/>
              </a:lnSpc>
              <a:tabLst>
                <a:tab pos="360045" algn="l"/>
                <a:tab pos="720090" algn="l"/>
              </a:tabLst>
            </a:pPr>
            <a:r>
              <a:rPr lang="vi-VN" sz="4500" b="1">
                <a:ea typeface="Calibri" panose="020F0502020204030204" pitchFamily="34" charset="0"/>
                <a:cs typeface="Arial" panose="020B0604020202020204" pitchFamily="34" charset="0"/>
              </a:rPr>
              <a:t>Số hạng tổng quát</a:t>
            </a:r>
            <a:endParaRPr kumimoji="0" lang="vi-VN" sz="45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42" name="Picture 41"/>
          <p:cNvPicPr>
            <a:picLocks noChangeAspect="1"/>
          </p:cNvPicPr>
          <p:nvPr/>
        </p:nvPicPr>
        <p:blipFill>
          <a:blip r:embed="rId7"/>
          <a:stretch>
            <a:fillRect/>
          </a:stretch>
        </p:blipFill>
        <p:spPr>
          <a:xfrm rot="499936">
            <a:off x="1824238" y="620884"/>
            <a:ext cx="1985761" cy="2187575"/>
          </a:xfrm>
          <a:prstGeom prst="rect">
            <a:avLst/>
          </a:prstGeom>
        </p:spPr>
      </p:pic>
      <p:pic>
        <p:nvPicPr>
          <p:cNvPr id="43" name="Picture 42"/>
          <p:cNvPicPr>
            <a:picLocks noChangeAspect="1"/>
          </p:cNvPicPr>
          <p:nvPr/>
        </p:nvPicPr>
        <p:blipFill>
          <a:blip r:embed="rId8"/>
          <a:stretch>
            <a:fillRect/>
          </a:stretch>
        </p:blipFill>
        <p:spPr>
          <a:xfrm rot="1831600">
            <a:off x="15453850" y="8882373"/>
            <a:ext cx="1909541" cy="1461383"/>
          </a:xfrm>
          <a:prstGeom prst="rect">
            <a:avLst/>
          </a:prstGeom>
        </p:spPr>
      </p:pic>
      <p:grpSp>
        <p:nvGrpSpPr>
          <p:cNvPr id="19" name="Group 18"/>
          <p:cNvGrpSpPr/>
          <p:nvPr/>
        </p:nvGrpSpPr>
        <p:grpSpPr>
          <a:xfrm>
            <a:off x="3352800" y="7416527"/>
            <a:ext cx="1236936" cy="1155973"/>
            <a:chOff x="2315060" y="3149849"/>
            <a:chExt cx="1236936" cy="1155973"/>
          </a:xfrm>
        </p:grpSpPr>
        <p:pic>
          <p:nvPicPr>
            <p:cNvPr id="20" name="Picture 2"/>
            <p:cNvPicPr>
              <a:picLocks noChangeAspect="1"/>
            </p:cNvPicPr>
            <p:nvPr/>
          </p:nvPicPr>
          <p:blipFill>
            <a:blip r:embed="rId5" cstate="print">
              <a:lum bright="70000" contrast="-70000"/>
              <a:extLst>
                <a:ext uri="{BEBA8EAE-BF5A-486C-A8C5-ECC9F3942E4B}">
                  <a14:imgProps xmlns:a14="http://schemas.microsoft.com/office/drawing/2010/main">
                    <a14:imgLayer r:embed="rId6">
                      <a14:imgEffect>
                        <a14:colorTemperature colorTemp="47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a:xfrm>
              <a:off x="2315060" y="3149849"/>
              <a:ext cx="1236936" cy="1155973"/>
            </a:xfrm>
            <a:prstGeom prst="rect">
              <a:avLst/>
            </a:prstGeom>
          </p:spPr>
        </p:pic>
        <p:sp>
          <p:nvSpPr>
            <p:cNvPr id="21" name="TextBox 15"/>
            <p:cNvSpPr txBox="1"/>
            <p:nvPr/>
          </p:nvSpPr>
          <p:spPr>
            <a:xfrm>
              <a:off x="2411833" y="3543300"/>
              <a:ext cx="1043391" cy="569130"/>
            </a:xfrm>
            <a:prstGeom prst="rect">
              <a:avLst/>
            </a:prstGeom>
          </p:spPr>
          <p:txBody>
            <a:bodyPr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50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3</a:t>
              </a:r>
              <a:endParaRPr kumimoji="0" lang="en-US" sz="5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grpSp>
      <p:sp>
        <p:nvSpPr>
          <p:cNvPr id="22" name="Rectangle 21"/>
          <p:cNvSpPr/>
          <p:nvPr/>
        </p:nvSpPr>
        <p:spPr>
          <a:xfrm>
            <a:off x="4876800" y="7398354"/>
            <a:ext cx="12068594" cy="1131079"/>
          </a:xfrm>
          <a:prstGeom prst="rect">
            <a:avLst/>
          </a:prstGeom>
        </p:spPr>
        <p:txBody>
          <a:bodyPr wrap="square">
            <a:spAutoFit/>
          </a:bodyPr>
          <a:lstStyle/>
          <a:p>
            <a:pPr lvl="0" algn="just">
              <a:lnSpc>
                <a:spcPct val="150000"/>
              </a:lnSpc>
              <a:tabLst>
                <a:tab pos="360045" algn="l"/>
                <a:tab pos="720090" algn="l"/>
              </a:tabLst>
            </a:pPr>
            <a:r>
              <a:rPr lang="vi-VN" sz="4500" b="1">
                <a:ea typeface="Calibri" panose="020F0502020204030204" pitchFamily="34" charset="0"/>
                <a:cs typeface="Arial" panose="020B0604020202020204" pitchFamily="34" charset="0"/>
              </a:rPr>
              <a:t>Tổng n số hạng đầu của một cấp số cộng</a:t>
            </a:r>
            <a:endParaRPr kumimoji="0" lang="vi-VN" sz="45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15578991"/>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par>
                                <p:cTn id="12" presetID="10" presetClass="entr" presetSubtype="0" fill="hold" nodeType="with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barn(inVertical)">
                                      <p:cBhvr>
                                        <p:cTn id="18" dur="500"/>
                                        <p:tgtEl>
                                          <p:spTgt spid="38"/>
                                        </p:tgtEl>
                                      </p:cBhvr>
                                    </p:animEffect>
                                  </p:childTnLst>
                                </p:cTn>
                              </p:par>
                              <p:par>
                                <p:cTn id="19" presetID="16" presetClass="entr" presetSubtype="21"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barn(inVertical)">
                                      <p:cBhvr>
                                        <p:cTn id="21" dur="500"/>
                                        <p:tgtEl>
                                          <p:spTgt spid="35"/>
                                        </p:tgtEl>
                                      </p:cBhvr>
                                    </p:animEffect>
                                  </p:childTnLst>
                                </p:cTn>
                              </p:par>
                            </p:childTnLst>
                          </p:cTn>
                        </p:par>
                        <p:par>
                          <p:cTn id="22" fill="hold">
                            <p:stCondLst>
                              <p:cond delay="1500"/>
                            </p:stCondLst>
                            <p:childTnLst>
                              <p:par>
                                <p:cTn id="23" presetID="14" presetClass="entr" presetSubtype="1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randombar(horizontal)">
                                      <p:cBhvr>
                                        <p:cTn id="25" dur="500"/>
                                        <p:tgtEl>
                                          <p:spTgt spid="22"/>
                                        </p:tgtEl>
                                      </p:cBhvr>
                                    </p:animEffect>
                                  </p:childTnLst>
                                </p:cTn>
                              </p:par>
                              <p:par>
                                <p:cTn id="26" presetID="14" presetClass="entr" presetSubtype="1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randombar(horizontal)">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8"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034957" y="1612788"/>
            <a:ext cx="15676325" cy="1905000"/>
            <a:chOff x="2708710" y="3162300"/>
            <a:chExt cx="12481624" cy="1905000"/>
          </a:xfrm>
        </p:grpSpPr>
        <p:sp>
          <p:nvSpPr>
            <p:cNvPr id="12" name="Freeform 4"/>
            <p:cNvSpPr/>
            <p:nvPr/>
          </p:nvSpPr>
          <p:spPr>
            <a:xfrm>
              <a:off x="2977574" y="3162300"/>
              <a:ext cx="11943896" cy="1905000"/>
            </a:xfrm>
            <a:custGeom>
              <a:avLst/>
              <a:gdLst/>
              <a:ahLst/>
              <a:cxnLst/>
              <a:rect l="l" t="t" r="r" b="b"/>
              <a:pathLst>
                <a:path w="8541811" h="5591003">
                  <a:moveTo>
                    <a:pt x="0" y="0"/>
                  </a:moveTo>
                  <a:lnTo>
                    <a:pt x="8541811" y="0"/>
                  </a:lnTo>
                  <a:lnTo>
                    <a:pt x="8541811" y="5591003"/>
                  </a:lnTo>
                  <a:lnTo>
                    <a:pt x="0" y="55910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Rectangle 10"/>
            <p:cNvSpPr/>
            <p:nvPr/>
          </p:nvSpPr>
          <p:spPr>
            <a:xfrm>
              <a:off x="2708710" y="3318428"/>
              <a:ext cx="12481624" cy="1592744"/>
            </a:xfrm>
            <a:prstGeom prst="rect">
              <a:avLst/>
            </a:prstGeom>
          </p:spPr>
          <p:txBody>
            <a:bodyPr wrap="square">
              <a:spAutoFit/>
            </a:bodyPr>
            <a:lstStyle/>
            <a:p>
              <a:pPr lvl="0" algn="ctr">
                <a:lnSpc>
                  <a:spcPct val="150000"/>
                </a:lnSpc>
                <a:tabLst>
                  <a:tab pos="360045" algn="l"/>
                  <a:tab pos="720090" algn="l"/>
                </a:tabLst>
              </a:pPr>
              <a:r>
                <a:rPr lang="en-US" sz="6500" b="1">
                  <a:solidFill>
                    <a:srgbClr val="C00000"/>
                  </a:solidFill>
                  <a:latin typeface="Arial" panose="020B0604020202020204" pitchFamily="34" charset="0"/>
                  <a:ea typeface="Calibri" panose="020F0502020204030204" pitchFamily="34" charset="0"/>
                  <a:cs typeface="Arial" panose="020B0604020202020204" pitchFamily="34" charset="0"/>
                </a:rPr>
                <a:t>1. ĐỊNH NGHĨA</a:t>
              </a:r>
              <a:endParaRPr lang="vi-VN" sz="6500" b="1"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grpSp>
      <p:pic>
        <p:nvPicPr>
          <p:cNvPr id="14" name="Picture 13"/>
          <p:cNvPicPr>
            <a:picLocks noChangeAspect="1"/>
          </p:cNvPicPr>
          <p:nvPr/>
        </p:nvPicPr>
        <p:blipFill>
          <a:blip r:embed="rId5"/>
          <a:stretch>
            <a:fillRect/>
          </a:stretch>
        </p:blipFill>
        <p:spPr>
          <a:xfrm>
            <a:off x="6420999" y="5981700"/>
            <a:ext cx="6904242" cy="3758424"/>
          </a:xfrm>
          <a:prstGeom prst="rect">
            <a:avLst/>
          </a:prstGeom>
        </p:spPr>
      </p:pic>
      <p:grpSp>
        <p:nvGrpSpPr>
          <p:cNvPr id="15" name="Group 2"/>
          <p:cNvGrpSpPr/>
          <p:nvPr/>
        </p:nvGrpSpPr>
        <p:grpSpPr>
          <a:xfrm>
            <a:off x="678093" y="0"/>
            <a:ext cx="845907" cy="10287000"/>
            <a:chOff x="0" y="0"/>
            <a:chExt cx="570895" cy="2709333"/>
          </a:xfrm>
        </p:grpSpPr>
        <p:sp>
          <p:nvSpPr>
            <p:cNvPr id="16" name="Freeform 3"/>
            <p:cNvSpPr/>
            <p:nvPr/>
          </p:nvSpPr>
          <p:spPr>
            <a:xfrm>
              <a:off x="0" y="0"/>
              <a:ext cx="570895" cy="2709333"/>
            </a:xfrm>
            <a:custGeom>
              <a:avLst/>
              <a:gdLst/>
              <a:ahLst/>
              <a:cxnLst/>
              <a:rect l="l" t="t" r="r" b="b"/>
              <a:pathLst>
                <a:path w="570895" h="2709333">
                  <a:moveTo>
                    <a:pt x="0" y="0"/>
                  </a:moveTo>
                  <a:lnTo>
                    <a:pt x="570895" y="0"/>
                  </a:lnTo>
                  <a:lnTo>
                    <a:pt x="570895" y="2709333"/>
                  </a:lnTo>
                  <a:lnTo>
                    <a:pt x="0" y="2709333"/>
                  </a:lnTo>
                  <a:close/>
                </a:path>
              </a:pathLst>
            </a:custGeom>
            <a:solidFill>
              <a:srgbClr val="296C92"/>
            </a:solidFill>
          </p:spPr>
        </p:sp>
        <p:sp>
          <p:nvSpPr>
            <p:cNvPr id="17"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Tree>
    <p:extLst>
      <p:ext uri="{BB962C8B-B14F-4D97-AF65-F5344CB8AC3E}">
        <p14:creationId xmlns:p14="http://schemas.microsoft.com/office/powerpoint/2010/main" val="2068839346"/>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5183647" y="4940158"/>
            <a:ext cx="12153557" cy="795506"/>
          </a:xfrm>
          <a:custGeom>
            <a:avLst/>
            <a:gdLst/>
            <a:ahLst/>
            <a:cxnLst/>
            <a:rect l="l" t="t" r="r" b="b"/>
            <a:pathLst>
              <a:path w="12153557" h="795506">
                <a:moveTo>
                  <a:pt x="0" y="0"/>
                </a:moveTo>
                <a:lnTo>
                  <a:pt x="12153557" y="0"/>
                </a:lnTo>
                <a:lnTo>
                  <a:pt x="12153557" y="795505"/>
                </a:lnTo>
                <a:lnTo>
                  <a:pt x="0" y="7955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27" name="Group 26"/>
          <p:cNvGrpSpPr/>
          <p:nvPr/>
        </p:nvGrpSpPr>
        <p:grpSpPr>
          <a:xfrm>
            <a:off x="2011205" y="503247"/>
            <a:ext cx="4785560" cy="754053"/>
            <a:chOff x="1735556" y="555458"/>
            <a:chExt cx="4785560" cy="754053"/>
          </a:xfrm>
        </p:grpSpPr>
        <p:sp>
          <p:nvSpPr>
            <p:cNvPr id="25" name="TextBox 24"/>
            <p:cNvSpPr txBox="1"/>
            <p:nvPr/>
          </p:nvSpPr>
          <p:spPr>
            <a:xfrm>
              <a:off x="2939716" y="555458"/>
              <a:ext cx="3581400" cy="7540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HĐ 1:</a:t>
              </a:r>
              <a:endParaRPr kumimoji="0" lang="en-US" sz="42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26" name="Picture 25"/>
            <p:cNvPicPr>
              <a:picLocks noChangeAspect="1"/>
            </p:cNvPicPr>
            <p:nvPr/>
          </p:nvPicPr>
          <p:blipFill>
            <a:blip r:embed="rId4"/>
            <a:stretch>
              <a:fillRect/>
            </a:stretch>
          </p:blipFill>
          <p:spPr>
            <a:xfrm>
              <a:off x="1735556" y="571501"/>
              <a:ext cx="1145200" cy="616646"/>
            </a:xfrm>
            <a:prstGeom prst="rect">
              <a:avLst/>
            </a:prstGeom>
          </p:spPr>
        </p:pic>
      </p:grpSp>
      <mc:AlternateContent xmlns:mc="http://schemas.openxmlformats.org/markup-compatibility/2006" xmlns:a14="http://schemas.microsoft.com/office/drawing/2010/main">
        <mc:Choice Requires="a14">
          <p:sp>
            <p:nvSpPr>
              <p:cNvPr id="28" name="Rectangle 27"/>
              <p:cNvSpPr/>
              <p:nvPr/>
            </p:nvSpPr>
            <p:spPr>
              <a:xfrm>
                <a:off x="1887956" y="1385040"/>
                <a:ext cx="16400044" cy="2615460"/>
              </a:xfrm>
              <a:prstGeom prst="rect">
                <a:avLst/>
              </a:prstGeom>
            </p:spPr>
            <p:txBody>
              <a:bodyPr wrap="square">
                <a:spAutoFit/>
              </a:bodyPr>
              <a:lstStyle/>
              <a:p>
                <a:pPr>
                  <a:lnSpc>
                    <a:spcPct val="150000"/>
                  </a:lnSpc>
                </a:pPr>
                <a:r>
                  <a:rPr lang="en-US" sz="3800">
                    <a:solidFill>
                      <a:srgbClr val="000000"/>
                    </a:solidFill>
                    <a:latin typeface="OpenSans"/>
                  </a:rPr>
                  <a:t>Cho dãy số </a:t>
                </a:r>
                <a14:m>
                  <m:oMath xmlns:m="http://schemas.openxmlformats.org/officeDocument/2006/math">
                    <m:d>
                      <m:dPr>
                        <m:ctrlPr>
                          <a:rPr lang="en-US" sz="3800" i="1">
                            <a:solidFill>
                              <a:prstClr val="black"/>
                            </a:solidFill>
                            <a:latin typeface="Cambria Math" panose="02040503050406030204" pitchFamily="18" charset="0"/>
                            <a:cs typeface="Arial" panose="020B0604020202020204" pitchFamily="34" charset="0"/>
                          </a:rPr>
                        </m:ctrlPr>
                      </m:dPr>
                      <m:e>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sub>
                        </m:sSub>
                      </m:e>
                    </m:d>
                  </m:oMath>
                </a14:m>
                <a:r>
                  <a:rPr lang="en-US" sz="3800">
                    <a:solidFill>
                      <a:srgbClr val="000000"/>
                    </a:solidFill>
                    <a:latin typeface="OpenSans"/>
                  </a:rPr>
                  <a:t> gồm tất cả các số tự nhiên lẻ, xếp theo thứ tự tăng dần</a:t>
                </a:r>
              </a:p>
              <a:p>
                <a:pPr>
                  <a:lnSpc>
                    <a:spcPct val="150000"/>
                  </a:lnSpc>
                </a:pPr>
                <a:r>
                  <a:rPr lang="en-US" sz="3800">
                    <a:solidFill>
                      <a:srgbClr val="000000"/>
                    </a:solidFill>
                    <a:latin typeface="OpenSans"/>
                  </a:rPr>
                  <a:t>a) Viết năm số hạng đầu của dãy số.</a:t>
                </a:r>
              </a:p>
              <a:p>
                <a:pPr>
                  <a:lnSpc>
                    <a:spcPct val="150000"/>
                  </a:lnSpc>
                </a:pPr>
                <a:r>
                  <a:rPr lang="en-US" sz="3800">
                    <a:solidFill>
                      <a:srgbClr val="000000"/>
                    </a:solidFill>
                    <a:latin typeface="OpenSans"/>
                  </a:rPr>
                  <a:t>b) Dự đoán công thức biểu diễn số hạng </a:t>
                </a:r>
                <a14:m>
                  <m:oMath xmlns:m="http://schemas.openxmlformats.org/officeDocument/2006/math">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sub>
                    </m:sSub>
                  </m:oMath>
                </a14:m>
                <a:r>
                  <a:rPr lang="en-US" sz="3800">
                    <a:solidFill>
                      <a:srgbClr val="000000"/>
                    </a:solidFill>
                    <a:latin typeface="OpenSans"/>
                  </a:rPr>
                  <a:t> theo số hạng </a:t>
                </a:r>
                <a14:m>
                  <m:oMath xmlns:m="http://schemas.openxmlformats.org/officeDocument/2006/math">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r>
                          <a:rPr lang="en-US" sz="3800" b="0" i="1" smtClean="0">
                            <a:solidFill>
                              <a:prstClr val="black"/>
                            </a:solidFill>
                            <a:latin typeface="Cambria Math" panose="02040503050406030204" pitchFamily="18" charset="0"/>
                            <a:cs typeface="Arial" panose="020B0604020202020204" pitchFamily="34" charset="0"/>
                          </a:rPr>
                          <m:t>−1</m:t>
                        </m:r>
                      </m:sub>
                    </m:sSub>
                    <m:r>
                      <a:rPr lang="en-US" sz="3800" b="0" i="1" smtClean="0">
                        <a:solidFill>
                          <a:prstClr val="black"/>
                        </a:solidFill>
                        <a:latin typeface="Cambria Math" panose="02040503050406030204" pitchFamily="18" charset="0"/>
                        <a:cs typeface="Arial" panose="020B0604020202020204" pitchFamily="34" charset="0"/>
                      </a:rPr>
                      <m:t>.</m:t>
                    </m:r>
                  </m:oMath>
                </a14:m>
                <a:endParaRPr lang="en-US" sz="3800">
                  <a:solidFill>
                    <a:srgbClr val="000000"/>
                  </a:solidFill>
                  <a:latin typeface="OpenSans"/>
                </a:endParaRPr>
              </a:p>
            </p:txBody>
          </p:sp>
        </mc:Choice>
        <mc:Fallback xmlns="">
          <p:sp>
            <p:nvSpPr>
              <p:cNvPr id="28" name="Rectangle 27"/>
              <p:cNvSpPr>
                <a:spLocks noRot="1" noChangeAspect="1" noMove="1" noResize="1" noEditPoints="1" noAdjustHandles="1" noChangeArrowheads="1" noChangeShapeType="1" noTextEdit="1"/>
              </p:cNvSpPr>
              <p:nvPr/>
            </p:nvSpPr>
            <p:spPr>
              <a:xfrm>
                <a:off x="1887956" y="1385040"/>
                <a:ext cx="16400044" cy="2615460"/>
              </a:xfrm>
              <a:prstGeom prst="rect">
                <a:avLst/>
              </a:prstGeom>
              <a:blipFill>
                <a:blip r:embed="rId5"/>
                <a:stretch>
                  <a:fillRect l="-1227" b="-8625"/>
                </a:stretch>
              </a:blipFill>
            </p:spPr>
            <p:txBody>
              <a:bodyPr/>
              <a:lstStyle/>
              <a:p>
                <a:r>
                  <a:rPr lang="en-US">
                    <a:noFill/>
                  </a:rPr>
                  <a:t> </a:t>
                </a:r>
              </a:p>
            </p:txBody>
          </p:sp>
        </mc:Fallback>
      </mc:AlternateContent>
      <p:pic>
        <p:nvPicPr>
          <p:cNvPr id="4" name="Picture 3"/>
          <p:cNvPicPr>
            <a:picLocks noChangeAspect="1"/>
          </p:cNvPicPr>
          <p:nvPr/>
        </p:nvPicPr>
        <p:blipFill>
          <a:blip r:embed="rId6"/>
          <a:stretch>
            <a:fillRect/>
          </a:stretch>
        </p:blipFill>
        <p:spPr>
          <a:xfrm>
            <a:off x="16230600" y="-26716"/>
            <a:ext cx="1781475" cy="1741216"/>
          </a:xfrm>
          <a:prstGeom prst="rect">
            <a:avLst/>
          </a:prstGeom>
        </p:spPr>
      </p:pic>
      <p:sp>
        <p:nvSpPr>
          <p:cNvPr id="5" name="Rectangle 4"/>
          <p:cNvSpPr/>
          <p:nvPr/>
        </p:nvSpPr>
        <p:spPr>
          <a:xfrm>
            <a:off x="1887956" y="5134015"/>
            <a:ext cx="15783702" cy="4657685"/>
          </a:xfrm>
          <a:prstGeom prst="rect">
            <a:avLst/>
          </a:prstGeom>
        </p:spPr>
        <p:txBody>
          <a:bodyPr wrap="square">
            <a:spAutoFit/>
          </a:bodyPr>
          <a:lstStyle/>
          <a:p>
            <a:pPr algn="just">
              <a:lnSpc>
                <a:spcPct val="150000"/>
              </a:lnSpc>
              <a:spcAft>
                <a:spcPts val="800"/>
              </a:spcAft>
            </a:pPr>
            <a:r>
              <a:rPr lang="en-US" sz="3600">
                <a:latin typeface="Arial" panose="020B0604020202020204" pitchFamily="34" charset="0"/>
                <a:ea typeface="Times New Roman" panose="02020603050405020304" pitchFamily="18" charset="0"/>
                <a:cs typeface="Arial" panose="020B0604020202020204" pitchFamily="34" charset="0"/>
              </a:rPr>
              <a:t>a) Năm số hạng đầu của dãy số (u</a:t>
            </a:r>
            <a:r>
              <a:rPr lang="en-US" sz="3600" baseline="-25000">
                <a:latin typeface="Arial" panose="020B0604020202020204" pitchFamily="34" charset="0"/>
                <a:ea typeface="Times New Roman" panose="02020603050405020304" pitchFamily="18" charset="0"/>
                <a:cs typeface="Arial" panose="020B0604020202020204" pitchFamily="34" charset="0"/>
              </a:rPr>
              <a:t>n</a:t>
            </a:r>
            <a:r>
              <a:rPr lang="en-US" sz="3600">
                <a:latin typeface="Arial" panose="020B0604020202020204" pitchFamily="34" charset="0"/>
                <a:ea typeface="Times New Roman" panose="02020603050405020304" pitchFamily="18" charset="0"/>
                <a:cs typeface="Arial" panose="020B0604020202020204" pitchFamily="34" charset="0"/>
              </a:rPr>
              <a:t>) là năm số tự nhiên lẻ đầu tiên và đó là: </a:t>
            </a:r>
          </a:p>
          <a:p>
            <a:pPr algn="ctr">
              <a:lnSpc>
                <a:spcPct val="150000"/>
              </a:lnSpc>
              <a:spcAft>
                <a:spcPts val="800"/>
              </a:spcAft>
            </a:pPr>
            <a:r>
              <a:rPr lang="en-US" sz="3600">
                <a:latin typeface="Arial" panose="020B0604020202020204" pitchFamily="34" charset="0"/>
                <a:ea typeface="Times New Roman" panose="02020603050405020304" pitchFamily="18" charset="0"/>
                <a:cs typeface="Arial" panose="020B0604020202020204" pitchFamily="34" charset="0"/>
              </a:rPr>
              <a:t>1; 3; 5; 7; 9</a:t>
            </a:r>
          </a:p>
          <a:p>
            <a:pPr algn="just">
              <a:lnSpc>
                <a:spcPct val="150000"/>
              </a:lnSpc>
              <a:spcAft>
                <a:spcPts val="800"/>
              </a:spcAft>
            </a:pPr>
            <a:r>
              <a:rPr lang="en-US" sz="3600">
                <a:latin typeface="Arial" panose="020B0604020202020204" pitchFamily="34" charset="0"/>
                <a:ea typeface="Times New Roman" panose="02020603050405020304" pitchFamily="18" charset="0"/>
                <a:cs typeface="Arial" panose="020B0604020202020204" pitchFamily="34" charset="0"/>
              </a:rPr>
              <a:t>b) Nhận thấy trong dãy số (u</a:t>
            </a:r>
            <a:r>
              <a:rPr lang="en-US" sz="3600" baseline="-25000">
                <a:latin typeface="Arial" panose="020B0604020202020204" pitchFamily="34" charset="0"/>
                <a:ea typeface="Times New Roman" panose="02020603050405020304" pitchFamily="18" charset="0"/>
                <a:cs typeface="Arial" panose="020B0604020202020204" pitchFamily="34" charset="0"/>
              </a:rPr>
              <a:t>n</a:t>
            </a:r>
            <a:r>
              <a:rPr lang="en-US" sz="3600">
                <a:latin typeface="Arial" panose="020B0604020202020204" pitchFamily="34" charset="0"/>
                <a:ea typeface="Times New Roman" panose="02020603050405020304" pitchFamily="18" charset="0"/>
                <a:cs typeface="Arial" panose="020B0604020202020204" pitchFamily="34" charset="0"/>
              </a:rPr>
              <a:t>), số hạng sau hơn số hạng liền trước 2 đơn vị.</a:t>
            </a:r>
          </a:p>
          <a:p>
            <a:pPr algn="just">
              <a:lnSpc>
                <a:spcPct val="150000"/>
              </a:lnSpc>
              <a:spcAft>
                <a:spcPts val="800"/>
              </a:spcAft>
            </a:pPr>
            <a:r>
              <a:rPr lang="en-US" sz="3600">
                <a:latin typeface="Arial" panose="020B0604020202020204" pitchFamily="34" charset="0"/>
                <a:ea typeface="Times New Roman" panose="02020603050405020304" pitchFamily="18" charset="0"/>
                <a:cs typeface="Arial" panose="020B0604020202020204" pitchFamily="34" charset="0"/>
              </a:rPr>
              <a:t>Do đó, ta dự đoán công thức biểu diễn số hạng u</a:t>
            </a:r>
            <a:r>
              <a:rPr lang="en-US" sz="3600" baseline="-25000">
                <a:latin typeface="Arial" panose="020B0604020202020204" pitchFamily="34" charset="0"/>
                <a:ea typeface="Times New Roman" panose="02020603050405020304" pitchFamily="18" charset="0"/>
                <a:cs typeface="Arial" panose="020B0604020202020204" pitchFamily="34" charset="0"/>
              </a:rPr>
              <a:t>n</a:t>
            </a:r>
            <a:r>
              <a:rPr lang="en-US" sz="3600">
                <a:latin typeface="Arial" panose="020B0604020202020204" pitchFamily="34" charset="0"/>
                <a:ea typeface="Times New Roman" panose="02020603050405020304" pitchFamily="18" charset="0"/>
                <a:cs typeface="Arial" panose="020B0604020202020204" pitchFamily="34" charset="0"/>
              </a:rPr>
              <a:t> theo số hạng u</a:t>
            </a:r>
            <a:r>
              <a:rPr lang="en-US" sz="3600" baseline="-25000">
                <a:latin typeface="Arial" panose="020B0604020202020204" pitchFamily="34" charset="0"/>
                <a:ea typeface="Times New Roman" panose="02020603050405020304" pitchFamily="18" charset="0"/>
                <a:cs typeface="Arial" panose="020B0604020202020204" pitchFamily="34" charset="0"/>
              </a:rPr>
              <a:t>n – 1 </a:t>
            </a:r>
            <a:r>
              <a:rPr lang="en-US" sz="3600">
                <a:latin typeface="Arial" panose="020B0604020202020204" pitchFamily="34" charset="0"/>
                <a:ea typeface="Times New Roman" panose="02020603050405020304" pitchFamily="18" charset="0"/>
                <a:cs typeface="Arial" panose="020B0604020202020204" pitchFamily="34" charset="0"/>
              </a:rPr>
              <a:t>là </a:t>
            </a:r>
          </a:p>
          <a:p>
            <a:pPr algn="ctr">
              <a:lnSpc>
                <a:spcPct val="150000"/>
              </a:lnSpc>
              <a:spcAft>
                <a:spcPts val="800"/>
              </a:spcAft>
            </a:pPr>
            <a:r>
              <a:rPr lang="en-US" sz="3600">
                <a:latin typeface="Arial" panose="020B0604020202020204" pitchFamily="34" charset="0"/>
                <a:ea typeface="Times New Roman" panose="02020603050405020304" pitchFamily="18" charset="0"/>
                <a:cs typeface="Arial" panose="020B0604020202020204" pitchFamily="34" charset="0"/>
              </a:rPr>
              <a:t>u</a:t>
            </a:r>
            <a:r>
              <a:rPr lang="en-US" sz="3600" baseline="-25000">
                <a:latin typeface="Arial" panose="020B0604020202020204" pitchFamily="34" charset="0"/>
                <a:ea typeface="Times New Roman" panose="02020603050405020304" pitchFamily="18" charset="0"/>
                <a:cs typeface="Arial" panose="020B0604020202020204" pitchFamily="34" charset="0"/>
              </a:rPr>
              <a:t>n</a:t>
            </a:r>
            <a:r>
              <a:rPr lang="en-US" sz="3600">
                <a:latin typeface="Arial" panose="020B0604020202020204" pitchFamily="34" charset="0"/>
                <a:ea typeface="Times New Roman" panose="02020603050405020304" pitchFamily="18" charset="0"/>
                <a:cs typeface="Arial" panose="020B0604020202020204" pitchFamily="34" charset="0"/>
              </a:rPr>
              <a:t> = u</a:t>
            </a:r>
            <a:r>
              <a:rPr lang="en-US" sz="3600" baseline="-25000">
                <a:latin typeface="Arial" panose="020B0604020202020204" pitchFamily="34" charset="0"/>
                <a:ea typeface="Times New Roman" panose="02020603050405020304" pitchFamily="18" charset="0"/>
                <a:cs typeface="Arial" panose="020B0604020202020204" pitchFamily="34" charset="0"/>
              </a:rPr>
              <a:t>n – 1</a:t>
            </a:r>
            <a:r>
              <a:rPr lang="en-US" sz="3600">
                <a:latin typeface="Arial" panose="020B0604020202020204" pitchFamily="34" charset="0"/>
                <a:ea typeface="Times New Roman" panose="02020603050405020304" pitchFamily="18" charset="0"/>
                <a:cs typeface="Arial" panose="020B0604020202020204" pitchFamily="34" charset="0"/>
              </a:rPr>
              <a:t> + 2</a:t>
            </a:r>
            <a:endParaRPr lang="en-US" sz="3600">
              <a:effectLst/>
              <a:latin typeface="Arial" panose="020B0604020202020204" pitchFamily="34" charset="0"/>
              <a:ea typeface="Times New Roman" panose="02020603050405020304" pitchFamily="18" charset="0"/>
              <a:cs typeface="Arial" panose="020B0604020202020204" pitchFamily="34" charset="0"/>
            </a:endParaRPr>
          </a:p>
        </p:txBody>
      </p:sp>
      <p:sp>
        <p:nvSpPr>
          <p:cNvPr id="11" name="Rectangle 10"/>
          <p:cNvSpPr/>
          <p:nvPr/>
        </p:nvSpPr>
        <p:spPr>
          <a:xfrm>
            <a:off x="8820890" y="4283214"/>
            <a:ext cx="1917833" cy="707886"/>
          </a:xfrm>
          <a:prstGeom prst="rect">
            <a:avLst/>
          </a:prstGeom>
        </p:spPr>
        <p:txBody>
          <a:bodyPr wrap="none">
            <a:spAutoFit/>
          </a:bodyPr>
          <a:lstStyle/>
          <a:p>
            <a:pPr lvl="0">
              <a:defRPr/>
            </a:pPr>
            <a:r>
              <a:rPr lang="en-US" sz="4000" b="1" i="1" u="sng">
                <a:solidFill>
                  <a:srgbClr val="1F497D"/>
                </a:solidFill>
                <a:latin typeface="Arial" panose="020B0604020202020204" pitchFamily="34" charset="0"/>
                <a:ea typeface="Times New Roman" panose="02020603050405020304" pitchFamily="18" charset="0"/>
                <a:cs typeface="Arial" panose="020B0604020202020204" pitchFamily="34" charset="0"/>
              </a:rPr>
              <a:t>Trả </a:t>
            </a:r>
            <a:r>
              <a:rPr lang="en-US" sz="3800" b="1" i="1" u="sng">
                <a:solidFill>
                  <a:srgbClr val="1F497D"/>
                </a:solidFill>
                <a:latin typeface="Arial" panose="020B0604020202020204" pitchFamily="34" charset="0"/>
                <a:ea typeface="Times New Roman" panose="02020603050405020304" pitchFamily="18" charset="0"/>
                <a:cs typeface="Arial" panose="020B0604020202020204" pitchFamily="34" charset="0"/>
              </a:rPr>
              <a:t>lời</a:t>
            </a:r>
            <a:r>
              <a:rPr lang="en-US" sz="4000" b="1" i="1" u="sng">
                <a:solidFill>
                  <a:srgbClr val="1F497D"/>
                </a:solidFill>
                <a:latin typeface="Arial" panose="020B0604020202020204" pitchFamily="34" charset="0"/>
                <a:ea typeface="Times New Roman" panose="02020603050405020304" pitchFamily="18" charset="0"/>
                <a:cs typeface="Arial" panose="020B0604020202020204" pitchFamily="34" charset="0"/>
              </a:rPr>
              <a:t>:</a:t>
            </a:r>
            <a:endParaRPr lang="en-US" sz="4000" b="1" i="1" u="sng">
              <a:solidFill>
                <a:srgbClr val="1F497D"/>
              </a:solidFill>
            </a:endParaRPr>
          </a:p>
        </p:txBody>
      </p:sp>
      <p:pic>
        <p:nvPicPr>
          <p:cNvPr id="6" name="Picture 5"/>
          <p:cNvPicPr>
            <a:picLocks noChangeAspect="1"/>
          </p:cNvPicPr>
          <p:nvPr/>
        </p:nvPicPr>
        <p:blipFill>
          <a:blip r:embed="rId7"/>
          <a:stretch>
            <a:fillRect/>
          </a:stretch>
        </p:blipFill>
        <p:spPr>
          <a:xfrm>
            <a:off x="556274" y="8496300"/>
            <a:ext cx="673713" cy="1148375"/>
          </a:xfrm>
          <a:prstGeom prst="rect">
            <a:avLst/>
          </a:prstGeom>
        </p:spPr>
      </p:pic>
    </p:spTree>
    <p:extLst>
      <p:ext uri="{BB962C8B-B14F-4D97-AF65-F5344CB8AC3E}">
        <p14:creationId xmlns:p14="http://schemas.microsoft.com/office/powerpoint/2010/main" val="1474505803"/>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randombar(horizontal)">
                                      <p:cBhvr>
                                        <p:cTn id="11" dur="5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5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500"/>
                                        <p:tgtEl>
                                          <p:spTgt spid="5">
                                            <p:txEl>
                                              <p:pRg st="2" end="2"/>
                                            </p:txEl>
                                          </p:spTgt>
                                        </p:tgtEl>
                                      </p:cBhvr>
                                    </p:animEffect>
                                    <p:anim calcmode="lin" valueType="num">
                                      <p:cBhvr>
                                        <p:cTn id="3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5">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500"/>
                                        <p:tgtEl>
                                          <p:spTgt spid="5">
                                            <p:txEl>
                                              <p:pRg st="3" end="3"/>
                                            </p:txEl>
                                          </p:spTgt>
                                        </p:tgtEl>
                                      </p:cBhvr>
                                    </p:animEffect>
                                    <p:anim calcmode="lin" valueType="num">
                                      <p:cBhvr>
                                        <p:cTn id="3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6" dur="500" fill="hold"/>
                                        <p:tgtEl>
                                          <p:spTgt spid="5">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fade">
                                      <p:cBhvr>
                                        <p:cTn id="39" dur="500"/>
                                        <p:tgtEl>
                                          <p:spTgt spid="5">
                                            <p:txEl>
                                              <p:pRg st="4" end="4"/>
                                            </p:txEl>
                                          </p:spTgt>
                                        </p:tgtEl>
                                      </p:cBhvr>
                                    </p:animEffect>
                                    <p:anim calcmode="lin" valueType="num">
                                      <p:cBhvr>
                                        <p:cTn id="40"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1" dur="5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104900"/>
            <a:ext cx="9067800" cy="923330"/>
          </a:xfrm>
          <a:prstGeom prst="rect">
            <a:avLst/>
          </a:prstGeom>
        </p:spPr>
        <p:txBody>
          <a:bodyPr wrap="square">
            <a:spAutoFit/>
          </a:bodyPr>
          <a:lstStyle/>
          <a:p>
            <a:pPr algn="just">
              <a:lnSpc>
                <a:spcPct val="150000"/>
              </a:lnSpc>
              <a:spcAft>
                <a:spcPts val="800"/>
              </a:spcAft>
            </a:pPr>
            <a:r>
              <a:rPr lang="en-US" sz="3600">
                <a:latin typeface="Arial" panose="020B0604020202020204" pitchFamily="34" charset="0"/>
                <a:ea typeface="Times New Roman" panose="02020603050405020304" pitchFamily="18" charset="0"/>
                <a:cs typeface="Arial" panose="020B0604020202020204" pitchFamily="34" charset="0"/>
              </a:rPr>
              <a:t>Từ đó hãy nêu định nghĩa cấp số cộng ?</a:t>
            </a:r>
            <a:endParaRPr lang="en-US" sz="3600">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p:cNvSpPr/>
          <p:nvPr/>
        </p:nvSpPr>
        <p:spPr>
          <a:xfrm>
            <a:off x="762000" y="114300"/>
            <a:ext cx="17373600" cy="923330"/>
          </a:xfrm>
          <a:prstGeom prst="rect">
            <a:avLst/>
          </a:prstGeom>
        </p:spPr>
        <p:txBody>
          <a:bodyPr wrap="square">
            <a:spAutoFit/>
          </a:bodyPr>
          <a:lstStyle/>
          <a:p>
            <a:pPr algn="just">
              <a:lnSpc>
                <a:spcPct val="150000"/>
              </a:lnSpc>
              <a:spcAft>
                <a:spcPts val="800"/>
              </a:spcAft>
            </a:pPr>
            <a:r>
              <a:rPr lang="en-US" sz="3600">
                <a:latin typeface="Arial" panose="020B0604020202020204" pitchFamily="34" charset="0"/>
                <a:ea typeface="Times New Roman" panose="02020603050405020304" pitchFamily="18" charset="0"/>
                <a:cs typeface="Arial" panose="020B0604020202020204" pitchFamily="34" charset="0"/>
              </a:rPr>
              <a:t>Dãy số (u</a:t>
            </a:r>
            <a:r>
              <a:rPr lang="en-US" sz="3600" baseline="-25000">
                <a:latin typeface="Arial" panose="020B0604020202020204" pitchFamily="34" charset="0"/>
                <a:ea typeface="Times New Roman" panose="02020603050405020304" pitchFamily="18" charset="0"/>
                <a:cs typeface="Arial" panose="020B0604020202020204" pitchFamily="34" charset="0"/>
              </a:rPr>
              <a:t>n</a:t>
            </a:r>
            <a:r>
              <a:rPr lang="en-US" sz="3600">
                <a:latin typeface="Arial" panose="020B0604020202020204" pitchFamily="34" charset="0"/>
                <a:ea typeface="Times New Roman" panose="02020603050405020304" pitchFamily="18" charset="0"/>
                <a:cs typeface="Arial" panose="020B0604020202020204" pitchFamily="34" charset="0"/>
              </a:rPr>
              <a:t>) thỏa mãn u</a:t>
            </a:r>
            <a:r>
              <a:rPr lang="en-US" sz="3600" baseline="-25000">
                <a:latin typeface="Arial" panose="020B0604020202020204" pitchFamily="34" charset="0"/>
                <a:ea typeface="Times New Roman" panose="02020603050405020304" pitchFamily="18" charset="0"/>
                <a:cs typeface="Arial" panose="020B0604020202020204" pitchFamily="34" charset="0"/>
              </a:rPr>
              <a:t>n</a:t>
            </a:r>
            <a:r>
              <a:rPr lang="en-US" sz="3600">
                <a:latin typeface="Arial" panose="020B0604020202020204" pitchFamily="34" charset="0"/>
                <a:ea typeface="Times New Roman" panose="02020603050405020304" pitchFamily="18" charset="0"/>
                <a:cs typeface="Arial" panose="020B0604020202020204" pitchFamily="34" charset="0"/>
              </a:rPr>
              <a:t> = u</a:t>
            </a:r>
            <a:r>
              <a:rPr lang="en-US" sz="3600" baseline="-25000">
                <a:latin typeface="Arial" panose="020B0604020202020204" pitchFamily="34" charset="0"/>
                <a:ea typeface="Times New Roman" panose="02020603050405020304" pitchFamily="18" charset="0"/>
                <a:cs typeface="Arial" panose="020B0604020202020204" pitchFamily="34" charset="0"/>
              </a:rPr>
              <a:t>n – 1</a:t>
            </a:r>
            <a:r>
              <a:rPr lang="en-US" sz="3600">
                <a:latin typeface="Arial" panose="020B0604020202020204" pitchFamily="34" charset="0"/>
                <a:ea typeface="Times New Roman" panose="02020603050405020304" pitchFamily="18" charset="0"/>
                <a:cs typeface="Arial" panose="020B0604020202020204" pitchFamily="34" charset="0"/>
              </a:rPr>
              <a:t> + 2 được gọi là một cấp số cộng với công sai d = 2</a:t>
            </a:r>
            <a:endParaRPr lang="en-US" sz="360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3778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diamond(in)">
                                      <p:cBhvr>
                                        <p:cTn id="12"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363043" y="-738868"/>
            <a:ext cx="10149475" cy="8747002"/>
          </a:xfrm>
          <a:custGeom>
            <a:avLst/>
            <a:gdLst/>
            <a:ahLst/>
            <a:cxnLst/>
            <a:rect l="l" t="t" r="r" b="b"/>
            <a:pathLst>
              <a:path w="10149475" h="8747002">
                <a:moveTo>
                  <a:pt x="0" y="0"/>
                </a:moveTo>
                <a:lnTo>
                  <a:pt x="10149475" y="0"/>
                </a:lnTo>
                <a:lnTo>
                  <a:pt x="10149475" y="8747002"/>
                </a:lnTo>
                <a:lnTo>
                  <a:pt x="0" y="87470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667939" y="7589232"/>
            <a:ext cx="20163437" cy="1319789"/>
          </a:xfrm>
          <a:custGeom>
            <a:avLst/>
            <a:gdLst/>
            <a:ahLst/>
            <a:cxnLst/>
            <a:rect l="l" t="t" r="r" b="b"/>
            <a:pathLst>
              <a:path w="20163437" h="1319789">
                <a:moveTo>
                  <a:pt x="0" y="0"/>
                </a:moveTo>
                <a:lnTo>
                  <a:pt x="20163437" y="0"/>
                </a:lnTo>
                <a:lnTo>
                  <a:pt x="20163437" y="1319789"/>
                </a:lnTo>
                <a:lnTo>
                  <a:pt x="0" y="13197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5" name="Group 5"/>
          <p:cNvGrpSpPr/>
          <p:nvPr/>
        </p:nvGrpSpPr>
        <p:grpSpPr>
          <a:xfrm>
            <a:off x="695416" y="579050"/>
            <a:ext cx="16830584" cy="8831650"/>
            <a:chOff x="0" y="0"/>
            <a:chExt cx="3919932" cy="2274980"/>
          </a:xfrm>
        </p:grpSpPr>
        <p:sp>
          <p:nvSpPr>
            <p:cNvPr id="6" name="Freeform 6"/>
            <p:cNvSpPr/>
            <p:nvPr/>
          </p:nvSpPr>
          <p:spPr>
            <a:xfrm>
              <a:off x="0" y="0"/>
              <a:ext cx="3919932" cy="2274980"/>
            </a:xfrm>
            <a:custGeom>
              <a:avLst/>
              <a:gdLst/>
              <a:ahLst/>
              <a:cxnLst/>
              <a:rect l="l" t="t" r="r" b="b"/>
              <a:pathLst>
                <a:path w="3919932" h="2274980">
                  <a:moveTo>
                    <a:pt x="26529" y="0"/>
                  </a:moveTo>
                  <a:lnTo>
                    <a:pt x="3893404" y="0"/>
                  </a:lnTo>
                  <a:cubicBezTo>
                    <a:pt x="3908055" y="0"/>
                    <a:pt x="3919932" y="11877"/>
                    <a:pt x="3919932" y="26529"/>
                  </a:cubicBezTo>
                  <a:lnTo>
                    <a:pt x="3919932" y="2248451"/>
                  </a:lnTo>
                  <a:cubicBezTo>
                    <a:pt x="3919932" y="2263103"/>
                    <a:pt x="3908055" y="2274980"/>
                    <a:pt x="3893404" y="2274980"/>
                  </a:cubicBezTo>
                  <a:lnTo>
                    <a:pt x="26529" y="2274980"/>
                  </a:lnTo>
                  <a:cubicBezTo>
                    <a:pt x="19493" y="2274980"/>
                    <a:pt x="12745" y="2272185"/>
                    <a:pt x="7770" y="2267210"/>
                  </a:cubicBezTo>
                  <a:cubicBezTo>
                    <a:pt x="2795" y="2262235"/>
                    <a:pt x="0" y="2255487"/>
                    <a:pt x="0" y="2248451"/>
                  </a:cubicBezTo>
                  <a:lnTo>
                    <a:pt x="0" y="26529"/>
                  </a:lnTo>
                  <a:cubicBezTo>
                    <a:pt x="0" y="11877"/>
                    <a:pt x="11877" y="0"/>
                    <a:pt x="26529" y="0"/>
                  </a:cubicBezTo>
                  <a:close/>
                </a:path>
              </a:pathLst>
            </a:custGeom>
            <a:solidFill>
              <a:srgbClr val="F4F4F4"/>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47" name="Group 46"/>
          <p:cNvGrpSpPr/>
          <p:nvPr/>
        </p:nvGrpSpPr>
        <p:grpSpPr>
          <a:xfrm>
            <a:off x="5334000" y="647700"/>
            <a:ext cx="7350417" cy="3314701"/>
            <a:chOff x="5013372" y="800100"/>
            <a:chExt cx="7350417" cy="3314701"/>
          </a:xfrm>
        </p:grpSpPr>
        <p:grpSp>
          <p:nvGrpSpPr>
            <p:cNvPr id="42" name="Group 5"/>
            <p:cNvGrpSpPr/>
            <p:nvPr/>
          </p:nvGrpSpPr>
          <p:grpSpPr>
            <a:xfrm>
              <a:off x="5013372" y="884039"/>
              <a:ext cx="6671815" cy="3230762"/>
              <a:chOff x="0" y="-38100"/>
              <a:chExt cx="1757186" cy="850900"/>
            </a:xfrm>
          </p:grpSpPr>
          <p:sp>
            <p:nvSpPr>
              <p:cNvPr id="43" name="Freeform 6"/>
              <p:cNvSpPr/>
              <p:nvPr/>
            </p:nvSpPr>
            <p:spPr>
              <a:xfrm>
                <a:off x="309864" y="0"/>
                <a:ext cx="1447322" cy="376692"/>
              </a:xfrm>
              <a:custGeom>
                <a:avLst/>
                <a:gdLst/>
                <a:ahLst/>
                <a:cxnLst/>
                <a:rect l="l" t="t" r="r" b="b"/>
                <a:pathLst>
                  <a:path w="2175804" h="376692">
                    <a:moveTo>
                      <a:pt x="47794" y="0"/>
                    </a:moveTo>
                    <a:lnTo>
                      <a:pt x="2128010" y="0"/>
                    </a:lnTo>
                    <a:cubicBezTo>
                      <a:pt x="2140686" y="0"/>
                      <a:pt x="2152842" y="5035"/>
                      <a:pt x="2161805" y="13999"/>
                    </a:cubicBezTo>
                    <a:cubicBezTo>
                      <a:pt x="2170768" y="22962"/>
                      <a:pt x="2175804" y="35118"/>
                      <a:pt x="2175804" y="47794"/>
                    </a:cubicBezTo>
                    <a:lnTo>
                      <a:pt x="2175804" y="328898"/>
                    </a:lnTo>
                    <a:cubicBezTo>
                      <a:pt x="2175804" y="341574"/>
                      <a:pt x="2170768" y="353730"/>
                      <a:pt x="2161805" y="362694"/>
                    </a:cubicBezTo>
                    <a:cubicBezTo>
                      <a:pt x="2152842" y="371657"/>
                      <a:pt x="2140686" y="376692"/>
                      <a:pt x="2128010" y="376692"/>
                    </a:cubicBezTo>
                    <a:lnTo>
                      <a:pt x="47794" y="376692"/>
                    </a:lnTo>
                    <a:cubicBezTo>
                      <a:pt x="35118" y="376692"/>
                      <a:pt x="22962" y="371657"/>
                      <a:pt x="13999" y="362694"/>
                    </a:cubicBezTo>
                    <a:cubicBezTo>
                      <a:pt x="5035" y="353730"/>
                      <a:pt x="0" y="341574"/>
                      <a:pt x="0" y="328898"/>
                    </a:cubicBezTo>
                    <a:lnTo>
                      <a:pt x="0" y="47794"/>
                    </a:lnTo>
                    <a:cubicBezTo>
                      <a:pt x="0" y="35118"/>
                      <a:pt x="5035" y="22962"/>
                      <a:pt x="13999" y="13999"/>
                    </a:cubicBezTo>
                    <a:cubicBezTo>
                      <a:pt x="22962" y="5035"/>
                      <a:pt x="35118" y="0"/>
                      <a:pt x="47794" y="0"/>
                    </a:cubicBezTo>
                    <a:close/>
                  </a:path>
                </a:pathLst>
              </a:custGeom>
              <a:solidFill>
                <a:srgbClr val="AD5545"/>
              </a:solidFill>
            </p:spPr>
          </p:sp>
          <p:sp>
            <p:nvSpPr>
              <p:cNvPr id="44" name="TextBox 7"/>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5" name="TextBox 12"/>
            <p:cNvSpPr txBox="1"/>
            <p:nvPr/>
          </p:nvSpPr>
          <p:spPr>
            <a:xfrm>
              <a:off x="5512987" y="800100"/>
              <a:ext cx="6850802" cy="1415900"/>
            </a:xfrm>
            <a:prstGeom prst="rect">
              <a:avLst/>
            </a:prstGeom>
          </p:spPr>
          <p:txBody>
            <a:bodyPr lIns="0" tIns="0" rIns="0" bIns="0" rtlCol="0" anchor="t">
              <a:spAutoFit/>
            </a:bodyPr>
            <a:lstStyle/>
            <a:p>
              <a:pPr lvl="0" algn="ctr">
                <a:lnSpc>
                  <a:spcPts val="12880"/>
                </a:lnSpc>
              </a:pPr>
              <a:r>
                <a:rPr lang="en-US" sz="6000" b="1">
                  <a:solidFill>
                    <a:srgbClr val="FFFFFF"/>
                  </a:solidFill>
                  <a:latin typeface="Arial" panose="020B0604020202020204" pitchFamily="34" charset="0"/>
                  <a:cs typeface="Arial" panose="020B0604020202020204" pitchFamily="34" charset="0"/>
                </a:rPr>
                <a:t>KẾT LUẬN</a:t>
              </a:r>
            </a:p>
          </p:txBody>
        </p:sp>
      </p:grpSp>
      <mc:AlternateContent xmlns:mc="http://schemas.openxmlformats.org/markup-compatibility/2006" xmlns:a14="http://schemas.microsoft.com/office/drawing/2010/main">
        <mc:Choice Requires="a14">
          <p:sp>
            <p:nvSpPr>
              <p:cNvPr id="46" name="Rectangle 45"/>
              <p:cNvSpPr/>
              <p:nvPr/>
            </p:nvSpPr>
            <p:spPr>
              <a:xfrm>
                <a:off x="914400" y="2628900"/>
                <a:ext cx="16230600" cy="6355586"/>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en-US" sz="4300">
                    <a:latin typeface="Arial" panose="020B0604020202020204" pitchFamily="34" charset="0"/>
                    <a:ea typeface="Times New Roman" panose="02020603050405020304" pitchFamily="18" charset="0"/>
                    <a:cs typeface="Arial" panose="020B0604020202020204" pitchFamily="34" charset="0"/>
                  </a:rPr>
                  <a:t>Cấp số cộng là một dãy số (hữu hạn hay vô hạn), trong đó kể từ số hạng thứ hai, mỗi số hạng đều bằng số hạng đứng trước nó cộng với một số không đổi d. </a:t>
                </a:r>
              </a:p>
              <a:p>
                <a:pPr marL="571500" indent="-571500" algn="just">
                  <a:lnSpc>
                    <a:spcPct val="150000"/>
                  </a:lnSpc>
                  <a:spcAft>
                    <a:spcPts val="800"/>
                  </a:spcAft>
                  <a:buFont typeface="Arial" panose="020B0604020202020204" pitchFamily="34" charset="0"/>
                  <a:buChar char="•"/>
                </a:pPr>
                <a:r>
                  <a:rPr lang="en-US" sz="4300">
                    <a:latin typeface="Arial" panose="020B0604020202020204" pitchFamily="34" charset="0"/>
                    <a:ea typeface="Times New Roman" panose="02020603050405020304" pitchFamily="18" charset="0"/>
                    <a:cs typeface="Arial" panose="020B0604020202020204" pitchFamily="34" charset="0"/>
                  </a:rPr>
                  <a:t>Số d được gọi là công sai của cấp số cộng.</a:t>
                </a:r>
              </a:p>
              <a:p>
                <a:pPr marL="571500" indent="-571500" algn="just">
                  <a:lnSpc>
                    <a:spcPct val="150000"/>
                  </a:lnSpc>
                  <a:spcAft>
                    <a:spcPts val="800"/>
                  </a:spcAft>
                  <a:buFont typeface="Arial" panose="020B0604020202020204" pitchFamily="34" charset="0"/>
                  <a:buChar char="•"/>
                </a:pPr>
                <a:r>
                  <a:rPr lang="en-US" sz="4300">
                    <a:effectLst/>
                    <a:latin typeface="Arial" panose="020B0604020202020204" pitchFamily="34" charset="0"/>
                    <a:ea typeface="Times New Roman" panose="02020603050405020304" pitchFamily="18" charset="0"/>
                    <a:cs typeface="Arial" panose="020B0604020202020204" pitchFamily="34" charset="0"/>
                  </a:rPr>
                  <a:t>Cấp số cộng </a:t>
                </a:r>
                <a14:m>
                  <m:oMath xmlns:m="http://schemas.openxmlformats.org/officeDocument/2006/math">
                    <m:r>
                      <a:rPr lang="en-US" sz="4300" i="0">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43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300" i="0">
                            <a:effectLst/>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4300" i="0">
                            <a:effectLst/>
                            <a:latin typeface="Cambria Math" panose="02040503050406030204" pitchFamily="18" charset="0"/>
                            <a:ea typeface="Cambria Math" panose="02040503050406030204" pitchFamily="18" charset="0"/>
                            <a:cs typeface="Times New Roman" panose="02020603050405020304" pitchFamily="18" charset="0"/>
                          </a:rPr>
                          <m:t>n</m:t>
                        </m:r>
                      </m:sub>
                    </m:sSub>
                    <m:r>
                      <a:rPr lang="en-US" sz="4300" i="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4300">
                    <a:effectLst/>
                    <a:latin typeface="Arial" panose="020B0604020202020204" pitchFamily="34" charset="0"/>
                    <a:ea typeface="Times New Roman" panose="02020603050405020304" pitchFamily="18" charset="0"/>
                    <a:cs typeface="Arial" panose="020B0604020202020204" pitchFamily="34" charset="0"/>
                  </a:rPr>
                  <a:t> với công sai d được cho bởi hệ thức truy hồi:</a:t>
                </a:r>
              </a:p>
              <a:p>
                <a:pPr algn="ctr">
                  <a:lnSpc>
                    <a:spcPct val="150000"/>
                  </a:lnSpc>
                  <a:spcAft>
                    <a:spcPts val="800"/>
                  </a:spcAft>
                </a:pPr>
                <a14:m>
                  <m:oMath xmlns:m="http://schemas.openxmlformats.org/officeDocument/2006/math">
                    <m:sSub>
                      <m:sSubPr>
                        <m:ctrlPr>
                          <a:rPr lang="en-US" sz="43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300" i="0">
                            <a:effectLst/>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4300" i="0">
                            <a:effectLst/>
                            <a:latin typeface="Cambria Math" panose="02040503050406030204" pitchFamily="18" charset="0"/>
                            <a:ea typeface="Cambria Math" panose="02040503050406030204" pitchFamily="18" charset="0"/>
                            <a:cs typeface="Times New Roman" panose="02020603050405020304" pitchFamily="18" charset="0"/>
                          </a:rPr>
                          <m:t>n</m:t>
                        </m:r>
                      </m:sub>
                    </m:sSub>
                    <m:r>
                      <a:rPr lang="en-US" sz="4300" i="0">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43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300" i="0">
                            <a:effectLst/>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4300" i="0">
                            <a:effectLst/>
                            <a:latin typeface="Cambria Math" panose="02040503050406030204" pitchFamily="18" charset="0"/>
                            <a:ea typeface="Cambria Math" panose="02040503050406030204" pitchFamily="18" charset="0"/>
                            <a:cs typeface="Times New Roman" panose="02020603050405020304" pitchFamily="18" charset="0"/>
                          </a:rPr>
                          <m:t>n</m:t>
                        </m:r>
                        <m:r>
                          <a:rPr lang="en-US" sz="4300" i="0">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en-US" sz="4300" i="0">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4300" i="0">
                        <a:effectLst/>
                        <a:latin typeface="Cambria Math" panose="02040503050406030204" pitchFamily="18" charset="0"/>
                        <a:ea typeface="Cambria Math" panose="02040503050406030204" pitchFamily="18" charset="0"/>
                        <a:cs typeface="Times New Roman" panose="02020603050405020304" pitchFamily="18" charset="0"/>
                      </a:rPr>
                      <m:t>d</m:t>
                    </m:r>
                  </m:oMath>
                </a14:m>
                <a:r>
                  <a:rPr lang="en-US" sz="4300">
                    <a:effectLst/>
                    <a:latin typeface="Arial" panose="020B0604020202020204" pitchFamily="34" charset="0"/>
                    <a:ea typeface="Times New Roman" panose="02020603050405020304" pitchFamily="18" charset="0"/>
                    <a:cs typeface="Arial" panose="020B0604020202020204" pitchFamily="34" charset="0"/>
                  </a:rPr>
                  <a:t> với </a:t>
                </a:r>
                <a14:m>
                  <m:oMath xmlns:m="http://schemas.openxmlformats.org/officeDocument/2006/math">
                    <m:r>
                      <m:rPr>
                        <m:sty m:val="p"/>
                      </m:rPr>
                      <a:rPr lang="en-US" sz="4300" i="0">
                        <a:effectLst/>
                        <a:latin typeface="Cambria Math" panose="02040503050406030204" pitchFamily="18" charset="0"/>
                        <a:ea typeface="Cambria Math" panose="02040503050406030204" pitchFamily="18" charset="0"/>
                        <a:cs typeface="Times New Roman" panose="02020603050405020304" pitchFamily="18" charset="0"/>
                      </a:rPr>
                      <m:t>n</m:t>
                    </m:r>
                    <m:r>
                      <a:rPr lang="en-US" sz="4300" i="0">
                        <a:effectLst/>
                        <a:latin typeface="Cambria Math" panose="02040503050406030204" pitchFamily="18" charset="0"/>
                        <a:ea typeface="Cambria Math" panose="02040503050406030204" pitchFamily="18" charset="0"/>
                        <a:cs typeface="Times New Roman" panose="02020603050405020304" pitchFamily="18" charset="0"/>
                      </a:rPr>
                      <m:t>≥2</m:t>
                    </m:r>
                  </m:oMath>
                </a14:m>
                <a:r>
                  <a:rPr lang="en-US" sz="4300">
                    <a:effectLst/>
                    <a:latin typeface="Arial" panose="020B0604020202020204" pitchFamily="34" charset="0"/>
                    <a:ea typeface="Times New Roman" panose="02020603050405020304" pitchFamily="18" charset="0"/>
                    <a:cs typeface="Arial" panose="020B0604020202020204" pitchFamily="34" charset="0"/>
                  </a:rPr>
                  <a:t>.</a:t>
                </a:r>
              </a:p>
            </p:txBody>
          </p:sp>
        </mc:Choice>
        <mc:Fallback xmlns="">
          <p:sp>
            <p:nvSpPr>
              <p:cNvPr id="46" name="Rectangle 45"/>
              <p:cNvSpPr>
                <a:spLocks noRot="1" noChangeAspect="1" noMove="1" noResize="1" noEditPoints="1" noAdjustHandles="1" noChangeArrowheads="1" noChangeShapeType="1" noTextEdit="1"/>
              </p:cNvSpPr>
              <p:nvPr/>
            </p:nvSpPr>
            <p:spPr>
              <a:xfrm>
                <a:off x="914400" y="2628900"/>
                <a:ext cx="16230600" cy="6355586"/>
              </a:xfrm>
              <a:prstGeom prst="rect">
                <a:avLst/>
              </a:prstGeom>
              <a:blipFill rotWithShape="1">
                <a:blip r:embed="rId6"/>
                <a:stretch>
                  <a:fillRect l="-1314" r="-1427" b="-1630"/>
                </a:stretch>
              </a:blipFill>
            </p:spPr>
            <p:txBody>
              <a:bodyPr/>
              <a:lstStyle/>
              <a:p>
                <a:r>
                  <a:rPr lang="vi-VN">
                    <a:noFill/>
                  </a:rPr>
                  <a:t> </a:t>
                </a:r>
              </a:p>
            </p:txBody>
          </p:sp>
        </mc:Fallback>
      </mc:AlternateContent>
      <p:pic>
        <p:nvPicPr>
          <p:cNvPr id="48" name="Picture 47"/>
          <p:cNvPicPr>
            <a:picLocks noChangeAspect="1"/>
          </p:cNvPicPr>
          <p:nvPr/>
        </p:nvPicPr>
        <p:blipFill>
          <a:blip r:embed="rId7"/>
          <a:stretch>
            <a:fillRect/>
          </a:stretch>
        </p:blipFill>
        <p:spPr>
          <a:xfrm>
            <a:off x="15831198" y="8115300"/>
            <a:ext cx="1694802" cy="1329102"/>
          </a:xfrm>
          <a:prstGeom prst="rect">
            <a:avLst/>
          </a:prstGeom>
        </p:spPr>
      </p:pic>
      <p:pic>
        <p:nvPicPr>
          <p:cNvPr id="49" name="Picture 48"/>
          <p:cNvPicPr>
            <a:picLocks noChangeAspect="1"/>
          </p:cNvPicPr>
          <p:nvPr/>
        </p:nvPicPr>
        <p:blipFill>
          <a:blip r:embed="rId8"/>
          <a:stretch>
            <a:fillRect/>
          </a:stretch>
        </p:blipFill>
        <p:spPr>
          <a:xfrm flipV="1">
            <a:off x="607908" y="426038"/>
            <a:ext cx="2161253" cy="4975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6">
                                            <p:txEl>
                                              <p:pRg st="1" end="1"/>
                                            </p:txEl>
                                          </p:spTgt>
                                        </p:tgtEl>
                                        <p:attrNameLst>
                                          <p:attrName>style.visibility</p:attrName>
                                        </p:attrNameLst>
                                      </p:cBhvr>
                                      <p:to>
                                        <p:strVal val="visible"/>
                                      </p:to>
                                    </p:set>
                                    <p:animEffect transition="in" filter="fade">
                                      <p:cBhvr>
                                        <p:cTn id="15" dur="500"/>
                                        <p:tgtEl>
                                          <p:spTgt spid="46">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6">
                                            <p:txEl>
                                              <p:pRg st="2" end="2"/>
                                            </p:txEl>
                                          </p:spTgt>
                                        </p:tgtEl>
                                        <p:attrNameLst>
                                          <p:attrName>style.visibility</p:attrName>
                                        </p:attrNameLst>
                                      </p:cBhvr>
                                      <p:to>
                                        <p:strVal val="visible"/>
                                      </p:to>
                                    </p:set>
                                    <p:animEffect transition="in" filter="fade">
                                      <p:cBhvr>
                                        <p:cTn id="18" dur="500"/>
                                        <p:tgtEl>
                                          <p:spTgt spid="46">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6">
                                            <p:txEl>
                                              <p:pRg st="3" end="3"/>
                                            </p:txEl>
                                          </p:spTgt>
                                        </p:tgtEl>
                                        <p:attrNameLst>
                                          <p:attrName>style.visibility</p:attrName>
                                        </p:attrNameLst>
                                      </p:cBhvr>
                                      <p:to>
                                        <p:strVal val="visible"/>
                                      </p:to>
                                    </p:set>
                                    <p:animEffect transition="in" filter="fade">
                                      <p:cBhvr>
                                        <p:cTn id="21" dur="500"/>
                                        <p:tgtEl>
                                          <p:spTgt spid="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2369</Words>
  <Application>Microsoft Office PowerPoint</Application>
  <PresentationFormat>Custom</PresentationFormat>
  <Paragraphs>182</Paragraphs>
  <Slides>35</Slides>
  <Notes>12</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46" baseType="lpstr">
      <vt:lpstr>Cambria Math</vt:lpstr>
      <vt:lpstr>Cambria</vt:lpstr>
      <vt:lpstr>Open Sans</vt:lpstr>
      <vt:lpstr>Times New Roman</vt:lpstr>
      <vt:lpstr>Arial</vt:lpstr>
      <vt:lpstr>Calibri</vt:lpstr>
      <vt:lpstr>OpenSans</vt:lpstr>
      <vt:lpstr>Kavoon</vt: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created xsi:type="dcterms:W3CDTF">2023-09-04T06:21:38Z</dcterms:created>
  <dcterms:modified xsi:type="dcterms:W3CDTF">2025-02-02T02:51:27Z</dcterms:modified>
  <dc:identifier/>
</cp:coreProperties>
</file>