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6207" r:id="rId2"/>
    <p:sldId id="258" r:id="rId3"/>
    <p:sldId id="269" r:id="rId4"/>
    <p:sldId id="259" r:id="rId5"/>
    <p:sldId id="266" r:id="rId6"/>
    <p:sldId id="271" r:id="rId7"/>
    <p:sldId id="272" r:id="rId8"/>
    <p:sldId id="267" r:id="rId9"/>
    <p:sldId id="273" r:id="rId10"/>
    <p:sldId id="260" r:id="rId11"/>
    <p:sldId id="277" r:id="rId12"/>
    <p:sldId id="279" r:id="rId13"/>
    <p:sldId id="282" r:id="rId14"/>
    <p:sldId id="394" r:id="rId15"/>
    <p:sldId id="396" r:id="rId16"/>
    <p:sldId id="398" r:id="rId17"/>
    <p:sldId id="399" r:id="rId18"/>
    <p:sldId id="400" r:id="rId19"/>
    <p:sldId id="401" r:id="rId20"/>
    <p:sldId id="402" r:id="rId21"/>
    <p:sldId id="403" r:id="rId22"/>
    <p:sldId id="404" r:id="rId23"/>
    <p:sldId id="405" r:id="rId24"/>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Cambria Math" panose="02040503050406030204" pitchFamily="18" charset="0"/>
      <p:regular r:id="rId34"/>
    </p:embeddedFont>
    <p:embeddedFont>
      <p:font typeface="Tahoma" panose="020B0604030504040204" pitchFamily="3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2" autoAdjust="0"/>
  </p:normalViewPr>
  <p:slideViewPr>
    <p:cSldViewPr>
      <p:cViewPr varScale="1">
        <p:scale>
          <a:sx n="54" d="100"/>
          <a:sy n="54" d="100"/>
        </p:scale>
        <p:origin x="75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02/02/2025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11</a:t>
            </a:fld>
            <a:endParaRPr lang="en-US"/>
          </a:p>
        </p:txBody>
      </p:sp>
    </p:spTree>
    <p:extLst>
      <p:ext uri="{BB962C8B-B14F-4D97-AF65-F5344CB8AC3E}">
        <p14:creationId xmlns:p14="http://schemas.microsoft.com/office/powerpoint/2010/main" val="215481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2259671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74855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20.png"/><Relationship Id="rId7" Type="http://schemas.openxmlformats.org/officeDocument/2006/relationships/image" Target="../media/image11.png"/><Relationship Id="rId2" Type="http://schemas.openxmlformats.org/officeDocument/2006/relationships/image" Target="../media/image41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40.png"/><Relationship Id="rId10" Type="http://schemas.openxmlformats.org/officeDocument/2006/relationships/image" Target="../media/image14.svg"/><Relationship Id="rId4" Type="http://schemas.openxmlformats.org/officeDocument/2006/relationships/image" Target="../media/image39.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13" Type="http://schemas.openxmlformats.org/officeDocument/2006/relationships/image" Target="../media/image450.png"/><Relationship Id="rId3" Type="http://schemas.openxmlformats.org/officeDocument/2006/relationships/image" Target="../media/image27.svg"/><Relationship Id="rId12" Type="http://schemas.openxmlformats.org/officeDocument/2006/relationships/image" Target="../media/image440.png"/><Relationship Id="rId17" Type="http://schemas.openxmlformats.org/officeDocument/2006/relationships/image" Target="../media/image49.png"/><Relationship Id="rId2" Type="http://schemas.openxmlformats.org/officeDocument/2006/relationships/image" Target="../media/image26.png"/><Relationship Id="rId16" Type="http://schemas.openxmlformats.org/officeDocument/2006/relationships/image" Target="../media/image480.pn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470.png"/><Relationship Id="rId4" Type="http://schemas.openxmlformats.org/officeDocument/2006/relationships/image" Target="../media/image13.png"/><Relationship Id="rId14" Type="http://schemas.openxmlformats.org/officeDocument/2006/relationships/image" Target="../media/image4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60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4.png"/><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6.png"/><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7.png"/><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9.png"/><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svg"/><Relationship Id="rId7"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2.svg"/><Relationship Id="rId3" Type="http://schemas.microsoft.com/office/2007/relationships/hdphoto" Target="../media/hdphoto3.wdp"/><Relationship Id="rId7" Type="http://schemas.openxmlformats.org/officeDocument/2006/relationships/image" Target="../media/image27.svg"/><Relationship Id="rId12"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4.svg"/><Relationship Id="rId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60.png"/><Relationship Id="rId3" Type="http://schemas.openxmlformats.org/officeDocument/2006/relationships/image" Target="../media/image31.svg"/><Relationship Id="rId7"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4.wdp"/><Relationship Id="rId4" Type="http://schemas.openxmlformats.org/officeDocument/2006/relationships/image" Target="../media/image32.png"/><Relationship Id="rId9" Type="http://schemas.microsoft.com/office/2007/relationships/hdphoto" Target="../media/hdphoto1.wdp"/><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13" Type="http://schemas.openxmlformats.org/officeDocument/2006/relationships/image" Target="../media/image27.svg"/><Relationship Id="rId3" Type="http://schemas.openxmlformats.org/officeDocument/2006/relationships/image" Target="../media/image34.svg"/><Relationship Id="rId12" Type="http://schemas.openxmlformats.org/officeDocument/2006/relationships/image" Target="../media/image26.png"/><Relationship Id="rId17" Type="http://schemas.openxmlformats.org/officeDocument/2006/relationships/image" Target="../media/image12.svg"/><Relationship Id="rId2" Type="http://schemas.openxmlformats.org/officeDocument/2006/relationships/image" Target="../media/image33.png"/><Relationship Id="rId16"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300.png"/><Relationship Id="rId15" Type="http://schemas.openxmlformats.org/officeDocument/2006/relationships/image" Target="../media/image14.svg"/><Relationship Id="rId4" Type="http://schemas.openxmlformats.org/officeDocument/2006/relationships/image" Target="../media/image35.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36.png"/><Relationship Id="rId5" Type="http://schemas.openxmlformats.org/officeDocument/2006/relationships/image" Target="../media/image29.svg"/><Relationship Id="rId10" Type="http://schemas.openxmlformats.org/officeDocument/2006/relationships/image" Target="../media/image31.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12.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svg"/><Relationship Id="rId15" Type="http://schemas.openxmlformats.org/officeDocument/2006/relationships/image" Target="../media/image37.png"/><Relationship Id="rId4" Type="http://schemas.openxmlformats.org/officeDocument/2006/relationships/image" Target="../media/image13.png"/><Relationship Id="rId14" Type="http://schemas.openxmlformats.org/officeDocument/2006/relationships/image" Target="../media/image3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n181 zalo Nguyen Duc Chien"/>
          <p:cNvGrpSpPr/>
          <p:nvPr/>
        </p:nvGrpSpPr>
        <p:grpSpPr>
          <a:xfrm>
            <a:off x="-76200" y="0"/>
            <a:ext cx="18135600" cy="10318938"/>
            <a:chOff x="0" y="0"/>
            <a:chExt cx="4461885" cy="1719303"/>
          </a:xfrm>
        </p:grpSpPr>
        <p:sp>
          <p:nvSpPr>
            <p:cNvPr id="3" name="Freeform 3"/>
            <p:cNvSpPr/>
            <p:nvPr/>
          </p:nvSpPr>
          <p:spPr>
            <a:xfrm>
              <a:off x="0" y="0"/>
              <a:ext cx="4461885" cy="1719303"/>
            </a:xfrm>
            <a:custGeom>
              <a:avLst/>
              <a:gdLst/>
              <a:ahLst/>
              <a:cxnLst/>
              <a:rect l="l" t="t" r="r" b="b"/>
              <a:pathLst>
                <a:path w="4461885" h="1719303">
                  <a:moveTo>
                    <a:pt x="19650" y="0"/>
                  </a:moveTo>
                  <a:lnTo>
                    <a:pt x="4442235" y="0"/>
                  </a:lnTo>
                  <a:cubicBezTo>
                    <a:pt x="4453087" y="0"/>
                    <a:pt x="4461885" y="8798"/>
                    <a:pt x="4461885" y="19650"/>
                  </a:cubicBezTo>
                  <a:lnTo>
                    <a:pt x="4461885" y="1699653"/>
                  </a:lnTo>
                  <a:cubicBezTo>
                    <a:pt x="4461885" y="1710506"/>
                    <a:pt x="4453087" y="1719303"/>
                    <a:pt x="4442235" y="1719303"/>
                  </a:cubicBezTo>
                  <a:lnTo>
                    <a:pt x="19650" y="1719303"/>
                  </a:lnTo>
                  <a:cubicBezTo>
                    <a:pt x="8798" y="1719303"/>
                    <a:pt x="0" y="1710506"/>
                    <a:pt x="0" y="1699653"/>
                  </a:cubicBezTo>
                  <a:lnTo>
                    <a:pt x="0" y="19650"/>
                  </a:lnTo>
                  <a:cubicBezTo>
                    <a:pt x="0" y="8798"/>
                    <a:pt x="8798" y="0"/>
                    <a:pt x="19650" y="0"/>
                  </a:cubicBezTo>
                  <a:close/>
                </a:path>
              </a:pathLst>
            </a:custGeom>
            <a:solidFill>
              <a:srgbClr val="FFFFFF"/>
            </a:solidFill>
            <a:ln w="19050">
              <a:solidFill>
                <a:srgbClr val="40246D"/>
              </a:solidFill>
            </a:ln>
          </p:spPr>
          <p:txBody>
            <a:bodyPr/>
            <a:lstStyle/>
            <a:p>
              <a:endParaRPr lang="en-US"/>
            </a:p>
          </p:txBody>
        </p:sp>
        <p:sp>
          <p:nvSpPr>
            <p:cNvPr id="4" name="TextBox 4"/>
            <p:cNvSpPr txBox="1"/>
            <p:nvPr/>
          </p:nvSpPr>
          <p:spPr>
            <a:xfrm>
              <a:off x="0" y="-47625"/>
              <a:ext cx="812800" cy="860425"/>
            </a:xfrm>
            <a:prstGeom prst="rect">
              <a:avLst/>
            </a:prstGeom>
          </p:spPr>
          <p:txBody>
            <a:bodyPr lIns="254000" tIns="254000" rIns="254000" bIns="254000" rtlCol="0" anchor="ctr"/>
            <a:lstStyle/>
            <a:p>
              <a:pPr marL="0" marR="0" lvl="0" indent="0" algn="ctr" defTabSz="914400" rtl="0" eaLnBrk="1" fontAlgn="auto" latinLnBrk="0" hangingPunct="1">
                <a:lnSpc>
                  <a:spcPts val="33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grpSp>
      <p:pic>
        <p:nvPicPr>
          <p:cNvPr id="6" name="Picture 6" descr="n181 zalo Nguyen Duc Chien"/>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8977" y="7604313"/>
            <a:ext cx="2024623" cy="2568387"/>
          </a:xfrm>
          <a:prstGeom prst="rect">
            <a:avLst/>
          </a:prstGeom>
        </p:spPr>
      </p:pic>
      <p:pic>
        <p:nvPicPr>
          <p:cNvPr id="9" name="Picture 9" descr="n181 zalo Nguyen Duc Chie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852703" y="7599763"/>
            <a:ext cx="2282897" cy="2572937"/>
          </a:xfrm>
          <a:prstGeom prst="rect">
            <a:avLst/>
          </a:prstGeom>
        </p:spPr>
      </p:pic>
      <p:pic>
        <p:nvPicPr>
          <p:cNvPr id="10" name="Picture 10" descr="n181 zalo Nguyen Duc Chien"/>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6200" y="38100"/>
            <a:ext cx="3159415" cy="2572937"/>
          </a:xfrm>
          <a:prstGeom prst="rect">
            <a:avLst/>
          </a:prstGeom>
        </p:spPr>
      </p:pic>
      <p:pic>
        <p:nvPicPr>
          <p:cNvPr id="11" name="Picture 11" descr="n181 zalo Nguyen Duc Chien"/>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02000" y="38100"/>
            <a:ext cx="2133600" cy="2568387"/>
          </a:xfrm>
          <a:prstGeom prst="rect">
            <a:avLst/>
          </a:prstGeom>
        </p:spPr>
      </p:pic>
      <p:sp>
        <p:nvSpPr>
          <p:cNvPr id="20" name="TextBox 19" descr="n181 zalo Nguyen Duc Chien">
            <a:extLst>
              <a:ext uri="{FF2B5EF4-FFF2-40B4-BE49-F238E27FC236}">
                <a16:creationId xmlns:a16="http://schemas.microsoft.com/office/drawing/2014/main" id="{86F3DE34-569D-CB0A-9E5D-7F820BBA7B1A}"/>
              </a:ext>
            </a:extLst>
          </p:cNvPr>
          <p:cNvSpPr txBox="1"/>
          <p:nvPr/>
        </p:nvSpPr>
        <p:spPr>
          <a:xfrm>
            <a:off x="1828798" y="1465620"/>
            <a:ext cx="15020319" cy="6725880"/>
          </a:xfrm>
          <a:prstGeom prst="rect">
            <a:avLst/>
          </a:prstGeom>
        </p:spPr>
        <p:txBody>
          <a:bodyPr wrap="square" lIns="0" tIns="0" rIns="0" bIns="0" rtlCol="0" anchor="t">
            <a:spAutoFit/>
          </a:bodyPr>
          <a:lstStyle/>
          <a:p>
            <a:pPr lvl="0" algn="ctr">
              <a:lnSpc>
                <a:spcPct val="150000"/>
              </a:lnSpc>
              <a:buClr>
                <a:srgbClr val="04596F"/>
              </a:buClr>
              <a:buSzPts val="5200"/>
              <a:defRPr/>
            </a:pPr>
            <a:r>
              <a:rPr lang="en-US"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TR</a:t>
            </a:r>
            <a:r>
              <a:rPr lang="vi-VN"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Ư</a:t>
            </a:r>
            <a:r>
              <a:rPr lang="en-US"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ỜNG THPT NGÔ LÊ TÂN</a:t>
            </a:r>
          </a:p>
          <a:p>
            <a:pPr lvl="0" algn="ctr">
              <a:lnSpc>
                <a:spcPct val="150000"/>
              </a:lnSpc>
              <a:buClr>
                <a:srgbClr val="04596F"/>
              </a:buClr>
              <a:buSzPts val="5200"/>
              <a:defRPr/>
            </a:pPr>
            <a:r>
              <a:rPr lang="en-US"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LỚP 10A6</a:t>
            </a:r>
          </a:p>
          <a:p>
            <a:pPr lvl="0" algn="ctr">
              <a:lnSpc>
                <a:spcPct val="150000"/>
              </a:lnSpc>
              <a:buClr>
                <a:srgbClr val="04596F"/>
              </a:buClr>
              <a:buSzPts val="5200"/>
              <a:defRPr/>
            </a:pPr>
            <a:r>
              <a:rPr lang="en-US"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GV: ĐÀO THỊ TH</a:t>
            </a:r>
            <a:r>
              <a:rPr lang="vi-VN"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Ư</a:t>
            </a:r>
            <a:r>
              <a:rPr lang="en-US" sz="76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ƠNG</a:t>
            </a:r>
          </a:p>
          <a:p>
            <a:pPr lvl="0" algn="ctr">
              <a:lnSpc>
                <a:spcPct val="150000"/>
              </a:lnSpc>
              <a:buClr>
                <a:srgbClr val="04596F"/>
              </a:buClr>
              <a:buSzPts val="5200"/>
              <a:defRPr/>
            </a:pPr>
            <a:r>
              <a:rPr lang="en-US" sz="7200" b="1" kern="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rPr>
              <a:t>BÀI 16: HÀM SỐ BẬC HAI (TIẾT 1)</a:t>
            </a:r>
            <a:endParaRPr lang="vi-VN" sz="7200" b="1" kern="0" dirty="0">
              <a:ln w="0"/>
              <a:solidFill>
                <a:srgbClr val="04596F"/>
              </a:solidFill>
              <a:effectLst>
                <a:outerShdw blurRad="38100" dist="19050" dir="2700000" algn="tl" rotWithShape="0">
                  <a:srgbClr val="04596F">
                    <a:alpha val="40000"/>
                  </a:srgbClr>
                </a:outerShdw>
              </a:effectLst>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171833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vi-VN"/>
            </a:p>
          </p:txBody>
        </p:sp>
      </p:grpSp>
      <p:grpSp>
        <p:nvGrpSpPr>
          <p:cNvPr id="15" name="Group 14"/>
          <p:cNvGrpSpPr/>
          <p:nvPr/>
        </p:nvGrpSpPr>
        <p:grpSpPr>
          <a:xfrm>
            <a:off x="6248400" y="571500"/>
            <a:ext cx="5562600" cy="1066800"/>
            <a:chOff x="381000" y="190500"/>
            <a:chExt cx="5562600" cy="10668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685800" y="190500"/>
              <a:ext cx="4974439"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12</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8" name="TextBox 17"/>
              <p:cNvSpPr txBox="1"/>
              <p:nvPr/>
            </p:nvSpPr>
            <p:spPr>
              <a:xfrm>
                <a:off x="1143000" y="1943100"/>
                <a:ext cx="16040100" cy="1738296"/>
              </a:xfrm>
              <a:prstGeom prst="rect">
                <a:avLst/>
              </a:prstGeom>
              <a:noFill/>
            </p:spPr>
            <p:txBody>
              <a:bodyPr wrap="square" rtlCol="0">
                <a:spAutoFit/>
              </a:bodyPr>
              <a:lstStyle/>
              <a:p>
                <a:pPr lvl="0" algn="ctr">
                  <a:lnSpc>
                    <a:spcPct val="150000"/>
                  </a:lnSpc>
                </a:pPr>
                <a:r>
                  <a:rPr lang="en-US" sz="3800" dirty="0">
                    <a:solidFill>
                      <a:schemeClr val="bg1"/>
                    </a:solidFill>
                    <a:latin typeface="Arial" panose="020B0604020202020204" pitchFamily="34" charset="0"/>
                    <a:cs typeface="Arial" panose="020B0604020202020204" pitchFamily="34" charset="0"/>
                  </a:rPr>
                  <a:t>Xét </a:t>
                </a:r>
                <a:r>
                  <a:rPr lang="en-US" sz="3800" dirty="0" err="1">
                    <a:solidFill>
                      <a:schemeClr val="bg1"/>
                    </a:solidFill>
                    <a:latin typeface="Arial" panose="020B0604020202020204" pitchFamily="34" charset="0"/>
                    <a:cs typeface="Arial" panose="020B0604020202020204" pitchFamily="34" charset="0"/>
                  </a:rPr>
                  <a:t>hàm</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số</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bậc</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hai</a:t>
                </a:r>
                <a:r>
                  <a:rPr lang="en-US" sz="3800"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800" i="1" smtClean="0">
                        <a:solidFill>
                          <a:schemeClr val="bg1"/>
                        </a:solidFill>
                        <a:latin typeface="Cambria Math" panose="02040503050406030204" pitchFamily="18" charset="0"/>
                      </a:rPr>
                      <m:t>𝑦</m:t>
                    </m:r>
                    <m:r>
                      <a:rPr lang="en-US" sz="3800">
                        <a:solidFill>
                          <a:schemeClr val="bg1"/>
                        </a:solidFill>
                        <a:latin typeface="Cambria Math" panose="02040503050406030204" pitchFamily="18" charset="0"/>
                      </a:rPr>
                      <m:t>=−2</m:t>
                    </m:r>
                    <m:sSup>
                      <m:sSupPr>
                        <m:ctrlPr>
                          <a:rPr lang="en-US" sz="3800" i="1">
                            <a:solidFill>
                              <a:schemeClr val="bg1"/>
                            </a:solidFill>
                            <a:latin typeface="Cambria Math" panose="02040503050406030204" pitchFamily="18" charset="0"/>
                          </a:rPr>
                        </m:ctrlPr>
                      </m:sSupPr>
                      <m:e>
                        <m:r>
                          <a:rPr lang="en-US" sz="3800" i="1">
                            <a:solidFill>
                              <a:schemeClr val="bg1"/>
                            </a:solidFill>
                            <a:latin typeface="Cambria Math" panose="02040503050406030204" pitchFamily="18" charset="0"/>
                          </a:rPr>
                          <m:t>𝑥</m:t>
                        </m:r>
                      </m:e>
                      <m:sup>
                        <m:r>
                          <a:rPr lang="en-US" sz="3800">
                            <a:solidFill>
                              <a:schemeClr val="bg1"/>
                            </a:solidFill>
                            <a:latin typeface="Cambria Math" panose="02040503050406030204" pitchFamily="18" charset="0"/>
                          </a:rPr>
                          <m:t>2</m:t>
                        </m:r>
                      </m:sup>
                    </m:sSup>
                    <m:r>
                      <a:rPr lang="en-US" sz="3800">
                        <a:solidFill>
                          <a:schemeClr val="bg1"/>
                        </a:solidFill>
                        <a:latin typeface="Cambria Math" panose="02040503050406030204" pitchFamily="18" charset="0"/>
                      </a:rPr>
                      <m:t>+20</m:t>
                    </m:r>
                    <m:r>
                      <a:rPr lang="en-US" sz="3800" i="1">
                        <a:solidFill>
                          <a:schemeClr val="bg1"/>
                        </a:solidFill>
                        <a:latin typeface="Cambria Math" panose="02040503050406030204" pitchFamily="18" charset="0"/>
                      </a:rPr>
                      <m:t>𝑥</m:t>
                    </m:r>
                  </m:oMath>
                </a14:m>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Thay</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dấu</a:t>
                </a:r>
                <a:r>
                  <a:rPr lang="en-US" sz="3800" dirty="0">
                    <a:solidFill>
                      <a:schemeClr val="bg1"/>
                    </a:solidFill>
                    <a:latin typeface="Arial" panose="020B0604020202020204" pitchFamily="34" charset="0"/>
                    <a:cs typeface="Arial" panose="020B0604020202020204" pitchFamily="34" charset="0"/>
                  </a:rPr>
                  <a:t> “?” </a:t>
                </a:r>
                <a:r>
                  <a:rPr lang="en-US" sz="3800" dirty="0" err="1">
                    <a:solidFill>
                      <a:schemeClr val="bg1"/>
                    </a:solidFill>
                    <a:latin typeface="Arial" panose="020B0604020202020204" pitchFamily="34" charset="0"/>
                    <a:cs typeface="Arial" panose="020B0604020202020204" pitchFamily="34" charset="0"/>
                  </a:rPr>
                  <a:t>bằng</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các</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số</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thích</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hợp</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để</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hoàn</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thành</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bảng</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giá</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trị</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sau</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của</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hàm</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số</a:t>
                </a:r>
                <a:r>
                  <a:rPr lang="en-US" sz="3800" dirty="0">
                    <a:solidFill>
                      <a:schemeClr val="bg1"/>
                    </a:solidFill>
                    <a:latin typeface="Arial" panose="020B0604020202020204" pitchFamily="34" charset="0"/>
                    <a:cs typeface="Arial" panose="020B0604020202020204" pitchFamily="34" charset="0"/>
                  </a:rPr>
                  <a:t>.</a:t>
                </a:r>
              </a:p>
            </p:txBody>
          </p:sp>
        </mc:Choice>
        <mc:Fallback xmlns="">
          <p:sp>
            <p:nvSpPr>
              <p:cNvPr id="18" name="TextBox 17"/>
              <p:cNvSpPr txBox="1">
                <a:spLocks noRot="1" noChangeAspect="1" noMove="1" noResize="1" noEditPoints="1" noAdjustHandles="1" noChangeArrowheads="1" noChangeShapeType="1" noTextEdit="1"/>
              </p:cNvSpPr>
              <p:nvPr/>
            </p:nvSpPr>
            <p:spPr>
              <a:xfrm>
                <a:off x="1143000" y="1943100"/>
                <a:ext cx="16040100" cy="1738296"/>
              </a:xfrm>
              <a:prstGeom prst="rect">
                <a:avLst/>
              </a:prstGeom>
              <a:blipFill>
                <a:blip r:embed="rId2"/>
                <a:stretch>
                  <a:fillRect l="-380" r="-342" b="-12982"/>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243017535"/>
              </p:ext>
            </p:extLst>
          </p:nvPr>
        </p:nvGraphicFramePr>
        <p:xfrm>
          <a:off x="1885950" y="4229100"/>
          <a:ext cx="14554200" cy="1918340"/>
        </p:xfrm>
        <a:graphic>
          <a:graphicData uri="http://schemas.openxmlformats.org/drawingml/2006/table">
            <a:tbl>
              <a:tblPr firstRow="1" firstCol="1" bandRow="1"/>
              <a:tblGrid>
                <a:gridCol w="1818108">
                  <a:extLst>
                    <a:ext uri="{9D8B030D-6E8A-4147-A177-3AD203B41FA5}">
                      <a16:colId xmlns:a16="http://schemas.microsoft.com/office/drawing/2014/main" val="112196855"/>
                    </a:ext>
                  </a:extLst>
                </a:gridCol>
                <a:gridCol w="1818108">
                  <a:extLst>
                    <a:ext uri="{9D8B030D-6E8A-4147-A177-3AD203B41FA5}">
                      <a16:colId xmlns:a16="http://schemas.microsoft.com/office/drawing/2014/main" val="1207766411"/>
                    </a:ext>
                  </a:extLst>
                </a:gridCol>
                <a:gridCol w="1819664">
                  <a:extLst>
                    <a:ext uri="{9D8B030D-6E8A-4147-A177-3AD203B41FA5}">
                      <a16:colId xmlns:a16="http://schemas.microsoft.com/office/drawing/2014/main" val="3039104814"/>
                    </a:ext>
                  </a:extLst>
                </a:gridCol>
                <a:gridCol w="1819664">
                  <a:extLst>
                    <a:ext uri="{9D8B030D-6E8A-4147-A177-3AD203B41FA5}">
                      <a16:colId xmlns:a16="http://schemas.microsoft.com/office/drawing/2014/main" val="1929934952"/>
                    </a:ext>
                  </a:extLst>
                </a:gridCol>
                <a:gridCol w="1819664">
                  <a:extLst>
                    <a:ext uri="{9D8B030D-6E8A-4147-A177-3AD203B41FA5}">
                      <a16:colId xmlns:a16="http://schemas.microsoft.com/office/drawing/2014/main" val="3451034174"/>
                    </a:ext>
                  </a:extLst>
                </a:gridCol>
                <a:gridCol w="1819664">
                  <a:extLst>
                    <a:ext uri="{9D8B030D-6E8A-4147-A177-3AD203B41FA5}">
                      <a16:colId xmlns:a16="http://schemas.microsoft.com/office/drawing/2014/main" val="1922116546"/>
                    </a:ext>
                  </a:extLst>
                </a:gridCol>
                <a:gridCol w="1819664">
                  <a:extLst>
                    <a:ext uri="{9D8B030D-6E8A-4147-A177-3AD203B41FA5}">
                      <a16:colId xmlns:a16="http://schemas.microsoft.com/office/drawing/2014/main" val="4652078"/>
                    </a:ext>
                  </a:extLst>
                </a:gridCol>
                <a:gridCol w="1819664">
                  <a:extLst>
                    <a:ext uri="{9D8B030D-6E8A-4147-A177-3AD203B41FA5}">
                      <a16:colId xmlns:a16="http://schemas.microsoft.com/office/drawing/2014/main" val="3890657173"/>
                    </a:ext>
                  </a:extLst>
                </a:gridCol>
              </a:tblGrid>
              <a:tr h="959170">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x</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2</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4</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endParaRPr lang="en-US" sz="3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6</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8</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10</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5822053"/>
                  </a:ext>
                </a:extLst>
              </a:tr>
              <a:tr h="959170">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y</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0"/>
                        </a:spcAft>
                      </a:pPr>
                      <a:r>
                        <a:rPr lang="nl-NL" sz="3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0509935"/>
                  </a:ext>
                </a:extLst>
              </a:tr>
            </a:tbl>
          </a:graphicData>
        </a:graphic>
      </p:graphicFrame>
      <p:sp>
        <p:nvSpPr>
          <p:cNvPr id="5" name="Rectangle 4"/>
          <p:cNvSpPr/>
          <p:nvPr/>
        </p:nvSpPr>
        <p:spPr>
          <a:xfrm>
            <a:off x="1447800" y="7831604"/>
            <a:ext cx="9873216" cy="969496"/>
          </a:xfrm>
          <a:prstGeom prst="rect">
            <a:avLst/>
          </a:prstGeom>
        </p:spPr>
        <p:txBody>
          <a:bodyPr wrap="none">
            <a:spAutoFit/>
          </a:bodyPr>
          <a:lstStyle/>
          <a:p>
            <a:pPr algn="just">
              <a:lnSpc>
                <a:spcPct val="150000"/>
              </a:lnSpc>
              <a:spcBef>
                <a:spcPts val="600"/>
              </a:spcBef>
              <a:spcAft>
                <a:spcPts val="800"/>
              </a:spcAft>
            </a:pPr>
            <a:r>
              <a:rPr lang="nl-NL" sz="3800" dirty="0">
                <a:solidFill>
                  <a:schemeClr val="bg1"/>
                </a:solidFill>
                <a:latin typeface="Arial" panose="020B0604020202020204" pitchFamily="34" charset="0"/>
                <a:ea typeface="Calibri" panose="020F0502020204030204" pitchFamily="34" charset="0"/>
                <a:cs typeface="Arial" panose="020B0604020202020204" pitchFamily="34" charset="0"/>
              </a:rPr>
              <a:t>Thay các giá trị của x vào công thức hàm số.</a:t>
            </a:r>
            <a:endParaRPr lang="en-US" sz="3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4421226" y="5304592"/>
            <a:ext cx="455574"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a:solidFill>
                  <a:srgbClr val="FF0000"/>
                </a:solidFill>
                <a:latin typeface="Arial" panose="020B0604020202020204" pitchFamily="34" charset="0"/>
                <a:ea typeface="Calibri" panose="020F0502020204030204" pitchFamily="34" charset="0"/>
                <a:cs typeface="Arial" panose="020B0604020202020204" pitchFamily="34" charset="0"/>
              </a:rPr>
              <a:t>0</a:t>
            </a:r>
            <a:endParaRPr lang="en-US" sz="3800" b="1"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6021167" y="5318735"/>
            <a:ext cx="726481"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a:solidFill>
                  <a:srgbClr val="FF0000"/>
                </a:solidFill>
                <a:latin typeface="Arial" panose="020B0604020202020204" pitchFamily="34" charset="0"/>
                <a:ea typeface="Calibri" panose="020F0502020204030204" pitchFamily="34" charset="0"/>
                <a:cs typeface="Arial" panose="020B0604020202020204" pitchFamily="34" charset="0"/>
              </a:rPr>
              <a:t>32</a:t>
            </a:r>
            <a:endParaRPr lang="en-US" sz="3800" b="1" dirty="0">
              <a:solidFill>
                <a:srgbClr val="FF0000"/>
              </a:solidFill>
              <a:latin typeface="Arial" panose="020B0604020202020204" pitchFamily="34" charset="0"/>
              <a:cs typeface="Arial" panose="020B0604020202020204" pitchFamily="34" charset="0"/>
            </a:endParaRPr>
          </a:p>
        </p:txBody>
      </p:sp>
      <p:sp>
        <p:nvSpPr>
          <p:cNvPr id="28" name="Rectangle 27"/>
          <p:cNvSpPr/>
          <p:nvPr/>
        </p:nvSpPr>
        <p:spPr>
          <a:xfrm>
            <a:off x="7944395" y="5268208"/>
            <a:ext cx="726481"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a:solidFill>
                  <a:srgbClr val="FF0000"/>
                </a:solidFill>
                <a:latin typeface="Arial" panose="020B0604020202020204" pitchFamily="34" charset="0"/>
                <a:ea typeface="Calibri" panose="020F0502020204030204" pitchFamily="34" charset="0"/>
                <a:cs typeface="Arial" panose="020B0604020202020204" pitchFamily="34" charset="0"/>
              </a:rPr>
              <a:t>48</a:t>
            </a:r>
            <a:endParaRPr lang="en-US" sz="3800" b="1" dirty="0">
              <a:solidFill>
                <a:srgbClr val="FF0000"/>
              </a:solidFill>
              <a:latin typeface="Arial" panose="020B0604020202020204" pitchFamily="34" charset="0"/>
              <a:cs typeface="Arial" panose="020B0604020202020204" pitchFamily="34" charset="0"/>
            </a:endParaRPr>
          </a:p>
        </p:txBody>
      </p:sp>
      <p:sp>
        <p:nvSpPr>
          <p:cNvPr id="29" name="Rectangle 28"/>
          <p:cNvSpPr/>
          <p:nvPr/>
        </p:nvSpPr>
        <p:spPr>
          <a:xfrm>
            <a:off x="9657059" y="5318735"/>
            <a:ext cx="726481"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a:solidFill>
                  <a:srgbClr val="FF0000"/>
                </a:solidFill>
                <a:latin typeface="Arial" panose="020B0604020202020204" pitchFamily="34" charset="0"/>
                <a:ea typeface="Calibri" panose="020F0502020204030204" pitchFamily="34" charset="0"/>
                <a:cs typeface="Arial" panose="020B0604020202020204" pitchFamily="34" charset="0"/>
              </a:rPr>
              <a:t>50</a:t>
            </a:r>
            <a:endParaRPr lang="en-US" sz="3800" b="1" dirty="0">
              <a:solidFill>
                <a:srgbClr val="FF0000"/>
              </a:solidFill>
              <a:latin typeface="Arial" panose="020B0604020202020204" pitchFamily="34" charset="0"/>
              <a:cs typeface="Arial" panose="020B0604020202020204" pitchFamily="34" charset="0"/>
            </a:endParaRPr>
          </a:p>
        </p:txBody>
      </p:sp>
      <p:sp>
        <p:nvSpPr>
          <p:cNvPr id="30" name="Rectangle 29"/>
          <p:cNvSpPr/>
          <p:nvPr/>
        </p:nvSpPr>
        <p:spPr>
          <a:xfrm>
            <a:off x="11527639" y="5268208"/>
            <a:ext cx="726481"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a:solidFill>
                  <a:srgbClr val="FF0000"/>
                </a:solidFill>
                <a:latin typeface="Arial" panose="020B0604020202020204" pitchFamily="34" charset="0"/>
                <a:ea typeface="Calibri" panose="020F0502020204030204" pitchFamily="34" charset="0"/>
                <a:cs typeface="Arial" panose="020B0604020202020204" pitchFamily="34" charset="0"/>
              </a:rPr>
              <a:t>48</a:t>
            </a:r>
            <a:endParaRPr lang="en-US" sz="3800" b="1" dirty="0">
              <a:solidFill>
                <a:srgbClr val="FF0000"/>
              </a:solidFill>
              <a:latin typeface="Arial" panose="020B0604020202020204" pitchFamily="34" charset="0"/>
              <a:cs typeface="Arial" panose="020B0604020202020204" pitchFamily="34" charset="0"/>
            </a:endParaRPr>
          </a:p>
        </p:txBody>
      </p:sp>
      <p:sp>
        <p:nvSpPr>
          <p:cNvPr id="31" name="Rectangle 30"/>
          <p:cNvSpPr/>
          <p:nvPr/>
        </p:nvSpPr>
        <p:spPr>
          <a:xfrm>
            <a:off x="13261954" y="5260820"/>
            <a:ext cx="726481"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a:solidFill>
                  <a:srgbClr val="FF0000"/>
                </a:solidFill>
                <a:latin typeface="Arial" panose="020B0604020202020204" pitchFamily="34" charset="0"/>
                <a:ea typeface="Calibri" panose="020F0502020204030204" pitchFamily="34" charset="0"/>
                <a:cs typeface="Arial" panose="020B0604020202020204" pitchFamily="34" charset="0"/>
              </a:rPr>
              <a:t>32</a:t>
            </a:r>
            <a:endParaRPr lang="en-US" sz="3800" b="1" dirty="0">
              <a:solidFill>
                <a:srgbClr val="FF0000"/>
              </a:solidFill>
              <a:latin typeface="Arial" panose="020B0604020202020204" pitchFamily="34" charset="0"/>
              <a:cs typeface="Arial" panose="020B0604020202020204" pitchFamily="34" charset="0"/>
            </a:endParaRPr>
          </a:p>
        </p:txBody>
      </p:sp>
      <p:sp>
        <p:nvSpPr>
          <p:cNvPr id="32" name="Rectangle 31"/>
          <p:cNvSpPr/>
          <p:nvPr/>
        </p:nvSpPr>
        <p:spPr>
          <a:xfrm>
            <a:off x="15392400" y="5262821"/>
            <a:ext cx="455574" cy="67710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NL" sz="3800" b="1" dirty="0">
                <a:solidFill>
                  <a:srgbClr val="FF0000"/>
                </a:solidFill>
                <a:latin typeface="Arial" panose="020B0604020202020204" pitchFamily="34" charset="0"/>
                <a:ea typeface="Calibri" panose="020F0502020204030204" pitchFamily="34" charset="0"/>
                <a:cs typeface="Arial" panose="020B0604020202020204" pitchFamily="34" charset="0"/>
              </a:rPr>
              <a:t>0</a:t>
            </a:r>
            <a:endParaRPr lang="en-US" sz="3800" b="1" dirty="0">
              <a:solidFill>
                <a:srgbClr val="FF0000"/>
              </a:solidFill>
              <a:latin typeface="Arial" panose="020B0604020202020204" pitchFamily="34" charset="0"/>
              <a:cs typeface="Arial" panose="020B0604020202020204" pitchFamily="34" charset="0"/>
            </a:endParaRPr>
          </a:p>
        </p:txBody>
      </p:sp>
      <p:pic>
        <p:nvPicPr>
          <p:cNvPr id="33" name="Picture 5"/>
          <p:cNvPicPr>
            <a:picLocks noChangeAspect="1"/>
          </p:cNvPicPr>
          <p:nvPr/>
        </p:nvPicPr>
        <p:blipFill rotWithShape="1">
          <a:blip r:embed="rId3"/>
          <a:srcRect l="71258" t="36429"/>
          <a:stretch/>
        </p:blipFill>
        <p:spPr>
          <a:xfrm>
            <a:off x="13868400" y="6743700"/>
            <a:ext cx="2124778" cy="2898253"/>
          </a:xfrm>
          <a:prstGeom prst="rect">
            <a:avLst/>
          </a:prstGeom>
        </p:spPr>
      </p:pic>
      <p:sp>
        <p:nvSpPr>
          <p:cNvPr id="34" name="Oval Callout 33"/>
          <p:cNvSpPr/>
          <p:nvPr/>
        </p:nvSpPr>
        <p:spPr>
          <a:xfrm>
            <a:off x="8636005" y="6891187"/>
            <a:ext cx="1641441" cy="69177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a:solidFill>
                  <a:prstClr val="black"/>
                </a:solidFill>
              </a:rPr>
              <a:t>Giải</a:t>
            </a:r>
            <a:endParaRPr lang="en-US" sz="3800" b="1">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arn(inVertical)">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randombar(horizontal)">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8" grpId="0" animBg="1"/>
      <p:bldP spid="25" grpId="0" animBg="1"/>
      <p:bldP spid="28" grpId="0" animBg="1"/>
      <p:bldP spid="29" grpId="0" animBg="1"/>
      <p:bldP spid="30" grpId="0" animBg="1"/>
      <p:bldP spid="31" grpId="0" animBg="1"/>
      <p:bldP spid="32"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97066" y="8915933"/>
            <a:ext cx="1328221" cy="1371067"/>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2284" y="-1002878"/>
            <a:ext cx="10473715" cy="3750770"/>
          </a:xfrm>
          <a:prstGeom prst="rect">
            <a:avLst/>
          </a:prstGeom>
        </p:spPr>
      </p:pic>
      <p:grpSp>
        <p:nvGrpSpPr>
          <p:cNvPr id="17" name="Group 16"/>
          <p:cNvGrpSpPr/>
          <p:nvPr/>
        </p:nvGrpSpPr>
        <p:grpSpPr>
          <a:xfrm>
            <a:off x="6705600" y="558632"/>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txBody>
              <a:bodyPr/>
              <a:lstStyle/>
              <a:p>
                <a:endParaRPr lang="vi-VN"/>
              </a:p>
            </p:txBody>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LUYỆN TẬP 1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57200" y="8343900"/>
            <a:ext cx="1779851" cy="156346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32"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871074" y="4113338"/>
              <a:ext cx="1974010" cy="2315555"/>
            </a:xfrm>
            <a:prstGeom prst="rect">
              <a:avLst/>
            </a:prstGeom>
          </p:spPr>
        </p:pic>
      </p:grpSp>
      <p:sp>
        <p:nvSpPr>
          <p:cNvPr id="7" name="Rectangle 6"/>
          <p:cNvSpPr/>
          <p:nvPr/>
        </p:nvSpPr>
        <p:spPr>
          <a:xfrm>
            <a:off x="1171414" y="1960751"/>
            <a:ext cx="16054066" cy="4478149"/>
          </a:xfrm>
          <a:prstGeom prst="rect">
            <a:avLst/>
          </a:prstGeom>
        </p:spPr>
        <p:txBody>
          <a:bodyPr wrap="square">
            <a:spAutoFit/>
          </a:bodyPr>
          <a:lstStyle/>
          <a:p>
            <a:pPr marR="30480" algn="just">
              <a:lnSpc>
                <a:spcPct val="150000"/>
              </a:lnSpc>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Cho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y = (x – 1)(2 – 3x). </a:t>
            </a:r>
          </a:p>
          <a:p>
            <a:pPr marL="30480" marR="30480" algn="just">
              <a:lnSpc>
                <a:spcPct val="150000"/>
              </a:lnSpc>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đã</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cho</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phải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bậc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hai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không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Nếu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xác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định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các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hệ</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 b, c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nó</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marL="30480" marR="30480" algn="just">
              <a:lnSpc>
                <a:spcPct val="150000"/>
              </a:lnSpc>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Thay</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dấu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bằng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các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thích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hợp</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để</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hoàn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thành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bảng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trị</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hàm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đã</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cho</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821170578"/>
              </p:ext>
            </p:extLst>
          </p:nvPr>
        </p:nvGraphicFramePr>
        <p:xfrm>
          <a:off x="3962400" y="7090086"/>
          <a:ext cx="11049000" cy="1863414"/>
        </p:xfrm>
        <a:graphic>
          <a:graphicData uri="http://schemas.openxmlformats.org/drawingml/2006/table">
            <a:tbl>
              <a:tblPr firstRow="1" firstCol="1" bandRow="1"/>
              <a:tblGrid>
                <a:gridCol w="2209800">
                  <a:extLst>
                    <a:ext uri="{9D8B030D-6E8A-4147-A177-3AD203B41FA5}">
                      <a16:colId xmlns:a16="http://schemas.microsoft.com/office/drawing/2014/main" val="4013374148"/>
                    </a:ext>
                  </a:extLst>
                </a:gridCol>
                <a:gridCol w="2209800">
                  <a:extLst>
                    <a:ext uri="{9D8B030D-6E8A-4147-A177-3AD203B41FA5}">
                      <a16:colId xmlns:a16="http://schemas.microsoft.com/office/drawing/2014/main" val="1774106567"/>
                    </a:ext>
                  </a:extLst>
                </a:gridCol>
                <a:gridCol w="2209800">
                  <a:extLst>
                    <a:ext uri="{9D8B030D-6E8A-4147-A177-3AD203B41FA5}">
                      <a16:colId xmlns:a16="http://schemas.microsoft.com/office/drawing/2014/main" val="2123565272"/>
                    </a:ext>
                  </a:extLst>
                </a:gridCol>
                <a:gridCol w="2209800">
                  <a:extLst>
                    <a:ext uri="{9D8B030D-6E8A-4147-A177-3AD203B41FA5}">
                      <a16:colId xmlns:a16="http://schemas.microsoft.com/office/drawing/2014/main" val="3074097588"/>
                    </a:ext>
                  </a:extLst>
                </a:gridCol>
                <a:gridCol w="2209800">
                  <a:extLst>
                    <a:ext uri="{9D8B030D-6E8A-4147-A177-3AD203B41FA5}">
                      <a16:colId xmlns:a16="http://schemas.microsoft.com/office/drawing/2014/main" val="2375414851"/>
                    </a:ext>
                  </a:extLst>
                </a:gridCol>
              </a:tblGrid>
              <a:tr h="931707">
                <a:tc>
                  <a:txBody>
                    <a:bodyPr/>
                    <a:lstStyle/>
                    <a:p>
                      <a:pPr algn="ctr">
                        <a:lnSpc>
                          <a:spcPct val="150000"/>
                        </a:lnSpc>
                        <a:spcBef>
                          <a:spcPts val="600"/>
                        </a:spcBef>
                        <a:spcAft>
                          <a:spcPts val="0"/>
                        </a:spcAft>
                      </a:pPr>
                      <a:r>
                        <a:rPr lang="nl-NL" sz="3800" dirty="0">
                          <a:effectLst/>
                          <a:latin typeface="Arial" panose="020B0604020202020204" pitchFamily="34" charset="0"/>
                          <a:ea typeface="Calibri" panose="020F0502020204030204" pitchFamily="34" charset="0"/>
                          <a:cs typeface="Arial" panose="020B0604020202020204" pitchFamily="34" charset="0"/>
                        </a:rPr>
                        <a:t>x</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dirty="0">
                          <a:effectLst/>
                          <a:latin typeface="Arial" panose="020B0604020202020204" pitchFamily="34" charset="0"/>
                          <a:ea typeface="Calibri" panose="020F0502020204030204" pitchFamily="34" charset="0"/>
                          <a:cs typeface="Arial" panose="020B0604020202020204" pitchFamily="34" charset="0"/>
                        </a:rPr>
                        <a:t>-2</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a:effectLst/>
                          <a:latin typeface="Arial" panose="020B0604020202020204" pitchFamily="34" charset="0"/>
                          <a:ea typeface="Calibri" panose="020F0502020204030204" pitchFamily="34" charset="0"/>
                          <a:cs typeface="Arial" panose="020B0604020202020204" pitchFamily="34" charset="0"/>
                        </a:rPr>
                        <a:t>-1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a:effectLst/>
                          <a:latin typeface="Arial" panose="020B0604020202020204" pitchFamily="34" charset="0"/>
                          <a:ea typeface="Calibri" panose="020F0502020204030204" pitchFamily="34" charset="0"/>
                          <a:cs typeface="Arial" panose="020B0604020202020204" pitchFamily="34" charset="0"/>
                        </a:rPr>
                        <a:t>0</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a:effectLst/>
                          <a:latin typeface="Arial" panose="020B0604020202020204" pitchFamily="34" charset="0"/>
                          <a:ea typeface="Calibri" panose="020F0502020204030204" pitchFamily="34" charset="0"/>
                          <a:cs typeface="Arial" panose="020B0604020202020204" pitchFamily="34" charset="0"/>
                        </a:rPr>
                        <a:t>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8879885"/>
                  </a:ext>
                </a:extLst>
              </a:tr>
              <a:tr h="931707">
                <a:tc>
                  <a:txBody>
                    <a:bodyPr/>
                    <a:lstStyle/>
                    <a:p>
                      <a:pPr algn="ctr">
                        <a:lnSpc>
                          <a:spcPct val="150000"/>
                        </a:lnSpc>
                        <a:spcBef>
                          <a:spcPts val="600"/>
                        </a:spcBef>
                        <a:spcAft>
                          <a:spcPts val="0"/>
                        </a:spcAft>
                      </a:pPr>
                      <a:r>
                        <a:rPr lang="nl-NL" sz="3800" dirty="0">
                          <a:effectLst/>
                          <a:latin typeface="Arial" panose="020B0604020202020204" pitchFamily="34" charset="0"/>
                          <a:ea typeface="Calibri" panose="020F0502020204030204" pitchFamily="34" charset="0"/>
                          <a:cs typeface="Arial" panose="020B0604020202020204" pitchFamily="34" charset="0"/>
                        </a:rPr>
                        <a:t>y</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0"/>
                        </a:spcAft>
                      </a:pPr>
                      <a:r>
                        <a:rPr lang="nl-NL"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6452671"/>
                  </a:ext>
                </a:extLst>
              </a:tr>
            </a:tbl>
          </a:graphicData>
        </a:graphic>
      </p:graphicFrame>
    </p:spTree>
    <p:extLst>
      <p:ext uri="{BB962C8B-B14F-4D97-AF65-F5344CB8AC3E}">
        <p14:creationId xmlns:p14="http://schemas.microsoft.com/office/powerpoint/2010/main" val="31487680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9200" y="8648700"/>
            <a:ext cx="20955000" cy="9934286"/>
            <a:chOff x="0" y="0"/>
            <a:chExt cx="5920967" cy="3624054"/>
          </a:xfrm>
        </p:grpSpPr>
        <p:sp>
          <p:nvSpPr>
            <p:cNvPr id="4"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vi-VN"/>
            </a:p>
          </p:txBody>
        </p:sp>
      </p:grpSp>
      <p:sp>
        <p:nvSpPr>
          <p:cNvPr id="22" name="Oval Callout 21"/>
          <p:cNvSpPr/>
          <p:nvPr/>
        </p:nvSpPr>
        <p:spPr>
          <a:xfrm>
            <a:off x="8305800" y="419100"/>
            <a:ext cx="1752600" cy="96597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2" name="Rectangle 1"/>
              <p:cNvSpPr/>
              <p:nvPr/>
            </p:nvSpPr>
            <p:spPr>
              <a:xfrm>
                <a:off x="1905000" y="1943100"/>
                <a:ext cx="15240000" cy="1949252"/>
              </a:xfrm>
              <a:prstGeom prst="rect">
                <a:avLst/>
              </a:prstGeom>
            </p:spPr>
            <p:txBody>
              <a:bodyPr wrap="square">
                <a:spAutoFit/>
              </a:bodyPr>
              <a:lstStyle/>
              <a:p>
                <a:pPr algn="just">
                  <a:lnSpc>
                    <a:spcPct val="150000"/>
                  </a:lnSpc>
                  <a:spcAft>
                    <a:spcPts val="800"/>
                  </a:spcAft>
                </a:pPr>
                <a:r>
                  <a:rPr lang="en-US" sz="3800" dirty="0">
                    <a:latin typeface="Arial" panose="020B0604020202020204" pitchFamily="34" charset="0"/>
                    <a:ea typeface="Times New Roman" panose="02020603050405020304" pitchFamily="18" charset="0"/>
                    <a:cs typeface="Arial" panose="020B0604020202020204" pitchFamily="34" charset="0"/>
                  </a:rPr>
                  <a:t>a) Ta </a:t>
                </a:r>
                <a:r>
                  <a:rPr lang="en-US" sz="3800" dirty="0" err="1">
                    <a:latin typeface="Arial" panose="020B0604020202020204" pitchFamily="34" charset="0"/>
                    <a:ea typeface="Times New Roman" panose="02020603050405020304" pitchFamily="18" charset="0"/>
                    <a:cs typeface="Arial" panose="020B0604020202020204" pitchFamily="34" charset="0"/>
                  </a:rPr>
                  <a:t>có</a:t>
                </a:r>
                <a:r>
                  <a:rPr lang="en-US" sz="3800" dirty="0">
                    <a:latin typeface="Arial" panose="020B0604020202020204" pitchFamily="34" charset="0"/>
                    <a:ea typeface="Times New Roman" panose="02020603050405020304" pitchFamily="18" charset="0"/>
                    <a:cs typeface="Arial" panose="020B0604020202020204" pitchFamily="34" charset="0"/>
                  </a:rPr>
                  <a:t>: y = </a:t>
                </a:r>
                <a14:m>
                  <m:oMath xmlns:m="http://schemas.openxmlformats.org/officeDocument/2006/math">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 −1)(2 − 3</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+5</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Hàm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hàm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bậc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hai</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hệ</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800" dirty="0">
                    <a:effectLst/>
                    <a:latin typeface="Arial" panose="020B0604020202020204" pitchFamily="34" charset="0"/>
                    <a:ea typeface="Times New Roman" panose="02020603050405020304" pitchFamily="18" charset="0"/>
                    <a:cs typeface="Arial" panose="020B0604020202020204" pitchFamily="34" charset="0"/>
                  </a:rPr>
                  <a:t>:</a:t>
                </a:r>
                <a:r>
                  <a:rPr lang="en-US" sz="38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=−3,  </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𝑏</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  </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05000" y="1943100"/>
                <a:ext cx="15240000" cy="1949252"/>
              </a:xfrm>
              <a:prstGeom prst="rect">
                <a:avLst/>
              </a:prstGeom>
              <a:blipFill>
                <a:blip r:embed="rId2"/>
                <a:stretch>
                  <a:fillRect l="-1320" b="-5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941908641"/>
                  </p:ext>
                </p:extLst>
              </p:nvPr>
            </p:nvGraphicFramePr>
            <p:xfrm>
              <a:off x="4152900" y="5098262"/>
              <a:ext cx="10058400" cy="2026438"/>
            </p:xfrm>
            <a:graphic>
              <a:graphicData uri="http://schemas.openxmlformats.org/drawingml/2006/table">
                <a:tbl>
                  <a:tblPr firstRow="1" firstCol="1" bandRow="1"/>
                  <a:tblGrid>
                    <a:gridCol w="2011680">
                      <a:extLst>
                        <a:ext uri="{9D8B030D-6E8A-4147-A177-3AD203B41FA5}">
                          <a16:colId xmlns:a16="http://schemas.microsoft.com/office/drawing/2014/main" val="4058191313"/>
                        </a:ext>
                      </a:extLst>
                    </a:gridCol>
                    <a:gridCol w="2011680">
                      <a:extLst>
                        <a:ext uri="{9D8B030D-6E8A-4147-A177-3AD203B41FA5}">
                          <a16:colId xmlns:a16="http://schemas.microsoft.com/office/drawing/2014/main" val="2912947862"/>
                        </a:ext>
                      </a:extLst>
                    </a:gridCol>
                    <a:gridCol w="2011680">
                      <a:extLst>
                        <a:ext uri="{9D8B030D-6E8A-4147-A177-3AD203B41FA5}">
                          <a16:colId xmlns:a16="http://schemas.microsoft.com/office/drawing/2014/main" val="2198919959"/>
                        </a:ext>
                      </a:extLst>
                    </a:gridCol>
                    <a:gridCol w="2011680">
                      <a:extLst>
                        <a:ext uri="{9D8B030D-6E8A-4147-A177-3AD203B41FA5}">
                          <a16:colId xmlns:a16="http://schemas.microsoft.com/office/drawing/2014/main" val="2446834019"/>
                        </a:ext>
                      </a:extLst>
                    </a:gridCol>
                    <a:gridCol w="2011680">
                      <a:extLst>
                        <a:ext uri="{9D8B030D-6E8A-4147-A177-3AD203B41FA5}">
                          <a16:colId xmlns:a16="http://schemas.microsoft.com/office/drawing/2014/main" val="802282788"/>
                        </a:ext>
                      </a:extLst>
                    </a:gridCol>
                  </a:tblGrid>
                  <a:tr h="1013219">
                    <a:tc>
                      <a:txBody>
                        <a:bodyPr/>
                        <a:lstStyle/>
                        <a:p>
                          <a:pPr marL="76200" marR="7620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b="1" i="1">
                                    <a:effectLst/>
                                    <a:latin typeface="Cambria Math" panose="02040503050406030204" pitchFamily="18" charset="0"/>
                                    <a:ea typeface="Times New Roman" panose="02020603050405020304" pitchFamily="18" charset="0"/>
                                    <a:cs typeface="Times New Roman" panose="02020603050405020304" pitchFamily="18" charset="0"/>
                                  </a:rPr>
                                  <m:t>𝐱</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-2</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0</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0477569"/>
                      </a:ext>
                    </a:extLst>
                  </a:tr>
                  <a:tr h="1013219">
                    <a:tc>
                      <a:txBody>
                        <a:bodyPr/>
                        <a:lstStyle/>
                        <a:p>
                          <a:pPr marL="76200" marR="7620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b="1" i="1">
                                    <a:effectLst/>
                                    <a:latin typeface="Cambria Math" panose="02040503050406030204" pitchFamily="18" charset="0"/>
                                    <a:ea typeface="Times New Roman" panose="02020603050405020304" pitchFamily="18" charset="0"/>
                                    <a:cs typeface="Times New Roman" panose="02020603050405020304" pitchFamily="18" charset="0"/>
                                  </a:rPr>
                                  <m:t>𝐲</m:t>
                                </m:r>
                              </m:oMath>
                            </m:oMathPara>
                          </a14:m>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-25</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-11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-3</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122246"/>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941908641"/>
                  </p:ext>
                </p:extLst>
              </p:nvPr>
            </p:nvGraphicFramePr>
            <p:xfrm>
              <a:off x="4152900" y="5098262"/>
              <a:ext cx="10058400" cy="2026438"/>
            </p:xfrm>
            <a:graphic>
              <a:graphicData uri="http://schemas.openxmlformats.org/drawingml/2006/table">
                <a:tbl>
                  <a:tblPr firstRow="1" firstCol="1" bandRow="1"/>
                  <a:tblGrid>
                    <a:gridCol w="2011680">
                      <a:extLst>
                        <a:ext uri="{9D8B030D-6E8A-4147-A177-3AD203B41FA5}">
                          <a16:colId xmlns:a16="http://schemas.microsoft.com/office/drawing/2014/main" val="4058191313"/>
                        </a:ext>
                      </a:extLst>
                    </a:gridCol>
                    <a:gridCol w="2011680">
                      <a:extLst>
                        <a:ext uri="{9D8B030D-6E8A-4147-A177-3AD203B41FA5}">
                          <a16:colId xmlns:a16="http://schemas.microsoft.com/office/drawing/2014/main" val="2912947862"/>
                        </a:ext>
                      </a:extLst>
                    </a:gridCol>
                    <a:gridCol w="2011680">
                      <a:extLst>
                        <a:ext uri="{9D8B030D-6E8A-4147-A177-3AD203B41FA5}">
                          <a16:colId xmlns:a16="http://schemas.microsoft.com/office/drawing/2014/main" val="2198919959"/>
                        </a:ext>
                      </a:extLst>
                    </a:gridCol>
                    <a:gridCol w="2011680">
                      <a:extLst>
                        <a:ext uri="{9D8B030D-6E8A-4147-A177-3AD203B41FA5}">
                          <a16:colId xmlns:a16="http://schemas.microsoft.com/office/drawing/2014/main" val="2446834019"/>
                        </a:ext>
                      </a:extLst>
                    </a:gridCol>
                    <a:gridCol w="2011680">
                      <a:extLst>
                        <a:ext uri="{9D8B030D-6E8A-4147-A177-3AD203B41FA5}">
                          <a16:colId xmlns:a16="http://schemas.microsoft.com/office/drawing/2014/main" val="802282788"/>
                        </a:ext>
                      </a:extLst>
                    </a:gridCol>
                  </a:tblGrid>
                  <a:tr h="1013219">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3" t="-599" r="-400909" b="-103593"/>
                          </a:stretch>
                        </a:blip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-2</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0</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0477569"/>
                      </a:ext>
                    </a:extLst>
                  </a:tr>
                  <a:tr h="1013219">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3" t="-101205" r="-400909" b="-4217"/>
                          </a:stretch>
                        </a:blipFill>
                      </a:tcPr>
                    </a:tc>
                    <a:tc>
                      <a:txBody>
                        <a:bodyPr/>
                        <a:lstStyle/>
                        <a:p>
                          <a:pPr marL="76200" marR="76200" algn="ctr">
                            <a:lnSpc>
                              <a:spcPct val="150000"/>
                            </a:lnSpc>
                            <a:spcBef>
                              <a:spcPts val="600"/>
                            </a:spcBef>
                            <a:spcAft>
                              <a:spcPts val="6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-25</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-11</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-3</a:t>
                          </a:r>
                          <a:endParaRPr lang="en-US" sz="3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0" marR="76200" algn="ctr">
                            <a:lnSpc>
                              <a:spcPct val="150000"/>
                            </a:lnSpc>
                            <a:spcBef>
                              <a:spcPts val="600"/>
                            </a:spcBef>
                            <a:spcAft>
                              <a:spcPts val="6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a:t>
                          </a:r>
                          <a:endParaRPr lang="en-US" sz="3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6122246"/>
                      </a:ext>
                    </a:extLst>
                  </a:tr>
                </a:tbl>
              </a:graphicData>
            </a:graphic>
          </p:graphicFrame>
        </mc:Fallback>
      </mc:AlternateContent>
      <p:sp>
        <p:nvSpPr>
          <p:cNvPr id="8" name="Rectangle 1"/>
          <p:cNvSpPr>
            <a:spLocks noChangeArrowheads="1"/>
          </p:cNvSpPr>
          <p:nvPr/>
        </p:nvSpPr>
        <p:spPr bwMode="auto">
          <a:xfrm>
            <a:off x="1925664" y="4387739"/>
            <a:ext cx="24384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a:t>
            </a:r>
            <a:endParaRPr kumimoji="0" lang="en-US" altLang="en-US" sz="3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26" name="Picture 5"/>
          <p:cNvPicPr>
            <a:picLocks noChangeAspect="1"/>
          </p:cNvPicPr>
          <p:nvPr/>
        </p:nvPicPr>
        <p:blipFill rotWithShape="1">
          <a:blip r:embed="rId4"/>
          <a:srcRect l="71258" t="36429"/>
          <a:stretch/>
        </p:blipFill>
        <p:spPr>
          <a:xfrm>
            <a:off x="15392400" y="6090171"/>
            <a:ext cx="2385364" cy="3086776"/>
          </a:xfrm>
          <a:prstGeom prst="rect">
            <a:avLst/>
          </a:prstGeom>
        </p:spPr>
      </p:pic>
      <p:pic>
        <p:nvPicPr>
          <p:cNvPr id="35"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3199845" y="-498453"/>
            <a:ext cx="5889496" cy="2109103"/>
          </a:xfrm>
          <a:prstGeom prst="rect">
            <a:avLst/>
          </a:prstGeom>
        </p:spPr>
      </p:pic>
      <p:grpSp>
        <p:nvGrpSpPr>
          <p:cNvPr id="36" name="Group 35"/>
          <p:cNvGrpSpPr/>
          <p:nvPr/>
        </p:nvGrpSpPr>
        <p:grpSpPr>
          <a:xfrm>
            <a:off x="15899282" y="275721"/>
            <a:ext cx="1371600" cy="1189610"/>
            <a:chOff x="1028700" y="3663315"/>
            <a:chExt cx="3215601" cy="3215601"/>
          </a:xfrm>
        </p:grpSpPr>
        <p:grpSp>
          <p:nvGrpSpPr>
            <p:cNvPr id="37" name="Group 4"/>
            <p:cNvGrpSpPr/>
            <p:nvPr/>
          </p:nvGrpSpPr>
          <p:grpSpPr>
            <a:xfrm>
              <a:off x="1028700" y="3663315"/>
              <a:ext cx="3215601" cy="3215601"/>
              <a:chOff x="0" y="0"/>
              <a:chExt cx="6350000" cy="6350000"/>
            </a:xfrm>
          </p:grpSpPr>
          <p:sp>
            <p:nvSpPr>
              <p:cNvPr id="4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40"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03810" y="4412692"/>
              <a:ext cx="2065380" cy="1716847"/>
            </a:xfrm>
            <a:prstGeom prst="rect">
              <a:avLst/>
            </a:prstGeom>
          </p:spPr>
        </p:pic>
      </p:grpSp>
      <p:grpSp>
        <p:nvGrpSpPr>
          <p:cNvPr id="42" name="Group 41"/>
          <p:cNvGrpSpPr/>
          <p:nvPr/>
        </p:nvGrpSpPr>
        <p:grpSpPr>
          <a:xfrm>
            <a:off x="685800" y="7476205"/>
            <a:ext cx="1548977" cy="1429073"/>
            <a:chOff x="14043699" y="3663315"/>
            <a:chExt cx="3215601" cy="3215601"/>
          </a:xfrm>
        </p:grpSpPr>
        <p:grpSp>
          <p:nvGrpSpPr>
            <p:cNvPr id="43" name="Group 10"/>
            <p:cNvGrpSpPr/>
            <p:nvPr/>
          </p:nvGrpSpPr>
          <p:grpSpPr>
            <a:xfrm>
              <a:off x="14043699" y="3663315"/>
              <a:ext cx="3215601" cy="3215601"/>
              <a:chOff x="0" y="0"/>
              <a:chExt cx="6350000" cy="6350000"/>
            </a:xfrm>
          </p:grpSpPr>
          <p:sp>
            <p:nvSpPr>
              <p:cNvPr id="45"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44"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084178" y="4054340"/>
              <a:ext cx="1134643" cy="2433550"/>
            </a:xfrm>
            <a:prstGeom prst="rect">
              <a:avLst/>
            </a:prstGeom>
          </p:spPr>
        </p:pic>
      </p:grpSp>
    </p:spTree>
    <p:extLst>
      <p:ext uri="{BB962C8B-B14F-4D97-AF65-F5344CB8AC3E}">
        <p14:creationId xmlns:p14="http://schemas.microsoft.com/office/powerpoint/2010/main" val="140433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txBody>
            <a:bodyPr/>
            <a:lstStyle/>
            <a:p>
              <a:endParaRPr lang="vi-VN"/>
            </a:p>
          </p:txBody>
        </p:sp>
      </p:grpSp>
      <p:grpSp>
        <p:nvGrpSpPr>
          <p:cNvPr id="15" name="Group 14"/>
          <p:cNvGrpSpPr/>
          <p:nvPr/>
        </p:nvGrpSpPr>
        <p:grpSpPr>
          <a:xfrm>
            <a:off x="6248399" y="114300"/>
            <a:ext cx="5562600"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301355" y="114300"/>
              <a:ext cx="37433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VẬN DỤNG 1</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33"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84178" y="4054340"/>
              <a:ext cx="1134643" cy="2433550"/>
            </a:xfrm>
            <a:prstGeom prst="rect">
              <a:avLst/>
            </a:prstGeom>
          </p:spPr>
        </p:pic>
      </p:grpSp>
      <mc:AlternateContent xmlns:mc="http://schemas.openxmlformats.org/markup-compatibility/2006" xmlns:a14="http://schemas.microsoft.com/office/drawing/2010/main">
        <mc:Choice Requires="a14">
          <p:sp>
            <p:nvSpPr>
              <p:cNvPr id="35" name="Rectangle 34"/>
              <p:cNvSpPr/>
              <p:nvPr/>
            </p:nvSpPr>
            <p:spPr>
              <a:xfrm>
                <a:off x="1066800" y="1249238"/>
                <a:ext cx="16123120" cy="4503862"/>
              </a:xfrm>
              <a:prstGeom prst="rect">
                <a:avLst/>
              </a:prstGeom>
            </p:spPr>
            <p:txBody>
              <a:bodyPr wrap="square">
                <a:spAutoFit/>
              </a:bodyPr>
              <a:lstStyle/>
              <a:p>
                <a:pPr algn="just">
                  <a:lnSpc>
                    <a:spcPct val="150000"/>
                  </a:lnSpc>
                </a:pPr>
                <a:r>
                  <a:rPr lang="vi-VN" sz="3800" dirty="0">
                    <a:cs typeface="Arial" panose="020B0604020202020204" pitchFamily="34" charset="0"/>
                  </a:rPr>
                  <a:t>Một viên bi rơi tự do từ độ cao 19,6 m xuống mặt đất. Độ cao h (mét) so với mặt đất của viên bi trong khi rơi phụ thuộc vào thời gian t (giây) theo công thức: </a:t>
                </a:r>
                <a14:m>
                  <m:oMath xmlns:m="http://schemas.openxmlformats.org/officeDocument/2006/math">
                    <m:r>
                      <a:rPr lang="vi-VN" sz="3800" i="1" dirty="0" smtClean="0">
                        <a:latin typeface="Cambria Math" panose="02040503050406030204" pitchFamily="18" charset="0"/>
                        <a:cs typeface="Arial" panose="020B0604020202020204" pitchFamily="34" charset="0"/>
                      </a:rPr>
                      <m:t>h</m:t>
                    </m:r>
                    <m:r>
                      <a:rPr lang="vi-VN" sz="3800" i="1" dirty="0" smtClean="0">
                        <a:latin typeface="Cambria Math" panose="02040503050406030204" pitchFamily="18" charset="0"/>
                        <a:cs typeface="Arial" panose="020B0604020202020204" pitchFamily="34" charset="0"/>
                      </a:rPr>
                      <m:t>=19,6 – 4,9</m:t>
                    </m:r>
                    <m:sSup>
                      <m:sSupPr>
                        <m:ctrlPr>
                          <a:rPr lang="vi-VN" sz="3800" i="1" dirty="0" smtClean="0">
                            <a:latin typeface="Cambria Math" panose="02040503050406030204" pitchFamily="18" charset="0"/>
                            <a:cs typeface="Arial" panose="020B0604020202020204" pitchFamily="34" charset="0"/>
                          </a:rPr>
                        </m:ctrlPr>
                      </m:sSupPr>
                      <m:e>
                        <m:r>
                          <a:rPr lang="en-US" sz="3800" b="0" i="1" dirty="0" smtClean="0">
                            <a:latin typeface="Cambria Math" panose="02040503050406030204" pitchFamily="18" charset="0"/>
                            <a:cs typeface="Arial" panose="020B0604020202020204" pitchFamily="34" charset="0"/>
                          </a:rPr>
                          <m:t>𝑡</m:t>
                        </m:r>
                      </m:e>
                      <m:sup>
                        <m:r>
                          <a:rPr lang="en-US" sz="3800" b="0" i="1" dirty="0" smtClean="0">
                            <a:latin typeface="Cambria Math" panose="02040503050406030204" pitchFamily="18" charset="0"/>
                            <a:cs typeface="Arial" panose="020B0604020202020204" pitchFamily="34" charset="0"/>
                          </a:rPr>
                          <m:t>2</m:t>
                        </m:r>
                      </m:sup>
                    </m:sSup>
                    <m:r>
                      <a:rPr lang="vi-VN" sz="3800" i="1" dirty="0" smtClean="0">
                        <a:latin typeface="Cambria Math" panose="02040503050406030204" pitchFamily="18" charset="0"/>
                        <a:cs typeface="Arial" panose="020B0604020202020204" pitchFamily="34" charset="0"/>
                      </a:rPr>
                      <m:t>;</m:t>
                    </m:r>
                    <m:r>
                      <a:rPr lang="en-US" sz="3800" b="0" i="1" dirty="0" smtClean="0">
                        <a:latin typeface="Cambria Math" panose="02040503050406030204" pitchFamily="18" charset="0"/>
                        <a:cs typeface="Arial" panose="020B0604020202020204" pitchFamily="34" charset="0"/>
                      </a:rPr>
                      <m:t> </m:t>
                    </m:r>
                    <m:r>
                      <a:rPr lang="vi-VN" sz="3800" i="1" dirty="0" smtClean="0">
                        <a:latin typeface="Cambria Math" panose="02040503050406030204" pitchFamily="18" charset="0"/>
                        <a:cs typeface="Arial" panose="020B0604020202020204" pitchFamily="34" charset="0"/>
                      </a:rPr>
                      <m:t> </m:t>
                    </m:r>
                    <m:r>
                      <a:rPr lang="vi-VN" sz="3800" i="1" dirty="0" smtClean="0">
                        <a:latin typeface="Cambria Math" panose="02040503050406030204" pitchFamily="18" charset="0"/>
                        <a:cs typeface="Arial" panose="020B0604020202020204" pitchFamily="34" charset="0"/>
                      </a:rPr>
                      <m:t>h</m:t>
                    </m:r>
                    <m:r>
                      <a:rPr lang="vi-VN" sz="3800" i="1" dirty="0" smtClean="0">
                        <a:latin typeface="Cambria Math" panose="02040503050406030204" pitchFamily="18" charset="0"/>
                        <a:cs typeface="Arial" panose="020B0604020202020204" pitchFamily="34" charset="0"/>
                      </a:rPr>
                      <m:t>, </m:t>
                    </m:r>
                    <m:r>
                      <a:rPr lang="vi-VN" sz="3800" i="1" dirty="0" smtClean="0">
                        <a:latin typeface="Cambria Math" panose="02040503050406030204" pitchFamily="18" charset="0"/>
                        <a:cs typeface="Arial" panose="020B0604020202020204" pitchFamily="34" charset="0"/>
                      </a:rPr>
                      <m:t>𝑡</m:t>
                    </m:r>
                    <m:r>
                      <a:rPr lang="vi-VN" sz="3800" i="1" dirty="0" smtClean="0">
                        <a:latin typeface="Cambria Math" panose="02040503050406030204" pitchFamily="18" charset="0"/>
                        <a:cs typeface="Arial" panose="020B0604020202020204" pitchFamily="34" charset="0"/>
                      </a:rPr>
                      <m:t> ≥ 0. </m:t>
                    </m:r>
                  </m:oMath>
                </a14:m>
                <a:endParaRPr lang="vi-VN" sz="3800" dirty="0">
                  <a:cs typeface="Arial" panose="020B0604020202020204" pitchFamily="34" charset="0"/>
                </a:endParaRPr>
              </a:p>
              <a:p>
                <a:pPr algn="just">
                  <a:lnSpc>
                    <a:spcPct val="150000"/>
                  </a:lnSpc>
                </a:pPr>
                <a:r>
                  <a:rPr lang="vi-VN" sz="3800" dirty="0">
                    <a:cs typeface="Arial" panose="020B0604020202020204" pitchFamily="34" charset="0"/>
                  </a:rPr>
                  <a:t>a) Hỏi sau bao nhiêu giây kể từ khi rơi thì viên bi chạm đất?</a:t>
                </a:r>
              </a:p>
              <a:p>
                <a:pPr algn="just">
                  <a:lnSpc>
                    <a:spcPct val="150000"/>
                  </a:lnSpc>
                </a:pPr>
                <a:r>
                  <a:rPr lang="vi-VN" sz="3800" dirty="0">
                    <a:cs typeface="Arial" panose="020B0604020202020204" pitchFamily="34" charset="0"/>
                  </a:rPr>
                  <a:t>b) Tìm tập xác định và tập giá trị của hàm số h. </a:t>
                </a:r>
              </a:p>
            </p:txBody>
          </p:sp>
        </mc:Choice>
        <mc:Fallback xmlns="">
          <p:sp>
            <p:nvSpPr>
              <p:cNvPr id="35" name="Rectangle 34"/>
              <p:cNvSpPr>
                <a:spLocks noRot="1" noChangeAspect="1" noMove="1" noResize="1" noEditPoints="1" noAdjustHandles="1" noChangeArrowheads="1" noChangeShapeType="1" noTextEdit="1"/>
              </p:cNvSpPr>
              <p:nvPr/>
            </p:nvSpPr>
            <p:spPr>
              <a:xfrm>
                <a:off x="1066800" y="1249238"/>
                <a:ext cx="16123120" cy="4503862"/>
              </a:xfrm>
              <a:prstGeom prst="rect">
                <a:avLst/>
              </a:prstGeom>
              <a:blipFill>
                <a:blip r:embed="rId12"/>
                <a:stretch>
                  <a:fillRect l="-1248" r="-1248" b="-1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647950" y="6963905"/>
                <a:ext cx="12306300" cy="1846659"/>
              </a:xfrm>
              <a:prstGeom prst="rect">
                <a:avLst/>
              </a:prstGeom>
            </p:spPr>
            <p:txBody>
              <a:bodyPr wrap="square">
                <a:spAutoFit/>
              </a:bodyPr>
              <a:lstStyle/>
              <a:p>
                <a:pPr algn="just">
                  <a:lnSpc>
                    <a:spcPct val="150000"/>
                  </a:lnSpc>
                  <a:spcAft>
                    <a:spcPts val="0"/>
                  </a:spcAft>
                </a:pPr>
                <a:r>
                  <a:rPr lang="en-US" sz="3800" dirty="0">
                    <a:latin typeface="Arial" panose="020B0604020202020204" pitchFamily="34" charset="0"/>
                    <a:ea typeface="Times New Roman" panose="02020603050405020304" pitchFamily="18" charset="0"/>
                    <a:cs typeface="Arial" panose="020B0604020202020204" pitchFamily="34" charset="0"/>
                  </a:rPr>
                  <a:t>a) </a:t>
                </a:r>
                <a:r>
                  <a:rPr lang="en-US" sz="3800" dirty="0" err="1">
                    <a:latin typeface="Arial" panose="020B0604020202020204" pitchFamily="34" charset="0"/>
                    <a:ea typeface="Times New Roman" panose="02020603050405020304" pitchFamily="18" charset="0"/>
                    <a:cs typeface="Arial" panose="020B0604020202020204" pitchFamily="34" charset="0"/>
                  </a:rPr>
                  <a:t>Viên</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bị</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chạm</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đất</a:t>
                </a:r>
                <a:r>
                  <a:rPr lang="en-US" sz="3800" dirty="0">
                    <a:latin typeface="Arial" panose="020B0604020202020204" pitchFamily="34" charset="0"/>
                    <a:ea typeface="Times New Roman" panose="02020603050405020304" pitchFamily="18" charset="0"/>
                    <a:cs typeface="Arial" panose="020B0604020202020204" pitchFamily="34" charset="0"/>
                  </a:rPr>
                  <a:t> </a:t>
                </a:r>
                <a:r>
                  <a:rPr lang="en-US" sz="3800" dirty="0" err="1">
                    <a:latin typeface="Arial" panose="020B0604020202020204" pitchFamily="34" charset="0"/>
                    <a:ea typeface="Times New Roman" panose="02020603050405020304" pitchFamily="18" charset="0"/>
                    <a:cs typeface="Arial" panose="020B0604020202020204" pitchFamily="34" charset="0"/>
                  </a:rPr>
                  <a:t>khi</a:t>
                </a:r>
                <a:r>
                  <a:rPr lang="en-US" sz="3800" dirty="0">
                    <a:latin typeface="Arial" panose="020B0604020202020204" pitchFamily="34" charset="0"/>
                    <a:ea typeface="Times New Roman" panose="02020603050405020304" pitchFamily="18" charset="0"/>
                    <a:cs typeface="Arial" panose="020B0604020202020204" pitchFamily="34" charset="0"/>
                  </a:rPr>
                  <a:t> h = 0 </a:t>
                </a:r>
                <a:endParaRPr lang="en-US" sz="3800" i="1" dirty="0">
                  <a:effectLst/>
                  <a:latin typeface="Cambria Math" panose="02040503050406030204" pitchFamily="18" charset="0"/>
                  <a:ea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Times New Roman" panose="02020603050405020304" pitchFamily="18" charset="0"/>
                        </a:rPr>
                        <m:t>      </m:t>
                      </m:r>
                    </m:oMath>
                  </m:oMathPara>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647950" y="6963905"/>
                <a:ext cx="12306300" cy="1846659"/>
              </a:xfrm>
              <a:prstGeom prst="rect">
                <a:avLst/>
              </a:prstGeom>
              <a:blipFill>
                <a:blip r:embed="rId13"/>
                <a:stretch>
                  <a:fillRect l="-1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140227" y="6947730"/>
                <a:ext cx="4661341" cy="969496"/>
              </a:xfrm>
              <a:prstGeom prst="rect">
                <a:avLst/>
              </a:prstGeom>
            </p:spPr>
            <p:txBody>
              <a:bodyPr wrap="none">
                <a:spAutoFit/>
              </a:bodyPr>
              <a:lstStyle/>
              <a:p>
                <a:pPr lvl="0" algn="just">
                  <a:lnSpc>
                    <a:spcPct val="150000"/>
                  </a:lnSpc>
                </a:pP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Hay </a:t>
                </a: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rPr>
                      <m:t>19,6−4,9</m:t>
                    </m:r>
                    <m:sSup>
                      <m:sSupPr>
                        <m:ctrlPr>
                          <a:rPr lang="en-US" sz="3800" i="1">
                            <a:solidFill>
                              <a:prstClr val="black"/>
                            </a:solidFill>
                            <a:latin typeface="Cambria Math" panose="02040503050406030204" pitchFamily="18" charset="0"/>
                            <a:ea typeface="Times New Roman" panose="02020603050405020304" pitchFamily="18" charset="0"/>
                          </a:rPr>
                        </m:ctrlPr>
                      </m:sSupPr>
                      <m:e>
                        <m:r>
                          <a:rPr lang="en-US" sz="3800" i="1">
                            <a:solidFill>
                              <a:prstClr val="black"/>
                            </a:solidFill>
                            <a:latin typeface="Cambria Math" panose="02040503050406030204" pitchFamily="18" charset="0"/>
                            <a:ea typeface="Times New Roman" panose="02020603050405020304" pitchFamily="18" charset="0"/>
                          </a:rPr>
                          <m:t>𝑡</m:t>
                        </m:r>
                      </m:e>
                      <m:sup>
                        <m:r>
                          <a:rPr lang="en-US" sz="3800" i="1">
                            <a:solidFill>
                              <a:prstClr val="black"/>
                            </a:solidFill>
                            <a:latin typeface="Cambria Math" panose="02040503050406030204" pitchFamily="18" charset="0"/>
                            <a:ea typeface="Times New Roman" panose="02020603050405020304" pitchFamily="18" charset="0"/>
                          </a:rPr>
                          <m:t>2</m:t>
                        </m:r>
                      </m:sup>
                    </m:sSup>
                    <m:r>
                      <a:rPr lang="en-US" sz="3800" i="1">
                        <a:solidFill>
                          <a:prstClr val="black"/>
                        </a:solidFill>
                        <a:latin typeface="Cambria Math" panose="02040503050406030204" pitchFamily="18" charset="0"/>
                        <a:ea typeface="Times New Roman" panose="02020603050405020304" pitchFamily="18" charset="0"/>
                      </a:rPr>
                      <m:t>=0</m:t>
                    </m:r>
                  </m:oMath>
                </a14:m>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140227" y="6947730"/>
                <a:ext cx="4661341" cy="969496"/>
              </a:xfrm>
              <a:prstGeom prst="rect">
                <a:avLst/>
              </a:prstGeom>
              <a:blipFill>
                <a:blip r:embed="rId14"/>
                <a:stretch>
                  <a:fillRect l="-4314"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00400" y="7905369"/>
                <a:ext cx="3429000" cy="969496"/>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rPr>
                        <m:t>⇔4,9</m:t>
                      </m:r>
                      <m:sSup>
                        <m:sSupPr>
                          <m:ctrlPr>
                            <a:rPr lang="en-US" sz="3800" i="1">
                              <a:solidFill>
                                <a:prstClr val="black"/>
                              </a:solidFill>
                              <a:latin typeface="Cambria Math" panose="02040503050406030204" pitchFamily="18" charset="0"/>
                              <a:ea typeface="Times New Roman" panose="02020603050405020304" pitchFamily="18" charset="0"/>
                            </a:rPr>
                          </m:ctrlPr>
                        </m:sSupPr>
                        <m:e>
                          <m:r>
                            <a:rPr lang="en-US" sz="3800" i="1">
                              <a:solidFill>
                                <a:prstClr val="black"/>
                              </a:solidFill>
                              <a:latin typeface="Cambria Math" panose="02040503050406030204" pitchFamily="18" charset="0"/>
                              <a:ea typeface="Times New Roman" panose="02020603050405020304" pitchFamily="18" charset="0"/>
                            </a:rPr>
                            <m:t>𝑡</m:t>
                          </m:r>
                        </m:e>
                        <m:sup>
                          <m:r>
                            <a:rPr lang="en-US" sz="3800" i="1">
                              <a:solidFill>
                                <a:prstClr val="black"/>
                              </a:solidFill>
                              <a:latin typeface="Cambria Math" panose="02040503050406030204" pitchFamily="18" charset="0"/>
                              <a:ea typeface="Times New Roman" panose="02020603050405020304" pitchFamily="18" charset="0"/>
                            </a:rPr>
                            <m:t>2</m:t>
                          </m:r>
                        </m:sup>
                      </m:sSup>
                      <m:r>
                        <a:rPr lang="en-US" sz="3800" i="1">
                          <a:solidFill>
                            <a:prstClr val="black"/>
                          </a:solidFill>
                          <a:latin typeface="Cambria Math" panose="02040503050406030204" pitchFamily="18" charset="0"/>
                          <a:ea typeface="Times New Roman" panose="02020603050405020304" pitchFamily="18" charset="0"/>
                        </a:rPr>
                        <m:t>=19,6</m:t>
                      </m:r>
                    </m:oMath>
                  </m:oMathPara>
                </a14:m>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200400" y="7905369"/>
                <a:ext cx="3429000" cy="96949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248400" y="7887234"/>
                <a:ext cx="3124200" cy="969496"/>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rPr>
                        <m:t>⇔</m:t>
                      </m:r>
                      <m:sSup>
                        <m:sSupPr>
                          <m:ctrlPr>
                            <a:rPr lang="en-US" sz="3800" i="1">
                              <a:solidFill>
                                <a:prstClr val="black"/>
                              </a:solidFill>
                              <a:latin typeface="Cambria Math" panose="02040503050406030204" pitchFamily="18" charset="0"/>
                              <a:ea typeface="Times New Roman" panose="02020603050405020304" pitchFamily="18" charset="0"/>
                            </a:rPr>
                          </m:ctrlPr>
                        </m:sSupPr>
                        <m:e>
                          <m:r>
                            <a:rPr lang="en-US" sz="3800" i="1">
                              <a:solidFill>
                                <a:prstClr val="black"/>
                              </a:solidFill>
                              <a:latin typeface="Cambria Math" panose="02040503050406030204" pitchFamily="18" charset="0"/>
                              <a:ea typeface="Times New Roman" panose="02020603050405020304" pitchFamily="18" charset="0"/>
                            </a:rPr>
                            <m:t>𝑡</m:t>
                          </m:r>
                        </m:e>
                        <m:sup>
                          <m:r>
                            <a:rPr lang="en-US" sz="3800" i="1">
                              <a:solidFill>
                                <a:prstClr val="black"/>
                              </a:solidFill>
                              <a:latin typeface="Cambria Math" panose="02040503050406030204" pitchFamily="18" charset="0"/>
                              <a:ea typeface="Times New Roman" panose="02020603050405020304" pitchFamily="18" charset="0"/>
                            </a:rPr>
                            <m:t>2</m:t>
                          </m:r>
                        </m:sup>
                      </m:sSup>
                      <m:r>
                        <a:rPr lang="en-US" sz="3800" i="1">
                          <a:solidFill>
                            <a:prstClr val="black"/>
                          </a:solidFill>
                          <a:latin typeface="Cambria Math" panose="02040503050406030204" pitchFamily="18" charset="0"/>
                          <a:ea typeface="Times New Roman" panose="02020603050405020304" pitchFamily="18" charset="0"/>
                        </a:rPr>
                        <m:t>=4</m:t>
                      </m:r>
                    </m:oMath>
                  </m:oMathPara>
                </a14:m>
                <a:endPar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248400" y="7887234"/>
                <a:ext cx="3124200" cy="96949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147773" y="7869100"/>
                <a:ext cx="4415827" cy="969496"/>
              </a:xfrm>
              <a:prstGeom prst="rect">
                <a:avLst/>
              </a:prstGeom>
            </p:spPr>
            <p:txBody>
              <a:bodyPr wrap="square">
                <a:spAutoFit/>
              </a:bodyPr>
              <a:lstStyle/>
              <a:p>
                <a:pPr lvl="0" algn="just">
                  <a:lnSpc>
                    <a:spcPct val="150000"/>
                  </a:lnSpc>
                </a:pP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rPr>
                      <m:t>⇒</m:t>
                    </m:r>
                    <m:r>
                      <a:rPr lang="en-US" sz="3800" i="1">
                        <a:solidFill>
                          <a:prstClr val="black"/>
                        </a:solidFill>
                        <a:latin typeface="Cambria Math" panose="02040503050406030204" pitchFamily="18" charset="0"/>
                        <a:ea typeface="Times New Roman" panose="02020603050405020304" pitchFamily="18" charset="0"/>
                      </a:rPr>
                      <m:t>𝑡</m:t>
                    </m:r>
                    <m:r>
                      <a:rPr lang="en-US" sz="3800" i="1">
                        <a:solidFill>
                          <a:prstClr val="black"/>
                        </a:solidFill>
                        <a:latin typeface="Cambria Math" panose="02040503050406030204" pitchFamily="18" charset="0"/>
                        <a:ea typeface="Times New Roman" panose="02020603050405020304" pitchFamily="18" charset="0"/>
                      </a:rPr>
                      <m:t>=2</m:t>
                    </m:r>
                  </m:oMath>
                </a14:m>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(do </a:t>
                </a: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rPr>
                      <m:t>𝑡</m:t>
                    </m:r>
                    <m:r>
                      <a:rPr lang="en-US" sz="3800" i="1">
                        <a:solidFill>
                          <a:prstClr val="black"/>
                        </a:solidFill>
                        <a:latin typeface="Cambria Math" panose="02040503050406030204" pitchFamily="18" charset="0"/>
                        <a:ea typeface="Times New Roman" panose="02020603050405020304" pitchFamily="18" charset="0"/>
                      </a:rPr>
                      <m:t>≥0</m:t>
                    </m:r>
                  </m:oMath>
                </a14:m>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9147773" y="7869100"/>
                <a:ext cx="4415827" cy="969496"/>
              </a:xfrm>
              <a:prstGeom prst="rect">
                <a:avLst/>
              </a:prstGeom>
              <a:blipFill>
                <a:blip r:embed="rId17"/>
                <a:stretch>
                  <a:fillRect b="-13208"/>
                </a:stretch>
              </a:blipFill>
            </p:spPr>
            <p:txBody>
              <a:bodyPr/>
              <a:lstStyle/>
              <a:p>
                <a:r>
                  <a:rPr lang="en-US">
                    <a:noFill/>
                  </a:rPr>
                  <a:t> </a:t>
                </a:r>
              </a:p>
            </p:txBody>
          </p:sp>
        </mc:Fallback>
      </mc:AlternateContent>
      <p:sp>
        <p:nvSpPr>
          <p:cNvPr id="10" name="Rectangle 9"/>
          <p:cNvSpPr/>
          <p:nvPr/>
        </p:nvSpPr>
        <p:spPr>
          <a:xfrm>
            <a:off x="3200400" y="8877300"/>
            <a:ext cx="11430000" cy="969496"/>
          </a:xfrm>
          <a:prstGeom prst="rect">
            <a:avLst/>
          </a:prstGeom>
        </p:spPr>
        <p:txBody>
          <a:bodyPr wrap="square">
            <a:spAutoFit/>
          </a:bodyPr>
          <a:lstStyle/>
          <a:p>
            <a:pPr lvl="0" algn="just">
              <a:lnSpc>
                <a:spcPct val="150000"/>
              </a:lnSpc>
            </a:pP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2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giây</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kể</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từ</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rơi</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viên</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bi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chạm</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đất</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p>
        </p:txBody>
      </p:sp>
      <p:sp>
        <p:nvSpPr>
          <p:cNvPr id="26" name="Oval Callout 25"/>
          <p:cNvSpPr/>
          <p:nvPr/>
        </p:nvSpPr>
        <p:spPr>
          <a:xfrm>
            <a:off x="8345337" y="5920476"/>
            <a:ext cx="1641441" cy="69177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a:solidFill>
                  <a:prstClr val="black"/>
                </a:solidFill>
              </a:rPr>
              <a:t>Giải</a:t>
            </a:r>
            <a:endParaRPr lang="en-US" sz="3800" b="1">
              <a:solidFill>
                <a:prstClr val="black"/>
              </a:solidFill>
            </a:endParaRPr>
          </a:p>
        </p:txBody>
      </p:sp>
    </p:spTree>
    <p:extLst>
      <p:ext uri="{BB962C8B-B14F-4D97-AF65-F5344CB8AC3E}">
        <p14:creationId xmlns:p14="http://schemas.microsoft.com/office/powerpoint/2010/main" val="32187629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 grpId="0"/>
      <p:bldP spid="6" grpId="0"/>
      <p:bldP spid="8" grpId="0"/>
      <p:bldP spid="9" grpId="0"/>
      <p:bldP spid="10"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629759" y="4114934"/>
            <a:ext cx="16629542" cy="2025897"/>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3" tIns="34282" rIns="68563" bIns="34282" numCol="1" anchor="t" anchorCtr="0" compatLnSpc="1">
              <a:prstTxWarp prst="textNoShape">
                <a:avLst/>
              </a:prstTxWarp>
            </a:bodyPr>
            <a:lstStyle/>
            <a:p>
              <a:endParaRPr lang="en-US" sz="1350"/>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3" tIns="34282" rIns="68563" bIns="34282" numCol="1" anchor="t" anchorCtr="0" compatLnSpc="1">
              <a:prstTxWarp prst="textNoShape">
                <a:avLst/>
              </a:prstTxWarp>
            </a:bodyPr>
            <a:lstStyle/>
            <a:p>
              <a:endParaRPr lang="en-US" sz="1350"/>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3" tIns="34282" rIns="68563" bIns="34282" numCol="1" anchor="t" anchorCtr="0" compatLnSpc="1">
              <a:prstTxWarp prst="textNoShape">
                <a:avLst/>
              </a:prstTxWarp>
            </a:bodyPr>
            <a:lstStyle/>
            <a:p>
              <a:endParaRPr lang="en-US" sz="1350"/>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3" tIns="34282" rIns="68563" bIns="34282" numCol="1" anchor="t" anchorCtr="0" compatLnSpc="1">
              <a:prstTxWarp prst="textNoShape">
                <a:avLst/>
              </a:prstTxWarp>
            </a:bodyPr>
            <a:lstStyle/>
            <a:p>
              <a:endParaRPr lang="en-US" sz="1350"/>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3" tIns="34282" rIns="68563" bIns="34282" numCol="1" anchor="t" anchorCtr="0" compatLnSpc="1">
              <a:prstTxWarp prst="textNoShape">
                <a:avLst/>
              </a:prstTxWarp>
            </a:bodyPr>
            <a:lstStyle/>
            <a:p>
              <a:endParaRPr lang="en-US" sz="1350"/>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3" tIns="34282" rIns="68563" bIns="34282" numCol="1" anchor="t" anchorCtr="0" compatLnSpc="1">
              <a:prstTxWarp prst="textNoShape">
                <a:avLst/>
              </a:prstTxWarp>
            </a:bodyPr>
            <a:lstStyle/>
            <a:p>
              <a:endParaRPr lang="en-US" sz="1350"/>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3" tIns="34282" rIns="68563" bIns="34282" numCol="1" anchor="t" anchorCtr="0" compatLnSpc="1">
              <a:prstTxWarp prst="textNoShape">
                <a:avLst/>
              </a:prstTxWarp>
            </a:bodyPr>
            <a:lstStyle/>
            <a:p>
              <a:endParaRPr lang="en-US" sz="1350"/>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3" tIns="34282" rIns="68563" bIns="34282" numCol="1" anchor="t" anchorCtr="0" compatLnSpc="1">
              <a:prstTxWarp prst="textNoShape">
                <a:avLst/>
              </a:prstTxWarp>
            </a:bodyPr>
            <a:lstStyle/>
            <a:p>
              <a:endParaRPr lang="en-US" sz="1350"/>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3" tIns="34282" rIns="68563" bIns="34282" numCol="1" anchor="t" anchorCtr="0" compatLnSpc="1">
              <a:prstTxWarp prst="textNoShape">
                <a:avLst/>
              </a:prstTxWarp>
            </a:bodyPr>
            <a:lstStyle/>
            <a:p>
              <a:endParaRPr lang="en-US" sz="1350"/>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3" tIns="34282" rIns="68563" bIns="34282" numCol="1" anchor="t" anchorCtr="0" compatLnSpc="1">
              <a:prstTxWarp prst="textNoShape">
                <a:avLst/>
              </a:prstTxWarp>
            </a:bodyPr>
            <a:lstStyle/>
            <a:p>
              <a:endParaRPr lang="en-US" sz="1350"/>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3" tIns="34282" rIns="68563" bIns="34282" numCol="1" anchor="t" anchorCtr="0" compatLnSpc="1">
              <a:prstTxWarp prst="textNoShape">
                <a:avLst/>
              </a:prstTxWarp>
            </a:bodyPr>
            <a:lstStyle/>
            <a:p>
              <a:endParaRPr lang="en-US" sz="1350"/>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3" tIns="34282" rIns="68563" bIns="34282" numCol="1" anchor="t" anchorCtr="0" compatLnSpc="1">
              <a:prstTxWarp prst="textNoShape">
                <a:avLst/>
              </a:prstTxWarp>
            </a:bodyPr>
            <a:lstStyle/>
            <a:p>
              <a:endParaRPr lang="en-US" sz="1350"/>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63" tIns="34282" rIns="68563" bIns="34282" numCol="1" anchor="t" anchorCtr="0" compatLnSpc="1">
              <a:prstTxWarp prst="textNoShape">
                <a:avLst/>
              </a:prstTxWarp>
            </a:bodyPr>
            <a:lstStyle/>
            <a:p>
              <a:endParaRPr lang="en-US" sz="1350"/>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1"/>
              <a:ext cx="18255019" cy="1723602"/>
            </a:xfrm>
            <a:prstGeom prst="rect">
              <a:avLst/>
            </a:prstGeom>
            <a:noFill/>
          </p:spPr>
          <p:txBody>
            <a:bodyPr wrap="square" rtlCol="0">
              <a:spAutoFit/>
            </a:bodyPr>
            <a:lstStyle/>
            <a:p>
              <a:r>
                <a:rPr lang="en-US" sz="77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1161736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5322D5D-00D8-42B9-BCDA-53D3D944992D}"/>
              </a:ext>
            </a:extLst>
          </p:cNvPr>
          <p:cNvSpPr txBox="1"/>
          <p:nvPr/>
        </p:nvSpPr>
        <p:spPr>
          <a:xfrm rot="10800000" flipH="1" flipV="1">
            <a:off x="457200" y="1474359"/>
            <a:ext cx="685800" cy="553998"/>
          </a:xfrm>
          <a:prstGeom prst="rect">
            <a:avLst/>
          </a:prstGeom>
          <a:noFill/>
        </p:spPr>
        <p:txBody>
          <a:bodyPr wrap="square" rtlCol="0">
            <a:spAutoFit/>
          </a:bodyPr>
          <a:lstStyle/>
          <a:p>
            <a:pPr algn="ctr"/>
            <a:r>
              <a:rPr lang="en-US" sz="3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id="{15956DCF-BE81-49BD-AEFD-E1B23CD9355B}"/>
              </a:ext>
            </a:extLst>
          </p:cNvPr>
          <p:cNvGrpSpPr/>
          <p:nvPr/>
        </p:nvGrpSpPr>
        <p:grpSpPr>
          <a:xfrm>
            <a:off x="228600" y="342898"/>
            <a:ext cx="17748862" cy="4724402"/>
            <a:chOff x="304800" y="2852798"/>
            <a:chExt cx="23665149" cy="3279040"/>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id="{77A07A8C-0C66-46F5-9492-F3FF15272385}"/>
                    </a:ext>
                  </a:extLst>
                </p:cNvPr>
                <p:cNvSpPr/>
                <p:nvPr/>
              </p:nvSpPr>
              <p:spPr>
                <a:xfrm>
                  <a:off x="457200" y="3312438"/>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Xác định parabol </a:t>
                  </a:r>
                  <a14:m>
                    <m:oMath xmlns:m="http://schemas.openxmlformats.org/officeDocument/2006/math">
                      <m:r>
                        <a:rPr lang="en-US" sz="4400" i="1">
                          <a:solidFill>
                            <a:schemeClr val="tx1"/>
                          </a:solidFill>
                          <a:latin typeface="Cambria Math"/>
                        </a:rPr>
                        <m:t>𝑦</m:t>
                      </m:r>
                      <m:r>
                        <a:rPr lang="en-US" sz="4400" i="1">
                          <a:solidFill>
                            <a:schemeClr val="tx1"/>
                          </a:solidFill>
                          <a:latin typeface="Cambria Math"/>
                        </a:rPr>
                        <m:t>=</m:t>
                      </m:r>
                      <m:r>
                        <a:rPr lang="en-US" sz="4400" i="1">
                          <a:solidFill>
                            <a:schemeClr val="tx1"/>
                          </a:solidFill>
                          <a:latin typeface="Cambria Math"/>
                        </a:rPr>
                        <m:t>𝑎</m:t>
                      </m:r>
                      <m:sSup>
                        <m:sSupPr>
                          <m:ctrlPr>
                            <a:rPr lang="en-US" sz="4400" i="1">
                              <a:solidFill>
                                <a:schemeClr val="tx1"/>
                              </a:solidFill>
                              <a:latin typeface="Cambria Math" panose="02040503050406030204" pitchFamily="18" charset="0"/>
                            </a:rPr>
                          </m:ctrlPr>
                        </m:sSupPr>
                        <m:e>
                          <m:r>
                            <a:rPr lang="en-US" sz="4400" i="1">
                              <a:solidFill>
                                <a:schemeClr val="tx1"/>
                              </a:solidFill>
                              <a:latin typeface="Cambria Math"/>
                            </a:rPr>
                            <m:t>𝑥</m:t>
                          </m:r>
                        </m:e>
                        <m:sup>
                          <m:r>
                            <a:rPr lang="en-US" sz="4400" i="1">
                              <a:solidFill>
                                <a:schemeClr val="tx1"/>
                              </a:solidFill>
                              <a:latin typeface="Cambria Math"/>
                            </a:rPr>
                            <m:t>2</m:t>
                          </m:r>
                        </m:sup>
                      </m:sSup>
                      <m:r>
                        <a:rPr lang="en-US" sz="4400" i="1">
                          <a:solidFill>
                            <a:schemeClr val="tx1"/>
                          </a:solidFill>
                          <a:latin typeface="Cambria Math"/>
                        </a:rPr>
                        <m:t>+</m:t>
                      </m:r>
                      <m:r>
                        <a:rPr lang="en-US" sz="4400" i="1">
                          <a:solidFill>
                            <a:schemeClr val="tx1"/>
                          </a:solidFill>
                          <a:latin typeface="Cambria Math"/>
                        </a:rPr>
                        <m:t>𝑏𝑥</m:t>
                      </m:r>
                      <m:r>
                        <a:rPr lang="en-US" sz="4400" i="1">
                          <a:solidFill>
                            <a:schemeClr val="tx1"/>
                          </a:solidFill>
                          <a:latin typeface="Cambria Math"/>
                        </a:rPr>
                        <m:t>+1</m:t>
                      </m:r>
                    </m:oMath>
                  </a14:m>
                  <a:r>
                    <a:rPr lang="en-US"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 trong mỗi trường hợp sau:</a:t>
                  </a:r>
                </a:p>
                <a:p>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a) Đi qua hai điểm </a:t>
                  </a:r>
                  <a14:m>
                    <m:oMath xmlns:m="http://schemas.openxmlformats.org/officeDocument/2006/math">
                      <m:r>
                        <a:rPr lang="en-US" sz="4400" i="1">
                          <a:solidFill>
                            <a:schemeClr val="tx1"/>
                          </a:solidFill>
                          <a:latin typeface="Cambria Math"/>
                        </a:rPr>
                        <m:t>𝐴</m:t>
                      </m:r>
                      <m:r>
                        <a:rPr lang="en-US" sz="4400" i="1">
                          <a:solidFill>
                            <a:schemeClr val="tx1"/>
                          </a:solidFill>
                          <a:latin typeface="Cambria Math"/>
                        </a:rPr>
                        <m:t>(1;0)</m:t>
                      </m:r>
                    </m:oMath>
                  </a14:m>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 và </a:t>
                  </a:r>
                  <a14:m>
                    <m:oMath xmlns:m="http://schemas.openxmlformats.org/officeDocument/2006/math">
                      <m:r>
                        <a:rPr lang="en-US" sz="4400" i="1">
                          <a:solidFill>
                            <a:schemeClr val="tx1"/>
                          </a:solidFill>
                          <a:latin typeface="Cambria Math"/>
                        </a:rPr>
                        <m:t>𝐵</m:t>
                      </m:r>
                      <m:r>
                        <a:rPr lang="en-US" sz="4400" i="1">
                          <a:solidFill>
                            <a:schemeClr val="tx1"/>
                          </a:solidFill>
                          <a:latin typeface="Cambria Math"/>
                        </a:rPr>
                        <m:t>(2;4)</m:t>
                      </m:r>
                    </m:oMath>
                  </a14:m>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4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b) Đi qua điểm </a:t>
                  </a:r>
                  <a14:m>
                    <m:oMath xmlns:m="http://schemas.openxmlformats.org/officeDocument/2006/math">
                      <m:r>
                        <a:rPr lang="en-US" sz="4400" i="1">
                          <a:solidFill>
                            <a:schemeClr val="tx1"/>
                          </a:solidFill>
                          <a:latin typeface="Cambria Math"/>
                        </a:rPr>
                        <m:t>𝐴</m:t>
                      </m:r>
                      <m:r>
                        <a:rPr lang="en-US" sz="4400" i="1">
                          <a:solidFill>
                            <a:schemeClr val="tx1"/>
                          </a:solidFill>
                          <a:latin typeface="Cambria Math"/>
                        </a:rPr>
                        <m:t>(1;0)</m:t>
                      </m:r>
                    </m:oMath>
                  </a14:m>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 và có trục đối xứng </a:t>
                  </a:r>
                  <a14:m>
                    <m:oMath xmlns:m="http://schemas.openxmlformats.org/officeDocument/2006/math">
                      <m:r>
                        <a:rPr lang="en-US" sz="4400" i="1">
                          <a:solidFill>
                            <a:schemeClr val="tx1"/>
                          </a:solidFill>
                          <a:latin typeface="Cambria Math"/>
                        </a:rPr>
                        <m:t>𝑥</m:t>
                      </m:r>
                      <m:r>
                        <a:rPr lang="en-US" sz="4400" i="1">
                          <a:solidFill>
                            <a:schemeClr val="tx1"/>
                          </a:solidFill>
                          <a:latin typeface="Cambria Math"/>
                        </a:rPr>
                        <m:t>=1</m:t>
                      </m:r>
                    </m:oMath>
                  </a14:m>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4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c) Có đỉnh </a:t>
                  </a:r>
                  <a14:m>
                    <m:oMath xmlns:m="http://schemas.openxmlformats.org/officeDocument/2006/math">
                      <m:r>
                        <a:rPr lang="en-US" sz="4400" i="1">
                          <a:solidFill>
                            <a:schemeClr val="tx1"/>
                          </a:solidFill>
                          <a:latin typeface="Cambria Math"/>
                        </a:rPr>
                        <m:t>𝐼</m:t>
                      </m:r>
                      <m:r>
                        <a:rPr lang="en-US" sz="4400" i="1">
                          <a:solidFill>
                            <a:schemeClr val="tx1"/>
                          </a:solidFill>
                          <a:latin typeface="Cambria Math"/>
                        </a:rPr>
                        <m:t>(1;2)</m:t>
                      </m:r>
                    </m:oMath>
                  </a14:m>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4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d) Đi qua điểm </a:t>
                  </a:r>
                  <a14:m>
                    <m:oMath xmlns:m="http://schemas.openxmlformats.org/officeDocument/2006/math">
                      <m:r>
                        <a:rPr lang="en-US" sz="4400" i="1">
                          <a:solidFill>
                            <a:schemeClr val="tx1"/>
                          </a:solidFill>
                          <a:latin typeface="Cambria Math"/>
                        </a:rPr>
                        <m:t>𝐴</m:t>
                      </m:r>
                      <m:r>
                        <a:rPr lang="en-US" sz="4400" i="1">
                          <a:solidFill>
                            <a:schemeClr val="tx1"/>
                          </a:solidFill>
                          <a:latin typeface="Cambria Math"/>
                        </a:rPr>
                        <m:t>(−1;6)</m:t>
                      </m:r>
                    </m:oMath>
                  </a14:m>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 và có tung độ đỉnh </a:t>
                  </a:r>
                  <a14:m>
                    <m:oMath xmlns:m="http://schemas.openxmlformats.org/officeDocument/2006/math">
                      <m:r>
                        <a:rPr lang="en-US" sz="4400" i="1">
                          <a:solidFill>
                            <a:schemeClr val="tx1"/>
                          </a:solidFill>
                          <a:latin typeface="Cambria Math"/>
                        </a:rPr>
                        <m:t>−0,25</m:t>
                      </m:r>
                    </m:oMath>
                  </a14:m>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4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312438"/>
                  <a:ext cx="23512749" cy="2819400"/>
                </a:xfrm>
                <a:prstGeom prst="roundRect">
                  <a:avLst>
                    <a:gd name="adj" fmla="val 4496"/>
                  </a:avLst>
                </a:prstGeom>
                <a:blipFill>
                  <a:blip r:embed="rId3"/>
                  <a:stretch>
                    <a:fillRect l="-1001"/>
                  </a:stretch>
                </a:blipFill>
                <a:ln>
                  <a:solidFill>
                    <a:srgbClr val="999158"/>
                  </a:solidFill>
                </a:ln>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731AF5AF-AB66-43AD-977A-4DB2F036BF08}"/>
                </a:ext>
              </a:extLst>
            </p:cNvPr>
            <p:cNvGrpSpPr/>
            <p:nvPr/>
          </p:nvGrpSpPr>
          <p:grpSpPr>
            <a:xfrm>
              <a:off x="304800" y="2852798"/>
              <a:ext cx="4267199" cy="523194"/>
              <a:chOff x="22440" y="4882"/>
              <a:chExt cx="1375873" cy="146060"/>
            </a:xfrm>
          </p:grpSpPr>
          <p:grpSp>
            <p:nvGrpSpPr>
              <p:cNvPr id="44" name="Group 43">
                <a:extLst>
                  <a:ext uri="{FF2B5EF4-FFF2-40B4-BE49-F238E27FC236}">
                    <a16:creationId xmlns:a16="http://schemas.microsoft.com/office/drawing/2014/main" id="{C7FAA25F-8F09-4321-9ECE-DAD408240DF5}"/>
                  </a:ext>
                </a:extLst>
              </p:cNvPr>
              <p:cNvGrpSpPr/>
              <p:nvPr/>
            </p:nvGrpSpPr>
            <p:grpSpPr>
              <a:xfrm>
                <a:off x="22440" y="38103"/>
                <a:ext cx="982767" cy="112839"/>
                <a:chOff x="31572" y="34060"/>
                <a:chExt cx="1382771" cy="139644"/>
              </a:xfrm>
            </p:grpSpPr>
            <p:sp>
              <p:nvSpPr>
                <p:cNvPr id="46" name="Arrow: Pentagon 45">
                  <a:extLst>
                    <a:ext uri="{FF2B5EF4-FFF2-40B4-BE49-F238E27FC236}">
                      <a16:creationId xmlns:a16="http://schemas.microsoft.com/office/drawing/2014/main" id="{E4DD6093-8752-4E91-AA4A-F0A093044FF9}"/>
                    </a:ext>
                  </a:extLst>
                </p:cNvPr>
                <p:cNvSpPr/>
                <p:nvPr/>
              </p:nvSpPr>
              <p:spPr>
                <a:xfrm>
                  <a:off x="169849" y="34060"/>
                  <a:ext cx="1244494" cy="13303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600"/>
                    </a:spcAft>
                  </a:pPr>
                  <a:r>
                    <a:rPr lang="vi-VN" sz="750" b="1">
                      <a:solidFill>
                        <a:srgbClr val="0000CC"/>
                      </a:solidFill>
                      <a:latin typeface="Arial" panose="020B0604020202020204" pitchFamily="34" charset="0"/>
                      <a:ea typeface="Calibri" panose="020F0502020204030204" pitchFamily="34" charset="0"/>
                      <a:cs typeface="Times New Roman" panose="02020603050405020304" pitchFamily="18" charset="0"/>
                    </a:rPr>
                    <a:t> </a:t>
                  </a:r>
                  <a:endParaRPr lang="vi-VN" sz="825">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id="{27AB0489-94C4-4E93-8FBB-5C09AC73BBD8}"/>
                    </a:ext>
                  </a:extLst>
                </p:cNvPr>
                <p:cNvSpPr/>
                <p:nvPr/>
              </p:nvSpPr>
              <p:spPr>
                <a:xfrm>
                  <a:off x="31572" y="60342"/>
                  <a:ext cx="150139" cy="1133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sz="1350"/>
                </a:p>
              </p:txBody>
            </p:sp>
            <p:sp>
              <p:nvSpPr>
                <p:cNvPr id="48" name="Arrow: Chevron 47">
                  <a:extLst>
                    <a:ext uri="{FF2B5EF4-FFF2-40B4-BE49-F238E27FC236}">
                      <a16:creationId xmlns:a16="http://schemas.microsoft.com/office/drawing/2014/main" id="{1D948903-D0FA-496E-AE4B-628B0F781C42}"/>
                    </a:ext>
                  </a:extLst>
                </p:cNvPr>
                <p:cNvSpPr/>
                <p:nvPr/>
              </p:nvSpPr>
              <p:spPr>
                <a:xfrm>
                  <a:off x="116273" y="60276"/>
                  <a:ext cx="163189" cy="1133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sz="1350"/>
                </a:p>
              </p:txBody>
            </p:sp>
          </p:grpSp>
          <p:sp>
            <p:nvSpPr>
              <p:cNvPr id="45" name="TextBox 56">
                <a:extLst>
                  <a:ext uri="{FF2B5EF4-FFF2-40B4-BE49-F238E27FC236}">
                    <a16:creationId xmlns:a16="http://schemas.microsoft.com/office/drawing/2014/main" id="{F8E82A46-41B4-4C31-89D7-011F17E8975F}"/>
                  </a:ext>
                </a:extLst>
              </p:cNvPr>
              <p:cNvSpPr txBox="1"/>
              <p:nvPr/>
            </p:nvSpPr>
            <p:spPr>
              <a:xfrm>
                <a:off x="198205" y="4882"/>
                <a:ext cx="1200108" cy="112695"/>
              </a:xfrm>
              <a:prstGeom prst="rect">
                <a:avLst/>
              </a:prstGeom>
              <a:noFill/>
            </p:spPr>
            <p:txBody>
              <a:bodyPr wrap="square" tIns="40500" bIns="0">
                <a:noAutofit/>
              </a:bodyPr>
              <a:lstStyle/>
              <a:p>
                <a:pPr algn="ctr">
                  <a:lnSpc>
                    <a:spcPct val="107000"/>
                  </a:lnSpc>
                  <a:spcAft>
                    <a:spcPts val="600"/>
                  </a:spcAft>
                </a:pPr>
                <a:r>
                  <a:rPr lang="vi-VN" sz="3600" b="1">
                    <a:solidFill>
                      <a:srgbClr val="0000CC"/>
                    </a:solidFill>
                    <a:latin typeface="+mj-lt"/>
                    <a:ea typeface="Calibri" panose="020F0502020204030204" pitchFamily="34" charset="0"/>
                    <a:cs typeface="Times New Roman" panose="02020603050405020304" pitchFamily="18" charset="0"/>
                  </a:rPr>
                  <a:t>BÀI </a:t>
                </a:r>
                <a:r>
                  <a:rPr lang="en-US" sz="3600" b="1">
                    <a:solidFill>
                      <a:srgbClr val="0000CC"/>
                    </a:solidFill>
                    <a:latin typeface="+mj-lt"/>
                    <a:ea typeface="Calibri" panose="020F0502020204030204" pitchFamily="34" charset="0"/>
                    <a:cs typeface="Times New Roman" panose="02020603050405020304" pitchFamily="18" charset="0"/>
                  </a:rPr>
                  <a:t>6.9</a:t>
                </a:r>
                <a:endParaRPr lang="vi-VN" sz="3600" dirty="0">
                  <a:latin typeface="+mj-lt"/>
                  <a:ea typeface="Arial" panose="020B0604020202020204" pitchFamily="34" charset="0"/>
                  <a:cs typeface="Times New Roman" panose="02020603050405020304" pitchFamily="18" charset="0"/>
                </a:endParaRPr>
              </a:p>
            </p:txBody>
          </p:sp>
        </p:grpSp>
      </p:grpSp>
      <p:grpSp>
        <p:nvGrpSpPr>
          <p:cNvPr id="23" name="Group 22">
            <a:extLst>
              <a:ext uri="{FF2B5EF4-FFF2-40B4-BE49-F238E27FC236}">
                <a16:creationId xmlns:a16="http://schemas.microsoft.com/office/drawing/2014/main" id="{D8F26522-F111-37DD-51F1-D7DAF702CE3D}"/>
              </a:ext>
            </a:extLst>
          </p:cNvPr>
          <p:cNvGrpSpPr/>
          <p:nvPr/>
        </p:nvGrpSpPr>
        <p:grpSpPr>
          <a:xfrm>
            <a:off x="228600" y="5676900"/>
            <a:ext cx="17748862" cy="2819401"/>
            <a:chOff x="304800" y="2432510"/>
            <a:chExt cx="23665149" cy="3627930"/>
          </a:xfrm>
        </p:grpSpPr>
        <mc:AlternateContent xmlns:mc="http://schemas.openxmlformats.org/markup-compatibility/2006" xmlns:a14="http://schemas.microsoft.com/office/drawing/2010/main">
          <mc:Choice Requires="a14">
            <p:sp>
              <p:nvSpPr>
                <p:cNvPr id="24" name="Rounded Rectangle 19">
                  <a:extLst>
                    <a:ext uri="{FF2B5EF4-FFF2-40B4-BE49-F238E27FC236}">
                      <a16:creationId xmlns:a16="http://schemas.microsoft.com/office/drawing/2014/main" id="{70A0C8EB-8B39-11D5-0ABC-6A447DF19F00}"/>
                    </a:ext>
                  </a:extLst>
                </p:cNvPr>
                <p:cNvSpPr/>
                <p:nvPr/>
              </p:nvSpPr>
              <p:spPr>
                <a:xfrm>
                  <a:off x="457200" y="3048000"/>
                  <a:ext cx="23512749" cy="301244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Xác định parabol </a:t>
                  </a:r>
                  <a14:m>
                    <m:oMath xmlns:m="http://schemas.openxmlformats.org/officeDocument/2006/math">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4400" i="1">
                              <a:solidFill>
                                <a:schemeClr val="tx1"/>
                              </a:solidFill>
                              <a:latin typeface="Cambria Math" panose="02040503050406030204" pitchFamily="18" charset="0"/>
                              <a:cs typeface="Times New Roman" panose="02020603050405020304" pitchFamily="18" charset="0"/>
                            </a:rPr>
                          </m:ctrlPr>
                        </m:sSupPr>
                        <m:e>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𝑏𝑥</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m:t>
                      </m:r>
                    </m:oMath>
                  </a14:m>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 biết rằng parabol đó đi qua điểm </a:t>
                  </a:r>
                  <a14:m>
                    <m:oMath xmlns:m="http://schemas.openxmlformats.org/officeDocument/2006/math">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(8;0)</m:t>
                      </m:r>
                    </m:oMath>
                  </a14:m>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 và có đỉnh là </a:t>
                  </a:r>
                  <a14:m>
                    <m:oMath xmlns:m="http://schemas.openxmlformats.org/officeDocument/2006/math">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(6;−12)</m:t>
                      </m:r>
                    </m:oMath>
                  </a14:m>
                  <a:r>
                    <a:rPr lang="fr-FR" sz="440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44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24" name="Rounded Rectangle 19">
                  <a:extLst>
                    <a:ext uri="{FF2B5EF4-FFF2-40B4-BE49-F238E27FC236}">
                      <a16:creationId xmlns:a16="http://schemas.microsoft.com/office/drawing/2014/main" id="{70A0C8EB-8B39-11D5-0ABC-6A447DF19F00}"/>
                    </a:ext>
                  </a:extLst>
                </p:cNvPr>
                <p:cNvSpPr>
                  <a:spLocks noRot="1" noChangeAspect="1" noMove="1" noResize="1" noEditPoints="1" noAdjustHandles="1" noChangeArrowheads="1" noChangeShapeType="1" noTextEdit="1"/>
                </p:cNvSpPr>
                <p:nvPr/>
              </p:nvSpPr>
              <p:spPr>
                <a:xfrm>
                  <a:off x="457200" y="3048000"/>
                  <a:ext cx="23512749" cy="3012440"/>
                </a:xfrm>
                <a:prstGeom prst="roundRect">
                  <a:avLst>
                    <a:gd name="adj" fmla="val 4496"/>
                  </a:avLst>
                </a:prstGeom>
                <a:blipFill>
                  <a:blip r:embed="rId4"/>
                  <a:stretch>
                    <a:fillRect l="-1139" r="-1174"/>
                  </a:stretch>
                </a:blipFill>
                <a:ln>
                  <a:solidFill>
                    <a:srgbClr val="999158"/>
                  </a:solidFill>
                </a:ln>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BE707611-E04B-7924-1CC4-E6C2A5274694}"/>
                </a:ext>
              </a:extLst>
            </p:cNvPr>
            <p:cNvGrpSpPr/>
            <p:nvPr/>
          </p:nvGrpSpPr>
          <p:grpSpPr>
            <a:xfrm>
              <a:off x="304800" y="2432510"/>
              <a:ext cx="3276233" cy="1119572"/>
              <a:chOff x="22440" y="-112449"/>
              <a:chExt cx="1056356" cy="312550"/>
            </a:xfrm>
          </p:grpSpPr>
          <p:grpSp>
            <p:nvGrpSpPr>
              <p:cNvPr id="26" name="Group 25">
                <a:extLst>
                  <a:ext uri="{FF2B5EF4-FFF2-40B4-BE49-F238E27FC236}">
                    <a16:creationId xmlns:a16="http://schemas.microsoft.com/office/drawing/2014/main" id="{70FF711C-EAB7-53EE-E6C0-39655A6265A1}"/>
                  </a:ext>
                </a:extLst>
              </p:cNvPr>
              <p:cNvGrpSpPr/>
              <p:nvPr/>
            </p:nvGrpSpPr>
            <p:grpSpPr>
              <a:xfrm>
                <a:off x="22440" y="-112449"/>
                <a:ext cx="1056356" cy="312550"/>
                <a:chOff x="31572" y="-152254"/>
                <a:chExt cx="1486312" cy="386797"/>
              </a:xfrm>
            </p:grpSpPr>
            <p:sp>
              <p:nvSpPr>
                <p:cNvPr id="28" name="Arrow: Pentagon 27">
                  <a:extLst>
                    <a:ext uri="{FF2B5EF4-FFF2-40B4-BE49-F238E27FC236}">
                      <a16:creationId xmlns:a16="http://schemas.microsoft.com/office/drawing/2014/main" id="{64915335-2239-A3EE-BCCC-D48E5BA0D92E}"/>
                    </a:ext>
                  </a:extLst>
                </p:cNvPr>
                <p:cNvSpPr/>
                <p:nvPr/>
              </p:nvSpPr>
              <p:spPr>
                <a:xfrm>
                  <a:off x="169849" y="-152254"/>
                  <a:ext cx="1348035" cy="279476"/>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600"/>
                    </a:spcAft>
                  </a:pPr>
                  <a:r>
                    <a:rPr lang="vi-VN" sz="750" b="1">
                      <a:solidFill>
                        <a:srgbClr val="0000CC"/>
                      </a:solidFill>
                      <a:latin typeface="Arial" panose="020B0604020202020204" pitchFamily="34" charset="0"/>
                      <a:ea typeface="Calibri" panose="020F0502020204030204" pitchFamily="34" charset="0"/>
                      <a:cs typeface="Times New Roman" panose="02020603050405020304" pitchFamily="18" charset="0"/>
                    </a:rPr>
                    <a:t> </a:t>
                  </a:r>
                  <a:endParaRPr lang="vi-VN" sz="825">
                    <a:latin typeface="Arial" panose="020B0604020202020204" pitchFamily="34" charset="0"/>
                    <a:ea typeface="Arial" panose="020B060402020202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id="{1F2D1F69-E46D-3087-291C-5FB3C6349B9C}"/>
                    </a:ext>
                  </a:extLst>
                </p:cNvPr>
                <p:cNvSpPr/>
                <p:nvPr/>
              </p:nvSpPr>
              <p:spPr>
                <a:xfrm>
                  <a:off x="31572" y="60342"/>
                  <a:ext cx="162630" cy="17083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sz="1350"/>
                </a:p>
              </p:txBody>
            </p:sp>
            <p:sp>
              <p:nvSpPr>
                <p:cNvPr id="30" name="Arrow: Chevron 29">
                  <a:extLst>
                    <a:ext uri="{FF2B5EF4-FFF2-40B4-BE49-F238E27FC236}">
                      <a16:creationId xmlns:a16="http://schemas.microsoft.com/office/drawing/2014/main" id="{7B557286-0297-F160-355C-C3DAE63B8065}"/>
                    </a:ext>
                  </a:extLst>
                </p:cNvPr>
                <p:cNvSpPr/>
                <p:nvPr/>
              </p:nvSpPr>
              <p:spPr>
                <a:xfrm>
                  <a:off x="116273" y="60276"/>
                  <a:ext cx="162603" cy="174267"/>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sz="1350"/>
                </a:p>
              </p:txBody>
            </p:sp>
          </p:grpSp>
          <p:sp>
            <p:nvSpPr>
              <p:cNvPr id="27" name="TextBox 56">
                <a:extLst>
                  <a:ext uri="{FF2B5EF4-FFF2-40B4-BE49-F238E27FC236}">
                    <a16:creationId xmlns:a16="http://schemas.microsoft.com/office/drawing/2014/main" id="{592482B6-E26E-E2C6-6C64-817833CE985B}"/>
                  </a:ext>
                </a:extLst>
              </p:cNvPr>
              <p:cNvSpPr txBox="1"/>
              <p:nvPr/>
            </p:nvSpPr>
            <p:spPr>
              <a:xfrm>
                <a:off x="198205" y="-110119"/>
                <a:ext cx="807002" cy="161909"/>
              </a:xfrm>
              <a:prstGeom prst="rect">
                <a:avLst/>
              </a:prstGeom>
              <a:noFill/>
            </p:spPr>
            <p:txBody>
              <a:bodyPr wrap="square" tIns="40500" bIns="0">
                <a:noAutofit/>
              </a:bodyPr>
              <a:lstStyle/>
              <a:p>
                <a:pPr algn="ctr">
                  <a:lnSpc>
                    <a:spcPct val="107000"/>
                  </a:lnSpc>
                  <a:spcAft>
                    <a:spcPts val="600"/>
                  </a:spcAft>
                </a:pPr>
                <a:r>
                  <a:rPr lang="vi-VN"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a:t>
                </a:r>
                <a:r>
                  <a:rPr lang="en-US" sz="360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6.10</a:t>
                </a:r>
                <a:endParaRPr lang="vi-VN" sz="3600" dirty="0">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833385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40FE5-438A-4C18-FB60-1392B74FDDF6}"/>
              </a:ext>
            </a:extLst>
          </p:cNvPr>
          <p:cNvGrpSpPr/>
          <p:nvPr/>
        </p:nvGrpSpPr>
        <p:grpSpPr>
          <a:xfrm>
            <a:off x="228600" y="266697"/>
            <a:ext cx="11601451" cy="9296400"/>
            <a:chOff x="304797" y="2805382"/>
            <a:chExt cx="23665152" cy="3248402"/>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a16="http://schemas.microsoft.com/office/drawing/2014/main" id="{6F2777E4-11C4-364D-43CC-373A91155A2F}"/>
                    </a:ext>
                  </a:extLst>
                </p:cNvPr>
                <p:cNvSpPr/>
                <p:nvPr/>
              </p:nvSpPr>
              <p:spPr>
                <a:xfrm>
                  <a:off x="457200" y="3103881"/>
                  <a:ext cx="23512749" cy="2949903"/>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000">
                      <a:solidFill>
                        <a:schemeClr val="tx1"/>
                      </a:solidFill>
                      <a:latin typeface="Times New Roman" panose="02020603050405020304" pitchFamily="18" charset="0"/>
                      <a:ea typeface="Tahoma" panose="020B0604030504040204" pitchFamily="34" charset="0"/>
                      <a:cs typeface="Times New Roman" panose="02020603050405020304" pitchFamily="18" charset="0"/>
                    </a:rPr>
                    <a:t>Hai bạn An và Bình trao đổi với nhau.</a:t>
                  </a:r>
                  <a:endParaRPr lang="en-US" sz="40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fr-FR" sz="4000">
                      <a:solidFill>
                        <a:schemeClr val="tx1"/>
                      </a:solidFill>
                      <a:latin typeface="Times New Roman" panose="02020603050405020304" pitchFamily="18" charset="0"/>
                      <a:ea typeface="Tahoma" panose="020B0604030504040204" pitchFamily="34" charset="0"/>
                      <a:cs typeface="Times New Roman" panose="02020603050405020304" pitchFamily="18" charset="0"/>
                    </a:rPr>
                    <a:t>An nói: Tớ đọc ở một tài liệu thấy nói rằng cổng Trường Đại học Bách khoa Hà Nội (H.6.14) có dạng một parabol, khoảng cách giữa hai chân cổng là </a:t>
                  </a:r>
                  <a14:m>
                    <m:oMath xmlns:m="http://schemas.openxmlformats.org/officeDocument/2006/math">
                      <m:r>
                        <a:rPr lang="en-US" sz="4000" i="1">
                          <a:solidFill>
                            <a:schemeClr val="tx1"/>
                          </a:solidFill>
                          <a:latin typeface="Cambria Math" panose="02040503050406030204" pitchFamily="18" charset="0"/>
                        </a:rPr>
                        <m:t>8 </m:t>
                      </m:r>
                      <m:r>
                        <m:rPr>
                          <m:nor/>
                        </m:rPr>
                        <a:rPr lang="en-US" sz="4000">
                          <a:solidFill>
                            <a:schemeClr val="tx1"/>
                          </a:solidFill>
                          <a:latin typeface="Times New Roman" panose="02020603050405020304" pitchFamily="18" charset="0"/>
                          <a:ea typeface="Tahoma" panose="020B0604030504040204" pitchFamily="34" charset="0"/>
                          <a:cs typeface="Times New Roman" panose="02020603050405020304" pitchFamily="18" charset="0"/>
                        </a:rPr>
                        <m:t>m</m:t>
                      </m:r>
                    </m:oMath>
                  </a14:m>
                  <a:r>
                    <a:rPr lang="fr-FR" sz="4000">
                      <a:solidFill>
                        <a:schemeClr val="tx1"/>
                      </a:solidFill>
                      <a:latin typeface="Times New Roman" panose="02020603050405020304" pitchFamily="18" charset="0"/>
                      <a:ea typeface="Tahoma" panose="020B0604030504040204" pitchFamily="34" charset="0"/>
                      <a:cs typeface="Times New Roman" panose="02020603050405020304" pitchFamily="18" charset="0"/>
                    </a:rPr>
                    <a:t> và chiều cao của cổng tính từ một điểm trên mặt đất cách chân cổng </a:t>
                  </a:r>
                  <a14:m>
                    <m:oMath xmlns:m="http://schemas.openxmlformats.org/officeDocument/2006/math">
                      <m:r>
                        <a:rPr lang="en-US" sz="4000" i="1">
                          <a:solidFill>
                            <a:schemeClr val="tx1"/>
                          </a:solidFill>
                          <a:latin typeface="Cambria Math" panose="02040503050406030204" pitchFamily="18" charset="0"/>
                        </a:rPr>
                        <m:t>0,5 </m:t>
                      </m:r>
                      <m:r>
                        <m:rPr>
                          <m:nor/>
                        </m:rPr>
                        <a:rPr lang="en-US" sz="4000">
                          <a:solidFill>
                            <a:schemeClr val="tx1"/>
                          </a:solidFill>
                          <a:latin typeface="Times New Roman" panose="02020603050405020304" pitchFamily="18" charset="0"/>
                          <a:ea typeface="Tahoma" panose="020B0604030504040204" pitchFamily="34" charset="0"/>
                          <a:cs typeface="Times New Roman" panose="02020603050405020304" pitchFamily="18" charset="0"/>
                        </a:rPr>
                        <m:t>m</m:t>
                      </m:r>
                    </m:oMath>
                  </a14:m>
                  <a:r>
                    <a:rPr lang="fr-FR" sz="4000">
                      <a:solidFill>
                        <a:schemeClr val="tx1"/>
                      </a:solidFill>
                      <a:latin typeface="Times New Roman" panose="02020603050405020304" pitchFamily="18" charset="0"/>
                      <a:ea typeface="Tahoma" panose="020B0604030504040204" pitchFamily="34" charset="0"/>
                      <a:cs typeface="Times New Roman" panose="02020603050405020304" pitchFamily="18" charset="0"/>
                    </a:rPr>
                    <a:t> là 2,93 m. Từ đó tór tính ra được chiểu cao của cổng parabol đó là </a:t>
                  </a:r>
                  <a14:m>
                    <m:oMath xmlns:m="http://schemas.openxmlformats.org/officeDocument/2006/math">
                      <m:r>
                        <a:rPr lang="en-US" sz="4000" i="1">
                          <a:solidFill>
                            <a:schemeClr val="tx1"/>
                          </a:solidFill>
                          <a:latin typeface="Cambria Math" panose="02040503050406030204" pitchFamily="18" charset="0"/>
                        </a:rPr>
                        <m:t>12 </m:t>
                      </m:r>
                      <m:r>
                        <m:rPr>
                          <m:nor/>
                        </m:rPr>
                        <a:rPr lang="en-US" sz="4000">
                          <a:solidFill>
                            <a:schemeClr val="tx1"/>
                          </a:solidFill>
                          <a:latin typeface="Times New Roman" panose="02020603050405020304" pitchFamily="18" charset="0"/>
                          <a:ea typeface="Tahoma" panose="020B0604030504040204" pitchFamily="34" charset="0"/>
                          <a:cs typeface="Times New Roman" panose="02020603050405020304" pitchFamily="18" charset="0"/>
                        </a:rPr>
                        <m:t>m</m:t>
                      </m:r>
                    </m:oMath>
                  </a14:m>
                  <a:r>
                    <a:rPr lang="fr-FR" sz="400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sz="40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fr-FR" sz="4000">
                      <a:solidFill>
                        <a:schemeClr val="tx1"/>
                      </a:solidFill>
                      <a:latin typeface="Times New Roman" panose="02020603050405020304" pitchFamily="18" charset="0"/>
                      <a:ea typeface="Tahoma" panose="020B0604030504040204" pitchFamily="34" charset="0"/>
                      <a:cs typeface="Times New Roman" panose="02020603050405020304" pitchFamily="18" charset="0"/>
                    </a:rPr>
                    <a:t>Sau một hồi suy nghĩ, Bình nói: Nếu dữ kiện như bạn nói, thì chiều cao của cổng parabol mà bạn tính ra ở trên là không chính xác.</a:t>
                  </a:r>
                  <a:endParaRPr lang="en-US" sz="40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r>
                    <a:rPr lang="fr-FR" sz="4000">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 vào thông tin mà An đọc được, em hãy tính chiều cao của cổng Trường Đại học Bách khoa Hà Nội để xem kết quả bạn An tính được có chính xác không nhé!</a:t>
                  </a:r>
                  <a:endParaRPr lang="en-US" sz="40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3" name="Rounded Rectangle 19">
                  <a:extLst>
                    <a:ext uri="{FF2B5EF4-FFF2-40B4-BE49-F238E27FC236}">
                      <a16:creationId xmlns:a16="http://schemas.microsoft.com/office/drawing/2014/main" id="{6F2777E4-11C4-364D-43CC-373A91155A2F}"/>
                    </a:ext>
                  </a:extLst>
                </p:cNvPr>
                <p:cNvSpPr>
                  <a:spLocks noRot="1" noChangeAspect="1" noMove="1" noResize="1" noEditPoints="1" noAdjustHandles="1" noChangeArrowheads="1" noChangeShapeType="1" noTextEdit="1"/>
                </p:cNvSpPr>
                <p:nvPr/>
              </p:nvSpPr>
              <p:spPr>
                <a:xfrm>
                  <a:off x="457200" y="3103881"/>
                  <a:ext cx="23512749" cy="2949903"/>
                </a:xfrm>
                <a:prstGeom prst="roundRect">
                  <a:avLst>
                    <a:gd name="adj" fmla="val 4496"/>
                  </a:avLst>
                </a:prstGeom>
                <a:blipFill>
                  <a:blip r:embed="rId2"/>
                  <a:stretch>
                    <a:fillRect l="-844" t="-2232" r="-1108" b="-4032"/>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50A4934-EA27-54AD-2569-EA2B98C4F682}"/>
                </a:ext>
              </a:extLst>
            </p:cNvPr>
            <p:cNvGrpSpPr/>
            <p:nvPr/>
          </p:nvGrpSpPr>
          <p:grpSpPr>
            <a:xfrm>
              <a:off x="304797" y="2805382"/>
              <a:ext cx="4889067" cy="521882"/>
              <a:chOff x="22439" y="-8355"/>
              <a:chExt cx="1576382" cy="145694"/>
            </a:xfrm>
          </p:grpSpPr>
          <p:grpSp>
            <p:nvGrpSpPr>
              <p:cNvPr id="5" name="Group 4">
                <a:extLst>
                  <a:ext uri="{FF2B5EF4-FFF2-40B4-BE49-F238E27FC236}">
                    <a16:creationId xmlns:a16="http://schemas.microsoft.com/office/drawing/2014/main" id="{4EB496D7-CEBC-9703-FFDB-190A97527966}"/>
                  </a:ext>
                </a:extLst>
              </p:cNvPr>
              <p:cNvGrpSpPr/>
              <p:nvPr/>
            </p:nvGrpSpPr>
            <p:grpSpPr>
              <a:xfrm>
                <a:off x="22439" y="-8355"/>
                <a:ext cx="1576382" cy="145694"/>
                <a:chOff x="31571" y="-23435"/>
                <a:chExt cx="2217997" cy="180306"/>
              </a:xfrm>
            </p:grpSpPr>
            <p:sp>
              <p:nvSpPr>
                <p:cNvPr id="7" name="Arrow: Pentagon 6">
                  <a:extLst>
                    <a:ext uri="{FF2B5EF4-FFF2-40B4-BE49-F238E27FC236}">
                      <a16:creationId xmlns:a16="http://schemas.microsoft.com/office/drawing/2014/main" id="{C20E9506-3631-86CB-38FE-1A42D73C396E}"/>
                    </a:ext>
                  </a:extLst>
                </p:cNvPr>
                <p:cNvSpPr/>
                <p:nvPr/>
              </p:nvSpPr>
              <p:spPr>
                <a:xfrm>
                  <a:off x="278876" y="-23435"/>
                  <a:ext cx="1970692" cy="9659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600"/>
                    </a:spcAft>
                  </a:pPr>
                  <a:r>
                    <a:rPr lang="vi-VN" sz="750" b="1">
                      <a:solidFill>
                        <a:srgbClr val="0000CC"/>
                      </a:solidFill>
                      <a:latin typeface="Arial" panose="020B0604020202020204" pitchFamily="34" charset="0"/>
                      <a:ea typeface="Calibri" panose="020F0502020204030204" pitchFamily="34" charset="0"/>
                      <a:cs typeface="Times New Roman" panose="02020603050405020304" pitchFamily="18" charset="0"/>
                    </a:rPr>
                    <a:t> </a:t>
                  </a:r>
                  <a:endParaRPr lang="vi-VN" sz="825">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a16="http://schemas.microsoft.com/office/drawing/2014/main" id="{033C4995-485E-126A-E7F5-825BD172A099}"/>
                    </a:ext>
                  </a:extLst>
                </p:cNvPr>
                <p:cNvSpPr/>
                <p:nvPr/>
              </p:nvSpPr>
              <p:spPr>
                <a:xfrm>
                  <a:off x="31571" y="60342"/>
                  <a:ext cx="247305" cy="9652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sz="1350"/>
                </a:p>
              </p:txBody>
            </p:sp>
            <p:sp>
              <p:nvSpPr>
                <p:cNvPr id="9" name="Arrow: Chevron 8">
                  <a:extLst>
                    <a:ext uri="{FF2B5EF4-FFF2-40B4-BE49-F238E27FC236}">
                      <a16:creationId xmlns:a16="http://schemas.microsoft.com/office/drawing/2014/main" id="{C68271C6-41DE-5178-BFA2-799D64D44AF2}"/>
                    </a:ext>
                  </a:extLst>
                </p:cNvPr>
                <p:cNvSpPr/>
                <p:nvPr/>
              </p:nvSpPr>
              <p:spPr>
                <a:xfrm>
                  <a:off x="116273" y="60276"/>
                  <a:ext cx="272710" cy="9659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sz="1350"/>
                </a:p>
              </p:txBody>
            </p:sp>
          </p:grpSp>
          <p:sp>
            <p:nvSpPr>
              <p:cNvPr id="6" name="TextBox 56">
                <a:extLst>
                  <a:ext uri="{FF2B5EF4-FFF2-40B4-BE49-F238E27FC236}">
                    <a16:creationId xmlns:a16="http://schemas.microsoft.com/office/drawing/2014/main" id="{439CCFB4-3254-4E04-67B9-E5B06B71D01B}"/>
                  </a:ext>
                </a:extLst>
              </p:cNvPr>
              <p:cNvSpPr txBox="1"/>
              <p:nvPr/>
            </p:nvSpPr>
            <p:spPr>
              <a:xfrm>
                <a:off x="22439" y="6512"/>
                <a:ext cx="1478104" cy="45625"/>
              </a:xfrm>
              <a:prstGeom prst="rect">
                <a:avLst/>
              </a:prstGeom>
              <a:noFill/>
            </p:spPr>
            <p:txBody>
              <a:bodyPr wrap="square" tIns="40500" bIns="0">
                <a:noAutofit/>
              </a:bodyPr>
              <a:lstStyle/>
              <a:p>
                <a:pPr algn="ctr">
                  <a:lnSpc>
                    <a:spcPct val="107000"/>
                  </a:lnSpc>
                  <a:spcAft>
                    <a:spcPts val="600"/>
                  </a:spcAft>
                </a:pPr>
                <a:r>
                  <a:rPr lang="vi-VN" sz="285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a:t>
                </a:r>
                <a:r>
                  <a:rPr lang="en-US" sz="285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6.12</a:t>
                </a:r>
                <a:endParaRPr lang="vi-VN" sz="2850" dirty="0">
                  <a:latin typeface="Arial" panose="020B0604020202020204" pitchFamily="34" charset="0"/>
                  <a:ea typeface="Arial" panose="020B0604020202020204" pitchFamily="34" charset="0"/>
                  <a:cs typeface="Times New Roman" panose="02020603050405020304" pitchFamily="18" charset="0"/>
                </a:endParaRPr>
              </a:p>
            </p:txBody>
          </p:sp>
        </p:grpSp>
      </p:grpSp>
      <p:pic>
        <p:nvPicPr>
          <p:cNvPr id="11" name="Picture 10" descr="A picture containing text, tree, outdoor, arch&#10;&#10;Description automatically generated">
            <a:extLst>
              <a:ext uri="{FF2B5EF4-FFF2-40B4-BE49-F238E27FC236}">
                <a16:creationId xmlns:a16="http://schemas.microsoft.com/office/drawing/2014/main" id="{F1017303-30A4-D325-90A5-E74B67E70A28}"/>
              </a:ext>
            </a:extLst>
          </p:cNvPr>
          <p:cNvPicPr>
            <a:picLocks noChangeAspect="1"/>
          </p:cNvPicPr>
          <p:nvPr/>
        </p:nvPicPr>
        <p:blipFill>
          <a:blip r:embed="rId3"/>
          <a:stretch>
            <a:fillRect/>
          </a:stretch>
        </p:blipFill>
        <p:spPr>
          <a:xfrm>
            <a:off x="12115800" y="2914650"/>
            <a:ext cx="5685154" cy="4874419"/>
          </a:xfrm>
          <a:prstGeom prst="rect">
            <a:avLst/>
          </a:prstGeom>
        </p:spPr>
      </p:pic>
    </p:spTree>
    <p:extLst>
      <p:ext uri="{BB962C8B-B14F-4D97-AF65-F5344CB8AC3E}">
        <p14:creationId xmlns:p14="http://schemas.microsoft.com/office/powerpoint/2010/main" val="27027097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82443D-CD8C-5E68-9503-689D6AB22B97}"/>
              </a:ext>
            </a:extLst>
          </p:cNvPr>
          <p:cNvGrpSpPr/>
          <p:nvPr/>
        </p:nvGrpSpPr>
        <p:grpSpPr>
          <a:xfrm>
            <a:off x="269569" y="2514600"/>
            <a:ext cx="17748862" cy="4171950"/>
            <a:chOff x="304800" y="2971797"/>
            <a:chExt cx="23665149" cy="289560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a16="http://schemas.microsoft.com/office/drawing/2014/main" id="{96978C49-AAE6-1DD6-0AC9-85EC7A10C04E}"/>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Bác Hùng dùng 40 m lưới thép gai rào thành một mảnh vườn hình chữ nhật để trồng rau.</a:t>
                  </a:r>
                </a:p>
                <a:p>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a) Tính diện tích mảnh vườn hình chữ nhật rào được theo chiều rộng </a:t>
                  </a:r>
                  <a14:m>
                    <m:oMath xmlns:m="http://schemas.openxmlformats.org/officeDocument/2006/math">
                      <m:r>
                        <a:rPr lang="en-US" sz="3600" i="1">
                          <a:solidFill>
                            <a:schemeClr val="tx1"/>
                          </a:solidFill>
                          <a:latin typeface="Cambria Math" panose="02040503050406030204" pitchFamily="18" charset="0"/>
                        </a:rPr>
                        <m:t>𝑥</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(mét) của nó.</a:t>
                  </a:r>
                </a:p>
                <a:p>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b) Tìm kích thước của mảnh vườn hình chữ nhật có diện tích lớn nhất mà bác Hùng có thể rào được.</a:t>
                  </a:r>
                </a:p>
              </p:txBody>
            </p:sp>
          </mc:Choice>
          <mc:Fallback xmlns="">
            <p:sp>
              <p:nvSpPr>
                <p:cNvPr id="3" name="Rounded Rectangle 19">
                  <a:extLst>
                    <a:ext uri="{FF2B5EF4-FFF2-40B4-BE49-F238E27FC236}">
                      <a16:creationId xmlns:a16="http://schemas.microsoft.com/office/drawing/2014/main" id="{96978C49-AAE6-1DD6-0AC9-85EC7A10C04E}"/>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855" r="-570"/>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2AF534C-18C8-039B-2AEB-1BD1B7CA2E02}"/>
                </a:ext>
              </a:extLst>
            </p:cNvPr>
            <p:cNvGrpSpPr/>
            <p:nvPr/>
          </p:nvGrpSpPr>
          <p:grpSpPr>
            <a:xfrm>
              <a:off x="304800" y="2971797"/>
              <a:ext cx="3048001" cy="404195"/>
              <a:chOff x="22440" y="38103"/>
              <a:chExt cx="982767" cy="112839"/>
            </a:xfrm>
          </p:grpSpPr>
          <p:grpSp>
            <p:nvGrpSpPr>
              <p:cNvPr id="5" name="Group 4">
                <a:extLst>
                  <a:ext uri="{FF2B5EF4-FFF2-40B4-BE49-F238E27FC236}">
                    <a16:creationId xmlns:a16="http://schemas.microsoft.com/office/drawing/2014/main" id="{2F9A3C76-D476-30FC-64D9-AE24A169CF3C}"/>
                  </a:ext>
                </a:extLst>
              </p:cNvPr>
              <p:cNvGrpSpPr/>
              <p:nvPr/>
            </p:nvGrpSpPr>
            <p:grpSpPr>
              <a:xfrm>
                <a:off x="22440" y="38103"/>
                <a:ext cx="982767" cy="112839"/>
                <a:chOff x="31572" y="34060"/>
                <a:chExt cx="1382771" cy="139644"/>
              </a:xfrm>
            </p:grpSpPr>
            <p:sp>
              <p:nvSpPr>
                <p:cNvPr id="7" name="Arrow: Pentagon 6">
                  <a:extLst>
                    <a:ext uri="{FF2B5EF4-FFF2-40B4-BE49-F238E27FC236}">
                      <a16:creationId xmlns:a16="http://schemas.microsoft.com/office/drawing/2014/main" id="{1DF9C989-2870-56D8-BD4D-744C7DAF07BB}"/>
                    </a:ext>
                  </a:extLst>
                </p:cNvPr>
                <p:cNvSpPr/>
                <p:nvPr/>
              </p:nvSpPr>
              <p:spPr>
                <a:xfrm>
                  <a:off x="169849" y="34060"/>
                  <a:ext cx="1244494" cy="13303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600"/>
                    </a:spcAft>
                  </a:pPr>
                  <a:r>
                    <a:rPr lang="vi-VN" sz="750" b="1">
                      <a:solidFill>
                        <a:srgbClr val="0000CC"/>
                      </a:solidFill>
                      <a:latin typeface="Arial" panose="020B0604020202020204" pitchFamily="34" charset="0"/>
                      <a:ea typeface="Calibri" panose="020F0502020204030204" pitchFamily="34" charset="0"/>
                      <a:cs typeface="Times New Roman" panose="02020603050405020304" pitchFamily="18" charset="0"/>
                    </a:rPr>
                    <a:t> </a:t>
                  </a:r>
                  <a:endParaRPr lang="vi-VN" sz="825">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a16="http://schemas.microsoft.com/office/drawing/2014/main" id="{86C52CF6-3A86-1DF5-91F5-FF7DB2A99DF3}"/>
                    </a:ext>
                  </a:extLst>
                </p:cNvPr>
                <p:cNvSpPr/>
                <p:nvPr/>
              </p:nvSpPr>
              <p:spPr>
                <a:xfrm>
                  <a:off x="31572" y="60342"/>
                  <a:ext cx="150139" cy="1133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sz="1350"/>
                </a:p>
              </p:txBody>
            </p:sp>
            <p:sp>
              <p:nvSpPr>
                <p:cNvPr id="9" name="Arrow: Chevron 8">
                  <a:extLst>
                    <a:ext uri="{FF2B5EF4-FFF2-40B4-BE49-F238E27FC236}">
                      <a16:creationId xmlns:a16="http://schemas.microsoft.com/office/drawing/2014/main" id="{7C28103D-F077-6296-F408-5C5631DA031C}"/>
                    </a:ext>
                  </a:extLst>
                </p:cNvPr>
                <p:cNvSpPr/>
                <p:nvPr/>
              </p:nvSpPr>
              <p:spPr>
                <a:xfrm>
                  <a:off x="116273" y="60276"/>
                  <a:ext cx="163189" cy="1133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sz="1350"/>
                </a:p>
              </p:txBody>
            </p:sp>
          </p:grpSp>
          <p:sp>
            <p:nvSpPr>
              <p:cNvPr id="6" name="TextBox 56">
                <a:extLst>
                  <a:ext uri="{FF2B5EF4-FFF2-40B4-BE49-F238E27FC236}">
                    <a16:creationId xmlns:a16="http://schemas.microsoft.com/office/drawing/2014/main" id="{310F4EE6-FCCA-03F9-FE42-88C18B973123}"/>
                  </a:ext>
                </a:extLst>
              </p:cNvPr>
              <p:cNvSpPr txBox="1"/>
              <p:nvPr/>
            </p:nvSpPr>
            <p:spPr>
              <a:xfrm>
                <a:off x="198205" y="59377"/>
                <a:ext cx="807002" cy="86227"/>
              </a:xfrm>
              <a:prstGeom prst="rect">
                <a:avLst/>
              </a:prstGeom>
              <a:noFill/>
            </p:spPr>
            <p:txBody>
              <a:bodyPr wrap="square" tIns="40500" bIns="0">
                <a:noAutofit/>
              </a:bodyPr>
              <a:lstStyle/>
              <a:p>
                <a:pPr algn="ctr">
                  <a:lnSpc>
                    <a:spcPct val="107000"/>
                  </a:lnSpc>
                  <a:spcAft>
                    <a:spcPts val="600"/>
                  </a:spcAft>
                </a:pPr>
                <a:r>
                  <a:rPr lang="vi-VN" sz="285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a:t>
                </a:r>
                <a:r>
                  <a:rPr lang="en-US" sz="285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6.13</a:t>
                </a:r>
                <a:endParaRPr lang="vi-VN" sz="2850" dirty="0">
                  <a:latin typeface="Arial" panose="020B0604020202020204" pitchFamily="34" charset="0"/>
                  <a:ea typeface="Arial" panose="020B0604020202020204" pitchFamily="34" charset="0"/>
                  <a:cs typeface="Times New Roman" panose="02020603050405020304" pitchFamily="18" charset="0"/>
                </a:endParaRPr>
              </a:p>
            </p:txBody>
          </p:sp>
        </p:grpSp>
      </p:grpSp>
    </p:spTree>
    <p:extLst>
      <p:ext uri="{BB962C8B-B14F-4D97-AF65-F5344CB8AC3E}">
        <p14:creationId xmlns:p14="http://schemas.microsoft.com/office/powerpoint/2010/main" val="253370140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D22CF2-25FF-595D-77C9-41DA751E6658}"/>
              </a:ext>
            </a:extLst>
          </p:cNvPr>
          <p:cNvGrpSpPr/>
          <p:nvPr/>
        </p:nvGrpSpPr>
        <p:grpSpPr>
          <a:xfrm>
            <a:off x="228600" y="1739085"/>
            <a:ext cx="11601451" cy="8147865"/>
            <a:chOff x="304797" y="3020327"/>
            <a:chExt cx="23665152" cy="2847073"/>
          </a:xfrm>
        </p:grpSpPr>
        <mc:AlternateContent xmlns:mc="http://schemas.openxmlformats.org/markup-compatibility/2006" xmlns:a14="http://schemas.microsoft.com/office/drawing/2010/main">
          <mc:Choice Requires="a14">
            <p:sp>
              <p:nvSpPr>
                <p:cNvPr id="3" name="Rounded Rectangle 19">
                  <a:extLst>
                    <a:ext uri="{FF2B5EF4-FFF2-40B4-BE49-F238E27FC236}">
                      <a16:creationId xmlns:a16="http://schemas.microsoft.com/office/drawing/2014/main" id="{FEE66030-7B0F-2A34-9570-2DCEFD1EC032}"/>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600"/>
                    </a:spcAft>
                  </a:pPr>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Quỹ đạo của một vật được ném lên từ gốc </a:t>
                  </a:r>
                  <a14:m>
                    <m:oMath xmlns:m="http://schemas.openxmlformats.org/officeDocument/2006/math">
                      <m: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𝑂</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(được chọn là điểm ném) trong mặt phẳng toạ độ Oxy là một parabol có phương trình </a:t>
                  </a:r>
                  <a14:m>
                    <m:oMath xmlns:m="http://schemas.openxmlformats.org/officeDocument/2006/math">
                      <m: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1000</m:t>
                          </m:r>
                        </m:den>
                      </m:f>
                      <m:sSup>
                        <m:sSupPr>
                          <m:ctrlP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trong đó </a:t>
                  </a:r>
                  <a14:m>
                    <m:oMath xmlns:m="http://schemas.openxmlformats.org/officeDocument/2006/math">
                      <m: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(mét) là khoảng cách theo phương ngang trên mặt đất từ vị trí của vật đến gốc</a:t>
                  </a:r>
                  <a14:m>
                    <m:oMath xmlns:m="http://schemas.openxmlformats.org/officeDocument/2006/math">
                      <m: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(mét) là độ cao của vật so với mặt đất (H.6.15).</a:t>
                  </a:r>
                </a:p>
                <a:p>
                  <a:pPr>
                    <a:lnSpc>
                      <a:spcPct val="107000"/>
                    </a:lnSpc>
                    <a:spcAft>
                      <a:spcPts val="600"/>
                    </a:spcAft>
                  </a:pPr>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a) Tìm độ cao cực đại của vật trong quá trình bay.</a:t>
                  </a:r>
                </a:p>
                <a:p>
                  <a:pPr>
                    <a:lnSpc>
                      <a:spcPct val="107000"/>
                    </a:lnSpc>
                    <a:spcAft>
                      <a:spcPts val="600"/>
                    </a:spcAft>
                  </a:pPr>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b) Tính khoảng cách từ điểm chạm đất sau khi bay của vật đến gốc </a:t>
                  </a:r>
                  <a14:m>
                    <m:oMath xmlns:m="http://schemas.openxmlformats.org/officeDocument/2006/math">
                      <m:r>
                        <a:rPr lang="en-US" sz="3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𝑂</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Khoảng cách này gọi là tầm xa của quỹ đạo.</a:t>
                  </a:r>
                </a:p>
              </p:txBody>
            </p:sp>
          </mc:Choice>
          <mc:Fallback xmlns="">
            <p:sp>
              <p:nvSpPr>
                <p:cNvPr id="3" name="Rounded Rectangle 19">
                  <a:extLst>
                    <a:ext uri="{FF2B5EF4-FFF2-40B4-BE49-F238E27FC236}">
                      <a16:creationId xmlns:a16="http://schemas.microsoft.com/office/drawing/2014/main" id="{FEE66030-7B0F-2A34-9570-2DCEFD1EC032}"/>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2"/>
                  <a:stretch>
                    <a:fillRect l="-832" r="-1823"/>
                  </a:stretch>
                </a:blipFill>
                <a:ln>
                  <a:solidFill>
                    <a:srgbClr val="999158"/>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CA2ED75-E36C-1624-7FF3-E5A619BCC284}"/>
                </a:ext>
              </a:extLst>
            </p:cNvPr>
            <p:cNvGrpSpPr/>
            <p:nvPr/>
          </p:nvGrpSpPr>
          <p:grpSpPr>
            <a:xfrm>
              <a:off x="304797" y="3020327"/>
              <a:ext cx="4889067" cy="306939"/>
              <a:chOff x="22439" y="51651"/>
              <a:chExt cx="1576382" cy="85688"/>
            </a:xfrm>
          </p:grpSpPr>
          <p:grpSp>
            <p:nvGrpSpPr>
              <p:cNvPr id="5" name="Group 4">
                <a:extLst>
                  <a:ext uri="{FF2B5EF4-FFF2-40B4-BE49-F238E27FC236}">
                    <a16:creationId xmlns:a16="http://schemas.microsoft.com/office/drawing/2014/main" id="{EAFFF21C-4A41-8937-04C4-69156B8776BD}"/>
                  </a:ext>
                </a:extLst>
              </p:cNvPr>
              <p:cNvGrpSpPr/>
              <p:nvPr/>
            </p:nvGrpSpPr>
            <p:grpSpPr>
              <a:xfrm>
                <a:off x="22439" y="51651"/>
                <a:ext cx="1576382" cy="85688"/>
                <a:chOff x="31571" y="50827"/>
                <a:chExt cx="2217997" cy="106044"/>
              </a:xfrm>
            </p:grpSpPr>
            <p:sp>
              <p:nvSpPr>
                <p:cNvPr id="7" name="Arrow: Pentagon 6">
                  <a:extLst>
                    <a:ext uri="{FF2B5EF4-FFF2-40B4-BE49-F238E27FC236}">
                      <a16:creationId xmlns:a16="http://schemas.microsoft.com/office/drawing/2014/main" id="{69D1B606-B931-4DB3-9586-49CC330FDA56}"/>
                    </a:ext>
                  </a:extLst>
                </p:cNvPr>
                <p:cNvSpPr/>
                <p:nvPr/>
              </p:nvSpPr>
              <p:spPr>
                <a:xfrm>
                  <a:off x="278876" y="50827"/>
                  <a:ext cx="1970692" cy="96595"/>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600"/>
                    </a:spcAft>
                  </a:pPr>
                  <a:r>
                    <a:rPr lang="vi-VN" sz="750" b="1">
                      <a:solidFill>
                        <a:srgbClr val="0000CC"/>
                      </a:solidFill>
                      <a:latin typeface="Arial" panose="020B0604020202020204" pitchFamily="34" charset="0"/>
                      <a:ea typeface="Calibri" panose="020F0502020204030204" pitchFamily="34" charset="0"/>
                      <a:cs typeface="Times New Roman" panose="02020603050405020304" pitchFamily="18" charset="0"/>
                    </a:rPr>
                    <a:t> </a:t>
                  </a:r>
                  <a:endParaRPr lang="vi-VN" sz="825">
                    <a:latin typeface="Arial" panose="020B0604020202020204" pitchFamily="34" charset="0"/>
                    <a:ea typeface="Arial" panose="020B0604020202020204" pitchFamily="34" charset="0"/>
                    <a:cs typeface="Times New Roman" panose="02020603050405020304" pitchFamily="18" charset="0"/>
                  </a:endParaRPr>
                </a:p>
              </p:txBody>
            </p:sp>
            <p:sp>
              <p:nvSpPr>
                <p:cNvPr id="8" name="Arrow: Chevron 7">
                  <a:extLst>
                    <a:ext uri="{FF2B5EF4-FFF2-40B4-BE49-F238E27FC236}">
                      <a16:creationId xmlns:a16="http://schemas.microsoft.com/office/drawing/2014/main" id="{01E01F8B-C138-5B86-63A7-AD7602E4D9C9}"/>
                    </a:ext>
                  </a:extLst>
                </p:cNvPr>
                <p:cNvSpPr/>
                <p:nvPr/>
              </p:nvSpPr>
              <p:spPr>
                <a:xfrm>
                  <a:off x="31571" y="60342"/>
                  <a:ext cx="247305" cy="9652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sz="1350"/>
                </a:p>
              </p:txBody>
            </p:sp>
            <p:sp>
              <p:nvSpPr>
                <p:cNvPr id="9" name="Arrow: Chevron 8">
                  <a:extLst>
                    <a:ext uri="{FF2B5EF4-FFF2-40B4-BE49-F238E27FC236}">
                      <a16:creationId xmlns:a16="http://schemas.microsoft.com/office/drawing/2014/main" id="{4394491A-E7AF-0763-1196-696CADCFE26E}"/>
                    </a:ext>
                  </a:extLst>
                </p:cNvPr>
                <p:cNvSpPr/>
                <p:nvPr/>
              </p:nvSpPr>
              <p:spPr>
                <a:xfrm>
                  <a:off x="116273" y="60276"/>
                  <a:ext cx="272710" cy="9659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sz="1350"/>
                </a:p>
              </p:txBody>
            </p:sp>
          </p:grpSp>
          <p:sp>
            <p:nvSpPr>
              <p:cNvPr id="6" name="TextBox 56">
                <a:extLst>
                  <a:ext uri="{FF2B5EF4-FFF2-40B4-BE49-F238E27FC236}">
                    <a16:creationId xmlns:a16="http://schemas.microsoft.com/office/drawing/2014/main" id="{AEA73B54-266E-0AB2-698C-6C09B77927FE}"/>
                  </a:ext>
                </a:extLst>
              </p:cNvPr>
              <p:cNvSpPr txBox="1"/>
              <p:nvPr/>
            </p:nvSpPr>
            <p:spPr>
              <a:xfrm>
                <a:off x="22439" y="70527"/>
                <a:ext cx="1478104" cy="45625"/>
              </a:xfrm>
              <a:prstGeom prst="rect">
                <a:avLst/>
              </a:prstGeom>
              <a:noFill/>
            </p:spPr>
            <p:txBody>
              <a:bodyPr wrap="square" tIns="40500" bIns="0">
                <a:noAutofit/>
              </a:bodyPr>
              <a:lstStyle/>
              <a:p>
                <a:pPr algn="ctr">
                  <a:lnSpc>
                    <a:spcPct val="107000"/>
                  </a:lnSpc>
                  <a:spcAft>
                    <a:spcPts val="600"/>
                  </a:spcAft>
                </a:pPr>
                <a:r>
                  <a:rPr lang="vi-VN" sz="285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BÀI </a:t>
                </a:r>
                <a:r>
                  <a:rPr lang="en-US" sz="2850" b="1">
                    <a:solidFill>
                      <a:srgbClr val="0000CC"/>
                    </a:solidFill>
                    <a:latin typeface="Fira Sans Black" panose="020B0A03050000020004" pitchFamily="34" charset="0"/>
                    <a:ea typeface="Calibri" panose="020F0502020204030204" pitchFamily="34" charset="0"/>
                    <a:cs typeface="Times New Roman" panose="02020603050405020304" pitchFamily="18" charset="0"/>
                  </a:rPr>
                  <a:t>6.14</a:t>
                </a:r>
                <a:endParaRPr lang="vi-VN" sz="2850" dirty="0">
                  <a:latin typeface="Arial" panose="020B0604020202020204" pitchFamily="34" charset="0"/>
                  <a:ea typeface="Arial" panose="020B0604020202020204" pitchFamily="34" charset="0"/>
                  <a:cs typeface="Times New Roman" panose="02020603050405020304" pitchFamily="18" charset="0"/>
                </a:endParaRPr>
              </a:p>
            </p:txBody>
          </p:sp>
        </p:grpSp>
      </p:grpSp>
      <p:pic>
        <p:nvPicPr>
          <p:cNvPr id="11" name="Picture 10" descr="Diagram&#10;&#10;Description automatically generated with low confidence">
            <a:extLst>
              <a:ext uri="{FF2B5EF4-FFF2-40B4-BE49-F238E27FC236}">
                <a16:creationId xmlns:a16="http://schemas.microsoft.com/office/drawing/2014/main" id="{57816505-7494-F6E7-4F84-39993D40F61A}"/>
              </a:ext>
            </a:extLst>
          </p:cNvPr>
          <p:cNvPicPr>
            <a:picLocks noChangeAspect="1"/>
          </p:cNvPicPr>
          <p:nvPr/>
        </p:nvPicPr>
        <p:blipFill>
          <a:blip r:embed="rId3"/>
          <a:stretch>
            <a:fillRect/>
          </a:stretch>
        </p:blipFill>
        <p:spPr>
          <a:xfrm>
            <a:off x="12029454" y="3429000"/>
            <a:ext cx="6031984" cy="3600450"/>
          </a:xfrm>
          <a:prstGeom prst="rect">
            <a:avLst/>
          </a:prstGeom>
        </p:spPr>
      </p:pic>
    </p:spTree>
    <p:extLst>
      <p:ext uri="{BB962C8B-B14F-4D97-AF65-F5344CB8AC3E}">
        <p14:creationId xmlns:p14="http://schemas.microsoft.com/office/powerpoint/2010/main" val="293392905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08D358A6-803C-809A-9DCD-2845A7FB34D1}"/>
                  </a:ext>
                </a:extLst>
              </p:cNvPr>
              <p:cNvSpPr/>
              <p:nvPr/>
            </p:nvSpPr>
            <p:spPr>
              <a:xfrm>
                <a:off x="304837" y="2769203"/>
                <a:ext cx="17583113" cy="6431948"/>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0" rIns="54000" bIns="0" numCol="1" spcCol="0" rtlCol="0" fromWordArt="0" anchor="t" anchorCtr="0" forceAA="0" compatLnSpc="1">
                <a:prstTxWarp prst="textNoShape">
                  <a:avLst/>
                </a:prstTxWarp>
                <a:noAutofit/>
              </a:bodyPr>
              <a:lstStyle/>
              <a:p>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mô</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toán</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học</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bậc</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bậc</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sử</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dụng</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nhiều</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mô</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tế</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Dưới</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đây</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xét</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mô</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đơn</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giản</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thường</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gặp</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trình</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biến</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đổi</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14:m>
                  <m:oMath xmlns:m="http://schemas.openxmlformats.org/officeDocument/2006/math">
                    <m:r>
                      <a:rPr lang="en-US" sz="3600" i="1">
                        <a:solidFill>
                          <a:schemeClr val="tx1"/>
                        </a:solidFill>
                        <a:latin typeface="Cambria Math"/>
                      </a:rPr>
                      <m:t>𝑦</m:t>
                    </m:r>
                    <m:r>
                      <a:rPr lang="en-US" sz="3600" i="1">
                        <a:solidFill>
                          <a:schemeClr val="tx1"/>
                        </a:solidFill>
                        <a:latin typeface="Cambria Math"/>
                      </a:rPr>
                      <m:t>=</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a:rPr>
                          <m:t>𝑥</m:t>
                        </m:r>
                      </m:e>
                      <m:sub>
                        <m:r>
                          <a:rPr lang="en-US" sz="3600" i="1">
                            <a:solidFill>
                              <a:schemeClr val="tx1"/>
                            </a:solidFill>
                            <a:latin typeface="Cambria Math"/>
                          </a:rPr>
                          <m:t>0</m:t>
                        </m:r>
                      </m:sub>
                    </m:sSub>
                    <m:r>
                      <a:rPr lang="en-US" sz="3600" i="1">
                        <a:solidFill>
                          <a:schemeClr val="tx1"/>
                        </a:solidFill>
                        <a:latin typeface="Cambria Math"/>
                      </a:rPr>
                      <m:t>+</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i="1">
                            <a:solidFill>
                              <a:schemeClr val="tx1"/>
                            </a:solidFill>
                            <a:latin typeface="Cambria Math"/>
                          </a:rPr>
                          <m:t>0</m:t>
                        </m:r>
                      </m:sub>
                    </m:sSub>
                    <m:r>
                      <a:rPr lang="en-US" sz="3600" i="1">
                        <a:solidFill>
                          <a:schemeClr val="tx1"/>
                        </a:solidFill>
                        <a:latin typeface="Cambria Math"/>
                      </a:rPr>
                      <m:t>𝑡</m:t>
                    </m:r>
                    <m:r>
                      <a:rPr lang="en-US" sz="3600" i="1">
                        <a:solidFill>
                          <a:schemeClr val="tx1"/>
                        </a:solidFill>
                        <a:latin typeface="Cambria Math"/>
                      </a:rPr>
                      <m:t>+</m:t>
                    </m:r>
                    <m:f>
                      <m:fPr>
                        <m:ctrlPr>
                          <a:rPr lang="en-US" sz="3600" i="1">
                            <a:solidFill>
                              <a:schemeClr val="tx1"/>
                            </a:solidFill>
                            <a:latin typeface="Cambria Math" panose="02040503050406030204" pitchFamily="18" charset="0"/>
                          </a:rPr>
                        </m:ctrlPr>
                      </m:fPr>
                      <m:num>
                        <m:r>
                          <a:rPr lang="en-US" sz="3600" i="1">
                            <a:solidFill>
                              <a:schemeClr val="tx1"/>
                            </a:solidFill>
                            <a:latin typeface="Cambria Math"/>
                          </a:rPr>
                          <m:t>𝑎</m:t>
                        </m:r>
                        <m:sSup>
                          <m:sSupPr>
                            <m:ctrlPr>
                              <a:rPr lang="en-US" sz="3600" i="1">
                                <a:solidFill>
                                  <a:schemeClr val="tx1"/>
                                </a:solidFill>
                                <a:latin typeface="Cambria Math" panose="02040503050406030204" pitchFamily="18" charset="0"/>
                              </a:rPr>
                            </m:ctrlPr>
                          </m:sSupPr>
                          <m:e>
                            <m:r>
                              <a:rPr lang="en-US" sz="3600" i="1">
                                <a:solidFill>
                                  <a:schemeClr val="tx1"/>
                                </a:solidFill>
                                <a:latin typeface="Cambria Math"/>
                              </a:rPr>
                              <m:t>𝑡</m:t>
                            </m:r>
                          </m:e>
                          <m:sup>
                            <m:r>
                              <a:rPr lang="en-US" sz="3600" i="1">
                                <a:solidFill>
                                  <a:schemeClr val="tx1"/>
                                </a:solidFill>
                                <a:latin typeface="Cambria Math"/>
                              </a:rPr>
                              <m:t>2</m:t>
                            </m:r>
                          </m:sup>
                        </m:sSup>
                      </m:num>
                      <m:den>
                        <m:r>
                          <a:rPr lang="en-US" sz="3600" i="1">
                            <a:solidFill>
                              <a:schemeClr val="tx1"/>
                            </a:solidFill>
                            <a:latin typeface="Cambria Math"/>
                          </a:rPr>
                          <m:t>2</m:t>
                        </m:r>
                      </m:den>
                    </m:f>
                    <m:r>
                      <a:rPr lang="en-US" sz="3600" i="1">
                        <a:solidFill>
                          <a:schemeClr val="tx1"/>
                        </a:solidFill>
                        <a:latin typeface="Cambria Math"/>
                      </a:rPr>
                      <m:t>,</m:t>
                    </m:r>
                  </m:oMath>
                </a14:m>
                <a:endParaRPr lang="en-US" sz="3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a:rPr>
                          <m:t>𝑥</m:t>
                        </m:r>
                      </m:e>
                      <m:sub>
                        <m:r>
                          <a:rPr lang="en-US" sz="3600" i="1">
                            <a:solidFill>
                              <a:schemeClr val="tx1"/>
                            </a:solidFill>
                            <a:latin typeface="Cambria Math"/>
                          </a:rPr>
                          <m:t>0</m:t>
                        </m:r>
                      </m:sub>
                    </m:sSub>
                  </m:oMath>
                </a14:m>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toạ</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ban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đầu</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i="1">
                            <a:solidFill>
                              <a:schemeClr val="tx1"/>
                            </a:solidFill>
                            <a:latin typeface="Cambria Math"/>
                          </a:rPr>
                          <m:t>0</m:t>
                        </m:r>
                      </m:sub>
                    </m:sSub>
                  </m:oMath>
                </a14:m>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vận</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tốc</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ban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đầu</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gia</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tốc</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dấu</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vo</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nhanh</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dần</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ngược</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dấu</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với</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i="1">
                            <a:solidFill>
                              <a:schemeClr val="tx1"/>
                            </a:solidFill>
                            <a:latin typeface="Cambria Math"/>
                          </a:rPr>
                          <m:t>0</m:t>
                        </m:r>
                      </m:sub>
                    </m:sSub>
                  </m:oMath>
                </a14:m>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chuyển</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động</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chậm</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dần</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đều</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Như</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vậy</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toạ</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600" i="1">
                        <a:solidFill>
                          <a:schemeClr val="tx1"/>
                        </a:solidFill>
                        <a:latin typeface="Cambria Math"/>
                      </a:rPr>
                      <m:t>𝑥</m:t>
                    </m:r>
                    <m:r>
                      <a:rPr lang="en-US" sz="3600" i="1">
                        <a:solidFill>
                          <a:schemeClr val="tx1"/>
                        </a:solidFill>
                        <a:latin typeface="Cambria Math"/>
                      </a:rPr>
                      <m:t>(</m:t>
                    </m:r>
                    <m:r>
                      <a:rPr lang="en-US" sz="3600" i="1">
                        <a:solidFill>
                          <a:schemeClr val="tx1"/>
                        </a:solidFill>
                        <a:latin typeface="Cambria Math"/>
                      </a:rPr>
                      <m:t>𝑡</m:t>
                    </m:r>
                    <m:r>
                      <a:rPr lang="en-US" sz="3600" i="1">
                        <a:solidFill>
                          <a:schemeClr val="tx1"/>
                        </a:solidFill>
                        <a:latin typeface="Cambria Math"/>
                      </a:rPr>
                      <m:t>)</m:t>
                    </m:r>
                  </m:oMath>
                </a14:m>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vật</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bậc</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của</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thời</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tx1"/>
                    </a:solidFill>
                    <a:latin typeface="Tahoma" panose="020B0604030504040204" pitchFamily="34" charset="0"/>
                    <a:ea typeface="Tahoma" panose="020B0604030504040204" pitchFamily="34" charset="0"/>
                    <a:cs typeface="Tahoma" panose="020B0604030504040204" pitchFamily="34" charset="0"/>
                  </a:rPr>
                  <a:t>gian</a:t>
                </a: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600" i="1">
                        <a:solidFill>
                          <a:schemeClr val="tx1"/>
                        </a:solidFill>
                        <a:latin typeface="Cambria Math"/>
                      </a:rPr>
                      <m:t>𝑡</m:t>
                    </m:r>
                  </m:oMath>
                </a14:m>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Rounded Corners 1">
                <a:extLst>
                  <a:ext uri="{FF2B5EF4-FFF2-40B4-BE49-F238E27FC236}">
                    <a16:creationId xmlns:a16="http://schemas.microsoft.com/office/drawing/2014/main" id="{08D358A6-803C-809A-9DCD-2845A7FB34D1}"/>
                  </a:ext>
                </a:extLst>
              </p:cNvPr>
              <p:cNvSpPr>
                <a:spLocks noRot="1" noChangeAspect="1" noMove="1" noResize="1" noEditPoints="1" noAdjustHandles="1" noChangeArrowheads="1" noChangeShapeType="1" noTextEdit="1"/>
              </p:cNvSpPr>
              <p:nvPr/>
            </p:nvSpPr>
            <p:spPr>
              <a:xfrm>
                <a:off x="304837" y="2769203"/>
                <a:ext cx="17583113" cy="6431948"/>
              </a:xfrm>
              <a:prstGeom prst="roundRect">
                <a:avLst>
                  <a:gd name="adj" fmla="val 9039"/>
                </a:avLst>
              </a:prstGeom>
              <a:blipFill>
                <a:blip r:embed="rId2"/>
                <a:stretch>
                  <a:fillRect l="-277"/>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95A7516E-7161-0BB5-2875-051D2DFB5240}"/>
              </a:ext>
            </a:extLst>
          </p:cNvPr>
          <p:cNvGrpSpPr/>
          <p:nvPr/>
        </p:nvGrpSpPr>
        <p:grpSpPr>
          <a:xfrm>
            <a:off x="228600" y="2057400"/>
            <a:ext cx="3429000" cy="685800"/>
            <a:chOff x="400050" y="2914650"/>
            <a:chExt cx="3790949" cy="914400"/>
          </a:xfrm>
        </p:grpSpPr>
        <p:sp>
          <p:nvSpPr>
            <p:cNvPr id="4" name="Freeform 20">
              <a:extLst>
                <a:ext uri="{FF2B5EF4-FFF2-40B4-BE49-F238E27FC236}">
                  <a16:creationId xmlns:a16="http://schemas.microsoft.com/office/drawing/2014/main" id="{5884B6BC-B9CB-C52B-BF0D-B8ABEECE1C4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68572" tIns="34286" rIns="68572" bIns="34286" numCol="1" anchor="t" anchorCtr="0" compatLnSpc="1">
              <a:prstTxWarp prst="textNoShape">
                <a:avLst/>
              </a:prstTxWarp>
            </a:bodyPr>
            <a:lstStyle/>
            <a:p>
              <a:endParaRPr lang="en-US" sz="1350"/>
            </a:p>
          </p:txBody>
        </p:sp>
        <p:sp>
          <p:nvSpPr>
            <p:cNvPr id="5" name="TextBox 4">
              <a:extLst>
                <a:ext uri="{FF2B5EF4-FFF2-40B4-BE49-F238E27FC236}">
                  <a16:creationId xmlns:a16="http://schemas.microsoft.com/office/drawing/2014/main" id="{9F6F8C06-D8F7-A624-0656-3BF3E0C92A54}"/>
                </a:ext>
              </a:extLst>
            </p:cNvPr>
            <p:cNvSpPr txBox="1"/>
            <p:nvPr/>
          </p:nvSpPr>
          <p:spPr>
            <a:xfrm>
              <a:off x="1346202" y="3004278"/>
              <a:ext cx="2844797" cy="800219"/>
            </a:xfrm>
            <a:prstGeom prst="rect">
              <a:avLst/>
            </a:prstGeom>
            <a:noFill/>
          </p:spPr>
          <p:txBody>
            <a:bodyPr wrap="square" rtlCol="0">
              <a:spAutoFit/>
            </a:bodyPr>
            <a:lstStyle/>
            <a:p>
              <a:r>
                <a:rPr lang="en-US" sz="3300" b="1">
                  <a:solidFill>
                    <a:srgbClr val="FFC000"/>
                  </a:solidFill>
                  <a:latin typeface="Tahoma" pitchFamily="34" charset="0"/>
                  <a:ea typeface="Tahoma" pitchFamily="34" charset="0"/>
                  <a:cs typeface="Tahoma" pitchFamily="34" charset="0"/>
                </a:rPr>
                <a:t>Em có biết</a:t>
              </a:r>
              <a:endParaRPr lang="en-US" sz="33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a16="http://schemas.microsoft.com/office/drawing/2014/main" id="{83A82A0C-9BB8-E0E8-5996-82BCC086746E}"/>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lipboard outline">
              <a:extLst>
                <a:ext uri="{FF2B5EF4-FFF2-40B4-BE49-F238E27FC236}">
                  <a16:creationId xmlns:a16="http://schemas.microsoft.com/office/drawing/2014/main" id="{DC5B157A-60EF-820B-8791-2004F927F9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734874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723900"/>
            <a:ext cx="18288000" cy="1588168"/>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vi-VN"/>
            </a:p>
          </p:txBody>
        </p:sp>
      </p:grpSp>
      <p:pic>
        <p:nvPicPr>
          <p:cNvPr id="12" name="Picture 12"/>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b="54071"/>
          <a:stretch>
            <a:fillRect/>
          </a:stretch>
        </p:blipFill>
        <p:spPr>
          <a:xfrm>
            <a:off x="564058" y="9193560"/>
            <a:ext cx="18288000" cy="5474940"/>
          </a:xfrm>
          <a:prstGeom prst="rect">
            <a:avLst/>
          </a:prstGeom>
        </p:spPr>
      </p:pic>
      <p:grpSp>
        <p:nvGrpSpPr>
          <p:cNvPr id="23" name="Group 22"/>
          <p:cNvGrpSpPr/>
          <p:nvPr/>
        </p:nvGrpSpPr>
        <p:grpSpPr>
          <a:xfrm>
            <a:off x="152400" y="740797"/>
            <a:ext cx="1619250" cy="1571266"/>
            <a:chOff x="1028700" y="3663315"/>
            <a:chExt cx="3215601" cy="3215601"/>
          </a:xfrm>
        </p:grpSpPr>
        <p:grpSp>
          <p:nvGrpSpPr>
            <p:cNvPr id="4" name="Group 4"/>
            <p:cNvGrpSpPr/>
            <p:nvPr/>
          </p:nvGrpSpPr>
          <p:grpSpPr>
            <a:xfrm>
              <a:off x="1028700" y="3663315"/>
              <a:ext cx="3215601" cy="321560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6754509" y="8953500"/>
            <a:ext cx="1304891" cy="1143000"/>
            <a:chOff x="14043699" y="3663315"/>
            <a:chExt cx="3215601" cy="3215601"/>
          </a:xfrm>
        </p:grpSpPr>
        <p:grpSp>
          <p:nvGrpSpPr>
            <p:cNvPr id="10" name="Group 10"/>
            <p:cNvGrpSpPr/>
            <p:nvPr/>
          </p:nvGrpSpPr>
          <p:grpSpPr>
            <a:xfrm>
              <a:off x="14043699" y="3663315"/>
              <a:ext cx="3215601" cy="321560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84178" y="4054340"/>
              <a:ext cx="1134643" cy="2433550"/>
            </a:xfrm>
            <a:prstGeom prst="rect">
              <a:avLst/>
            </a:prstGeom>
          </p:spPr>
        </p:pic>
      </p:grpSp>
      <p:sp>
        <p:nvSpPr>
          <p:cNvPr id="22" name="Google Shape;7771;p33"/>
          <p:cNvSpPr txBox="1">
            <a:spLocks/>
          </p:cNvSpPr>
          <p:nvPr/>
        </p:nvSpPr>
        <p:spPr>
          <a:xfrm>
            <a:off x="3733800" y="11049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a:solidFill>
                  <a:srgbClr val="04596F"/>
                </a:solidFill>
                <a:latin typeface="Arial" panose="020B0604020202020204" pitchFamily="34" charset="0"/>
              </a:rPr>
              <a:t>KHỞI ĐỘNG</a:t>
            </a:r>
          </a:p>
        </p:txBody>
      </p:sp>
      <p:sp>
        <p:nvSpPr>
          <p:cNvPr id="28" name="Rectangle 27"/>
          <p:cNvSpPr/>
          <p:nvPr/>
        </p:nvSpPr>
        <p:spPr>
          <a:xfrm>
            <a:off x="682717" y="2547490"/>
            <a:ext cx="16919483" cy="2615460"/>
          </a:xfrm>
          <a:prstGeom prst="rect">
            <a:avLst/>
          </a:prstGeom>
        </p:spPr>
        <p:txBody>
          <a:bodyPr wrap="square">
            <a:spAutoFit/>
          </a:bodyPr>
          <a:lstStyle/>
          <a:p>
            <a:pPr algn="just">
              <a:lnSpc>
                <a:spcPct val="150000"/>
              </a:lnSpc>
              <a:spcBef>
                <a:spcPts val="600"/>
              </a:spcBef>
              <a:spcAft>
                <a:spcPts val="800"/>
              </a:spcAft>
            </a:pPr>
            <a:r>
              <a:rPr lang="vi-VN" sz="3800" dirty="0">
                <a:solidFill>
                  <a:schemeClr val="bg1"/>
                </a:solidFill>
                <a:ea typeface="Calibri" panose="020F0502020204030204" pitchFamily="34" charset="0"/>
                <a:cs typeface="Arial" panose="020B0604020202020204" pitchFamily="34" charset="0"/>
              </a:rPr>
              <a:t>Bác Việt có một tấm lưới hình chữ nhật dài 20 m. Bác muốn dùng tấm lưới này rào chắn ba mặt áp bên bờ tường của khu vườn nhà mình thành một mảnh đất hình chữ nhật để trồng rau.</a:t>
            </a:r>
          </a:p>
        </p:txBody>
      </p:sp>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180401" y="4630830"/>
            <a:ext cx="5781449" cy="4816460"/>
          </a:xfrm>
          <a:prstGeom prst="rect">
            <a:avLst/>
          </a:prstGeom>
        </p:spPr>
      </p:pic>
      <p:sp>
        <p:nvSpPr>
          <p:cNvPr id="7" name="Rectangle 6"/>
          <p:cNvSpPr/>
          <p:nvPr/>
        </p:nvSpPr>
        <p:spPr>
          <a:xfrm>
            <a:off x="705964" y="5428714"/>
            <a:ext cx="8057036" cy="3600986"/>
          </a:xfrm>
          <a:prstGeom prst="rect">
            <a:avLst/>
          </a:prstGeom>
        </p:spPr>
        <p:txBody>
          <a:bodyPr wrap="square">
            <a:spAutoFit/>
          </a:bodyPr>
          <a:lstStyle/>
          <a:p>
            <a:pPr lvl="0" algn="just">
              <a:lnSpc>
                <a:spcPct val="150000"/>
              </a:lnSpc>
              <a:spcBef>
                <a:spcPts val="600"/>
              </a:spcBef>
              <a:spcAft>
                <a:spcPts val="800"/>
              </a:spcAft>
            </a:pPr>
            <a:r>
              <a:rPr lang="vi-VN" sz="3800" dirty="0">
                <a:solidFill>
                  <a:prstClr val="white"/>
                </a:solidFill>
                <a:ea typeface="Calibri" panose="020F0502020204030204" pitchFamily="34" charset="0"/>
                <a:cs typeface="Arial" panose="020B0604020202020204" pitchFamily="34" charset="0"/>
              </a:rPr>
              <a:t>Hỏi hai cột góc hàng rào cần phải cắm cách bờ tường bao xa để </a:t>
            </a:r>
            <a:r>
              <a:rPr lang="en-US" sz="3800" dirty="0">
                <a:solidFill>
                  <a:prstClr val="white"/>
                </a:solidFill>
                <a:ea typeface="Calibri" panose="020F0502020204030204" pitchFamily="34" charset="0"/>
                <a:cs typeface="Arial" panose="020B0604020202020204" pitchFamily="34" charset="0"/>
              </a:rPr>
              <a:t>   </a:t>
            </a:r>
            <a:r>
              <a:rPr lang="vi-VN" sz="3800" dirty="0">
                <a:solidFill>
                  <a:prstClr val="white"/>
                </a:solidFill>
                <a:ea typeface="Calibri" panose="020F0502020204030204" pitchFamily="34" charset="0"/>
                <a:cs typeface="Arial" panose="020B0604020202020204" pitchFamily="34" charset="0"/>
              </a:rPr>
              <a:t>mảnh đất được rào chắn của bác có diện tích lớn nhất?</a:t>
            </a: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CD044CA6-F9BE-6238-362B-13871878EA92}"/>
                  </a:ext>
                </a:extLst>
              </p:cNvPr>
              <p:cNvSpPr/>
              <p:nvPr/>
            </p:nvSpPr>
            <p:spPr>
              <a:xfrm>
                <a:off x="304837" y="2769203"/>
                <a:ext cx="17583113" cy="6431948"/>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0" rIns="54000" bIns="0" numCol="1" spcCol="0" rtlCol="0" fromWordArt="0" anchor="t" anchorCtr="0" forceAA="0" compatLnSpc="1">
                <a:prstTxWarp prst="textNoShape">
                  <a:avLst/>
                </a:prstTxWarp>
                <a:noAutofit/>
              </a:bodyPr>
              <a:lstStyle/>
              <a:p>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Nói riêng, khi bỏ qua sức cản của không khí, nếu ném một vật lên trên theo phương thẳng đứng thì chuyển động của vật sẽ chỉ chịu ảnh hưởng của trọng lực và vật sẽ có gia tốc bằng gia tốc trọng trường. Khi đó độ cao (so với mặt đất) của vật tại thời điểm </a:t>
                </a:r>
                <a14:m>
                  <m:oMath xmlns:m="http://schemas.openxmlformats.org/officeDocument/2006/math">
                    <m:r>
                      <a:rPr lang="en-US" sz="3600" i="1">
                        <a:solidFill>
                          <a:schemeClr val="tx1"/>
                        </a:solidFill>
                        <a:latin typeface="Cambria Math"/>
                      </a:rPr>
                      <m:t>𝑡</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cho bởi phương trình</a:t>
                </a:r>
              </a:p>
              <a:p>
                <a:pPr/>
                <a14:m>
                  <m:oMathPara xmlns:m="http://schemas.openxmlformats.org/officeDocument/2006/math">
                    <m:oMathParaPr>
                      <m:jc m:val="centerGroup"/>
                    </m:oMathParaPr>
                    <m:oMath xmlns:m="http://schemas.openxmlformats.org/officeDocument/2006/math">
                      <m:r>
                        <a:rPr lang="en-US" sz="3600" i="1">
                          <a:solidFill>
                            <a:schemeClr val="tx1"/>
                          </a:solidFill>
                          <a:latin typeface="Cambria Math"/>
                        </a:rPr>
                        <m:t>𝑦</m:t>
                      </m:r>
                      <m:r>
                        <a:rPr lang="en-US" sz="3600" i="1">
                          <a:solidFill>
                            <a:schemeClr val="tx1"/>
                          </a:solidFill>
                          <a:latin typeface="Cambria Math"/>
                        </a:rPr>
                        <m:t>(</m:t>
                      </m:r>
                      <m:r>
                        <a:rPr lang="en-US" sz="3600" i="1">
                          <a:solidFill>
                            <a:schemeClr val="tx1"/>
                          </a:solidFill>
                          <a:latin typeface="Cambria Math"/>
                        </a:rPr>
                        <m:t>𝑡</m:t>
                      </m:r>
                      <m:r>
                        <a:rPr lang="en-US" sz="3600" i="1">
                          <a:solidFill>
                            <a:schemeClr val="tx1"/>
                          </a:solidFill>
                          <a:latin typeface="Cambria Math"/>
                        </a:rPr>
                        <m:t>)=</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a:rPr>
                            <m:t>𝑦</m:t>
                          </m:r>
                        </m:e>
                        <m:sub>
                          <m:r>
                            <a:rPr lang="en-US" sz="3600" i="1">
                              <a:solidFill>
                                <a:schemeClr val="tx1"/>
                              </a:solidFill>
                              <a:latin typeface="Cambria Math"/>
                            </a:rPr>
                            <m:t>0</m:t>
                          </m:r>
                        </m:sub>
                      </m:sSub>
                      <m:r>
                        <a:rPr lang="en-US" sz="3600" i="1">
                          <a:solidFill>
                            <a:schemeClr val="tx1"/>
                          </a:solidFill>
                          <a:latin typeface="Cambria Math"/>
                        </a:rPr>
                        <m:t>+</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i="1">
                              <a:solidFill>
                                <a:schemeClr val="tx1"/>
                              </a:solidFill>
                              <a:latin typeface="Cambria Math"/>
                            </a:rPr>
                            <m:t>0</m:t>
                          </m:r>
                        </m:sub>
                      </m:sSub>
                      <m:r>
                        <a:rPr lang="en-US" sz="3600" i="1">
                          <a:solidFill>
                            <a:schemeClr val="tx1"/>
                          </a:solidFill>
                          <a:latin typeface="Cambria Math"/>
                        </a:rPr>
                        <m:t>𝑡</m:t>
                      </m:r>
                      <m:r>
                        <a:rPr lang="en-US" sz="3600" i="1">
                          <a:solidFill>
                            <a:schemeClr val="tx1"/>
                          </a:solidFill>
                          <a:latin typeface="Cambria Math"/>
                        </a:rPr>
                        <m:t>−</m:t>
                      </m:r>
                      <m:f>
                        <m:fPr>
                          <m:ctrlPr>
                            <a:rPr lang="en-US" sz="3600" i="1">
                              <a:solidFill>
                                <a:schemeClr val="tx1"/>
                              </a:solidFill>
                              <a:latin typeface="Cambria Math" panose="02040503050406030204" pitchFamily="18" charset="0"/>
                            </a:rPr>
                          </m:ctrlPr>
                        </m:fPr>
                        <m:num>
                          <m:r>
                            <a:rPr lang="en-US" sz="3600" i="1">
                              <a:solidFill>
                                <a:schemeClr val="tx1"/>
                              </a:solidFill>
                              <a:latin typeface="Cambria Math"/>
                            </a:rPr>
                            <m:t>1</m:t>
                          </m:r>
                        </m:num>
                        <m:den>
                          <m:r>
                            <a:rPr lang="en-US" sz="3600" i="1">
                              <a:solidFill>
                                <a:schemeClr val="tx1"/>
                              </a:solidFill>
                              <a:latin typeface="Cambria Math"/>
                            </a:rPr>
                            <m:t>2</m:t>
                          </m:r>
                        </m:den>
                      </m:f>
                      <m:r>
                        <a:rPr lang="en-US" sz="3600" i="1">
                          <a:solidFill>
                            <a:schemeClr val="tx1"/>
                          </a:solidFill>
                          <a:latin typeface="Cambria Math"/>
                        </a:rPr>
                        <m:t>𝑔</m:t>
                      </m:r>
                      <m:sSup>
                        <m:sSupPr>
                          <m:ctrlPr>
                            <a:rPr lang="en-US" sz="3600" i="1">
                              <a:solidFill>
                                <a:schemeClr val="tx1"/>
                              </a:solidFill>
                              <a:latin typeface="Cambria Math" panose="02040503050406030204" pitchFamily="18" charset="0"/>
                            </a:rPr>
                          </m:ctrlPr>
                        </m:sSupPr>
                        <m:e>
                          <m:r>
                            <a:rPr lang="en-US" sz="3600" i="1">
                              <a:solidFill>
                                <a:schemeClr val="tx1"/>
                              </a:solidFill>
                              <a:latin typeface="Cambria Math"/>
                            </a:rPr>
                            <m:t>𝑡</m:t>
                          </m:r>
                        </m:e>
                        <m:sup>
                          <m:r>
                            <a:rPr lang="en-US" sz="3600" i="1">
                              <a:solidFill>
                                <a:schemeClr val="tx1"/>
                              </a:solidFill>
                              <a:latin typeface="Cambria Math"/>
                            </a:rPr>
                            <m:t>2</m:t>
                          </m:r>
                        </m:sup>
                      </m:sSup>
                    </m:oMath>
                  </m:oMathPara>
                </a14:m>
                <a:endParaRPr lang="en-US" sz="36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trong đó </a:t>
                </a:r>
                <a14:m>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a:rPr>
                          <m:t>𝑦</m:t>
                        </m:r>
                      </m:e>
                      <m:sub>
                        <m:r>
                          <a:rPr lang="en-US" sz="3600" i="1">
                            <a:solidFill>
                              <a:schemeClr val="tx1"/>
                            </a:solidFill>
                            <a:latin typeface="Cambria Math"/>
                          </a:rPr>
                          <m:t>0</m:t>
                        </m:r>
                      </m:sub>
                    </m:sSub>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(mét) là độ cao ban đầu của vật khi ném lên, </a:t>
                </a:r>
                <a14:m>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a:rPr>
                          <m:t>𝑣</m:t>
                        </m:r>
                      </m:e>
                      <m:sub>
                        <m:r>
                          <a:rPr lang="en-US" sz="3600" i="1">
                            <a:solidFill>
                              <a:schemeClr val="tx1"/>
                            </a:solidFill>
                            <a:latin typeface="Cambria Math"/>
                          </a:rPr>
                          <m:t>0</m:t>
                        </m:r>
                      </m:sub>
                    </m:sSub>
                    <m:r>
                      <a:rPr lang="en-US" sz="3600" i="1">
                        <a:solidFill>
                          <a:schemeClr val="tx1"/>
                        </a:solidFill>
                        <a:latin typeface="Cambria Math"/>
                      </a:rPr>
                      <m:t>( </m:t>
                    </m:r>
                    <m:r>
                      <m:rPr>
                        <m:nor/>
                      </m:rPr>
                      <a:rPr lang="en-US" sz="3600">
                        <a:solidFill>
                          <a:schemeClr val="tx1"/>
                        </a:solidFill>
                        <a:latin typeface="Tahoma" panose="020B0604030504040204" pitchFamily="34" charset="0"/>
                        <a:ea typeface="Tahoma" panose="020B0604030504040204" pitchFamily="34" charset="0"/>
                        <a:cs typeface="Tahoma" panose="020B0604030504040204" pitchFamily="34" charset="0"/>
                      </a:rPr>
                      <m:t>m</m:t>
                    </m:r>
                    <m:r>
                      <a:rPr lang="en-US" sz="3600" i="1">
                        <a:solidFill>
                          <a:schemeClr val="tx1"/>
                        </a:solidFill>
                        <a:latin typeface="Cambria Math"/>
                      </a:rPr>
                      <m:t>/</m:t>
                    </m:r>
                    <m:r>
                      <m:rPr>
                        <m:nor/>
                      </m:rPr>
                      <a:rPr lang="en-US" sz="3600">
                        <a:solidFill>
                          <a:schemeClr val="tx1"/>
                        </a:solidFill>
                        <a:latin typeface="Tahoma" panose="020B0604030504040204" pitchFamily="34" charset="0"/>
                        <a:ea typeface="Tahoma" panose="020B0604030504040204" pitchFamily="34" charset="0"/>
                        <a:cs typeface="Tahoma" panose="020B0604030504040204" pitchFamily="34" charset="0"/>
                      </a:rPr>
                      <m:t>s</m:t>
                    </m:r>
                    <m:r>
                      <a:rPr lang="en-US" sz="3600" i="1">
                        <a:solidFill>
                          <a:schemeClr val="tx1"/>
                        </a:solidFill>
                        <a:latin typeface="Cambria Math"/>
                      </a:rPr>
                      <m:t>)</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là vận tốc ban đầu của vật và </a:t>
                </a:r>
                <a14:m>
                  <m:oMath xmlns:m="http://schemas.openxmlformats.org/officeDocument/2006/math">
                    <m:r>
                      <a:rPr lang="en-US" sz="3600" i="1">
                        <a:solidFill>
                          <a:schemeClr val="tx1"/>
                        </a:solidFill>
                        <a:latin typeface="Cambria Math"/>
                      </a:rPr>
                      <m:t>𝑔</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là gia tốc trọng trường </a:t>
                </a:r>
                <a14:m>
                  <m:oMath xmlns:m="http://schemas.openxmlformats.org/officeDocument/2006/math">
                    <m:d>
                      <m:dPr>
                        <m:ctrlPr>
                          <a:rPr lang="en-US" sz="3600" i="1">
                            <a:solidFill>
                              <a:schemeClr val="tx1"/>
                            </a:solidFill>
                            <a:latin typeface="Cambria Math" panose="02040503050406030204" pitchFamily="18" charset="0"/>
                          </a:rPr>
                        </m:ctrlPr>
                      </m:dPr>
                      <m:e>
                        <m:r>
                          <a:rPr lang="en-US" sz="3600" i="1">
                            <a:solidFill>
                              <a:schemeClr val="tx1"/>
                            </a:solidFill>
                            <a:latin typeface="Cambria Math"/>
                          </a:rPr>
                          <m:t>𝑔</m:t>
                        </m:r>
                        <m:r>
                          <a:rPr lang="en-US" sz="3600" i="1">
                            <a:solidFill>
                              <a:schemeClr val="tx1"/>
                            </a:solidFill>
                            <a:latin typeface="Cambria Math"/>
                          </a:rPr>
                          <m:t>≈9,8 </m:t>
                        </m:r>
                        <m:r>
                          <m:rPr>
                            <m:nor/>
                          </m:rPr>
                          <a:rPr lang="en-US" sz="3600">
                            <a:solidFill>
                              <a:schemeClr val="tx1"/>
                            </a:solidFill>
                            <a:latin typeface="Tahoma" panose="020B0604030504040204" pitchFamily="34" charset="0"/>
                            <a:ea typeface="Tahoma" panose="020B0604030504040204" pitchFamily="34" charset="0"/>
                            <a:cs typeface="Tahoma" panose="020B0604030504040204" pitchFamily="34" charset="0"/>
                          </a:rPr>
                          <m:t>m</m:t>
                        </m:r>
                        <m:r>
                          <a:rPr lang="en-US" sz="3600" i="1">
                            <a:solidFill>
                              <a:schemeClr val="tx1"/>
                            </a:solidFill>
                            <a:latin typeface="Cambria Math"/>
                          </a:rPr>
                          <m:t>/</m:t>
                        </m:r>
                        <m:sSup>
                          <m:sSupPr>
                            <m:ctrlPr>
                              <a:rPr lang="en-US" sz="3600" i="1">
                                <a:solidFill>
                                  <a:schemeClr val="tx1"/>
                                </a:solidFill>
                                <a:latin typeface="Cambria Math" panose="02040503050406030204" pitchFamily="18" charset="0"/>
                              </a:rPr>
                            </m:ctrlPr>
                          </m:sSupPr>
                          <m:e>
                            <m:r>
                              <m:rPr>
                                <m:nor/>
                              </m:rPr>
                              <a:rPr lang="en-US" sz="3600">
                                <a:solidFill>
                                  <a:schemeClr val="tx1"/>
                                </a:solidFill>
                                <a:latin typeface="Tahoma" panose="020B0604030504040204" pitchFamily="34" charset="0"/>
                                <a:ea typeface="Tahoma" panose="020B0604030504040204" pitchFamily="34" charset="0"/>
                                <a:cs typeface="Tahoma" panose="020B0604030504040204" pitchFamily="34" charset="0"/>
                              </a:rPr>
                              <m:t>s</m:t>
                            </m:r>
                          </m:e>
                          <m:sup>
                            <m:r>
                              <a:rPr lang="en-US" sz="3600" i="1">
                                <a:solidFill>
                                  <a:schemeClr val="tx1"/>
                                </a:solidFill>
                                <a:latin typeface="Cambria Math"/>
                              </a:rPr>
                              <m:t>2</m:t>
                            </m:r>
                          </m:sup>
                        </m:sSup>
                      </m:e>
                    </m:d>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Rounded Corners 1">
                <a:extLst>
                  <a:ext uri="{FF2B5EF4-FFF2-40B4-BE49-F238E27FC236}">
                    <a16:creationId xmlns:a16="http://schemas.microsoft.com/office/drawing/2014/main" id="{CD044CA6-F9BE-6238-362B-13871878EA92}"/>
                  </a:ext>
                </a:extLst>
              </p:cNvPr>
              <p:cNvSpPr>
                <a:spLocks noRot="1" noChangeAspect="1" noMove="1" noResize="1" noEditPoints="1" noAdjustHandles="1" noChangeArrowheads="1" noChangeShapeType="1" noTextEdit="1"/>
              </p:cNvSpPr>
              <p:nvPr/>
            </p:nvSpPr>
            <p:spPr>
              <a:xfrm>
                <a:off x="304837" y="2769203"/>
                <a:ext cx="17583113" cy="6431948"/>
              </a:xfrm>
              <a:prstGeom prst="roundRect">
                <a:avLst>
                  <a:gd name="adj" fmla="val 9039"/>
                </a:avLst>
              </a:prstGeom>
              <a:blipFill>
                <a:blip r:embed="rId2"/>
                <a:stretch>
                  <a:fillRect l="-277" r="-554"/>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ABD52572-5422-35A5-AA82-F2435A937190}"/>
              </a:ext>
            </a:extLst>
          </p:cNvPr>
          <p:cNvGrpSpPr/>
          <p:nvPr/>
        </p:nvGrpSpPr>
        <p:grpSpPr>
          <a:xfrm>
            <a:off x="228600" y="2057400"/>
            <a:ext cx="3429000" cy="685800"/>
            <a:chOff x="400050" y="2914650"/>
            <a:chExt cx="3790949" cy="914400"/>
          </a:xfrm>
        </p:grpSpPr>
        <p:sp>
          <p:nvSpPr>
            <p:cNvPr id="4" name="Freeform 20">
              <a:extLst>
                <a:ext uri="{FF2B5EF4-FFF2-40B4-BE49-F238E27FC236}">
                  <a16:creationId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68572" tIns="34286" rIns="68572" bIns="34286" numCol="1" anchor="t" anchorCtr="0" compatLnSpc="1">
              <a:prstTxWarp prst="textNoShape">
                <a:avLst/>
              </a:prstTxWarp>
            </a:bodyPr>
            <a:lstStyle/>
            <a:p>
              <a:endParaRPr lang="en-US" sz="1350"/>
            </a:p>
          </p:txBody>
        </p:sp>
        <p:sp>
          <p:nvSpPr>
            <p:cNvPr id="5" name="TextBox 4">
              <a:extLst>
                <a:ext uri="{FF2B5EF4-FFF2-40B4-BE49-F238E27FC236}">
                  <a16:creationId xmlns:a16="http://schemas.microsoft.com/office/drawing/2014/main" id="{4ADDF8C7-DB57-FCC9-607B-ED998F4DEA99}"/>
                </a:ext>
              </a:extLst>
            </p:cNvPr>
            <p:cNvSpPr txBox="1"/>
            <p:nvPr/>
          </p:nvSpPr>
          <p:spPr>
            <a:xfrm>
              <a:off x="1346202" y="3004278"/>
              <a:ext cx="2844797" cy="800219"/>
            </a:xfrm>
            <a:prstGeom prst="rect">
              <a:avLst/>
            </a:prstGeom>
            <a:noFill/>
          </p:spPr>
          <p:txBody>
            <a:bodyPr wrap="square" rtlCol="0">
              <a:spAutoFit/>
            </a:bodyPr>
            <a:lstStyle/>
            <a:p>
              <a:r>
                <a:rPr lang="en-US" sz="3300" b="1">
                  <a:solidFill>
                    <a:srgbClr val="FFC000"/>
                  </a:solidFill>
                  <a:latin typeface="Tahoma" pitchFamily="34" charset="0"/>
                  <a:ea typeface="Tahoma" pitchFamily="34" charset="0"/>
                  <a:cs typeface="Tahoma" pitchFamily="34" charset="0"/>
                </a:rPr>
                <a:t>Em có biết</a:t>
              </a:r>
              <a:endParaRPr lang="en-US" sz="33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lipboard outline">
              <a:extLst>
                <a:ext uri="{FF2B5EF4-FFF2-40B4-BE49-F238E27FC236}">
                  <a16:creationId xmlns:a16="http://schemas.microsoft.com/office/drawing/2014/main" id="{29536031-ACAC-E101-7324-0629B46256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3485244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CD044CA6-F9BE-6238-362B-13871878EA92}"/>
                  </a:ext>
                </a:extLst>
              </p:cNvPr>
              <p:cNvSpPr/>
              <p:nvPr/>
            </p:nvSpPr>
            <p:spPr>
              <a:xfrm>
                <a:off x="304837" y="2769203"/>
                <a:ext cx="17583113" cy="6431948"/>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0" rIns="54000" bIns="0" numCol="1" spcCol="0" rtlCol="0" fromWordArt="0" anchor="t" anchorCtr="0" forceAA="0" compatLnSpc="1">
                <a:prstTxWarp prst="textNoShape">
                  <a:avLst/>
                </a:prstTxWarp>
                <a:noAutofit/>
              </a:bodyPr>
              <a:lstStyle/>
              <a:p>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Đặc biệt, khi bỏ qua sức cản không khí, nếu một vật rơi tự do từ độ cao </a:t>
                </a:r>
                <a14:m>
                  <m:oMath xmlns:m="http://schemas.openxmlformats.org/officeDocument/2006/math">
                    <m:sSub>
                      <m:sSubPr>
                        <m:ctrlPr>
                          <a:rPr lang="en-US" sz="3375" i="1">
                            <a:solidFill>
                              <a:schemeClr val="tx1"/>
                            </a:solidFill>
                            <a:latin typeface="Cambria Math" panose="02040503050406030204" pitchFamily="18" charset="0"/>
                          </a:rPr>
                        </m:ctrlPr>
                      </m:sSubPr>
                      <m:e>
                        <m:r>
                          <a:rPr lang="en-US" sz="3375" i="1">
                            <a:solidFill>
                              <a:schemeClr val="tx1"/>
                            </a:solidFill>
                            <a:latin typeface="Cambria Math"/>
                          </a:rPr>
                          <m:t>𝑦</m:t>
                        </m:r>
                      </m:e>
                      <m:sub>
                        <m:r>
                          <a:rPr lang="en-US" sz="3375" i="1">
                            <a:solidFill>
                              <a:schemeClr val="tx1"/>
                            </a:solidFill>
                            <a:latin typeface="Cambria Math"/>
                          </a:rPr>
                          <m:t>0</m:t>
                        </m:r>
                      </m:sub>
                    </m:sSub>
                  </m:oMath>
                </a14:m>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 (mét) so với mặt đất thì độ cao </a:t>
                </a:r>
                <a14:m>
                  <m:oMath xmlns:m="http://schemas.openxmlformats.org/officeDocument/2006/math">
                    <m:r>
                      <a:rPr lang="en-US" sz="3375" i="1">
                        <a:solidFill>
                          <a:schemeClr val="tx1"/>
                        </a:solidFill>
                        <a:latin typeface="Cambria Math"/>
                      </a:rPr>
                      <m:t>𝑦</m:t>
                    </m:r>
                  </m:oMath>
                </a14:m>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 (mét) của nó tại thời điểm </a:t>
                </a:r>
                <a14:m>
                  <m:oMath xmlns:m="http://schemas.openxmlformats.org/officeDocument/2006/math">
                    <m:r>
                      <a:rPr lang="en-US" sz="3375" i="1">
                        <a:solidFill>
                          <a:schemeClr val="tx1"/>
                        </a:solidFill>
                        <a:latin typeface="Cambria Math"/>
                      </a:rPr>
                      <m:t>𝑡</m:t>
                    </m:r>
                  </m:oMath>
                </a14:m>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 (giây) cho bởi công thức</a:t>
                </a:r>
              </a:p>
              <a:p>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 Phương trình chuyển đông của vật ném xiên </a:t>
                </a:r>
                <a14:m>
                  <m:oMath xmlns:m="http://schemas.openxmlformats.org/officeDocument/2006/math">
                    <m:r>
                      <a:rPr lang="en-US" sz="3375" i="1">
                        <a:solidFill>
                          <a:schemeClr val="tx1"/>
                        </a:solidFill>
                        <a:latin typeface="Cambria Math"/>
                      </a:rPr>
                      <m:t>𝑦</m:t>
                    </m:r>
                    <m:r>
                      <a:rPr lang="en-US" sz="3375" i="1">
                        <a:solidFill>
                          <a:schemeClr val="tx1"/>
                        </a:solidFill>
                        <a:latin typeface="Cambria Math"/>
                      </a:rPr>
                      <m:t>(</m:t>
                    </m:r>
                    <m:r>
                      <a:rPr lang="en-US" sz="3375" i="1">
                        <a:solidFill>
                          <a:schemeClr val="tx1"/>
                        </a:solidFill>
                        <a:latin typeface="Cambria Math"/>
                      </a:rPr>
                      <m:t>𝑡</m:t>
                    </m:r>
                    <m:r>
                      <a:rPr lang="en-US" sz="3375" i="1">
                        <a:solidFill>
                          <a:schemeClr val="tx1"/>
                        </a:solidFill>
                        <a:latin typeface="Cambria Math"/>
                      </a:rPr>
                      <m:t>)=</m:t>
                    </m:r>
                    <m:f>
                      <m:fPr>
                        <m:ctrlPr>
                          <a:rPr lang="en-US" sz="3375" i="1">
                            <a:solidFill>
                              <a:schemeClr val="tx1"/>
                            </a:solidFill>
                            <a:latin typeface="Cambria Math" panose="02040503050406030204" pitchFamily="18" charset="0"/>
                          </a:rPr>
                        </m:ctrlPr>
                      </m:fPr>
                      <m:num>
                        <m:r>
                          <a:rPr lang="en-US" sz="3375" i="1">
                            <a:solidFill>
                              <a:schemeClr val="tx1"/>
                            </a:solidFill>
                            <a:latin typeface="Cambria Math"/>
                          </a:rPr>
                          <m:t>1</m:t>
                        </m:r>
                      </m:num>
                      <m:den>
                        <m:r>
                          <a:rPr lang="en-US" sz="3375" i="1">
                            <a:solidFill>
                              <a:schemeClr val="tx1"/>
                            </a:solidFill>
                            <a:latin typeface="Cambria Math"/>
                          </a:rPr>
                          <m:t>2</m:t>
                        </m:r>
                      </m:den>
                    </m:f>
                    <m:r>
                      <a:rPr lang="en-US" sz="3375" i="1">
                        <a:solidFill>
                          <a:schemeClr val="tx1"/>
                        </a:solidFill>
                        <a:latin typeface="Cambria Math"/>
                      </a:rPr>
                      <m:t>𝑔</m:t>
                    </m:r>
                    <m:sSup>
                      <m:sSupPr>
                        <m:ctrlPr>
                          <a:rPr lang="en-US" sz="3375" i="1">
                            <a:solidFill>
                              <a:schemeClr val="tx1"/>
                            </a:solidFill>
                            <a:latin typeface="Cambria Math" panose="02040503050406030204" pitchFamily="18" charset="0"/>
                          </a:rPr>
                        </m:ctrlPr>
                      </m:sSupPr>
                      <m:e>
                        <m:r>
                          <a:rPr lang="en-US" sz="3375" i="1">
                            <a:solidFill>
                              <a:schemeClr val="tx1"/>
                            </a:solidFill>
                            <a:latin typeface="Cambria Math"/>
                          </a:rPr>
                          <m:t>𝑡</m:t>
                        </m:r>
                      </m:e>
                      <m:sup>
                        <m:r>
                          <a:rPr lang="en-US" sz="3375" i="1">
                            <a:solidFill>
                              <a:schemeClr val="tx1"/>
                            </a:solidFill>
                            <a:latin typeface="Cambria Math"/>
                          </a:rPr>
                          <m:t>2</m:t>
                        </m:r>
                      </m:sup>
                    </m:sSup>
                  </m:oMath>
                </a14:m>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Một vật được ném từ độ cao </a:t>
                </a:r>
                <a14:m>
                  <m:oMath xmlns:m="http://schemas.openxmlformats.org/officeDocument/2006/math">
                    <m:r>
                      <a:rPr lang="en-US" sz="3375" i="1">
                        <a:solidFill>
                          <a:schemeClr val="tx1"/>
                        </a:solidFill>
                        <a:latin typeface="Cambria Math"/>
                      </a:rPr>
                      <m:t>h</m:t>
                    </m:r>
                  </m:oMath>
                </a14:m>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 (mét) so với mặt đất, với vận tốc ban đầu </a:t>
                </a:r>
                <a14:m>
                  <m:oMath xmlns:m="http://schemas.openxmlformats.org/officeDocument/2006/math">
                    <m:sSub>
                      <m:sSubPr>
                        <m:ctrlPr>
                          <a:rPr lang="en-US" sz="3375" i="1">
                            <a:solidFill>
                              <a:schemeClr val="tx1"/>
                            </a:solidFill>
                            <a:latin typeface="Cambria Math" panose="02040503050406030204" pitchFamily="18" charset="0"/>
                          </a:rPr>
                        </m:ctrlPr>
                      </m:sSubPr>
                      <m:e>
                        <m:r>
                          <a:rPr lang="en-US" sz="3375" i="1">
                            <a:solidFill>
                              <a:schemeClr val="tx1"/>
                            </a:solidFill>
                            <a:latin typeface="Cambria Math"/>
                          </a:rPr>
                          <m:t>𝑣</m:t>
                        </m:r>
                      </m:e>
                      <m:sub>
                        <m:r>
                          <a:rPr lang="en-US" sz="3375" i="1">
                            <a:solidFill>
                              <a:schemeClr val="tx1"/>
                            </a:solidFill>
                            <a:latin typeface="Cambria Math"/>
                          </a:rPr>
                          <m:t>0</m:t>
                        </m:r>
                      </m:sub>
                    </m:sSub>
                    <m:r>
                      <a:rPr lang="en-US" sz="3375" i="1">
                        <a:solidFill>
                          <a:schemeClr val="tx1"/>
                        </a:solidFill>
                        <a:latin typeface="Cambria Math"/>
                      </a:rPr>
                      <m:t>( </m:t>
                    </m:r>
                    <m:r>
                      <m:rPr>
                        <m:nor/>
                      </m:rPr>
                      <a:rPr lang="en-US" sz="3375">
                        <a:solidFill>
                          <a:schemeClr val="tx1"/>
                        </a:solidFill>
                        <a:latin typeface="Tahoma" panose="020B0604030504040204" pitchFamily="34" charset="0"/>
                        <a:ea typeface="Tahoma" panose="020B0604030504040204" pitchFamily="34" charset="0"/>
                        <a:cs typeface="Tahoma" panose="020B0604030504040204" pitchFamily="34" charset="0"/>
                      </a:rPr>
                      <m:t>m</m:t>
                    </m:r>
                    <m:r>
                      <a:rPr lang="en-US" sz="3375" i="1">
                        <a:solidFill>
                          <a:schemeClr val="tx1"/>
                        </a:solidFill>
                        <a:latin typeface="Cambria Math"/>
                      </a:rPr>
                      <m:t>/</m:t>
                    </m:r>
                    <m:r>
                      <m:rPr>
                        <m:nor/>
                      </m:rPr>
                      <a:rPr lang="en-US" sz="3375">
                        <a:solidFill>
                          <a:schemeClr val="tx1"/>
                        </a:solidFill>
                        <a:latin typeface="Tahoma" panose="020B0604030504040204" pitchFamily="34" charset="0"/>
                        <a:ea typeface="Tahoma" panose="020B0604030504040204" pitchFamily="34" charset="0"/>
                        <a:cs typeface="Tahoma" panose="020B0604030504040204" pitchFamily="34" charset="0"/>
                      </a:rPr>
                      <m:t>s</m:t>
                    </m:r>
                    <m:r>
                      <a:rPr lang="en-US" sz="3375" i="1">
                        <a:solidFill>
                          <a:schemeClr val="tx1"/>
                        </a:solidFill>
                        <a:latin typeface="Cambria Math"/>
                      </a:rPr>
                      <m:t>)</m:t>
                    </m:r>
                  </m:oMath>
                </a14:m>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 hợp với phương ngang một góc </a:t>
                </a:r>
                <a14:m>
                  <m:oMath xmlns:m="http://schemas.openxmlformats.org/officeDocument/2006/math">
                    <m:r>
                      <a:rPr lang="en-US" sz="3375" i="1">
                        <a:solidFill>
                          <a:schemeClr val="tx1"/>
                        </a:solidFill>
                        <a:latin typeface="Cambria Math"/>
                      </a:rPr>
                      <m:t>𝛼</m:t>
                    </m:r>
                  </m:oMath>
                </a14:m>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 Khi đó quỹ đạo chuyển động của vật tuân theo phương trình</a:t>
                </a:r>
              </a:p>
              <a:p>
                <a:pPr/>
                <a14:m>
                  <m:oMathPara xmlns:m="http://schemas.openxmlformats.org/officeDocument/2006/math">
                    <m:oMathParaPr>
                      <m:jc m:val="centerGroup"/>
                    </m:oMathParaPr>
                    <m:oMath xmlns:m="http://schemas.openxmlformats.org/officeDocument/2006/math">
                      <m:r>
                        <a:rPr lang="en-US" sz="3375" i="1">
                          <a:solidFill>
                            <a:schemeClr val="tx1"/>
                          </a:solidFill>
                          <a:latin typeface="Cambria Math"/>
                        </a:rPr>
                        <m:t>𝑦</m:t>
                      </m:r>
                      <m:r>
                        <a:rPr lang="en-US" sz="3375" i="1">
                          <a:solidFill>
                            <a:schemeClr val="tx1"/>
                          </a:solidFill>
                          <a:latin typeface="Cambria Math"/>
                        </a:rPr>
                        <m:t>=</m:t>
                      </m:r>
                      <m:f>
                        <m:fPr>
                          <m:ctrlPr>
                            <a:rPr lang="en-US" sz="3375" i="1">
                              <a:solidFill>
                                <a:schemeClr val="tx1"/>
                              </a:solidFill>
                              <a:latin typeface="Cambria Math" panose="02040503050406030204" pitchFamily="18" charset="0"/>
                            </a:rPr>
                          </m:ctrlPr>
                        </m:fPr>
                        <m:num>
                          <m:r>
                            <a:rPr lang="en-US" sz="3375" i="1">
                              <a:solidFill>
                                <a:schemeClr val="tx1"/>
                              </a:solidFill>
                              <a:latin typeface="Cambria Math"/>
                            </a:rPr>
                            <m:t>−</m:t>
                          </m:r>
                          <m:r>
                            <a:rPr lang="en-US" sz="3375" i="1">
                              <a:solidFill>
                                <a:schemeClr val="tx1"/>
                              </a:solidFill>
                              <a:latin typeface="Cambria Math"/>
                            </a:rPr>
                            <m:t>𝑔</m:t>
                          </m:r>
                        </m:num>
                        <m:den>
                          <m:r>
                            <a:rPr lang="en-US" sz="3375" i="1">
                              <a:solidFill>
                                <a:schemeClr val="tx1"/>
                              </a:solidFill>
                              <a:latin typeface="Cambria Math"/>
                            </a:rPr>
                            <m:t>2</m:t>
                          </m:r>
                          <m:sSubSup>
                            <m:sSubSupPr>
                              <m:ctrlPr>
                                <a:rPr lang="en-US" sz="3375" i="1">
                                  <a:solidFill>
                                    <a:schemeClr val="tx1"/>
                                  </a:solidFill>
                                  <a:latin typeface="Cambria Math" panose="02040503050406030204" pitchFamily="18" charset="0"/>
                                </a:rPr>
                              </m:ctrlPr>
                            </m:sSubSupPr>
                            <m:e>
                              <m:r>
                                <a:rPr lang="en-US" sz="3375" i="1">
                                  <a:solidFill>
                                    <a:schemeClr val="tx1"/>
                                  </a:solidFill>
                                  <a:latin typeface="Cambria Math"/>
                                </a:rPr>
                                <m:t>𝑣</m:t>
                              </m:r>
                            </m:e>
                            <m:sub>
                              <m:r>
                                <a:rPr lang="en-US" sz="3375" i="1">
                                  <a:solidFill>
                                    <a:schemeClr val="tx1"/>
                                  </a:solidFill>
                                  <a:latin typeface="Cambria Math"/>
                                </a:rPr>
                                <m:t>0</m:t>
                              </m:r>
                            </m:sub>
                            <m:sup>
                              <m:r>
                                <a:rPr lang="en-US" sz="3375" i="1">
                                  <a:solidFill>
                                    <a:schemeClr val="tx1"/>
                                  </a:solidFill>
                                  <a:latin typeface="Cambria Math"/>
                                </a:rPr>
                                <m:t>2</m:t>
                              </m:r>
                            </m:sup>
                          </m:sSubSup>
                          <m:sSup>
                            <m:sSupPr>
                              <m:ctrlPr>
                                <a:rPr lang="en-US" sz="3375" i="1">
                                  <a:solidFill>
                                    <a:schemeClr val="tx1"/>
                                  </a:solidFill>
                                  <a:latin typeface="Cambria Math" panose="02040503050406030204" pitchFamily="18" charset="0"/>
                                </a:rPr>
                              </m:ctrlPr>
                            </m:sSupPr>
                            <m:e>
                              <m:r>
                                <m:rPr>
                                  <m:sty m:val="p"/>
                                </m:rPr>
                                <a:rPr lang="en-US" sz="3375">
                                  <a:solidFill>
                                    <a:schemeClr val="tx1"/>
                                  </a:solidFill>
                                  <a:latin typeface="Cambria Math"/>
                                </a:rPr>
                                <m:t>cos</m:t>
                              </m:r>
                            </m:e>
                            <m:sup>
                              <m:r>
                                <a:rPr lang="en-US" sz="3375" i="1">
                                  <a:solidFill>
                                    <a:schemeClr val="tx1"/>
                                  </a:solidFill>
                                  <a:latin typeface="Cambria Math"/>
                                </a:rPr>
                                <m:t>2</m:t>
                              </m:r>
                            </m:sup>
                          </m:sSup>
                          <m:r>
                            <a:rPr lang="en-US" sz="3375" i="1">
                              <a:solidFill>
                                <a:schemeClr val="tx1"/>
                              </a:solidFill>
                              <a:latin typeface="Cambria Math"/>
                            </a:rPr>
                            <m:t>𝛼</m:t>
                          </m:r>
                        </m:den>
                      </m:f>
                      <m:sSup>
                        <m:sSupPr>
                          <m:ctrlPr>
                            <a:rPr lang="en-US" sz="3375" i="1">
                              <a:solidFill>
                                <a:schemeClr val="tx1"/>
                              </a:solidFill>
                              <a:latin typeface="Cambria Math" panose="02040503050406030204" pitchFamily="18" charset="0"/>
                            </a:rPr>
                          </m:ctrlPr>
                        </m:sSupPr>
                        <m:e>
                          <m:r>
                            <a:rPr lang="en-US" sz="3375" i="1">
                              <a:solidFill>
                                <a:schemeClr val="tx1"/>
                              </a:solidFill>
                              <a:latin typeface="Cambria Math"/>
                            </a:rPr>
                            <m:t>𝑥</m:t>
                          </m:r>
                        </m:e>
                        <m:sup>
                          <m:r>
                            <a:rPr lang="en-US" sz="3375" i="1">
                              <a:solidFill>
                                <a:schemeClr val="tx1"/>
                              </a:solidFill>
                              <a:latin typeface="Cambria Math"/>
                            </a:rPr>
                            <m:t>2</m:t>
                          </m:r>
                        </m:sup>
                      </m:sSup>
                      <m:r>
                        <a:rPr lang="en-US" sz="3375" i="1">
                          <a:solidFill>
                            <a:schemeClr val="tx1"/>
                          </a:solidFill>
                          <a:latin typeface="Cambria Math"/>
                        </a:rPr>
                        <m:t>+</m:t>
                      </m:r>
                      <m:r>
                        <a:rPr lang="en-US" sz="3375" i="1">
                          <a:solidFill>
                            <a:schemeClr val="tx1"/>
                          </a:solidFill>
                          <a:latin typeface="Cambria Math"/>
                        </a:rPr>
                        <m:t>𝑥</m:t>
                      </m:r>
                      <m:r>
                        <m:rPr>
                          <m:sty m:val="p"/>
                        </m:rPr>
                        <a:rPr lang="en-US" sz="3375">
                          <a:solidFill>
                            <a:schemeClr val="tx1"/>
                          </a:solidFill>
                          <a:latin typeface="Cambria Math"/>
                        </a:rPr>
                        <m:t>tan</m:t>
                      </m:r>
                      <m:r>
                        <a:rPr lang="en-US" sz="3375" i="1">
                          <a:solidFill>
                            <a:schemeClr val="tx1"/>
                          </a:solidFill>
                          <a:latin typeface="Cambria Math"/>
                        </a:rPr>
                        <m:t>𝛼</m:t>
                      </m:r>
                      <m:r>
                        <a:rPr lang="en-US" sz="3375" i="1">
                          <a:solidFill>
                            <a:schemeClr val="tx1"/>
                          </a:solidFill>
                          <a:latin typeface="Cambria Math"/>
                        </a:rPr>
                        <m:t>+</m:t>
                      </m:r>
                      <m:r>
                        <a:rPr lang="en-US" sz="3375" i="1">
                          <a:solidFill>
                            <a:schemeClr val="tx1"/>
                          </a:solidFill>
                          <a:latin typeface="Cambria Math"/>
                        </a:rPr>
                        <m:t>h</m:t>
                      </m:r>
                    </m:oMath>
                  </m:oMathPara>
                </a14:m>
                <a:endParaRPr lang="en-US" sz="3375">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ở đó </a:t>
                </a:r>
                <a14:m>
                  <m:oMath xmlns:m="http://schemas.openxmlformats.org/officeDocument/2006/math">
                    <m:r>
                      <a:rPr lang="en-US" sz="3375" i="1">
                        <a:solidFill>
                          <a:schemeClr val="tx1"/>
                        </a:solidFill>
                        <a:latin typeface="Cambria Math"/>
                      </a:rPr>
                      <m:t>𝑥</m:t>
                    </m:r>
                  </m:oMath>
                </a14:m>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 (mét) là khoảng cách vật bay được theo phương ngang tính từ mặt đất tại điểm ném, </a:t>
                </a:r>
                <a14:m>
                  <m:oMath xmlns:m="http://schemas.openxmlformats.org/officeDocument/2006/math">
                    <m:r>
                      <a:rPr lang="en-US" sz="3375" i="1">
                        <a:solidFill>
                          <a:schemeClr val="tx1"/>
                        </a:solidFill>
                        <a:latin typeface="Cambria Math"/>
                      </a:rPr>
                      <m:t>𝑦</m:t>
                    </m:r>
                  </m:oMath>
                </a14:m>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 (mét) là độ cao so với mặt đất của vật trong quá trình bay, </a:t>
                </a:r>
                <a14:m>
                  <m:oMath xmlns:m="http://schemas.openxmlformats.org/officeDocument/2006/math">
                    <m:r>
                      <a:rPr lang="en-US" sz="3375" i="1">
                        <a:solidFill>
                          <a:schemeClr val="tx1"/>
                        </a:solidFill>
                        <a:latin typeface="Cambria Math"/>
                      </a:rPr>
                      <m:t>𝑔</m:t>
                    </m:r>
                  </m:oMath>
                </a14:m>
                <a:r>
                  <a:rPr lang="en-US" sz="3375">
                    <a:solidFill>
                      <a:schemeClr val="tx1"/>
                    </a:solidFill>
                    <a:latin typeface="Tahoma" panose="020B0604030504040204" pitchFamily="34" charset="0"/>
                    <a:ea typeface="Tahoma" panose="020B0604030504040204" pitchFamily="34" charset="0"/>
                    <a:cs typeface="Tahoma" panose="020B0604030504040204" pitchFamily="34" charset="0"/>
                  </a:rPr>
                  <a:t> là gia tốc trọng trường. Như vậy quỹ đạo chuyển động của một vật ném xiên là một parabol.</a:t>
                </a:r>
              </a:p>
            </p:txBody>
          </p:sp>
        </mc:Choice>
        <mc:Fallback xmlns="">
          <p:sp>
            <p:nvSpPr>
              <p:cNvPr id="2" name="Rectangle: Rounded Corners 1">
                <a:extLst>
                  <a:ext uri="{FF2B5EF4-FFF2-40B4-BE49-F238E27FC236}">
                    <a16:creationId xmlns:a16="http://schemas.microsoft.com/office/drawing/2014/main" id="{CD044CA6-F9BE-6238-362B-13871878EA92}"/>
                  </a:ext>
                </a:extLst>
              </p:cNvPr>
              <p:cNvSpPr>
                <a:spLocks noRot="1" noChangeAspect="1" noMove="1" noResize="1" noEditPoints="1" noAdjustHandles="1" noChangeArrowheads="1" noChangeShapeType="1" noTextEdit="1"/>
              </p:cNvSpPr>
              <p:nvPr/>
            </p:nvSpPr>
            <p:spPr>
              <a:xfrm>
                <a:off x="304837" y="2769203"/>
                <a:ext cx="17583113" cy="6431948"/>
              </a:xfrm>
              <a:prstGeom prst="roundRect">
                <a:avLst>
                  <a:gd name="adj" fmla="val 9039"/>
                </a:avLst>
              </a:prstGeom>
              <a:blipFill>
                <a:blip r:embed="rId2"/>
                <a:stretch>
                  <a:fillRect l="-173"/>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ABD52572-5422-35A5-AA82-F2435A937190}"/>
              </a:ext>
            </a:extLst>
          </p:cNvPr>
          <p:cNvGrpSpPr/>
          <p:nvPr/>
        </p:nvGrpSpPr>
        <p:grpSpPr>
          <a:xfrm>
            <a:off x="228600" y="2057400"/>
            <a:ext cx="3429000" cy="685800"/>
            <a:chOff x="400050" y="2914650"/>
            <a:chExt cx="3790949" cy="914400"/>
          </a:xfrm>
        </p:grpSpPr>
        <p:sp>
          <p:nvSpPr>
            <p:cNvPr id="4" name="Freeform 20">
              <a:extLst>
                <a:ext uri="{FF2B5EF4-FFF2-40B4-BE49-F238E27FC236}">
                  <a16:creationId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68572" tIns="34286" rIns="68572" bIns="34286" numCol="1" anchor="t" anchorCtr="0" compatLnSpc="1">
              <a:prstTxWarp prst="textNoShape">
                <a:avLst/>
              </a:prstTxWarp>
            </a:bodyPr>
            <a:lstStyle/>
            <a:p>
              <a:endParaRPr lang="en-US" sz="1350"/>
            </a:p>
          </p:txBody>
        </p:sp>
        <p:sp>
          <p:nvSpPr>
            <p:cNvPr id="5" name="TextBox 4">
              <a:extLst>
                <a:ext uri="{FF2B5EF4-FFF2-40B4-BE49-F238E27FC236}">
                  <a16:creationId xmlns:a16="http://schemas.microsoft.com/office/drawing/2014/main" id="{4ADDF8C7-DB57-FCC9-607B-ED998F4DEA99}"/>
                </a:ext>
              </a:extLst>
            </p:cNvPr>
            <p:cNvSpPr txBox="1"/>
            <p:nvPr/>
          </p:nvSpPr>
          <p:spPr>
            <a:xfrm>
              <a:off x="1346202" y="3004278"/>
              <a:ext cx="2844797" cy="800219"/>
            </a:xfrm>
            <a:prstGeom prst="rect">
              <a:avLst/>
            </a:prstGeom>
            <a:noFill/>
          </p:spPr>
          <p:txBody>
            <a:bodyPr wrap="square" rtlCol="0">
              <a:spAutoFit/>
            </a:bodyPr>
            <a:lstStyle/>
            <a:p>
              <a:r>
                <a:rPr lang="en-US" sz="3300" b="1">
                  <a:solidFill>
                    <a:srgbClr val="FFC000"/>
                  </a:solidFill>
                  <a:latin typeface="Tahoma" pitchFamily="34" charset="0"/>
                  <a:ea typeface="Tahoma" pitchFamily="34" charset="0"/>
                  <a:cs typeface="Tahoma" pitchFamily="34" charset="0"/>
                </a:rPr>
                <a:t>Em có biết</a:t>
              </a:r>
              <a:endParaRPr lang="en-US" sz="33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lipboard outline">
              <a:extLst>
                <a:ext uri="{FF2B5EF4-FFF2-40B4-BE49-F238E27FC236}">
                  <a16:creationId xmlns:a16="http://schemas.microsoft.com/office/drawing/2014/main" id="{29536031-ACAC-E101-7324-0629B46256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1473308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044CA6-F9BE-6238-362B-13871878EA92}"/>
              </a:ext>
            </a:extLst>
          </p:cNvPr>
          <p:cNvSpPr/>
          <p:nvPr/>
        </p:nvSpPr>
        <p:spPr>
          <a:xfrm>
            <a:off x="304837" y="2228850"/>
            <a:ext cx="17583113" cy="1974248"/>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0" rIns="54000" bIns="0" numCol="1" spcCol="0" rtlCol="0" fromWordArt="0" anchor="t" anchorCtr="0" forceAA="0" compatLnSpc="1">
            <a:prstTxWarp prst="textNoShape">
              <a:avLst/>
            </a:prstTxWarp>
            <a:noAutofit/>
          </a:bodyPr>
          <a:lstStyle/>
          <a:p>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Tương tự, đường đi của quả bóng khi được cầu thủ đá lên không trung, quỹ đạo của viên đạn pháo khi bắn ra khỏi nòng pháo, tia lửa hàn, hạt nước bắn lên từ đài phun nước, .. đều có dạng đường parabol (H.6.16).</a:t>
            </a:r>
          </a:p>
        </p:txBody>
      </p:sp>
      <p:grpSp>
        <p:nvGrpSpPr>
          <p:cNvPr id="3" name="Group 2">
            <a:extLst>
              <a:ext uri="{FF2B5EF4-FFF2-40B4-BE49-F238E27FC236}">
                <a16:creationId xmlns:a16="http://schemas.microsoft.com/office/drawing/2014/main" id="{ABD52572-5422-35A5-AA82-F2435A937190}"/>
              </a:ext>
            </a:extLst>
          </p:cNvPr>
          <p:cNvGrpSpPr/>
          <p:nvPr/>
        </p:nvGrpSpPr>
        <p:grpSpPr>
          <a:xfrm>
            <a:off x="228600" y="1543050"/>
            <a:ext cx="3429000" cy="685800"/>
            <a:chOff x="400050" y="2914650"/>
            <a:chExt cx="3790949" cy="914400"/>
          </a:xfrm>
        </p:grpSpPr>
        <p:sp>
          <p:nvSpPr>
            <p:cNvPr id="4" name="Freeform 20">
              <a:extLst>
                <a:ext uri="{FF2B5EF4-FFF2-40B4-BE49-F238E27FC236}">
                  <a16:creationId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68572" tIns="34286" rIns="68572" bIns="34286" numCol="1" anchor="t" anchorCtr="0" compatLnSpc="1">
              <a:prstTxWarp prst="textNoShape">
                <a:avLst/>
              </a:prstTxWarp>
            </a:bodyPr>
            <a:lstStyle/>
            <a:p>
              <a:endParaRPr lang="en-US" sz="1350"/>
            </a:p>
          </p:txBody>
        </p:sp>
        <p:sp>
          <p:nvSpPr>
            <p:cNvPr id="5" name="TextBox 4">
              <a:extLst>
                <a:ext uri="{FF2B5EF4-FFF2-40B4-BE49-F238E27FC236}">
                  <a16:creationId xmlns:a16="http://schemas.microsoft.com/office/drawing/2014/main" id="{4ADDF8C7-DB57-FCC9-607B-ED998F4DEA99}"/>
                </a:ext>
              </a:extLst>
            </p:cNvPr>
            <p:cNvSpPr txBox="1"/>
            <p:nvPr/>
          </p:nvSpPr>
          <p:spPr>
            <a:xfrm>
              <a:off x="1346202" y="3004278"/>
              <a:ext cx="2844797" cy="800219"/>
            </a:xfrm>
            <a:prstGeom prst="rect">
              <a:avLst/>
            </a:prstGeom>
            <a:noFill/>
          </p:spPr>
          <p:txBody>
            <a:bodyPr wrap="square" rtlCol="0">
              <a:spAutoFit/>
            </a:bodyPr>
            <a:lstStyle/>
            <a:p>
              <a:r>
                <a:rPr lang="en-US" sz="3300" b="1">
                  <a:solidFill>
                    <a:srgbClr val="FFC000"/>
                  </a:solidFill>
                  <a:latin typeface="Tahoma" pitchFamily="34" charset="0"/>
                  <a:ea typeface="Tahoma" pitchFamily="34" charset="0"/>
                  <a:cs typeface="Tahoma" pitchFamily="34" charset="0"/>
                </a:rPr>
                <a:t>Em có biết</a:t>
              </a:r>
              <a:endParaRPr lang="en-US" sz="33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lipboard outline">
              <a:extLst>
                <a:ext uri="{FF2B5EF4-FFF2-40B4-BE49-F238E27FC236}">
                  <a16:creationId xmlns:a16="http://schemas.microsoft.com/office/drawing/2014/main" id="{29536031-ACAC-E101-7324-0629B46256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050" y="2914650"/>
              <a:ext cx="914400" cy="914400"/>
            </a:xfrm>
            <a:prstGeom prst="rect">
              <a:avLst/>
            </a:prstGeom>
          </p:spPr>
        </p:pic>
      </p:grpSp>
      <p:pic>
        <p:nvPicPr>
          <p:cNvPr id="9" name="Picture 8" descr="A picture containing text&#10;&#10;Description automatically generated">
            <a:extLst>
              <a:ext uri="{FF2B5EF4-FFF2-40B4-BE49-F238E27FC236}">
                <a16:creationId xmlns:a16="http://schemas.microsoft.com/office/drawing/2014/main" id="{66A61030-F3D0-E41E-30DD-36B48F3D5A26}"/>
              </a:ext>
            </a:extLst>
          </p:cNvPr>
          <p:cNvPicPr>
            <a:picLocks noChangeAspect="1"/>
          </p:cNvPicPr>
          <p:nvPr/>
        </p:nvPicPr>
        <p:blipFill>
          <a:blip r:embed="rId4"/>
          <a:stretch>
            <a:fillRect/>
          </a:stretch>
        </p:blipFill>
        <p:spPr>
          <a:xfrm>
            <a:off x="302737" y="4529851"/>
            <a:ext cx="17583113" cy="5020129"/>
          </a:xfrm>
          <a:prstGeom prst="rect">
            <a:avLst/>
          </a:prstGeom>
        </p:spPr>
      </p:pic>
    </p:spTree>
    <p:extLst>
      <p:ext uri="{BB962C8B-B14F-4D97-AF65-F5344CB8AC3E}">
        <p14:creationId xmlns:p14="http://schemas.microsoft.com/office/powerpoint/2010/main" val="2075497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CD044CA6-F9BE-6238-362B-13871878EA92}"/>
                  </a:ext>
                </a:extLst>
              </p:cNvPr>
              <p:cNvSpPr/>
              <p:nvPr/>
            </p:nvSpPr>
            <p:spPr>
              <a:xfrm>
                <a:off x="304837" y="2187352"/>
                <a:ext cx="17583113" cy="7413848"/>
              </a:xfrm>
              <a:prstGeom prst="roundRect">
                <a:avLst>
                  <a:gd name="adj" fmla="val 9039"/>
                </a:avLst>
              </a:prstGeom>
              <a:solidFill>
                <a:srgbClr val="FFE2A7"/>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0" rIns="54000" bIns="0" numCol="1" spcCol="0" rtlCol="0" fromWordArt="0" anchor="t" anchorCtr="0" forceAA="0" compatLnSpc="1">
                <a:prstTxWarp prst="textNoShape">
                  <a:avLst/>
                </a:prstTxWarp>
                <a:noAutofit/>
              </a:bodyPr>
              <a:lstStyle/>
              <a:p>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Doanh thu bán hàng</a:t>
                </a:r>
              </a:p>
              <a:p>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Trong kinh tế, doanh thu bán hàng là số tiền nhận được khi bán một mặt hàng. Doanh thu </a:t>
                </a:r>
                <a14:m>
                  <m:oMath xmlns:m="http://schemas.openxmlformats.org/officeDocument/2006/math">
                    <m:r>
                      <a:rPr lang="en-US" sz="3600" i="1">
                        <a:solidFill>
                          <a:schemeClr val="tx1"/>
                        </a:solidFill>
                        <a:latin typeface="Cambria Math"/>
                      </a:rPr>
                      <m:t>𝑅</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bằng đơn giá </a:t>
                </a:r>
                <a14:m>
                  <m:oMath xmlns:m="http://schemas.openxmlformats.org/officeDocument/2006/math">
                    <m:r>
                      <a:rPr lang="en-US" sz="3600" i="1">
                        <a:solidFill>
                          <a:schemeClr val="tx1"/>
                        </a:solidFill>
                        <a:latin typeface="Cambria Math"/>
                      </a:rPr>
                      <m:t>𝑥</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của mặt hàng (tức là giá bán của một sản phẩm) nhân với số lượng </a:t>
                </a:r>
                <a14:m>
                  <m:oMath xmlns:m="http://schemas.openxmlformats.org/officeDocument/2006/math">
                    <m:r>
                      <a:rPr lang="en-US" sz="3600" i="1">
                        <a:solidFill>
                          <a:schemeClr val="tx1"/>
                        </a:solidFill>
                        <a:latin typeface="Cambria Math"/>
                      </a:rPr>
                      <m:t>𝑛</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sản phẩm đã bán được, tức là </a:t>
                </a:r>
                <a14:m>
                  <m:oMath xmlns:m="http://schemas.openxmlformats.org/officeDocument/2006/math">
                    <m:r>
                      <a:rPr lang="en-US" sz="3600" i="1">
                        <a:solidFill>
                          <a:schemeClr val="tx1"/>
                        </a:solidFill>
                        <a:latin typeface="Cambria Math"/>
                      </a:rPr>
                      <m:t>𝑅</m:t>
                    </m:r>
                    <m:r>
                      <a:rPr lang="en-US" sz="3600" i="1">
                        <a:solidFill>
                          <a:schemeClr val="tx1"/>
                        </a:solidFill>
                        <a:latin typeface="Cambria Math"/>
                      </a:rPr>
                      <m:t>=</m:t>
                    </m:r>
                    <m:r>
                      <a:rPr lang="en-US" sz="3600" i="1">
                        <a:solidFill>
                          <a:schemeClr val="tx1"/>
                        </a:solidFill>
                        <a:latin typeface="Cambria Math"/>
                      </a:rPr>
                      <m:t>𝑥</m:t>
                    </m:r>
                    <m:r>
                      <a:rPr lang="en-US" sz="3600" i="1">
                        <a:solidFill>
                          <a:schemeClr val="tx1"/>
                        </a:solidFill>
                        <a:latin typeface="Cambria Math"/>
                      </a:rPr>
                      <m:t>⋅</m:t>
                    </m:r>
                    <m:r>
                      <a:rPr lang="en-US" sz="3600" i="1">
                        <a:solidFill>
                          <a:schemeClr val="tx1"/>
                        </a:solidFill>
                        <a:latin typeface="Cambria Math"/>
                      </a:rPr>
                      <m:t>𝑛</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Định luật nhu cầu khẳng định rằng giữa </a:t>
                </a:r>
                <a14:m>
                  <m:oMath xmlns:m="http://schemas.openxmlformats.org/officeDocument/2006/math">
                    <m:r>
                      <a:rPr lang="en-US" sz="3600" i="1">
                        <a:solidFill>
                          <a:schemeClr val="tx1"/>
                        </a:solidFill>
                        <a:latin typeface="Cambria Math"/>
                      </a:rPr>
                      <m:t>𝑥</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và n có mối liên hệ với nhau: Khi cái này tăng thì cái kia sẽ giảm. Phương trình liên hệ giữa </a:t>
                </a:r>
                <a14:m>
                  <m:oMath xmlns:m="http://schemas.openxmlformats.org/officeDocument/2006/math">
                    <m:r>
                      <a:rPr lang="en-US" sz="3600" i="1">
                        <a:solidFill>
                          <a:schemeClr val="tx1"/>
                        </a:solidFill>
                        <a:latin typeface="Cambria Math"/>
                      </a:rPr>
                      <m:t>𝑥</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3600" i="1">
                        <a:solidFill>
                          <a:schemeClr val="tx1"/>
                        </a:solidFill>
                        <a:latin typeface="Cambria Math"/>
                      </a:rPr>
                      <m:t>𝑛</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gọi là phương trình nhu cầu. Nếu phương trình nhu cầu là liên hệ bậc nhất, tức là </a:t>
                </a:r>
                <a14:m>
                  <m:oMath xmlns:m="http://schemas.openxmlformats.org/officeDocument/2006/math">
                    <m:r>
                      <a:rPr lang="en-US" sz="3600" i="1">
                        <a:solidFill>
                          <a:schemeClr val="tx1"/>
                        </a:solidFill>
                        <a:latin typeface="Cambria Math"/>
                      </a:rPr>
                      <m:t>𝑛</m:t>
                    </m:r>
                    <m:r>
                      <a:rPr lang="en-US" sz="3600" i="1">
                        <a:solidFill>
                          <a:schemeClr val="tx1"/>
                        </a:solidFill>
                        <a:latin typeface="Cambria Math"/>
                      </a:rPr>
                      <m:t>=</m:t>
                    </m:r>
                    <m:r>
                      <a:rPr lang="en-US" sz="3600" i="1">
                        <a:solidFill>
                          <a:schemeClr val="tx1"/>
                        </a:solidFill>
                        <a:latin typeface="Cambria Math"/>
                      </a:rPr>
                      <m:t>𝑎</m:t>
                    </m:r>
                    <m:r>
                      <a:rPr lang="en-US" sz="3600" i="1">
                        <a:solidFill>
                          <a:schemeClr val="tx1"/>
                        </a:solidFill>
                        <a:latin typeface="Cambria Math"/>
                      </a:rPr>
                      <m:t>−</m:t>
                    </m:r>
                    <m:r>
                      <a:rPr lang="en-US" sz="3600" i="1">
                        <a:solidFill>
                          <a:schemeClr val="tx1"/>
                        </a:solidFill>
                        <a:latin typeface="Cambria Math"/>
                      </a:rPr>
                      <m:t>𝑏𝑥</m:t>
                    </m:r>
                    <m:r>
                      <a:rPr lang="en-US" sz="3600" i="1">
                        <a:solidFill>
                          <a:schemeClr val="tx1"/>
                        </a:solidFill>
                        <a:latin typeface="Cambria Math"/>
                      </a:rPr>
                      <m:t>(</m:t>
                    </m:r>
                    <m:r>
                      <a:rPr lang="en-US" sz="3600" i="1">
                        <a:solidFill>
                          <a:schemeClr val="tx1"/>
                        </a:solidFill>
                        <a:latin typeface="Cambria Math"/>
                      </a:rPr>
                      <m:t>𝑎</m:t>
                    </m:r>
                    <m:r>
                      <a:rPr lang="en-US" sz="3600" i="1">
                        <a:solidFill>
                          <a:schemeClr val="tx1"/>
                        </a:solidFill>
                        <a:latin typeface="Cambria Math"/>
                      </a:rPr>
                      <m:t>,</m:t>
                    </m:r>
                    <m:r>
                      <a:rPr lang="en-US" sz="3600" i="1">
                        <a:solidFill>
                          <a:schemeClr val="tx1"/>
                        </a:solidFill>
                        <a:latin typeface="Cambria Math"/>
                      </a:rPr>
                      <m:t>𝑏</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là những hằng số dương) thì doanh thu bán hàng sẽ là hàm số bậc hai của đơn giá</a:t>
                </a:r>
              </a:p>
              <a:p>
                <a:pPr/>
                <a14:m>
                  <m:oMathPara xmlns:m="http://schemas.openxmlformats.org/officeDocument/2006/math">
                    <m:oMathParaPr>
                      <m:jc m:val="centerGroup"/>
                    </m:oMathParaPr>
                    <m:oMath xmlns:m="http://schemas.openxmlformats.org/officeDocument/2006/math">
                      <m:r>
                        <a:rPr lang="en-US" sz="3600" i="1">
                          <a:solidFill>
                            <a:schemeClr val="tx1"/>
                          </a:solidFill>
                          <a:latin typeface="Cambria Math"/>
                        </a:rPr>
                        <m:t>𝑅</m:t>
                      </m:r>
                      <m:r>
                        <a:rPr lang="en-US" sz="3600" i="1">
                          <a:solidFill>
                            <a:schemeClr val="tx1"/>
                          </a:solidFill>
                          <a:latin typeface="Cambria Math"/>
                        </a:rPr>
                        <m:t>(</m:t>
                      </m:r>
                      <m:r>
                        <a:rPr lang="en-US" sz="3600" i="1">
                          <a:solidFill>
                            <a:schemeClr val="tx1"/>
                          </a:solidFill>
                          <a:latin typeface="Cambria Math"/>
                        </a:rPr>
                        <m:t>𝑥</m:t>
                      </m:r>
                      <m:r>
                        <a:rPr lang="en-US" sz="3600" i="1">
                          <a:solidFill>
                            <a:schemeClr val="tx1"/>
                          </a:solidFill>
                          <a:latin typeface="Cambria Math"/>
                        </a:rPr>
                        <m:t>)=</m:t>
                      </m:r>
                      <m:r>
                        <a:rPr lang="en-US" sz="3600" i="1">
                          <a:solidFill>
                            <a:schemeClr val="tx1"/>
                          </a:solidFill>
                          <a:latin typeface="Cambria Math"/>
                        </a:rPr>
                        <m:t>𝑥𝑛</m:t>
                      </m:r>
                      <m:r>
                        <a:rPr lang="en-US" sz="3600" i="1">
                          <a:solidFill>
                            <a:schemeClr val="tx1"/>
                          </a:solidFill>
                          <a:latin typeface="Cambria Math"/>
                        </a:rPr>
                        <m:t>=</m:t>
                      </m:r>
                      <m:r>
                        <a:rPr lang="en-US" sz="3600" i="1">
                          <a:solidFill>
                            <a:schemeClr val="tx1"/>
                          </a:solidFill>
                          <a:latin typeface="Cambria Math"/>
                        </a:rPr>
                        <m:t>𝑥</m:t>
                      </m:r>
                      <m:r>
                        <a:rPr lang="en-US" sz="3600" i="1">
                          <a:solidFill>
                            <a:schemeClr val="tx1"/>
                          </a:solidFill>
                          <a:latin typeface="Cambria Math"/>
                        </a:rPr>
                        <m:t>(</m:t>
                      </m:r>
                      <m:r>
                        <a:rPr lang="en-US" sz="3600" i="1">
                          <a:solidFill>
                            <a:schemeClr val="tx1"/>
                          </a:solidFill>
                          <a:latin typeface="Cambria Math"/>
                        </a:rPr>
                        <m:t>𝑎</m:t>
                      </m:r>
                      <m:r>
                        <a:rPr lang="en-US" sz="3600" i="1">
                          <a:solidFill>
                            <a:schemeClr val="tx1"/>
                          </a:solidFill>
                          <a:latin typeface="Cambria Math"/>
                        </a:rPr>
                        <m:t>−</m:t>
                      </m:r>
                      <m:r>
                        <a:rPr lang="en-US" sz="3600" i="1">
                          <a:solidFill>
                            <a:schemeClr val="tx1"/>
                          </a:solidFill>
                          <a:latin typeface="Cambria Math"/>
                        </a:rPr>
                        <m:t>𝑏𝑥</m:t>
                      </m:r>
                      <m:r>
                        <a:rPr lang="en-US" sz="3600" i="1">
                          <a:solidFill>
                            <a:schemeClr val="tx1"/>
                          </a:solidFill>
                          <a:latin typeface="Cambria Math"/>
                        </a:rPr>
                        <m:t>)=</m:t>
                      </m:r>
                      <m:r>
                        <a:rPr lang="en-US" sz="3600" i="1">
                          <a:solidFill>
                            <a:schemeClr val="tx1"/>
                          </a:solidFill>
                          <a:latin typeface="Cambria Math"/>
                        </a:rPr>
                        <m:t>𝑎𝑥</m:t>
                      </m:r>
                      <m:r>
                        <a:rPr lang="en-US" sz="3600" i="1">
                          <a:solidFill>
                            <a:schemeClr val="tx1"/>
                          </a:solidFill>
                          <a:latin typeface="Cambria Math"/>
                        </a:rPr>
                        <m:t>−</m:t>
                      </m:r>
                      <m:r>
                        <a:rPr lang="en-US" sz="3600" i="1">
                          <a:solidFill>
                            <a:schemeClr val="tx1"/>
                          </a:solidFill>
                          <a:latin typeface="Cambria Math"/>
                        </a:rPr>
                        <m:t>𝑏</m:t>
                      </m:r>
                      <m:sSup>
                        <m:sSupPr>
                          <m:ctrlPr>
                            <a:rPr lang="en-US" sz="3600" i="1">
                              <a:solidFill>
                                <a:schemeClr val="tx1"/>
                              </a:solidFill>
                              <a:latin typeface="Cambria Math" panose="02040503050406030204" pitchFamily="18" charset="0"/>
                            </a:rPr>
                          </m:ctrlPr>
                        </m:sSupPr>
                        <m:e>
                          <m:r>
                            <a:rPr lang="en-US" sz="3600" i="1">
                              <a:solidFill>
                                <a:schemeClr val="tx1"/>
                              </a:solidFill>
                              <a:latin typeface="Cambria Math"/>
                            </a:rPr>
                            <m:t>𝑥</m:t>
                          </m:r>
                        </m:e>
                        <m:sup>
                          <m:r>
                            <a:rPr lang="en-US" sz="3600" i="1">
                              <a:solidFill>
                                <a:schemeClr val="tx1"/>
                              </a:solidFill>
                              <a:latin typeface="Cambria Math"/>
                            </a:rPr>
                            <m:t>2</m:t>
                          </m:r>
                        </m:sup>
                      </m:sSup>
                      <m:r>
                        <a:rPr lang="en-US" sz="3600" i="1">
                          <a:solidFill>
                            <a:schemeClr val="tx1"/>
                          </a:solidFill>
                          <a:latin typeface="Cambria Math"/>
                        </a:rPr>
                        <m:t>.</m:t>
                      </m:r>
                    </m:oMath>
                  </m:oMathPara>
                </a14:m>
                <a:endParaRPr lang="en-US" sz="360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Khi đó người ta thường quan tâm đến việc tìm giá bán </a:t>
                </a:r>
                <a14:m>
                  <m:oMath xmlns:m="http://schemas.openxmlformats.org/officeDocument/2006/math">
                    <m:r>
                      <a:rPr lang="en-US" sz="3600" i="1">
                        <a:solidFill>
                          <a:schemeClr val="tx1"/>
                        </a:solidFill>
                        <a:latin typeface="Cambria Math"/>
                      </a:rPr>
                      <m:t>𝑥</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để doanh thu đạt cực đại, hoặc tìm giá bán </a:t>
                </a:r>
                <a14:m>
                  <m:oMath xmlns:m="http://schemas.openxmlformats.org/officeDocument/2006/math">
                    <m:r>
                      <a:rPr lang="en-US" sz="3600" i="1">
                        <a:solidFill>
                          <a:schemeClr val="tx1"/>
                        </a:solidFill>
                        <a:latin typeface="Cambria Math"/>
                      </a:rPr>
                      <m:t>𝑥</m:t>
                    </m:r>
                  </m:oMath>
                </a14:m>
                <a:r>
                  <a:rPr lang="en-US" sz="3600">
                    <a:solidFill>
                      <a:schemeClr val="tx1"/>
                    </a:solidFill>
                    <a:latin typeface="Tahoma" panose="020B0604030504040204" pitchFamily="34" charset="0"/>
                    <a:ea typeface="Tahoma" panose="020B0604030504040204" pitchFamily="34" charset="0"/>
                    <a:cs typeface="Tahoma" panose="020B0604030504040204" pitchFamily="34" charset="0"/>
                  </a:rPr>
                  <a:t> để doanh thu vưọt một mức nào đó.</a:t>
                </a:r>
              </a:p>
            </p:txBody>
          </p:sp>
        </mc:Choice>
        <mc:Fallback xmlns="">
          <p:sp>
            <p:nvSpPr>
              <p:cNvPr id="2" name="Rectangle: Rounded Corners 1">
                <a:extLst>
                  <a:ext uri="{FF2B5EF4-FFF2-40B4-BE49-F238E27FC236}">
                    <a16:creationId xmlns:a16="http://schemas.microsoft.com/office/drawing/2014/main" id="{CD044CA6-F9BE-6238-362B-13871878EA92}"/>
                  </a:ext>
                </a:extLst>
              </p:cNvPr>
              <p:cNvSpPr>
                <a:spLocks noRot="1" noChangeAspect="1" noMove="1" noResize="1" noEditPoints="1" noAdjustHandles="1" noChangeArrowheads="1" noChangeShapeType="1" noTextEdit="1"/>
              </p:cNvSpPr>
              <p:nvPr/>
            </p:nvSpPr>
            <p:spPr>
              <a:xfrm>
                <a:off x="304837" y="2187352"/>
                <a:ext cx="17583113" cy="7413848"/>
              </a:xfrm>
              <a:prstGeom prst="roundRect">
                <a:avLst>
                  <a:gd name="adj" fmla="val 9039"/>
                </a:avLst>
              </a:prstGeom>
              <a:blipFill>
                <a:blip r:embed="rId2"/>
                <a:stretch>
                  <a:fillRect l="-104" r="-277"/>
                </a:stretch>
              </a:blipFill>
              <a:ln w="19050">
                <a:solidFill>
                  <a:schemeClr val="accent2">
                    <a:lumMod val="75000"/>
                  </a:schemeClr>
                </a:solidFill>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ABD52572-5422-35A5-AA82-F2435A937190}"/>
              </a:ext>
            </a:extLst>
          </p:cNvPr>
          <p:cNvGrpSpPr/>
          <p:nvPr/>
        </p:nvGrpSpPr>
        <p:grpSpPr>
          <a:xfrm>
            <a:off x="228600" y="1543050"/>
            <a:ext cx="3429000" cy="685800"/>
            <a:chOff x="400050" y="2914650"/>
            <a:chExt cx="3790949" cy="914400"/>
          </a:xfrm>
        </p:grpSpPr>
        <p:sp>
          <p:nvSpPr>
            <p:cNvPr id="4" name="Freeform 20">
              <a:extLst>
                <a:ext uri="{FF2B5EF4-FFF2-40B4-BE49-F238E27FC236}">
                  <a16:creationId xmlns:a16="http://schemas.microsoft.com/office/drawing/2014/main" id="{EB7AEB08-A691-6FB6-FE46-06917E1D8894}"/>
                </a:ext>
              </a:extLst>
            </p:cNvPr>
            <p:cNvSpPr>
              <a:spLocks/>
            </p:cNvSpPr>
            <p:nvPr/>
          </p:nvSpPr>
          <p:spPr bwMode="auto">
            <a:xfrm rot="16200000" flipV="1">
              <a:off x="2251546" y="1819614"/>
              <a:ext cx="739765" cy="3139141"/>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68572" tIns="34286" rIns="68572" bIns="34286" numCol="1" anchor="t" anchorCtr="0" compatLnSpc="1">
              <a:prstTxWarp prst="textNoShape">
                <a:avLst/>
              </a:prstTxWarp>
            </a:bodyPr>
            <a:lstStyle/>
            <a:p>
              <a:endParaRPr lang="en-US" sz="1350"/>
            </a:p>
          </p:txBody>
        </p:sp>
        <p:sp>
          <p:nvSpPr>
            <p:cNvPr id="5" name="TextBox 4">
              <a:extLst>
                <a:ext uri="{FF2B5EF4-FFF2-40B4-BE49-F238E27FC236}">
                  <a16:creationId xmlns:a16="http://schemas.microsoft.com/office/drawing/2014/main" id="{4ADDF8C7-DB57-FCC9-607B-ED998F4DEA99}"/>
                </a:ext>
              </a:extLst>
            </p:cNvPr>
            <p:cNvSpPr txBox="1"/>
            <p:nvPr/>
          </p:nvSpPr>
          <p:spPr>
            <a:xfrm>
              <a:off x="1346202" y="3004278"/>
              <a:ext cx="2844797" cy="800219"/>
            </a:xfrm>
            <a:prstGeom prst="rect">
              <a:avLst/>
            </a:prstGeom>
            <a:noFill/>
          </p:spPr>
          <p:txBody>
            <a:bodyPr wrap="square" rtlCol="0">
              <a:spAutoFit/>
            </a:bodyPr>
            <a:lstStyle/>
            <a:p>
              <a:r>
                <a:rPr lang="en-US" sz="3300" b="1">
                  <a:solidFill>
                    <a:srgbClr val="FFC000"/>
                  </a:solidFill>
                  <a:latin typeface="Tahoma" pitchFamily="34" charset="0"/>
                  <a:ea typeface="Tahoma" pitchFamily="34" charset="0"/>
                  <a:cs typeface="Tahoma" pitchFamily="34" charset="0"/>
                </a:rPr>
                <a:t>Em có biết</a:t>
              </a:r>
              <a:endParaRPr lang="en-US" sz="3300" b="1" dirty="0">
                <a:solidFill>
                  <a:srgbClr val="FFC000"/>
                </a:solidFill>
                <a:latin typeface="Tahoma" pitchFamily="34" charset="0"/>
                <a:ea typeface="Tahoma" pitchFamily="34" charset="0"/>
                <a:cs typeface="Tahoma" pitchFamily="34" charset="0"/>
              </a:endParaRPr>
            </a:p>
          </p:txBody>
        </p:sp>
        <p:sp>
          <p:nvSpPr>
            <p:cNvPr id="6" name="Round Diagonal Corner Rectangle 41">
              <a:extLst>
                <a:ext uri="{FF2B5EF4-FFF2-40B4-BE49-F238E27FC236}">
                  <a16:creationId xmlns:a16="http://schemas.microsoft.com/office/drawing/2014/main" id="{2361B1D1-0BFB-C7E8-AAA8-989751E59638}"/>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lipboard outline">
              <a:extLst>
                <a:ext uri="{FF2B5EF4-FFF2-40B4-BE49-F238E27FC236}">
                  <a16:creationId xmlns:a16="http://schemas.microsoft.com/office/drawing/2014/main" id="{29536031-ACAC-E101-7324-0629B46256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050" y="2914650"/>
              <a:ext cx="914400" cy="914400"/>
            </a:xfrm>
            <a:prstGeom prst="rect">
              <a:avLst/>
            </a:prstGeom>
          </p:spPr>
        </p:pic>
      </p:grpSp>
    </p:spTree>
    <p:extLst>
      <p:ext uri="{BB962C8B-B14F-4D97-AF65-F5344CB8AC3E}">
        <p14:creationId xmlns:p14="http://schemas.microsoft.com/office/powerpoint/2010/main" val="1236967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14"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419"/>
          <a:stretch>
            <a:fillRect/>
          </a:stretch>
        </p:blipFill>
        <p:spPr>
          <a:xfrm>
            <a:off x="0" y="5712417"/>
            <a:ext cx="8948623" cy="4574583"/>
          </a:xfrm>
          <a:prstGeom prst="rect">
            <a:avLst/>
          </a:prstGeom>
        </p:spPr>
      </p:pic>
      <p:grpSp>
        <p:nvGrpSpPr>
          <p:cNvPr id="4" name="Group 4"/>
          <p:cNvGrpSpPr/>
          <p:nvPr/>
        </p:nvGrpSpPr>
        <p:grpSpPr>
          <a:xfrm>
            <a:off x="6453933" y="-266700"/>
            <a:ext cx="11376867" cy="11353800"/>
            <a:chOff x="0" y="0"/>
            <a:chExt cx="1669403" cy="2066396"/>
          </a:xfrm>
        </p:grpSpPr>
        <p:sp>
          <p:nvSpPr>
            <p:cNvPr id="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vi-VN"/>
            </a:p>
          </p:txBody>
        </p:sp>
      </p:grpSp>
      <p:pic>
        <p:nvPicPr>
          <p:cNvPr id="1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3620461"/>
            <a:ext cx="5283501" cy="7489499"/>
          </a:xfrm>
          <a:prstGeom prst="rect">
            <a:avLst/>
          </a:prstGeom>
        </p:spPr>
      </p:pic>
      <p:sp>
        <p:nvSpPr>
          <p:cNvPr id="11" name="Rectangle 10"/>
          <p:cNvSpPr/>
          <p:nvPr/>
        </p:nvSpPr>
        <p:spPr>
          <a:xfrm>
            <a:off x="6386593" y="1028700"/>
            <a:ext cx="11520407" cy="3554819"/>
          </a:xfrm>
          <a:prstGeom prst="rect">
            <a:avLst/>
          </a:prstGeom>
        </p:spPr>
        <p:txBody>
          <a:bodyPr wrap="square">
            <a:spAutoFit/>
          </a:bodyPr>
          <a:lstStyle/>
          <a:p>
            <a:pPr lvl="0" algn="ctr">
              <a:lnSpc>
                <a:spcPct val="150000"/>
              </a:lnSpc>
              <a:defRPr/>
            </a:pPr>
            <a:r>
              <a:rPr lang="vi-VN" sz="7500" b="1" kern="0" dirty="0"/>
              <a:t>CHƯƠNG V</a:t>
            </a:r>
            <a:r>
              <a:rPr lang="en-US" sz="7500" b="1" kern="0" dirty="0">
                <a:latin typeface="Arial" panose="020B0604020202020204" pitchFamily="34" charset="0"/>
                <a:cs typeface="Arial" panose="020B0604020202020204" pitchFamily="34" charset="0"/>
              </a:rPr>
              <a:t>I:</a:t>
            </a:r>
            <a:r>
              <a:rPr lang="vi-VN" sz="7500" b="1" kern="0" dirty="0">
                <a:latin typeface="Arial" panose="020B0604020202020204" pitchFamily="34" charset="0"/>
                <a:cs typeface="Arial" panose="020B0604020202020204" pitchFamily="34" charset="0"/>
              </a:rPr>
              <a:t> </a:t>
            </a:r>
            <a:r>
              <a:rPr lang="en-US" sz="7500" b="1" kern="0" dirty="0">
                <a:latin typeface="Arial" panose="020B0604020202020204" pitchFamily="34" charset="0"/>
                <a:cs typeface="Arial" panose="020B0604020202020204" pitchFamily="34" charset="0"/>
              </a:rPr>
              <a:t>HÀM SỐ, ĐỒ THỊ VÀ ỨNG DỤNG</a:t>
            </a:r>
          </a:p>
        </p:txBody>
      </p:sp>
      <p:pic>
        <p:nvPicPr>
          <p:cNvPr id="15"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419"/>
          <a:stretch>
            <a:fillRect/>
          </a:stretch>
        </p:blipFill>
        <p:spPr>
          <a:xfrm>
            <a:off x="6324600" y="5676900"/>
            <a:ext cx="11939087" cy="4574583"/>
          </a:xfrm>
          <a:prstGeom prst="rect">
            <a:avLst/>
          </a:prstGeom>
        </p:spPr>
      </p:pic>
      <p:sp>
        <p:nvSpPr>
          <p:cNvPr id="16" name="Rectangle 15"/>
          <p:cNvSpPr/>
          <p:nvPr/>
        </p:nvSpPr>
        <p:spPr>
          <a:xfrm>
            <a:off x="6808366" y="5040719"/>
            <a:ext cx="10668000" cy="1638910"/>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a:t>
            </a:r>
            <a:r>
              <a:rPr lang="en-US" sz="6700" b="1" kern="0" dirty="0">
                <a:solidFill>
                  <a:srgbClr val="4A6EBE"/>
                </a:solidFill>
                <a:latin typeface="Arial" panose="020B0604020202020204" pitchFamily="34" charset="0"/>
                <a:ea typeface="Calibri" panose="020F0502020204030204" pitchFamily="34" charset="0"/>
                <a:cs typeface="Arial" panose="020B0604020202020204" pitchFamily="34" charset="0"/>
              </a:rPr>
              <a:t>16</a:t>
            </a:r>
            <a:r>
              <a:rPr lang="vi-VN" sz="6700" b="1" kern="0" dirty="0">
                <a:solidFill>
                  <a:srgbClr val="4A6EBE"/>
                </a:solidFill>
                <a:latin typeface="Arial" panose="020B0604020202020204" pitchFamily="34" charset="0"/>
                <a:ea typeface="Calibri" panose="020F0502020204030204" pitchFamily="34" charset="0"/>
                <a:cs typeface="Arial" panose="020B0604020202020204" pitchFamily="34" charset="0"/>
              </a:rPr>
              <a:t>: </a:t>
            </a:r>
            <a:r>
              <a:rPr lang="en-US" sz="6700" b="1" kern="0" dirty="0">
                <a:solidFill>
                  <a:srgbClr val="4A6EBE"/>
                </a:solidFill>
                <a:latin typeface="Arial" panose="020B0604020202020204" pitchFamily="34" charset="0"/>
                <a:ea typeface="Calibri" panose="020F0502020204030204" pitchFamily="34" charset="0"/>
                <a:cs typeface="Arial" panose="020B0604020202020204" pitchFamily="34" charset="0"/>
              </a:rPr>
              <a:t>HÀM SỐ BẬC HAI</a:t>
            </a:r>
            <a:endParaRPr kumimoji="0" lang="en-US" sz="6700" b="1" i="0" u="none" strike="noStrike" kern="0" cap="none" spc="0" normalizeH="0" baseline="0" noProof="0" dirty="0">
              <a:ln>
                <a:noFill/>
              </a:ln>
              <a:solidFill>
                <a:srgbClr val="4A6EB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419"/>
          <a:stretch>
            <a:fillRect/>
          </a:stretch>
        </p:blipFill>
        <p:spPr>
          <a:xfrm rot="520115">
            <a:off x="8815695" y="-2025039"/>
            <a:ext cx="14677275" cy="7880381"/>
          </a:xfrm>
          <a:prstGeom prst="rect">
            <a:avLst/>
          </a:prstGeom>
        </p:spPr>
      </p:pic>
      <p:pic>
        <p:nvPicPr>
          <p:cNvPr id="16"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419"/>
          <a:stretch>
            <a:fillRect/>
          </a:stretch>
        </p:blipFill>
        <p:spPr>
          <a:xfrm rot="21387096">
            <a:off x="6425731" y="3914700"/>
            <a:ext cx="11939087" cy="6690360"/>
          </a:xfrm>
          <a:prstGeom prst="rect">
            <a:avLst/>
          </a:prstGeom>
        </p:spPr>
      </p:pic>
      <p:pic>
        <p:nvPicPr>
          <p:cNvPr id="3" name="Picture 3"/>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b="22793"/>
          <a:stretch>
            <a:fillRect/>
          </a:stretch>
        </p:blipFill>
        <p:spPr>
          <a:xfrm>
            <a:off x="-3593646" y="-647700"/>
            <a:ext cx="19812981" cy="11975260"/>
          </a:xfrm>
          <a:prstGeom prst="rect">
            <a:avLst/>
          </a:prstGeom>
          <a:ln>
            <a:noFill/>
          </a:ln>
          <a:effectLst>
            <a:softEdge rad="112500"/>
          </a:effectLst>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8582" y="3856056"/>
            <a:ext cx="1207168" cy="120716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68582" y="6527133"/>
            <a:ext cx="1211179" cy="1207167"/>
          </a:xfrm>
          <a:prstGeom prst="rect">
            <a:avLst/>
          </a:prstGeom>
        </p:spPr>
      </p:pic>
      <p:sp>
        <p:nvSpPr>
          <p:cNvPr id="15" name="TextBox 8"/>
          <p:cNvSpPr txBox="1"/>
          <p:nvPr/>
        </p:nvSpPr>
        <p:spPr>
          <a:xfrm>
            <a:off x="2819400" y="1048278"/>
            <a:ext cx="8151570" cy="1564531"/>
          </a:xfrm>
          <a:prstGeom prst="rect">
            <a:avLst/>
          </a:prstGeom>
        </p:spPr>
        <p:txBody>
          <a:bodyPr lIns="0" tIns="0" rIns="0" bIns="0" rtlCol="0" anchor="t">
            <a:spAutoFit/>
          </a:bodyPr>
          <a:lstStyle/>
          <a:p>
            <a:pPr>
              <a:lnSpc>
                <a:spcPts val="12191"/>
              </a:lnSpc>
              <a:spcBef>
                <a:spcPct val="0"/>
              </a:spcBef>
            </a:pPr>
            <a:r>
              <a:rPr lang="en-US" sz="6000" b="1">
                <a:latin typeface="Arial" panose="020B0604020202020204" pitchFamily="34" charset="0"/>
                <a:cs typeface="Arial" panose="020B0604020202020204" pitchFamily="34" charset="0"/>
              </a:rPr>
              <a:t>NỘI DUNG BÀI HỌC</a:t>
            </a:r>
          </a:p>
        </p:txBody>
      </p:sp>
      <p:sp>
        <p:nvSpPr>
          <p:cNvPr id="18" name="Rectangle 17"/>
          <p:cNvSpPr/>
          <p:nvPr/>
        </p:nvSpPr>
        <p:spPr>
          <a:xfrm>
            <a:off x="2338571" y="3856056"/>
            <a:ext cx="9553994" cy="1002710"/>
          </a:xfrm>
          <a:prstGeom prst="rect">
            <a:avLst/>
          </a:prstGeom>
        </p:spPr>
        <p:txBody>
          <a:bodyPr wrap="square">
            <a:spAutoFit/>
          </a:bodyPr>
          <a:lstStyle/>
          <a:p>
            <a:pPr algn="just">
              <a:lnSpc>
                <a:spcPct val="150000"/>
              </a:lnSpc>
              <a:tabLst>
                <a:tab pos="360045" algn="l"/>
                <a:tab pos="720090" algn="l"/>
              </a:tabLst>
            </a:pPr>
            <a:r>
              <a:rPr lang="nl-NL" sz="4500" b="1" dirty="0">
                <a:latin typeface="Arial" panose="020B0604020202020204" pitchFamily="34" charset="0"/>
                <a:ea typeface="Calibri" panose="020F0502020204030204" pitchFamily="34" charset="0"/>
                <a:cs typeface="Arial" panose="020B0604020202020204" pitchFamily="34" charset="0"/>
              </a:rPr>
              <a:t>Khái niệm hàm số bậc hai</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2338571" y="6738301"/>
            <a:ext cx="7301999" cy="784830"/>
          </a:xfrm>
          <a:prstGeom prst="rect">
            <a:avLst/>
          </a:prstGeom>
        </p:spPr>
        <p:txBody>
          <a:bodyPr wrap="none">
            <a:spAutoFit/>
          </a:bodyPr>
          <a:lstStyle/>
          <a:p>
            <a:r>
              <a:rPr lang="nl-NL" sz="4500" b="1" dirty="0">
                <a:latin typeface="Arial" panose="020B0604020202020204" pitchFamily="34" charset="0"/>
                <a:ea typeface="Calibri" panose="020F0502020204030204" pitchFamily="34" charset="0"/>
                <a:cs typeface="Arial" panose="020B0604020202020204" pitchFamily="34" charset="0"/>
              </a:rPr>
              <a:t>Đồ thị của hàm số bậc hai</a:t>
            </a:r>
            <a:endParaRPr lang="en-US" sz="4500" dirty="0">
              <a:latin typeface="Arial" panose="020B0604020202020204" pitchFamily="34" charset="0"/>
              <a:cs typeface="Arial" panose="020B0604020202020204" pitchFamily="34" charset="0"/>
            </a:endParaRPr>
          </a:p>
        </p:txBody>
      </p:sp>
      <p:pic>
        <p:nvPicPr>
          <p:cNvPr id="20"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419"/>
          <a:stretch>
            <a:fillRect/>
          </a:stretch>
        </p:blipFill>
        <p:spPr>
          <a:xfrm>
            <a:off x="1311636" y="7829226"/>
            <a:ext cx="14080764" cy="27244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vi-VN"/>
            </a:p>
          </p:txBody>
        </p:sp>
      </p:grpSp>
      <p:grpSp>
        <p:nvGrpSpPr>
          <p:cNvPr id="22" name="Group 21"/>
          <p:cNvGrpSpPr/>
          <p:nvPr/>
        </p:nvGrpSpPr>
        <p:grpSpPr>
          <a:xfrm>
            <a:off x="1066800" y="495300"/>
            <a:ext cx="2667000" cy="2572287"/>
            <a:chOff x="1028700" y="3663315"/>
            <a:chExt cx="3215601" cy="3215601"/>
          </a:xfrm>
        </p:grpSpPr>
        <p:grpSp>
          <p:nvGrpSpPr>
            <p:cNvPr id="23" name="Group 4"/>
            <p:cNvGrpSpPr/>
            <p:nvPr/>
          </p:nvGrpSpPr>
          <p:grpSpPr>
            <a:xfrm>
              <a:off x="1028700" y="3663315"/>
              <a:ext cx="3215601" cy="3215601"/>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24"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4532976" y="495299"/>
            <a:ext cx="2643250" cy="2572287"/>
            <a:chOff x="9639248" y="3663315"/>
            <a:chExt cx="3215601" cy="3215601"/>
          </a:xfrm>
        </p:grpSpPr>
        <p:grpSp>
          <p:nvGrpSpPr>
            <p:cNvPr id="27" name="Group 8"/>
            <p:cNvGrpSpPr/>
            <p:nvPr/>
          </p:nvGrpSpPr>
          <p:grpSpPr>
            <a:xfrm>
              <a:off x="9639248" y="3663315"/>
              <a:ext cx="3215601" cy="3215601"/>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28"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34132" y="4471877"/>
              <a:ext cx="2625831" cy="1598475"/>
            </a:xfrm>
            <a:prstGeom prst="rect">
              <a:avLst/>
            </a:prstGeom>
          </p:spPr>
        </p:pic>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32"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3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84178" y="4054340"/>
              <a:ext cx="1134643" cy="2433550"/>
            </a:xfrm>
            <a:prstGeom prst="rect">
              <a:avLst/>
            </a:prstGeom>
          </p:spPr>
        </p:pic>
      </p:grpSp>
      <p:pic>
        <p:nvPicPr>
          <p:cNvPr id="41" name="Picture 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046882" y="3360582"/>
            <a:ext cx="1401918" cy="1401918"/>
          </a:xfrm>
          <a:prstGeom prst="rect">
            <a:avLst/>
          </a:prstGeom>
        </p:spPr>
      </p:pic>
      <p:sp>
        <p:nvSpPr>
          <p:cNvPr id="42" name="Rectangle 41"/>
          <p:cNvSpPr/>
          <p:nvPr/>
        </p:nvSpPr>
        <p:spPr>
          <a:xfrm>
            <a:off x="2971800" y="4471827"/>
            <a:ext cx="12169654" cy="1205073"/>
          </a:xfrm>
          <a:prstGeom prst="rect">
            <a:avLst/>
          </a:prstGeom>
        </p:spPr>
        <p:txBody>
          <a:bodyPr wrap="square">
            <a:spAutoFit/>
          </a:bodyPr>
          <a:lstStyle/>
          <a:p>
            <a:pPr algn="ctr">
              <a:lnSpc>
                <a:spcPct val="150000"/>
              </a:lnSpc>
              <a:tabLst>
                <a:tab pos="360045" algn="l"/>
                <a:tab pos="720090" algn="l"/>
              </a:tabLst>
            </a:pPr>
            <a:r>
              <a:rPr lang="nl-NL" sz="5500" b="1" dirty="0">
                <a:latin typeface="Arial" panose="020B0604020202020204" pitchFamily="34" charset="0"/>
                <a:ea typeface="Calibri" panose="020F0502020204030204" pitchFamily="34" charset="0"/>
                <a:cs typeface="Arial" panose="020B0604020202020204" pitchFamily="34" charset="0"/>
              </a:rPr>
              <a:t>Khái niệm hàm số bậc hai</a:t>
            </a:r>
          </a:p>
        </p:txBody>
      </p:sp>
    </p:spTree>
    <p:extLst>
      <p:ext uri="{BB962C8B-B14F-4D97-AF65-F5344CB8AC3E}">
        <p14:creationId xmlns:p14="http://schemas.microsoft.com/office/powerpoint/2010/main" val="279798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85689" y="8712359"/>
            <a:ext cx="1328221" cy="1371067"/>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9800" y="-194100"/>
            <a:ext cx="1075487" cy="1090094"/>
          </a:xfrm>
          <a:prstGeom prst="rect">
            <a:avLst/>
          </a:prstGeom>
        </p:spPr>
      </p:pic>
      <p:pic>
        <p:nvPicPr>
          <p:cNvPr id="7" name="Picture 6"/>
          <p:cNvPicPr>
            <a:picLocks noChangeAspect="1"/>
          </p:cNvPicPr>
          <p:nvPr/>
        </p:nvPicPr>
        <p:blipFill>
          <a:blip r:embed="rId4" cstate="print">
            <a:duotone>
              <a:prstClr val="black"/>
              <a:srgbClr val="FFFF00">
                <a:tint val="45000"/>
                <a:satMod val="400000"/>
              </a:srgbClr>
            </a:duotone>
            <a:extLst>
              <a:ext uri="{BEBA8EAE-BF5A-486C-A8C5-ECC9F3942E4B}">
                <a14:imgProps xmlns:a14="http://schemas.microsoft.com/office/drawing/2010/main">
                  <a14:imgLayer r:embed="rId5">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760636" y="266700"/>
            <a:ext cx="950400" cy="886971"/>
          </a:xfrm>
          <a:prstGeom prst="rect">
            <a:avLst/>
          </a:prstGeom>
        </p:spPr>
      </p:pic>
      <p:sp>
        <p:nvSpPr>
          <p:cNvPr id="8" name="TextBox 7"/>
          <p:cNvSpPr txBox="1"/>
          <p:nvPr/>
        </p:nvSpPr>
        <p:spPr>
          <a:xfrm>
            <a:off x="1827436" y="345056"/>
            <a:ext cx="3581400" cy="707886"/>
          </a:xfrm>
          <a:prstGeom prst="rect">
            <a:avLst/>
          </a:prstGeom>
          <a:noFill/>
        </p:spPr>
        <p:txBody>
          <a:bodyPr wrap="square" rtlCol="0">
            <a:spAutoFit/>
          </a:bodyPr>
          <a:lstStyle/>
          <a:p>
            <a:r>
              <a:rPr lang="nl-NL" sz="4000" b="1" dirty="0">
                <a:solidFill>
                  <a:srgbClr val="FFFF00"/>
                </a:solidFill>
                <a:latin typeface="Arial" panose="020B0604020202020204" pitchFamily="34" charset="0"/>
                <a:cs typeface="Arial" panose="020B0604020202020204" pitchFamily="34" charset="0"/>
              </a:rPr>
              <a:t>HĐ 1:</a:t>
            </a:r>
            <a:endParaRPr lang="en-US" sz="4000" dirty="0">
              <a:solidFill>
                <a:srgbClr val="FFFF00"/>
              </a:solidFill>
              <a:latin typeface="Arial" panose="020B0604020202020204" pitchFamily="34" charset="0"/>
              <a:cs typeface="Arial" panose="020B0604020202020204" pitchFamily="34" charset="0"/>
            </a:endParaRPr>
          </a:p>
        </p:txBody>
      </p:sp>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316753"/>
            <a:ext cx="10473715" cy="3750770"/>
          </a:xfrm>
          <a:prstGeom prst="rect">
            <a:avLst/>
          </a:prstGeom>
        </p:spPr>
      </p:pic>
      <p:sp>
        <p:nvSpPr>
          <p:cNvPr id="2" name="Rectangle 1"/>
          <p:cNvSpPr/>
          <p:nvPr/>
        </p:nvSpPr>
        <p:spPr>
          <a:xfrm>
            <a:off x="684436" y="1153671"/>
            <a:ext cx="16993964" cy="3908762"/>
          </a:xfrm>
          <a:prstGeom prst="rect">
            <a:avLst/>
          </a:prstGeom>
        </p:spPr>
        <p:txBody>
          <a:bodyPr wrap="square">
            <a:spAutoFit/>
          </a:bodyPr>
          <a:lstStyle/>
          <a:p>
            <a:pPr marL="30480" marR="30480" algn="just">
              <a:lnSpc>
                <a:spcPct val="150000"/>
              </a:lnSpc>
              <a:spcAft>
                <a:spcPts val="1200"/>
              </a:spcAft>
            </a:pP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Xét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bài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toán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rào</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vườn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ở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tình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huống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mở</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đầu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Gọi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x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mét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(0 &lt; x &lt; 10)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khoảng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cách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từ</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điểm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cắm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cọc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đến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bờ</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tường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(H.6.8).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theo</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x. </a:t>
            </a:r>
          </a:p>
          <a:p>
            <a:pPr marL="30480" marR="30480" algn="just">
              <a:lnSpc>
                <a:spcPct val="150000"/>
              </a:lnSpc>
              <a:spcAft>
                <a:spcPts val="1200"/>
              </a:spcAft>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cạnh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PQ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mảnh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đất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marL="30480" marR="30480" algn="just">
              <a:lnSpc>
                <a:spcPct val="150000"/>
              </a:lnSpc>
              <a:spcAft>
                <a:spcPts val="1200"/>
              </a:spcAft>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b)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Diện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S(x)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mảnh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đất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rào</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chắn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963400" y="3427578"/>
            <a:ext cx="5562600" cy="537352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836836" y="6593373"/>
                <a:ext cx="9144000" cy="861133"/>
              </a:xfrm>
              <a:prstGeom prst="rect">
                <a:avLst/>
              </a:prstGeom>
            </p:spPr>
            <p:txBody>
              <a:bodyPr>
                <a:spAutoFit/>
              </a:bodyPr>
              <a:lstStyle/>
              <a:p>
                <a:pPr algn="just">
                  <a:lnSpc>
                    <a:spcPct val="150000"/>
                  </a:lnSpc>
                </a:pPr>
                <a:r>
                  <a:rPr lang="nl-NL"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3800" i="1">
                        <a:solidFill>
                          <a:schemeClr val="bg1"/>
                        </a:solidFill>
                        <a:effectLst/>
                        <a:latin typeface="Cambria Math" panose="02040503050406030204" pitchFamily="18" charset="0"/>
                        <a:ea typeface="Times New Roman" panose="02020603050405020304" pitchFamily="18" charset="0"/>
                      </a:rPr>
                      <m:t>𝑃𝑄</m:t>
                    </m:r>
                    <m:r>
                      <a:rPr lang="nl-NL" sz="3800" i="1">
                        <a:solidFill>
                          <a:schemeClr val="bg1"/>
                        </a:solidFill>
                        <a:effectLst/>
                        <a:latin typeface="Cambria Math" panose="02040503050406030204" pitchFamily="18" charset="0"/>
                        <a:ea typeface="Times New Roman" panose="02020603050405020304" pitchFamily="18" charset="0"/>
                      </a:rPr>
                      <m:t> = 20 − 2</m:t>
                    </m:r>
                    <m:r>
                      <a:rPr lang="nl-NL" sz="3800" i="1">
                        <a:solidFill>
                          <a:schemeClr val="bg1"/>
                        </a:solidFill>
                        <a:effectLst/>
                        <a:latin typeface="Cambria Math" panose="02040503050406030204" pitchFamily="18" charset="0"/>
                        <a:ea typeface="Times New Roman" panose="02020603050405020304" pitchFamily="18" charset="0"/>
                      </a:rPr>
                      <m:t>𝑥</m:t>
                    </m:r>
                  </m:oMath>
                </a14:m>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36836" y="6593373"/>
                <a:ext cx="9144000" cy="861133"/>
              </a:xfrm>
              <a:prstGeom prst="rect">
                <a:avLst/>
              </a:prstGeom>
              <a:blipFill>
                <a:blip r:embed="rId13"/>
                <a:stretch>
                  <a:fillRect l="-2200" b="-27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03256" y="7789029"/>
                <a:ext cx="10398144" cy="1846659"/>
              </a:xfrm>
              <a:prstGeom prst="rect">
                <a:avLst/>
              </a:prstGeom>
            </p:spPr>
            <p:txBody>
              <a:bodyPr wrap="square">
                <a:spAutoFit/>
              </a:bodyPr>
              <a:lstStyle/>
              <a:p>
                <a:pPr lvl="0" algn="just">
                  <a:lnSpc>
                    <a:spcPct val="150000"/>
                  </a:lnSpc>
                </a:pPr>
                <a:r>
                  <a:rPr lang="nl-NL" sz="3800" dirty="0">
                    <a:solidFill>
                      <a:prstClr val="white"/>
                    </a:solidFill>
                    <a:latin typeface="Arial" panose="020B0604020202020204" pitchFamily="34" charset="0"/>
                    <a:ea typeface="Times New Roman" panose="02020603050405020304" pitchFamily="18" charset="0"/>
                    <a:cs typeface="Arial" panose="020B0604020202020204" pitchFamily="34" charset="0"/>
                  </a:rPr>
                  <a:t>b) Diện tích của mảnh đất: </a:t>
                </a:r>
              </a:p>
              <a:p>
                <a:pPr lvl="0" algn="ctr">
                  <a:lnSpc>
                    <a:spcPct val="150000"/>
                  </a:lnSpc>
                </a:pPr>
                <a14:m>
                  <m:oMath xmlns:m="http://schemas.openxmlformats.org/officeDocument/2006/math">
                    <m:r>
                      <a:rPr lang="nl-NL" sz="3800" i="1">
                        <a:solidFill>
                          <a:prstClr val="white"/>
                        </a:solidFill>
                        <a:latin typeface="Cambria Math" panose="02040503050406030204" pitchFamily="18" charset="0"/>
                        <a:ea typeface="Times New Roman" panose="02020603050405020304" pitchFamily="18" charset="0"/>
                      </a:rPr>
                      <m:t>𝑆</m:t>
                    </m:r>
                    <m:r>
                      <a:rPr lang="nl-NL" sz="3800" i="1">
                        <a:solidFill>
                          <a:prstClr val="white"/>
                        </a:solidFill>
                        <a:latin typeface="Cambria Math" panose="02040503050406030204" pitchFamily="18" charset="0"/>
                        <a:ea typeface="Times New Roman" panose="02020603050405020304" pitchFamily="18" charset="0"/>
                      </a:rPr>
                      <m:t>(</m:t>
                    </m:r>
                    <m:r>
                      <a:rPr lang="nl-NL" sz="3800" i="1">
                        <a:solidFill>
                          <a:prstClr val="white"/>
                        </a:solidFill>
                        <a:latin typeface="Cambria Math" panose="02040503050406030204" pitchFamily="18" charset="0"/>
                        <a:ea typeface="Times New Roman" panose="02020603050405020304" pitchFamily="18" charset="0"/>
                      </a:rPr>
                      <m:t>𝑥</m:t>
                    </m:r>
                    <m:r>
                      <a:rPr lang="nl-NL" sz="3800" i="1">
                        <a:solidFill>
                          <a:prstClr val="white"/>
                        </a:solidFill>
                        <a:latin typeface="Cambria Math" panose="02040503050406030204" pitchFamily="18" charset="0"/>
                        <a:ea typeface="Times New Roman" panose="02020603050405020304" pitchFamily="18" charset="0"/>
                      </a:rPr>
                      <m:t>)= </m:t>
                    </m:r>
                    <m:r>
                      <a:rPr lang="nl-NL" sz="3800" i="1">
                        <a:solidFill>
                          <a:prstClr val="white"/>
                        </a:solidFill>
                        <a:latin typeface="Cambria Math" panose="02040503050406030204" pitchFamily="18" charset="0"/>
                        <a:ea typeface="Times New Roman" panose="02020603050405020304" pitchFamily="18" charset="0"/>
                      </a:rPr>
                      <m:t>𝑥</m:t>
                    </m:r>
                    <m:r>
                      <a:rPr lang="nl-NL" sz="3800" i="1">
                        <a:solidFill>
                          <a:prstClr val="white"/>
                        </a:solidFill>
                        <a:latin typeface="Cambria Math" panose="02040503050406030204" pitchFamily="18" charset="0"/>
                        <a:ea typeface="Times New Roman" panose="02020603050405020304" pitchFamily="18" charset="0"/>
                      </a:rPr>
                      <m:t>.(20−2</m:t>
                    </m:r>
                    <m:r>
                      <a:rPr lang="nl-NL" sz="3800" i="1">
                        <a:solidFill>
                          <a:prstClr val="white"/>
                        </a:solidFill>
                        <a:latin typeface="Cambria Math" panose="02040503050406030204" pitchFamily="18" charset="0"/>
                        <a:ea typeface="Times New Roman" panose="02020603050405020304" pitchFamily="18" charset="0"/>
                      </a:rPr>
                      <m:t>𝑥</m:t>
                    </m:r>
                    <m:r>
                      <a:rPr lang="nl-NL" sz="3800" i="1">
                        <a:solidFill>
                          <a:prstClr val="white"/>
                        </a:solidFill>
                        <a:latin typeface="Cambria Math" panose="02040503050406030204" pitchFamily="18" charset="0"/>
                        <a:ea typeface="Times New Roman" panose="02020603050405020304" pitchFamily="18" charset="0"/>
                      </a:rPr>
                      <m:t>)=</m:t>
                    </m:r>
                  </m:oMath>
                </a14:m>
                <a:r>
                  <a:rPr lang="nl-NL" sz="38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3800" i="1">
                        <a:solidFill>
                          <a:prstClr val="white"/>
                        </a:solidFill>
                        <a:latin typeface="Cambria Math" panose="02040503050406030204" pitchFamily="18" charset="0"/>
                        <a:ea typeface="Times New Roman" panose="02020603050405020304" pitchFamily="18" charset="0"/>
                      </a:rPr>
                      <m:t>−2</m:t>
                    </m:r>
                    <m:sSup>
                      <m:sSupPr>
                        <m:ctrlPr>
                          <a:rPr lang="en-US" sz="3800" i="1">
                            <a:solidFill>
                              <a:prstClr val="white"/>
                            </a:solidFill>
                            <a:latin typeface="Cambria Math" panose="02040503050406030204" pitchFamily="18" charset="0"/>
                            <a:ea typeface="Times New Roman" panose="02020603050405020304" pitchFamily="18" charset="0"/>
                          </a:rPr>
                        </m:ctrlPr>
                      </m:sSupPr>
                      <m:e>
                        <m:r>
                          <a:rPr lang="en-US" sz="3800" i="1">
                            <a:solidFill>
                              <a:prstClr val="white"/>
                            </a:solidFill>
                            <a:latin typeface="Cambria Math" panose="02040503050406030204" pitchFamily="18" charset="0"/>
                            <a:ea typeface="Times New Roman" panose="02020603050405020304" pitchFamily="18" charset="0"/>
                          </a:rPr>
                          <m:t>𝑥</m:t>
                        </m:r>
                      </m:e>
                      <m:sup>
                        <m:r>
                          <a:rPr lang="nl-NL" sz="3800" i="1">
                            <a:solidFill>
                              <a:prstClr val="white"/>
                            </a:solidFill>
                            <a:latin typeface="Cambria Math" panose="02040503050406030204" pitchFamily="18" charset="0"/>
                            <a:ea typeface="Times New Roman" panose="02020603050405020304" pitchFamily="18" charset="0"/>
                          </a:rPr>
                          <m:t>2</m:t>
                        </m:r>
                      </m:sup>
                    </m:sSup>
                    <m:r>
                      <a:rPr lang="nl-NL" sz="3800" i="1">
                        <a:solidFill>
                          <a:prstClr val="white"/>
                        </a:solidFill>
                        <a:latin typeface="Cambria Math" panose="02040503050406030204" pitchFamily="18" charset="0"/>
                        <a:ea typeface="Times New Roman" panose="02020603050405020304" pitchFamily="18" charset="0"/>
                      </a:rPr>
                      <m:t>+20</m:t>
                    </m:r>
                    <m:r>
                      <a:rPr lang="en-US" sz="3800" i="1">
                        <a:solidFill>
                          <a:prstClr val="white"/>
                        </a:solidFill>
                        <a:latin typeface="Cambria Math" panose="02040503050406030204" pitchFamily="18" charset="0"/>
                        <a:ea typeface="Times New Roman" panose="02020603050405020304" pitchFamily="18" charset="0"/>
                      </a:rPr>
                      <m:t>𝑥</m:t>
                    </m:r>
                  </m:oMath>
                </a14:m>
                <a:r>
                  <a:rPr lang="en-US" sz="3800" dirty="0">
                    <a:solidFill>
                      <a:prstClr val="white"/>
                    </a:solidFill>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803256" y="7789029"/>
                <a:ext cx="10398144" cy="1846659"/>
              </a:xfrm>
              <a:prstGeom prst="rect">
                <a:avLst/>
              </a:prstGeom>
              <a:blipFill>
                <a:blip r:embed="rId14"/>
                <a:stretch>
                  <a:fillRect l="-1934" b="-6271"/>
                </a:stretch>
              </a:blipFill>
            </p:spPr>
            <p:txBody>
              <a:bodyPr/>
              <a:lstStyle/>
              <a:p>
                <a:r>
                  <a:rPr lang="en-US">
                    <a:noFill/>
                  </a:rPr>
                  <a:t> </a:t>
                </a:r>
              </a:p>
            </p:txBody>
          </p:sp>
        </mc:Fallback>
      </mc:AlternateContent>
      <p:sp>
        <p:nvSpPr>
          <p:cNvPr id="21" name="Oval Callout 20"/>
          <p:cNvSpPr/>
          <p:nvPr/>
        </p:nvSpPr>
        <p:spPr>
          <a:xfrm>
            <a:off x="5029200" y="5550602"/>
            <a:ext cx="1641441" cy="691776"/>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a:solidFill>
                  <a:prstClr val="black"/>
                </a:solidFill>
              </a:rPr>
              <a:t>Giải</a:t>
            </a:r>
            <a:endParaRPr lang="en-US" sz="3800" b="1">
              <a:solidFill>
                <a:prstClr val="black"/>
              </a:solidFill>
            </a:endParaRPr>
          </a:p>
        </p:txBody>
      </p:sp>
    </p:spTree>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0" name="Group 19"/>
          <p:cNvGrpSpPr/>
          <p:nvPr/>
        </p:nvGrpSpPr>
        <p:grpSpPr>
          <a:xfrm>
            <a:off x="-990600" y="2552700"/>
            <a:ext cx="20755613" cy="11352762"/>
            <a:chOff x="-457200" y="2569028"/>
            <a:chExt cx="19236701" cy="10209762"/>
          </a:xfrm>
        </p:grpSpPr>
        <p:grpSp>
          <p:nvGrpSpPr>
            <p:cNvPr id="19" name="Group 18"/>
            <p:cNvGrpSpPr/>
            <p:nvPr/>
          </p:nvGrpSpPr>
          <p:grpSpPr>
            <a:xfrm>
              <a:off x="-457200" y="2569028"/>
              <a:ext cx="19236701" cy="10209762"/>
              <a:chOff x="-457200" y="2569028"/>
              <a:chExt cx="19236701" cy="10209762"/>
            </a:xfrm>
          </p:grpSpPr>
          <p:grpSp>
            <p:nvGrpSpPr>
              <p:cNvPr id="2" name="Group 2"/>
              <p:cNvGrpSpPr/>
              <p:nvPr/>
            </p:nvGrpSpPr>
            <p:grpSpPr>
              <a:xfrm>
                <a:off x="-457200" y="2569028"/>
                <a:ext cx="19236701" cy="4098848"/>
                <a:chOff x="0" y="0"/>
                <a:chExt cx="7497111" cy="1597442"/>
              </a:xfrm>
            </p:grpSpPr>
            <p:sp>
              <p:nvSpPr>
                <p:cNvPr id="3" name="Freeform 3"/>
                <p:cNvSpPr/>
                <p:nvPr/>
              </p:nvSpPr>
              <p:spPr>
                <a:xfrm>
                  <a:off x="0" y="0"/>
                  <a:ext cx="7497111" cy="1597442"/>
                </a:xfrm>
                <a:custGeom>
                  <a:avLst/>
                  <a:gdLst/>
                  <a:ahLst/>
                  <a:cxnLst/>
                  <a:rect l="l" t="t" r="r" b="b"/>
                  <a:pathLst>
                    <a:path w="7497111" h="1597442">
                      <a:moveTo>
                        <a:pt x="0" y="0"/>
                      </a:moveTo>
                      <a:lnTo>
                        <a:pt x="7497111" y="0"/>
                      </a:lnTo>
                      <a:lnTo>
                        <a:pt x="7497111" y="1597442"/>
                      </a:lnTo>
                      <a:lnTo>
                        <a:pt x="0" y="1597442"/>
                      </a:lnTo>
                      <a:close/>
                    </a:path>
                  </a:pathLst>
                </a:custGeom>
                <a:solidFill>
                  <a:srgbClr val="499478"/>
                </a:solidFill>
              </p:spPr>
              <p:txBody>
                <a:bodyPr/>
                <a:lstStyle/>
                <a:p>
                  <a:endParaRPr lang="vi-VN"/>
                </a:p>
              </p:txBody>
            </p:sp>
          </p:grpSp>
          <p:grpSp>
            <p:nvGrpSpPr>
              <p:cNvPr id="17" name="Group 16"/>
              <p:cNvGrpSpPr/>
              <p:nvPr/>
            </p:nvGrpSpPr>
            <p:grpSpPr>
              <a:xfrm>
                <a:off x="307277" y="2908300"/>
                <a:ext cx="6095029" cy="9870490"/>
                <a:chOff x="307277" y="2893010"/>
                <a:chExt cx="6095029" cy="987049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7277" y="2893010"/>
                  <a:ext cx="6095029" cy="9870490"/>
                </a:xfrm>
                <a:prstGeom prst="rect">
                  <a:avLst/>
                </a:prstGeom>
              </p:spPr>
            </p:pic>
            <p:pic>
              <p:nvPicPr>
                <p:cNvPr id="14" name="Picture 13"/>
                <p:cNvPicPr>
                  <a:picLocks noChangeAspect="1"/>
                </p:cNvPicPr>
                <p:nvPr/>
              </p:nvPicPr>
              <p:blipFill>
                <a:blip r:embed="rId4"/>
                <a:stretch>
                  <a:fillRect/>
                </a:stretch>
              </p:blipFill>
              <p:spPr>
                <a:xfrm rot="1797661">
                  <a:off x="3428262" y="3629945"/>
                  <a:ext cx="1332279" cy="1351713"/>
                </a:xfrm>
                <a:prstGeom prst="rect">
                  <a:avLst/>
                </a:prstGeom>
              </p:spPr>
            </p:pic>
            <p:pic>
              <p:nvPicPr>
                <p:cNvPr id="15" name="Picture 14"/>
                <p:cNvPicPr>
                  <a:picLocks noChangeAspect="1"/>
                </p:cNvPicPr>
                <p:nvPr/>
              </p:nvPicPr>
              <p:blipFill>
                <a:blip r:embed="rId4"/>
                <a:stretch>
                  <a:fillRect/>
                </a:stretch>
              </p:blipFill>
              <p:spPr>
                <a:xfrm rot="1537746">
                  <a:off x="4744624" y="4561295"/>
                  <a:ext cx="1332279" cy="521146"/>
                </a:xfrm>
                <a:prstGeom prst="rect">
                  <a:avLst/>
                </a:prstGeom>
              </p:spPr>
            </p:pic>
            <p:pic>
              <p:nvPicPr>
                <p:cNvPr id="16" name="Picture 15"/>
                <p:cNvPicPr>
                  <a:picLocks noChangeAspect="1"/>
                </p:cNvPicPr>
                <p:nvPr/>
              </p:nvPicPr>
              <p:blipFill>
                <a:blip r:embed="rId4"/>
                <a:stretch>
                  <a:fillRect/>
                </a:stretch>
              </p:blipFill>
              <p:spPr>
                <a:xfrm rot="1537746">
                  <a:off x="4444701" y="3826456"/>
                  <a:ext cx="1332279" cy="521146"/>
                </a:xfrm>
                <a:prstGeom prst="rect">
                  <a:avLst/>
                </a:prstGeom>
              </p:spPr>
            </p:pic>
          </p:grpSp>
        </p:grpSp>
        <p:sp>
          <p:nvSpPr>
            <p:cNvPr id="8" name="AutoShape 8"/>
            <p:cNvSpPr/>
            <p:nvPr/>
          </p:nvSpPr>
          <p:spPr>
            <a:xfrm>
              <a:off x="6387065" y="6596441"/>
              <a:ext cx="11900935" cy="0"/>
            </a:xfrm>
            <a:prstGeom prst="line">
              <a:avLst/>
            </a:prstGeom>
            <a:ln w="247650" cap="flat">
              <a:solidFill>
                <a:srgbClr val="C4863B"/>
              </a:solidFill>
              <a:prstDash val="solid"/>
              <a:headEnd type="none" w="sm" len="sm"/>
              <a:tailEnd type="none" w="sm" len="sm"/>
            </a:ln>
          </p:spPr>
          <p:txBody>
            <a:bodyPr/>
            <a:lstStyle/>
            <a:p>
              <a:endParaRPr lang="vi-VN"/>
            </a:p>
          </p:txBody>
        </p:sp>
      </p:grpSp>
      <p:sp>
        <p:nvSpPr>
          <p:cNvPr id="13" name="TextBox 12"/>
          <p:cNvSpPr txBox="1"/>
          <p:nvPr/>
        </p:nvSpPr>
        <p:spPr>
          <a:xfrm>
            <a:off x="7239000" y="876301"/>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ĐỊNH NGHĨA</a:t>
            </a:r>
          </a:p>
        </p:txBody>
      </p:sp>
      <mc:AlternateContent xmlns:mc="http://schemas.openxmlformats.org/markup-compatibility/2006" xmlns:a14="http://schemas.microsoft.com/office/drawing/2010/main">
        <mc:Choice Requires="a14">
          <p:sp>
            <p:nvSpPr>
              <p:cNvPr id="18" name="Rectangle 17"/>
              <p:cNvSpPr/>
              <p:nvPr/>
            </p:nvSpPr>
            <p:spPr>
              <a:xfrm>
                <a:off x="5170147" y="2705100"/>
                <a:ext cx="12660653" cy="3979359"/>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Hàm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bậc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bởi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𝑎</m:t>
                    </m:r>
                    <m:sSup>
                      <m:sSupPr>
                        <m:ctrlPr>
                          <a:rPr lang="en-US" sz="4000" i="1" dirty="0" smtClean="0">
                            <a:solidFill>
                              <a:schemeClr val="bg1"/>
                            </a:solidFill>
                            <a:latin typeface="Cambria Math" panose="02040503050406030204" pitchFamily="18" charset="0"/>
                            <a:cs typeface="Arial" panose="020B0604020202020204" pitchFamily="34" charset="0"/>
                          </a:rPr>
                        </m:ctrlPr>
                      </m:sSupPr>
                      <m:e>
                        <m:r>
                          <a:rPr lang="en-US" sz="4000" b="0" i="1" dirty="0" smtClean="0">
                            <a:solidFill>
                              <a:schemeClr val="bg1"/>
                            </a:solidFill>
                            <a:latin typeface="Cambria Math" panose="02040503050406030204" pitchFamily="18" charset="0"/>
                            <a:cs typeface="Arial" panose="020B0604020202020204" pitchFamily="34" charset="0"/>
                          </a:rPr>
                          <m:t>𝑥</m:t>
                        </m:r>
                      </m:e>
                      <m:sup>
                        <m:r>
                          <a:rPr lang="en-US" sz="4000" b="0" i="1" dirty="0" smtClean="0">
                            <a:solidFill>
                              <a:schemeClr val="bg1"/>
                            </a:solidFill>
                            <a:latin typeface="Cambria Math" panose="02040503050406030204" pitchFamily="18" charset="0"/>
                            <a:cs typeface="Arial" panose="020B0604020202020204" pitchFamily="34" charset="0"/>
                          </a:rPr>
                          <m:t>2</m:t>
                        </m:r>
                      </m:sup>
                    </m:sSup>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𝑏𝑥</m:t>
                    </m:r>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𝑐</m:t>
                    </m:r>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a,b,c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800"/>
                  </a:spcAft>
                  <a:buFont typeface="Arial" panose="020B0604020202020204" pitchFamily="34" charset="0"/>
                  <a:buChar char="•"/>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bậc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R.</a:t>
                </a:r>
              </a:p>
            </p:txBody>
          </p:sp>
        </mc:Choice>
        <mc:Fallback xmlns="">
          <p:sp>
            <p:nvSpPr>
              <p:cNvPr id="18" name="Rectangle 17"/>
              <p:cNvSpPr>
                <a:spLocks noRot="1" noChangeAspect="1" noMove="1" noResize="1" noEditPoints="1" noAdjustHandles="1" noChangeArrowheads="1" noChangeShapeType="1" noTextEdit="1"/>
              </p:cNvSpPr>
              <p:nvPr/>
            </p:nvSpPr>
            <p:spPr>
              <a:xfrm>
                <a:off x="5170147" y="2705100"/>
                <a:ext cx="12660653" cy="3979359"/>
              </a:xfrm>
              <a:prstGeom prst="rect">
                <a:avLst/>
              </a:prstGeom>
              <a:blipFill>
                <a:blip r:embed="rId11"/>
                <a:stretch>
                  <a:fillRect l="-1541" r="-289" b="-5666"/>
                </a:stretch>
              </a:blipFill>
            </p:spPr>
            <p:txBody>
              <a:bodyPr/>
              <a:lstStyle/>
              <a:p>
                <a:r>
                  <a:rPr lang="en-US">
                    <a:noFill/>
                  </a:rPr>
                  <a:t> </a:t>
                </a:r>
              </a:p>
            </p:txBody>
          </p:sp>
        </mc:Fallback>
      </mc:AlternateContent>
      <p:grpSp>
        <p:nvGrpSpPr>
          <p:cNvPr id="23" name="Group 22"/>
          <p:cNvGrpSpPr/>
          <p:nvPr/>
        </p:nvGrpSpPr>
        <p:grpSpPr>
          <a:xfrm>
            <a:off x="15931124" y="378367"/>
            <a:ext cx="1889386" cy="1715437"/>
            <a:chOff x="9639248" y="3663315"/>
            <a:chExt cx="3215601" cy="3215601"/>
          </a:xfrm>
        </p:grpSpPr>
        <p:grpSp>
          <p:nvGrpSpPr>
            <p:cNvPr id="24" name="Group 8"/>
            <p:cNvGrpSpPr/>
            <p:nvPr/>
          </p:nvGrpSpPr>
          <p:grpSpPr>
            <a:xfrm>
              <a:off x="9639248" y="3663315"/>
              <a:ext cx="3215601" cy="3215601"/>
              <a:chOff x="0" y="0"/>
              <a:chExt cx="6350000" cy="6350000"/>
            </a:xfrm>
          </p:grpSpPr>
          <p:sp>
            <p:nvSpPr>
              <p:cNvPr id="26"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2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934132" y="4471877"/>
              <a:ext cx="2625831" cy="1598475"/>
            </a:xfrm>
            <a:prstGeom prst="rect">
              <a:avLst/>
            </a:prstGeom>
          </p:spPr>
        </p:pic>
      </p:grpSp>
      <p:grpSp>
        <p:nvGrpSpPr>
          <p:cNvPr id="27" name="Group 26"/>
          <p:cNvGrpSpPr/>
          <p:nvPr/>
        </p:nvGrpSpPr>
        <p:grpSpPr>
          <a:xfrm>
            <a:off x="14929962" y="7925046"/>
            <a:ext cx="2003866" cy="1842129"/>
            <a:chOff x="14043699" y="3663315"/>
            <a:chExt cx="3215601" cy="3215601"/>
          </a:xfrm>
        </p:grpSpPr>
        <p:grpSp>
          <p:nvGrpSpPr>
            <p:cNvPr id="28" name="Group 10"/>
            <p:cNvGrpSpPr/>
            <p:nvPr/>
          </p:nvGrpSpPr>
          <p:grpSpPr>
            <a:xfrm>
              <a:off x="14043699" y="3663315"/>
              <a:ext cx="3215601" cy="3215601"/>
              <a:chOff x="0" y="0"/>
              <a:chExt cx="6350000" cy="6350000"/>
            </a:xfrm>
          </p:grpSpPr>
          <p:sp>
            <p:nvSpPr>
              <p:cNvPr id="30"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2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084178" y="4054340"/>
              <a:ext cx="1134643" cy="2433550"/>
            </a:xfrm>
            <a:prstGeom prst="rect">
              <a:avLst/>
            </a:prstGeom>
          </p:spPr>
        </p:pic>
      </p:grpSp>
      <p:grpSp>
        <p:nvGrpSpPr>
          <p:cNvPr id="31" name="Group 30"/>
          <p:cNvGrpSpPr/>
          <p:nvPr/>
        </p:nvGrpSpPr>
        <p:grpSpPr>
          <a:xfrm>
            <a:off x="700306" y="378366"/>
            <a:ext cx="1880955" cy="1715437"/>
            <a:chOff x="1028700" y="3663315"/>
            <a:chExt cx="3215601" cy="3215601"/>
          </a:xfrm>
        </p:grpSpPr>
        <p:grpSp>
          <p:nvGrpSpPr>
            <p:cNvPr id="32" name="Group 4"/>
            <p:cNvGrpSpPr/>
            <p:nvPr/>
          </p:nvGrpSpPr>
          <p:grpSpPr>
            <a:xfrm>
              <a:off x="1028700" y="3663315"/>
              <a:ext cx="3215601" cy="3215601"/>
              <a:chOff x="0" y="0"/>
              <a:chExt cx="6350000" cy="6350000"/>
            </a:xfrm>
          </p:grpSpPr>
          <p:sp>
            <p:nvSpPr>
              <p:cNvPr id="34"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3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3810" y="4412692"/>
              <a:ext cx="2065380" cy="1716847"/>
            </a:xfrm>
            <a:prstGeom prst="rect">
              <a:avLst/>
            </a:prstGeom>
          </p:spPr>
        </p:pic>
      </p:grpSp>
    </p:spTree>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fade">
                                      <p:cBhvr>
                                        <p:cTn id="23" dur="500"/>
                                        <p:tgtEl>
                                          <p:spTgt spid="1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500"/>
                                        <p:tgtEl>
                                          <p:spTgt spid="1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Effect transition="in" filter="fade">
                                      <p:cBhvr>
                                        <p:cTn id="33"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647700"/>
            <a:ext cx="18288000" cy="1588168"/>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vi-VN"/>
            </a:p>
          </p:txBody>
        </p:sp>
      </p:grpSp>
      <p:pic>
        <p:nvPicPr>
          <p:cNvPr id="12" name="Picture 12"/>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b="54071"/>
          <a:stretch>
            <a:fillRect/>
          </a:stretch>
        </p:blipFill>
        <p:spPr>
          <a:xfrm>
            <a:off x="304800" y="-3871153"/>
            <a:ext cx="18288000" cy="5474940"/>
          </a:xfrm>
          <a:prstGeom prst="rect">
            <a:avLst/>
          </a:prstGeom>
        </p:spPr>
      </p:pic>
      <p:grpSp>
        <p:nvGrpSpPr>
          <p:cNvPr id="17" name="Group 16"/>
          <p:cNvGrpSpPr/>
          <p:nvPr/>
        </p:nvGrpSpPr>
        <p:grpSpPr>
          <a:xfrm>
            <a:off x="457200" y="7810500"/>
            <a:ext cx="2286000" cy="2036344"/>
            <a:chOff x="5250279" y="3663315"/>
            <a:chExt cx="3215601" cy="3215601"/>
          </a:xfrm>
        </p:grpSpPr>
        <p:grpSp>
          <p:nvGrpSpPr>
            <p:cNvPr id="18" name="Group 6"/>
            <p:cNvGrpSpPr/>
            <p:nvPr/>
          </p:nvGrpSpPr>
          <p:grpSpPr>
            <a:xfrm>
              <a:off x="5250279" y="3663315"/>
              <a:ext cx="3215601" cy="3215601"/>
              <a:chOff x="0" y="0"/>
              <a:chExt cx="6350000" cy="6350000"/>
            </a:xfrm>
          </p:grpSpPr>
          <p:sp>
            <p:nvSpPr>
              <p:cNvPr id="20"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19"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71074" y="4113338"/>
              <a:ext cx="1974010" cy="2315555"/>
            </a:xfrm>
            <a:prstGeom prst="rect">
              <a:avLst/>
            </a:prstGeom>
          </p:spPr>
        </p:pic>
      </p:grpSp>
      <p:sp>
        <p:nvSpPr>
          <p:cNvPr id="4" name="Rectangle 3"/>
          <p:cNvSpPr/>
          <p:nvPr/>
        </p:nvSpPr>
        <p:spPr>
          <a:xfrm>
            <a:off x="3733800" y="152729"/>
            <a:ext cx="12882901" cy="1949252"/>
          </a:xfrm>
          <a:prstGeom prst="rect">
            <a:avLst/>
          </a:prstGeom>
        </p:spPr>
        <p:txBody>
          <a:bodyPr wrap="square">
            <a:spAutoFit/>
          </a:bodyPr>
          <a:lstStyle/>
          <a:p>
            <a:pPr algn="just">
              <a:lnSpc>
                <a:spcPct val="150000"/>
              </a:lnSpc>
              <a:spcBef>
                <a:spcPts val="600"/>
              </a:spcBef>
              <a:spcAft>
                <a:spcPts val="800"/>
              </a:spcAft>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Em</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hãy</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đọc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nội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dung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Câu</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hỏi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trả</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lời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câu</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hỏi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7619997" y="2451437"/>
            <a:ext cx="3657605"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lnSpc>
                <a:spcPct val="150000"/>
              </a:lnSpc>
              <a:spcBef>
                <a:spcPts val="600"/>
              </a:spcBef>
              <a:spcAft>
                <a:spcPts val="800"/>
              </a:spcAft>
            </a:pPr>
            <a:r>
              <a:rPr lang="nl-NL" sz="4000" b="1" dirty="0">
                <a:solidFill>
                  <a:schemeClr val="tx1"/>
                </a:solidFill>
                <a:latin typeface="Arial" panose="020B0604020202020204" pitchFamily="34" charset="0"/>
                <a:ea typeface="Calibri" panose="020F0502020204030204" pitchFamily="34" charset="0"/>
                <a:cs typeface="Arial" panose="020B0604020202020204" pitchFamily="34" charset="0"/>
              </a:rPr>
              <a:t>Câu hỏi:</a:t>
            </a:r>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4571996" y="3696723"/>
                <a:ext cx="9144000" cy="6171177"/>
              </a:xfrm>
              <a:prstGeom prst="rect">
                <a:avLst/>
              </a:prstGeom>
            </p:spPr>
            <p:txBody>
              <a:bodyPr>
                <a:spAutoFit/>
              </a:bodyPr>
              <a:lstStyle/>
              <a:p>
                <a:pPr lvl="0" algn="just">
                  <a:lnSpc>
                    <a:spcPct val="150000"/>
                  </a:lnSpc>
                  <a:spcBef>
                    <a:spcPts val="600"/>
                  </a:spcBef>
                  <a:spcAft>
                    <a:spcPts val="800"/>
                  </a:spcAft>
                </a:pP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Hàm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số</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nào</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dưới</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đây</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là</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hàm</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số</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bậc</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prstClr val="white"/>
                    </a:solidFill>
                    <a:latin typeface="Arial" panose="020B0604020202020204" pitchFamily="34" charset="0"/>
                    <a:ea typeface="Calibri" panose="020F0502020204030204" pitchFamily="34" charset="0"/>
                    <a:cs typeface="Arial" panose="020B0604020202020204" pitchFamily="34" charset="0"/>
                  </a:rPr>
                  <a:t>hai</a:t>
                </a: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spcBef>
                    <a:spcPts val="600"/>
                  </a:spcBef>
                  <a:spcAft>
                    <a:spcPts val="800"/>
                  </a:spcAft>
                </a:pP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3800" i="1">
                        <a:solidFill>
                          <a:prstClr val="white"/>
                        </a:solidFill>
                        <a:latin typeface="Cambria Math" panose="02040503050406030204" pitchFamily="18" charset="0"/>
                        <a:ea typeface="Calibri" panose="020F0502020204030204" pitchFamily="34" charset="0"/>
                        <a:cs typeface="Open Sans"/>
                      </a:rPr>
                      <m:t>𝑦</m:t>
                    </m:r>
                    <m:r>
                      <a:rPr lang="en-US" sz="3800" i="1">
                        <a:solidFill>
                          <a:prstClr val="white"/>
                        </a:solidFill>
                        <a:latin typeface="Cambria Math" panose="02040503050406030204" pitchFamily="18" charset="0"/>
                        <a:ea typeface="Calibri" panose="020F0502020204030204" pitchFamily="34" charset="0"/>
                        <a:cs typeface="Open Sans"/>
                      </a:rPr>
                      <m:t> = </m:t>
                    </m:r>
                    <m:sSup>
                      <m:sSupPr>
                        <m:ctrlPr>
                          <a:rPr lang="en-US" sz="3800" i="1">
                            <a:solidFill>
                              <a:prstClr val="white"/>
                            </a:solidFill>
                            <a:latin typeface="Cambria Math" panose="02040503050406030204" pitchFamily="18" charset="0"/>
                            <a:ea typeface="Calibri" panose="020F0502020204030204" pitchFamily="34" charset="0"/>
                            <a:cs typeface="Open Sans"/>
                          </a:rPr>
                        </m:ctrlPr>
                      </m:sSupPr>
                      <m:e>
                        <m:r>
                          <a:rPr lang="en-US" sz="3800" i="1">
                            <a:solidFill>
                              <a:prstClr val="white"/>
                            </a:solidFill>
                            <a:latin typeface="Cambria Math" panose="02040503050406030204" pitchFamily="18" charset="0"/>
                            <a:ea typeface="Calibri" panose="020F0502020204030204" pitchFamily="34" charset="0"/>
                            <a:cs typeface="Open Sans"/>
                          </a:rPr>
                          <m:t>𝑥</m:t>
                        </m:r>
                      </m:e>
                      <m:sup>
                        <m:r>
                          <a:rPr lang="en-US" sz="3800" i="1">
                            <a:solidFill>
                              <a:prstClr val="white"/>
                            </a:solidFill>
                            <a:latin typeface="Cambria Math" panose="02040503050406030204" pitchFamily="18" charset="0"/>
                            <a:ea typeface="Calibri" panose="020F0502020204030204" pitchFamily="34" charset="0"/>
                            <a:cs typeface="Open Sans"/>
                          </a:rPr>
                          <m:t>4</m:t>
                        </m:r>
                      </m:sup>
                    </m:sSup>
                    <m:r>
                      <a:rPr lang="en-US" sz="3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r>
                      <a:rPr lang="en-US" sz="3800" i="1">
                        <a:solidFill>
                          <a:prstClr val="white"/>
                        </a:solidFill>
                        <a:latin typeface="Cambria Math" panose="02040503050406030204" pitchFamily="18" charset="0"/>
                        <a:ea typeface="Calibri" panose="020F0502020204030204" pitchFamily="34" charset="0"/>
                        <a:cs typeface="Open Sans"/>
                      </a:rPr>
                      <m:t>+ 3</m:t>
                    </m:r>
                    <m:sSup>
                      <m:sSupPr>
                        <m:ctrlPr>
                          <a:rPr lang="en-US" sz="3800" i="1">
                            <a:solidFill>
                              <a:prstClr val="white"/>
                            </a:solidFill>
                            <a:latin typeface="Cambria Math" panose="02040503050406030204" pitchFamily="18" charset="0"/>
                            <a:ea typeface="Calibri" panose="020F0502020204030204" pitchFamily="34" charset="0"/>
                            <a:cs typeface="Open Sans"/>
                          </a:rPr>
                        </m:ctrlPr>
                      </m:sSupPr>
                      <m:e>
                        <m:r>
                          <a:rPr lang="en-US" sz="3800" i="1">
                            <a:solidFill>
                              <a:prstClr val="white"/>
                            </a:solidFill>
                            <a:latin typeface="Cambria Math" panose="02040503050406030204" pitchFamily="18" charset="0"/>
                            <a:ea typeface="Calibri" panose="020F0502020204030204" pitchFamily="34" charset="0"/>
                            <a:cs typeface="Open Sans"/>
                          </a:rPr>
                          <m:t>𝑥</m:t>
                        </m:r>
                      </m:e>
                      <m:sup>
                        <m:r>
                          <a:rPr lang="en-US" sz="3800" i="1">
                            <a:solidFill>
                              <a:prstClr val="white"/>
                            </a:solidFill>
                            <a:latin typeface="Cambria Math" panose="02040503050406030204" pitchFamily="18" charset="0"/>
                            <a:ea typeface="Calibri" panose="020F0502020204030204" pitchFamily="34" charset="0"/>
                            <a:cs typeface="Open Sans"/>
                          </a:rPr>
                          <m:t>2</m:t>
                        </m:r>
                      </m:sup>
                    </m:sSup>
                    <m:r>
                      <a:rPr lang="en-US" sz="3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r>
                      <a:rPr lang="en-US" sz="3800" i="1">
                        <a:solidFill>
                          <a:prstClr val="white"/>
                        </a:solidFill>
                        <a:latin typeface="Cambria Math" panose="02040503050406030204" pitchFamily="18" charset="0"/>
                        <a:ea typeface="Calibri" panose="020F0502020204030204" pitchFamily="34" charset="0"/>
                        <a:cs typeface="Open Sans"/>
                      </a:rPr>
                      <m:t>+ 2.</m:t>
                    </m:r>
                  </m:oMath>
                </a14:m>
                <a:endParaRPr lang="en-US" sz="38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800"/>
                  </a:spcAft>
                </a:pP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3800" i="1">
                        <a:solidFill>
                          <a:prstClr val="white"/>
                        </a:solidFill>
                        <a:latin typeface="Cambria Math" panose="02040503050406030204" pitchFamily="18" charset="0"/>
                        <a:ea typeface="Calibri" panose="020F0502020204030204" pitchFamily="34" charset="0"/>
                        <a:cs typeface="Open Sans"/>
                      </a:rPr>
                      <m:t>𝑦</m:t>
                    </m:r>
                    <m:r>
                      <a:rPr lang="en-US" sz="3800" i="1">
                        <a:solidFill>
                          <a:prstClr val="white"/>
                        </a:solidFill>
                        <a:latin typeface="Cambria Math" panose="02040503050406030204" pitchFamily="18" charset="0"/>
                        <a:ea typeface="Calibri" panose="020F0502020204030204" pitchFamily="34" charset="0"/>
                        <a:cs typeface="Open Sans"/>
                      </a:rPr>
                      <m:t>=</m:t>
                    </m:r>
                    <m:f>
                      <m:fPr>
                        <m:ctrlPr>
                          <a:rPr lang="en-US" sz="3800" i="1">
                            <a:solidFill>
                              <a:prstClr val="white"/>
                            </a:solidFill>
                            <a:latin typeface="Cambria Math" panose="02040503050406030204" pitchFamily="18" charset="0"/>
                            <a:ea typeface="Calibri" panose="020F0502020204030204" pitchFamily="34" charset="0"/>
                            <a:cs typeface="Open Sans"/>
                          </a:rPr>
                        </m:ctrlPr>
                      </m:fPr>
                      <m:num>
                        <m:r>
                          <a:rPr lang="en-US" sz="3800" i="1">
                            <a:solidFill>
                              <a:prstClr val="white"/>
                            </a:solidFill>
                            <a:latin typeface="Cambria Math" panose="02040503050406030204" pitchFamily="18" charset="0"/>
                            <a:ea typeface="Calibri" panose="020F0502020204030204" pitchFamily="34" charset="0"/>
                            <a:cs typeface="Open Sans"/>
                          </a:rPr>
                          <m:t>1</m:t>
                        </m:r>
                      </m:num>
                      <m:den>
                        <m:sSup>
                          <m:sSupPr>
                            <m:ctrlPr>
                              <a:rPr lang="en-US" sz="3800" i="1">
                                <a:solidFill>
                                  <a:prstClr val="white"/>
                                </a:solidFill>
                                <a:latin typeface="Cambria Math" panose="02040503050406030204" pitchFamily="18" charset="0"/>
                                <a:ea typeface="Calibri" panose="020F0502020204030204" pitchFamily="34" charset="0"/>
                                <a:cs typeface="Open Sans"/>
                              </a:rPr>
                            </m:ctrlPr>
                          </m:sSupPr>
                          <m:e>
                            <m:r>
                              <a:rPr lang="en-US" sz="3800" i="1">
                                <a:solidFill>
                                  <a:prstClr val="white"/>
                                </a:solidFill>
                                <a:latin typeface="Cambria Math" panose="02040503050406030204" pitchFamily="18" charset="0"/>
                                <a:ea typeface="Calibri" panose="020F0502020204030204" pitchFamily="34" charset="0"/>
                                <a:cs typeface="Open Sans"/>
                              </a:rPr>
                              <m:t>𝑥</m:t>
                            </m:r>
                          </m:e>
                          <m:sup>
                            <m:r>
                              <a:rPr lang="en-US" sz="3800" i="1">
                                <a:solidFill>
                                  <a:prstClr val="white"/>
                                </a:solidFill>
                                <a:latin typeface="Cambria Math" panose="02040503050406030204" pitchFamily="18" charset="0"/>
                                <a:ea typeface="Calibri" panose="020F0502020204030204" pitchFamily="34" charset="0"/>
                                <a:cs typeface="Open Sans"/>
                              </a:rPr>
                              <m:t>2</m:t>
                            </m:r>
                          </m:sup>
                        </m:sSup>
                      </m:den>
                    </m:f>
                  </m:oMath>
                </a14:m>
                <a:endParaRPr lang="en-US" sz="38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800"/>
                  </a:spcAft>
                </a:pP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3800" i="1">
                        <a:solidFill>
                          <a:prstClr val="white"/>
                        </a:solidFill>
                        <a:latin typeface="Cambria Math" panose="02040503050406030204" pitchFamily="18" charset="0"/>
                        <a:ea typeface="Calibri" panose="020F0502020204030204" pitchFamily="34" charset="0"/>
                        <a:cs typeface="Open Sans"/>
                      </a:rPr>
                      <m:t>𝑦</m:t>
                    </m:r>
                    <m:r>
                      <a:rPr lang="en-US" sz="3800" i="1">
                        <a:solidFill>
                          <a:prstClr val="white"/>
                        </a:solidFill>
                        <a:latin typeface="Cambria Math" panose="02040503050406030204" pitchFamily="18" charset="0"/>
                        <a:ea typeface="Calibri" panose="020F0502020204030204" pitchFamily="34" charset="0"/>
                        <a:cs typeface="Open Sans"/>
                      </a:rPr>
                      <m:t> = – 3</m:t>
                    </m:r>
                    <m:sSup>
                      <m:sSupPr>
                        <m:ctrlPr>
                          <a:rPr lang="en-US" sz="3800" i="1">
                            <a:solidFill>
                              <a:prstClr val="white"/>
                            </a:solidFill>
                            <a:latin typeface="Cambria Math" panose="02040503050406030204" pitchFamily="18" charset="0"/>
                            <a:ea typeface="Calibri" panose="020F0502020204030204" pitchFamily="34" charset="0"/>
                            <a:cs typeface="Open Sans"/>
                          </a:rPr>
                        </m:ctrlPr>
                      </m:sSupPr>
                      <m:e>
                        <m:r>
                          <a:rPr lang="en-US" sz="3800" i="1">
                            <a:solidFill>
                              <a:prstClr val="white"/>
                            </a:solidFill>
                            <a:latin typeface="Cambria Math" panose="02040503050406030204" pitchFamily="18" charset="0"/>
                            <a:ea typeface="Calibri" panose="020F0502020204030204" pitchFamily="34" charset="0"/>
                            <a:cs typeface="Open Sans"/>
                          </a:rPr>
                          <m:t>𝑥</m:t>
                        </m:r>
                      </m:e>
                      <m:sup>
                        <m:r>
                          <a:rPr lang="en-US" sz="3800" i="1">
                            <a:solidFill>
                              <a:prstClr val="white"/>
                            </a:solidFill>
                            <a:latin typeface="Cambria Math" panose="02040503050406030204" pitchFamily="18" charset="0"/>
                            <a:ea typeface="Calibri" panose="020F0502020204030204" pitchFamily="34" charset="0"/>
                            <a:cs typeface="Open Sans"/>
                          </a:rPr>
                          <m:t>2</m:t>
                        </m:r>
                      </m:sup>
                    </m:sSup>
                    <m:r>
                      <a:rPr lang="en-US" sz="3800" i="1">
                        <a:solidFill>
                          <a:prstClr val="white"/>
                        </a:solidFill>
                        <a:latin typeface="Cambria Math" panose="02040503050406030204" pitchFamily="18" charset="0"/>
                        <a:ea typeface="Calibri" panose="020F0502020204030204" pitchFamily="34" charset="0"/>
                        <a:cs typeface="Open Sans"/>
                      </a:rPr>
                      <m:t>+ 1.</m:t>
                    </m:r>
                    <m:r>
                      <a:rPr lang="en-US" sz="3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en-US" sz="38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800"/>
                  </a:spcAft>
                </a:pPr>
                <a:r>
                  <a:rPr lang="en-US" sz="3800" dirty="0">
                    <a:solidFill>
                      <a:prstClr val="white"/>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en-US" sz="3800" i="1">
                        <a:solidFill>
                          <a:prstClr val="white"/>
                        </a:solidFill>
                        <a:latin typeface="Cambria Math" panose="02040503050406030204" pitchFamily="18" charset="0"/>
                        <a:ea typeface="Calibri" panose="020F0502020204030204" pitchFamily="34" charset="0"/>
                        <a:cs typeface="Open Sans"/>
                      </a:rPr>
                      <m:t>𝑦</m:t>
                    </m:r>
                    <m:r>
                      <a:rPr lang="en-US" sz="3800" i="1">
                        <a:solidFill>
                          <a:prstClr val="white"/>
                        </a:solidFill>
                        <a:latin typeface="Cambria Math" panose="02040503050406030204" pitchFamily="18" charset="0"/>
                        <a:ea typeface="Calibri" panose="020F0502020204030204" pitchFamily="34" charset="0"/>
                        <a:cs typeface="Open Sans"/>
                      </a:rPr>
                      <m:t>=3</m:t>
                    </m:r>
                    <m:sSup>
                      <m:sSupPr>
                        <m:ctrlPr>
                          <a:rPr lang="en-US" sz="3800" i="1">
                            <a:solidFill>
                              <a:prstClr val="white"/>
                            </a:solidFill>
                            <a:latin typeface="Cambria Math" panose="02040503050406030204" pitchFamily="18" charset="0"/>
                            <a:ea typeface="Calibri" panose="020F0502020204030204" pitchFamily="34" charset="0"/>
                            <a:cs typeface="Open Sans"/>
                          </a:rPr>
                        </m:ctrlPr>
                      </m:sSupPr>
                      <m:e>
                        <m:d>
                          <m:dPr>
                            <m:ctrlPr>
                              <a:rPr lang="en-US" sz="3800" i="1">
                                <a:solidFill>
                                  <a:prstClr val="white"/>
                                </a:solidFill>
                                <a:latin typeface="Cambria Math" panose="02040503050406030204" pitchFamily="18" charset="0"/>
                                <a:ea typeface="Calibri" panose="020F0502020204030204" pitchFamily="34" charset="0"/>
                                <a:cs typeface="Open Sans"/>
                              </a:rPr>
                            </m:ctrlPr>
                          </m:dPr>
                          <m:e>
                            <m:f>
                              <m:fPr>
                                <m:ctrlPr>
                                  <a:rPr lang="en-US" sz="3800" i="1">
                                    <a:solidFill>
                                      <a:prstClr val="white"/>
                                    </a:solidFill>
                                    <a:latin typeface="Cambria Math" panose="02040503050406030204" pitchFamily="18" charset="0"/>
                                    <a:ea typeface="Calibri" panose="020F0502020204030204" pitchFamily="34" charset="0"/>
                                    <a:cs typeface="Open Sans"/>
                                  </a:rPr>
                                </m:ctrlPr>
                              </m:fPr>
                              <m:num>
                                <m:r>
                                  <a:rPr lang="en-US" sz="3800" i="1">
                                    <a:solidFill>
                                      <a:prstClr val="white"/>
                                    </a:solidFill>
                                    <a:latin typeface="Cambria Math" panose="02040503050406030204" pitchFamily="18" charset="0"/>
                                    <a:ea typeface="Calibri" panose="020F0502020204030204" pitchFamily="34" charset="0"/>
                                    <a:cs typeface="Open Sans"/>
                                  </a:rPr>
                                  <m:t>1</m:t>
                                </m:r>
                              </m:num>
                              <m:den>
                                <m:r>
                                  <a:rPr lang="en-US" sz="3800" i="1">
                                    <a:solidFill>
                                      <a:prstClr val="white"/>
                                    </a:solidFill>
                                    <a:latin typeface="Cambria Math" panose="02040503050406030204" pitchFamily="18" charset="0"/>
                                    <a:ea typeface="Calibri" panose="020F0502020204030204" pitchFamily="34" charset="0"/>
                                    <a:cs typeface="Open Sans"/>
                                  </a:rPr>
                                  <m:t>𝑥</m:t>
                                </m:r>
                              </m:den>
                            </m:f>
                          </m:e>
                        </m:d>
                      </m:e>
                      <m:sup>
                        <m:r>
                          <a:rPr lang="en-US" sz="3800" i="1">
                            <a:solidFill>
                              <a:prstClr val="white"/>
                            </a:solidFill>
                            <a:latin typeface="Cambria Math" panose="02040503050406030204" pitchFamily="18" charset="0"/>
                            <a:ea typeface="Calibri" panose="020F0502020204030204" pitchFamily="34" charset="0"/>
                            <a:cs typeface="Open Sans"/>
                          </a:rPr>
                          <m:t>2</m:t>
                        </m:r>
                      </m:sup>
                    </m:sSup>
                    <m:r>
                      <a:rPr lang="en-US" sz="3800" i="1">
                        <a:solidFill>
                          <a:prstClr val="white"/>
                        </a:solidFill>
                        <a:latin typeface="Cambria Math" panose="02040503050406030204" pitchFamily="18" charset="0"/>
                        <a:ea typeface="Calibri" panose="020F0502020204030204" pitchFamily="34" charset="0"/>
                        <a:cs typeface="Open Sans"/>
                      </a:rPr>
                      <m:t>+3</m:t>
                    </m:r>
                    <m:f>
                      <m:fPr>
                        <m:ctrlPr>
                          <a:rPr lang="en-US" sz="3800" i="1">
                            <a:solidFill>
                              <a:prstClr val="white"/>
                            </a:solidFill>
                            <a:latin typeface="Cambria Math" panose="02040503050406030204" pitchFamily="18" charset="0"/>
                            <a:ea typeface="Calibri" panose="020F0502020204030204" pitchFamily="34" charset="0"/>
                            <a:cs typeface="Open Sans"/>
                          </a:rPr>
                        </m:ctrlPr>
                      </m:fPr>
                      <m:num>
                        <m:r>
                          <a:rPr lang="en-US" sz="3800" i="1">
                            <a:solidFill>
                              <a:prstClr val="white"/>
                            </a:solidFill>
                            <a:latin typeface="Cambria Math" panose="02040503050406030204" pitchFamily="18" charset="0"/>
                            <a:ea typeface="Calibri" panose="020F0502020204030204" pitchFamily="34" charset="0"/>
                            <a:cs typeface="Open Sans"/>
                          </a:rPr>
                          <m:t>1</m:t>
                        </m:r>
                      </m:num>
                      <m:den>
                        <m:r>
                          <a:rPr lang="en-US" sz="3800" i="1">
                            <a:solidFill>
                              <a:prstClr val="white"/>
                            </a:solidFill>
                            <a:latin typeface="Cambria Math" panose="02040503050406030204" pitchFamily="18" charset="0"/>
                            <a:ea typeface="Calibri" panose="020F0502020204030204" pitchFamily="34" charset="0"/>
                            <a:cs typeface="Open Sans"/>
                          </a:rPr>
                          <m:t>𝑥</m:t>
                        </m:r>
                      </m:den>
                    </m:f>
                    <m:r>
                      <a:rPr lang="en-US" sz="38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white"/>
                        </a:solidFill>
                        <a:latin typeface="Cambria Math" panose="02040503050406030204" pitchFamily="18" charset="0"/>
                        <a:ea typeface="Calibri" panose="020F0502020204030204" pitchFamily="34" charset="0"/>
                        <a:cs typeface="Open Sans"/>
                      </a:rPr>
                      <m:t>1</m:t>
                    </m:r>
                  </m:oMath>
                </a14:m>
                <a:endParaRPr lang="en-US" sz="38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571996" y="3696723"/>
                <a:ext cx="9144000" cy="6171177"/>
              </a:xfrm>
              <a:prstGeom prst="rect">
                <a:avLst/>
              </a:prstGeom>
              <a:blipFill>
                <a:blip r:embed="rId10"/>
                <a:stretch>
                  <a:fillRect l="-2200" r="-933"/>
                </a:stretch>
              </a:blipFill>
            </p:spPr>
            <p:txBody>
              <a:bodyPr/>
              <a:lstStyle/>
              <a:p>
                <a:r>
                  <a:rPr lang="en-US">
                    <a:noFill/>
                  </a:rPr>
                  <a:t> </a:t>
                </a:r>
              </a:p>
            </p:txBody>
          </p:sp>
        </mc:Fallback>
      </mc:AlternateContent>
      <p:pic>
        <p:nvPicPr>
          <p:cNvPr id="15" name="Picture 2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13644900" y="6134100"/>
            <a:ext cx="3195299" cy="3001818"/>
          </a:xfrm>
          <a:prstGeom prst="rect">
            <a:avLst/>
          </a:prstGeom>
        </p:spPr>
      </p:pic>
      <p:sp>
        <p:nvSpPr>
          <p:cNvPr id="7" name="Oval 6"/>
          <p:cNvSpPr/>
          <p:nvPr/>
        </p:nvSpPr>
        <p:spPr>
          <a:xfrm>
            <a:off x="4267200" y="7124700"/>
            <a:ext cx="1143000" cy="1219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09124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5566" y="114300"/>
            <a:ext cx="2133600" cy="2202426"/>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611600" y="8358648"/>
            <a:ext cx="1905000" cy="1966452"/>
          </a:xfrm>
          <a:prstGeom prst="rect">
            <a:avLst/>
          </a:prstGeom>
        </p:spPr>
      </p:pic>
      <p:sp>
        <p:nvSpPr>
          <p:cNvPr id="7" name="TextBox 6"/>
          <p:cNvSpPr txBox="1"/>
          <p:nvPr/>
        </p:nvSpPr>
        <p:spPr>
          <a:xfrm>
            <a:off x="7239000" y="1104900"/>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NHẬN XÉT</a:t>
            </a:r>
          </a:p>
        </p:txBody>
      </p:sp>
      <p:pic>
        <p:nvPicPr>
          <p:cNvPr id="25"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2000" y="8039096"/>
            <a:ext cx="839992" cy="1801590"/>
          </a:xfrm>
          <a:prstGeom prst="rect">
            <a:avLst/>
          </a:prstGeom>
        </p:spPr>
      </p:pic>
      <p:grpSp>
        <p:nvGrpSpPr>
          <p:cNvPr id="27" name="Group 26"/>
          <p:cNvGrpSpPr/>
          <p:nvPr/>
        </p:nvGrpSpPr>
        <p:grpSpPr>
          <a:xfrm>
            <a:off x="16383000" y="495300"/>
            <a:ext cx="1371600" cy="1189610"/>
            <a:chOff x="1028700" y="3663315"/>
            <a:chExt cx="3215601" cy="3215601"/>
          </a:xfrm>
        </p:grpSpPr>
        <p:grpSp>
          <p:nvGrpSpPr>
            <p:cNvPr id="28" name="Group 4"/>
            <p:cNvGrpSpPr/>
            <p:nvPr/>
          </p:nvGrpSpPr>
          <p:grpSpPr>
            <a:xfrm>
              <a:off x="1028700" y="3663315"/>
              <a:ext cx="3215601" cy="3215601"/>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vi-VN"/>
              </a:p>
            </p:txBody>
          </p:sp>
        </p:grpSp>
        <p:pic>
          <p:nvPicPr>
            <p:cNvPr id="29"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3810" y="4412692"/>
              <a:ext cx="2065380" cy="1716847"/>
            </a:xfrm>
            <a:prstGeom prst="rect">
              <a:avLst/>
            </a:prstGeom>
          </p:spPr>
        </p:pic>
      </p:grpSp>
      <p:grpSp>
        <p:nvGrpSpPr>
          <p:cNvPr id="4" name="Group 3"/>
          <p:cNvGrpSpPr/>
          <p:nvPr/>
        </p:nvGrpSpPr>
        <p:grpSpPr>
          <a:xfrm>
            <a:off x="1984260" y="2628900"/>
            <a:ext cx="14401800" cy="2590800"/>
            <a:chOff x="2057400" y="2171700"/>
            <a:chExt cx="14401800" cy="2590800"/>
          </a:xfrm>
        </p:grpSpPr>
        <p:grpSp>
          <p:nvGrpSpPr>
            <p:cNvPr id="15" name="Group 2"/>
            <p:cNvGrpSpPr/>
            <p:nvPr/>
          </p:nvGrpSpPr>
          <p:grpSpPr>
            <a:xfrm>
              <a:off x="2057400" y="2171700"/>
              <a:ext cx="14401800" cy="2590800"/>
              <a:chOff x="0" y="0"/>
              <a:chExt cx="3673593" cy="319023"/>
            </a:xfrm>
          </p:grpSpPr>
          <p:sp>
            <p:nvSpPr>
              <p:cNvPr id="16"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vi-VN"/>
              </a:p>
            </p:txBody>
          </p:sp>
        </p:grpSp>
        <mc:AlternateContent xmlns:mc="http://schemas.openxmlformats.org/markup-compatibility/2006" xmlns:a14="http://schemas.microsoft.com/office/drawing/2010/main">
          <mc:Choice Requires="a14">
            <p:sp>
              <p:nvSpPr>
                <p:cNvPr id="3" name="Rectangle 2"/>
                <p:cNvSpPr/>
                <p:nvPr/>
              </p:nvSpPr>
              <p:spPr>
                <a:xfrm>
                  <a:off x="2698890" y="2476294"/>
                  <a:ext cx="13195015" cy="1846659"/>
                </a:xfrm>
                <a:prstGeom prst="rect">
                  <a:avLst/>
                </a:prstGeom>
              </p:spPr>
              <p:txBody>
                <a:bodyPr wrap="square">
                  <a:spAutoFit/>
                </a:bodyPr>
                <a:lstStyle/>
                <a:p>
                  <a:pPr algn="just">
                    <a:lnSpc>
                      <a:spcPct val="150000"/>
                    </a:lnSpc>
                    <a:spcBef>
                      <a:spcPts val="600"/>
                    </a:spcBef>
                    <a:spcAft>
                      <a:spcPts val="800"/>
                    </a:spcAft>
                  </a:pPr>
                  <a14:m>
                    <m:oMath xmlns:m="http://schemas.openxmlformats.org/officeDocument/2006/math">
                      <m:r>
                        <a:rPr lang="nl-NL" sz="3800" i="1" smtClean="0">
                          <a:solidFill>
                            <a:schemeClr val="tx1">
                              <a:lumMod val="95000"/>
                              <a:lumOff val="5000"/>
                            </a:schemeClr>
                          </a:solidFill>
                          <a:latin typeface="Cambria Math" panose="02040503050406030204" pitchFamily="18" charset="0"/>
                          <a:ea typeface="Calibri" panose="020F0502020204030204" pitchFamily="34" charset="0"/>
                          <a:cs typeface="Times New Roman" panose="02020603050405020304" pitchFamily="18" charset="0"/>
                        </a:rPr>
                        <m:t>𝑦</m:t>
                      </m:r>
                      <m:r>
                        <a:rPr lang="nl-NL" sz="3800" i="1" smtClean="0">
                          <a:solidFill>
                            <a:schemeClr val="tx1">
                              <a:lumMod val="95000"/>
                              <a:lumOff val="5000"/>
                            </a:schemeClr>
                          </a:solidFill>
                          <a:latin typeface="Cambria Math" panose="02040503050406030204" pitchFamily="18" charset="0"/>
                          <a:ea typeface="Calibri" panose="020F0502020204030204" pitchFamily="34" charset="0"/>
                          <a:cs typeface="Times New Roman" panose="02020603050405020304" pitchFamily="18" charset="0"/>
                        </a:rPr>
                        <m:t>=</m:t>
                      </m:r>
                      <m:r>
                        <a:rPr lang="nl-NL" sz="3800" i="1" smtClean="0">
                          <a:solidFill>
                            <a:schemeClr val="tx1">
                              <a:lumMod val="95000"/>
                              <a:lumOff val="5000"/>
                            </a:schemeClr>
                          </a:solidFill>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sz="38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8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8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8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8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𝑎</m:t>
                      </m:r>
                      <m:r>
                        <a:rPr lang="nl-NL" sz="3800" i="1">
                          <a:solidFill>
                            <a:schemeClr val="tx1">
                              <a:lumMod val="95000"/>
                              <a:lumOff val="5000"/>
                            </a:schemeClr>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nl-NL" sz="3800"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đã học ở lớp 9 là một trường hợp đặc biệt của hàm số bậc hai với </a:t>
                  </a:r>
                  <a14:m>
                    <m:oMath xmlns:m="http://schemas.openxmlformats.org/officeDocument/2006/math">
                      <m:r>
                        <a:rPr lang="nl-NL" sz="3800" i="1">
                          <a:solidFill>
                            <a:schemeClr val="tx1">
                              <a:lumMod val="95000"/>
                              <a:lumOff val="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𝑏</m:t>
                      </m:r>
                      <m:r>
                        <a:rPr lang="nl-NL" sz="3800" i="1">
                          <a:solidFill>
                            <a:schemeClr val="tx1">
                              <a:lumMod val="95000"/>
                              <a:lumOff val="5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3800" i="1">
                          <a:solidFill>
                            <a:schemeClr val="tx1">
                              <a:lumMod val="95000"/>
                              <a:lumOff val="5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𝑐</m:t>
                      </m:r>
                      <m:r>
                        <a:rPr lang="nl-NL" sz="3800" i="1">
                          <a:solidFill>
                            <a:schemeClr val="tx1">
                              <a:lumMod val="95000"/>
                              <a:lumOff val="5000"/>
                            </a:schemeClr>
                          </a:solidFill>
                          <a:effectLst/>
                          <a:latin typeface="Cambria Math" panose="02040503050406030204" pitchFamily="18" charset="0"/>
                          <a:ea typeface="Times New Roman" panose="02020603050405020304" pitchFamily="18" charset="0"/>
                          <a:cs typeface="Times New Roman" panose="02020603050405020304" pitchFamily="18" charset="0"/>
                        </a:rPr>
                        <m:t>= 0</m:t>
                      </m:r>
                    </m:oMath>
                  </a14:m>
                  <a:r>
                    <a:rPr lang="nl-NL" sz="3800"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98890" y="2476294"/>
                  <a:ext cx="13195015" cy="1846659"/>
                </a:xfrm>
                <a:prstGeom prst="rect">
                  <a:avLst/>
                </a:prstGeom>
                <a:blipFill>
                  <a:blip r:embed="rId14"/>
                  <a:stretch>
                    <a:fillRect l="-1525" r="-1525" b="-6601"/>
                  </a:stretch>
                </a:blipFill>
              </p:spPr>
              <p:txBody>
                <a:bodyPr/>
                <a:lstStyle/>
                <a:p>
                  <a:r>
                    <a:rPr lang="en-US">
                      <a:noFill/>
                    </a:rPr>
                    <a:t> </a:t>
                  </a:r>
                </a:p>
              </p:txBody>
            </p:sp>
          </mc:Fallback>
        </mc:AlternateContent>
      </p:grpSp>
      <p:pic>
        <p:nvPicPr>
          <p:cNvPr id="35" name="Picture 8" descr="https://lh4.googleusercontent.com/J9JD14lY4PmzY0SrAxRm0UYt_FKFCPGjWhBQiw0LBZiAtPauF6YL-4L99D5Z2hG2qYlFMjfI8DZyUgGjw1opMDg0PyfD1nmLH3PAa4u8fG5nUhqFrafSolyoPdXdanaKOsBwA2VEzbVW7HRStEBXlvg75-1oVK76KjT1N6giI6p3AOd5QFy-G9Qzt9i9bxY2sd9WF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19800" y="5905500"/>
            <a:ext cx="6467578" cy="418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6118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1959</Words>
  <Application>Microsoft Office PowerPoint</Application>
  <PresentationFormat>Custom</PresentationFormat>
  <Paragraphs>156</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Cambria Math</vt:lpstr>
      <vt:lpstr>Fira Sans Black</vt:lpstr>
      <vt:lpstr>Cambria</vt:lpstr>
      <vt:lpstr>Times New Roman</vt:lpstr>
      <vt:lpstr>Tahoma</vt:lpstr>
      <vt:lpstr>Arial</vt:lpstr>
      <vt:lpstr>Calibri</vt:lpstr>
      <vt:lpstr>Kavoon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Ms Thuong</cp:lastModifiedBy>
  <cp:revision>6</cp:revision>
  <dcterms:created xsi:type="dcterms:W3CDTF">2006-08-16T00:00:00Z</dcterms:created>
  <dcterms:modified xsi:type="dcterms:W3CDTF">2025-02-02T02:46:35Z</dcterms:modified>
  <dc:identifier>DAFNsfnz78Y</dc:identifier>
</cp:coreProperties>
</file>