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omments/comment1.xml" ContentType="application/vnd.openxmlformats-officedocument.presentationml.comments+xml"/>
  <Override PartName="/ppt/activeX/activeX1.xml" ContentType="application/vnd.ms-office.activeX+xml"/>
  <Override PartName="/ppt/activeX/activeX1.bin" ContentType="application/vnd.ms-office.activeX"/>
  <Override PartName="/ppt/activeX/activeX2.xml" ContentType="application/vnd.ms-office.activeX+xml"/>
  <Override PartName="/ppt/activeX/activeX2.bin" ContentType="application/vnd.ms-office.activeX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9"/>
  </p:notesMasterIdLst>
  <p:sldIdLst>
    <p:sldId id="6228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6208" r:id="rId13"/>
    <p:sldId id="6209" r:id="rId14"/>
    <p:sldId id="6227" r:id="rId15"/>
    <p:sldId id="6211" r:id="rId16"/>
    <p:sldId id="6212" r:id="rId17"/>
    <p:sldId id="295" r:id="rId18"/>
    <p:sldId id="294" r:id="rId19"/>
    <p:sldId id="6213" r:id="rId20"/>
    <p:sldId id="296" r:id="rId21"/>
    <p:sldId id="6214" r:id="rId22"/>
    <p:sldId id="6215" r:id="rId23"/>
    <p:sldId id="298" r:id="rId24"/>
    <p:sldId id="273" r:id="rId25"/>
    <p:sldId id="286" r:id="rId26"/>
    <p:sldId id="287" r:id="rId27"/>
    <p:sldId id="6216" r:id="rId28"/>
    <p:sldId id="6217" r:id="rId29"/>
    <p:sldId id="283" r:id="rId30"/>
    <p:sldId id="6224" r:id="rId31"/>
    <p:sldId id="6225" r:id="rId32"/>
    <p:sldId id="6226" r:id="rId33"/>
    <p:sldId id="6223" r:id="rId34"/>
    <p:sldId id="373" r:id="rId35"/>
    <p:sldId id="6222" r:id="rId36"/>
    <p:sldId id="6218" r:id="rId37"/>
    <p:sldId id="260" r:id="rId38"/>
  </p:sldIdLst>
  <p:sldSz cx="18288000" cy="10287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  <p:embeddedFont>
      <p:font typeface="Imprint MT Shadow" panose="04020605060303030202" pitchFamily="82" charset="0"/>
      <p:regular r:id="rId49"/>
    </p:embeddedFont>
    <p:embeddedFont>
      <p:font typeface="Muli Regular" panose="020B0604020202020204" charset="0"/>
      <p:regular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5B4C"/>
    <a:srgbClr val="402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10FD7FEE-875F-11D6-83D2-525400E80BD5}" ax:persistence="persistStorage" r:id="rId1"/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29T20:14:31.33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2A8AD-CC3A-47A5-AA72-BDD7E0BFEB40}" type="datetimeFigureOut">
              <a:rPr lang="en-US" smtClean="0"/>
              <a:t>02/02/2025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4E15D-CDAE-4E89-A936-D2991428B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91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386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9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1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4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/>
                  <a:t>Giữ </a:t>
                </a:r>
                <a:r>
                  <a:rPr lang="en-US" err="1"/>
                  <a:t>lại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4. </a:t>
                </a:r>
                <a:r>
                  <a:rPr lang="en-US" err="1"/>
                  <a:t>Các</a:t>
                </a:r>
                <a:r>
                  <a:rPr lang="en-US"/>
                  <a:t>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</a:t>
                </a:r>
                <a:r>
                  <a:rPr lang="en-US" err="1"/>
                  <a:t>dùng</a:t>
                </a:r>
                <a:r>
                  <a:rPr lang="en-US"/>
                  <a:t> </a:t>
                </a:r>
                <a:r>
                  <a:rPr lang="en-US" err="1"/>
                  <a:t>đồng</a:t>
                </a:r>
                <a:r>
                  <a:rPr lang="en-US"/>
                  <a:t> </a:t>
                </a:r>
                <a:r>
                  <a:rPr lang="en-US" err="1"/>
                  <a:t>nhất</a:t>
                </a:r>
                <a:r>
                  <a:rPr lang="en-US"/>
                  <a:t> </a:t>
                </a:r>
                <a:r>
                  <a:rPr lang="en-US" err="1"/>
                  <a:t>từ</a:t>
                </a:r>
                <a:r>
                  <a:rPr lang="en-US"/>
                  <a:t> </a:t>
                </a:r>
                <a:r>
                  <a:rPr lang="en-US" err="1"/>
                  <a:t>trái</a:t>
                </a:r>
                <a:r>
                  <a:rPr lang="en-US"/>
                  <a:t> sang </a:t>
                </a:r>
                <a:r>
                  <a:rPr lang="en-US" err="1"/>
                  <a:t>phải</a:t>
                </a:r>
                <a:r>
                  <a:rPr lang="en-US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Viết</a:t>
                </a:r>
                <a:r>
                  <a:rPr lang="en-US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/>
                  <a:t> </a:t>
                </a:r>
                <a:r>
                  <a:rPr lang="en-US" err="1"/>
                  <a:t>sai</a:t>
                </a:r>
                <a:r>
                  <a:rPr lang="en-US" baseline="0"/>
                  <a:t> ở </a:t>
                </a:r>
                <a:r>
                  <a:rPr lang="en-US" baseline="0" err="1"/>
                  <a:t>hiệu</a:t>
                </a:r>
                <a:r>
                  <a:rPr lang="en-US" baseline="0"/>
                  <a:t> </a:t>
                </a:r>
                <a:r>
                  <a:rPr lang="en-US" baseline="0" err="1"/>
                  <a:t>ứng</a:t>
                </a:r>
                <a:r>
                  <a:rPr lang="en-US" baseline="0"/>
                  <a:t> 5.</a:t>
                </a:r>
                <a:endParaRPr lang="en-US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err="1"/>
                  <a:t>Tách</a:t>
                </a:r>
                <a:r>
                  <a:rPr lang="en-US"/>
                  <a:t> 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 6 </a:t>
                </a:r>
                <a:r>
                  <a:rPr lang="en-US" err="1"/>
                  <a:t>thảnh</a:t>
                </a:r>
                <a:r>
                  <a:rPr lang="en-US"/>
                  <a:t> 2 </a:t>
                </a:r>
                <a:r>
                  <a:rPr lang="en-US" err="1"/>
                  <a:t>hiệu</a:t>
                </a:r>
                <a:r>
                  <a:rPr lang="en-US"/>
                  <a:t> </a:t>
                </a:r>
                <a:r>
                  <a:rPr lang="en-US" err="1"/>
                  <a:t>ứng</a:t>
                </a:r>
                <a:r>
                  <a:rPr lang="en-US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63827-A6B9-44ED-9641-2E7AE33513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26569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63827-A6B9-44ED-9641-2E7AE33513D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33076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1" cy="547688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4" y="9534529"/>
            <a:ext cx="5791201" cy="547688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3" y="9534529"/>
            <a:ext cx="4267201" cy="547688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413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>
                <a:latin typeface="Cambria" panose="02040503050406030204" pitchFamily="18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52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7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16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62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76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5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998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87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>
                <a:latin typeface="Cambria" panose="02040503050406030204" pitchFamily="18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086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094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54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>
                <a:latin typeface="Cambria" panose="02040503050406030204" pitchFamily="18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58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5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77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67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99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740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340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06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>
                <a:latin typeface="Cambria" panose="02040503050406030204" pitchFamily="18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83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39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9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02/02/2025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  <p:sldLayoutId id="2147483721" r:id="rId13"/>
    <p:sldLayoutId id="2147483722" r:id="rId14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047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Cambria" panose="02040503050406030204" pitchFamily="18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wmf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9.wm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8.wmf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3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5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3.gif"/><Relationship Id="rId18" Type="http://schemas.openxmlformats.org/officeDocument/2006/relationships/slide" Target="slide10.xml"/><Relationship Id="rId3" Type="http://schemas.openxmlformats.org/officeDocument/2006/relationships/slideLayout" Target="../slideLayouts/slideLayout16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16.png"/><Relationship Id="rId2" Type="http://schemas.openxmlformats.org/officeDocument/2006/relationships/audio" Target="../media/media1.wav"/><Relationship Id="rId16" Type="http://schemas.openxmlformats.org/officeDocument/2006/relationships/image" Target="../media/image15.gif"/><Relationship Id="rId20" Type="http://schemas.openxmlformats.org/officeDocument/2006/relationships/comments" Target="../comments/comment1.xml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image" Target="../media/image12.png"/><Relationship Id="rId15" Type="http://schemas.openxmlformats.org/officeDocument/2006/relationships/image" Target="../media/image14.gif"/><Relationship Id="rId10" Type="http://schemas.openxmlformats.org/officeDocument/2006/relationships/slide" Target="slide7.xml"/><Relationship Id="rId19" Type="http://schemas.openxmlformats.org/officeDocument/2006/relationships/slide" Target="slide11.xml"/><Relationship Id="rId4" Type="http://schemas.openxmlformats.org/officeDocument/2006/relationships/image" Target="../media/image11.png"/><Relationship Id="rId9" Type="http://schemas.openxmlformats.org/officeDocument/2006/relationships/slide" Target="slide6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5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0.svg"/><Relationship Id="rId7" Type="http://schemas.openxmlformats.org/officeDocument/2006/relationships/image" Target="../media/image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6.png"/><Relationship Id="rId20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.xml"/><Relationship Id="rId10" Type="http://schemas.openxmlformats.org/officeDocument/2006/relationships/image" Target="../media/image19.png"/><Relationship Id="rId19" Type="http://schemas.openxmlformats.org/officeDocument/2006/relationships/oleObject" Target="../embeddings/oleObject2.bin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81 zalo Nguyen Duc Chien"/>
          <p:cNvGrpSpPr/>
          <p:nvPr/>
        </p:nvGrpSpPr>
        <p:grpSpPr>
          <a:xfrm>
            <a:off x="-76200" y="0"/>
            <a:ext cx="18135600" cy="10318938"/>
            <a:chOff x="0" y="0"/>
            <a:chExt cx="4461885" cy="1719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1885" cy="1719303"/>
            </a:xfrm>
            <a:custGeom>
              <a:avLst/>
              <a:gdLst/>
              <a:ahLst/>
              <a:cxnLst/>
              <a:rect l="l" t="t" r="r" b="b"/>
              <a:pathLst>
                <a:path w="4461885" h="1719303">
                  <a:moveTo>
                    <a:pt x="19650" y="0"/>
                  </a:moveTo>
                  <a:lnTo>
                    <a:pt x="4442235" y="0"/>
                  </a:lnTo>
                  <a:cubicBezTo>
                    <a:pt x="4453087" y="0"/>
                    <a:pt x="4461885" y="8798"/>
                    <a:pt x="4461885" y="19650"/>
                  </a:cubicBezTo>
                  <a:lnTo>
                    <a:pt x="4461885" y="1699653"/>
                  </a:lnTo>
                  <a:cubicBezTo>
                    <a:pt x="4461885" y="1710506"/>
                    <a:pt x="4453087" y="1719303"/>
                    <a:pt x="4442235" y="1719303"/>
                  </a:cubicBezTo>
                  <a:lnTo>
                    <a:pt x="19650" y="1719303"/>
                  </a:lnTo>
                  <a:cubicBezTo>
                    <a:pt x="8798" y="1719303"/>
                    <a:pt x="0" y="1710506"/>
                    <a:pt x="0" y="1699653"/>
                  </a:cubicBezTo>
                  <a:lnTo>
                    <a:pt x="0" y="19650"/>
                  </a:lnTo>
                  <a:cubicBezTo>
                    <a:pt x="0" y="8798"/>
                    <a:pt x="8798" y="0"/>
                    <a:pt x="19650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6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" name="Picture 6" descr="n181 zalo Nguyen Duc Chi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77" y="7604313"/>
            <a:ext cx="2024623" cy="2568387"/>
          </a:xfrm>
          <a:prstGeom prst="rect">
            <a:avLst/>
          </a:prstGeom>
        </p:spPr>
      </p:pic>
      <p:pic>
        <p:nvPicPr>
          <p:cNvPr id="9" name="Picture 9" descr="n181 zalo Nguyen Duc Chi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52703" y="7599763"/>
            <a:ext cx="2282897" cy="2572937"/>
          </a:xfrm>
          <a:prstGeom prst="rect">
            <a:avLst/>
          </a:prstGeom>
        </p:spPr>
      </p:pic>
      <p:pic>
        <p:nvPicPr>
          <p:cNvPr id="10" name="Picture 10" descr="n181 zalo Nguyen Duc Chi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6200" y="38100"/>
            <a:ext cx="3159415" cy="2572937"/>
          </a:xfrm>
          <a:prstGeom prst="rect">
            <a:avLst/>
          </a:prstGeom>
        </p:spPr>
      </p:pic>
      <p:pic>
        <p:nvPicPr>
          <p:cNvPr id="11" name="Picture 11" descr="n181 zalo Nguyen Duc Chi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002000" y="38100"/>
            <a:ext cx="2133600" cy="2568387"/>
          </a:xfrm>
          <a:prstGeom prst="rect">
            <a:avLst/>
          </a:prstGeom>
        </p:spPr>
      </p:pic>
      <p:sp>
        <p:nvSpPr>
          <p:cNvPr id="20" name="TextBox 19" descr="n181 zalo Nguyen Duc Chien">
            <a:extLst>
              <a:ext uri="{FF2B5EF4-FFF2-40B4-BE49-F238E27FC236}">
                <a16:creationId xmlns:a16="http://schemas.microsoft.com/office/drawing/2014/main" id="{86F3DE34-569D-CB0A-9E5D-7F820BBA7B1A}"/>
              </a:ext>
            </a:extLst>
          </p:cNvPr>
          <p:cNvSpPr txBox="1"/>
          <p:nvPr/>
        </p:nvSpPr>
        <p:spPr>
          <a:xfrm>
            <a:off x="1828798" y="1465620"/>
            <a:ext cx="15020319" cy="8387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buClr>
                <a:srgbClr val="04596F"/>
              </a:buClr>
              <a:buSzPts val="5200"/>
              <a:defRPr/>
            </a:pPr>
            <a:r>
              <a:rPr lang="en-US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TR</a:t>
            </a:r>
            <a:r>
              <a:rPr lang="vi-VN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Ư</a:t>
            </a:r>
            <a:r>
              <a:rPr lang="en-US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ỜNG THPT NGÔ LÊ TÂN</a:t>
            </a:r>
          </a:p>
          <a:p>
            <a:pPr lvl="0" algn="ctr">
              <a:lnSpc>
                <a:spcPct val="150000"/>
              </a:lnSpc>
              <a:buClr>
                <a:srgbClr val="04596F"/>
              </a:buClr>
              <a:buSzPts val="5200"/>
              <a:defRPr/>
            </a:pPr>
            <a:r>
              <a:rPr lang="en-US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LỚP 11A2</a:t>
            </a:r>
          </a:p>
          <a:p>
            <a:pPr lvl="0" algn="ctr">
              <a:lnSpc>
                <a:spcPct val="150000"/>
              </a:lnSpc>
              <a:buClr>
                <a:srgbClr val="04596F"/>
              </a:buClr>
              <a:buSzPts val="5200"/>
              <a:defRPr/>
            </a:pPr>
            <a:r>
              <a:rPr lang="en-US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GV: ĐÀO THỊ TH</a:t>
            </a:r>
            <a:r>
              <a:rPr lang="vi-VN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Ư</a:t>
            </a:r>
            <a:r>
              <a:rPr lang="en-US" sz="76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ƠNG</a:t>
            </a:r>
          </a:p>
          <a:p>
            <a:pPr lvl="0" algn="ctr">
              <a:lnSpc>
                <a:spcPct val="150000"/>
              </a:lnSpc>
              <a:buClr>
                <a:srgbClr val="04596F"/>
              </a:buClr>
              <a:buSzPts val="5200"/>
              <a:defRPr/>
            </a:pPr>
            <a:r>
              <a:rPr lang="en-US" sz="7200" b="1" ker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Kavoon"/>
              </a:rPr>
              <a:t>BÀI 4: PHÉP QUAY VÀ PHÉP ĐỐI XỨNG TÂM (TIẾT 1)</a:t>
            </a:r>
            <a:endParaRPr lang="vi-VN" sz="7200" b="1" kern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129974611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mặt phẳng tọa độ Oxy, cho d:x+2y-1=0. Phương trình đường thẳng d’ đối xứng với d qua trục Ox là?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665330" y="2924019"/>
            <a:ext cx="7360197" cy="1269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pt-BR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d’:x+2y+1=0.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2930303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d’:x-2y-1=0. </a:t>
            </a:r>
            <a:endParaRPr lang="vi-VN" sz="5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665330" y="4305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d’:x-2y+1=0. 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4264061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pt-BR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d’:x-2y-2=0. 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5300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882" y="4380580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521" y="3092032"/>
            <a:ext cx="1207113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1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893440" y="4416914"/>
            <a:ext cx="5493545" cy="7145"/>
            <a:chOff x="1149" y="1581"/>
            <a:chExt cx="2307" cy="3"/>
          </a:xfrm>
        </p:grpSpPr>
        <p:sp>
          <p:nvSpPr>
            <p:cNvPr id="4126" name="Line 26"/>
            <p:cNvSpPr>
              <a:spLocks noChangeShapeType="1"/>
            </p:cNvSpPr>
            <p:nvPr/>
          </p:nvSpPr>
          <p:spPr bwMode="auto">
            <a:xfrm>
              <a:off x="2304" y="1584"/>
              <a:ext cx="1152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7" name="Line 27"/>
            <p:cNvSpPr>
              <a:spLocks noChangeShapeType="1"/>
            </p:cNvSpPr>
            <p:nvPr/>
          </p:nvSpPr>
          <p:spPr bwMode="auto">
            <a:xfrm>
              <a:off x="1149" y="1581"/>
              <a:ext cx="115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743" y="4035917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654" y="402639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408">
            <a:off x="11367684" y="2266648"/>
            <a:ext cx="2688432" cy="18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7250">
            <a:off x="10843811" y="4016867"/>
            <a:ext cx="457200" cy="34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11200997" y="3907329"/>
          <a:ext cx="5715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5" imgW="152280" imgH="139680" progId="Equation.DSMT4">
                  <p:embed/>
                </p:oleObj>
              </mc:Choice>
              <mc:Fallback>
                <p:oleObj name="Equation" r:id="rId5" imgW="152280" imgH="139680" progId="Equation.DSMT4">
                  <p:embed/>
                  <p:pic>
                    <p:nvPicPr>
                      <p:cNvPr id="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0997" y="3907329"/>
                        <a:ext cx="5715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13122666" y="4407394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latin typeface="Calibri" panose="020F0502020204030204" pitchFamily="34" charset="0"/>
              </a:rPr>
              <a:t>M</a:t>
            </a: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7983932" y="4405012"/>
            <a:ext cx="5405438" cy="4763"/>
            <a:chOff x="3107" y="2250"/>
            <a:chExt cx="2270" cy="2"/>
          </a:xfrm>
        </p:grpSpPr>
        <p:cxnSp>
          <p:nvCxnSpPr>
            <p:cNvPr id="4117" name="Straight Connector 56"/>
            <p:cNvCxnSpPr>
              <a:cxnSpLocks noChangeShapeType="1"/>
            </p:cNvCxnSpPr>
            <p:nvPr/>
          </p:nvCxnSpPr>
          <p:spPr bwMode="auto">
            <a:xfrm>
              <a:off x="4252" y="2250"/>
              <a:ext cx="1125" cy="1"/>
            </a:xfrm>
            <a:prstGeom prst="line">
              <a:avLst/>
            </a:prstGeom>
            <a:noFill/>
            <a:ln w="28575" algn="ctr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18" name="Straight Connector 57"/>
            <p:cNvCxnSpPr>
              <a:cxnSpLocks noChangeShapeType="1"/>
            </p:cNvCxnSpPr>
            <p:nvPr/>
          </p:nvCxnSpPr>
          <p:spPr bwMode="auto">
            <a:xfrm>
              <a:off x="3107" y="2251"/>
              <a:ext cx="1126" cy="1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1617718" y="1397494"/>
            <a:ext cx="1207295" cy="1183480"/>
            <a:chOff x="2709" y="259"/>
            <a:chExt cx="507" cy="497"/>
          </a:xfrm>
        </p:grpSpPr>
        <p:pic>
          <p:nvPicPr>
            <p:cNvPr id="4115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420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34"/>
            <p:cNvSpPr txBox="1">
              <a:spLocks noChangeArrowheads="1"/>
            </p:cNvSpPr>
            <p:nvPr/>
          </p:nvSpPr>
          <p:spPr bwMode="auto">
            <a:xfrm>
              <a:off x="2736" y="259"/>
              <a:ext cx="48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371566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800">
                  <a:latin typeface="Calibri" panose="020F0502020204030204" pitchFamily="34" charset="0"/>
                </a:rPr>
                <a:t>M’</a:t>
              </a:r>
            </a:p>
          </p:txBody>
        </p:sp>
      </p:grp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10143724" y="4297856"/>
            <a:ext cx="6953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C430935-52A8-4DA2-9860-47825AA782A1}"/>
              </a:ext>
            </a:extLst>
          </p:cNvPr>
          <p:cNvSpPr/>
          <p:nvPr/>
        </p:nvSpPr>
        <p:spPr>
          <a:xfrm>
            <a:off x="635966" y="1655776"/>
            <a:ext cx="50994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PHÉP QUAY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7A4ABCD-7EEB-430F-B2C2-EAD8EB54B1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9436" y="2830327"/>
            <a:ext cx="4157463" cy="322757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04800" y="38100"/>
            <a:ext cx="13305647" cy="1457604"/>
            <a:chOff x="73509" y="36324"/>
            <a:chExt cx="6827513" cy="96295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09" y="119281"/>
              <a:ext cx="6827513" cy="880002"/>
            </a:xfrm>
            <a:prstGeom prst="rect">
              <a:avLst/>
            </a:prstGeom>
          </p:spPr>
        </p:pic>
        <p:sp>
          <p:nvSpPr>
            <p:cNvPr id="23" name="TextBox 321"/>
            <p:cNvSpPr txBox="1"/>
            <p:nvPr/>
          </p:nvSpPr>
          <p:spPr>
            <a:xfrm>
              <a:off x="1238900" y="272636"/>
              <a:ext cx="4811638" cy="5958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1200"/>
                </a:spcAft>
              </a:pPr>
              <a:r>
                <a:rPr lang="en-US" sz="4200" b="1" dirty="0">
                  <a:solidFill>
                    <a:srgbClr val="FCFFEF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PHÉP QUAY VÀ PHÉP ĐỐI XỨNG TÂM</a:t>
              </a:r>
              <a:endParaRPr lang="en-US" sz="42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24" name="TextBox 321"/>
            <p:cNvSpPr txBox="1"/>
            <p:nvPr/>
          </p:nvSpPr>
          <p:spPr>
            <a:xfrm>
              <a:off x="373142" y="36324"/>
              <a:ext cx="753440" cy="81609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lnSpc>
                  <a:spcPct val="106000"/>
                </a:lnSpc>
                <a:spcAft>
                  <a:spcPts val="1200"/>
                </a:spcAft>
              </a:pPr>
              <a:r>
                <a:rPr lang="en-US" sz="5400" b="1" dirty="0">
                  <a:solidFill>
                    <a:srgbClr val="FFFFFF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Times New Roman" panose="02020603050405020304" pitchFamily="18" charset="0"/>
                </a:rPr>
                <a:t>4</a:t>
              </a:r>
              <a:endParaRPr lang="en-US" sz="21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39">
                <a:extLst>
                  <a:ext uri="{FF2B5EF4-FFF2-40B4-BE49-F238E27FC236}">
                    <a16:creationId xmlns:a16="http://schemas.microsoft.com/office/drawing/2014/main" id="{4C50756F-E436-484B-A822-E17D58684B48}"/>
                  </a:ext>
                </a:extLst>
              </p:cNvPr>
              <p:cNvSpPr txBox="1"/>
              <p:nvPr/>
            </p:nvSpPr>
            <p:spPr>
              <a:xfrm>
                <a:off x="990600" y="5905500"/>
                <a:ext cx="16230600" cy="45397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1088639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177278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3265917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4354556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5443195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6531834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7620472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8709111" algn="l" defTabSz="2177278" rtl="0" eaLnBrk="1" latinLnBrk="0" hangingPunct="1">
                  <a:defRPr sz="4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/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O</a:t>
                </a:r>
                <a14:m>
                  <m:oMath xmlns:m="http://schemas.openxmlformats.org/officeDocument/2006/math">
                    <m:r>
                      <a:rPr lang="en-US" sz="44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𝛂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Phép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en-US" sz="4400" b="1" dirty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  <m:r>
                      <a:rPr lang="en-US" sz="4400" b="1" dirty="0">
                        <a:latin typeface="Cambria Math" panose="02040503050406030204" pitchFamily="18" charset="0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thành </a:t>
                </a:r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 O và biến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400" b="1" dirty="0"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khác O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14:m>
                  <m:oMath xmlns:m="http://schemas.openxmlformats.org/officeDocument/2006/math">
                    <m:r>
                      <a:rPr lang="en-US" sz="4400" b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b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sao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</m:t>
                    </m:r>
                    <m:sSup>
                      <m:sSupPr>
                        <m:ctrlPr>
                          <a:rPr lang="en-US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𝐌</m:t>
                        </m:r>
                      </m:e>
                      <m:sup>
                        <m:r>
                          <a:rPr lang="en-US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p>
                    <m:r>
                      <a:rPr lang="en-US" sz="44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𝐎𝐌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𝐎𝐌</m:t>
                        </m:r>
                        <m:r>
                          <a:rPr lang="en-US" sz="4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4400" b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</m:t>
                        </m:r>
                        <m:sSup>
                          <m:sSupPr>
                            <m:ctrlPr>
                              <a:rPr lang="en-US" sz="44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𝐌</m:t>
                            </m:r>
                          </m:e>
                          <m:sup>
                            <m:r>
                              <a:rPr lang="en-US" sz="4400" b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4400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𝛂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phép quay </a:t>
                </a:r>
                <a:r>
                  <a:rPr lang="en-US" sz="44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a:rPr lang="en-US" sz="4400" b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en-US" sz="44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𝐪𝐮𝐚𝐲</m:t>
                    </m:r>
                    <m:r>
                      <a:rPr lang="en-US" sz="44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l-GR" sz="44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𝛂</m:t>
                    </m:r>
                    <m:r>
                      <a:rPr lang="en-US" sz="4400" b="1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sz="4400" b="1" i="0" dirty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k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í 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hi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ệ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𝑸</m:t>
                    </m:r>
                    <m:r>
                      <m:rPr>
                        <m:nor/>
                      </m:rPr>
                      <a:rPr lang="en-US" sz="4400" b="1" baseline="-25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400" b="1" i="1" baseline="-25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4400" b="1" baseline="-25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l-GR" sz="4400" b="1" i="1" baseline="-25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α</m:t>
                    </m:r>
                    <m:r>
                      <m:rPr>
                        <m:nor/>
                      </m:rPr>
                      <a:rPr lang="en-US" sz="4400" b="1" baseline="-25000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/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O</m:t>
                    </m:r>
                    <m:r>
                      <m:rPr>
                        <m:nor/>
                      </m:rPr>
                      <a:rPr lang="en-US" sz="4400" b="1" i="0" dirty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gọi là tâm quay, góc </a:t>
                </a:r>
                <a14:m>
                  <m:oMath xmlns:m="http://schemas.openxmlformats.org/officeDocument/2006/math">
                    <m:r>
                      <a:rPr lang="el-GR" sz="4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𝛂</m:t>
                    </m:r>
                    <m:r>
                      <m:rPr>
                        <m:nor/>
                      </m:rPr>
                      <a:rPr lang="en-US" sz="4400" b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gọi là góc 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quay </a:t>
                </a:r>
                <a:r>
                  <a:rPr lang="en-US" sz="4400" b="1" dirty="0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err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quay đó.</a:t>
                </a:r>
                <a:endPara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lvl="0" algn="just"/>
                <a:endParaRPr lang="en-US" sz="4400" b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ts val="3000"/>
                  </a:lnSpc>
                </a:pPr>
                <a:endParaRPr lang="en-US" sz="33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39">
                <a:extLst>
                  <a:ext uri="{FF2B5EF4-FFF2-40B4-BE49-F238E27FC236}">
                    <a16:creationId xmlns:a16="http://schemas.microsoft.com/office/drawing/2014/main" id="{4C50756F-E436-484B-A822-E17D58684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05500"/>
                <a:ext cx="16230600" cy="4539704"/>
              </a:xfrm>
              <a:prstGeom prst="rect">
                <a:avLst/>
              </a:prstGeom>
              <a:blipFill>
                <a:blip r:embed="rId9"/>
                <a:stretch>
                  <a:fillRect l="-1540" t="-2688" r="-15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32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4" grpId="0"/>
      <p:bldP spid="7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893440" y="4416914"/>
            <a:ext cx="5493545" cy="7145"/>
            <a:chOff x="1149" y="1581"/>
            <a:chExt cx="2307" cy="3"/>
          </a:xfrm>
        </p:grpSpPr>
        <p:sp>
          <p:nvSpPr>
            <p:cNvPr id="4126" name="Line 26"/>
            <p:cNvSpPr>
              <a:spLocks noChangeShapeType="1"/>
            </p:cNvSpPr>
            <p:nvPr/>
          </p:nvSpPr>
          <p:spPr bwMode="auto">
            <a:xfrm>
              <a:off x="2304" y="1584"/>
              <a:ext cx="1152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7" name="Line 27"/>
            <p:cNvSpPr>
              <a:spLocks noChangeShapeType="1"/>
            </p:cNvSpPr>
            <p:nvPr/>
          </p:nvSpPr>
          <p:spPr bwMode="auto">
            <a:xfrm>
              <a:off x="1149" y="1581"/>
              <a:ext cx="1152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743" y="4035917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2654" y="4026390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1408">
            <a:off x="11367684" y="2266648"/>
            <a:ext cx="2688432" cy="185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7250">
            <a:off x="10843811" y="4016867"/>
            <a:ext cx="457200" cy="34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3" name="Object 3"/>
          <p:cNvGraphicFramePr>
            <a:graphicFrameLocks noChangeAspect="1"/>
          </p:cNvGraphicFramePr>
          <p:nvPr/>
        </p:nvGraphicFramePr>
        <p:xfrm>
          <a:off x="11200997" y="3907329"/>
          <a:ext cx="5715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5" imgW="152280" imgH="139680" progId="Equation.DSMT4">
                  <p:embed/>
                </p:oleObj>
              </mc:Choice>
              <mc:Fallback>
                <p:oleObj name="Equation" r:id="rId5" imgW="152280" imgH="139680" progId="Equation.DSMT4">
                  <p:embed/>
                  <p:pic>
                    <p:nvPicPr>
                      <p:cNvPr id="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0997" y="3907329"/>
                        <a:ext cx="5715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30"/>
          <p:cNvSpPr txBox="1">
            <a:spLocks noChangeArrowheads="1"/>
          </p:cNvSpPr>
          <p:nvPr/>
        </p:nvSpPr>
        <p:spPr bwMode="auto">
          <a:xfrm>
            <a:off x="13122666" y="4407394"/>
            <a:ext cx="68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latin typeface="Calibri" panose="020F0502020204030204" pitchFamily="34" charset="0"/>
              </a:rPr>
              <a:t>M</a:t>
            </a:r>
          </a:p>
        </p:txBody>
      </p:sp>
      <p:grpSp>
        <p:nvGrpSpPr>
          <p:cNvPr id="8" name="Group 33"/>
          <p:cNvGrpSpPr>
            <a:grpSpLocks/>
          </p:cNvGrpSpPr>
          <p:nvPr/>
        </p:nvGrpSpPr>
        <p:grpSpPr bwMode="auto">
          <a:xfrm>
            <a:off x="7983932" y="4405012"/>
            <a:ext cx="5405438" cy="4763"/>
            <a:chOff x="3107" y="2250"/>
            <a:chExt cx="2270" cy="2"/>
          </a:xfrm>
        </p:grpSpPr>
        <p:cxnSp>
          <p:nvCxnSpPr>
            <p:cNvPr id="4117" name="Straight Connector 56"/>
            <p:cNvCxnSpPr>
              <a:cxnSpLocks noChangeShapeType="1"/>
            </p:cNvCxnSpPr>
            <p:nvPr/>
          </p:nvCxnSpPr>
          <p:spPr bwMode="auto">
            <a:xfrm>
              <a:off x="4252" y="2250"/>
              <a:ext cx="1125" cy="1"/>
            </a:xfrm>
            <a:prstGeom prst="line">
              <a:avLst/>
            </a:prstGeom>
            <a:noFill/>
            <a:ln w="28575" algn="ctr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18" name="Straight Connector 57"/>
            <p:cNvCxnSpPr>
              <a:cxnSpLocks noChangeShapeType="1"/>
            </p:cNvCxnSpPr>
            <p:nvPr/>
          </p:nvCxnSpPr>
          <p:spPr bwMode="auto">
            <a:xfrm>
              <a:off x="3107" y="2251"/>
              <a:ext cx="1126" cy="1"/>
            </a:xfrm>
            <a:prstGeom prst="line">
              <a:avLst/>
            </a:prstGeom>
            <a:noFill/>
            <a:ln w="28575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1617718" y="1397494"/>
            <a:ext cx="1207295" cy="1183480"/>
            <a:chOff x="2709" y="259"/>
            <a:chExt cx="507" cy="497"/>
          </a:xfrm>
        </p:grpSpPr>
        <p:pic>
          <p:nvPicPr>
            <p:cNvPr id="4115" name="Picture 3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" y="420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16" name="Text Box 34"/>
            <p:cNvSpPr txBox="1">
              <a:spLocks noChangeArrowheads="1"/>
            </p:cNvSpPr>
            <p:nvPr/>
          </p:nvSpPr>
          <p:spPr bwMode="auto">
            <a:xfrm>
              <a:off x="2736" y="259"/>
              <a:ext cx="480" cy="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371566"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4800">
                  <a:latin typeface="Calibri" panose="020F0502020204030204" pitchFamily="34" charset="0"/>
                </a:rPr>
                <a:t>M’</a:t>
              </a:r>
            </a:p>
          </p:txBody>
        </p:sp>
      </p:grp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10143724" y="4297856"/>
            <a:ext cx="6953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latin typeface="Calibri" panose="020F0502020204030204" pitchFamily="34" charset="0"/>
              </a:rPr>
              <a:t>O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1287859" y="2352373"/>
            <a:ext cx="5291138" cy="507831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371566" fontAlgn="base">
              <a:spcBef>
                <a:spcPct val="50000"/>
              </a:spcBef>
              <a:spcAft>
                <a:spcPct val="0"/>
              </a:spcAft>
            </a:pPr>
            <a:endParaRPr lang="en-US" altLang="en-US" sz="2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130" name="Object 34"/>
          <p:cNvGraphicFramePr>
            <a:graphicFrameLocks noChangeAspect="1"/>
          </p:cNvGraphicFramePr>
          <p:nvPr/>
        </p:nvGraphicFramePr>
        <p:xfrm>
          <a:off x="106756" y="1515362"/>
          <a:ext cx="7560470" cy="1612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name="Equation" r:id="rId7" imgW="2501640" imgH="533160" progId="Equation.DSMT4">
                  <p:embed/>
                </p:oleObj>
              </mc:Choice>
              <mc:Fallback>
                <p:oleObj name="Equation" r:id="rId7" imgW="2501640" imgH="533160" progId="Equation.DSMT4">
                  <p:embed/>
                  <p:pic>
                    <p:nvPicPr>
                      <p:cNvPr id="413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56" y="1515362"/>
                        <a:ext cx="7560470" cy="16121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rc 4"/>
          <p:cNvSpPr>
            <a:spLocks/>
          </p:cNvSpPr>
          <p:nvPr/>
        </p:nvSpPr>
        <p:spPr bwMode="auto">
          <a:xfrm rot="12108084" flipH="1" flipV="1">
            <a:off x="4095752" y="7272065"/>
            <a:ext cx="757238" cy="533400"/>
          </a:xfrm>
          <a:custGeom>
            <a:avLst/>
            <a:gdLst>
              <a:gd name="T0" fmla="*/ 2147483646 w 21600"/>
              <a:gd name="T1" fmla="*/ 0 h 21267"/>
              <a:gd name="T2" fmla="*/ 2147483646 w 21600"/>
              <a:gd name="T3" fmla="*/ 2147483646 h 21267"/>
              <a:gd name="T4" fmla="*/ 0 w 21600"/>
              <a:gd name="T5" fmla="*/ 2147483646 h 212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67" fill="none" extrusionOk="0">
                <a:moveTo>
                  <a:pt x="3780" y="0"/>
                </a:moveTo>
                <a:cubicBezTo>
                  <a:pt x="14090" y="1833"/>
                  <a:pt x="21600" y="10796"/>
                  <a:pt x="21600" y="21267"/>
                </a:cubicBezTo>
              </a:path>
              <a:path w="21600" h="21267" stroke="0" extrusionOk="0">
                <a:moveTo>
                  <a:pt x="3780" y="0"/>
                </a:moveTo>
                <a:cubicBezTo>
                  <a:pt x="14090" y="1833"/>
                  <a:pt x="21600" y="10796"/>
                  <a:pt x="21600" y="21267"/>
                </a:cubicBezTo>
                <a:lnTo>
                  <a:pt x="0" y="21267"/>
                </a:lnTo>
                <a:lnTo>
                  <a:pt x="37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460081" y="4921772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M</a:t>
            </a:r>
            <a:r>
              <a:rPr lang="en-US" altLang="vi-VN" sz="2700" b="1" baseline="30000">
                <a:solidFill>
                  <a:srgbClr val="000000"/>
                </a:solidFill>
              </a:rPr>
              <a:t>’</a:t>
            </a:r>
            <a:endParaRPr lang="en-US" altLang="vi-VN" sz="2700" b="1">
              <a:solidFill>
                <a:srgbClr val="000000"/>
              </a:solidFill>
            </a:endParaRP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/>
        </p:nvGraphicFramePr>
        <p:xfrm>
          <a:off x="4214812" y="7445897"/>
          <a:ext cx="335759" cy="30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2" name="Equation" r:id="rId9" imgW="152334" imgH="139639" progId="Equation.3">
                  <p:embed/>
                </p:oleObj>
              </mc:Choice>
              <mc:Fallback>
                <p:oleObj name="Equation" r:id="rId9" imgW="152334" imgH="139639" progId="Equation.3">
                  <p:embed/>
                  <p:pic>
                    <p:nvPicPr>
                      <p:cNvPr id="2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2" y="7445897"/>
                        <a:ext cx="335759" cy="307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Arc 9"/>
          <p:cNvSpPr>
            <a:spLocks/>
          </p:cNvSpPr>
          <p:nvPr/>
        </p:nvSpPr>
        <p:spPr bwMode="auto">
          <a:xfrm rot="196058">
            <a:off x="3838576" y="5445647"/>
            <a:ext cx="3024188" cy="2286000"/>
          </a:xfrm>
          <a:custGeom>
            <a:avLst/>
            <a:gdLst>
              <a:gd name="T0" fmla="*/ 2147483646 w 21600"/>
              <a:gd name="T1" fmla="*/ 0 h 18984"/>
              <a:gd name="T2" fmla="*/ 2147483646 w 21600"/>
              <a:gd name="T3" fmla="*/ 2147483646 h 18984"/>
              <a:gd name="T4" fmla="*/ 0 w 21600"/>
              <a:gd name="T5" fmla="*/ 2147483646 h 189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984" fill="none" extrusionOk="0">
                <a:moveTo>
                  <a:pt x="10303" y="0"/>
                </a:moveTo>
                <a:cubicBezTo>
                  <a:pt x="17259" y="3775"/>
                  <a:pt x="21593" y="11052"/>
                  <a:pt x="21599" y="18967"/>
                </a:cubicBezTo>
              </a:path>
              <a:path w="21600" h="18984" stroke="0" extrusionOk="0">
                <a:moveTo>
                  <a:pt x="10303" y="0"/>
                </a:moveTo>
                <a:cubicBezTo>
                  <a:pt x="17259" y="3775"/>
                  <a:pt x="21593" y="11052"/>
                  <a:pt x="21599" y="18967"/>
                </a:cubicBezTo>
                <a:lnTo>
                  <a:pt x="0" y="18984"/>
                </a:lnTo>
                <a:lnTo>
                  <a:pt x="10303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6662736" y="8019776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014663" y="7957865"/>
            <a:ext cx="49768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O</a:t>
            </a:r>
          </a:p>
        </p:txBody>
      </p:sp>
      <p:grpSp>
        <p:nvGrpSpPr>
          <p:cNvPr id="29" name="Group 70"/>
          <p:cNvGrpSpPr>
            <a:grpSpLocks/>
          </p:cNvGrpSpPr>
          <p:nvPr/>
        </p:nvGrpSpPr>
        <p:grpSpPr bwMode="auto">
          <a:xfrm>
            <a:off x="1014410" y="7850710"/>
            <a:ext cx="5857877" cy="216695"/>
            <a:chOff x="-127" y="2650"/>
            <a:chExt cx="2460" cy="91"/>
          </a:xfrm>
        </p:grpSpPr>
        <p:grpSp>
          <p:nvGrpSpPr>
            <p:cNvPr id="30" name="Group 14"/>
            <p:cNvGrpSpPr>
              <a:grpSpLocks/>
            </p:cNvGrpSpPr>
            <p:nvPr/>
          </p:nvGrpSpPr>
          <p:grpSpPr bwMode="auto">
            <a:xfrm>
              <a:off x="-127" y="2685"/>
              <a:ext cx="2449" cy="0"/>
              <a:chOff x="1565" y="2251"/>
              <a:chExt cx="2449" cy="0"/>
            </a:xfrm>
          </p:grpSpPr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2789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1565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Oval 17"/>
            <p:cNvSpPr>
              <a:spLocks noChangeArrowheads="1"/>
            </p:cNvSpPr>
            <p:nvPr/>
          </p:nvSpPr>
          <p:spPr bwMode="auto">
            <a:xfrm>
              <a:off x="2242" y="2650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37156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600">
                <a:solidFill>
                  <a:srgbClr val="000000"/>
                </a:solidFill>
              </a:endParaRPr>
            </a:p>
          </p:txBody>
        </p:sp>
      </p:grpSp>
      <p:sp>
        <p:nvSpPr>
          <p:cNvPr id="34" name="Arc 21"/>
          <p:cNvSpPr>
            <a:spLocks/>
          </p:cNvSpPr>
          <p:nvPr/>
        </p:nvSpPr>
        <p:spPr bwMode="auto">
          <a:xfrm rot="12108084" flipH="1" flipV="1">
            <a:off x="10791826" y="7207770"/>
            <a:ext cx="757238" cy="533400"/>
          </a:xfrm>
          <a:custGeom>
            <a:avLst/>
            <a:gdLst>
              <a:gd name="T0" fmla="*/ 2147483646 w 21600"/>
              <a:gd name="T1" fmla="*/ 0 h 21267"/>
              <a:gd name="T2" fmla="*/ 2147483646 w 21600"/>
              <a:gd name="T3" fmla="*/ 2147483646 h 21267"/>
              <a:gd name="T4" fmla="*/ 0 w 21600"/>
              <a:gd name="T5" fmla="*/ 2147483646 h 2126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267" fill="none" extrusionOk="0">
                <a:moveTo>
                  <a:pt x="3780" y="0"/>
                </a:moveTo>
                <a:cubicBezTo>
                  <a:pt x="14090" y="1833"/>
                  <a:pt x="21600" y="10796"/>
                  <a:pt x="21600" y="21267"/>
                </a:cubicBezTo>
              </a:path>
              <a:path w="21600" h="21267" stroke="0" extrusionOk="0">
                <a:moveTo>
                  <a:pt x="3780" y="0"/>
                </a:moveTo>
                <a:cubicBezTo>
                  <a:pt x="14090" y="1833"/>
                  <a:pt x="21600" y="10796"/>
                  <a:pt x="21600" y="21267"/>
                </a:cubicBezTo>
                <a:lnTo>
                  <a:pt x="0" y="21267"/>
                </a:lnTo>
                <a:lnTo>
                  <a:pt x="3780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22"/>
          <p:cNvSpPr>
            <a:spLocks noChangeShapeType="1"/>
          </p:cNvSpPr>
          <p:nvPr/>
        </p:nvSpPr>
        <p:spPr bwMode="auto">
          <a:xfrm rot="18072106">
            <a:off x="9782176" y="6691041"/>
            <a:ext cx="2917031" cy="238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23"/>
          <p:cNvSpPr txBox="1">
            <a:spLocks noChangeArrowheads="1"/>
          </p:cNvSpPr>
          <p:nvPr/>
        </p:nvSpPr>
        <p:spPr bwMode="auto">
          <a:xfrm>
            <a:off x="13358813" y="7955483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M</a:t>
            </a:r>
            <a:r>
              <a:rPr lang="en-US" altLang="vi-VN" sz="2700" b="1" baseline="30000">
                <a:solidFill>
                  <a:srgbClr val="000000"/>
                </a:solidFill>
              </a:rPr>
              <a:t>’</a:t>
            </a:r>
            <a:endParaRPr lang="en-US" altLang="vi-VN" sz="2700" b="1">
              <a:solidFill>
                <a:srgbClr val="000000"/>
              </a:solidFill>
            </a:endParaRPr>
          </a:p>
        </p:txBody>
      </p: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1375231" y="4867003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M</a:t>
            </a:r>
          </a:p>
        </p:txBody>
      </p:sp>
      <p:graphicFrame>
        <p:nvGraphicFramePr>
          <p:cNvPr id="38" name="Object 25"/>
          <p:cNvGraphicFramePr>
            <a:graphicFrameLocks noChangeAspect="1"/>
          </p:cNvGraphicFramePr>
          <p:nvPr/>
        </p:nvGraphicFramePr>
        <p:xfrm>
          <a:off x="10910888" y="7381604"/>
          <a:ext cx="335759" cy="307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Equation" r:id="rId11" imgW="152334" imgH="139639" progId="Equation.3">
                  <p:embed/>
                </p:oleObj>
              </mc:Choice>
              <mc:Fallback>
                <p:oleObj name="Equation" r:id="rId11" imgW="152334" imgH="139639" progId="Equation.3">
                  <p:embed/>
                  <p:pic>
                    <p:nvPicPr>
                      <p:cNvPr id="38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0888" y="7381604"/>
                        <a:ext cx="335759" cy="3071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Arc 26"/>
          <p:cNvSpPr>
            <a:spLocks/>
          </p:cNvSpPr>
          <p:nvPr/>
        </p:nvSpPr>
        <p:spPr bwMode="auto">
          <a:xfrm rot="196058">
            <a:off x="10551320" y="5419454"/>
            <a:ext cx="2893218" cy="2402681"/>
          </a:xfrm>
          <a:custGeom>
            <a:avLst/>
            <a:gdLst>
              <a:gd name="T0" fmla="*/ 2147483646 w 21600"/>
              <a:gd name="T1" fmla="*/ 0 h 19954"/>
              <a:gd name="T2" fmla="*/ 2147483646 w 21600"/>
              <a:gd name="T3" fmla="*/ 2147483646 h 19954"/>
              <a:gd name="T4" fmla="*/ 0 w 21600"/>
              <a:gd name="T5" fmla="*/ 2147483646 h 199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9954" fill="none" extrusionOk="0">
                <a:moveTo>
                  <a:pt x="10303" y="0"/>
                </a:moveTo>
                <a:cubicBezTo>
                  <a:pt x="17265" y="3778"/>
                  <a:pt x="21600" y="11063"/>
                  <a:pt x="21600" y="18984"/>
                </a:cubicBezTo>
                <a:cubicBezTo>
                  <a:pt x="21600" y="19307"/>
                  <a:pt x="21592" y="19630"/>
                  <a:pt x="21578" y="19954"/>
                </a:cubicBezTo>
              </a:path>
              <a:path w="21600" h="19954" stroke="0" extrusionOk="0">
                <a:moveTo>
                  <a:pt x="10303" y="0"/>
                </a:moveTo>
                <a:cubicBezTo>
                  <a:pt x="17265" y="3778"/>
                  <a:pt x="21600" y="11063"/>
                  <a:pt x="21600" y="18984"/>
                </a:cubicBezTo>
                <a:cubicBezTo>
                  <a:pt x="21600" y="19307"/>
                  <a:pt x="21592" y="19630"/>
                  <a:pt x="21578" y="19954"/>
                </a:cubicBezTo>
                <a:lnTo>
                  <a:pt x="0" y="18984"/>
                </a:lnTo>
                <a:lnTo>
                  <a:pt x="10303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37156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9710738" y="7893571"/>
            <a:ext cx="497682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270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48" name="Oval 34"/>
          <p:cNvSpPr>
            <a:spLocks noChangeArrowheads="1"/>
          </p:cNvSpPr>
          <p:nvPr/>
        </p:nvSpPr>
        <p:spPr bwMode="auto">
          <a:xfrm rot="18068655">
            <a:off x="11889581" y="5364686"/>
            <a:ext cx="216695" cy="21669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566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3600">
              <a:solidFill>
                <a:srgbClr val="000000"/>
              </a:solidFill>
            </a:endParaRPr>
          </a:p>
        </p:txBody>
      </p:sp>
      <p:grpSp>
        <p:nvGrpSpPr>
          <p:cNvPr id="49" name="Group 50"/>
          <p:cNvGrpSpPr>
            <a:grpSpLocks/>
          </p:cNvGrpSpPr>
          <p:nvPr/>
        </p:nvGrpSpPr>
        <p:grpSpPr bwMode="auto">
          <a:xfrm rot="18439753">
            <a:off x="6107908" y="6124302"/>
            <a:ext cx="216695" cy="326232"/>
            <a:chOff x="1474" y="3475"/>
            <a:chExt cx="91" cy="137"/>
          </a:xfrm>
        </p:grpSpPr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1474" y="3475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>
              <a:off x="1565" y="3475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Group 51"/>
          <p:cNvGrpSpPr>
            <a:grpSpLocks/>
          </p:cNvGrpSpPr>
          <p:nvPr/>
        </p:nvGrpSpPr>
        <p:grpSpPr bwMode="auto">
          <a:xfrm rot="8034415">
            <a:off x="12984958" y="6262415"/>
            <a:ext cx="216695" cy="326232"/>
            <a:chOff x="1474" y="3475"/>
            <a:chExt cx="91" cy="137"/>
          </a:xfrm>
        </p:grpSpPr>
        <p:sp>
          <p:nvSpPr>
            <p:cNvPr id="53" name="Line 52"/>
            <p:cNvSpPr>
              <a:spLocks noChangeShapeType="1"/>
            </p:cNvSpPr>
            <p:nvPr/>
          </p:nvSpPr>
          <p:spPr bwMode="auto">
            <a:xfrm flipH="1">
              <a:off x="1474" y="3475"/>
              <a:ext cx="9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>
              <a:off x="1565" y="3475"/>
              <a:ext cx="0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137156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4"/>
          <p:cNvGrpSpPr>
            <a:grpSpLocks/>
          </p:cNvGrpSpPr>
          <p:nvPr/>
        </p:nvGrpSpPr>
        <p:grpSpPr bwMode="auto">
          <a:xfrm rot="18068655">
            <a:off x="7552136" y="7766176"/>
            <a:ext cx="5922170" cy="233363"/>
            <a:chOff x="2880" y="2949"/>
            <a:chExt cx="2487" cy="91"/>
          </a:xfrm>
        </p:grpSpPr>
        <p:grpSp>
          <p:nvGrpSpPr>
            <p:cNvPr id="57" name="Group 55"/>
            <p:cNvGrpSpPr>
              <a:grpSpLocks/>
            </p:cNvGrpSpPr>
            <p:nvPr/>
          </p:nvGrpSpPr>
          <p:grpSpPr bwMode="auto">
            <a:xfrm>
              <a:off x="2880" y="2984"/>
              <a:ext cx="2449" cy="0"/>
              <a:chOff x="1565" y="2251"/>
              <a:chExt cx="2449" cy="0"/>
            </a:xfrm>
          </p:grpSpPr>
          <p:sp>
            <p:nvSpPr>
              <p:cNvPr id="60" name="Line 56"/>
              <p:cNvSpPr>
                <a:spLocks noChangeShapeType="1"/>
              </p:cNvSpPr>
              <p:nvPr/>
            </p:nvSpPr>
            <p:spPr bwMode="auto">
              <a:xfrm>
                <a:off x="2789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57"/>
              <p:cNvSpPr>
                <a:spLocks noChangeShapeType="1"/>
              </p:cNvSpPr>
              <p:nvPr/>
            </p:nvSpPr>
            <p:spPr bwMode="auto">
              <a:xfrm>
                <a:off x="1565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5276" y="294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37156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600">
                <a:solidFill>
                  <a:srgbClr val="000000"/>
                </a:solidFill>
              </a:endParaRPr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4051" y="294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37156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600">
                <a:solidFill>
                  <a:srgbClr val="000000"/>
                </a:solidFill>
              </a:endParaRPr>
            </a:p>
          </p:txBody>
        </p:sp>
      </p:grpSp>
      <p:grpSp>
        <p:nvGrpSpPr>
          <p:cNvPr id="62" name="Group 60"/>
          <p:cNvGrpSpPr>
            <a:grpSpLocks/>
          </p:cNvGrpSpPr>
          <p:nvPr/>
        </p:nvGrpSpPr>
        <p:grpSpPr bwMode="auto">
          <a:xfrm>
            <a:off x="914401" y="7874524"/>
            <a:ext cx="5941220" cy="216695"/>
            <a:chOff x="2880" y="2949"/>
            <a:chExt cx="2487" cy="91"/>
          </a:xfrm>
        </p:grpSpPr>
        <p:grpSp>
          <p:nvGrpSpPr>
            <p:cNvPr id="63" name="Group 61"/>
            <p:cNvGrpSpPr>
              <a:grpSpLocks/>
            </p:cNvGrpSpPr>
            <p:nvPr/>
          </p:nvGrpSpPr>
          <p:grpSpPr bwMode="auto">
            <a:xfrm>
              <a:off x="2880" y="2984"/>
              <a:ext cx="2449" cy="0"/>
              <a:chOff x="1565" y="2251"/>
              <a:chExt cx="2449" cy="0"/>
            </a:xfrm>
          </p:grpSpPr>
          <p:sp>
            <p:nvSpPr>
              <p:cNvPr id="66" name="Line 62"/>
              <p:cNvSpPr>
                <a:spLocks noChangeShapeType="1"/>
              </p:cNvSpPr>
              <p:nvPr/>
            </p:nvSpPr>
            <p:spPr bwMode="auto">
              <a:xfrm>
                <a:off x="2789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63"/>
              <p:cNvSpPr>
                <a:spLocks noChangeShapeType="1"/>
              </p:cNvSpPr>
              <p:nvPr/>
            </p:nvSpPr>
            <p:spPr bwMode="auto">
              <a:xfrm>
                <a:off x="1565" y="2251"/>
                <a:ext cx="1225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137156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200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4" name="Oval 64"/>
            <p:cNvSpPr>
              <a:spLocks noChangeArrowheads="1"/>
            </p:cNvSpPr>
            <p:nvPr/>
          </p:nvSpPr>
          <p:spPr bwMode="auto">
            <a:xfrm>
              <a:off x="5276" y="294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37156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600">
                <a:solidFill>
                  <a:srgbClr val="000000"/>
                </a:solidFill>
              </a:endParaRPr>
            </a:p>
          </p:txBody>
        </p:sp>
        <p:sp>
          <p:nvSpPr>
            <p:cNvPr id="65" name="Oval 65"/>
            <p:cNvSpPr>
              <a:spLocks noChangeArrowheads="1"/>
            </p:cNvSpPr>
            <p:nvPr/>
          </p:nvSpPr>
          <p:spPr bwMode="auto">
            <a:xfrm>
              <a:off x="4051" y="294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371566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vi-VN" altLang="vi-VN" sz="3600">
                <a:solidFill>
                  <a:srgbClr val="000000"/>
                </a:solidFill>
              </a:endParaRPr>
            </a:p>
          </p:txBody>
        </p:sp>
      </p:grp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2240280" y="8327912"/>
            <a:ext cx="5053488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quay dương</a:t>
            </a:r>
          </a:p>
        </p:txBody>
      </p:sp>
      <p:sp>
        <p:nvSpPr>
          <p:cNvPr id="69" name="Text Box 69"/>
          <p:cNvSpPr txBox="1">
            <a:spLocks noChangeArrowheads="1"/>
          </p:cNvSpPr>
          <p:nvPr/>
        </p:nvSpPr>
        <p:spPr bwMode="auto">
          <a:xfrm>
            <a:off x="10077451" y="8321722"/>
            <a:ext cx="377904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371566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vi-VN" sz="4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quay âm</a:t>
            </a:r>
          </a:p>
        </p:txBody>
      </p:sp>
      <p:sp>
        <p:nvSpPr>
          <p:cNvPr id="70" name="Rectangle 69"/>
          <p:cNvSpPr/>
          <p:nvPr/>
        </p:nvSpPr>
        <p:spPr>
          <a:xfrm>
            <a:off x="914400" y="9036728"/>
            <a:ext cx="17205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altLang="en-US" sz="4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Chiều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6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000"/>
                            </p:stCondLst>
                            <p:childTnLst>
                              <p:par>
                                <p:cTn id="1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4" grpId="0"/>
      <p:bldP spid="24" grpId="0"/>
      <p:bldP spid="27" grpId="0"/>
      <p:bldP spid="28" grpId="0"/>
      <p:bldP spid="36" grpId="0"/>
      <p:bldP spid="37" grpId="0"/>
      <p:bldP spid="47" grpId="0"/>
      <p:bldP spid="48" grpId="0" animBg="1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1828800" y="2014536"/>
            <a:ext cx="106299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420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662613" y="1638301"/>
            <a:ext cx="5486400" cy="5386388"/>
            <a:chOff x="2304" y="831"/>
            <a:chExt cx="2177" cy="2154"/>
          </a:xfrm>
        </p:grpSpPr>
        <p:sp>
          <p:nvSpPr>
            <p:cNvPr id="5" name="AutoShape 5"/>
            <p:cNvSpPr>
              <a:spLocks noEditPoints="1" noChangeArrowheads="1"/>
            </p:cNvSpPr>
            <p:nvPr/>
          </p:nvSpPr>
          <p:spPr bwMode="auto">
            <a:xfrm rot="14958448">
              <a:off x="2315" y="820"/>
              <a:ext cx="2154" cy="2177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shade val="46275"/>
                    <a:invGamma/>
                  </a:srgbClr>
                </a:gs>
                <a:gs pos="100000">
                  <a:srgbClr val="B2B2B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prstShdw prst="shdw18" dist="17961" dir="13500000">
                <a:schemeClr val="hlink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 algn="ctr" eaLnBrk="1" hangingPunct="1">
                <a:defRPr/>
              </a:pPr>
              <a:endParaRPr lang="en-US" sz="3600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grpSp>
          <p:nvGrpSpPr>
            <p:cNvPr id="2068" name="Group 6"/>
            <p:cNvGrpSpPr>
              <a:grpSpLocks/>
            </p:cNvGrpSpPr>
            <p:nvPr/>
          </p:nvGrpSpPr>
          <p:grpSpPr bwMode="auto">
            <a:xfrm>
              <a:off x="2618" y="1115"/>
              <a:ext cx="1558" cy="1558"/>
              <a:chOff x="2618" y="764"/>
              <a:chExt cx="1558" cy="1558"/>
            </a:xfrm>
          </p:grpSpPr>
          <p:sp>
            <p:nvSpPr>
              <p:cNvPr id="2069" name="Oval 7"/>
              <p:cNvSpPr>
                <a:spLocks noChangeArrowheads="1"/>
              </p:cNvSpPr>
              <p:nvPr/>
            </p:nvSpPr>
            <p:spPr bwMode="auto">
              <a:xfrm>
                <a:off x="2618" y="764"/>
                <a:ext cx="1558" cy="15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0" name="Line 8"/>
              <p:cNvSpPr>
                <a:spLocks noChangeShapeType="1"/>
              </p:cNvSpPr>
              <p:nvPr/>
            </p:nvSpPr>
            <p:spPr bwMode="auto">
              <a:xfrm>
                <a:off x="3408" y="768"/>
                <a:ext cx="0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1" name="Line 9"/>
              <p:cNvSpPr>
                <a:spLocks noChangeShapeType="1"/>
              </p:cNvSpPr>
              <p:nvPr/>
            </p:nvSpPr>
            <p:spPr bwMode="auto">
              <a:xfrm rot="5400000">
                <a:off x="3389" y="768"/>
                <a:ext cx="1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2" name="Line 10"/>
              <p:cNvSpPr>
                <a:spLocks noChangeShapeType="1"/>
              </p:cNvSpPr>
              <p:nvPr/>
            </p:nvSpPr>
            <p:spPr bwMode="auto">
              <a:xfrm rot="-2700000">
                <a:off x="3395" y="781"/>
                <a:ext cx="0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3" name="Line 11"/>
              <p:cNvSpPr>
                <a:spLocks noChangeShapeType="1"/>
              </p:cNvSpPr>
              <p:nvPr/>
            </p:nvSpPr>
            <p:spPr bwMode="auto">
              <a:xfrm rot="2700000">
                <a:off x="3395" y="768"/>
                <a:ext cx="1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4" name="Oval 12"/>
              <p:cNvSpPr>
                <a:spLocks noChangeArrowheads="1"/>
              </p:cNvSpPr>
              <p:nvPr/>
            </p:nvSpPr>
            <p:spPr bwMode="auto">
              <a:xfrm>
                <a:off x="2976" y="1095"/>
                <a:ext cx="864" cy="86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5" name="Oval 13"/>
              <p:cNvSpPr>
                <a:spLocks noChangeArrowheads="1"/>
              </p:cNvSpPr>
              <p:nvPr/>
            </p:nvSpPr>
            <p:spPr bwMode="auto">
              <a:xfrm>
                <a:off x="3104" y="1219"/>
                <a:ext cx="614" cy="61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76" name="Oval 14"/>
              <p:cNvSpPr>
                <a:spLocks noChangeArrowheads="1"/>
              </p:cNvSpPr>
              <p:nvPr/>
            </p:nvSpPr>
            <p:spPr bwMode="auto">
              <a:xfrm>
                <a:off x="3216" y="1331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2314574" y="2502692"/>
            <a:ext cx="3648077" cy="3619500"/>
            <a:chOff x="972" y="934"/>
            <a:chExt cx="1414" cy="1418"/>
          </a:xfrm>
        </p:grpSpPr>
        <p:sp>
          <p:nvSpPr>
            <p:cNvPr id="16" name="AutoShape 16"/>
            <p:cNvSpPr>
              <a:spLocks noEditPoints="1" noChangeArrowheads="1"/>
            </p:cNvSpPr>
            <p:nvPr/>
          </p:nvSpPr>
          <p:spPr bwMode="auto">
            <a:xfrm rot="14958448">
              <a:off x="970" y="936"/>
              <a:ext cx="1418" cy="1414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gradFill rotWithShape="1">
              <a:gsLst>
                <a:gs pos="0">
                  <a:srgbClr val="B2B2B2">
                    <a:gamma/>
                    <a:shade val="46275"/>
                    <a:invGamma/>
                  </a:srgbClr>
                </a:gs>
                <a:gs pos="100000">
                  <a:srgbClr val="B2B2B2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hlink"/>
              </a:solidFill>
              <a:miter lim="800000"/>
              <a:headEnd/>
              <a:tailEnd/>
            </a:ln>
            <a:effectLst>
              <a:prstShdw prst="shdw18" dist="17961" dir="13500000">
                <a:schemeClr val="hlink">
                  <a:gamma/>
                  <a:shade val="60000"/>
                  <a:invGamma/>
                </a:schemeClr>
              </a:prstShdw>
            </a:effectLst>
          </p:spPr>
          <p:txBody>
            <a:bodyPr/>
            <a:lstStyle/>
            <a:p>
              <a:pPr algn="ctr" eaLnBrk="1" hangingPunct="1">
                <a:defRPr/>
              </a:pPr>
              <a:endParaRPr lang="en-US" sz="3600">
                <a:solidFill>
                  <a:schemeClr val="bg1"/>
                </a:solidFill>
                <a:latin typeface="+mj-lt"/>
                <a:cs typeface="Arial" charset="0"/>
              </a:endParaRPr>
            </a:p>
          </p:txBody>
        </p:sp>
        <p:grpSp>
          <p:nvGrpSpPr>
            <p:cNvPr id="2058" name="Group 17"/>
            <p:cNvGrpSpPr>
              <a:grpSpLocks/>
            </p:cNvGrpSpPr>
            <p:nvPr/>
          </p:nvGrpSpPr>
          <p:grpSpPr bwMode="auto">
            <a:xfrm>
              <a:off x="1213" y="1187"/>
              <a:ext cx="924" cy="925"/>
              <a:chOff x="2618" y="764"/>
              <a:chExt cx="1558" cy="1558"/>
            </a:xfrm>
          </p:grpSpPr>
          <p:sp>
            <p:nvSpPr>
              <p:cNvPr id="2059" name="Oval 18"/>
              <p:cNvSpPr>
                <a:spLocks noChangeArrowheads="1"/>
              </p:cNvSpPr>
              <p:nvPr/>
            </p:nvSpPr>
            <p:spPr bwMode="auto">
              <a:xfrm>
                <a:off x="2618" y="764"/>
                <a:ext cx="1558" cy="155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0" name="Line 19"/>
              <p:cNvSpPr>
                <a:spLocks noChangeShapeType="1"/>
              </p:cNvSpPr>
              <p:nvPr/>
            </p:nvSpPr>
            <p:spPr bwMode="auto">
              <a:xfrm>
                <a:off x="3408" y="768"/>
                <a:ext cx="0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1" name="Line 20"/>
              <p:cNvSpPr>
                <a:spLocks noChangeShapeType="1"/>
              </p:cNvSpPr>
              <p:nvPr/>
            </p:nvSpPr>
            <p:spPr bwMode="auto">
              <a:xfrm rot="5400000">
                <a:off x="3389" y="768"/>
                <a:ext cx="1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2" name="Line 21"/>
              <p:cNvSpPr>
                <a:spLocks noChangeShapeType="1"/>
              </p:cNvSpPr>
              <p:nvPr/>
            </p:nvSpPr>
            <p:spPr bwMode="auto">
              <a:xfrm rot="-2700000">
                <a:off x="3395" y="781"/>
                <a:ext cx="0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3" name="Line 22"/>
              <p:cNvSpPr>
                <a:spLocks noChangeShapeType="1"/>
              </p:cNvSpPr>
              <p:nvPr/>
            </p:nvSpPr>
            <p:spPr bwMode="auto">
              <a:xfrm rot="2700000">
                <a:off x="3395" y="768"/>
                <a:ext cx="1" cy="1536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4" name="Oval 23"/>
              <p:cNvSpPr>
                <a:spLocks noChangeArrowheads="1"/>
              </p:cNvSpPr>
              <p:nvPr/>
            </p:nvSpPr>
            <p:spPr bwMode="auto">
              <a:xfrm>
                <a:off x="2976" y="1095"/>
                <a:ext cx="864" cy="86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5" name="Oval 24"/>
              <p:cNvSpPr>
                <a:spLocks noChangeArrowheads="1"/>
              </p:cNvSpPr>
              <p:nvPr/>
            </p:nvSpPr>
            <p:spPr bwMode="auto">
              <a:xfrm>
                <a:off x="3104" y="1219"/>
                <a:ext cx="614" cy="61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066" name="Oval 25"/>
              <p:cNvSpPr>
                <a:spLocks noChangeArrowheads="1"/>
              </p:cNvSpPr>
              <p:nvPr/>
            </p:nvSpPr>
            <p:spPr bwMode="auto">
              <a:xfrm>
                <a:off x="3216" y="1331"/>
                <a:ext cx="384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420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sp>
        <p:nvSpPr>
          <p:cNvPr id="2053" name="AutoShape 26"/>
          <p:cNvSpPr>
            <a:spLocks noChangeArrowheads="1"/>
          </p:cNvSpPr>
          <p:nvPr/>
        </p:nvSpPr>
        <p:spPr bwMode="auto">
          <a:xfrm rot="5158421" flipH="1">
            <a:off x="9742885" y="1772841"/>
            <a:ext cx="1966913" cy="213121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81" y="10817"/>
                </a:moveTo>
                <a:cubicBezTo>
                  <a:pt x="17981" y="10811"/>
                  <a:pt x="17982" y="10805"/>
                  <a:pt x="17982" y="10800"/>
                </a:cubicBezTo>
                <a:cubicBezTo>
                  <a:pt x="17982" y="6833"/>
                  <a:pt x="14766" y="3618"/>
                  <a:pt x="10800" y="3618"/>
                </a:cubicBezTo>
                <a:cubicBezTo>
                  <a:pt x="10283" y="3617"/>
                  <a:pt x="9768" y="3673"/>
                  <a:pt x="9264" y="3784"/>
                </a:cubicBezTo>
                <a:lnTo>
                  <a:pt x="8490" y="249"/>
                </a:lnTo>
                <a:cubicBezTo>
                  <a:pt x="9248" y="83"/>
                  <a:pt x="1002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09"/>
                  <a:pt x="21599" y="10818"/>
                  <a:pt x="21599" y="10827"/>
                </a:cubicBezTo>
                <a:lnTo>
                  <a:pt x="24299" y="10833"/>
                </a:lnTo>
                <a:lnTo>
                  <a:pt x="19779" y="15331"/>
                </a:lnTo>
                <a:lnTo>
                  <a:pt x="15281" y="10811"/>
                </a:lnTo>
                <a:lnTo>
                  <a:pt x="17981" y="10817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 rot="16200000">
            <a:off x="2072879" y="1989535"/>
            <a:ext cx="1966913" cy="213122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981" y="10817"/>
                </a:moveTo>
                <a:cubicBezTo>
                  <a:pt x="17981" y="10811"/>
                  <a:pt x="17982" y="10805"/>
                  <a:pt x="17982" y="10800"/>
                </a:cubicBezTo>
                <a:cubicBezTo>
                  <a:pt x="17982" y="6833"/>
                  <a:pt x="14766" y="3618"/>
                  <a:pt x="10800" y="3618"/>
                </a:cubicBezTo>
                <a:cubicBezTo>
                  <a:pt x="10283" y="3617"/>
                  <a:pt x="9768" y="3673"/>
                  <a:pt x="9264" y="3784"/>
                </a:cubicBezTo>
                <a:lnTo>
                  <a:pt x="8490" y="249"/>
                </a:lnTo>
                <a:cubicBezTo>
                  <a:pt x="9248" y="83"/>
                  <a:pt x="10023" y="-1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809"/>
                  <a:pt x="21599" y="10818"/>
                  <a:pt x="21599" y="10827"/>
                </a:cubicBezTo>
                <a:lnTo>
                  <a:pt x="24299" y="10833"/>
                </a:lnTo>
                <a:lnTo>
                  <a:pt x="19779" y="15331"/>
                </a:lnTo>
                <a:lnTo>
                  <a:pt x="15281" y="10811"/>
                </a:lnTo>
                <a:lnTo>
                  <a:pt x="17981" y="10817"/>
                </a:lnTo>
                <a:close/>
              </a:path>
            </a:pathLst>
          </a:cu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55" name="Text Box 28"/>
          <p:cNvSpPr txBox="1">
            <a:spLocks noChangeArrowheads="1"/>
          </p:cNvSpPr>
          <p:nvPr/>
        </p:nvSpPr>
        <p:spPr bwMode="auto">
          <a:xfrm>
            <a:off x="3719513" y="6715126"/>
            <a:ext cx="652463" cy="79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6951" tIns="73475" rIns="146951" bIns="73475">
            <a:spAutoFit/>
          </a:bodyPr>
          <a:lstStyle>
            <a:lvl1pPr defTabSz="979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00">
                <a:latin typeface="+mj-lt"/>
              </a:rPr>
              <a:t>B</a:t>
            </a:r>
          </a:p>
        </p:txBody>
      </p:sp>
      <p:sp>
        <p:nvSpPr>
          <p:cNvPr id="2056" name="Text Box 29"/>
          <p:cNvSpPr txBox="1">
            <a:spLocks noChangeArrowheads="1"/>
          </p:cNvSpPr>
          <p:nvPr/>
        </p:nvSpPr>
        <p:spPr bwMode="auto">
          <a:xfrm>
            <a:off x="8362952" y="7053263"/>
            <a:ext cx="607755" cy="79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6951" tIns="73475" rIns="146951" bIns="73475">
            <a:spAutoFit/>
          </a:bodyPr>
          <a:lstStyle>
            <a:lvl1pPr defTabSz="979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7948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7948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7948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7948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794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200">
                <a:latin typeface="+mj-lt"/>
              </a:rPr>
              <a:t>A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20FFCFC-CFB3-42A3-BBF4-FCB41781AC54}"/>
              </a:ext>
            </a:extLst>
          </p:cNvPr>
          <p:cNvSpPr/>
          <p:nvPr/>
        </p:nvSpPr>
        <p:spPr>
          <a:xfrm>
            <a:off x="1188722" y="7819160"/>
            <a:ext cx="10561319" cy="245400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Bánh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quay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nào?</a:t>
            </a:r>
          </a:p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Bánh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xe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 quay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6707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4"/>
          <p:cNvGraphicFramePr>
            <a:graphicFrameLocks noChangeAspect="1"/>
          </p:cNvGraphicFramePr>
          <p:nvPr/>
        </p:nvGraphicFramePr>
        <p:xfrm>
          <a:off x="1660207" y="2798551"/>
          <a:ext cx="1204913" cy="681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Equation" r:id="rId3" imgW="279360" imgH="203040" progId="Equation.DSMT4">
                  <p:embed/>
                </p:oleObj>
              </mc:Choice>
              <mc:Fallback>
                <p:oleObj name="Equation" r:id="rId3" imgW="279360" imgH="203040" progId="Equation.DSMT4">
                  <p:embed/>
                  <p:pic>
                    <p:nvPicPr>
                      <p:cNvPr id="1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0207" y="2798551"/>
                        <a:ext cx="1204913" cy="681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0C0F7729-0680-4260-B94C-C1DE6DA3C169}"/>
              </a:ext>
            </a:extLst>
          </p:cNvPr>
          <p:cNvSpPr/>
          <p:nvPr/>
        </p:nvSpPr>
        <p:spPr>
          <a:xfrm>
            <a:off x="2240280" y="2084240"/>
            <a:ext cx="1584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200">
                <a:latin typeface="Times New Roman" panose="02020603050405020304" pitchFamily="18" charset="0"/>
                <a:cs typeface="Times New Roman" panose="02020603050405020304" pitchFamily="18" charset="0"/>
              </a:rPr>
              <a:t>2. Hai phép quay có cùng tâm và có hai góc quay sai khác nhau bội của            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sz="4200">
                <a:latin typeface="Times New Roman" panose="02020603050405020304" pitchFamily="18" charset="0"/>
                <a:cs typeface="Times New Roman" panose="02020603050405020304" pitchFamily="18" charset="0"/>
              </a:rPr>
              <a:t> (hay        ) thì trùng nhau.</a:t>
            </a:r>
            <a:endParaRPr lang="vi-VN" alt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49EB83-446D-4958-B0C1-39081FEB587C}"/>
              </a:ext>
            </a:extLst>
          </p:cNvPr>
          <p:cNvSpPr/>
          <p:nvPr/>
        </p:nvSpPr>
        <p:spPr>
          <a:xfrm>
            <a:off x="580644" y="581576"/>
            <a:ext cx="1584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4200" b="1"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  <a:r>
              <a:rPr lang="en-US" altLang="en-US" sz="4200">
                <a:latin typeface="Times New Roman" panose="02020603050405020304" pitchFamily="18" charset="0"/>
                <a:cs typeface="Times New Roman" panose="02020603050405020304" pitchFamily="18" charset="0"/>
              </a:rPr>
              <a:t> 1. Chiều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8924C3E-D617-4358-9058-AC933F8D6A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3962" y="2739560"/>
          <a:ext cx="1213118" cy="85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Equation" r:id="rId5" imgW="368280" imgH="228600" progId="Equation.DSMT4">
                  <p:embed/>
                </p:oleObj>
              </mc:Choice>
              <mc:Fallback>
                <p:oleObj name="Equation" r:id="rId5" imgW="368280" imgH="2286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68924C3E-D617-4358-9058-AC933F8D6A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3962" y="2739560"/>
                        <a:ext cx="1213118" cy="857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42848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vong2">
            <a:extLst>
              <a:ext uri="{FF2B5EF4-FFF2-40B4-BE49-F238E27FC236}">
                <a16:creationId xmlns:a16="http://schemas.microsoft.com/office/drawing/2014/main" id="{BCC1710C-1755-4C36-8371-1946109D5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965960"/>
            <a:ext cx="8786814" cy="69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20070523YNDT1429">
            <a:extLst>
              <a:ext uri="{FF2B5EF4-FFF2-40B4-BE49-F238E27FC236}">
                <a16:creationId xmlns:a16="http://schemas.microsoft.com/office/drawing/2014/main" id="{A5CC5E90-87F2-4337-B4AD-0D9FB1047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965960"/>
            <a:ext cx="8115300" cy="696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BB60C29-17F0-460F-AC72-04D2BE654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032" y="341567"/>
            <a:ext cx="1765096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i="1">
                <a:solidFill>
                  <a:srgbClr val="FF0066"/>
                </a:solidFill>
              </a:rPr>
              <a:t>Quan sát một số hình ảnh về phép quay trong thực tế:</a:t>
            </a:r>
          </a:p>
        </p:txBody>
      </p:sp>
    </p:spTree>
    <p:extLst>
      <p:ext uri="{BB962C8B-B14F-4D97-AF65-F5344CB8AC3E}">
        <p14:creationId xmlns:p14="http://schemas.microsoft.com/office/powerpoint/2010/main" val="11910923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5">
            <a:extLst>
              <a:ext uri="{FF2B5EF4-FFF2-40B4-BE49-F238E27FC236}">
                <a16:creationId xmlns:a16="http://schemas.microsoft.com/office/drawing/2014/main" id="{5FB5FA65-43EA-45D4-ACC0-3A65169A37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14398" indent="-428616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14457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00240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86024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71806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457589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43371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829155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>
                <a:solidFill>
                  <a:srgbClr val="FFFF00"/>
                </a:solidFill>
                <a:latin typeface="Arial" panose="020B0604020202020204" pitchFamily="34" charset="0"/>
              </a:rPr>
              <a:t>Phép quay và phép đối xứng tâm</a:t>
            </a: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0D8CDFE1-C573-406C-85E9-B38BC2ACB6E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5D96BE35-8056-49CA-8C5D-C32278E7A3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2293" name="Picture 4" descr="Theme1">
            <a:extLst>
              <a:ext uri="{FF2B5EF4-FFF2-40B4-BE49-F238E27FC236}">
                <a16:creationId xmlns:a16="http://schemas.microsoft.com/office/drawing/2014/main" id="{4AA99F64-6D06-40C5-BAE3-228CA8F2F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5697200" cy="1008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09370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8" name="Slide Number Placeholder 56"/>
          <p:cNvSpPr txBox="1">
            <a:spLocks noGrp="1"/>
          </p:cNvSpPr>
          <p:nvPr/>
        </p:nvSpPr>
        <p:spPr bwMode="auto">
          <a:xfrm>
            <a:off x="12801600" y="9632161"/>
            <a:ext cx="3200400" cy="5476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14484226-E07A-4B66-AE3D-29D4EE7B2BFB}" type="slidenum">
              <a:rPr lang="en-US" altLang="en-US" sz="2100">
                <a:solidFill>
                  <a:srgbClr val="FF3300"/>
                </a:solidFill>
                <a:latin typeface="Calibri" panose="020F0502020204030204" pitchFamily="34" charset="0"/>
              </a:rPr>
              <a:pPr algn="r" eaLnBrk="1" hangingPunct="1"/>
              <a:t>17</a:t>
            </a:fld>
            <a:endParaRPr lang="en-US" altLang="en-US" sz="2100">
              <a:solidFill>
                <a:srgbClr val="FF3300"/>
              </a:solidFill>
              <a:latin typeface="Calibri" panose="020F0502020204030204" pitchFamily="34" charset="0"/>
            </a:endParaRPr>
          </a:p>
        </p:txBody>
      </p:sp>
      <p:pic>
        <p:nvPicPr>
          <p:cNvPr id="33795" name="Picture 3" descr="C:\Documents and Settings\SP3\My Documents\My Pictures\coi%20xay%20gio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38" y="1607350"/>
            <a:ext cx="6536532" cy="653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C:\Documents and Settings\SP3\My Documents\My Pictures\hình động\gif_icon0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2" y="3009900"/>
            <a:ext cx="449579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659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oter Placeholder 3">
            <a:extLst>
              <a:ext uri="{FF2B5EF4-FFF2-40B4-BE49-F238E27FC236}">
                <a16:creationId xmlns:a16="http://schemas.microsoft.com/office/drawing/2014/main" id="{41859000-8D71-453D-AE08-93B9DFE820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114398" indent="-428616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14457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400240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3086024" indent="-342891"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771806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4457589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5143371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5829155" indent="-342891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100">
                <a:solidFill>
                  <a:srgbClr val="FFFF00"/>
                </a:solidFill>
                <a:latin typeface="Arial" panose="020B0604020202020204" pitchFamily="34" charset="0"/>
              </a:rPr>
              <a:t>Phép quay và phép đối xứng tâm</a:t>
            </a:r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75B6943C-7559-40A3-9F4C-0C60FF8A3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588795"/>
            <a:ext cx="3543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700"/>
          </a:p>
        </p:txBody>
      </p:sp>
      <p:pic>
        <p:nvPicPr>
          <p:cNvPr id="14340" name="Picture 6" descr="1">
            <a:extLst>
              <a:ext uri="{FF2B5EF4-FFF2-40B4-BE49-F238E27FC236}">
                <a16:creationId xmlns:a16="http://schemas.microsoft.com/office/drawing/2014/main" id="{B33507D3-C7A0-4F94-A1C5-A93CD3D0D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0"/>
            <a:ext cx="17983200" cy="7924800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Rectangle 8">
            <a:extLst>
              <a:ext uri="{FF2B5EF4-FFF2-40B4-BE49-F238E27FC236}">
                <a16:creationId xmlns:a16="http://schemas.microsoft.com/office/drawing/2014/main" id="{5EF0F165-3998-47BB-9C7D-5208290F0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7505700"/>
            <a:ext cx="123444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sz="4800"/>
          </a:p>
        </p:txBody>
      </p:sp>
    </p:spTree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2390777" y="5829301"/>
            <a:ext cx="10972800" cy="3176"/>
            <a:chOff x="576" y="2160"/>
            <a:chExt cx="3456" cy="0"/>
          </a:xfrm>
        </p:grpSpPr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2343150" y="5819777"/>
            <a:ext cx="10972800" cy="0"/>
            <a:chOff x="576" y="2160"/>
            <a:chExt cx="3456" cy="0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" name="Group 12"/>
          <p:cNvGrpSpPr>
            <a:grpSpLocks/>
          </p:cNvGrpSpPr>
          <p:nvPr/>
        </p:nvGrpSpPr>
        <p:grpSpPr bwMode="auto">
          <a:xfrm>
            <a:off x="2333627" y="5829300"/>
            <a:ext cx="10972800" cy="0"/>
            <a:chOff x="576" y="2160"/>
            <a:chExt cx="3456" cy="0"/>
          </a:xfrm>
        </p:grpSpPr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" name="Group 15"/>
          <p:cNvGrpSpPr>
            <a:grpSpLocks/>
          </p:cNvGrpSpPr>
          <p:nvPr/>
        </p:nvGrpSpPr>
        <p:grpSpPr bwMode="auto">
          <a:xfrm>
            <a:off x="2362200" y="5819777"/>
            <a:ext cx="10972800" cy="0"/>
            <a:chOff x="576" y="2160"/>
            <a:chExt cx="3456" cy="0"/>
          </a:xfrm>
        </p:grpSpPr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390777" y="5829300"/>
            <a:ext cx="10972800" cy="0"/>
            <a:chOff x="576" y="2160"/>
            <a:chExt cx="3456" cy="0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2362200" y="5819777"/>
            <a:ext cx="10972800" cy="0"/>
            <a:chOff x="576" y="2160"/>
            <a:chExt cx="3456" cy="0"/>
          </a:xfrm>
        </p:grpSpPr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2" name="Group 24"/>
          <p:cNvGrpSpPr>
            <a:grpSpLocks/>
          </p:cNvGrpSpPr>
          <p:nvPr/>
        </p:nvGrpSpPr>
        <p:grpSpPr bwMode="auto">
          <a:xfrm>
            <a:off x="2390777" y="5829300"/>
            <a:ext cx="10972800" cy="0"/>
            <a:chOff x="576" y="2160"/>
            <a:chExt cx="3456" cy="0"/>
          </a:xfrm>
        </p:grpSpPr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4" name="Line 2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5" name="Group 27"/>
          <p:cNvGrpSpPr>
            <a:grpSpLocks/>
          </p:cNvGrpSpPr>
          <p:nvPr/>
        </p:nvGrpSpPr>
        <p:grpSpPr bwMode="auto">
          <a:xfrm>
            <a:off x="2362200" y="5819777"/>
            <a:ext cx="10972800" cy="0"/>
            <a:chOff x="576" y="2160"/>
            <a:chExt cx="3456" cy="0"/>
          </a:xfrm>
        </p:grpSpPr>
        <p:sp>
          <p:nvSpPr>
            <p:cNvPr id="26" name="Line 2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7" name="Line 2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8" name="Group 30"/>
          <p:cNvGrpSpPr>
            <a:grpSpLocks/>
          </p:cNvGrpSpPr>
          <p:nvPr/>
        </p:nvGrpSpPr>
        <p:grpSpPr bwMode="auto">
          <a:xfrm>
            <a:off x="2390777" y="5829300"/>
            <a:ext cx="10972800" cy="0"/>
            <a:chOff x="576" y="2160"/>
            <a:chExt cx="3456" cy="0"/>
          </a:xfrm>
        </p:grpSpPr>
        <p:sp>
          <p:nvSpPr>
            <p:cNvPr id="29" name="Line 3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1" name="Group 33"/>
          <p:cNvGrpSpPr>
            <a:grpSpLocks/>
          </p:cNvGrpSpPr>
          <p:nvPr/>
        </p:nvGrpSpPr>
        <p:grpSpPr bwMode="auto">
          <a:xfrm>
            <a:off x="2390777" y="5829300"/>
            <a:ext cx="10972800" cy="0"/>
            <a:chOff x="576" y="2160"/>
            <a:chExt cx="3456" cy="0"/>
          </a:xfrm>
        </p:grpSpPr>
        <p:sp>
          <p:nvSpPr>
            <p:cNvPr id="32" name="Line 3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3" name="Line 3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2352677" y="5819777"/>
            <a:ext cx="10972800" cy="3174"/>
            <a:chOff x="576" y="2160"/>
            <a:chExt cx="3456" cy="0"/>
          </a:xfrm>
        </p:grpSpPr>
        <p:sp>
          <p:nvSpPr>
            <p:cNvPr id="35" name="Line 3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6" name="Line 3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7" name="Group 39"/>
          <p:cNvGrpSpPr>
            <a:grpSpLocks/>
          </p:cNvGrpSpPr>
          <p:nvPr/>
        </p:nvGrpSpPr>
        <p:grpSpPr bwMode="auto">
          <a:xfrm>
            <a:off x="2305050" y="5810250"/>
            <a:ext cx="10972800" cy="0"/>
            <a:chOff x="576" y="2160"/>
            <a:chExt cx="3456" cy="0"/>
          </a:xfrm>
        </p:grpSpPr>
        <p:sp>
          <p:nvSpPr>
            <p:cNvPr id="38" name="Line 4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9" name="Line 4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0" name="Group 42"/>
          <p:cNvGrpSpPr>
            <a:grpSpLocks/>
          </p:cNvGrpSpPr>
          <p:nvPr/>
        </p:nvGrpSpPr>
        <p:grpSpPr bwMode="auto">
          <a:xfrm>
            <a:off x="2295527" y="5819777"/>
            <a:ext cx="10972800" cy="0"/>
            <a:chOff x="576" y="2160"/>
            <a:chExt cx="3456" cy="0"/>
          </a:xfrm>
        </p:grpSpPr>
        <p:sp>
          <p:nvSpPr>
            <p:cNvPr id="41" name="Line 4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2" name="Line 4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3" name="Group 45"/>
          <p:cNvGrpSpPr>
            <a:grpSpLocks/>
          </p:cNvGrpSpPr>
          <p:nvPr/>
        </p:nvGrpSpPr>
        <p:grpSpPr bwMode="auto">
          <a:xfrm>
            <a:off x="2324100" y="5810250"/>
            <a:ext cx="10972800" cy="0"/>
            <a:chOff x="576" y="2160"/>
            <a:chExt cx="3456" cy="0"/>
          </a:xfrm>
        </p:grpSpPr>
        <p:sp>
          <p:nvSpPr>
            <p:cNvPr id="44" name="Line 4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5" name="Line 4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6" name="Group 48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47" name="Line 4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9" name="Group 51"/>
          <p:cNvGrpSpPr>
            <a:grpSpLocks/>
          </p:cNvGrpSpPr>
          <p:nvPr/>
        </p:nvGrpSpPr>
        <p:grpSpPr bwMode="auto">
          <a:xfrm>
            <a:off x="2324100" y="5810250"/>
            <a:ext cx="10972800" cy="0"/>
            <a:chOff x="576" y="2160"/>
            <a:chExt cx="3456" cy="0"/>
          </a:xfrm>
        </p:grpSpPr>
        <p:sp>
          <p:nvSpPr>
            <p:cNvPr id="50" name="Line 5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51" name="Line 5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52" name="Group 54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53" name="Line 5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54" name="Line 5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55" name="Group 57"/>
          <p:cNvGrpSpPr>
            <a:grpSpLocks/>
          </p:cNvGrpSpPr>
          <p:nvPr/>
        </p:nvGrpSpPr>
        <p:grpSpPr bwMode="auto">
          <a:xfrm>
            <a:off x="2324100" y="5810250"/>
            <a:ext cx="10972800" cy="0"/>
            <a:chOff x="576" y="2160"/>
            <a:chExt cx="3456" cy="0"/>
          </a:xfrm>
        </p:grpSpPr>
        <p:sp>
          <p:nvSpPr>
            <p:cNvPr id="56" name="Line 5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57" name="Line 5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58" name="Group 60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59" name="Line 6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60" name="Line 6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61" name="Group 63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62" name="Line 6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63" name="Line 6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64" name="Group 66"/>
          <p:cNvGrpSpPr>
            <a:grpSpLocks/>
          </p:cNvGrpSpPr>
          <p:nvPr/>
        </p:nvGrpSpPr>
        <p:grpSpPr bwMode="auto">
          <a:xfrm>
            <a:off x="2409827" y="5819777"/>
            <a:ext cx="10972800" cy="3174"/>
            <a:chOff x="576" y="2160"/>
            <a:chExt cx="3456" cy="0"/>
          </a:xfrm>
        </p:grpSpPr>
        <p:sp>
          <p:nvSpPr>
            <p:cNvPr id="65" name="Line 6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67" name="Group 69"/>
          <p:cNvGrpSpPr>
            <a:grpSpLocks/>
          </p:cNvGrpSpPr>
          <p:nvPr/>
        </p:nvGrpSpPr>
        <p:grpSpPr bwMode="auto">
          <a:xfrm>
            <a:off x="2362200" y="5810250"/>
            <a:ext cx="10972800" cy="0"/>
            <a:chOff x="576" y="2160"/>
            <a:chExt cx="3456" cy="0"/>
          </a:xfrm>
        </p:grpSpPr>
        <p:sp>
          <p:nvSpPr>
            <p:cNvPr id="68" name="Line 7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69" name="Line 7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70" name="Group 72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71" name="Line 7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72" name="Line 7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73" name="Group 75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74" name="Line 7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76" name="Group 78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77" name="Line 7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78" name="Line 8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79" name="Group 81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80" name="Line 8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82" name="Group 84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83" name="Line 8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84" name="Line 8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85" name="Group 87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86" name="Line 8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87" name="Line 8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88" name="Group 90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89" name="Line 9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0" name="Line 9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3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92" name="Line 9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3" name="Line 9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4" name="Group 96"/>
          <p:cNvGrpSpPr>
            <a:grpSpLocks/>
          </p:cNvGrpSpPr>
          <p:nvPr/>
        </p:nvGrpSpPr>
        <p:grpSpPr bwMode="auto">
          <a:xfrm>
            <a:off x="2371727" y="5810251"/>
            <a:ext cx="10972800" cy="3176"/>
            <a:chOff x="576" y="2160"/>
            <a:chExt cx="3456" cy="0"/>
          </a:xfrm>
        </p:grpSpPr>
        <p:sp>
          <p:nvSpPr>
            <p:cNvPr id="95" name="Line 9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6" name="Line 9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7" name="Group 99"/>
          <p:cNvGrpSpPr>
            <a:grpSpLocks/>
          </p:cNvGrpSpPr>
          <p:nvPr/>
        </p:nvGrpSpPr>
        <p:grpSpPr bwMode="auto">
          <a:xfrm>
            <a:off x="2324100" y="5800727"/>
            <a:ext cx="10972800" cy="0"/>
            <a:chOff x="576" y="2160"/>
            <a:chExt cx="3456" cy="0"/>
          </a:xfrm>
        </p:grpSpPr>
        <p:sp>
          <p:nvSpPr>
            <p:cNvPr id="98" name="Line 10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99" name="Line 10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0" name="Group 102"/>
          <p:cNvGrpSpPr>
            <a:grpSpLocks/>
          </p:cNvGrpSpPr>
          <p:nvPr/>
        </p:nvGrpSpPr>
        <p:grpSpPr bwMode="auto">
          <a:xfrm>
            <a:off x="2314577" y="5810250"/>
            <a:ext cx="10972800" cy="0"/>
            <a:chOff x="576" y="2160"/>
            <a:chExt cx="3456" cy="0"/>
          </a:xfrm>
        </p:grpSpPr>
        <p:sp>
          <p:nvSpPr>
            <p:cNvPr id="101" name="Line 10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02" name="Line 10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3" name="Group 105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04" name="Line 10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05" name="Line 10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6" name="Group 108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07" name="Line 10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08" name="Line 11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9" name="Group 111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10" name="Line 11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11" name="Line 11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12" name="Group 114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13" name="Line 11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14" name="Line 11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15" name="Group 117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16" name="Line 11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17" name="Line 11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18" name="Group 120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19" name="Line 12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0" name="Line 12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1" name="Group 123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22" name="Line 12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3" name="Line 12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4" name="Group 126"/>
          <p:cNvGrpSpPr>
            <a:grpSpLocks/>
          </p:cNvGrpSpPr>
          <p:nvPr/>
        </p:nvGrpSpPr>
        <p:grpSpPr bwMode="auto">
          <a:xfrm>
            <a:off x="2409827" y="5819777"/>
            <a:ext cx="10972800" cy="3174"/>
            <a:chOff x="576" y="2160"/>
            <a:chExt cx="3456" cy="0"/>
          </a:xfrm>
        </p:grpSpPr>
        <p:sp>
          <p:nvSpPr>
            <p:cNvPr id="125" name="Line 12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6" name="Line 12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7" name="Group 129"/>
          <p:cNvGrpSpPr>
            <a:grpSpLocks/>
          </p:cNvGrpSpPr>
          <p:nvPr/>
        </p:nvGrpSpPr>
        <p:grpSpPr bwMode="auto">
          <a:xfrm>
            <a:off x="2362200" y="5810250"/>
            <a:ext cx="10972800" cy="0"/>
            <a:chOff x="576" y="2160"/>
            <a:chExt cx="3456" cy="0"/>
          </a:xfrm>
        </p:grpSpPr>
        <p:sp>
          <p:nvSpPr>
            <p:cNvPr id="128" name="Line 13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29" name="Line 13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0" name="Group 132"/>
          <p:cNvGrpSpPr>
            <a:grpSpLocks/>
          </p:cNvGrpSpPr>
          <p:nvPr/>
        </p:nvGrpSpPr>
        <p:grpSpPr bwMode="auto">
          <a:xfrm>
            <a:off x="2352677" y="5819777"/>
            <a:ext cx="10972800" cy="0"/>
            <a:chOff x="576" y="2160"/>
            <a:chExt cx="3456" cy="0"/>
          </a:xfrm>
        </p:grpSpPr>
        <p:sp>
          <p:nvSpPr>
            <p:cNvPr id="131" name="Line 13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2" name="Line 13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3" name="Group 135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134" name="Line 13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5" name="Line 13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6" name="Group 138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137" name="Line 13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38" name="Line 14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9" name="Group 141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140" name="Line 14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41" name="Line 14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42" name="Group 144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143" name="Line 14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44" name="Line 14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45" name="Group 147"/>
          <p:cNvGrpSpPr>
            <a:grpSpLocks/>
          </p:cNvGrpSpPr>
          <p:nvPr/>
        </p:nvGrpSpPr>
        <p:grpSpPr bwMode="auto">
          <a:xfrm>
            <a:off x="2381250" y="5810250"/>
            <a:ext cx="10972800" cy="0"/>
            <a:chOff x="576" y="2160"/>
            <a:chExt cx="3456" cy="0"/>
          </a:xfrm>
        </p:grpSpPr>
        <p:sp>
          <p:nvSpPr>
            <p:cNvPr id="146" name="Line 14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47" name="Line 14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48" name="Group 150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149" name="Line 15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0" name="Line 15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51" name="Group 153"/>
          <p:cNvGrpSpPr>
            <a:grpSpLocks/>
          </p:cNvGrpSpPr>
          <p:nvPr/>
        </p:nvGrpSpPr>
        <p:grpSpPr bwMode="auto">
          <a:xfrm>
            <a:off x="2409827" y="5819777"/>
            <a:ext cx="10972800" cy="0"/>
            <a:chOff x="576" y="2160"/>
            <a:chExt cx="3456" cy="0"/>
          </a:xfrm>
        </p:grpSpPr>
        <p:sp>
          <p:nvSpPr>
            <p:cNvPr id="152" name="Line 15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3" name="Line 15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54" name="Group 156"/>
          <p:cNvGrpSpPr>
            <a:grpSpLocks/>
          </p:cNvGrpSpPr>
          <p:nvPr/>
        </p:nvGrpSpPr>
        <p:grpSpPr bwMode="auto">
          <a:xfrm>
            <a:off x="2371727" y="5810251"/>
            <a:ext cx="10972800" cy="3176"/>
            <a:chOff x="576" y="2160"/>
            <a:chExt cx="3456" cy="0"/>
          </a:xfrm>
        </p:grpSpPr>
        <p:sp>
          <p:nvSpPr>
            <p:cNvPr id="155" name="Line 15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6" name="Line 15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57" name="Group 159"/>
          <p:cNvGrpSpPr>
            <a:grpSpLocks/>
          </p:cNvGrpSpPr>
          <p:nvPr/>
        </p:nvGrpSpPr>
        <p:grpSpPr bwMode="auto">
          <a:xfrm>
            <a:off x="2324100" y="5800727"/>
            <a:ext cx="10972800" cy="0"/>
            <a:chOff x="576" y="2160"/>
            <a:chExt cx="3456" cy="0"/>
          </a:xfrm>
        </p:grpSpPr>
        <p:sp>
          <p:nvSpPr>
            <p:cNvPr id="158" name="Line 16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59" name="Line 16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60" name="Group 162"/>
          <p:cNvGrpSpPr>
            <a:grpSpLocks/>
          </p:cNvGrpSpPr>
          <p:nvPr/>
        </p:nvGrpSpPr>
        <p:grpSpPr bwMode="auto">
          <a:xfrm>
            <a:off x="2314577" y="5810250"/>
            <a:ext cx="10972800" cy="0"/>
            <a:chOff x="576" y="2160"/>
            <a:chExt cx="3456" cy="0"/>
          </a:xfrm>
        </p:grpSpPr>
        <p:sp>
          <p:nvSpPr>
            <p:cNvPr id="161" name="Line 16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62" name="Line 16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63" name="Group 165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64" name="Line 16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65" name="Line 16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66" name="Group 168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67" name="Line 16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68" name="Line 17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69" name="Group 171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70" name="Line 17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71" name="Line 17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72" name="Group 174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73" name="Line 17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74" name="Line 17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75" name="Group 177"/>
          <p:cNvGrpSpPr>
            <a:grpSpLocks/>
          </p:cNvGrpSpPr>
          <p:nvPr/>
        </p:nvGrpSpPr>
        <p:grpSpPr bwMode="auto">
          <a:xfrm>
            <a:off x="2343150" y="5800727"/>
            <a:ext cx="10972800" cy="0"/>
            <a:chOff x="576" y="2160"/>
            <a:chExt cx="3456" cy="0"/>
          </a:xfrm>
        </p:grpSpPr>
        <p:sp>
          <p:nvSpPr>
            <p:cNvPr id="176" name="Line 17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77" name="Line 17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78" name="Group 180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79" name="Line 18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80" name="Line 18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81" name="Group 183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82" name="Line 18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83" name="Line 18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84" name="Group 186"/>
          <p:cNvGrpSpPr>
            <a:grpSpLocks/>
          </p:cNvGrpSpPr>
          <p:nvPr/>
        </p:nvGrpSpPr>
        <p:grpSpPr bwMode="auto">
          <a:xfrm>
            <a:off x="2428877" y="5810251"/>
            <a:ext cx="10972800" cy="3176"/>
            <a:chOff x="576" y="2160"/>
            <a:chExt cx="3456" cy="0"/>
          </a:xfrm>
        </p:grpSpPr>
        <p:sp>
          <p:nvSpPr>
            <p:cNvPr id="185" name="Line 18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86" name="Line 18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87" name="Group 189"/>
          <p:cNvGrpSpPr>
            <a:grpSpLocks/>
          </p:cNvGrpSpPr>
          <p:nvPr/>
        </p:nvGrpSpPr>
        <p:grpSpPr bwMode="auto">
          <a:xfrm>
            <a:off x="2381250" y="5800727"/>
            <a:ext cx="10972800" cy="0"/>
            <a:chOff x="576" y="2160"/>
            <a:chExt cx="3456" cy="0"/>
          </a:xfrm>
        </p:grpSpPr>
        <p:sp>
          <p:nvSpPr>
            <p:cNvPr id="188" name="Line 19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89" name="Line 19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90" name="Group 192"/>
          <p:cNvGrpSpPr>
            <a:grpSpLocks/>
          </p:cNvGrpSpPr>
          <p:nvPr/>
        </p:nvGrpSpPr>
        <p:grpSpPr bwMode="auto">
          <a:xfrm>
            <a:off x="2371727" y="5810250"/>
            <a:ext cx="10972800" cy="0"/>
            <a:chOff x="576" y="2160"/>
            <a:chExt cx="3456" cy="0"/>
          </a:xfrm>
        </p:grpSpPr>
        <p:sp>
          <p:nvSpPr>
            <p:cNvPr id="191" name="Line 19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92" name="Line 19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93" name="Group 195"/>
          <p:cNvGrpSpPr>
            <a:grpSpLocks/>
          </p:cNvGrpSpPr>
          <p:nvPr/>
        </p:nvGrpSpPr>
        <p:grpSpPr bwMode="auto">
          <a:xfrm>
            <a:off x="2400300" y="5800727"/>
            <a:ext cx="10972800" cy="0"/>
            <a:chOff x="576" y="2160"/>
            <a:chExt cx="3456" cy="0"/>
          </a:xfrm>
        </p:grpSpPr>
        <p:sp>
          <p:nvSpPr>
            <p:cNvPr id="194" name="Line 19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95" name="Line 19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96" name="Group 198"/>
          <p:cNvGrpSpPr>
            <a:grpSpLocks/>
          </p:cNvGrpSpPr>
          <p:nvPr/>
        </p:nvGrpSpPr>
        <p:grpSpPr bwMode="auto">
          <a:xfrm>
            <a:off x="2428877" y="5810250"/>
            <a:ext cx="10972800" cy="0"/>
            <a:chOff x="576" y="2160"/>
            <a:chExt cx="3456" cy="0"/>
          </a:xfrm>
        </p:grpSpPr>
        <p:sp>
          <p:nvSpPr>
            <p:cNvPr id="197" name="Line 19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198" name="Line 20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99" name="Group 201"/>
          <p:cNvGrpSpPr>
            <a:grpSpLocks/>
          </p:cNvGrpSpPr>
          <p:nvPr/>
        </p:nvGrpSpPr>
        <p:grpSpPr bwMode="auto">
          <a:xfrm>
            <a:off x="2400300" y="5800727"/>
            <a:ext cx="10972800" cy="0"/>
            <a:chOff x="576" y="2160"/>
            <a:chExt cx="3456" cy="0"/>
          </a:xfrm>
        </p:grpSpPr>
        <p:sp>
          <p:nvSpPr>
            <p:cNvPr id="200" name="Line 20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01" name="Line 20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02" name="Group 204"/>
          <p:cNvGrpSpPr>
            <a:grpSpLocks/>
          </p:cNvGrpSpPr>
          <p:nvPr/>
        </p:nvGrpSpPr>
        <p:grpSpPr bwMode="auto">
          <a:xfrm>
            <a:off x="2428877" y="5810250"/>
            <a:ext cx="10972800" cy="0"/>
            <a:chOff x="576" y="2160"/>
            <a:chExt cx="3456" cy="0"/>
          </a:xfrm>
        </p:grpSpPr>
        <p:sp>
          <p:nvSpPr>
            <p:cNvPr id="203" name="Line 20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04" name="Line 20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05" name="Group 207"/>
          <p:cNvGrpSpPr>
            <a:grpSpLocks/>
          </p:cNvGrpSpPr>
          <p:nvPr/>
        </p:nvGrpSpPr>
        <p:grpSpPr bwMode="auto">
          <a:xfrm>
            <a:off x="2400300" y="5800727"/>
            <a:ext cx="10972800" cy="0"/>
            <a:chOff x="576" y="2160"/>
            <a:chExt cx="3456" cy="0"/>
          </a:xfrm>
        </p:grpSpPr>
        <p:sp>
          <p:nvSpPr>
            <p:cNvPr id="206" name="Line 20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07" name="Line 20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08" name="Group 210"/>
          <p:cNvGrpSpPr>
            <a:grpSpLocks/>
          </p:cNvGrpSpPr>
          <p:nvPr/>
        </p:nvGrpSpPr>
        <p:grpSpPr bwMode="auto">
          <a:xfrm>
            <a:off x="2428877" y="5810250"/>
            <a:ext cx="10972800" cy="0"/>
            <a:chOff x="576" y="2160"/>
            <a:chExt cx="3456" cy="0"/>
          </a:xfrm>
        </p:grpSpPr>
        <p:sp>
          <p:nvSpPr>
            <p:cNvPr id="209" name="Line 21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10" name="Line 21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11" name="Group 213"/>
          <p:cNvGrpSpPr>
            <a:grpSpLocks/>
          </p:cNvGrpSpPr>
          <p:nvPr/>
        </p:nvGrpSpPr>
        <p:grpSpPr bwMode="auto">
          <a:xfrm>
            <a:off x="2428877" y="5810250"/>
            <a:ext cx="10972800" cy="0"/>
            <a:chOff x="576" y="2160"/>
            <a:chExt cx="3456" cy="0"/>
          </a:xfrm>
        </p:grpSpPr>
        <p:sp>
          <p:nvSpPr>
            <p:cNvPr id="212" name="Line 21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13" name="Line 21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14" name="Group 216"/>
          <p:cNvGrpSpPr>
            <a:grpSpLocks/>
          </p:cNvGrpSpPr>
          <p:nvPr/>
        </p:nvGrpSpPr>
        <p:grpSpPr bwMode="auto">
          <a:xfrm>
            <a:off x="2390777" y="5800727"/>
            <a:ext cx="10972800" cy="3174"/>
            <a:chOff x="576" y="2160"/>
            <a:chExt cx="3456" cy="0"/>
          </a:xfrm>
        </p:grpSpPr>
        <p:sp>
          <p:nvSpPr>
            <p:cNvPr id="215" name="Line 21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16" name="Line 21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17" name="Group 219"/>
          <p:cNvGrpSpPr>
            <a:grpSpLocks/>
          </p:cNvGrpSpPr>
          <p:nvPr/>
        </p:nvGrpSpPr>
        <p:grpSpPr bwMode="auto">
          <a:xfrm>
            <a:off x="2343150" y="5791200"/>
            <a:ext cx="10972800" cy="0"/>
            <a:chOff x="576" y="2160"/>
            <a:chExt cx="3456" cy="0"/>
          </a:xfrm>
        </p:grpSpPr>
        <p:sp>
          <p:nvSpPr>
            <p:cNvPr id="218" name="Line 22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19" name="Line 22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20" name="Group 222"/>
          <p:cNvGrpSpPr>
            <a:grpSpLocks/>
          </p:cNvGrpSpPr>
          <p:nvPr/>
        </p:nvGrpSpPr>
        <p:grpSpPr bwMode="auto">
          <a:xfrm>
            <a:off x="2333627" y="5800727"/>
            <a:ext cx="10972800" cy="0"/>
            <a:chOff x="576" y="2160"/>
            <a:chExt cx="3456" cy="0"/>
          </a:xfrm>
        </p:grpSpPr>
        <p:sp>
          <p:nvSpPr>
            <p:cNvPr id="221" name="Line 22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22" name="Line 22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23" name="Group 225"/>
          <p:cNvGrpSpPr>
            <a:grpSpLocks/>
          </p:cNvGrpSpPr>
          <p:nvPr/>
        </p:nvGrpSpPr>
        <p:grpSpPr bwMode="auto">
          <a:xfrm>
            <a:off x="2362200" y="5791200"/>
            <a:ext cx="10972800" cy="0"/>
            <a:chOff x="576" y="2160"/>
            <a:chExt cx="3456" cy="0"/>
          </a:xfrm>
        </p:grpSpPr>
        <p:sp>
          <p:nvSpPr>
            <p:cNvPr id="224" name="Line 22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25" name="Line 22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26" name="Group 228"/>
          <p:cNvGrpSpPr>
            <a:grpSpLocks/>
          </p:cNvGrpSpPr>
          <p:nvPr/>
        </p:nvGrpSpPr>
        <p:grpSpPr bwMode="auto">
          <a:xfrm>
            <a:off x="2390777" y="5800727"/>
            <a:ext cx="10972800" cy="0"/>
            <a:chOff x="576" y="2160"/>
            <a:chExt cx="3456" cy="0"/>
          </a:xfrm>
        </p:grpSpPr>
        <p:sp>
          <p:nvSpPr>
            <p:cNvPr id="227" name="Line 22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28" name="Line 23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29" name="Group 231"/>
          <p:cNvGrpSpPr>
            <a:grpSpLocks/>
          </p:cNvGrpSpPr>
          <p:nvPr/>
        </p:nvGrpSpPr>
        <p:grpSpPr bwMode="auto">
          <a:xfrm>
            <a:off x="2362200" y="5791200"/>
            <a:ext cx="10972800" cy="0"/>
            <a:chOff x="576" y="2160"/>
            <a:chExt cx="3456" cy="0"/>
          </a:xfrm>
        </p:grpSpPr>
        <p:sp>
          <p:nvSpPr>
            <p:cNvPr id="230" name="Line 23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31" name="Line 23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32" name="Group 234"/>
          <p:cNvGrpSpPr>
            <a:grpSpLocks/>
          </p:cNvGrpSpPr>
          <p:nvPr/>
        </p:nvGrpSpPr>
        <p:grpSpPr bwMode="auto">
          <a:xfrm>
            <a:off x="2390777" y="5800727"/>
            <a:ext cx="10972800" cy="0"/>
            <a:chOff x="576" y="2160"/>
            <a:chExt cx="3456" cy="0"/>
          </a:xfrm>
        </p:grpSpPr>
        <p:sp>
          <p:nvSpPr>
            <p:cNvPr id="233" name="Line 23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34" name="Line 23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35" name="Group 237"/>
          <p:cNvGrpSpPr>
            <a:grpSpLocks/>
          </p:cNvGrpSpPr>
          <p:nvPr/>
        </p:nvGrpSpPr>
        <p:grpSpPr bwMode="auto">
          <a:xfrm>
            <a:off x="2362200" y="5791200"/>
            <a:ext cx="10972800" cy="0"/>
            <a:chOff x="576" y="2160"/>
            <a:chExt cx="3456" cy="0"/>
          </a:xfrm>
        </p:grpSpPr>
        <p:sp>
          <p:nvSpPr>
            <p:cNvPr id="236" name="Line 23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37" name="Line 23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38" name="Group 240"/>
          <p:cNvGrpSpPr>
            <a:grpSpLocks/>
          </p:cNvGrpSpPr>
          <p:nvPr/>
        </p:nvGrpSpPr>
        <p:grpSpPr bwMode="auto">
          <a:xfrm>
            <a:off x="2390777" y="5800727"/>
            <a:ext cx="10972800" cy="0"/>
            <a:chOff x="576" y="2160"/>
            <a:chExt cx="3456" cy="0"/>
          </a:xfrm>
        </p:grpSpPr>
        <p:sp>
          <p:nvSpPr>
            <p:cNvPr id="239" name="Line 24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40" name="Line 24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41" name="Group 243"/>
          <p:cNvGrpSpPr>
            <a:grpSpLocks/>
          </p:cNvGrpSpPr>
          <p:nvPr/>
        </p:nvGrpSpPr>
        <p:grpSpPr bwMode="auto">
          <a:xfrm>
            <a:off x="2390777" y="5800727"/>
            <a:ext cx="10972800" cy="3174"/>
            <a:chOff x="576" y="2160"/>
            <a:chExt cx="3456" cy="0"/>
          </a:xfrm>
        </p:grpSpPr>
        <p:sp>
          <p:nvSpPr>
            <p:cNvPr id="242" name="Line 24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43" name="Line 24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44" name="Group 246"/>
          <p:cNvGrpSpPr>
            <a:grpSpLocks/>
          </p:cNvGrpSpPr>
          <p:nvPr/>
        </p:nvGrpSpPr>
        <p:grpSpPr bwMode="auto">
          <a:xfrm>
            <a:off x="2438400" y="5819777"/>
            <a:ext cx="10972800" cy="3174"/>
            <a:chOff x="576" y="2160"/>
            <a:chExt cx="3456" cy="0"/>
          </a:xfrm>
        </p:grpSpPr>
        <p:sp>
          <p:nvSpPr>
            <p:cNvPr id="245" name="Line 24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46" name="Line 24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47" name="Group 249"/>
          <p:cNvGrpSpPr>
            <a:grpSpLocks/>
          </p:cNvGrpSpPr>
          <p:nvPr/>
        </p:nvGrpSpPr>
        <p:grpSpPr bwMode="auto">
          <a:xfrm>
            <a:off x="2390777" y="5810250"/>
            <a:ext cx="10972800" cy="0"/>
            <a:chOff x="576" y="2160"/>
            <a:chExt cx="3456" cy="0"/>
          </a:xfrm>
        </p:grpSpPr>
        <p:sp>
          <p:nvSpPr>
            <p:cNvPr id="248" name="Line 25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49" name="Line 25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50" name="Group 252"/>
          <p:cNvGrpSpPr>
            <a:grpSpLocks/>
          </p:cNvGrpSpPr>
          <p:nvPr/>
        </p:nvGrpSpPr>
        <p:grpSpPr bwMode="auto">
          <a:xfrm>
            <a:off x="2381250" y="5819777"/>
            <a:ext cx="10972800" cy="0"/>
            <a:chOff x="576" y="2160"/>
            <a:chExt cx="3456" cy="0"/>
          </a:xfrm>
        </p:grpSpPr>
        <p:sp>
          <p:nvSpPr>
            <p:cNvPr id="251" name="Line 25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52" name="Line 25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53" name="Group 255"/>
          <p:cNvGrpSpPr>
            <a:grpSpLocks/>
          </p:cNvGrpSpPr>
          <p:nvPr/>
        </p:nvGrpSpPr>
        <p:grpSpPr bwMode="auto">
          <a:xfrm>
            <a:off x="2409827" y="5810250"/>
            <a:ext cx="10972800" cy="0"/>
            <a:chOff x="576" y="2160"/>
            <a:chExt cx="3456" cy="0"/>
          </a:xfrm>
        </p:grpSpPr>
        <p:sp>
          <p:nvSpPr>
            <p:cNvPr id="254" name="Line 25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55" name="Line 25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56" name="Group 258"/>
          <p:cNvGrpSpPr>
            <a:grpSpLocks/>
          </p:cNvGrpSpPr>
          <p:nvPr/>
        </p:nvGrpSpPr>
        <p:grpSpPr bwMode="auto">
          <a:xfrm>
            <a:off x="2438400" y="5819777"/>
            <a:ext cx="10972800" cy="0"/>
            <a:chOff x="576" y="2160"/>
            <a:chExt cx="3456" cy="0"/>
          </a:xfrm>
        </p:grpSpPr>
        <p:sp>
          <p:nvSpPr>
            <p:cNvPr id="257" name="Line 25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58" name="Line 26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59" name="Group 261"/>
          <p:cNvGrpSpPr>
            <a:grpSpLocks/>
          </p:cNvGrpSpPr>
          <p:nvPr/>
        </p:nvGrpSpPr>
        <p:grpSpPr bwMode="auto">
          <a:xfrm>
            <a:off x="2409827" y="5810250"/>
            <a:ext cx="10972800" cy="0"/>
            <a:chOff x="576" y="2160"/>
            <a:chExt cx="3456" cy="0"/>
          </a:xfrm>
        </p:grpSpPr>
        <p:sp>
          <p:nvSpPr>
            <p:cNvPr id="260" name="Line 26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61" name="Line 26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62" name="Group 264"/>
          <p:cNvGrpSpPr>
            <a:grpSpLocks/>
          </p:cNvGrpSpPr>
          <p:nvPr/>
        </p:nvGrpSpPr>
        <p:grpSpPr bwMode="auto">
          <a:xfrm>
            <a:off x="2438400" y="5819777"/>
            <a:ext cx="10972800" cy="0"/>
            <a:chOff x="576" y="2160"/>
            <a:chExt cx="3456" cy="0"/>
          </a:xfrm>
        </p:grpSpPr>
        <p:sp>
          <p:nvSpPr>
            <p:cNvPr id="263" name="Line 26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64" name="Line 26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65" name="Group 267"/>
          <p:cNvGrpSpPr>
            <a:grpSpLocks/>
          </p:cNvGrpSpPr>
          <p:nvPr/>
        </p:nvGrpSpPr>
        <p:grpSpPr bwMode="auto">
          <a:xfrm>
            <a:off x="2409827" y="5810250"/>
            <a:ext cx="10972800" cy="0"/>
            <a:chOff x="576" y="2160"/>
            <a:chExt cx="3456" cy="0"/>
          </a:xfrm>
        </p:grpSpPr>
        <p:sp>
          <p:nvSpPr>
            <p:cNvPr id="266" name="Line 26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67" name="Line 26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68" name="Group 270"/>
          <p:cNvGrpSpPr>
            <a:grpSpLocks/>
          </p:cNvGrpSpPr>
          <p:nvPr/>
        </p:nvGrpSpPr>
        <p:grpSpPr bwMode="auto">
          <a:xfrm>
            <a:off x="2438400" y="5819777"/>
            <a:ext cx="10972800" cy="0"/>
            <a:chOff x="576" y="2160"/>
            <a:chExt cx="3456" cy="0"/>
          </a:xfrm>
        </p:grpSpPr>
        <p:sp>
          <p:nvSpPr>
            <p:cNvPr id="269" name="Line 27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70" name="Line 27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71" name="Group 273"/>
          <p:cNvGrpSpPr>
            <a:grpSpLocks/>
          </p:cNvGrpSpPr>
          <p:nvPr/>
        </p:nvGrpSpPr>
        <p:grpSpPr bwMode="auto">
          <a:xfrm>
            <a:off x="2438400" y="5819777"/>
            <a:ext cx="10972800" cy="0"/>
            <a:chOff x="576" y="2160"/>
            <a:chExt cx="3456" cy="0"/>
          </a:xfrm>
        </p:grpSpPr>
        <p:sp>
          <p:nvSpPr>
            <p:cNvPr id="272" name="Line 27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73" name="Line 27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74" name="Group 276"/>
          <p:cNvGrpSpPr>
            <a:grpSpLocks/>
          </p:cNvGrpSpPr>
          <p:nvPr/>
        </p:nvGrpSpPr>
        <p:grpSpPr bwMode="auto">
          <a:xfrm>
            <a:off x="2400300" y="5810251"/>
            <a:ext cx="10972800" cy="3176"/>
            <a:chOff x="576" y="2160"/>
            <a:chExt cx="3456" cy="0"/>
          </a:xfrm>
        </p:grpSpPr>
        <p:sp>
          <p:nvSpPr>
            <p:cNvPr id="275" name="Line 27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76" name="Line 27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77" name="Group 279"/>
          <p:cNvGrpSpPr>
            <a:grpSpLocks/>
          </p:cNvGrpSpPr>
          <p:nvPr/>
        </p:nvGrpSpPr>
        <p:grpSpPr bwMode="auto">
          <a:xfrm>
            <a:off x="2352677" y="5800727"/>
            <a:ext cx="10972800" cy="0"/>
            <a:chOff x="576" y="2160"/>
            <a:chExt cx="3456" cy="0"/>
          </a:xfrm>
        </p:grpSpPr>
        <p:sp>
          <p:nvSpPr>
            <p:cNvPr id="278" name="Line 28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79" name="Line 28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80" name="Group 282"/>
          <p:cNvGrpSpPr>
            <a:grpSpLocks/>
          </p:cNvGrpSpPr>
          <p:nvPr/>
        </p:nvGrpSpPr>
        <p:grpSpPr bwMode="auto">
          <a:xfrm>
            <a:off x="2343150" y="5810250"/>
            <a:ext cx="10972800" cy="0"/>
            <a:chOff x="576" y="2160"/>
            <a:chExt cx="3456" cy="0"/>
          </a:xfrm>
        </p:grpSpPr>
        <p:sp>
          <p:nvSpPr>
            <p:cNvPr id="281" name="Line 28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82" name="Line 28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83" name="Group 285"/>
          <p:cNvGrpSpPr>
            <a:grpSpLocks/>
          </p:cNvGrpSpPr>
          <p:nvPr/>
        </p:nvGrpSpPr>
        <p:grpSpPr bwMode="auto">
          <a:xfrm>
            <a:off x="2371727" y="5800727"/>
            <a:ext cx="10972800" cy="0"/>
            <a:chOff x="576" y="2160"/>
            <a:chExt cx="3456" cy="0"/>
          </a:xfrm>
        </p:grpSpPr>
        <p:sp>
          <p:nvSpPr>
            <p:cNvPr id="284" name="Line 28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85" name="Line 28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86" name="Group 288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287" name="Line 28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88" name="Line 29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89" name="Group 291"/>
          <p:cNvGrpSpPr>
            <a:grpSpLocks/>
          </p:cNvGrpSpPr>
          <p:nvPr/>
        </p:nvGrpSpPr>
        <p:grpSpPr bwMode="auto">
          <a:xfrm>
            <a:off x="2371727" y="5800727"/>
            <a:ext cx="10972800" cy="0"/>
            <a:chOff x="576" y="2160"/>
            <a:chExt cx="3456" cy="0"/>
          </a:xfrm>
        </p:grpSpPr>
        <p:sp>
          <p:nvSpPr>
            <p:cNvPr id="290" name="Line 29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91" name="Line 29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92" name="Group 294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293" name="Line 29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94" name="Line 29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95" name="Group 297"/>
          <p:cNvGrpSpPr>
            <a:grpSpLocks/>
          </p:cNvGrpSpPr>
          <p:nvPr/>
        </p:nvGrpSpPr>
        <p:grpSpPr bwMode="auto">
          <a:xfrm>
            <a:off x="2371727" y="5800727"/>
            <a:ext cx="10972800" cy="0"/>
            <a:chOff x="576" y="2160"/>
            <a:chExt cx="3456" cy="0"/>
          </a:xfrm>
        </p:grpSpPr>
        <p:sp>
          <p:nvSpPr>
            <p:cNvPr id="296" name="Line 29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297" name="Line 29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298" name="Group 300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299" name="Line 30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00" name="Line 30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01" name="Group 303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302" name="Line 30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03" name="Line 30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04" name="Group 306"/>
          <p:cNvGrpSpPr>
            <a:grpSpLocks/>
          </p:cNvGrpSpPr>
          <p:nvPr/>
        </p:nvGrpSpPr>
        <p:grpSpPr bwMode="auto">
          <a:xfrm>
            <a:off x="2457450" y="5810251"/>
            <a:ext cx="10972800" cy="3176"/>
            <a:chOff x="576" y="2160"/>
            <a:chExt cx="3456" cy="0"/>
          </a:xfrm>
        </p:grpSpPr>
        <p:sp>
          <p:nvSpPr>
            <p:cNvPr id="305" name="Line 30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06" name="Line 30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07" name="Group 309"/>
          <p:cNvGrpSpPr>
            <a:grpSpLocks/>
          </p:cNvGrpSpPr>
          <p:nvPr/>
        </p:nvGrpSpPr>
        <p:grpSpPr bwMode="auto">
          <a:xfrm>
            <a:off x="2409827" y="5800727"/>
            <a:ext cx="10972800" cy="0"/>
            <a:chOff x="576" y="2160"/>
            <a:chExt cx="3456" cy="0"/>
          </a:xfrm>
        </p:grpSpPr>
        <p:sp>
          <p:nvSpPr>
            <p:cNvPr id="308" name="Line 31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09" name="Line 31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10" name="Group 312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311" name="Line 31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12" name="Line 31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13" name="Group 315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14" name="Line 31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15" name="Line 31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16" name="Group 318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17" name="Line 31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18" name="Line 32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19" name="Group 321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20" name="Line 32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21" name="Line 32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22" name="Group 324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23" name="Line 32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24" name="Line 32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25" name="Group 327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26" name="Line 32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27" name="Line 32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28" name="Group 330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29" name="Line 33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30" name="Line 33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31" name="Group 333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32" name="Line 33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33" name="Line 33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34" name="Group 336"/>
          <p:cNvGrpSpPr>
            <a:grpSpLocks/>
          </p:cNvGrpSpPr>
          <p:nvPr/>
        </p:nvGrpSpPr>
        <p:grpSpPr bwMode="auto">
          <a:xfrm>
            <a:off x="2419350" y="5800727"/>
            <a:ext cx="10972800" cy="3174"/>
            <a:chOff x="576" y="2160"/>
            <a:chExt cx="3456" cy="0"/>
          </a:xfrm>
        </p:grpSpPr>
        <p:sp>
          <p:nvSpPr>
            <p:cNvPr id="335" name="Line 33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36" name="Line 33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37" name="Group 339"/>
          <p:cNvGrpSpPr>
            <a:grpSpLocks/>
          </p:cNvGrpSpPr>
          <p:nvPr/>
        </p:nvGrpSpPr>
        <p:grpSpPr bwMode="auto">
          <a:xfrm>
            <a:off x="2371727" y="5791200"/>
            <a:ext cx="10972800" cy="0"/>
            <a:chOff x="576" y="2160"/>
            <a:chExt cx="3456" cy="0"/>
          </a:xfrm>
        </p:grpSpPr>
        <p:sp>
          <p:nvSpPr>
            <p:cNvPr id="338" name="Line 34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39" name="Line 34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40" name="Group 342"/>
          <p:cNvGrpSpPr>
            <a:grpSpLocks/>
          </p:cNvGrpSpPr>
          <p:nvPr/>
        </p:nvGrpSpPr>
        <p:grpSpPr bwMode="auto">
          <a:xfrm>
            <a:off x="2362200" y="5800727"/>
            <a:ext cx="10972800" cy="0"/>
            <a:chOff x="576" y="2160"/>
            <a:chExt cx="3456" cy="0"/>
          </a:xfrm>
        </p:grpSpPr>
        <p:sp>
          <p:nvSpPr>
            <p:cNvPr id="341" name="Line 34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42" name="Line 34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43" name="Group 345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344" name="Line 34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45" name="Line 34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46" name="Group 348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347" name="Line 34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48" name="Line 35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49" name="Group 351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350" name="Line 35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51" name="Line 35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52" name="Group 354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353" name="Line 35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54" name="Line 35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55" name="Group 357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356" name="Line 35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57" name="Line 35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58" name="Group 360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359" name="Line 36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60" name="Line 36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61" name="Group 363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362" name="Line 36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63" name="Line 36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64" name="Group 366"/>
          <p:cNvGrpSpPr>
            <a:grpSpLocks/>
          </p:cNvGrpSpPr>
          <p:nvPr/>
        </p:nvGrpSpPr>
        <p:grpSpPr bwMode="auto">
          <a:xfrm>
            <a:off x="2457450" y="5810251"/>
            <a:ext cx="10972800" cy="3176"/>
            <a:chOff x="576" y="2160"/>
            <a:chExt cx="3456" cy="0"/>
          </a:xfrm>
        </p:grpSpPr>
        <p:sp>
          <p:nvSpPr>
            <p:cNvPr id="365" name="Line 36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66" name="Line 36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67" name="Group 369"/>
          <p:cNvGrpSpPr>
            <a:grpSpLocks/>
          </p:cNvGrpSpPr>
          <p:nvPr/>
        </p:nvGrpSpPr>
        <p:grpSpPr bwMode="auto">
          <a:xfrm>
            <a:off x="2409827" y="5800727"/>
            <a:ext cx="10972800" cy="0"/>
            <a:chOff x="576" y="2160"/>
            <a:chExt cx="3456" cy="0"/>
          </a:xfrm>
        </p:grpSpPr>
        <p:sp>
          <p:nvSpPr>
            <p:cNvPr id="368" name="Line 37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69" name="Line 37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70" name="Group 372"/>
          <p:cNvGrpSpPr>
            <a:grpSpLocks/>
          </p:cNvGrpSpPr>
          <p:nvPr/>
        </p:nvGrpSpPr>
        <p:grpSpPr bwMode="auto">
          <a:xfrm>
            <a:off x="2400300" y="5810250"/>
            <a:ext cx="10972800" cy="0"/>
            <a:chOff x="576" y="2160"/>
            <a:chExt cx="3456" cy="0"/>
          </a:xfrm>
        </p:grpSpPr>
        <p:sp>
          <p:nvSpPr>
            <p:cNvPr id="371" name="Line 37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72" name="Line 37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73" name="Group 375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74" name="Line 37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75" name="Line 37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76" name="Group 378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77" name="Line 37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78" name="Line 38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79" name="Group 381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80" name="Line 38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81" name="Line 38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82" name="Group 384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83" name="Line 38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84" name="Line 38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85" name="Group 387"/>
          <p:cNvGrpSpPr>
            <a:grpSpLocks/>
          </p:cNvGrpSpPr>
          <p:nvPr/>
        </p:nvGrpSpPr>
        <p:grpSpPr bwMode="auto">
          <a:xfrm>
            <a:off x="2428877" y="5800727"/>
            <a:ext cx="10972800" cy="0"/>
            <a:chOff x="576" y="2160"/>
            <a:chExt cx="3456" cy="0"/>
          </a:xfrm>
        </p:grpSpPr>
        <p:sp>
          <p:nvSpPr>
            <p:cNvPr id="386" name="Line 38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87" name="Line 38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88" name="Group 390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89" name="Line 39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90" name="Line 39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91" name="Group 393"/>
          <p:cNvGrpSpPr>
            <a:grpSpLocks/>
          </p:cNvGrpSpPr>
          <p:nvPr/>
        </p:nvGrpSpPr>
        <p:grpSpPr bwMode="auto">
          <a:xfrm>
            <a:off x="2457450" y="5810250"/>
            <a:ext cx="10972800" cy="0"/>
            <a:chOff x="576" y="2160"/>
            <a:chExt cx="3456" cy="0"/>
          </a:xfrm>
        </p:grpSpPr>
        <p:sp>
          <p:nvSpPr>
            <p:cNvPr id="392" name="Line 39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93" name="Line 39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94" name="Group 396"/>
          <p:cNvGrpSpPr>
            <a:grpSpLocks/>
          </p:cNvGrpSpPr>
          <p:nvPr/>
        </p:nvGrpSpPr>
        <p:grpSpPr bwMode="auto">
          <a:xfrm>
            <a:off x="2419350" y="5800727"/>
            <a:ext cx="10972800" cy="3174"/>
            <a:chOff x="576" y="2160"/>
            <a:chExt cx="3456" cy="0"/>
          </a:xfrm>
        </p:grpSpPr>
        <p:sp>
          <p:nvSpPr>
            <p:cNvPr id="395" name="Line 39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96" name="Line 39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397" name="Group 399"/>
          <p:cNvGrpSpPr>
            <a:grpSpLocks/>
          </p:cNvGrpSpPr>
          <p:nvPr/>
        </p:nvGrpSpPr>
        <p:grpSpPr bwMode="auto">
          <a:xfrm>
            <a:off x="2371727" y="5791200"/>
            <a:ext cx="10972800" cy="0"/>
            <a:chOff x="576" y="2160"/>
            <a:chExt cx="3456" cy="0"/>
          </a:xfrm>
        </p:grpSpPr>
        <p:sp>
          <p:nvSpPr>
            <p:cNvPr id="398" name="Line 40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399" name="Line 40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00" name="Group 402"/>
          <p:cNvGrpSpPr>
            <a:grpSpLocks/>
          </p:cNvGrpSpPr>
          <p:nvPr/>
        </p:nvGrpSpPr>
        <p:grpSpPr bwMode="auto">
          <a:xfrm>
            <a:off x="2362200" y="5800727"/>
            <a:ext cx="10972800" cy="0"/>
            <a:chOff x="576" y="2160"/>
            <a:chExt cx="3456" cy="0"/>
          </a:xfrm>
        </p:grpSpPr>
        <p:sp>
          <p:nvSpPr>
            <p:cNvPr id="401" name="Line 40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02" name="Line 40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03" name="Group 405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404" name="Line 40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05" name="Line 40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06" name="Group 408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407" name="Line 40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08" name="Line 41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09" name="Group 411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410" name="Line 41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11" name="Line 41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12" name="Group 414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413" name="Line 41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14" name="Line 41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15" name="Group 417"/>
          <p:cNvGrpSpPr>
            <a:grpSpLocks/>
          </p:cNvGrpSpPr>
          <p:nvPr/>
        </p:nvGrpSpPr>
        <p:grpSpPr bwMode="auto">
          <a:xfrm>
            <a:off x="2390777" y="5791200"/>
            <a:ext cx="10972800" cy="0"/>
            <a:chOff x="576" y="2160"/>
            <a:chExt cx="3456" cy="0"/>
          </a:xfrm>
        </p:grpSpPr>
        <p:sp>
          <p:nvSpPr>
            <p:cNvPr id="416" name="Line 41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17" name="Line 41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18" name="Group 420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419" name="Line 42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20" name="Line 42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21" name="Group 423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422" name="Line 42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23" name="Line 42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24" name="Group 426"/>
          <p:cNvGrpSpPr>
            <a:grpSpLocks/>
          </p:cNvGrpSpPr>
          <p:nvPr/>
        </p:nvGrpSpPr>
        <p:grpSpPr bwMode="auto">
          <a:xfrm>
            <a:off x="2476500" y="5800727"/>
            <a:ext cx="10972800" cy="3174"/>
            <a:chOff x="576" y="2160"/>
            <a:chExt cx="3456" cy="0"/>
          </a:xfrm>
        </p:grpSpPr>
        <p:sp>
          <p:nvSpPr>
            <p:cNvPr id="425" name="Line 42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26" name="Line 42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27" name="Group 429"/>
          <p:cNvGrpSpPr>
            <a:grpSpLocks/>
          </p:cNvGrpSpPr>
          <p:nvPr/>
        </p:nvGrpSpPr>
        <p:grpSpPr bwMode="auto">
          <a:xfrm>
            <a:off x="2428877" y="5791200"/>
            <a:ext cx="10972800" cy="0"/>
            <a:chOff x="576" y="2160"/>
            <a:chExt cx="3456" cy="0"/>
          </a:xfrm>
        </p:grpSpPr>
        <p:sp>
          <p:nvSpPr>
            <p:cNvPr id="428" name="Line 43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29" name="Line 43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30" name="Group 432"/>
          <p:cNvGrpSpPr>
            <a:grpSpLocks/>
          </p:cNvGrpSpPr>
          <p:nvPr/>
        </p:nvGrpSpPr>
        <p:grpSpPr bwMode="auto">
          <a:xfrm>
            <a:off x="2419350" y="5800727"/>
            <a:ext cx="10972800" cy="0"/>
            <a:chOff x="576" y="2160"/>
            <a:chExt cx="3456" cy="0"/>
          </a:xfrm>
        </p:grpSpPr>
        <p:sp>
          <p:nvSpPr>
            <p:cNvPr id="431" name="Line 43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32" name="Line 43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33" name="Group 435"/>
          <p:cNvGrpSpPr>
            <a:grpSpLocks/>
          </p:cNvGrpSpPr>
          <p:nvPr/>
        </p:nvGrpSpPr>
        <p:grpSpPr bwMode="auto">
          <a:xfrm>
            <a:off x="2447927" y="5791200"/>
            <a:ext cx="10972800" cy="0"/>
            <a:chOff x="576" y="2160"/>
            <a:chExt cx="3456" cy="0"/>
          </a:xfrm>
        </p:grpSpPr>
        <p:sp>
          <p:nvSpPr>
            <p:cNvPr id="434" name="Line 43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35" name="Line 43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36" name="Group 438"/>
          <p:cNvGrpSpPr>
            <a:grpSpLocks/>
          </p:cNvGrpSpPr>
          <p:nvPr/>
        </p:nvGrpSpPr>
        <p:grpSpPr bwMode="auto">
          <a:xfrm>
            <a:off x="2476500" y="5800727"/>
            <a:ext cx="10972800" cy="0"/>
            <a:chOff x="576" y="2160"/>
            <a:chExt cx="3456" cy="0"/>
          </a:xfrm>
        </p:grpSpPr>
        <p:sp>
          <p:nvSpPr>
            <p:cNvPr id="437" name="Line 43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38" name="Line 44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39" name="Group 441"/>
          <p:cNvGrpSpPr>
            <a:grpSpLocks/>
          </p:cNvGrpSpPr>
          <p:nvPr/>
        </p:nvGrpSpPr>
        <p:grpSpPr bwMode="auto">
          <a:xfrm>
            <a:off x="2447927" y="5791200"/>
            <a:ext cx="10972800" cy="0"/>
            <a:chOff x="576" y="2160"/>
            <a:chExt cx="3456" cy="0"/>
          </a:xfrm>
        </p:grpSpPr>
        <p:sp>
          <p:nvSpPr>
            <p:cNvPr id="440" name="Line 44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41" name="Line 44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42" name="Group 444"/>
          <p:cNvGrpSpPr>
            <a:grpSpLocks/>
          </p:cNvGrpSpPr>
          <p:nvPr/>
        </p:nvGrpSpPr>
        <p:grpSpPr bwMode="auto">
          <a:xfrm>
            <a:off x="2476500" y="5800727"/>
            <a:ext cx="10972800" cy="0"/>
            <a:chOff x="576" y="2160"/>
            <a:chExt cx="3456" cy="0"/>
          </a:xfrm>
        </p:grpSpPr>
        <p:sp>
          <p:nvSpPr>
            <p:cNvPr id="443" name="Line 44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44" name="Line 44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45" name="Group 447"/>
          <p:cNvGrpSpPr>
            <a:grpSpLocks/>
          </p:cNvGrpSpPr>
          <p:nvPr/>
        </p:nvGrpSpPr>
        <p:grpSpPr bwMode="auto">
          <a:xfrm>
            <a:off x="2447927" y="5791200"/>
            <a:ext cx="10972800" cy="0"/>
            <a:chOff x="576" y="2160"/>
            <a:chExt cx="3456" cy="0"/>
          </a:xfrm>
        </p:grpSpPr>
        <p:sp>
          <p:nvSpPr>
            <p:cNvPr id="446" name="Line 44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47" name="Line 44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48" name="Group 450"/>
          <p:cNvGrpSpPr>
            <a:grpSpLocks/>
          </p:cNvGrpSpPr>
          <p:nvPr/>
        </p:nvGrpSpPr>
        <p:grpSpPr bwMode="auto">
          <a:xfrm>
            <a:off x="2476500" y="5800727"/>
            <a:ext cx="10972800" cy="0"/>
            <a:chOff x="576" y="2160"/>
            <a:chExt cx="3456" cy="0"/>
          </a:xfrm>
        </p:grpSpPr>
        <p:sp>
          <p:nvSpPr>
            <p:cNvPr id="449" name="Line 45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50" name="Line 45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51" name="Group 453"/>
          <p:cNvGrpSpPr>
            <a:grpSpLocks/>
          </p:cNvGrpSpPr>
          <p:nvPr/>
        </p:nvGrpSpPr>
        <p:grpSpPr bwMode="auto">
          <a:xfrm>
            <a:off x="2476500" y="5800727"/>
            <a:ext cx="10972800" cy="0"/>
            <a:chOff x="576" y="2160"/>
            <a:chExt cx="3456" cy="0"/>
          </a:xfrm>
        </p:grpSpPr>
        <p:sp>
          <p:nvSpPr>
            <p:cNvPr id="452" name="Line 454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53" name="Line 455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54" name="Group 456"/>
          <p:cNvGrpSpPr>
            <a:grpSpLocks/>
          </p:cNvGrpSpPr>
          <p:nvPr/>
        </p:nvGrpSpPr>
        <p:grpSpPr bwMode="auto">
          <a:xfrm>
            <a:off x="2438400" y="5791201"/>
            <a:ext cx="10972800" cy="3176"/>
            <a:chOff x="576" y="2160"/>
            <a:chExt cx="3456" cy="0"/>
          </a:xfrm>
        </p:grpSpPr>
        <p:sp>
          <p:nvSpPr>
            <p:cNvPr id="455" name="Line 457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56" name="Line 458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57" name="Group 459"/>
          <p:cNvGrpSpPr>
            <a:grpSpLocks/>
          </p:cNvGrpSpPr>
          <p:nvPr/>
        </p:nvGrpSpPr>
        <p:grpSpPr bwMode="auto">
          <a:xfrm>
            <a:off x="2390777" y="5781677"/>
            <a:ext cx="10972800" cy="0"/>
            <a:chOff x="576" y="2160"/>
            <a:chExt cx="3456" cy="0"/>
          </a:xfrm>
        </p:grpSpPr>
        <p:sp>
          <p:nvSpPr>
            <p:cNvPr id="458" name="Line 460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59" name="Line 461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60" name="Group 462"/>
          <p:cNvGrpSpPr>
            <a:grpSpLocks/>
          </p:cNvGrpSpPr>
          <p:nvPr/>
        </p:nvGrpSpPr>
        <p:grpSpPr bwMode="auto">
          <a:xfrm>
            <a:off x="2381250" y="5791200"/>
            <a:ext cx="10972800" cy="0"/>
            <a:chOff x="576" y="2160"/>
            <a:chExt cx="3456" cy="0"/>
          </a:xfrm>
        </p:grpSpPr>
        <p:sp>
          <p:nvSpPr>
            <p:cNvPr id="461" name="Line 463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62" name="Line 464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63" name="Group 465"/>
          <p:cNvGrpSpPr>
            <a:grpSpLocks/>
          </p:cNvGrpSpPr>
          <p:nvPr/>
        </p:nvGrpSpPr>
        <p:grpSpPr bwMode="auto">
          <a:xfrm>
            <a:off x="2409827" y="5781677"/>
            <a:ext cx="10972800" cy="0"/>
            <a:chOff x="576" y="2160"/>
            <a:chExt cx="3456" cy="0"/>
          </a:xfrm>
        </p:grpSpPr>
        <p:sp>
          <p:nvSpPr>
            <p:cNvPr id="464" name="Line 466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65" name="Line 467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66" name="Group 468"/>
          <p:cNvGrpSpPr>
            <a:grpSpLocks/>
          </p:cNvGrpSpPr>
          <p:nvPr/>
        </p:nvGrpSpPr>
        <p:grpSpPr bwMode="auto">
          <a:xfrm>
            <a:off x="2438400" y="5791200"/>
            <a:ext cx="10972800" cy="0"/>
            <a:chOff x="576" y="2160"/>
            <a:chExt cx="3456" cy="0"/>
          </a:xfrm>
        </p:grpSpPr>
        <p:sp>
          <p:nvSpPr>
            <p:cNvPr id="467" name="Line 469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68" name="Line 470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69" name="Group 471"/>
          <p:cNvGrpSpPr>
            <a:grpSpLocks/>
          </p:cNvGrpSpPr>
          <p:nvPr/>
        </p:nvGrpSpPr>
        <p:grpSpPr bwMode="auto">
          <a:xfrm>
            <a:off x="2409827" y="5781677"/>
            <a:ext cx="10972800" cy="0"/>
            <a:chOff x="576" y="2160"/>
            <a:chExt cx="3456" cy="0"/>
          </a:xfrm>
        </p:grpSpPr>
        <p:sp>
          <p:nvSpPr>
            <p:cNvPr id="470" name="Line 472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71" name="Line 473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72" name="Group 474"/>
          <p:cNvGrpSpPr>
            <a:grpSpLocks/>
          </p:cNvGrpSpPr>
          <p:nvPr/>
        </p:nvGrpSpPr>
        <p:grpSpPr bwMode="auto">
          <a:xfrm>
            <a:off x="2438400" y="5791200"/>
            <a:ext cx="10972800" cy="0"/>
            <a:chOff x="576" y="2160"/>
            <a:chExt cx="3456" cy="0"/>
          </a:xfrm>
        </p:grpSpPr>
        <p:sp>
          <p:nvSpPr>
            <p:cNvPr id="473" name="Line 475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74" name="Line 476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75" name="Group 477"/>
          <p:cNvGrpSpPr>
            <a:grpSpLocks/>
          </p:cNvGrpSpPr>
          <p:nvPr/>
        </p:nvGrpSpPr>
        <p:grpSpPr bwMode="auto">
          <a:xfrm>
            <a:off x="2409827" y="5781677"/>
            <a:ext cx="10972800" cy="3174"/>
            <a:chOff x="576" y="2160"/>
            <a:chExt cx="3456" cy="0"/>
          </a:xfrm>
        </p:grpSpPr>
        <p:sp>
          <p:nvSpPr>
            <p:cNvPr id="476" name="Line 478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77" name="Line 479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478" name="Group 480"/>
          <p:cNvGrpSpPr>
            <a:grpSpLocks/>
          </p:cNvGrpSpPr>
          <p:nvPr/>
        </p:nvGrpSpPr>
        <p:grpSpPr bwMode="auto">
          <a:xfrm>
            <a:off x="2438400" y="5791200"/>
            <a:ext cx="10972800" cy="0"/>
            <a:chOff x="576" y="2160"/>
            <a:chExt cx="3456" cy="0"/>
          </a:xfrm>
        </p:grpSpPr>
        <p:sp>
          <p:nvSpPr>
            <p:cNvPr id="479" name="Line 481"/>
            <p:cNvSpPr>
              <a:spLocks noChangeShapeType="1"/>
            </p:cNvSpPr>
            <p:nvPr/>
          </p:nvSpPr>
          <p:spPr bwMode="auto">
            <a:xfrm>
              <a:off x="2304" y="2160"/>
              <a:ext cx="172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  <p:sp>
          <p:nvSpPr>
            <p:cNvPr id="480" name="Line 482"/>
            <p:cNvSpPr>
              <a:spLocks noChangeShapeType="1"/>
            </p:cNvSpPr>
            <p:nvPr/>
          </p:nvSpPr>
          <p:spPr bwMode="auto">
            <a:xfrm>
              <a:off x="576" y="2160"/>
              <a:ext cx="1728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481" name="Oval 486"/>
          <p:cNvSpPr>
            <a:spLocks noChangeArrowheads="1"/>
          </p:cNvSpPr>
          <p:nvPr/>
        </p:nvSpPr>
        <p:spPr bwMode="auto">
          <a:xfrm>
            <a:off x="7435850" y="5575301"/>
            <a:ext cx="457200" cy="457200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vi-VN" sz="560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160" r:id="rId2" imgW="1371429" imgH="1371429"/>
        </mc:Choice>
        <mc:Fallback>
          <p:control r:id="rId2" imgW="1371429" imgH="1371429">
            <p:pic>
              <p:nvPicPr>
                <p:cNvPr id="2" name="FOfficeDoc3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527"/>
                  <a:ext cx="2743200" cy="2743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161" r:id="rId3" imgW="1561905" imgH="1561905"/>
        </mc:Choice>
        <mc:Fallback>
          <p:control r:id="rId3" imgW="1561905" imgH="1561905">
            <p:pic>
              <p:nvPicPr>
                <p:cNvPr id="3" name="FOfficeDoc4"/>
                <p:cNvPicPr preferRelativeResize="0">
                  <a:picLocks noChangeAspect="1" noChangeArrowheads="1" noChangeShapeType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43200" y="9527"/>
                  <a:ext cx="2743200" cy="2743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9623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4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5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6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6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7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82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8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8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8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9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9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9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101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0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10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10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1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1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1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12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1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1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12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30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32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3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6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139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4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14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14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4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5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55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158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160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162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164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168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7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72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74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177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79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18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183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18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89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91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93" dur="2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9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196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198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200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202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04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206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08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10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1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2000"/>
                            </p:stCondLst>
                            <p:childTnLst>
                              <p:par>
                                <p:cTn id="2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215" dur="2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17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219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21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23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225" dur="2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27" dur="2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29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3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234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236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238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240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42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244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4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48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50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253" dur="2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55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257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59" dur="2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1" dur="2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263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265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67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69" dur="2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7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272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274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276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278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80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282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84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286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8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30000"/>
                            </p:stCondLst>
                            <p:childTnLst>
                              <p:par>
                                <p:cTn id="29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291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93" dur="2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295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297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99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301" dur="2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03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05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7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2000"/>
                            </p:stCondLst>
                            <p:childTnLst>
                              <p:par>
                                <p:cTn id="30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310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312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314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31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18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20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22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24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6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329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331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333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335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7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339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41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43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45" dur="2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36000"/>
                            </p:stCondLst>
                            <p:childTnLst>
                              <p:par>
                                <p:cTn id="3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348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350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352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354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56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58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60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2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64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38000"/>
                            </p:stCondLst>
                            <p:childTnLst>
                              <p:par>
                                <p:cTn id="3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367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369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371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373" dur="2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5" dur="2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377" dur="2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379" dur="2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81" dur="2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83" dur="2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40000"/>
                            </p:stCondLst>
                            <p:childTnLst>
                              <p:par>
                                <p:cTn id="3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386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388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390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392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4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396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398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00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02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42000"/>
                            </p:stCondLst>
                            <p:childTnLst>
                              <p:par>
                                <p:cTn id="40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405" dur="2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407" dur="2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409" dur="2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11" dur="20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13" dur="2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415" dur="2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17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19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21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44000"/>
                            </p:stCondLst>
                            <p:childTnLst>
                              <p:par>
                                <p:cTn id="4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424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42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428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430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32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434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436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38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40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46000"/>
                            </p:stCondLst>
                            <p:childTnLst>
                              <p:par>
                                <p:cTn id="4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443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445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447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49" dur="2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51" dur="20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453" dur="2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55" dur="2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57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59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48000"/>
                            </p:stCondLst>
                            <p:childTnLst>
                              <p:par>
                                <p:cTn id="46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462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464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466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468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70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472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474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76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78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50000"/>
                            </p:stCondLst>
                            <p:childTnLst>
                              <p:par>
                                <p:cTn id="48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481" dur="2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483" dur="2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485" dur="2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487" dur="2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9" dur="2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491" dur="20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493" dur="20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95" dur="20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97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52000"/>
                            </p:stCondLst>
                            <p:childTnLst>
                              <p:par>
                                <p:cTn id="49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500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502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504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506" dur="2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08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510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512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14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16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54000"/>
                            </p:stCondLst>
                            <p:childTnLst>
                              <p:par>
                                <p:cTn id="5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519" dur="20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521" dur="2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523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525" dur="20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7" dur="2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529" dur="2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531" dur="2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33" dur="2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35" dur="2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56000"/>
                            </p:stCondLst>
                            <p:childTnLst>
                              <p:par>
                                <p:cTn id="5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538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540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542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544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46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548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550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52" dur="2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54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58000"/>
                            </p:stCondLst>
                            <p:childTnLst>
                              <p:par>
                                <p:cTn id="5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557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559" dur="2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561" dur="2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563" dur="2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65" dur="20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567" dur="20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569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71" dur="2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73" dur="20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60000"/>
                            </p:stCondLst>
                            <p:childTnLst>
                              <p:par>
                                <p:cTn id="57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200000">
                                      <p:cBhvr>
                                        <p:cTn id="576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578" dur="2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580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600000">
                                      <p:cBhvr>
                                        <p:cTn id="582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84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0">
                                      <p:cBhvr>
                                        <p:cTn id="586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588" dur="2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590" dur="2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59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200000">
                                      <p:cBhvr>
                                        <p:cTn id="593" dur="20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595" dur="2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7800000">
                                      <p:cBhvr>
                                        <p:cTn id="597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599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01" dur="2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603" dur="2000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05" dur="20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07" dur="2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6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8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6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5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1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0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3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9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5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8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3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6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9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2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5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7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6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5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8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1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4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7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3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6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5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8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1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4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0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6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9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2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5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1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4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7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0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3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6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58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1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4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7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9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 descr="n181 zalo Nguyen Duc Chien"/>
          <p:cNvGrpSpPr/>
          <p:nvPr/>
        </p:nvGrpSpPr>
        <p:grpSpPr>
          <a:xfrm>
            <a:off x="8738975" y="717763"/>
            <a:ext cx="7563188" cy="7555283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8709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30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02679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40</a:t>
              </a:r>
              <a:endPara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</a:t>
              </a:r>
              <a:endPara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0728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10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4247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50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1080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60</a:t>
              </a:r>
              <a:endPara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18042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70</a:t>
              </a:r>
              <a:endPara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48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80</a:t>
              </a:r>
              <a:endParaRPr lang="vi-VN" sz="48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quay dung" descr="n181 zalo Nguyen Duc Chien"/>
          <p:cNvSpPr/>
          <p:nvPr/>
        </p:nvSpPr>
        <p:spPr>
          <a:xfrm>
            <a:off x="13919304" y="8782432"/>
            <a:ext cx="4056018" cy="1273628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QUAY</a:t>
            </a:r>
            <a:endParaRPr lang="vi-VN" sz="54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 descr="n181 zalo Nguyen Duc Chien">
            <a:hlinkClick r:id="rId6" action="ppaction://hlinksldjump"/>
          </p:cNvPr>
          <p:cNvSpPr/>
          <p:nvPr/>
        </p:nvSpPr>
        <p:spPr>
          <a:xfrm>
            <a:off x="1286708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 descr="n181 zalo Nguyen Duc Chien">
            <a:hlinkClick r:id="rId7" action="ppaction://hlinksldjump"/>
          </p:cNvPr>
          <p:cNvSpPr/>
          <p:nvPr/>
        </p:nvSpPr>
        <p:spPr>
          <a:xfrm>
            <a:off x="3533583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n181 zalo Nguyen Duc Chien">
            <a:hlinkClick r:id="rId8" action="ppaction://hlinksldjump"/>
          </p:cNvPr>
          <p:cNvSpPr/>
          <p:nvPr/>
        </p:nvSpPr>
        <p:spPr>
          <a:xfrm>
            <a:off x="5780457" y="328046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n181 zalo Nguyen Duc Chien">
            <a:hlinkClick r:id="rId9" action="ppaction://hlinksldjump"/>
          </p:cNvPr>
          <p:cNvSpPr/>
          <p:nvPr/>
        </p:nvSpPr>
        <p:spPr>
          <a:xfrm>
            <a:off x="1287845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n181 zalo Nguyen Duc Chien">
            <a:hlinkClick r:id="rId10" action="ppaction://hlinksldjump"/>
          </p:cNvPr>
          <p:cNvSpPr/>
          <p:nvPr/>
        </p:nvSpPr>
        <p:spPr>
          <a:xfrm>
            <a:off x="3534720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 descr="n181 zalo Nguyen Duc Chien">
            <a:hlinkClick r:id="rId11" action="ppaction://hlinksldjump"/>
          </p:cNvPr>
          <p:cNvSpPr/>
          <p:nvPr/>
        </p:nvSpPr>
        <p:spPr>
          <a:xfrm>
            <a:off x="5781594" y="5599574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6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 descr="n181 zalo Nguyen Duc Chien">
            <a:hlinkClick r:id="rId12" action="ppaction://hlinksldjump"/>
          </p:cNvPr>
          <p:cNvSpPr/>
          <p:nvPr/>
        </p:nvSpPr>
        <p:spPr>
          <a:xfrm>
            <a:off x="3533583" y="7972117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7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n181 zalo Nguyen Duc Chien"/>
          <p:cNvSpPr/>
          <p:nvPr/>
        </p:nvSpPr>
        <p:spPr>
          <a:xfrm>
            <a:off x="1094351" y="142665"/>
            <a:ext cx="6701450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1268297"/>
            <a:ext cx="742950" cy="657225"/>
          </a:xfrm>
          <a:prstGeom prst="rect">
            <a:avLst/>
          </a:prstGeom>
        </p:spPr>
      </p:pic>
      <p:pic>
        <p:nvPicPr>
          <p:cNvPr id="45" name="Picture 44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1811208"/>
            <a:ext cx="742950" cy="657225"/>
          </a:xfrm>
          <a:prstGeom prst="rect">
            <a:avLst/>
          </a:prstGeom>
        </p:spPr>
      </p:pic>
      <p:pic>
        <p:nvPicPr>
          <p:cNvPr id="46" name="Picture 45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020417"/>
            <a:ext cx="742950" cy="657225"/>
          </a:xfrm>
          <a:prstGeom prst="rect">
            <a:avLst/>
          </a:prstGeom>
        </p:spPr>
      </p:pic>
      <p:pic>
        <p:nvPicPr>
          <p:cNvPr id="47" name="Picture 46" descr="n181 zalo Nguyen Duc Chien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2" name="Picture 1" descr="n181 zalo Nguyen Duc Chi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291" y="3596018"/>
            <a:ext cx="2031321" cy="1732596"/>
          </a:xfrm>
          <a:prstGeom prst="rect">
            <a:avLst/>
          </a:prstGeom>
        </p:spPr>
      </p:pic>
      <p:pic>
        <p:nvPicPr>
          <p:cNvPr id="3" name="vongquay" descr="n181 zalo Nguyen Duc Chi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Isosceles Triangle 31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Isosceles Triangle 32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Isosceles Triangle 33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Isosceles Triangle 41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Isosceles Triangle 42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Isosceles Triangle 47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Isosceles Triangle 48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0" name="Isosceles Triangle 49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Isosceles Triangle 50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Isosceles Triangle 51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Isosceles Triangle 52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Isosceles Triangle 53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5" name="Isosceles Triangle 54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6" name="Isosceles Triangle 55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7" name="Isosceles Triangle 56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8" name="Isosceles Triangle 57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59" name="Isosceles Triangle 58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0" name="Isosceles Triangle 59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1" name="Isosceles Triangle 60" descr="n181 zalo Nguyen Duc Chien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Heart 23" descr="n181 zalo Nguyen Duc Chien">
            <a:hlinkClick r:id="rId18" action="ppaction://hlinksldjump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62" name="Rounded Rectangle 37" descr="n181 zalo Nguyen Duc Chien">
            <a:hlinkClick r:id="rId18" action="ppaction://hlinksldjump"/>
            <a:extLst>
              <a:ext uri="{FF2B5EF4-FFF2-40B4-BE49-F238E27FC236}">
                <a16:creationId xmlns:a16="http://schemas.microsoft.com/office/drawing/2014/main" id="{406DD8C5-0EC5-475F-A215-AB8581E5E420}"/>
              </a:ext>
            </a:extLst>
          </p:cNvPr>
          <p:cNvSpPr/>
          <p:nvPr/>
        </p:nvSpPr>
        <p:spPr>
          <a:xfrm>
            <a:off x="5765868" y="8039100"/>
            <a:ext cx="2006532" cy="2006532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8</a:t>
            </a:r>
            <a:endParaRPr lang="vi-VN" sz="6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hlinkClick r:id="rId19" action="ppaction://hlinksldjump"/>
          </p:cNvPr>
          <p:cNvSpPr/>
          <p:nvPr/>
        </p:nvSpPr>
        <p:spPr>
          <a:xfrm>
            <a:off x="16302163" y="208378"/>
            <a:ext cx="1437146" cy="509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Rot="1" noChangeArrowheads="1"/>
          </p:cNvSpPr>
          <p:nvPr>
            <p:ph idx="4294967295"/>
          </p:nvPr>
        </p:nvSpPr>
        <p:spPr>
          <a:xfrm>
            <a:off x="152400" y="1471094"/>
            <a:ext cx="14889360" cy="747474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800" b="1" u="sng">
                <a:latin typeface="Times New Roman" panose="02020603050405020304" pitchFamily="18" charset="0"/>
              </a:rPr>
              <a:t>Ví dụ 2</a:t>
            </a:r>
            <a:r>
              <a:rPr lang="en-US" altLang="en-US" sz="4800" b="1">
                <a:latin typeface="Times New Roman" panose="02020603050405020304" pitchFamily="18" charset="0"/>
              </a:rPr>
              <a:t>: Trên một chiếc đồng hồ, từ lúc 12 giờ đến 15 giờ, kim giờ và kim phút đã quay một góc bao nhiêu độ?</a:t>
            </a:r>
          </a:p>
        </p:txBody>
      </p:sp>
      <p:pic>
        <p:nvPicPr>
          <p:cNvPr id="7" name="Picture 4" descr="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17" y="3695180"/>
            <a:ext cx="3088482" cy="311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290" y="3802334"/>
            <a:ext cx="3031332" cy="313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67635" y="7074176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FF0000"/>
                </a:solidFill>
                <a:sym typeface="Wingdings" panose="05000000000000000000" pitchFamily="2" charset="2"/>
              </a:rPr>
              <a:t> 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giờ quay một góc - 90</a:t>
            </a:r>
            <a:r>
              <a:rPr lang="en-US" altLang="en-US" sz="4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46217" y="8195744"/>
            <a:ext cx="956548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371566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200" b="1">
                <a:solidFill>
                  <a:srgbClr val="FF0000"/>
                </a:solidFill>
                <a:sym typeface="Wingdings" panose="05000000000000000000" pitchFamily="2" charset="2"/>
              </a:rPr>
              <a:t>  </a:t>
            </a:r>
            <a:r>
              <a:rPr lang="en-US" alt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phút quay một góc - 1080</a:t>
            </a:r>
            <a:r>
              <a:rPr lang="en-US" altLang="en-US" sz="4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819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38" y="493112"/>
            <a:ext cx="15246621" cy="17461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90126" y="2092976"/>
            <a:ext cx="1792798" cy="66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44880" indent="-342900" algn="ctr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  <a:tabLst>
                <a:tab pos="342900" algn="l"/>
                <a:tab pos="685800" algn="l"/>
              </a:tabLs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932" y="2681708"/>
            <a:ext cx="4761914" cy="39237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6579" y="5771981"/>
            <a:ext cx="16897038" cy="13726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6579" y="6814589"/>
            <a:ext cx="16137383" cy="131097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82304" y="7843628"/>
            <a:ext cx="16623662" cy="163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183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0376" y="876300"/>
            <a:ext cx="18017376" cy="303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578" algn="just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 ăn tròn đông người thường được thiết kế sao cho mặt bàn tròn nơi đặt đồ 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 (bàn tròn nhỏ) có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quay quanh tâm của nó. Nhờ đó, đồ ăn trên bàn có thể đi tới được gần từng người, mà vị trí đặt mặt bàn không bị dịch chuyển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569" y="3543300"/>
            <a:ext cx="7504625" cy="44534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735EB1-8095-4F3B-91AF-6B2F2083075D}"/>
              </a:ext>
            </a:extLst>
          </p:cNvPr>
          <p:cNvSpPr/>
          <p:nvPr/>
        </p:nvSpPr>
        <p:spPr>
          <a:xfrm>
            <a:off x="1" y="8191500"/>
            <a:ext cx="18288000" cy="154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0578" indent="-810578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Hỏi: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mặt bàn ăn quay, mặc dù các đĩa thức ăn trên bàn đều dịch </a:t>
            </a:r>
            <a:r>
              <a:rPr lang="en-US" sz="4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 tới vị trí mới 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 khoảng cách giữa hai đĩa thức ăn có bị thay đổi hay không?</a:t>
            </a:r>
            <a:endParaRPr lang="en-US" sz="4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hlinkClick r:id="rId3" action="ppaction://hlinksldjump"/>
            <a:extLst>
              <a:ext uri="{FF2B5EF4-FFF2-40B4-BE49-F238E27FC236}">
                <a16:creationId xmlns:a16="http://schemas.microsoft.com/office/drawing/2014/main" id="{489FD9F3-7600-4214-AE17-F9AAFB57B851}"/>
              </a:ext>
            </a:extLst>
          </p:cNvPr>
          <p:cNvSpPr/>
          <p:nvPr/>
        </p:nvSpPr>
        <p:spPr>
          <a:xfrm>
            <a:off x="16302163" y="208378"/>
            <a:ext cx="1437146" cy="515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41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0" name="Object 39"/>
          <p:cNvGraphicFramePr>
            <a:graphicFrameLocks noChangeAspect="1"/>
          </p:cNvGraphicFramePr>
          <p:nvPr/>
        </p:nvGraphicFramePr>
        <p:xfrm>
          <a:off x="881062" y="6243638"/>
          <a:ext cx="4086227" cy="1895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3" imgW="876300" imgH="482600" progId="Equation.3">
                  <p:embed/>
                </p:oleObj>
              </mc:Choice>
              <mc:Fallback>
                <p:oleObj name="Equation" r:id="rId3" imgW="876300" imgH="482600" progId="Equation.3">
                  <p:embed/>
                  <p:pic>
                    <p:nvPicPr>
                      <p:cNvPr id="13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62" y="6243638"/>
                        <a:ext cx="4086227" cy="18954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1" name="Object 40"/>
          <p:cNvGraphicFramePr>
            <a:graphicFrameLocks noChangeAspect="1"/>
          </p:cNvGraphicFramePr>
          <p:nvPr/>
        </p:nvGraphicFramePr>
        <p:xfrm>
          <a:off x="5010149" y="6696075"/>
          <a:ext cx="3555209" cy="1621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5" imgW="981131" imgH="418927" progId="Equation.3">
                  <p:embed/>
                </p:oleObj>
              </mc:Choice>
              <mc:Fallback>
                <p:oleObj name="Equation" r:id="rId5" imgW="981131" imgH="418927" progId="Equation.3">
                  <p:embed/>
                  <p:pic>
                    <p:nvPicPr>
                      <p:cNvPr id="13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149" y="6696075"/>
                        <a:ext cx="3555209" cy="1621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Line 60"/>
          <p:cNvSpPr>
            <a:spLocks noChangeShapeType="1"/>
          </p:cNvSpPr>
          <p:nvPr/>
        </p:nvSpPr>
        <p:spPr bwMode="auto">
          <a:xfrm rot="17365854" flipH="1">
            <a:off x="10163177" y="7884322"/>
            <a:ext cx="1278731" cy="2774159"/>
          </a:xfrm>
          <a:prstGeom prst="lin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9" name="Line 61"/>
          <p:cNvSpPr>
            <a:spLocks noChangeShapeType="1"/>
          </p:cNvSpPr>
          <p:nvPr/>
        </p:nvSpPr>
        <p:spPr bwMode="auto">
          <a:xfrm rot="17365854" flipH="1">
            <a:off x="9341647" y="8496302"/>
            <a:ext cx="1297781" cy="1188245"/>
          </a:xfrm>
          <a:prstGeom prst="line">
            <a:avLst/>
          </a:prstGeom>
          <a:noFill/>
          <a:ln w="9525">
            <a:solidFill>
              <a:srgbClr val="FFFF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4" name="Text Box 62"/>
          <p:cNvSpPr txBox="1">
            <a:spLocks noChangeArrowheads="1"/>
          </p:cNvSpPr>
          <p:nvPr/>
        </p:nvSpPr>
        <p:spPr bwMode="auto">
          <a:xfrm rot="20924070">
            <a:off x="10768015" y="7443479"/>
            <a:ext cx="719138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A’</a:t>
            </a:r>
          </a:p>
        </p:txBody>
      </p:sp>
      <p:sp>
        <p:nvSpPr>
          <p:cNvPr id="135" name="Text Box 63"/>
          <p:cNvSpPr txBox="1">
            <a:spLocks noChangeArrowheads="1"/>
          </p:cNvSpPr>
          <p:nvPr/>
        </p:nvSpPr>
        <p:spPr bwMode="auto">
          <a:xfrm rot="20924070">
            <a:off x="13362146" y="8051649"/>
            <a:ext cx="86439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B’</a:t>
            </a:r>
          </a:p>
        </p:txBody>
      </p:sp>
      <p:sp>
        <p:nvSpPr>
          <p:cNvPr id="136" name="Arc 68"/>
          <p:cNvSpPr>
            <a:spLocks/>
          </p:cNvSpPr>
          <p:nvPr/>
        </p:nvSpPr>
        <p:spPr bwMode="auto">
          <a:xfrm rot="21023899">
            <a:off x="9153525" y="5972179"/>
            <a:ext cx="1962150" cy="1728788"/>
          </a:xfrm>
          <a:custGeom>
            <a:avLst/>
            <a:gdLst>
              <a:gd name="T0" fmla="*/ 0 w 23301"/>
              <a:gd name="T1" fmla="*/ 859210322 h 21600"/>
              <a:gd name="T2" fmla="*/ 2147483646 w 23301"/>
              <a:gd name="T3" fmla="*/ 2147483646 h 21600"/>
              <a:gd name="T4" fmla="*/ 2147483646 w 23301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3301" h="21600" fill="none" extrusionOk="0">
                <a:moveTo>
                  <a:pt x="0" y="106"/>
                </a:moveTo>
                <a:cubicBezTo>
                  <a:pt x="710" y="35"/>
                  <a:pt x="1424" y="-1"/>
                  <a:pt x="2138" y="0"/>
                </a:cubicBezTo>
                <a:cubicBezTo>
                  <a:pt x="12400" y="0"/>
                  <a:pt x="21246" y="7221"/>
                  <a:pt x="23300" y="17277"/>
                </a:cubicBezTo>
              </a:path>
              <a:path w="23301" h="21600" stroke="0" extrusionOk="0">
                <a:moveTo>
                  <a:pt x="0" y="106"/>
                </a:moveTo>
                <a:cubicBezTo>
                  <a:pt x="710" y="35"/>
                  <a:pt x="1424" y="-1"/>
                  <a:pt x="2138" y="0"/>
                </a:cubicBezTo>
                <a:cubicBezTo>
                  <a:pt x="12400" y="0"/>
                  <a:pt x="21246" y="7221"/>
                  <a:pt x="23300" y="17277"/>
                </a:cubicBezTo>
                <a:lnTo>
                  <a:pt x="2138" y="21600"/>
                </a:lnTo>
                <a:lnTo>
                  <a:pt x="0" y="106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Arc 69"/>
          <p:cNvSpPr>
            <a:spLocks/>
          </p:cNvSpPr>
          <p:nvPr/>
        </p:nvSpPr>
        <p:spPr bwMode="auto">
          <a:xfrm rot="21015488">
            <a:off x="9232107" y="3407575"/>
            <a:ext cx="4264818" cy="5024438"/>
          </a:xfrm>
          <a:custGeom>
            <a:avLst/>
            <a:gdLst>
              <a:gd name="T0" fmla="*/ 2147483646 w 21600"/>
              <a:gd name="T1" fmla="*/ 0 h 25402"/>
              <a:gd name="T2" fmla="*/ 2147483646 w 21600"/>
              <a:gd name="T3" fmla="*/ 2147483646 h 25402"/>
              <a:gd name="T4" fmla="*/ 0 w 21600"/>
              <a:gd name="T5" fmla="*/ 2147483646 h 2540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5402" fill="none" extrusionOk="0">
                <a:moveTo>
                  <a:pt x="5697" y="0"/>
                </a:moveTo>
                <a:cubicBezTo>
                  <a:pt x="15088" y="2568"/>
                  <a:pt x="21600" y="11100"/>
                  <a:pt x="21600" y="20835"/>
                </a:cubicBezTo>
                <a:cubicBezTo>
                  <a:pt x="21600" y="22370"/>
                  <a:pt x="21436" y="23901"/>
                  <a:pt x="21111" y="25401"/>
                </a:cubicBezTo>
              </a:path>
              <a:path w="21600" h="25402" stroke="0" extrusionOk="0">
                <a:moveTo>
                  <a:pt x="5697" y="0"/>
                </a:moveTo>
                <a:cubicBezTo>
                  <a:pt x="15088" y="2568"/>
                  <a:pt x="21600" y="11100"/>
                  <a:pt x="21600" y="20835"/>
                </a:cubicBezTo>
                <a:cubicBezTo>
                  <a:pt x="21600" y="22370"/>
                  <a:pt x="21436" y="23901"/>
                  <a:pt x="21111" y="25401"/>
                </a:cubicBezTo>
                <a:lnTo>
                  <a:pt x="0" y="20835"/>
                </a:lnTo>
                <a:lnTo>
                  <a:pt x="5697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04" name="Arc 70"/>
          <p:cNvSpPr>
            <a:spLocks/>
          </p:cNvSpPr>
          <p:nvPr/>
        </p:nvSpPr>
        <p:spPr bwMode="auto">
          <a:xfrm rot="20924070">
            <a:off x="7631909" y="7893845"/>
            <a:ext cx="4536281" cy="54768"/>
          </a:xfrm>
          <a:custGeom>
            <a:avLst/>
            <a:gdLst>
              <a:gd name="T0" fmla="*/ 2147483646 w 21600"/>
              <a:gd name="T1" fmla="*/ 0 h 343"/>
              <a:gd name="T2" fmla="*/ 2147483646 w 21600"/>
              <a:gd name="T3" fmla="*/ 2147483646 h 343"/>
              <a:gd name="T4" fmla="*/ 0 w 21600"/>
              <a:gd name="T5" fmla="*/ 2147483646 h 34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43" fill="none" extrusionOk="0">
                <a:moveTo>
                  <a:pt x="21597" y="-1"/>
                </a:moveTo>
                <a:cubicBezTo>
                  <a:pt x="21599" y="114"/>
                  <a:pt x="21600" y="228"/>
                  <a:pt x="21600" y="343"/>
                </a:cubicBezTo>
              </a:path>
              <a:path w="21600" h="343" stroke="0" extrusionOk="0">
                <a:moveTo>
                  <a:pt x="21597" y="-1"/>
                </a:moveTo>
                <a:cubicBezTo>
                  <a:pt x="21599" y="114"/>
                  <a:pt x="21600" y="228"/>
                  <a:pt x="21600" y="343"/>
                </a:cubicBezTo>
                <a:lnTo>
                  <a:pt x="0" y="343"/>
                </a:lnTo>
                <a:lnTo>
                  <a:pt x="21597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9" name="Group 97"/>
          <p:cNvGrpSpPr>
            <a:grpSpLocks/>
          </p:cNvGrpSpPr>
          <p:nvPr/>
        </p:nvGrpSpPr>
        <p:grpSpPr bwMode="auto">
          <a:xfrm>
            <a:off x="8686799" y="3524252"/>
            <a:ext cx="1933577" cy="8824913"/>
            <a:chOff x="3361" y="1525"/>
            <a:chExt cx="812" cy="3706"/>
          </a:xfrm>
        </p:grpSpPr>
        <p:sp>
          <p:nvSpPr>
            <p:cNvPr id="8223" name="Oval 59"/>
            <p:cNvSpPr>
              <a:spLocks noChangeArrowheads="1"/>
            </p:cNvSpPr>
            <p:nvPr/>
          </p:nvSpPr>
          <p:spPr bwMode="auto">
            <a:xfrm rot="-4234146">
              <a:off x="3713" y="3377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224" name="Group 71"/>
            <p:cNvGrpSpPr>
              <a:grpSpLocks/>
            </p:cNvGrpSpPr>
            <p:nvPr/>
          </p:nvGrpSpPr>
          <p:grpSpPr bwMode="auto">
            <a:xfrm>
              <a:off x="3361" y="1525"/>
              <a:ext cx="812" cy="3706"/>
              <a:chOff x="3111" y="831"/>
              <a:chExt cx="812" cy="3706"/>
            </a:xfrm>
          </p:grpSpPr>
          <p:sp>
            <p:nvSpPr>
              <p:cNvPr id="8225" name="Oval 72"/>
              <p:cNvSpPr>
                <a:spLocks noChangeArrowheads="1"/>
              </p:cNvSpPr>
              <p:nvPr/>
            </p:nvSpPr>
            <p:spPr bwMode="auto">
              <a:xfrm rot="-4234146">
                <a:off x="3542" y="831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685784">
                  <a:spcBef>
                    <a:spcPct val="0"/>
                  </a:spcBef>
                  <a:buNone/>
                </a:pPr>
                <a:endParaRPr lang="vi-VN" alt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226" name="Group 73"/>
              <p:cNvGrpSpPr>
                <a:grpSpLocks/>
              </p:cNvGrpSpPr>
              <p:nvPr/>
            </p:nvGrpSpPr>
            <p:grpSpPr bwMode="auto">
              <a:xfrm>
                <a:off x="3111" y="840"/>
                <a:ext cx="812" cy="3697"/>
                <a:chOff x="3111" y="840"/>
                <a:chExt cx="812" cy="3697"/>
              </a:xfrm>
            </p:grpSpPr>
            <p:sp>
              <p:nvSpPr>
                <p:cNvPr id="8227" name="Oval 74"/>
                <p:cNvSpPr>
                  <a:spLocks noChangeArrowheads="1"/>
                </p:cNvSpPr>
                <p:nvPr/>
              </p:nvSpPr>
              <p:spPr bwMode="auto">
                <a:xfrm rot="-4234146">
                  <a:off x="3156" y="1923"/>
                  <a:ext cx="91" cy="91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defTabSz="685784">
                    <a:spcBef>
                      <a:spcPct val="0"/>
                    </a:spcBef>
                    <a:buNone/>
                  </a:pPr>
                  <a:endParaRPr lang="vi-VN" altLang="vi-VN" sz="36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8228" name="Group 75"/>
                <p:cNvGrpSpPr>
                  <a:grpSpLocks/>
                </p:cNvGrpSpPr>
                <p:nvPr/>
              </p:nvGrpSpPr>
              <p:grpSpPr bwMode="auto">
                <a:xfrm>
                  <a:off x="3111" y="840"/>
                  <a:ext cx="812" cy="3697"/>
                  <a:chOff x="3111" y="867"/>
                  <a:chExt cx="812" cy="3697"/>
                </a:xfrm>
              </p:grpSpPr>
              <p:grpSp>
                <p:nvGrpSpPr>
                  <p:cNvPr id="8229" name="Group 76"/>
                  <p:cNvGrpSpPr>
                    <a:grpSpLocks/>
                  </p:cNvGrpSpPr>
                  <p:nvPr/>
                </p:nvGrpSpPr>
                <p:grpSpPr bwMode="auto">
                  <a:xfrm>
                    <a:off x="3199" y="867"/>
                    <a:ext cx="599" cy="3642"/>
                    <a:chOff x="3199" y="867"/>
                    <a:chExt cx="599" cy="3642"/>
                  </a:xfrm>
                </p:grpSpPr>
                <p:sp>
                  <p:nvSpPr>
                    <p:cNvPr id="8235" name="Line 77"/>
                    <p:cNvSpPr>
                      <a:spLocks noChangeShapeType="1"/>
                    </p:cNvSpPr>
                    <p:nvPr/>
                  </p:nvSpPr>
                  <p:spPr bwMode="auto">
                    <a:xfrm rot="-4234146">
                      <a:off x="2824" y="1434"/>
                      <a:ext cx="113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784"/>
                      <a:endParaRPr lang="en-US" sz="27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8236" name="Group 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99" y="937"/>
                      <a:ext cx="599" cy="3572"/>
                      <a:chOff x="3199" y="937"/>
                      <a:chExt cx="599" cy="3572"/>
                    </a:xfrm>
                  </p:grpSpPr>
                  <p:sp>
                    <p:nvSpPr>
                      <p:cNvPr id="8237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rot="17365854" flipH="1">
                        <a:off x="2687" y="1531"/>
                        <a:ext cx="1706" cy="51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84"/>
                        <a:endParaRPr lang="en-US" sz="27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38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rot="17365854" flipH="1">
                        <a:off x="2605" y="3397"/>
                        <a:ext cx="1706" cy="517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84"/>
                        <a:endParaRPr lang="en-US" sz="27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8230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3111" y="2079"/>
                    <a:ext cx="812" cy="2485"/>
                    <a:chOff x="3111" y="2079"/>
                    <a:chExt cx="812" cy="2485"/>
                  </a:xfrm>
                </p:grpSpPr>
                <p:grpSp>
                  <p:nvGrpSpPr>
                    <p:cNvPr id="8231" name="Group 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11" y="2079"/>
                      <a:ext cx="812" cy="1261"/>
                      <a:chOff x="3111" y="2079"/>
                      <a:chExt cx="812" cy="1261"/>
                    </a:xfrm>
                  </p:grpSpPr>
                  <p:sp>
                    <p:nvSpPr>
                      <p:cNvPr id="8233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rot="17365854" flipH="1">
                        <a:off x="3088" y="2102"/>
                        <a:ext cx="545" cy="49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84"/>
                        <a:endParaRPr lang="en-US" sz="27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34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rot="17365854" flipH="1">
                        <a:off x="3401" y="2818"/>
                        <a:ext cx="545" cy="49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defTabSz="685784"/>
                        <a:endParaRPr lang="en-US" sz="27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8232" name="Line 8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424" y="3385"/>
                      <a:ext cx="409" cy="1179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defTabSz="685784"/>
                      <a:endParaRPr lang="en-US" sz="27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56" name="Group 89"/>
          <p:cNvGrpSpPr>
            <a:grpSpLocks/>
          </p:cNvGrpSpPr>
          <p:nvPr/>
        </p:nvGrpSpPr>
        <p:grpSpPr bwMode="auto">
          <a:xfrm rot="574828">
            <a:off x="9448802" y="7131850"/>
            <a:ext cx="642938" cy="538163"/>
            <a:chOff x="3412" y="2374"/>
            <a:chExt cx="270" cy="226"/>
          </a:xfrm>
        </p:grpSpPr>
        <p:sp>
          <p:nvSpPr>
            <p:cNvPr id="8221" name="Line 90"/>
            <p:cNvSpPr>
              <a:spLocks noChangeShapeType="1"/>
            </p:cNvSpPr>
            <p:nvPr/>
          </p:nvSpPr>
          <p:spPr bwMode="auto">
            <a:xfrm rot="8973616">
              <a:off x="3682" y="2374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2" name="Line 91"/>
            <p:cNvSpPr>
              <a:spLocks noChangeShapeType="1"/>
            </p:cNvSpPr>
            <p:nvPr/>
          </p:nvSpPr>
          <p:spPr bwMode="auto">
            <a:xfrm rot="8973616">
              <a:off x="3412" y="244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9" name="Line 93"/>
          <p:cNvSpPr>
            <a:spLocks noChangeShapeType="1"/>
          </p:cNvSpPr>
          <p:nvPr/>
        </p:nvSpPr>
        <p:spPr bwMode="auto">
          <a:xfrm>
            <a:off x="9115425" y="5014913"/>
            <a:ext cx="323850" cy="10715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0" name="Line 94"/>
          <p:cNvSpPr>
            <a:spLocks noChangeShapeType="1"/>
          </p:cNvSpPr>
          <p:nvPr/>
        </p:nvSpPr>
        <p:spPr bwMode="auto">
          <a:xfrm rot="2232475">
            <a:off x="12627769" y="7603334"/>
            <a:ext cx="66677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1" name="Group 98"/>
          <p:cNvGrpSpPr>
            <a:grpSpLocks/>
          </p:cNvGrpSpPr>
          <p:nvPr/>
        </p:nvGrpSpPr>
        <p:grpSpPr bwMode="auto">
          <a:xfrm>
            <a:off x="8553451" y="3176593"/>
            <a:ext cx="1683545" cy="5529264"/>
            <a:chOff x="3303" y="1377"/>
            <a:chExt cx="707" cy="2322"/>
          </a:xfrm>
        </p:grpSpPr>
        <p:sp>
          <p:nvSpPr>
            <p:cNvPr id="8213" name="Text Box 64"/>
            <p:cNvSpPr txBox="1">
              <a:spLocks noChangeArrowheads="1"/>
            </p:cNvSpPr>
            <p:nvPr/>
          </p:nvSpPr>
          <p:spPr bwMode="auto">
            <a:xfrm rot="20924070">
              <a:off x="3303" y="2807"/>
              <a:ext cx="27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214" name="Text Box 65"/>
            <p:cNvSpPr txBox="1">
              <a:spLocks noChangeArrowheads="1"/>
            </p:cNvSpPr>
            <p:nvPr/>
          </p:nvSpPr>
          <p:spPr bwMode="auto">
            <a:xfrm rot="20924070">
              <a:off x="3588" y="1377"/>
              <a:ext cx="27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8215" name="Line 66"/>
            <p:cNvSpPr>
              <a:spLocks noChangeShapeType="1"/>
            </p:cNvSpPr>
            <p:nvPr/>
          </p:nvSpPr>
          <p:spPr bwMode="auto">
            <a:xfrm rot="-675930">
              <a:off x="3550" y="2691"/>
              <a:ext cx="158" cy="7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6" name="Line 67"/>
            <p:cNvSpPr>
              <a:spLocks noChangeShapeType="1"/>
            </p:cNvSpPr>
            <p:nvPr/>
          </p:nvSpPr>
          <p:spPr bwMode="auto">
            <a:xfrm rot="20924070" flipV="1">
              <a:off x="3559" y="1614"/>
              <a:ext cx="451" cy="1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7" name="Line 86"/>
            <p:cNvSpPr>
              <a:spLocks noChangeShapeType="1"/>
            </p:cNvSpPr>
            <p:nvPr/>
          </p:nvSpPr>
          <p:spPr bwMode="auto">
            <a:xfrm rot="-4234146">
              <a:off x="3074" y="2101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18" name="Text Box 92"/>
            <p:cNvSpPr txBox="1">
              <a:spLocks noChangeArrowheads="1"/>
            </p:cNvSpPr>
            <p:nvPr/>
          </p:nvSpPr>
          <p:spPr bwMode="auto">
            <a:xfrm>
              <a:off x="3515" y="3486"/>
              <a:ext cx="209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8219" name="Oval 95"/>
            <p:cNvSpPr>
              <a:spLocks noChangeArrowheads="1"/>
            </p:cNvSpPr>
            <p:nvPr/>
          </p:nvSpPr>
          <p:spPr bwMode="auto">
            <a:xfrm rot="-675930">
              <a:off x="3786" y="152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20" name="Oval 96"/>
            <p:cNvSpPr>
              <a:spLocks noChangeArrowheads="1"/>
            </p:cNvSpPr>
            <p:nvPr/>
          </p:nvSpPr>
          <p:spPr bwMode="auto">
            <a:xfrm rot="-675930">
              <a:off x="3396" y="2623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B35C081-8D9C-475D-80F0-963B9B1D24D2}"/>
              </a:ext>
            </a:extLst>
          </p:cNvPr>
          <p:cNvSpPr/>
          <p:nvPr/>
        </p:nvSpPr>
        <p:spPr>
          <a:xfrm>
            <a:off x="715045" y="16045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TÍNH CHẤT CỦA PHÉP QUAY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7CE092-50C7-4808-A589-5193034B9EC5}"/>
              </a:ext>
            </a:extLst>
          </p:cNvPr>
          <p:cNvSpPr/>
          <p:nvPr/>
        </p:nvSpPr>
        <p:spPr>
          <a:xfrm>
            <a:off x="798341" y="1181100"/>
            <a:ext cx="13374859" cy="76944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Phép quay bảo toàn khoảng cách giữa hai điểm bất kì.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5194648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3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46" grpId="0"/>
      <p:bldP spid="4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143"/>
          <p:cNvGrpSpPr>
            <a:grpSpLocks/>
          </p:cNvGrpSpPr>
          <p:nvPr/>
        </p:nvGrpSpPr>
        <p:grpSpPr bwMode="auto">
          <a:xfrm>
            <a:off x="5505454" y="1728791"/>
            <a:ext cx="8424863" cy="5834063"/>
            <a:chOff x="703" y="745"/>
            <a:chExt cx="3538" cy="2450"/>
          </a:xfrm>
        </p:grpSpPr>
        <p:sp>
          <p:nvSpPr>
            <p:cNvPr id="9265" name="Line 144"/>
            <p:cNvSpPr>
              <a:spLocks noChangeShapeType="1"/>
            </p:cNvSpPr>
            <p:nvPr/>
          </p:nvSpPr>
          <p:spPr bwMode="auto">
            <a:xfrm flipH="1">
              <a:off x="2481" y="1498"/>
              <a:ext cx="545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6" name="Line 145"/>
            <p:cNvSpPr>
              <a:spLocks noChangeShapeType="1"/>
            </p:cNvSpPr>
            <p:nvPr/>
          </p:nvSpPr>
          <p:spPr bwMode="auto">
            <a:xfrm>
              <a:off x="3062" y="790"/>
              <a:ext cx="0" cy="6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7" name="Line 146"/>
            <p:cNvSpPr>
              <a:spLocks noChangeShapeType="1"/>
            </p:cNvSpPr>
            <p:nvPr/>
          </p:nvSpPr>
          <p:spPr bwMode="auto">
            <a:xfrm>
              <a:off x="3062" y="1471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8" name="Line 147"/>
            <p:cNvSpPr>
              <a:spLocks noChangeShapeType="1"/>
            </p:cNvSpPr>
            <p:nvPr/>
          </p:nvSpPr>
          <p:spPr bwMode="auto">
            <a:xfrm>
              <a:off x="3062" y="790"/>
              <a:ext cx="1134" cy="6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9" name="Oval 148"/>
            <p:cNvSpPr>
              <a:spLocks noChangeArrowheads="1"/>
            </p:cNvSpPr>
            <p:nvPr/>
          </p:nvSpPr>
          <p:spPr bwMode="auto">
            <a:xfrm>
              <a:off x="3016" y="142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0" name="Oval 149"/>
            <p:cNvSpPr>
              <a:spLocks noChangeArrowheads="1"/>
            </p:cNvSpPr>
            <p:nvPr/>
          </p:nvSpPr>
          <p:spPr bwMode="auto">
            <a:xfrm>
              <a:off x="4150" y="142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1" name="Oval 150"/>
            <p:cNvSpPr>
              <a:spLocks noChangeArrowheads="1"/>
            </p:cNvSpPr>
            <p:nvPr/>
          </p:nvSpPr>
          <p:spPr bwMode="auto">
            <a:xfrm>
              <a:off x="3016" y="74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2" name="Oval 151"/>
            <p:cNvSpPr>
              <a:spLocks noChangeArrowheads="1"/>
            </p:cNvSpPr>
            <p:nvPr/>
          </p:nvSpPr>
          <p:spPr bwMode="auto">
            <a:xfrm>
              <a:off x="2436" y="1934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3" name="Line 152"/>
            <p:cNvSpPr>
              <a:spLocks noChangeShapeType="1"/>
            </p:cNvSpPr>
            <p:nvPr/>
          </p:nvSpPr>
          <p:spPr bwMode="auto">
            <a:xfrm flipH="1">
              <a:off x="2490" y="1471"/>
              <a:ext cx="1706" cy="5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4" name="Line 153"/>
            <p:cNvSpPr>
              <a:spLocks noChangeShapeType="1"/>
            </p:cNvSpPr>
            <p:nvPr/>
          </p:nvSpPr>
          <p:spPr bwMode="auto">
            <a:xfrm flipH="1">
              <a:off x="2499" y="808"/>
              <a:ext cx="544" cy="1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5" name="Line 154"/>
            <p:cNvSpPr>
              <a:spLocks noChangeShapeType="1"/>
            </p:cNvSpPr>
            <p:nvPr/>
          </p:nvSpPr>
          <p:spPr bwMode="auto">
            <a:xfrm flipH="1">
              <a:off x="1928" y="2015"/>
              <a:ext cx="544" cy="118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6" name="Line 155"/>
            <p:cNvSpPr>
              <a:spLocks noChangeShapeType="1"/>
            </p:cNvSpPr>
            <p:nvPr/>
          </p:nvSpPr>
          <p:spPr bwMode="auto">
            <a:xfrm flipH="1">
              <a:off x="1882" y="2015"/>
              <a:ext cx="545" cy="499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7" name="Line 156"/>
            <p:cNvSpPr>
              <a:spLocks noChangeShapeType="1"/>
            </p:cNvSpPr>
            <p:nvPr/>
          </p:nvSpPr>
          <p:spPr bwMode="auto">
            <a:xfrm flipH="1">
              <a:off x="703" y="2015"/>
              <a:ext cx="1706" cy="5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8" name="Oval 157"/>
            <p:cNvSpPr>
              <a:spLocks noChangeArrowheads="1"/>
            </p:cNvSpPr>
            <p:nvPr/>
          </p:nvSpPr>
          <p:spPr bwMode="auto">
            <a:xfrm>
              <a:off x="4149" y="1434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79" name="Oval 158"/>
            <p:cNvSpPr>
              <a:spLocks noChangeArrowheads="1"/>
            </p:cNvSpPr>
            <p:nvPr/>
          </p:nvSpPr>
          <p:spPr bwMode="auto">
            <a:xfrm>
              <a:off x="3015" y="754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2" name="Text Box 159"/>
          <p:cNvSpPr txBox="1">
            <a:spLocks noChangeArrowheads="1"/>
          </p:cNvSpPr>
          <p:nvPr/>
        </p:nvSpPr>
        <p:spPr bwMode="auto">
          <a:xfrm>
            <a:off x="8853488" y="2812257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27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alt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60"/>
          <p:cNvSpPr txBox="1">
            <a:spLocks noChangeArrowheads="1"/>
          </p:cNvSpPr>
          <p:nvPr/>
        </p:nvSpPr>
        <p:spPr bwMode="auto">
          <a:xfrm>
            <a:off x="10475120" y="-114300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vi-VN" sz="27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alt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161"/>
          <p:cNvSpPr txBox="1">
            <a:spLocks noChangeArrowheads="1"/>
          </p:cNvSpPr>
          <p:nvPr/>
        </p:nvSpPr>
        <p:spPr bwMode="auto">
          <a:xfrm>
            <a:off x="7450932" y="1397795"/>
            <a:ext cx="6477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vi-VN" sz="27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alt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Arc 162"/>
          <p:cNvSpPr>
            <a:spLocks/>
          </p:cNvSpPr>
          <p:nvPr/>
        </p:nvSpPr>
        <p:spPr bwMode="auto">
          <a:xfrm rot="18880093">
            <a:off x="8909449" y="2711056"/>
            <a:ext cx="1819277" cy="1426370"/>
          </a:xfrm>
          <a:custGeom>
            <a:avLst/>
            <a:gdLst>
              <a:gd name="T0" fmla="*/ 2147483646 w 21600"/>
              <a:gd name="T1" fmla="*/ 0 h 17820"/>
              <a:gd name="T2" fmla="*/ 2147483646 w 21600"/>
              <a:gd name="T3" fmla="*/ 2147483646 h 17820"/>
              <a:gd name="T4" fmla="*/ 0 w 21600"/>
              <a:gd name="T5" fmla="*/ 2147483646 h 1782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7820" fill="none" extrusionOk="0">
                <a:moveTo>
                  <a:pt x="12206" y="0"/>
                </a:moveTo>
                <a:cubicBezTo>
                  <a:pt x="18085" y="4027"/>
                  <a:pt x="21600" y="10694"/>
                  <a:pt x="21600" y="17820"/>
                </a:cubicBezTo>
              </a:path>
              <a:path w="21600" h="17820" stroke="0" extrusionOk="0">
                <a:moveTo>
                  <a:pt x="12206" y="0"/>
                </a:moveTo>
                <a:cubicBezTo>
                  <a:pt x="18085" y="4027"/>
                  <a:pt x="21600" y="10694"/>
                  <a:pt x="21600" y="17820"/>
                </a:cubicBezTo>
                <a:lnTo>
                  <a:pt x="0" y="17820"/>
                </a:lnTo>
                <a:lnTo>
                  <a:pt x="12206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Arc 163"/>
          <p:cNvSpPr>
            <a:spLocks/>
          </p:cNvSpPr>
          <p:nvPr/>
        </p:nvSpPr>
        <p:spPr bwMode="auto">
          <a:xfrm rot="20552133">
            <a:off x="9010654" y="323852"/>
            <a:ext cx="4264820" cy="3643313"/>
          </a:xfrm>
          <a:custGeom>
            <a:avLst/>
            <a:gdLst>
              <a:gd name="T0" fmla="*/ 2147483646 w 21600"/>
              <a:gd name="T1" fmla="*/ 0 h 18434"/>
              <a:gd name="T2" fmla="*/ 2147483646 w 21600"/>
              <a:gd name="T3" fmla="*/ 2147483646 h 18434"/>
              <a:gd name="T4" fmla="*/ 0 w 21600"/>
              <a:gd name="T5" fmla="*/ 2147483646 h 184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18434" fill="none" extrusionOk="0">
                <a:moveTo>
                  <a:pt x="11258" y="-1"/>
                </a:moveTo>
                <a:cubicBezTo>
                  <a:pt x="17681" y="3922"/>
                  <a:pt x="21600" y="10907"/>
                  <a:pt x="21600" y="18434"/>
                </a:cubicBezTo>
              </a:path>
              <a:path w="21600" h="18434" stroke="0" extrusionOk="0">
                <a:moveTo>
                  <a:pt x="11258" y="-1"/>
                </a:moveTo>
                <a:cubicBezTo>
                  <a:pt x="17681" y="3922"/>
                  <a:pt x="21600" y="10907"/>
                  <a:pt x="21600" y="18434"/>
                </a:cubicBezTo>
                <a:lnTo>
                  <a:pt x="0" y="18434"/>
                </a:lnTo>
                <a:lnTo>
                  <a:pt x="11258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164"/>
          <p:cNvGrpSpPr>
            <a:grpSpLocks/>
          </p:cNvGrpSpPr>
          <p:nvPr/>
        </p:nvGrpSpPr>
        <p:grpSpPr bwMode="auto">
          <a:xfrm>
            <a:off x="9686924" y="1395413"/>
            <a:ext cx="4676777" cy="3298032"/>
            <a:chOff x="2645" y="2304"/>
            <a:chExt cx="1964" cy="1385"/>
          </a:xfrm>
        </p:grpSpPr>
        <p:sp>
          <p:nvSpPr>
            <p:cNvPr id="9252" name="Line 165"/>
            <p:cNvSpPr>
              <a:spLocks noChangeShapeType="1"/>
            </p:cNvSpPr>
            <p:nvPr/>
          </p:nvSpPr>
          <p:spPr bwMode="auto">
            <a:xfrm>
              <a:off x="3243" y="2496"/>
              <a:ext cx="0" cy="6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3" name="Line 166"/>
            <p:cNvSpPr>
              <a:spLocks noChangeShapeType="1"/>
            </p:cNvSpPr>
            <p:nvPr/>
          </p:nvSpPr>
          <p:spPr bwMode="auto">
            <a:xfrm>
              <a:off x="3243" y="3168"/>
              <a:ext cx="113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4" name="Line 167"/>
            <p:cNvSpPr>
              <a:spLocks noChangeShapeType="1"/>
            </p:cNvSpPr>
            <p:nvPr/>
          </p:nvSpPr>
          <p:spPr bwMode="auto">
            <a:xfrm>
              <a:off x="3243" y="2496"/>
              <a:ext cx="1134" cy="68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5" name="Oval 168"/>
            <p:cNvSpPr>
              <a:spLocks noChangeArrowheads="1"/>
            </p:cNvSpPr>
            <p:nvPr/>
          </p:nvSpPr>
          <p:spPr bwMode="auto">
            <a:xfrm>
              <a:off x="4331" y="312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6" name="Oval 169"/>
            <p:cNvSpPr>
              <a:spLocks noChangeArrowheads="1"/>
            </p:cNvSpPr>
            <p:nvPr/>
          </p:nvSpPr>
          <p:spPr bwMode="auto">
            <a:xfrm>
              <a:off x="3197" y="2451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7" name="Oval 170"/>
            <p:cNvSpPr>
              <a:spLocks noChangeArrowheads="1"/>
            </p:cNvSpPr>
            <p:nvPr/>
          </p:nvSpPr>
          <p:spPr bwMode="auto">
            <a:xfrm>
              <a:off x="3198" y="3136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8" name="Text Box 171"/>
            <p:cNvSpPr txBox="1">
              <a:spLocks noChangeArrowheads="1"/>
            </p:cNvSpPr>
            <p:nvPr/>
          </p:nvSpPr>
          <p:spPr bwMode="auto">
            <a:xfrm>
              <a:off x="3153" y="3204"/>
              <a:ext cx="2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259" name="Text Box 172"/>
            <p:cNvSpPr txBox="1">
              <a:spLocks noChangeArrowheads="1"/>
            </p:cNvSpPr>
            <p:nvPr/>
          </p:nvSpPr>
          <p:spPr bwMode="auto">
            <a:xfrm>
              <a:off x="4382" y="3121"/>
              <a:ext cx="2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260" name="Text Box 173"/>
            <p:cNvSpPr txBox="1">
              <a:spLocks noChangeArrowheads="1"/>
            </p:cNvSpPr>
            <p:nvPr/>
          </p:nvSpPr>
          <p:spPr bwMode="auto">
            <a:xfrm>
              <a:off x="3338" y="2304"/>
              <a:ext cx="2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261" name="Line 174"/>
            <p:cNvSpPr>
              <a:spLocks noChangeShapeType="1"/>
            </p:cNvSpPr>
            <p:nvPr/>
          </p:nvSpPr>
          <p:spPr bwMode="auto">
            <a:xfrm flipH="1">
              <a:off x="2699" y="2523"/>
              <a:ext cx="525" cy="1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2" name="Line 175"/>
            <p:cNvSpPr>
              <a:spLocks noChangeShapeType="1"/>
            </p:cNvSpPr>
            <p:nvPr/>
          </p:nvSpPr>
          <p:spPr bwMode="auto">
            <a:xfrm flipH="1">
              <a:off x="2699" y="3217"/>
              <a:ext cx="499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3" name="Line 176"/>
            <p:cNvSpPr>
              <a:spLocks noChangeShapeType="1"/>
            </p:cNvSpPr>
            <p:nvPr/>
          </p:nvSpPr>
          <p:spPr bwMode="auto">
            <a:xfrm flipV="1">
              <a:off x="2699" y="3201"/>
              <a:ext cx="1596" cy="4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64" name="Arc 177"/>
            <p:cNvSpPr>
              <a:spLocks/>
            </p:cNvSpPr>
            <p:nvPr/>
          </p:nvSpPr>
          <p:spPr bwMode="auto">
            <a:xfrm>
              <a:off x="2645" y="2423"/>
              <a:ext cx="1905" cy="23"/>
            </a:xfrm>
            <a:custGeom>
              <a:avLst/>
              <a:gdLst>
                <a:gd name="T0" fmla="*/ 1 w 21600"/>
                <a:gd name="T1" fmla="*/ 0 h 343"/>
                <a:gd name="T2" fmla="*/ 1 w 21600"/>
                <a:gd name="T3" fmla="*/ 0 h 343"/>
                <a:gd name="T4" fmla="*/ 0 w 21600"/>
                <a:gd name="T5" fmla="*/ 0 h 3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343" fill="none" extrusionOk="0">
                  <a:moveTo>
                    <a:pt x="21597" y="-1"/>
                  </a:moveTo>
                  <a:cubicBezTo>
                    <a:pt x="21599" y="114"/>
                    <a:pt x="21600" y="228"/>
                    <a:pt x="21600" y="343"/>
                  </a:cubicBezTo>
                </a:path>
                <a:path w="21600" h="343" stroke="0" extrusionOk="0">
                  <a:moveTo>
                    <a:pt x="21597" y="-1"/>
                  </a:moveTo>
                  <a:cubicBezTo>
                    <a:pt x="21599" y="114"/>
                    <a:pt x="21600" y="228"/>
                    <a:pt x="21600" y="343"/>
                  </a:cubicBezTo>
                  <a:lnTo>
                    <a:pt x="0" y="343"/>
                  </a:lnTo>
                  <a:lnTo>
                    <a:pt x="21597" y="-1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Arc 178"/>
          <p:cNvSpPr>
            <a:spLocks/>
          </p:cNvSpPr>
          <p:nvPr/>
        </p:nvSpPr>
        <p:spPr bwMode="auto">
          <a:xfrm rot="17948584">
            <a:off x="7853364" y="1231111"/>
            <a:ext cx="2857500" cy="2509838"/>
          </a:xfrm>
          <a:custGeom>
            <a:avLst/>
            <a:gdLst>
              <a:gd name="T0" fmla="*/ 2147483646 w 21600"/>
              <a:gd name="T1" fmla="*/ 0 h 20898"/>
              <a:gd name="T2" fmla="*/ 2147483646 w 21600"/>
              <a:gd name="T3" fmla="*/ 2147483646 h 20898"/>
              <a:gd name="T4" fmla="*/ 0 w 21600"/>
              <a:gd name="T5" fmla="*/ 2147483646 h 2089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0898" fill="none" extrusionOk="0">
                <a:moveTo>
                  <a:pt x="10855" y="-1"/>
                </a:moveTo>
                <a:cubicBezTo>
                  <a:pt x="17507" y="3866"/>
                  <a:pt x="21600" y="10979"/>
                  <a:pt x="21600" y="18674"/>
                </a:cubicBezTo>
                <a:cubicBezTo>
                  <a:pt x="21600" y="19416"/>
                  <a:pt x="21561" y="20159"/>
                  <a:pt x="21485" y="20898"/>
                </a:cubicBezTo>
              </a:path>
              <a:path w="21600" h="20898" stroke="0" extrusionOk="0">
                <a:moveTo>
                  <a:pt x="10855" y="-1"/>
                </a:moveTo>
                <a:cubicBezTo>
                  <a:pt x="17507" y="3866"/>
                  <a:pt x="21600" y="10979"/>
                  <a:pt x="21600" y="18674"/>
                </a:cubicBezTo>
                <a:cubicBezTo>
                  <a:pt x="21600" y="19416"/>
                  <a:pt x="21561" y="20159"/>
                  <a:pt x="21485" y="20898"/>
                </a:cubicBezTo>
                <a:lnTo>
                  <a:pt x="0" y="18674"/>
                </a:lnTo>
                <a:lnTo>
                  <a:pt x="10855" y="-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20"/>
          <p:cNvSpPr txBox="1">
            <a:spLocks noChangeArrowheads="1"/>
          </p:cNvSpPr>
          <p:nvPr/>
        </p:nvSpPr>
        <p:spPr bwMode="auto">
          <a:xfrm>
            <a:off x="9322595" y="8708234"/>
            <a:ext cx="54054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vi-VN" sz="2700" baseline="30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endParaRPr lang="en-US" altLang="vi-VN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1"/>
          <p:cNvSpPr txBox="1">
            <a:spLocks noChangeArrowheads="1"/>
          </p:cNvSpPr>
          <p:nvPr/>
        </p:nvSpPr>
        <p:spPr bwMode="auto">
          <a:xfrm>
            <a:off x="8565361" y="9139240"/>
            <a:ext cx="7548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1" name="Arc 122"/>
          <p:cNvSpPr>
            <a:spLocks/>
          </p:cNvSpPr>
          <p:nvPr/>
        </p:nvSpPr>
        <p:spPr bwMode="auto">
          <a:xfrm>
            <a:off x="7269962" y="7629527"/>
            <a:ext cx="195263" cy="1619250"/>
          </a:xfrm>
          <a:custGeom>
            <a:avLst/>
            <a:gdLst>
              <a:gd name="T0" fmla="*/ 0 w 19420"/>
              <a:gd name="T1" fmla="*/ 0 h 21600"/>
              <a:gd name="T2" fmla="*/ 39206900 w 19420"/>
              <a:gd name="T3" fmla="*/ 2147483646 h 21600"/>
              <a:gd name="T4" fmla="*/ 0 w 1942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420" h="21600" fill="none" extrusionOk="0">
                <a:moveTo>
                  <a:pt x="-1" y="0"/>
                </a:moveTo>
                <a:cubicBezTo>
                  <a:pt x="8263" y="0"/>
                  <a:pt x="15802" y="4714"/>
                  <a:pt x="19420" y="12143"/>
                </a:cubicBezTo>
              </a:path>
              <a:path w="19420" h="21600" stroke="0" extrusionOk="0">
                <a:moveTo>
                  <a:pt x="-1" y="0"/>
                </a:moveTo>
                <a:cubicBezTo>
                  <a:pt x="8263" y="0"/>
                  <a:pt x="15802" y="4714"/>
                  <a:pt x="19420" y="1214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23"/>
          <p:cNvGraphicFramePr>
            <a:graphicFrameLocks noChangeAspect="1"/>
          </p:cNvGraphicFramePr>
          <p:nvPr/>
        </p:nvGraphicFramePr>
        <p:xfrm>
          <a:off x="6729413" y="7951000"/>
          <a:ext cx="545309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3" imgW="152334" imgH="139639" progId="Equation.3">
                  <p:embed/>
                </p:oleObj>
              </mc:Choice>
              <mc:Fallback>
                <p:oleObj name="Equation" r:id="rId3" imgW="152334" imgH="139639" progId="Equation.3">
                  <p:embed/>
                  <p:pic>
                    <p:nvPicPr>
                      <p:cNvPr id="12" name="Object 1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7951000"/>
                        <a:ext cx="545309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24"/>
          <p:cNvSpPr>
            <a:spLocks noChangeShapeType="1"/>
          </p:cNvSpPr>
          <p:nvPr/>
        </p:nvSpPr>
        <p:spPr bwMode="auto">
          <a:xfrm flipH="1">
            <a:off x="8374858" y="9063038"/>
            <a:ext cx="86439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25"/>
          <p:cNvGrpSpPr>
            <a:grpSpLocks/>
          </p:cNvGrpSpPr>
          <p:nvPr/>
        </p:nvGrpSpPr>
        <p:grpSpPr bwMode="auto">
          <a:xfrm>
            <a:off x="2516983" y="5705476"/>
            <a:ext cx="7360445" cy="4924427"/>
            <a:chOff x="1673" y="633"/>
            <a:chExt cx="3091" cy="2068"/>
          </a:xfrm>
        </p:grpSpPr>
        <p:sp>
          <p:nvSpPr>
            <p:cNvPr id="9245" name="Oval 126"/>
            <p:cNvSpPr>
              <a:spLocks noChangeArrowheads="1"/>
            </p:cNvSpPr>
            <p:nvPr/>
          </p:nvSpPr>
          <p:spPr bwMode="auto">
            <a:xfrm>
              <a:off x="4359" y="963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246" name="Group 127"/>
            <p:cNvGrpSpPr>
              <a:grpSpLocks/>
            </p:cNvGrpSpPr>
            <p:nvPr/>
          </p:nvGrpSpPr>
          <p:grpSpPr bwMode="auto">
            <a:xfrm>
              <a:off x="1673" y="633"/>
              <a:ext cx="3091" cy="2068"/>
              <a:chOff x="1673" y="633"/>
              <a:chExt cx="3091" cy="2068"/>
            </a:xfrm>
          </p:grpSpPr>
          <p:sp>
            <p:nvSpPr>
              <p:cNvPr id="9247" name="Oval 128"/>
              <p:cNvSpPr>
                <a:spLocks noChangeArrowheads="1"/>
              </p:cNvSpPr>
              <p:nvPr/>
            </p:nvSpPr>
            <p:spPr bwMode="auto">
              <a:xfrm rot="9308849">
                <a:off x="3152" y="1661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685784">
                  <a:spcBef>
                    <a:spcPct val="0"/>
                  </a:spcBef>
                  <a:buNone/>
                </a:pPr>
                <a:endParaRPr lang="vi-VN" alt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8" name="Oval 129"/>
              <p:cNvSpPr>
                <a:spLocks noChangeArrowheads="1"/>
              </p:cNvSpPr>
              <p:nvPr/>
            </p:nvSpPr>
            <p:spPr bwMode="auto">
              <a:xfrm rot="9259421">
                <a:off x="4007" y="633"/>
                <a:ext cx="757" cy="73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685784">
                  <a:spcBef>
                    <a:spcPct val="0"/>
                  </a:spcBef>
                  <a:buNone/>
                </a:pPr>
                <a:endParaRPr lang="vi-VN" alt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9" name="Line 130"/>
              <p:cNvSpPr>
                <a:spLocks noChangeShapeType="1"/>
              </p:cNvSpPr>
              <p:nvPr/>
            </p:nvSpPr>
            <p:spPr bwMode="auto">
              <a:xfrm rot="9256187" flipV="1">
                <a:off x="3152" y="1308"/>
                <a:ext cx="1309" cy="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784"/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0" name="Line 131"/>
              <p:cNvSpPr>
                <a:spLocks noChangeShapeType="1"/>
              </p:cNvSpPr>
              <p:nvPr/>
            </p:nvSpPr>
            <p:spPr bwMode="auto">
              <a:xfrm rot="9256187" flipV="1">
                <a:off x="1973" y="1979"/>
                <a:ext cx="1309" cy="99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defTabSz="685784"/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1" name="Oval 132"/>
              <p:cNvSpPr>
                <a:spLocks noChangeArrowheads="1"/>
              </p:cNvSpPr>
              <p:nvPr/>
            </p:nvSpPr>
            <p:spPr bwMode="auto">
              <a:xfrm rot="9259421">
                <a:off x="1673" y="1970"/>
                <a:ext cx="757" cy="731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685784">
                  <a:spcBef>
                    <a:spcPct val="0"/>
                  </a:spcBef>
                  <a:buNone/>
                </a:pPr>
                <a:endParaRPr lang="vi-VN" altLang="vi-VN" sz="36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" name="Group 133"/>
          <p:cNvGrpSpPr>
            <a:grpSpLocks/>
          </p:cNvGrpSpPr>
          <p:nvPr/>
        </p:nvGrpSpPr>
        <p:grpSpPr bwMode="auto">
          <a:xfrm>
            <a:off x="5648324" y="5705479"/>
            <a:ext cx="4241009" cy="2193134"/>
            <a:chOff x="2064" y="338"/>
            <a:chExt cx="1781" cy="921"/>
          </a:xfrm>
        </p:grpSpPr>
        <p:sp>
          <p:nvSpPr>
            <p:cNvPr id="9237" name="Line 134"/>
            <p:cNvSpPr>
              <a:spLocks noChangeShapeType="1"/>
            </p:cNvSpPr>
            <p:nvPr/>
          </p:nvSpPr>
          <p:spPr bwMode="auto">
            <a:xfrm>
              <a:off x="2822" y="1018"/>
              <a:ext cx="9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38" name="Text Box 135"/>
            <p:cNvSpPr txBox="1">
              <a:spLocks noChangeArrowheads="1"/>
            </p:cNvSpPr>
            <p:nvPr/>
          </p:nvSpPr>
          <p:spPr bwMode="auto">
            <a:xfrm>
              <a:off x="2064" y="1026"/>
              <a:ext cx="31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30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9239" name="Oval 136"/>
            <p:cNvSpPr>
              <a:spLocks noChangeArrowheads="1"/>
            </p:cNvSpPr>
            <p:nvPr/>
          </p:nvSpPr>
          <p:spPr bwMode="auto">
            <a:xfrm>
              <a:off x="3431" y="65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0" name="Text Box 137"/>
            <p:cNvSpPr txBox="1">
              <a:spLocks noChangeArrowheads="1"/>
            </p:cNvSpPr>
            <p:nvPr/>
          </p:nvSpPr>
          <p:spPr bwMode="auto">
            <a:xfrm>
              <a:off x="3521" y="700"/>
              <a:ext cx="22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9241" name="Text Box 138"/>
            <p:cNvSpPr txBox="1">
              <a:spLocks noChangeArrowheads="1"/>
            </p:cNvSpPr>
            <p:nvPr/>
          </p:nvSpPr>
          <p:spPr bwMode="auto">
            <a:xfrm>
              <a:off x="3203" y="474"/>
              <a:ext cx="227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685784">
                <a:spcBef>
                  <a:spcPct val="50000"/>
                </a:spcBef>
                <a:buNone/>
              </a:pPr>
              <a:r>
                <a:rPr lang="en-US" altLang="vi-VN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</a:p>
          </p:txBody>
        </p:sp>
        <p:sp>
          <p:nvSpPr>
            <p:cNvPr id="9242" name="Line 139"/>
            <p:cNvSpPr>
              <a:spLocks noChangeShapeType="1"/>
            </p:cNvSpPr>
            <p:nvPr/>
          </p:nvSpPr>
          <p:spPr bwMode="auto">
            <a:xfrm flipH="1">
              <a:off x="3094" y="700"/>
              <a:ext cx="3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3" name="Oval 140"/>
            <p:cNvSpPr>
              <a:spLocks noChangeArrowheads="1"/>
            </p:cNvSpPr>
            <p:nvPr/>
          </p:nvSpPr>
          <p:spPr bwMode="auto">
            <a:xfrm rot="9259421">
              <a:off x="3088" y="338"/>
              <a:ext cx="757" cy="73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685784">
                <a:spcBef>
                  <a:spcPct val="0"/>
                </a:spcBef>
                <a:buNone/>
              </a:pPr>
              <a:endParaRPr lang="vi-VN" altLang="vi-VN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4" name="Line 141"/>
            <p:cNvSpPr>
              <a:spLocks noChangeShapeType="1"/>
            </p:cNvSpPr>
            <p:nvPr/>
          </p:nvSpPr>
          <p:spPr bwMode="auto">
            <a:xfrm rot="9256187" flipV="1">
              <a:off x="2233" y="1013"/>
              <a:ext cx="1309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85784"/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Line 142"/>
          <p:cNvSpPr>
            <a:spLocks noChangeShapeType="1"/>
          </p:cNvSpPr>
          <p:nvPr/>
        </p:nvSpPr>
        <p:spPr bwMode="auto">
          <a:xfrm flipH="1">
            <a:off x="7700966" y="8491539"/>
            <a:ext cx="109538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Arc 180"/>
          <p:cNvSpPr>
            <a:spLocks/>
          </p:cNvSpPr>
          <p:nvPr/>
        </p:nvSpPr>
        <p:spPr bwMode="auto">
          <a:xfrm>
            <a:off x="8565362" y="6584162"/>
            <a:ext cx="1290638" cy="2307431"/>
          </a:xfrm>
          <a:custGeom>
            <a:avLst/>
            <a:gdLst>
              <a:gd name="T0" fmla="*/ 2147483646 w 21600"/>
              <a:gd name="T1" fmla="*/ 0 h 36777"/>
              <a:gd name="T2" fmla="*/ 2147483646 w 21600"/>
              <a:gd name="T3" fmla="*/ 2147483646 h 36777"/>
              <a:gd name="T4" fmla="*/ 0 w 21600"/>
              <a:gd name="T5" fmla="*/ 2147483646 h 3677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36777" fill="none" extrusionOk="0">
                <a:moveTo>
                  <a:pt x="9714" y="0"/>
                </a:moveTo>
                <a:cubicBezTo>
                  <a:pt x="17002" y="3669"/>
                  <a:pt x="21600" y="11132"/>
                  <a:pt x="21600" y="19292"/>
                </a:cubicBezTo>
                <a:cubicBezTo>
                  <a:pt x="21600" y="26212"/>
                  <a:pt x="18284" y="32713"/>
                  <a:pt x="12682" y="36777"/>
                </a:cubicBezTo>
              </a:path>
              <a:path w="21600" h="36777" stroke="0" extrusionOk="0">
                <a:moveTo>
                  <a:pt x="9714" y="0"/>
                </a:moveTo>
                <a:cubicBezTo>
                  <a:pt x="17002" y="3669"/>
                  <a:pt x="21600" y="11132"/>
                  <a:pt x="21600" y="19292"/>
                </a:cubicBezTo>
                <a:cubicBezTo>
                  <a:pt x="21600" y="26212"/>
                  <a:pt x="18284" y="32713"/>
                  <a:pt x="12682" y="36777"/>
                </a:cubicBezTo>
                <a:lnTo>
                  <a:pt x="0" y="19292"/>
                </a:lnTo>
                <a:lnTo>
                  <a:pt x="9714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685784"/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 Box 135">
            <a:extLst>
              <a:ext uri="{FF2B5EF4-FFF2-40B4-BE49-F238E27FC236}">
                <a16:creationId xmlns:a16="http://schemas.microsoft.com/office/drawing/2014/main" id="{C937D54F-EAD2-4C69-97E3-5313A1468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9724" y="4493900"/>
            <a:ext cx="7548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784">
              <a:spcBef>
                <a:spcPct val="50000"/>
              </a:spcBef>
              <a:buNone/>
            </a:pPr>
            <a:r>
              <a:rPr lang="en-US" altLang="vi-VN" sz="3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28065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3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5045" y="16045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TÍNH CHẤT CỦA PHÉP QUAY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8339" y="1450220"/>
            <a:ext cx="13191981" cy="63305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quay biến: </a:t>
            </a: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 Đoạn 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 </a:t>
            </a: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……………………………</a:t>
            </a: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 Tam 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 </a:t>
            </a: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……………………………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 Đường 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 </a:t>
            </a: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……………………………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33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 Ba 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 thẳng hàng </a:t>
            </a: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……………………………</a:t>
            </a: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endParaRPr lang="en-US" sz="33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(5) Tia thành ……………………………</a:t>
            </a:r>
            <a:endParaRPr lang="en-US" sz="33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 Góc thành ……………………………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(7) Đường </a:t>
            </a:r>
            <a:r>
              <a:rPr lang="en-US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 </a:t>
            </a:r>
            <a:r>
              <a:rPr lang="en-US" sz="33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 ……………………………</a:t>
            </a:r>
            <a:endParaRPr lang="en-US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8BA3C8-99D6-4F52-9576-498583CB3060}"/>
              </a:ext>
            </a:extLst>
          </p:cNvPr>
          <p:cNvSpPr/>
          <p:nvPr/>
        </p:nvSpPr>
        <p:spPr>
          <a:xfrm>
            <a:off x="4525045" y="203497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thẳng bằng nó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A13C31-1495-4BFE-BFFA-F5B98CE2B8BB}"/>
              </a:ext>
            </a:extLst>
          </p:cNvPr>
          <p:cNvSpPr/>
          <p:nvPr/>
        </p:nvSpPr>
        <p:spPr>
          <a:xfrm>
            <a:off x="4250725" y="267505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 bằng nó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D040B1-432F-4A86-B223-29B06BCD932D}"/>
              </a:ext>
            </a:extLst>
          </p:cNvPr>
          <p:cNvSpPr/>
          <p:nvPr/>
        </p:nvSpPr>
        <p:spPr>
          <a:xfrm>
            <a:off x="4479325" y="3299894"/>
            <a:ext cx="7999892" cy="12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tròn có cùng bán kính và có tâm là ảnh của tâm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5EF4A4-1D52-4302-9721-112650C7F492}"/>
              </a:ext>
            </a:extLst>
          </p:cNvPr>
          <p:cNvSpPr/>
          <p:nvPr/>
        </p:nvSpPr>
        <p:spPr>
          <a:xfrm>
            <a:off x="5927125" y="4595294"/>
            <a:ext cx="7999892" cy="127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điểm thẳng hàng và không làm thay đổi thứ tự ba điểm đó;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7EFED-067E-4FE0-8089-B4B7EBC55DC5}"/>
              </a:ext>
            </a:extLst>
          </p:cNvPr>
          <p:cNvSpPr/>
          <p:nvPr/>
        </p:nvSpPr>
        <p:spPr>
          <a:xfrm>
            <a:off x="3183925" y="579925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tia;</a:t>
            </a:r>
            <a:endParaRPr lang="en-US" sz="36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A02808-352D-4AB7-9151-54BEDEA8869E}"/>
              </a:ext>
            </a:extLst>
          </p:cNvPr>
          <p:cNvSpPr/>
          <p:nvPr/>
        </p:nvSpPr>
        <p:spPr>
          <a:xfrm>
            <a:off x="3290605" y="6439334"/>
            <a:ext cx="7999892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bằng nó;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6B66D3-65B8-4C0A-A902-C30C856DC0D1}"/>
              </a:ext>
            </a:extLst>
          </p:cNvPr>
          <p:cNvSpPr/>
          <p:nvPr/>
        </p:nvSpPr>
        <p:spPr>
          <a:xfrm>
            <a:off x="4738405" y="7064174"/>
            <a:ext cx="7999892" cy="657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612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60454"/>
            <a:ext cx="7999892" cy="66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45833" indent="-945833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TÍNH CHẤT CỦA PHÉP QUAY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876300"/>
            <a:ext cx="18364200" cy="59477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 quay biến: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 thẳng thành đoạn thẳng bằng nó;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Tam giác thành tam giác bằng nó;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tròn thành đường tròn có cùng bán kính và có tâm là ảnh của tâm;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điểm thẳng hàng thành ba điểm thẳng hàng và không làm thay đổi thứ tự ba điểm đó;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 thành tia;</a:t>
            </a:r>
          </a:p>
          <a:p>
            <a:pPr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 thành góc bằng nó;</a:t>
            </a:r>
          </a:p>
          <a:p>
            <a:r>
              <a:rPr lang="en-US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 thẳng thành đường thẳng.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6899478"/>
            <a:ext cx="8543363" cy="319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6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43130"/>
            <a:ext cx="7072313" cy="7500938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45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1: </a:t>
            </a:r>
            <a:r>
              <a:rPr lang="en-US" altLang="en-US" sz="4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ABCD tâm O. 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2715372"/>
              </p:ext>
            </p:extLst>
          </p:nvPr>
        </p:nvGraphicFramePr>
        <p:xfrm>
          <a:off x="987030" y="4045746"/>
          <a:ext cx="4693445" cy="3259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3" imgW="1371600" imgH="952200" progId="Equation.DSMT4">
                  <p:embed/>
                </p:oleObj>
              </mc:Choice>
              <mc:Fallback>
                <p:oleObj name="Equation" r:id="rId3" imgW="1371600" imgH="952200" progId="Equation.DSMT4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030" y="4045746"/>
                        <a:ext cx="4693445" cy="32599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8432004" y="2336009"/>
            <a:ext cx="5464968" cy="5865020"/>
            <a:chOff x="5429256" y="1571612"/>
            <a:chExt cx="3643338" cy="3910429"/>
          </a:xfrm>
        </p:grpSpPr>
        <p:grpSp>
          <p:nvGrpSpPr>
            <p:cNvPr id="9259" name="Group 45"/>
            <p:cNvGrpSpPr>
              <a:grpSpLocks/>
            </p:cNvGrpSpPr>
            <p:nvPr/>
          </p:nvGrpSpPr>
          <p:grpSpPr bwMode="auto">
            <a:xfrm>
              <a:off x="5857884" y="2143116"/>
              <a:ext cx="2776537" cy="2776537"/>
              <a:chOff x="5929322" y="2357430"/>
              <a:chExt cx="2776537" cy="2776537"/>
            </a:xfrm>
          </p:grpSpPr>
          <p:grpSp>
            <p:nvGrpSpPr>
              <p:cNvPr id="9273" name="Group 44"/>
              <p:cNvGrpSpPr>
                <a:grpSpLocks/>
              </p:cNvGrpSpPr>
              <p:nvPr/>
            </p:nvGrpSpPr>
            <p:grpSpPr bwMode="auto">
              <a:xfrm>
                <a:off x="5929322" y="2357430"/>
                <a:ext cx="2776537" cy="2776537"/>
                <a:chOff x="5929322" y="2357430"/>
                <a:chExt cx="2776537" cy="2776537"/>
              </a:xfrm>
            </p:grpSpPr>
            <p:grpSp>
              <p:nvGrpSpPr>
                <p:cNvPr id="9275" name="Group 25"/>
                <p:cNvGrpSpPr>
                  <a:grpSpLocks/>
                </p:cNvGrpSpPr>
                <p:nvPr/>
              </p:nvGrpSpPr>
              <p:grpSpPr bwMode="auto">
                <a:xfrm>
                  <a:off x="5929322" y="2357430"/>
                  <a:ext cx="2776537" cy="2776537"/>
                  <a:chOff x="4071934" y="3073398"/>
                  <a:chExt cx="2776537" cy="2776537"/>
                </a:xfrm>
              </p:grpSpPr>
              <p:sp>
                <p:nvSpPr>
                  <p:cNvPr id="4" name="Line 55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105203" y="3073523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" name="Line 56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476813" y="4450032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" name="Line 57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476813" y="3078286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" name="Line 5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71866" y="4478610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9276" name="Picture 6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85010" y="3143256"/>
                  <a:ext cx="901700" cy="1143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74" name="Text Box 42"/>
              <p:cNvSpPr txBox="1">
                <a:spLocks noChangeArrowheads="1"/>
              </p:cNvSpPr>
              <p:nvPr/>
            </p:nvSpPr>
            <p:spPr bwMode="auto">
              <a:xfrm>
                <a:off x="7138997" y="3119430"/>
                <a:ext cx="647701" cy="49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371566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grpSp>
          <p:nvGrpSpPr>
            <p:cNvPr id="9260" name="Group 38"/>
            <p:cNvGrpSpPr>
              <a:grpSpLocks/>
            </p:cNvGrpSpPr>
            <p:nvPr/>
          </p:nvGrpSpPr>
          <p:grpSpPr bwMode="auto">
            <a:xfrm>
              <a:off x="5429256" y="1571612"/>
              <a:ext cx="3643338" cy="3910429"/>
              <a:chOff x="5500694" y="571480"/>
              <a:chExt cx="3643338" cy="3910429"/>
            </a:xfrm>
          </p:grpSpPr>
          <p:sp>
            <p:nvSpPr>
              <p:cNvPr id="9261" name="Text Box 42"/>
              <p:cNvSpPr txBox="1">
                <a:spLocks noChangeArrowheads="1"/>
              </p:cNvSpPr>
              <p:nvPr/>
            </p:nvSpPr>
            <p:spPr bwMode="auto">
              <a:xfrm>
                <a:off x="5614997" y="3838581"/>
                <a:ext cx="457201" cy="49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371566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grpSp>
            <p:nvGrpSpPr>
              <p:cNvPr id="9262" name="Group 37"/>
              <p:cNvGrpSpPr>
                <a:grpSpLocks/>
              </p:cNvGrpSpPr>
              <p:nvPr/>
            </p:nvGrpSpPr>
            <p:grpSpPr bwMode="auto">
              <a:xfrm>
                <a:off x="5500694" y="571480"/>
                <a:ext cx="3643338" cy="3910429"/>
                <a:chOff x="5500694" y="571480"/>
                <a:chExt cx="3643338" cy="3910429"/>
              </a:xfrm>
            </p:grpSpPr>
            <p:sp>
              <p:nvSpPr>
                <p:cNvPr id="9263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615394" y="3929066"/>
                  <a:ext cx="457201" cy="492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1371566"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42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grpSp>
              <p:nvGrpSpPr>
                <p:cNvPr id="9264" name="Group 36"/>
                <p:cNvGrpSpPr>
                  <a:grpSpLocks/>
                </p:cNvGrpSpPr>
                <p:nvPr/>
              </p:nvGrpSpPr>
              <p:grpSpPr bwMode="auto">
                <a:xfrm>
                  <a:off x="5500694" y="571480"/>
                  <a:ext cx="3643338" cy="3910429"/>
                  <a:chOff x="5500694" y="2143116"/>
                  <a:chExt cx="3643338" cy="3910429"/>
                </a:xfrm>
              </p:grpSpPr>
              <p:grpSp>
                <p:nvGrpSpPr>
                  <p:cNvPr id="9265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519355" y="2143116"/>
                    <a:ext cx="3624677" cy="3910429"/>
                    <a:chOff x="5376511" y="1357298"/>
                    <a:chExt cx="3624677" cy="3910429"/>
                  </a:xfrm>
                </p:grpSpPr>
                <p:sp>
                  <p:nvSpPr>
                    <p:cNvPr id="8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86478" y="1928859"/>
                      <a:ext cx="2743220" cy="2743493"/>
                    </a:xfrm>
                    <a:prstGeom prst="rect">
                      <a:avLst/>
                    </a:prstGeom>
                    <a:noFill/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1371566">
                        <a:defRPr/>
                      </a:pPr>
                      <a:endParaRPr lang="vi-VN" sz="27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9268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099456" y="1357298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269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67032" y="1404928"/>
                      <a:ext cx="647774" cy="492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defTabSz="1371566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42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9270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429652" y="1357298"/>
                      <a:ext cx="457201" cy="492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defTabSz="1371566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42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p:txBody>
                </p:sp>
                <p:pic>
                  <p:nvPicPr>
                    <p:cNvPr id="9271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099488" y="4124727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272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6511" y="4106066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9266" name="Picture 6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00694" y="2143116"/>
                    <a:ext cx="901700" cy="1143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grpSp>
        <p:nvGrpSpPr>
          <p:cNvPr id="18" name="Group 48"/>
          <p:cNvGrpSpPr>
            <a:grpSpLocks/>
          </p:cNvGrpSpPr>
          <p:nvPr/>
        </p:nvGrpSpPr>
        <p:grpSpPr bwMode="auto">
          <a:xfrm>
            <a:off x="8996365" y="3264695"/>
            <a:ext cx="4093370" cy="4093368"/>
            <a:chOff x="5929322" y="2143116"/>
            <a:chExt cx="2728922" cy="2728922"/>
          </a:xfrm>
        </p:grpSpPr>
        <p:sp>
          <p:nvSpPr>
            <p:cNvPr id="9257" name="Line 57"/>
            <p:cNvSpPr>
              <a:spLocks noChangeShapeType="1"/>
            </p:cNvSpPr>
            <p:nvPr/>
          </p:nvSpPr>
          <p:spPr bwMode="auto">
            <a:xfrm rot="-5400000">
              <a:off x="7286644" y="2143116"/>
              <a:ext cx="1371600" cy="137160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8" name="Line 57"/>
            <p:cNvSpPr>
              <a:spLocks noChangeShapeType="1"/>
            </p:cNvSpPr>
            <p:nvPr/>
          </p:nvSpPr>
          <p:spPr bwMode="auto">
            <a:xfrm rot="-5400000">
              <a:off x="5929322" y="3500438"/>
              <a:ext cx="1371600" cy="13716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Line 55"/>
          <p:cNvSpPr>
            <a:spLocks noChangeShapeType="1"/>
          </p:cNvSpPr>
          <p:nvPr/>
        </p:nvSpPr>
        <p:spPr bwMode="auto">
          <a:xfrm rot="16200000" flipH="1" flipV="1">
            <a:off x="11047808" y="3201592"/>
            <a:ext cx="2112168" cy="2143127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371566" fontAlgn="base">
              <a:spcBef>
                <a:spcPct val="0"/>
              </a:spcBef>
              <a:spcAft>
                <a:spcPct val="0"/>
              </a:spcAft>
            </a:pPr>
            <a:endParaRPr lang="en-US" sz="27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8996362" y="5279232"/>
            <a:ext cx="4107659" cy="2074068"/>
            <a:chOff x="1142976" y="4333871"/>
            <a:chExt cx="2739215" cy="1382733"/>
          </a:xfrm>
        </p:grpSpPr>
        <p:sp>
          <p:nvSpPr>
            <p:cNvPr id="9254" name="Line 56"/>
            <p:cNvSpPr>
              <a:spLocks noChangeShapeType="1"/>
            </p:cNvSpPr>
            <p:nvPr/>
          </p:nvSpPr>
          <p:spPr bwMode="auto">
            <a:xfrm rot="16200000" flipH="1">
              <a:off x="2510591" y="4342618"/>
              <a:ext cx="1371600" cy="13716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55" name="Line 58"/>
            <p:cNvSpPr>
              <a:spLocks noChangeShapeType="1"/>
            </p:cNvSpPr>
            <p:nvPr/>
          </p:nvSpPr>
          <p:spPr bwMode="auto">
            <a:xfrm rot="-5400000">
              <a:off x="1142976" y="4333871"/>
              <a:ext cx="1371600" cy="137160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42976" y="5715017"/>
              <a:ext cx="2715395" cy="1587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70"/>
          <p:cNvGrpSpPr>
            <a:grpSpLocks/>
          </p:cNvGrpSpPr>
          <p:nvPr/>
        </p:nvGrpSpPr>
        <p:grpSpPr bwMode="auto">
          <a:xfrm rot="16200000">
            <a:off x="8929685" y="3195639"/>
            <a:ext cx="4155282" cy="4193382"/>
            <a:chOff x="3939853" y="3689340"/>
            <a:chExt cx="2770904" cy="2794042"/>
          </a:xfrm>
        </p:grpSpPr>
        <p:grpSp>
          <p:nvGrpSpPr>
            <p:cNvPr id="9246" name="Group 61"/>
            <p:cNvGrpSpPr>
              <a:grpSpLocks/>
            </p:cNvGrpSpPr>
            <p:nvPr/>
          </p:nvGrpSpPr>
          <p:grpSpPr bwMode="auto">
            <a:xfrm>
              <a:off x="3972792" y="5081989"/>
              <a:ext cx="2737965" cy="1401393"/>
              <a:chOff x="3972792" y="5081989"/>
              <a:chExt cx="2737965" cy="1401393"/>
            </a:xfrm>
          </p:grpSpPr>
          <p:sp>
            <p:nvSpPr>
              <p:cNvPr id="9251" name="Line 56"/>
              <p:cNvSpPr>
                <a:spLocks noChangeShapeType="1"/>
              </p:cNvSpPr>
              <p:nvPr/>
            </p:nvSpPr>
            <p:spPr bwMode="auto">
              <a:xfrm rot="16200000" flipH="1">
                <a:off x="5339157" y="5109396"/>
                <a:ext cx="1371600" cy="1371600"/>
              </a:xfrm>
              <a:prstGeom prst="line">
                <a:avLst/>
              </a:prstGeom>
              <a:noFill/>
              <a:ln w="3175">
                <a:solidFill>
                  <a:srgbClr val="7030A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52" name="Line 58"/>
              <p:cNvSpPr>
                <a:spLocks noChangeShapeType="1"/>
              </p:cNvSpPr>
              <p:nvPr/>
            </p:nvSpPr>
            <p:spPr bwMode="auto">
              <a:xfrm rot="-5400000">
                <a:off x="3972792" y="5081988"/>
                <a:ext cx="1371600" cy="1371600"/>
              </a:xfrm>
              <a:prstGeom prst="line">
                <a:avLst/>
              </a:prstGeom>
              <a:noFill/>
              <a:ln w="3175">
                <a:solidFill>
                  <a:srgbClr val="7030A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1" name="Straight Connector 60"/>
              <p:cNvCxnSpPr/>
              <p:nvPr/>
            </p:nvCxnSpPr>
            <p:spPr>
              <a:xfrm>
                <a:off x="3982727" y="6481794"/>
                <a:ext cx="2713738" cy="1587"/>
              </a:xfrm>
              <a:prstGeom prst="line">
                <a:avLst/>
              </a:prstGeom>
              <a:ln w="28575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247" name="Group 62"/>
            <p:cNvGrpSpPr>
              <a:grpSpLocks/>
            </p:cNvGrpSpPr>
            <p:nvPr/>
          </p:nvGrpSpPr>
          <p:grpSpPr bwMode="auto">
            <a:xfrm rot="10800000">
              <a:off x="3939853" y="3689340"/>
              <a:ext cx="2737965" cy="1401394"/>
              <a:chOff x="3972792" y="5081988"/>
              <a:chExt cx="2737965" cy="1401394"/>
            </a:xfrm>
          </p:grpSpPr>
          <p:sp>
            <p:nvSpPr>
              <p:cNvPr id="9248" name="Line 56"/>
              <p:cNvSpPr>
                <a:spLocks noChangeShapeType="1"/>
              </p:cNvSpPr>
              <p:nvPr/>
            </p:nvSpPr>
            <p:spPr bwMode="auto">
              <a:xfrm rot="16200000" flipH="1">
                <a:off x="5339157" y="5109396"/>
                <a:ext cx="1371600" cy="13716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9" name="Line 58"/>
              <p:cNvSpPr>
                <a:spLocks noChangeShapeType="1"/>
              </p:cNvSpPr>
              <p:nvPr/>
            </p:nvSpPr>
            <p:spPr bwMode="auto">
              <a:xfrm rot="-5400000">
                <a:off x="3972792" y="5081988"/>
                <a:ext cx="1371600" cy="13716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prstDash val="sysDot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66" name="Straight Connector 65"/>
              <p:cNvCxnSpPr/>
              <p:nvPr/>
            </p:nvCxnSpPr>
            <p:spPr>
              <a:xfrm>
                <a:off x="3985903" y="6481796"/>
                <a:ext cx="2713738" cy="1587"/>
              </a:xfrm>
              <a:prstGeom prst="line">
                <a:avLst/>
              </a:prstGeom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66"/>
          <p:cNvGrpSpPr>
            <a:grpSpLocks/>
          </p:cNvGrpSpPr>
          <p:nvPr/>
        </p:nvGrpSpPr>
        <p:grpSpPr bwMode="auto">
          <a:xfrm rot="16200000">
            <a:off x="10001248" y="4217195"/>
            <a:ext cx="4107659" cy="2102645"/>
            <a:chOff x="3972792" y="5081988"/>
            <a:chExt cx="2737965" cy="1401394"/>
          </a:xfrm>
        </p:grpSpPr>
        <p:sp>
          <p:nvSpPr>
            <p:cNvPr id="9243" name="Line 56"/>
            <p:cNvSpPr>
              <a:spLocks noChangeShapeType="1"/>
            </p:cNvSpPr>
            <p:nvPr/>
          </p:nvSpPr>
          <p:spPr bwMode="auto">
            <a:xfrm rot="16200000" flipH="1">
              <a:off x="5339157" y="5109396"/>
              <a:ext cx="1371600" cy="137160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44" name="Line 58"/>
            <p:cNvSpPr>
              <a:spLocks noChangeShapeType="1"/>
            </p:cNvSpPr>
            <p:nvPr/>
          </p:nvSpPr>
          <p:spPr bwMode="auto">
            <a:xfrm rot="-5400000">
              <a:off x="3972792" y="5081988"/>
              <a:ext cx="1371600" cy="1371600"/>
            </a:xfrm>
            <a:prstGeom prst="line">
              <a:avLst/>
            </a:prstGeom>
            <a:noFill/>
            <a:ln w="3175">
              <a:solidFill>
                <a:srgbClr val="7030A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371566" fontAlgn="base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3969618" y="6481795"/>
              <a:ext cx="2714156" cy="158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79"/>
          <p:cNvGrpSpPr>
            <a:grpSpLocks/>
          </p:cNvGrpSpPr>
          <p:nvPr/>
        </p:nvGrpSpPr>
        <p:grpSpPr bwMode="auto">
          <a:xfrm>
            <a:off x="8991598" y="3186115"/>
            <a:ext cx="4107659" cy="4167188"/>
            <a:chOff x="2571736" y="3677430"/>
            <a:chExt cx="2739215" cy="2777377"/>
          </a:xfrm>
        </p:grpSpPr>
        <p:grpSp>
          <p:nvGrpSpPr>
            <p:cNvPr id="9235" name="Group 71"/>
            <p:cNvGrpSpPr>
              <a:grpSpLocks/>
            </p:cNvGrpSpPr>
            <p:nvPr/>
          </p:nvGrpSpPr>
          <p:grpSpPr bwMode="auto">
            <a:xfrm>
              <a:off x="2571736" y="5072074"/>
              <a:ext cx="2739215" cy="1382733"/>
              <a:chOff x="1142976" y="4333871"/>
              <a:chExt cx="2739215" cy="1382733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142976" y="5715017"/>
                <a:ext cx="2715395" cy="15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41" name="Line 56"/>
              <p:cNvSpPr>
                <a:spLocks noChangeShapeType="1"/>
              </p:cNvSpPr>
              <p:nvPr/>
            </p:nvSpPr>
            <p:spPr bwMode="auto">
              <a:xfrm rot="16200000" flipH="1">
                <a:off x="2510591" y="4342618"/>
                <a:ext cx="1371600" cy="137160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42" name="Line 58"/>
              <p:cNvSpPr>
                <a:spLocks noChangeShapeType="1"/>
              </p:cNvSpPr>
              <p:nvPr/>
            </p:nvSpPr>
            <p:spPr bwMode="auto">
              <a:xfrm rot="-5400000">
                <a:off x="1142976" y="4333871"/>
                <a:ext cx="1371600" cy="137160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236" name="Group 75"/>
            <p:cNvGrpSpPr>
              <a:grpSpLocks/>
            </p:cNvGrpSpPr>
            <p:nvPr/>
          </p:nvGrpSpPr>
          <p:grpSpPr bwMode="auto">
            <a:xfrm rot="10800000">
              <a:off x="2571736" y="3677430"/>
              <a:ext cx="2739215" cy="1375983"/>
              <a:chOff x="1142976" y="4340621"/>
              <a:chExt cx="2739215" cy="1375983"/>
            </a:xfrm>
          </p:grpSpPr>
          <p:sp>
            <p:nvSpPr>
              <p:cNvPr id="9237" name="Line 56"/>
              <p:cNvSpPr>
                <a:spLocks noChangeShapeType="1"/>
              </p:cNvSpPr>
              <p:nvPr/>
            </p:nvSpPr>
            <p:spPr bwMode="auto">
              <a:xfrm rot="16200000" flipH="1">
                <a:off x="2510591" y="4342618"/>
                <a:ext cx="1371600" cy="13716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38" name="Line 58"/>
              <p:cNvSpPr>
                <a:spLocks noChangeShapeType="1"/>
              </p:cNvSpPr>
              <p:nvPr/>
            </p:nvSpPr>
            <p:spPr bwMode="auto">
              <a:xfrm rot="-5400000">
                <a:off x="1142976" y="4340621"/>
                <a:ext cx="1371600" cy="13716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371566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1139800" y="5715016"/>
                <a:ext cx="2715395" cy="1588"/>
              </a:xfrm>
              <a:prstGeom prst="line">
                <a:avLst/>
              </a:prstGeom>
              <a:ln w="2857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8432004" y="2336009"/>
            <a:ext cx="5464968" cy="5865020"/>
            <a:chOff x="5429256" y="1571612"/>
            <a:chExt cx="3643338" cy="3910429"/>
          </a:xfrm>
        </p:grpSpPr>
        <p:grpSp>
          <p:nvGrpSpPr>
            <p:cNvPr id="9283" name="Group 45"/>
            <p:cNvGrpSpPr>
              <a:grpSpLocks/>
            </p:cNvGrpSpPr>
            <p:nvPr/>
          </p:nvGrpSpPr>
          <p:grpSpPr bwMode="auto">
            <a:xfrm>
              <a:off x="5857884" y="2143173"/>
              <a:ext cx="2776557" cy="2776832"/>
              <a:chOff x="5929322" y="2357487"/>
              <a:chExt cx="2776557" cy="2776832"/>
            </a:xfrm>
          </p:grpSpPr>
          <p:grpSp>
            <p:nvGrpSpPr>
              <p:cNvPr id="9284" name="Group 44"/>
              <p:cNvGrpSpPr>
                <a:grpSpLocks/>
              </p:cNvGrpSpPr>
              <p:nvPr/>
            </p:nvGrpSpPr>
            <p:grpSpPr bwMode="auto">
              <a:xfrm>
                <a:off x="5929322" y="2357487"/>
                <a:ext cx="2776557" cy="2776832"/>
                <a:chOff x="5929322" y="2357487"/>
                <a:chExt cx="2776557" cy="2776832"/>
              </a:xfrm>
            </p:grpSpPr>
            <p:grpSp>
              <p:nvGrpSpPr>
                <p:cNvPr id="9285" name="Group 25"/>
                <p:cNvGrpSpPr>
                  <a:grpSpLocks/>
                </p:cNvGrpSpPr>
                <p:nvPr/>
              </p:nvGrpSpPr>
              <p:grpSpPr bwMode="auto">
                <a:xfrm>
                  <a:off x="5929322" y="2357487"/>
                  <a:ext cx="2776557" cy="2776832"/>
                  <a:chOff x="4071934" y="3073455"/>
                  <a:chExt cx="2776557" cy="2776832"/>
                </a:xfrm>
              </p:grpSpPr>
              <p:sp>
                <p:nvSpPr>
                  <p:cNvPr id="13" name="Line 55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4105203" y="3073523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4" name="Line 56"/>
                  <p:cNvSpPr>
                    <a:spLocks noChangeShapeType="1"/>
                  </p:cNvSpPr>
                  <p:nvPr/>
                </p:nvSpPr>
                <p:spPr bwMode="auto">
                  <a:xfrm rot="16200000" flipH="1">
                    <a:off x="5476813" y="4450033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5" name="Line 57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5476813" y="3078286"/>
                    <a:ext cx="1371746" cy="1371610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" name="Line 58"/>
                  <p:cNvSpPr>
                    <a:spLocks noChangeShapeType="1"/>
                  </p:cNvSpPr>
                  <p:nvPr/>
                </p:nvSpPr>
                <p:spPr bwMode="auto">
                  <a:xfrm rot="16200000">
                    <a:off x="4084890" y="4470596"/>
                    <a:ext cx="1366735" cy="1392648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ysDot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defTabSz="1371566">
                      <a:defRPr/>
                    </a:pPr>
                    <a:endParaRPr lang="vi-VN" sz="27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9290" name="Picture 6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02474" y="3143256"/>
                  <a:ext cx="901700" cy="11430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9291" name="Text Box 42"/>
              <p:cNvSpPr txBox="1">
                <a:spLocks noChangeArrowheads="1"/>
              </p:cNvSpPr>
              <p:nvPr/>
            </p:nvSpPr>
            <p:spPr bwMode="auto">
              <a:xfrm>
                <a:off x="7138997" y="3119430"/>
                <a:ext cx="647701" cy="49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371566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</a:p>
            </p:txBody>
          </p:sp>
        </p:grpSp>
        <p:grpSp>
          <p:nvGrpSpPr>
            <p:cNvPr id="9292" name="Group 38"/>
            <p:cNvGrpSpPr>
              <a:grpSpLocks/>
            </p:cNvGrpSpPr>
            <p:nvPr/>
          </p:nvGrpSpPr>
          <p:grpSpPr bwMode="auto">
            <a:xfrm>
              <a:off x="5429256" y="1571612"/>
              <a:ext cx="3643338" cy="3910429"/>
              <a:chOff x="5500694" y="571480"/>
              <a:chExt cx="3643338" cy="3910429"/>
            </a:xfrm>
          </p:grpSpPr>
          <p:sp>
            <p:nvSpPr>
              <p:cNvPr id="9293" name="Text Box 42"/>
              <p:cNvSpPr txBox="1">
                <a:spLocks noChangeArrowheads="1"/>
              </p:cNvSpPr>
              <p:nvPr/>
            </p:nvSpPr>
            <p:spPr bwMode="auto">
              <a:xfrm>
                <a:off x="5614997" y="3838581"/>
                <a:ext cx="457201" cy="4924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defTabSz="1371566" eaLnBrk="1" fontAlgn="base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4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  <p:grpSp>
            <p:nvGrpSpPr>
              <p:cNvPr id="9294" name="Group 37"/>
              <p:cNvGrpSpPr>
                <a:grpSpLocks/>
              </p:cNvGrpSpPr>
              <p:nvPr/>
            </p:nvGrpSpPr>
            <p:grpSpPr bwMode="auto">
              <a:xfrm>
                <a:off x="5500694" y="571480"/>
                <a:ext cx="3643338" cy="3910429"/>
                <a:chOff x="5500694" y="571480"/>
                <a:chExt cx="3643338" cy="3910429"/>
              </a:xfrm>
            </p:grpSpPr>
            <p:sp>
              <p:nvSpPr>
                <p:cNvPr id="9295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8615394" y="3929066"/>
                  <a:ext cx="457201" cy="492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defTabSz="1371566" eaLnBrk="1" fontAlgn="base" hangingPunct="1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altLang="en-US" sz="420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</a:t>
                  </a:r>
                </a:p>
              </p:txBody>
            </p:sp>
            <p:grpSp>
              <p:nvGrpSpPr>
                <p:cNvPr id="9296" name="Group 36"/>
                <p:cNvGrpSpPr>
                  <a:grpSpLocks/>
                </p:cNvGrpSpPr>
                <p:nvPr/>
              </p:nvGrpSpPr>
              <p:grpSpPr bwMode="auto">
                <a:xfrm>
                  <a:off x="5500694" y="571480"/>
                  <a:ext cx="3643338" cy="3910429"/>
                  <a:chOff x="5500694" y="2143116"/>
                  <a:chExt cx="3643338" cy="3910429"/>
                </a:xfrm>
              </p:grpSpPr>
              <p:grpSp>
                <p:nvGrpSpPr>
                  <p:cNvPr id="9297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5519355" y="2143116"/>
                    <a:ext cx="3624677" cy="3910429"/>
                    <a:chOff x="5376511" y="1357298"/>
                    <a:chExt cx="3624677" cy="3910429"/>
                  </a:xfrm>
                </p:grpSpPr>
                <p:sp>
                  <p:nvSpPr>
                    <p:cNvPr id="11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786478" y="1928859"/>
                      <a:ext cx="2743220" cy="2743493"/>
                    </a:xfrm>
                    <a:prstGeom prst="rect">
                      <a:avLst/>
                    </a:prstGeom>
                    <a:noFill/>
                    <a:ln w="5715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ysDot"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defTabSz="1371566">
                        <a:defRPr/>
                      </a:pPr>
                      <a:endParaRPr lang="vi-VN" sz="27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pic>
                  <p:nvPicPr>
                    <p:cNvPr id="9299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099456" y="1357298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9300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567032" y="1404928"/>
                      <a:ext cx="647774" cy="492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defTabSz="1371566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42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</a:p>
                  </p:txBody>
                </p:sp>
                <p:sp>
                  <p:nvSpPr>
                    <p:cNvPr id="9301" name="Text Box 4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8429652" y="1357298"/>
                      <a:ext cx="457201" cy="4924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defTabSz="1371566" eaLnBrk="1" fontAlgn="base" hangingPunct="1">
                        <a:spcBef>
                          <a:spcPct val="50000"/>
                        </a:spcBef>
                        <a:spcAft>
                          <a:spcPct val="0"/>
                        </a:spcAft>
                      </a:pPr>
                      <a:r>
                        <a:rPr lang="en-US" altLang="en-US" sz="420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p:txBody>
                </p:sp>
                <p:pic>
                  <p:nvPicPr>
                    <p:cNvPr id="9302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099488" y="4124727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9303" name="Picture 6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376511" y="4106066"/>
                      <a:ext cx="901700" cy="1143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pic>
                <p:nvPicPr>
                  <p:cNvPr id="9304" name="Picture 62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00694" y="2143116"/>
                    <a:ext cx="901700" cy="11430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</p:spTree>
    <p:extLst>
      <p:ext uri="{BB962C8B-B14F-4D97-AF65-F5344CB8AC3E}">
        <p14:creationId xmlns:p14="http://schemas.microsoft.com/office/powerpoint/2010/main" val="3373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3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4029880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85750" y="1916691"/>
            <a:ext cx="2452047" cy="1153471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7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1.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/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 ABC đều tâm O. Ảnh của điểm A </a:t>
                </a:r>
              </a:p>
              <a:p>
                <a:pPr algn="just"/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qua phép quay Q(O; </a:t>
                </a:r>
                <a14:m>
                  <m:oMath xmlns:m="http://schemas.openxmlformats.org/officeDocument/2006/math">
                    <m:r>
                      <a:rPr lang="vi-VN" sz="4800" b="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là điểm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33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iểm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iểm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O.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iểm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iểm 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A.</a:t>
                </a:r>
                <a:endParaRPr lang="vi-VN" sz="48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blipFill>
                <a:blip r:embed="rId3"/>
                <a:stretch>
                  <a:fillRect l="-1812" t="-4072" b="-7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2590800" y="468982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54AFC2-0E8B-4840-8056-42D0EA0C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237" y="1971121"/>
            <a:ext cx="3341141" cy="34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4029880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85750" y="1916691"/>
            <a:ext cx="2452047" cy="1153471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7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2.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/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 ABC đều tâm O. Ảnh của đoạn thẳng </a:t>
                </a:r>
              </a:p>
              <a:p>
                <a:pPr algn="just"/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A B qua phép quay Q(O;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800" b="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120°</m:t>
                    </m:r>
                  </m:oMath>
                </a14:m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là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33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đoạn thẳng B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đoạn thẳng OB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đoạn thẳng A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đoạn thẳng O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C.</a:t>
                </a:r>
                <a:endParaRPr lang="vi-VN" sz="48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blipFill>
                <a:blip r:embed="rId3"/>
                <a:stretch>
                  <a:fillRect l="-1812" t="-4072" b="-7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2590800" y="468982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54AFC2-0E8B-4840-8056-42D0EA0C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237" y="1971121"/>
            <a:ext cx="3341141" cy="34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3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130481" y="339590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52399" y="2946857"/>
            <a:ext cx="9043523" cy="18019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403803" y="2930302"/>
            <a:ext cx="7360197" cy="17800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39078" y="4949214"/>
            <a:ext cx="915732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409723" y="4977876"/>
            <a:ext cx="796387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87" y="4692304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sp>
        <p:nvSpPr>
          <p:cNvPr id="57" name="Cloud 56" descr="n181 zalo Nguyen Duc Chien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sp>
        <p:nvSpPr>
          <p:cNvPr id="3" name="Rectangle 2" descr="n181 zalo Nguyen Duc Chien"/>
          <p:cNvSpPr/>
          <p:nvPr/>
        </p:nvSpPr>
        <p:spPr>
          <a:xfrm>
            <a:off x="1686214" y="667094"/>
            <a:ext cx="14637341" cy="192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15000"/>
              </a:lnSpc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chất nào sau đây </a:t>
            </a:r>
            <a:r>
              <a:rPr lang="en-US" sz="54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đúng 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 phép đối xứng trục? Phép đối xứng trục biến</a:t>
            </a:r>
            <a:endParaRPr lang="en-US" sz="5400" dirty="0">
              <a:solidFill>
                <a:srgbClr val="00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n181 zalo Nguyen Duc Chien"/>
          <p:cNvSpPr/>
          <p:nvPr/>
        </p:nvSpPr>
        <p:spPr>
          <a:xfrm>
            <a:off x="9324691" y="3014433"/>
            <a:ext cx="5660199" cy="872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15000"/>
              </a:lnSpc>
            </a:pP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en-US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8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tia thành tia</a:t>
            </a:r>
            <a:endParaRPr lang="en-US" sz="48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 descr="n181 zalo Nguyen Duc Chien"/>
          <p:cNvSpPr/>
          <p:nvPr/>
        </p:nvSpPr>
        <p:spPr>
          <a:xfrm>
            <a:off x="0" y="5061217"/>
            <a:ext cx="9665414" cy="869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15000"/>
              </a:lnSpc>
            </a:pP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  <a:r>
              <a:rPr lang="en-US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Tam giác thành tam giác bằng nó</a:t>
            </a:r>
            <a:endParaRPr lang="en-US" sz="48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 descr="n181 zalo Nguyen Duc Chien"/>
          <p:cNvSpPr/>
          <p:nvPr/>
        </p:nvSpPr>
        <p:spPr>
          <a:xfrm>
            <a:off x="230607" y="3009900"/>
            <a:ext cx="8794919" cy="1859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marR="45720" algn="just">
              <a:lnSpc>
                <a:spcPct val="115000"/>
              </a:lnSpc>
            </a:pPr>
            <a:r>
              <a:rPr lang="en-US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5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lang="vi-VN" sz="5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5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 thẳng thành đ</a:t>
            </a:r>
            <a:r>
              <a:rPr lang="vi-VN" sz="5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</a:t>
            </a:r>
            <a:r>
              <a:rPr lang="en-US" sz="520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ờng thẳng song song với nó</a:t>
            </a:r>
            <a:endParaRPr lang="en-US" sz="5200" dirty="0">
              <a:solidFill>
                <a:srgbClr val="0033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 descr="n181 zalo Nguyen Duc Chien"/>
          <p:cNvSpPr/>
          <p:nvPr/>
        </p:nvSpPr>
        <p:spPr>
          <a:xfrm>
            <a:off x="9744088" y="5036095"/>
            <a:ext cx="6813468" cy="8694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marR="45720" algn="just">
              <a:lnSpc>
                <a:spcPct val="115000"/>
              </a:lnSpc>
            </a:pP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US" sz="48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 thành góc bằng nó</a:t>
            </a:r>
            <a:endParaRPr lang="en-US" sz="4800" dirty="0">
              <a:solidFill>
                <a:srgbClr val="0033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75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4029880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85750" y="1916691"/>
            <a:ext cx="2452047" cy="1153471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7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3.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/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4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 ABC đều tâm O. Ảnh của tam giác</a:t>
                </a:r>
              </a:p>
              <a:p>
                <a:pPr algn="just"/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OBC qua phép quay Q(O; </a:t>
                </a:r>
                <a14:m>
                  <m:oMath xmlns:m="http://schemas.openxmlformats.org/officeDocument/2006/math">
                    <m:r>
                      <a:rPr lang="vi-VN" sz="4800" b="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800" b="0" i="1" smtClean="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vi-VN" sz="4800" b="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0°</m:t>
                    </m:r>
                  </m:oMath>
                </a14:m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là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33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A. 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tam giác OAC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tam giác ABC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tam giác OAB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altLang="en-US" sz="480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tam giác OBC</a:t>
                </a:r>
                <a:r>
                  <a:rPr lang="en-US" sz="480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:endParaRPr lang="vi-VN" sz="48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blipFill>
                <a:blip r:embed="rId3"/>
                <a:stretch>
                  <a:fillRect l="-1812" t="-4072" b="-7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2590800" y="468982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54AFC2-0E8B-4840-8056-42D0EA0C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4237" y="1971121"/>
            <a:ext cx="3341141" cy="340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3295095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85750" y="1916691"/>
            <a:ext cx="2452047" cy="1153471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784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4.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1E800562-5001-46C6-8B95-B22669F0AA26}"/>
              </a:ext>
            </a:extLst>
          </p:cNvPr>
          <p:cNvSpPr txBox="1"/>
          <p:nvPr/>
        </p:nvSpPr>
        <p:spPr>
          <a:xfrm>
            <a:off x="2404234" y="1790700"/>
            <a:ext cx="15133558" cy="2559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 ABC đều tâm O. Có bao nhiêu phép quay Q(O; ), </a:t>
            </a:r>
          </a:p>
          <a:p>
            <a:pPr algn="just"/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 ≤  &lt; 2</a:t>
            </a:r>
            <a:r>
              <a:rPr lang="el-GR" alt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π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biến  ABC thành chính nó? </a:t>
            </a:r>
            <a:endParaRPr lang="el-GR" altLang="en-US" sz="4800"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lnSpc>
                <a:spcPct val="150000"/>
              </a:lnSpc>
              <a:spcAft>
                <a:spcPts val="600"/>
              </a:spcAft>
              <a:tabLst>
                <a:tab pos="202883" algn="l"/>
                <a:tab pos="2699861" algn="l"/>
                <a:tab pos="3645694" algn="l"/>
              </a:tabLst>
            </a:pPr>
            <a:r>
              <a:rPr lang="vi-VN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3.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vi-VN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  <a:r>
              <a:rPr lang="en-US" sz="4800" b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4.</a:t>
            </a:r>
            <a:endParaRPr lang="vi-VN" sz="4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9988664" y="361950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151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6447800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85750" y="1916691"/>
            <a:ext cx="2452047" cy="1446550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625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5.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495D89-4287-4725-A468-74A44A9CF323}"/>
                  </a:ext>
                </a:extLst>
              </p:cNvPr>
              <p:cNvSpPr txBox="1"/>
              <p:nvPr/>
            </p:nvSpPr>
            <p:spPr>
              <a:xfrm>
                <a:off x="2737798" y="2203559"/>
                <a:ext cx="10960106" cy="1446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400" b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Cho lục giác đều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𝑨𝑩𝑪𝑫𝑬𝑭</m:t>
                    </m:r>
                  </m:oMath>
                </a14:m>
                <a:r>
                  <a:rPr lang="vi-VN" sz="4400" b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tâm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𝑶</m:t>
                    </m:r>
                  </m:oMath>
                </a14:m>
                <a:r>
                  <a:rPr lang="vi-VN" sz="4400" b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như hình bên. 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7495D89-4287-4725-A468-74A44A9CF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7798" y="2203559"/>
                <a:ext cx="10960106" cy="1446550"/>
              </a:xfrm>
              <a:prstGeom prst="rect">
                <a:avLst/>
              </a:prstGeom>
              <a:blipFill>
                <a:blip r:embed="rId3"/>
                <a:stretch>
                  <a:fillRect l="-2225" t="-7983" b="-19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6" name="Picture 75">
            <a:extLst>
              <a:ext uri="{FF2B5EF4-FFF2-40B4-BE49-F238E27FC236}">
                <a16:creationId xmlns:a16="http://schemas.microsoft.com/office/drawing/2014/main" id="{6F6CE601-E69B-4118-9B66-BFCC01C982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7903" y="1730968"/>
            <a:ext cx="3465195" cy="3351878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/>
              <p:nvPr/>
            </p:nvSpPr>
            <p:spPr>
              <a:xfrm>
                <a:off x="647696" y="3314700"/>
                <a:ext cx="13140566" cy="4271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450"/>
                  </a:spcBef>
                  <a:spcAft>
                    <a:spcPts val="600"/>
                  </a:spcAft>
                  <a:tabLst>
                    <a:tab pos="472440" algn="l"/>
                  </a:tabLst>
                </a:pPr>
                <a:r>
                  <a:rPr lang="en-US" sz="33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</a:t>
                </a:r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Tìm </a:t>
                </a:r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góc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𝜶</m:t>
                    </m:r>
                  </m:oMath>
                </a14:m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𝑬𝑶𝑫</m:t>
                    </m:r>
                  </m:oMath>
                </a14:m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là ảnh của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𝑨𝑶𝑭</m:t>
                    </m:r>
                  </m:oMath>
                </a14:m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qua phép quay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4400" b="1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𝑸</m:t>
                        </m:r>
                      </m:e>
                      <m:sub>
                        <m:d>
                          <m:dPr>
                            <m:ctrlPr>
                              <a:rPr lang="vi-VN" sz="44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𝑶</m:t>
                            </m:r>
                            <m:r>
                              <a:rPr lang="vi-VN" sz="44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,</m:t>
                            </m:r>
                            <m:r>
                              <a:rPr lang="vi-VN" sz="4400" b="1" i="1"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𝜶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400" b="1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𝜶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</a:t>
                </a:r>
                <a:r>
                  <a:rPr lang="vi-VN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:r>
                  <a:rPr lang="en-US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𝜶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𝟔𝟎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40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𝜶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r>
                  <a:rPr lang="vi-VN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4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         </a:t>
                </a:r>
                <a:r>
                  <a:rPr lang="vi-VN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400" b="1">
                    <a:solidFill>
                      <a:srgbClr val="3333FF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𝜶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vi-VN" sz="4400" b="1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vi-VN" sz="440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96" y="3314700"/>
                <a:ext cx="13140566" cy="4271426"/>
              </a:xfrm>
              <a:prstGeom prst="rect">
                <a:avLst/>
              </a:prstGeom>
              <a:blipFill>
                <a:blip r:embed="rId5"/>
                <a:stretch>
                  <a:fillRect l="-1855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609600" y="689610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078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ounded Rectangle 133"/>
          <p:cNvSpPr/>
          <p:nvPr/>
        </p:nvSpPr>
        <p:spPr bwMode="auto">
          <a:xfrm>
            <a:off x="405860" y="1799420"/>
            <a:ext cx="17423847" cy="3744167"/>
          </a:xfrm>
          <a:prstGeom prst="roundRect">
            <a:avLst>
              <a:gd name="adj" fmla="val 5492"/>
            </a:avLst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632795">
              <a:defRPr/>
            </a:pPr>
            <a:endParaRPr lang="en-US" sz="33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152400" y="1916691"/>
            <a:ext cx="2452047" cy="1245609"/>
            <a:chOff x="534987" y="1647866"/>
            <a:chExt cx="4197167" cy="1176337"/>
          </a:xfrm>
        </p:grpSpPr>
        <p:sp>
          <p:nvSpPr>
            <p:cNvPr id="136" name="Isosceles Triangle 44"/>
            <p:cNvSpPr/>
            <p:nvPr/>
          </p:nvSpPr>
          <p:spPr bwMode="auto">
            <a:xfrm rot="5400000" flipV="1">
              <a:off x="534195" y="2602747"/>
              <a:ext cx="227012" cy="215900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" fmla="*/ 2363 w 296088"/>
                <a:gd name="connsiteY0" fmla="*/ 164221 h 164221"/>
                <a:gd name="connsiteX1" fmla="*/ 0 w 296088"/>
                <a:gd name="connsiteY1" fmla="*/ 0 h 164221"/>
                <a:gd name="connsiteX2" fmla="*/ 296088 w 296088"/>
                <a:gd name="connsiteY2" fmla="*/ 164221 h 164221"/>
                <a:gd name="connsiteX3" fmla="*/ 2363 w 296088"/>
                <a:gd name="connsiteY3" fmla="*/ 164221 h 164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7" name="Pentagon 136"/>
            <p:cNvSpPr/>
            <p:nvPr/>
          </p:nvSpPr>
          <p:spPr bwMode="auto">
            <a:xfrm>
              <a:off x="534987" y="1647866"/>
              <a:ext cx="4197167" cy="955674"/>
            </a:xfrm>
            <a:prstGeom prst="homePlate">
              <a:avLst>
                <a:gd name="adj" fmla="val 12444"/>
              </a:avLst>
            </a:prstGeom>
            <a:solidFill>
              <a:srgbClr val="13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32795"/>
              <a:endParaRPr lang="en-US" sz="33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38" name="Group 11"/>
            <p:cNvGrpSpPr/>
            <p:nvPr/>
          </p:nvGrpSpPr>
          <p:grpSpPr bwMode="auto">
            <a:xfrm>
              <a:off x="683775" y="1836907"/>
              <a:ext cx="582199" cy="537956"/>
              <a:chOff x="7440266" y="3398551"/>
              <a:chExt cx="757238" cy="765175"/>
            </a:xfrm>
            <a:solidFill>
              <a:schemeClr val="bg1">
                <a:lumMod val="95000"/>
              </a:schemeClr>
            </a:solidFill>
          </p:grpSpPr>
          <p:sp>
            <p:nvSpPr>
              <p:cNvPr id="141" name="Freeform 140"/>
              <p:cNvSpPr>
                <a:spLocks noEditPoints="1"/>
              </p:cNvSpPr>
              <p:nvPr/>
            </p:nvSpPr>
            <p:spPr bwMode="auto">
              <a:xfrm>
                <a:off x="7440266" y="3436652"/>
                <a:ext cx="344488" cy="344489"/>
              </a:xfrm>
              <a:custGeom>
                <a:avLst/>
                <a:gdLst/>
                <a:ahLst/>
                <a:cxnLst>
                  <a:cxn ang="0">
                    <a:pos x="33" y="184"/>
                  </a:cxn>
                  <a:cxn ang="0">
                    <a:pos x="181" y="184"/>
                  </a:cxn>
                  <a:cxn ang="0">
                    <a:pos x="181" y="33"/>
                  </a:cxn>
                  <a:cxn ang="0">
                    <a:pos x="33" y="33"/>
                  </a:cxn>
                  <a:cxn ang="0">
                    <a:pos x="33" y="184"/>
                  </a:cxn>
                  <a:cxn ang="0">
                    <a:pos x="217" y="217"/>
                  </a:cxn>
                  <a:cxn ang="0">
                    <a:pos x="0" y="217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17"/>
                  </a:cxn>
                </a:cxnLst>
                <a:rect l="0" t="0" r="r" b="b"/>
                <a:pathLst>
                  <a:path w="217" h="217">
                    <a:moveTo>
                      <a:pt x="33" y="184"/>
                    </a:moveTo>
                    <a:lnTo>
                      <a:pt x="181" y="184"/>
                    </a:lnTo>
                    <a:lnTo>
                      <a:pt x="181" y="33"/>
                    </a:lnTo>
                    <a:lnTo>
                      <a:pt x="33" y="33"/>
                    </a:lnTo>
                    <a:lnTo>
                      <a:pt x="33" y="184"/>
                    </a:lnTo>
                    <a:close/>
                    <a:moveTo>
                      <a:pt x="217" y="217"/>
                    </a:moveTo>
                    <a:lnTo>
                      <a:pt x="0" y="217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1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2" name="Freeform 141"/>
              <p:cNvSpPr>
                <a:spLocks noEditPoints="1"/>
              </p:cNvSpPr>
              <p:nvPr/>
            </p:nvSpPr>
            <p:spPr bwMode="auto">
              <a:xfrm>
                <a:off x="7440266" y="3814473"/>
                <a:ext cx="344488" cy="349251"/>
              </a:xfrm>
              <a:custGeom>
                <a:avLst/>
                <a:gdLst/>
                <a:ahLst/>
                <a:cxnLst>
                  <a:cxn ang="0">
                    <a:pos x="33" y="185"/>
                  </a:cxn>
                  <a:cxn ang="0">
                    <a:pos x="181" y="185"/>
                  </a:cxn>
                  <a:cxn ang="0">
                    <a:pos x="181" y="36"/>
                  </a:cxn>
                  <a:cxn ang="0">
                    <a:pos x="33" y="36"/>
                  </a:cxn>
                  <a:cxn ang="0">
                    <a:pos x="33" y="185"/>
                  </a:cxn>
                  <a:cxn ang="0">
                    <a:pos x="217" y="220"/>
                  </a:cxn>
                  <a:cxn ang="0">
                    <a:pos x="0" y="220"/>
                  </a:cxn>
                  <a:cxn ang="0">
                    <a:pos x="0" y="0"/>
                  </a:cxn>
                  <a:cxn ang="0">
                    <a:pos x="217" y="0"/>
                  </a:cxn>
                  <a:cxn ang="0">
                    <a:pos x="217" y="220"/>
                  </a:cxn>
                </a:cxnLst>
                <a:rect l="0" t="0" r="r" b="b"/>
                <a:pathLst>
                  <a:path w="217" h="220">
                    <a:moveTo>
                      <a:pt x="33" y="185"/>
                    </a:moveTo>
                    <a:lnTo>
                      <a:pt x="181" y="185"/>
                    </a:lnTo>
                    <a:lnTo>
                      <a:pt x="181" y="36"/>
                    </a:lnTo>
                    <a:lnTo>
                      <a:pt x="33" y="36"/>
                    </a:lnTo>
                    <a:lnTo>
                      <a:pt x="33" y="185"/>
                    </a:lnTo>
                    <a:close/>
                    <a:moveTo>
                      <a:pt x="217" y="220"/>
                    </a:moveTo>
                    <a:lnTo>
                      <a:pt x="0" y="220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217" y="22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3" name="Freeform 142"/>
              <p:cNvSpPr>
                <a:spLocks/>
              </p:cNvSpPr>
              <p:nvPr/>
            </p:nvSpPr>
            <p:spPr bwMode="auto">
              <a:xfrm>
                <a:off x="7506941" y="3398551"/>
                <a:ext cx="341313" cy="288925"/>
              </a:xfrm>
              <a:custGeom>
                <a:avLst/>
                <a:gdLst/>
                <a:ahLst/>
                <a:cxnLst>
                  <a:cxn ang="0">
                    <a:pos x="76" y="182"/>
                  </a:cxn>
                  <a:cxn ang="0">
                    <a:pos x="0" y="114"/>
                  </a:cxn>
                  <a:cxn ang="0">
                    <a:pos x="24" y="88"/>
                  </a:cxn>
                  <a:cxn ang="0">
                    <a:pos x="73" y="132"/>
                  </a:cxn>
                  <a:cxn ang="0">
                    <a:pos x="187" y="0"/>
                  </a:cxn>
                  <a:cxn ang="0">
                    <a:pos x="215" y="24"/>
                  </a:cxn>
                  <a:cxn ang="0">
                    <a:pos x="76" y="182"/>
                  </a:cxn>
                </a:cxnLst>
                <a:rect l="0" t="0" r="r" b="b"/>
                <a:pathLst>
                  <a:path w="215" h="182">
                    <a:moveTo>
                      <a:pt x="76" y="182"/>
                    </a:moveTo>
                    <a:lnTo>
                      <a:pt x="0" y="114"/>
                    </a:lnTo>
                    <a:lnTo>
                      <a:pt x="24" y="88"/>
                    </a:lnTo>
                    <a:lnTo>
                      <a:pt x="73" y="132"/>
                    </a:lnTo>
                    <a:lnTo>
                      <a:pt x="187" y="0"/>
                    </a:lnTo>
                    <a:lnTo>
                      <a:pt x="215" y="24"/>
                    </a:lnTo>
                    <a:lnTo>
                      <a:pt x="76" y="18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>
                <a:off x="7840316" y="4100226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5" name="Rectangle 144"/>
              <p:cNvSpPr>
                <a:spLocks noChangeArrowheads="1"/>
              </p:cNvSpPr>
              <p:nvPr/>
            </p:nvSpPr>
            <p:spPr bwMode="auto">
              <a:xfrm>
                <a:off x="7840316" y="3717639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6" name="Rectangle 145"/>
              <p:cNvSpPr>
                <a:spLocks noChangeArrowheads="1"/>
              </p:cNvSpPr>
              <p:nvPr/>
            </p:nvSpPr>
            <p:spPr bwMode="auto">
              <a:xfrm>
                <a:off x="7840316" y="3973225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47" name="Rectangle 146"/>
              <p:cNvSpPr>
                <a:spLocks noChangeArrowheads="1"/>
              </p:cNvSpPr>
              <p:nvPr/>
            </p:nvSpPr>
            <p:spPr bwMode="auto">
              <a:xfrm>
                <a:off x="7840316" y="3590640"/>
                <a:ext cx="357188" cy="635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1632795">
                  <a:defRPr/>
                </a:pPr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9" name="Chevron 138"/>
            <p:cNvSpPr/>
            <p:nvPr/>
          </p:nvSpPr>
          <p:spPr bwMode="auto">
            <a:xfrm>
              <a:off x="1330000" y="1771634"/>
              <a:ext cx="142625" cy="707897"/>
            </a:xfrm>
            <a:prstGeom prst="chevron">
              <a:avLst>
                <a:gd name="adj" fmla="val 68110"/>
              </a:avLst>
            </a:prstGeom>
            <a:solidFill>
              <a:schemeClr val="bg1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632795">
                <a:defRPr/>
              </a:pPr>
              <a:endParaRPr lang="en-US" sz="33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TextBox 13"/>
            <p:cNvSpPr txBox="1">
              <a:spLocks noChangeArrowheads="1"/>
            </p:cNvSpPr>
            <p:nvPr/>
          </p:nvSpPr>
          <p:spPr bwMode="auto">
            <a:xfrm>
              <a:off x="1456316" y="1823054"/>
              <a:ext cx="3173468" cy="72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2176463" eaLnBrk="0" fontAlgn="base" hangingPunct="0">
                <a:spcBef>
                  <a:spcPct val="0"/>
                </a:spcBef>
                <a:spcAft>
                  <a:spcPct val="0"/>
                </a:spcAft>
                <a:defRPr sz="43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400" b="1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 6.</a:t>
              </a:r>
            </a:p>
          </p:txBody>
        </p:sp>
      </p:grpSp>
      <p:grpSp>
        <p:nvGrpSpPr>
          <p:cNvPr id="59" name="Group 47"/>
          <p:cNvGrpSpPr/>
          <p:nvPr/>
        </p:nvGrpSpPr>
        <p:grpSpPr>
          <a:xfrm>
            <a:off x="76200" y="342900"/>
            <a:ext cx="9634955" cy="884280"/>
            <a:chOff x="739068" y="1515168"/>
            <a:chExt cx="9473319" cy="991208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68563" tIns="34282" rIns="68563" bIns="34282" numCol="1" anchor="t" anchorCtr="0" compatLnSpc="1">
              <a:prstTxWarp prst="textNoShape">
                <a:avLst/>
              </a:prstTxWarp>
            </a:bodyPr>
            <a:lstStyle/>
            <a:p>
              <a:endParaRPr lang="en-US" sz="33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9288728" cy="991208"/>
              <a:chOff x="739068" y="1515168"/>
              <a:chExt cx="9288728" cy="991208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68563" tIns="34282" rIns="68563" bIns="3428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3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4"/>
                <a:ext cx="7895065" cy="80032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3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TẬP CỦNG CỐ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/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4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Trong</m:t>
                    </m:r>
                    <m:r>
                      <m:rPr>
                        <m:nor/>
                      </m:rPr>
                      <a:rPr lang="fr-FR" sz="4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ặ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𝐭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𝐩𝐡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ẳ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𝐧𝐠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𝑶𝒙𝒚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𝐜𝐡𝐨</m:t>
                    </m:r>
                    <m:r>
                      <a:rPr lang="en-US" sz="4400" b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ảnh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𝑶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𝟗𝟎</m:t>
                    </m:r>
                    <m:r>
                      <a:rPr lang="en-US" sz="4400" b="1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𝒐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 </a:t>
                </a:r>
                <a:endParaRPr lang="vi-VN" sz="44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vi-VN" sz="33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800" b="1" spc="-150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GB" sz="48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4800" b="0" i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                                  </m:t>
                    </m:r>
                  </m:oMath>
                </a14:m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GB" sz="48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	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          </a:t>
                </a:r>
              </a:p>
              <a:p>
                <a:pPr>
                  <a:lnSpc>
                    <a:spcPct val="150000"/>
                  </a:lnSpc>
                  <a:spcAft>
                    <a:spcPts val="600"/>
                  </a:spcAft>
                  <a:tabLst>
                    <a:tab pos="202883" algn="l"/>
                    <a:tab pos="2699861" algn="l"/>
                    <a:tab pos="3645694" algn="l"/>
                  </a:tabLst>
                </a:pP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GB" sz="48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48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                                 </m:t>
                    </m:r>
                    <m:r>
                      <m:rPr>
                        <m:nor/>
                      </m:rPr>
                      <a:rPr lang="en-US" sz="4800" b="0" i="0" smtClean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vi-VN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D.</a:t>
                </a:r>
                <a:r>
                  <a:rPr lang="en-US" sz="4800" b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(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𝟓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;−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𝟒</m:t>
                    </m:r>
                    <m:r>
                      <a:rPr lang="en-US" sz="4800" b="1" i="1" spc="-15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)</m:t>
                    </m:r>
                    <m:r>
                      <m:rPr>
                        <m:nor/>
                      </m:rPr>
                      <a:rPr lang="en-GB" sz="480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80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E800562-5001-46C6-8B95-B22669F0A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234" y="1790700"/>
                <a:ext cx="15133558" cy="3744167"/>
              </a:xfrm>
              <a:prstGeom prst="rect">
                <a:avLst/>
              </a:prstGeom>
              <a:blipFill>
                <a:blip r:embed="rId3"/>
                <a:stretch>
                  <a:fillRect l="-1611" t="-1954" b="-58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B08C090A-DECA-4AB5-AB9E-4B31B279AB1B}"/>
              </a:ext>
            </a:extLst>
          </p:cNvPr>
          <p:cNvSpPr/>
          <p:nvPr/>
        </p:nvSpPr>
        <p:spPr>
          <a:xfrm>
            <a:off x="11131664" y="3619500"/>
            <a:ext cx="679336" cy="682280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30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n181 zalo Nguyen Duc Chi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12258">
            <a:off x="-3667864" y="7573670"/>
            <a:ext cx="9975080" cy="5097047"/>
          </a:xfrm>
          <a:prstGeom prst="rect">
            <a:avLst/>
          </a:prstGeom>
        </p:spPr>
      </p:pic>
      <p:grpSp>
        <p:nvGrpSpPr>
          <p:cNvPr id="3" name="Group 3" descr="n181 zalo Nguyen Duc Chien"/>
          <p:cNvGrpSpPr/>
          <p:nvPr/>
        </p:nvGrpSpPr>
        <p:grpSpPr>
          <a:xfrm>
            <a:off x="1687668" y="3166281"/>
            <a:ext cx="7171946" cy="2246522"/>
            <a:chOff x="0" y="0"/>
            <a:chExt cx="1888908" cy="591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88908" cy="591677"/>
            </a:xfrm>
            <a:custGeom>
              <a:avLst/>
              <a:gdLst/>
              <a:ahLst/>
              <a:cxnLst/>
              <a:rect l="l" t="t" r="r" b="b"/>
              <a:pathLst>
                <a:path w="1888908" h="591677">
                  <a:moveTo>
                    <a:pt x="46417" y="0"/>
                  </a:moveTo>
                  <a:lnTo>
                    <a:pt x="1842490" y="0"/>
                  </a:lnTo>
                  <a:cubicBezTo>
                    <a:pt x="1868126" y="0"/>
                    <a:pt x="1888908" y="20782"/>
                    <a:pt x="1888908" y="46417"/>
                  </a:cubicBezTo>
                  <a:lnTo>
                    <a:pt x="1888908" y="545259"/>
                  </a:lnTo>
                  <a:cubicBezTo>
                    <a:pt x="1888908" y="570895"/>
                    <a:pt x="1868126" y="591677"/>
                    <a:pt x="1842490" y="591677"/>
                  </a:cubicBezTo>
                  <a:lnTo>
                    <a:pt x="46417" y="591677"/>
                  </a:lnTo>
                  <a:cubicBezTo>
                    <a:pt x="20782" y="591677"/>
                    <a:pt x="0" y="570895"/>
                    <a:pt x="0" y="545259"/>
                  </a:cubicBezTo>
                  <a:lnTo>
                    <a:pt x="0" y="46417"/>
                  </a:lnTo>
                  <a:cubicBezTo>
                    <a:pt x="0" y="20782"/>
                    <a:pt x="20782" y="0"/>
                    <a:pt x="46417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080"/>
                </a:lnSpc>
              </a:pPr>
              <a:endParaRPr lang="en-US" sz="2200" dirty="0">
                <a:solidFill>
                  <a:srgbClr val="44000A"/>
                </a:solidFill>
                <a:latin typeface="Muli Regular"/>
              </a:endParaRPr>
            </a:p>
          </p:txBody>
        </p:sp>
      </p:grpSp>
      <p:pic>
        <p:nvPicPr>
          <p:cNvPr id="6" name="Picture 6" descr="n181 zalo Nguyen Duc Chi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784281">
            <a:off x="12271760" y="7858943"/>
            <a:ext cx="9975080" cy="5097047"/>
          </a:xfrm>
          <a:prstGeom prst="rect">
            <a:avLst/>
          </a:prstGeom>
        </p:spPr>
      </p:pic>
      <p:grpSp>
        <p:nvGrpSpPr>
          <p:cNvPr id="7" name="Group 7" descr="n181 zalo Nguyen Duc Chien"/>
          <p:cNvGrpSpPr/>
          <p:nvPr/>
        </p:nvGrpSpPr>
        <p:grpSpPr>
          <a:xfrm>
            <a:off x="7664970" y="5659557"/>
            <a:ext cx="7171946" cy="2964173"/>
            <a:chOff x="0" y="0"/>
            <a:chExt cx="1888908" cy="5916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88908" cy="591677"/>
            </a:xfrm>
            <a:custGeom>
              <a:avLst/>
              <a:gdLst/>
              <a:ahLst/>
              <a:cxnLst/>
              <a:rect l="l" t="t" r="r" b="b"/>
              <a:pathLst>
                <a:path w="1888908" h="591677">
                  <a:moveTo>
                    <a:pt x="46417" y="0"/>
                  </a:moveTo>
                  <a:lnTo>
                    <a:pt x="1842490" y="0"/>
                  </a:lnTo>
                  <a:cubicBezTo>
                    <a:pt x="1868126" y="0"/>
                    <a:pt x="1888908" y="20782"/>
                    <a:pt x="1888908" y="46417"/>
                  </a:cubicBezTo>
                  <a:lnTo>
                    <a:pt x="1888908" y="545259"/>
                  </a:lnTo>
                  <a:cubicBezTo>
                    <a:pt x="1888908" y="570895"/>
                    <a:pt x="1868126" y="591677"/>
                    <a:pt x="1842490" y="591677"/>
                  </a:cubicBezTo>
                  <a:lnTo>
                    <a:pt x="46417" y="591677"/>
                  </a:lnTo>
                  <a:cubicBezTo>
                    <a:pt x="20782" y="591677"/>
                    <a:pt x="0" y="570895"/>
                    <a:pt x="0" y="545259"/>
                  </a:cubicBezTo>
                  <a:lnTo>
                    <a:pt x="0" y="46417"/>
                  </a:lnTo>
                  <a:cubicBezTo>
                    <a:pt x="0" y="20782"/>
                    <a:pt x="20782" y="0"/>
                    <a:pt x="46417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080"/>
                </a:lnSpc>
              </a:pPr>
              <a:endParaRPr lang="en-US" sz="2200" dirty="0">
                <a:solidFill>
                  <a:srgbClr val="44000A"/>
                </a:solidFill>
                <a:latin typeface="Muli Regular"/>
              </a:endParaRPr>
            </a:p>
          </p:txBody>
        </p:sp>
      </p:grpSp>
      <p:grpSp>
        <p:nvGrpSpPr>
          <p:cNvPr id="14" name="Group 14" descr="n181 zalo Nguyen Duc Chien"/>
          <p:cNvGrpSpPr/>
          <p:nvPr/>
        </p:nvGrpSpPr>
        <p:grpSpPr>
          <a:xfrm>
            <a:off x="16152099" y="9046033"/>
            <a:ext cx="1302339" cy="345295"/>
            <a:chOff x="0" y="0"/>
            <a:chExt cx="312844" cy="82946"/>
          </a:xfrm>
        </p:grpSpPr>
        <p:sp>
          <p:nvSpPr>
            <p:cNvPr id="15" name="Freeform 15"/>
            <p:cNvSpPr/>
            <p:nvPr/>
          </p:nvSpPr>
          <p:spPr>
            <a:xfrm>
              <a:off x="153593" y="0"/>
              <a:ext cx="5658" cy="82946"/>
            </a:xfrm>
            <a:custGeom>
              <a:avLst/>
              <a:gdLst/>
              <a:ahLst/>
              <a:cxnLst/>
              <a:rect l="l" t="t" r="r" b="b"/>
              <a:pathLst>
                <a:path w="5658" h="82946">
                  <a:moveTo>
                    <a:pt x="2829" y="0"/>
                  </a:moveTo>
                  <a:lnTo>
                    <a:pt x="2829" y="0"/>
                  </a:lnTo>
                  <a:cubicBezTo>
                    <a:pt x="5658" y="27576"/>
                    <a:pt x="5658" y="55370"/>
                    <a:pt x="2829" y="82946"/>
                  </a:cubicBezTo>
                  <a:cubicBezTo>
                    <a:pt x="0" y="55370"/>
                    <a:pt x="0" y="27576"/>
                    <a:pt x="2829" y="0"/>
                  </a:cubicBezTo>
                  <a:close/>
                </a:path>
              </a:pathLst>
            </a:custGeom>
            <a:solidFill>
              <a:srgbClr val="4024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7" descr="n181 zalo Nguyen Duc Chi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18250" y="6559822"/>
            <a:ext cx="2432529" cy="3484090"/>
          </a:xfrm>
          <a:prstGeom prst="rect">
            <a:avLst/>
          </a:prstGeom>
        </p:spPr>
      </p:pic>
      <p:sp>
        <p:nvSpPr>
          <p:cNvPr id="18" name="TextBox 18" descr="n181 zalo Nguyen Duc Chien"/>
          <p:cNvSpPr txBox="1"/>
          <p:nvPr/>
        </p:nvSpPr>
        <p:spPr>
          <a:xfrm>
            <a:off x="3037528" y="830303"/>
            <a:ext cx="12212944" cy="1148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Nhiệm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vụ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về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nhà</a:t>
            </a:r>
            <a:endParaRPr lang="en-US" sz="8000" b="1" spc="-160" dirty="0">
              <a:solidFill>
                <a:srgbClr val="44000A"/>
              </a:solidFill>
              <a:latin typeface="Cambria" panose="02040503050406030204" pitchFamily="18" charset="0"/>
            </a:endParaRPr>
          </a:p>
        </p:txBody>
      </p:sp>
      <p:grpSp>
        <p:nvGrpSpPr>
          <p:cNvPr id="19" name="Group 19" descr="n181 zalo Nguyen Duc Chien"/>
          <p:cNvGrpSpPr/>
          <p:nvPr/>
        </p:nvGrpSpPr>
        <p:grpSpPr>
          <a:xfrm>
            <a:off x="1028700" y="9057077"/>
            <a:ext cx="1248075" cy="345295"/>
            <a:chOff x="0" y="0"/>
            <a:chExt cx="299809" cy="82946"/>
          </a:xfrm>
        </p:grpSpPr>
        <p:sp>
          <p:nvSpPr>
            <p:cNvPr id="20" name="Freeform 20"/>
            <p:cNvSpPr/>
            <p:nvPr/>
          </p:nvSpPr>
          <p:spPr>
            <a:xfrm>
              <a:off x="147076" y="0"/>
              <a:ext cx="5658" cy="82946"/>
            </a:xfrm>
            <a:custGeom>
              <a:avLst/>
              <a:gdLst/>
              <a:ahLst/>
              <a:cxnLst/>
              <a:rect l="l" t="t" r="r" b="b"/>
              <a:pathLst>
                <a:path w="5658" h="82946">
                  <a:moveTo>
                    <a:pt x="2828" y="0"/>
                  </a:moveTo>
                  <a:lnTo>
                    <a:pt x="2828" y="0"/>
                  </a:lnTo>
                  <a:cubicBezTo>
                    <a:pt x="5657" y="27576"/>
                    <a:pt x="5657" y="55370"/>
                    <a:pt x="2828" y="82946"/>
                  </a:cubicBezTo>
                  <a:cubicBezTo>
                    <a:pt x="0" y="55370"/>
                    <a:pt x="0" y="27576"/>
                    <a:pt x="2828" y="0"/>
                  </a:cubicBezTo>
                  <a:close/>
                </a:path>
              </a:pathLst>
            </a:custGeom>
            <a:solidFill>
              <a:srgbClr val="4024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22" name="Picture 22" descr="n181 zalo Nguyen Duc Chi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1708" y="6067524"/>
            <a:ext cx="2471767" cy="3694216"/>
          </a:xfrm>
          <a:prstGeom prst="rect">
            <a:avLst/>
          </a:prstGeom>
        </p:spPr>
      </p:pic>
      <p:pic>
        <p:nvPicPr>
          <p:cNvPr id="23" name="Picture 23" descr="n181 zalo Nguyen Duc Chi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569560" y="1133368"/>
            <a:ext cx="467968" cy="467968"/>
          </a:xfrm>
          <a:prstGeom prst="rect">
            <a:avLst/>
          </a:prstGeom>
        </p:spPr>
      </p:pic>
      <p:pic>
        <p:nvPicPr>
          <p:cNvPr id="24" name="Picture 24" descr="n181 zalo Nguyen Duc Chi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50472" y="1133368"/>
            <a:ext cx="467968" cy="467968"/>
          </a:xfrm>
          <a:prstGeom prst="rect">
            <a:avLst/>
          </a:prstGeom>
        </p:spPr>
      </p:pic>
      <p:grpSp>
        <p:nvGrpSpPr>
          <p:cNvPr id="25" name="Group 25" descr="n181 zalo Nguyen Duc Chien"/>
          <p:cNvGrpSpPr/>
          <p:nvPr/>
        </p:nvGrpSpPr>
        <p:grpSpPr>
          <a:xfrm rot="392143">
            <a:off x="13940365" y="4198133"/>
            <a:ext cx="1828800" cy="1828800"/>
            <a:chOff x="0" y="0"/>
            <a:chExt cx="3251200" cy="32512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3251200" y="25400"/>
                  </a:moveTo>
                  <a:cubicBezTo>
                    <a:pt x="3251200" y="11372"/>
                    <a:pt x="3239833" y="0"/>
                    <a:pt x="3225800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3225800"/>
                  </a:lnTo>
                  <a:cubicBezTo>
                    <a:pt x="0" y="3239833"/>
                    <a:pt x="11372" y="3251200"/>
                    <a:pt x="25400" y="3251200"/>
                  </a:cubicBezTo>
                  <a:lnTo>
                    <a:pt x="3225800" y="3251200"/>
                  </a:lnTo>
                  <a:cubicBezTo>
                    <a:pt x="3239833" y="3251200"/>
                    <a:pt x="3251200" y="3239833"/>
                    <a:pt x="3251200" y="3225800"/>
                  </a:cubicBezTo>
                  <a:lnTo>
                    <a:pt x="3251200" y="25400"/>
                  </a:lnTo>
                  <a:close/>
                </a:path>
              </a:pathLst>
            </a:custGeom>
            <a:solidFill>
              <a:srgbClr val="FFD4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2400" y="244475"/>
              <a:ext cx="2946400" cy="275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 lang="en-US" sz="1200" dirty="0">
                <a:solidFill>
                  <a:srgbClr val="44000A"/>
                </a:solidFill>
                <a:latin typeface="Muli Regular"/>
              </a:endParaRPr>
            </a:p>
          </p:txBody>
        </p:sp>
      </p:grpSp>
      <p:grpSp>
        <p:nvGrpSpPr>
          <p:cNvPr id="28" name="Group 28" descr="n181 zalo Nguyen Duc Chien"/>
          <p:cNvGrpSpPr/>
          <p:nvPr/>
        </p:nvGrpSpPr>
        <p:grpSpPr>
          <a:xfrm rot="-1026736">
            <a:off x="583454" y="4130417"/>
            <a:ext cx="1828800" cy="1828800"/>
            <a:chOff x="-5110" y="-78774"/>
            <a:chExt cx="3251200" cy="3251200"/>
          </a:xfrm>
        </p:grpSpPr>
        <p:sp>
          <p:nvSpPr>
            <p:cNvPr id="29" name="Freeform 29"/>
            <p:cNvSpPr/>
            <p:nvPr/>
          </p:nvSpPr>
          <p:spPr>
            <a:xfrm>
              <a:off x="-5110" y="-78774"/>
              <a:ext cx="3251200" cy="3251200"/>
            </a:xfrm>
            <a:custGeom>
              <a:avLst/>
              <a:gdLst/>
              <a:ahLst/>
              <a:cxnLst/>
              <a:rect l="l" t="t" r="r" b="b"/>
              <a:pathLst>
                <a:path w="3251200" h="3251200">
                  <a:moveTo>
                    <a:pt x="3251200" y="25400"/>
                  </a:moveTo>
                  <a:cubicBezTo>
                    <a:pt x="3251200" y="11372"/>
                    <a:pt x="3239833" y="0"/>
                    <a:pt x="3225800" y="0"/>
                  </a:cubicBezTo>
                  <a:lnTo>
                    <a:pt x="25400" y="0"/>
                  </a:lnTo>
                  <a:cubicBezTo>
                    <a:pt x="11372" y="0"/>
                    <a:pt x="0" y="11372"/>
                    <a:pt x="0" y="25400"/>
                  </a:cubicBezTo>
                  <a:lnTo>
                    <a:pt x="0" y="3225800"/>
                  </a:lnTo>
                  <a:cubicBezTo>
                    <a:pt x="0" y="3239833"/>
                    <a:pt x="11372" y="3251200"/>
                    <a:pt x="25400" y="3251200"/>
                  </a:cubicBezTo>
                  <a:lnTo>
                    <a:pt x="3225800" y="3251200"/>
                  </a:lnTo>
                  <a:cubicBezTo>
                    <a:pt x="3239833" y="3251200"/>
                    <a:pt x="3251200" y="3239833"/>
                    <a:pt x="3251200" y="3225800"/>
                  </a:cubicBezTo>
                  <a:lnTo>
                    <a:pt x="3251200" y="25400"/>
                  </a:lnTo>
                  <a:close/>
                </a:path>
              </a:pathLst>
            </a:custGeom>
            <a:solidFill>
              <a:srgbClr val="FD5D5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2400" y="244475"/>
              <a:ext cx="2946400" cy="27527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 lang="en-US" sz="1200" dirty="0">
                <a:solidFill>
                  <a:srgbClr val="44000A"/>
                </a:solidFill>
                <a:latin typeface="Muli Regular"/>
              </a:endParaRPr>
            </a:p>
          </p:txBody>
        </p:sp>
      </p:grpSp>
      <p:pic>
        <p:nvPicPr>
          <p:cNvPr id="31" name="Picture 31" descr="n181 zalo Nguyen Duc Chi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2806148" flipH="1">
            <a:off x="707468" y="3702568"/>
            <a:ext cx="992580" cy="395227"/>
          </a:xfrm>
          <a:prstGeom prst="rect">
            <a:avLst/>
          </a:prstGeom>
        </p:spPr>
      </p:pic>
      <p:pic>
        <p:nvPicPr>
          <p:cNvPr id="33" name="Picture 33" descr="n181 zalo Nguyen Duc Chi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608871" flipH="1">
            <a:off x="14161324" y="5946158"/>
            <a:ext cx="992580" cy="395227"/>
          </a:xfrm>
          <a:prstGeom prst="rect">
            <a:avLst/>
          </a:prstGeom>
        </p:spPr>
      </p:pic>
      <p:sp>
        <p:nvSpPr>
          <p:cNvPr id="38" name="Rectangle 37" descr="n181 zalo Nguyen Duc Chien"/>
          <p:cNvSpPr/>
          <p:nvPr/>
        </p:nvSpPr>
        <p:spPr>
          <a:xfrm>
            <a:off x="2420698" y="3227713"/>
            <a:ext cx="59070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>
                <a:latin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>
                <a:latin typeface="Cambria" panose="02040503050406030204" pitchFamily="18" charset="0"/>
                <a:cs typeface="Times New Roman" panose="02020603050405020304" pitchFamily="18" charset="0"/>
              </a:rPr>
              <a:t> 1.11; 1.12; 1.13 và Bài luyện tập 1 </a:t>
            </a:r>
            <a:r>
              <a:rPr lang="en-US" sz="4400" dirty="0" err="1">
                <a:latin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Cambria" panose="02040503050406030204" pitchFamily="18" charset="0"/>
                <a:cs typeface="Times New Roman" panose="02020603050405020304" pitchFamily="18" charset="0"/>
              </a:rPr>
              <a:t> SGK</a:t>
            </a:r>
          </a:p>
        </p:txBody>
      </p:sp>
      <p:sp>
        <p:nvSpPr>
          <p:cNvPr id="40" name="Rectangle 39" descr="n181 zalo Nguyen Duc Chien"/>
          <p:cNvSpPr/>
          <p:nvPr/>
        </p:nvSpPr>
        <p:spPr>
          <a:xfrm>
            <a:off x="7874248" y="5856081"/>
            <a:ext cx="64864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kiến thức </a:t>
            </a:r>
            <a:r>
              <a:rPr lang="pt-BR" sz="4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phép quay và xem tr</a:t>
            </a:r>
            <a:r>
              <a:rPr lang="vi-VN" sz="4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en-US" sz="4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phép đối xứng tâm </a:t>
            </a:r>
            <a:r>
              <a:rPr lang="pt-BR" sz="4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tiếp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endParaRPr lang="en-US" sz="4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3219"/>
      </p:ext>
    </p:extLst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 descr="n181 zalo Nguyen Duc Chien"/>
          <p:cNvGrpSpPr/>
          <p:nvPr/>
        </p:nvGrpSpPr>
        <p:grpSpPr>
          <a:xfrm>
            <a:off x="673390" y="3146335"/>
            <a:ext cx="16941219" cy="6527980"/>
            <a:chOff x="0" y="0"/>
            <a:chExt cx="4461885" cy="171930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1885" cy="1719303"/>
            </a:xfrm>
            <a:custGeom>
              <a:avLst/>
              <a:gdLst/>
              <a:ahLst/>
              <a:cxnLst/>
              <a:rect l="l" t="t" r="r" b="b"/>
              <a:pathLst>
                <a:path w="4461885" h="1719303">
                  <a:moveTo>
                    <a:pt x="19650" y="0"/>
                  </a:moveTo>
                  <a:lnTo>
                    <a:pt x="4442235" y="0"/>
                  </a:lnTo>
                  <a:cubicBezTo>
                    <a:pt x="4453087" y="0"/>
                    <a:pt x="4461885" y="8798"/>
                    <a:pt x="4461885" y="19650"/>
                  </a:cubicBezTo>
                  <a:lnTo>
                    <a:pt x="4461885" y="1699653"/>
                  </a:lnTo>
                  <a:cubicBezTo>
                    <a:pt x="4461885" y="1710506"/>
                    <a:pt x="4453087" y="1719303"/>
                    <a:pt x="4442235" y="1719303"/>
                  </a:cubicBezTo>
                  <a:lnTo>
                    <a:pt x="19650" y="1719303"/>
                  </a:lnTo>
                  <a:cubicBezTo>
                    <a:pt x="8798" y="1719303"/>
                    <a:pt x="0" y="1710506"/>
                    <a:pt x="0" y="1699653"/>
                  </a:cubicBezTo>
                  <a:lnTo>
                    <a:pt x="0" y="19650"/>
                  </a:lnTo>
                  <a:cubicBezTo>
                    <a:pt x="0" y="8798"/>
                    <a:pt x="8798" y="0"/>
                    <a:pt x="19650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402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3360"/>
                </a:lnSpc>
              </a:pPr>
              <a:endParaRPr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6" descr="n181 zalo Nguyen Duc Chi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73390" y="7099965"/>
            <a:ext cx="1718484" cy="2568387"/>
          </a:xfrm>
          <a:prstGeom prst="rect">
            <a:avLst/>
          </a:prstGeom>
        </p:spPr>
      </p:pic>
      <p:pic>
        <p:nvPicPr>
          <p:cNvPr id="9" name="Picture 9" descr="n181 zalo Nguyen Duc Chi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81502" y="7099965"/>
            <a:ext cx="2282897" cy="2572937"/>
          </a:xfrm>
          <a:prstGeom prst="rect">
            <a:avLst/>
          </a:prstGeom>
        </p:spPr>
      </p:pic>
      <p:pic>
        <p:nvPicPr>
          <p:cNvPr id="10" name="Picture 10" descr="n181 zalo Nguyen Duc Chi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6167" y="3312503"/>
            <a:ext cx="3103323" cy="2572937"/>
          </a:xfrm>
          <a:prstGeom prst="rect">
            <a:avLst/>
          </a:prstGeom>
        </p:spPr>
      </p:pic>
      <p:pic>
        <p:nvPicPr>
          <p:cNvPr id="11" name="Picture 11" descr="n181 zalo Nguyen Duc Chi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75382" y="3156972"/>
            <a:ext cx="1695135" cy="2568387"/>
          </a:xfrm>
          <a:prstGeom prst="rect">
            <a:avLst/>
          </a:prstGeom>
        </p:spPr>
      </p:pic>
      <p:sp>
        <p:nvSpPr>
          <p:cNvPr id="19" name="TextBox 19" descr="n181 zalo Nguyen Duc Chien"/>
          <p:cNvSpPr txBox="1"/>
          <p:nvPr/>
        </p:nvSpPr>
        <p:spPr>
          <a:xfrm>
            <a:off x="3766083" y="890790"/>
            <a:ext cx="10755832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960"/>
              </a:lnSpc>
            </a:pP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Chúc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các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em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học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tập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 </a:t>
            </a:r>
            <a:r>
              <a:rPr lang="en-US" sz="8000" b="1" spc="-160" dirty="0" err="1">
                <a:solidFill>
                  <a:srgbClr val="44000A"/>
                </a:solidFill>
                <a:latin typeface="Cambria" panose="02040503050406030204" pitchFamily="18" charset="0"/>
              </a:rPr>
              <a:t>tốt</a:t>
            </a:r>
            <a:r>
              <a:rPr lang="en-US" sz="8000" b="1" spc="-160" dirty="0">
                <a:solidFill>
                  <a:srgbClr val="44000A"/>
                </a:solidFill>
                <a:latin typeface="Cambria" panose="02040503050406030204" pitchFamily="18" charset="0"/>
              </a:rPr>
              <a:t>!</a:t>
            </a:r>
          </a:p>
        </p:txBody>
      </p:sp>
      <p:sp>
        <p:nvSpPr>
          <p:cNvPr id="20" name="TextBox 19" descr="n181 zalo Nguyen Duc Chien">
            <a:extLst>
              <a:ext uri="{FF2B5EF4-FFF2-40B4-BE49-F238E27FC236}">
                <a16:creationId xmlns:a16="http://schemas.microsoft.com/office/drawing/2014/main" id="{86F3DE34-569D-CB0A-9E5D-7F820BBA7B1A}"/>
              </a:ext>
            </a:extLst>
          </p:cNvPr>
          <p:cNvSpPr txBox="1"/>
          <p:nvPr/>
        </p:nvSpPr>
        <p:spPr>
          <a:xfrm>
            <a:off x="3776712" y="3415248"/>
            <a:ext cx="11158487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0" b="1" spc="-160">
                <a:solidFill>
                  <a:srgbClr val="44000A"/>
                </a:solidFill>
                <a:latin typeface="Cambria" panose="02040503050406030204" pitchFamily="18" charset="0"/>
              </a:rPr>
              <a:t>THANK</a:t>
            </a:r>
          </a:p>
          <a:p>
            <a:pPr algn="ctr"/>
            <a:r>
              <a:rPr lang="en-US" sz="20000" b="1" spc="-160">
                <a:solidFill>
                  <a:srgbClr val="44000A"/>
                </a:solidFill>
                <a:latin typeface="Cambria" panose="02040503050406030204" pitchFamily="18" charset="0"/>
              </a:rPr>
              <a:t>YOU</a:t>
            </a:r>
            <a:endParaRPr lang="en-US" sz="20000" b="1" spc="-160" dirty="0">
              <a:solidFill>
                <a:srgbClr val="44000A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Phép đối xứng</a:t>
            </a:r>
            <a:r>
              <a:rPr lang="vi-VN" sz="480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800" dirty="0">
                <a:solidFill>
                  <a:prstClr val="black"/>
                </a:solidFill>
                <a:latin typeface="Cambria" panose="02040503050406030204" pitchFamily="18" charset="0"/>
              </a:rPr>
              <a:t>trục </a:t>
            </a:r>
            <a:r>
              <a:rPr lang="vi-VN" sz="4800">
                <a:solidFill>
                  <a:prstClr val="black"/>
                </a:solidFill>
                <a:latin typeface="Cambria" panose="02040503050406030204" pitchFamily="18" charset="0"/>
              </a:rPr>
              <a:t>Ox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biến điểm M(1;2) thành điểm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665330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M’(-1;-2).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M’(1;-2).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fi-FI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fi-FI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M’(-1;2).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M’(1;2).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70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Phép đối xứng</a:t>
            </a:r>
            <a:r>
              <a:rPr lang="vi-VN" sz="4800">
                <a:solidFill>
                  <a:prstClr val="black"/>
                </a:solidFill>
                <a:latin typeface="Cambria" panose="02040503050406030204" pitchFamily="18" charset="0"/>
              </a:rPr>
              <a:t> trục O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y</a:t>
            </a:r>
            <a:r>
              <a:rPr lang="vi-VN" sz="480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biến điểm A(-3;2) thành điểm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A’(3;2).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A’(3;-2).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A’(-3;-2).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</a:rPr>
              <a:t>A’(-3;2).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sp>
        <p:nvSpPr>
          <p:cNvPr id="17" name="Cloud 16" descr="n181 zalo Nguyen Duc Chien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6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178995"/>
            <a:ext cx="15790092" cy="33196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thoi ABCD . Tìm ảnh của </a:t>
            </a:r>
          </a:p>
          <a:p>
            <a:pPr>
              <a:spcBef>
                <a:spcPct val="50000"/>
              </a:spcBef>
            </a:pP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B qua  phép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 trục AC.</a:t>
            </a: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665330" y="39110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A</a:t>
            </a:r>
            <a:r>
              <a:rPr lang="vi-VN" sz="480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39110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C.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665330" y="54350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D.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54350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 B.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929011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23" y="5473458"/>
            <a:ext cx="1206804" cy="96544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454304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949210"/>
            <a:ext cx="1098888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3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4820346-1023-4B14-8D9F-438FFED51ACA}"/>
              </a:ext>
            </a:extLst>
          </p:cNvPr>
          <p:cNvGrpSpPr/>
          <p:nvPr/>
        </p:nvGrpSpPr>
        <p:grpSpPr>
          <a:xfrm>
            <a:off x="11049000" y="166688"/>
            <a:ext cx="4495800" cy="3529012"/>
            <a:chOff x="2971800" y="2795588"/>
            <a:chExt cx="4495800" cy="3529012"/>
          </a:xfrm>
        </p:grpSpPr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3BF6F6B1-C2AD-4351-82BD-2A97ACEF6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7563" y="3300413"/>
              <a:ext cx="3744912" cy="2520950"/>
            </a:xfrm>
            <a:prstGeom prst="flowChartDecision">
              <a:avLst/>
            </a:prstGeom>
            <a:solidFill>
              <a:srgbClr val="CCFFCC"/>
            </a:solidFill>
            <a:ln w="57150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Line 6">
              <a:extLst>
                <a:ext uri="{FF2B5EF4-FFF2-40B4-BE49-F238E27FC236}">
                  <a16:creationId xmlns:a16="http://schemas.microsoft.com/office/drawing/2014/main" id="{2C044A41-7E9F-4510-81A0-27AA6956F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6450" y="4562475"/>
              <a:ext cx="374491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7">
              <a:extLst>
                <a:ext uri="{FF2B5EF4-FFF2-40B4-BE49-F238E27FC236}">
                  <a16:creationId xmlns:a16="http://schemas.microsoft.com/office/drawing/2014/main" id="{4803DBFC-12A7-4544-AFC4-B977669C9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1800" y="4237038"/>
              <a:ext cx="5048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4" name="Text Box 8">
              <a:extLst>
                <a:ext uri="{FF2B5EF4-FFF2-40B4-BE49-F238E27FC236}">
                  <a16:creationId xmlns:a16="http://schemas.microsoft.com/office/drawing/2014/main" id="{047AE5DD-6BA1-47BB-B7DF-62E23194A7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9363" y="2795588"/>
              <a:ext cx="5048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" name="Text Box 9">
              <a:extLst>
                <a:ext uri="{FF2B5EF4-FFF2-40B4-BE49-F238E27FC236}">
                  <a16:creationId xmlns:a16="http://schemas.microsoft.com/office/drawing/2014/main" id="{9CBEB7ED-C5E0-4804-A660-11DB71C657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8000" y="3886200"/>
              <a:ext cx="609600" cy="579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7" name="Text Box 10">
              <a:extLst>
                <a:ext uri="{FF2B5EF4-FFF2-40B4-BE49-F238E27FC236}">
                  <a16:creationId xmlns:a16="http://schemas.microsoft.com/office/drawing/2014/main" id="{0066D9A1-492F-49E7-B7B9-1C729589E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60950" y="5745163"/>
              <a:ext cx="504825" cy="57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8" name="Line 11">
              <a:extLst>
                <a:ext uri="{FF2B5EF4-FFF2-40B4-BE49-F238E27FC236}">
                  <a16:creationId xmlns:a16="http://schemas.microsoft.com/office/drawing/2014/main" id="{F3D3EBF3-3B2C-4D41-BE0C-3D1BFE1BF2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19700" y="3270250"/>
              <a:ext cx="0" cy="2520950"/>
            </a:xfrm>
            <a:prstGeom prst="line">
              <a:avLst/>
            </a:prstGeom>
            <a:noFill/>
            <a:ln w="57150">
              <a:solidFill>
                <a:srgbClr val="FF66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550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26" name="Rectangle 25" descr="n181 zalo Nguyen Duc Chien"/>
          <p:cNvSpPr/>
          <p:nvPr/>
        </p:nvSpPr>
        <p:spPr>
          <a:xfrm>
            <a:off x="974989" y="4207731"/>
            <a:ext cx="7850708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A.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4227591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B.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974987" y="5714535"/>
            <a:ext cx="7850708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2.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5763684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4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4.</a:t>
            </a: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29" y="4294333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618891" y="5763684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267" y="5774537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498" y="4379100"/>
            <a:ext cx="1207113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5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4987" y="299804"/>
            <a:ext cx="16396008" cy="3888762"/>
            <a:chOff x="974987" y="299804"/>
            <a:chExt cx="16396008" cy="3888762"/>
          </a:xfrm>
        </p:grpSpPr>
        <p:sp>
          <p:nvSpPr>
            <p:cNvPr id="4" name="Snip Diagonal Corner Rectangle 3" descr="n181 zalo Nguyen Duc Chien"/>
            <p:cNvSpPr/>
            <p:nvPr/>
          </p:nvSpPr>
          <p:spPr>
            <a:xfrm>
              <a:off x="974987" y="299804"/>
              <a:ext cx="16396008" cy="3888762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ô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</a:rPr>
                <a:t>đ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ối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54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xứng</a:t>
              </a:r>
              <a:r>
                <a:rPr lang="en-US" altLang="en-US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alt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vi-VN" sz="4800" dirty="0">
                <a:solidFill>
                  <a:schemeClr val="tx1"/>
                </a:solidFill>
                <a:latin typeface="Cambria" panose="02040503050406030204" pitchFamily="18" charset="0"/>
              </a:endParaRPr>
            </a:p>
          </p:txBody>
        </p:sp>
        <p:grpSp>
          <p:nvGrpSpPr>
            <p:cNvPr id="17" name="Group 6">
              <a:extLst>
                <a:ext uri="{FF2B5EF4-FFF2-40B4-BE49-F238E27FC236}">
                  <a16:creationId xmlns:a16="http://schemas.microsoft.com/office/drawing/2014/main" id="{A35FAFBA-2A9B-49C3-A7F4-D1D27B9752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8750" y="1638300"/>
              <a:ext cx="3390900" cy="2199964"/>
              <a:chOff x="204" y="2795"/>
              <a:chExt cx="1800" cy="1063"/>
            </a:xfrm>
          </p:grpSpPr>
          <p:pic>
            <p:nvPicPr>
              <p:cNvPr id="19" name="Picture 7" descr="paradise">
                <a:extLst>
                  <a:ext uri="{FF2B5EF4-FFF2-40B4-BE49-F238E27FC236}">
                    <a16:creationId xmlns:a16="http://schemas.microsoft.com/office/drawing/2014/main" id="{DA2F4A84-F216-43D3-9FFA-E3CC495EE7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2795"/>
                <a:ext cx="1800" cy="7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Text Box 8">
                <a:extLst>
                  <a:ext uri="{FF2B5EF4-FFF2-40B4-BE49-F238E27FC236}">
                    <a16:creationId xmlns:a16="http://schemas.microsoft.com/office/drawing/2014/main" id="{29A3F3B2-A213-4017-92A9-666F25E793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3" y="3566"/>
                <a:ext cx="817" cy="2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400" i="1">
                    <a:solidFill>
                      <a:srgbClr val="008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1</a:t>
                </a:r>
              </a:p>
            </p:txBody>
          </p:sp>
        </p:grpSp>
      </p:grpSp>
      <p:grpSp>
        <p:nvGrpSpPr>
          <p:cNvPr id="21" name="Group 9">
            <a:extLst>
              <a:ext uri="{FF2B5EF4-FFF2-40B4-BE49-F238E27FC236}">
                <a16:creationId xmlns:a16="http://schemas.microsoft.com/office/drawing/2014/main" id="{BAFD6C8F-E6F0-438F-B1F5-09E8B413A32C}"/>
              </a:ext>
            </a:extLst>
          </p:cNvPr>
          <p:cNvGrpSpPr>
            <a:grpSpLocks/>
          </p:cNvGrpSpPr>
          <p:nvPr/>
        </p:nvGrpSpPr>
        <p:grpSpPr bwMode="auto">
          <a:xfrm>
            <a:off x="5400675" y="1527457"/>
            <a:ext cx="2828925" cy="2777843"/>
            <a:chOff x="2154" y="2850"/>
            <a:chExt cx="1044" cy="983"/>
          </a:xfrm>
        </p:grpSpPr>
        <p:graphicFrame>
          <p:nvGraphicFramePr>
            <p:cNvPr id="22" name="Object 10">
              <a:extLst>
                <a:ext uri="{FF2B5EF4-FFF2-40B4-BE49-F238E27FC236}">
                  <a16:creationId xmlns:a16="http://schemas.microsoft.com/office/drawing/2014/main" id="{8910D2F2-251A-4F88-975C-333E501A1DF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54" y="2850"/>
            <a:ext cx="1044" cy="6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Photo Editor Photo" r:id="rId17" imgW="857143" imgH="571731" progId="MSPhotoEd.3">
                    <p:embed/>
                  </p:oleObj>
                </mc:Choice>
                <mc:Fallback>
                  <p:oleObj name="Photo Editor Photo" r:id="rId17" imgW="857143" imgH="571731" progId="MSPhotoEd.3">
                    <p:embed/>
                    <p:pic>
                      <p:nvPicPr>
                        <p:cNvPr id="20500" name="Object 10">
                          <a:extLst>
                            <a:ext uri="{FF2B5EF4-FFF2-40B4-BE49-F238E27FC236}">
                              <a16:creationId xmlns:a16="http://schemas.microsoft.com/office/drawing/2014/main" id="{282BECF1-DDB8-4C67-A010-FC675373264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54" y="2850"/>
                          <a:ext cx="1044" cy="6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 Box 11">
              <a:extLst>
                <a:ext uri="{FF2B5EF4-FFF2-40B4-BE49-F238E27FC236}">
                  <a16:creationId xmlns:a16="http://schemas.microsoft.com/office/drawing/2014/main" id="{51012344-50A2-4279-8951-C5C1D622D4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3568"/>
              <a:ext cx="817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2</a:t>
              </a: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E9FF29BB-24A1-436B-99F2-D833CA567DD5}"/>
              </a:ext>
            </a:extLst>
          </p:cNvPr>
          <p:cNvGrpSpPr>
            <a:grpSpLocks/>
          </p:cNvGrpSpPr>
          <p:nvPr/>
        </p:nvGrpSpPr>
        <p:grpSpPr bwMode="auto">
          <a:xfrm>
            <a:off x="8682777" y="1562100"/>
            <a:ext cx="2366223" cy="2486580"/>
            <a:chOff x="3470" y="2840"/>
            <a:chExt cx="862" cy="873"/>
          </a:xfrm>
        </p:grpSpPr>
        <p:sp>
          <p:nvSpPr>
            <p:cNvPr id="25" name="WordArt 13">
              <a:extLst>
                <a:ext uri="{FF2B5EF4-FFF2-40B4-BE49-F238E27FC236}">
                  <a16:creationId xmlns:a16="http://schemas.microsoft.com/office/drawing/2014/main" id="{299CE81D-FDCB-4B81-8B68-34B753C136B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470" y="2840"/>
              <a:ext cx="816" cy="68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rint MT Shadow" panose="04020605060303030202" pitchFamily="82" charset="0"/>
                </a:rPr>
                <a:t>N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36225A43-2442-45E1-A4B1-5FFD4D8DA5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3550"/>
              <a:ext cx="817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Hình 3</a:t>
              </a:r>
            </a:p>
          </p:txBody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D6642741-B092-4CD2-BF2C-18B0870D727B}"/>
              </a:ext>
            </a:extLst>
          </p:cNvPr>
          <p:cNvGrpSpPr>
            <a:grpSpLocks/>
          </p:cNvGrpSpPr>
          <p:nvPr/>
        </p:nvGrpSpPr>
        <p:grpSpPr bwMode="auto">
          <a:xfrm>
            <a:off x="11887200" y="1562099"/>
            <a:ext cx="2590800" cy="2428092"/>
            <a:chOff x="4604" y="2825"/>
            <a:chExt cx="862" cy="918"/>
          </a:xfrm>
        </p:grpSpPr>
        <p:graphicFrame>
          <p:nvGraphicFramePr>
            <p:cNvPr id="29" name="Object 16">
              <a:extLst>
                <a:ext uri="{FF2B5EF4-FFF2-40B4-BE49-F238E27FC236}">
                  <a16:creationId xmlns:a16="http://schemas.microsoft.com/office/drawing/2014/main" id="{CB9CEC90-BDFD-48EA-994E-3C9A062186E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04" y="2825"/>
            <a:ext cx="816" cy="7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" name="Photo Editor Photo" r:id="rId19" imgW="1428949" imgH="1380952" progId="MSPhotoEd.3">
                    <p:embed/>
                  </p:oleObj>
                </mc:Choice>
                <mc:Fallback>
                  <p:oleObj name="Photo Editor Photo" r:id="rId19" imgW="1428949" imgH="1380952" progId="MSPhotoEd.3">
                    <p:embed/>
                    <p:pic>
                      <p:nvPicPr>
                        <p:cNvPr id="20496" name="Object 16">
                          <a:extLst>
                            <a:ext uri="{FF2B5EF4-FFF2-40B4-BE49-F238E27FC236}">
                              <a16:creationId xmlns:a16="http://schemas.microsoft.com/office/drawing/2014/main" id="{AD8B2A00-8B6B-4B52-A64E-2F1FAC9DFA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4" y="2825"/>
                          <a:ext cx="816" cy="7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 Box 17">
              <a:extLst>
                <a:ext uri="{FF2B5EF4-FFF2-40B4-BE49-F238E27FC236}">
                  <a16:creationId xmlns:a16="http://schemas.microsoft.com/office/drawing/2014/main" id="{CE38E46E-5F1A-486B-BFCE-3A10F02965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9" y="3568"/>
              <a:ext cx="817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Hình 4</a:t>
              </a:r>
            </a:p>
          </p:txBody>
        </p:sp>
      </p:grpSp>
      <p:sp>
        <p:nvSpPr>
          <p:cNvPr id="31" name="Line 21">
            <a:extLst>
              <a:ext uri="{FF2B5EF4-FFF2-40B4-BE49-F238E27FC236}">
                <a16:creationId xmlns:a16="http://schemas.microsoft.com/office/drawing/2014/main" id="{AE8A94CC-E295-4397-9209-B1F6B16AF4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9913" y="1562100"/>
            <a:ext cx="14287" cy="1684338"/>
          </a:xfrm>
          <a:prstGeom prst="line">
            <a:avLst/>
          </a:prstGeom>
          <a:noFill/>
          <a:ln w="57150" cap="rnd">
            <a:solidFill>
              <a:srgbClr val="FF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2" name="Line 22">
            <a:extLst>
              <a:ext uri="{FF2B5EF4-FFF2-40B4-BE49-F238E27FC236}">
                <a16:creationId xmlns:a16="http://schemas.microsoft.com/office/drawing/2014/main" id="{47FD115C-EE53-4746-84DE-9CB49E21D02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81800" y="1638300"/>
            <a:ext cx="42863" cy="1684338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  <p:sp>
        <p:nvSpPr>
          <p:cNvPr id="33" name="Line 22">
            <a:extLst>
              <a:ext uri="{FF2B5EF4-FFF2-40B4-BE49-F238E27FC236}">
                <a16:creationId xmlns:a16="http://schemas.microsoft.com/office/drawing/2014/main" id="{C4F47754-D521-4750-BFFF-17D67C31FF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063537" y="1790700"/>
            <a:ext cx="42863" cy="1684338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158445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fr-FR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câu </a:t>
            </a:r>
            <a:r>
              <a:rPr lang="fr-FR" alt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fr-FR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các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câu sau: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876300" y="2924018"/>
            <a:ext cx="8149227" cy="18384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800" b="1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>
              <a:defRPr/>
            </a:pP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A.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alt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O, B, I, V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trục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xứng.</a:t>
            </a:r>
          </a:p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2" y="2930303"/>
            <a:ext cx="8444378" cy="18321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B.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đều có ba trục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xứng.</a:t>
            </a:r>
            <a:endParaRPr lang="vi-VN" sz="4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876300" y="5282675"/>
            <a:ext cx="8149227" cy="17088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800" b="1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>
              <a:defRPr/>
            </a:pP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C.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thang cân có trục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xứng.</a:t>
            </a:r>
          </a:p>
          <a:p>
            <a:pPr>
              <a:defRPr/>
            </a:pPr>
            <a:endParaRPr lang="vi-VN" sz="48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5263433"/>
            <a:ext cx="8444376" cy="170886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800" b="1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>
              <a:defRPr/>
            </a:pP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D.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altLang="en-US" sz="4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trục 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xứng.</a:t>
            </a:r>
            <a:br>
              <a:rPr lang="en-US" altLang="en-US"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44858"/>
            <a:ext cx="1098606" cy="96544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3555" y="5539396"/>
            <a:ext cx="1207113" cy="965690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776" y="3058631"/>
            <a:ext cx="1098888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3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81 zalo Nguyen Duc Chien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 descr="n181 zalo Nguyen Duc Chien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 descr="n181 zalo Nguyen Duc Chien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 descr="n181 zalo Nguyen Duc Chien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ABCD có mấy trục 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5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 xứng?</a:t>
            </a:r>
            <a:endParaRPr lang="vi-VN" sz="54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6" name="Rectangle 25" descr="n181 zalo Nguyen Duc Chien"/>
          <p:cNvSpPr/>
          <p:nvPr/>
        </p:nvSpPr>
        <p:spPr>
          <a:xfrm>
            <a:off x="1665330" y="2924019"/>
            <a:ext cx="7360197" cy="12696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A</a:t>
            </a:r>
            <a:r>
              <a:rPr lang="pt-BR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pt-BR" sz="5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 descr="n181 zalo Nguyen Duc Chien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Cloud 40" descr="n181 zalo Nguyen Duc Chien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Rectangle 41" descr="n181 zalo Nguyen Duc Chien"/>
          <p:cNvSpPr/>
          <p:nvPr/>
        </p:nvSpPr>
        <p:spPr>
          <a:xfrm>
            <a:off x="9195923" y="2930303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B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pt-BR" sz="5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endParaRPr lang="vi-VN" sz="54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Rectangle 42" descr="n181 zalo Nguyen Duc Chien"/>
          <p:cNvSpPr/>
          <p:nvPr/>
        </p:nvSpPr>
        <p:spPr>
          <a:xfrm>
            <a:off x="1665330" y="430530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C</a:t>
            </a:r>
            <a:r>
              <a:rPr lang="vi-VN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5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 descr="n181 zalo Nguyen Duc Chien"/>
          <p:cNvSpPr/>
          <p:nvPr/>
        </p:nvSpPr>
        <p:spPr>
          <a:xfrm>
            <a:off x="9195923" y="4264061"/>
            <a:ext cx="8175072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pt-BR" sz="4800" b="1" dirty="0">
                <a:solidFill>
                  <a:prstClr val="black"/>
                </a:solidFill>
                <a:latin typeface="Cambria" panose="02040503050406030204" pitchFamily="18" charset="0"/>
              </a:rPr>
              <a:t>D</a:t>
            </a:r>
            <a:r>
              <a:rPr lang="pt-BR" sz="4800" b="1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pt-BR" sz="5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endParaRPr lang="vi-VN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 descr="n181 zalo Nguyen Duc Chien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5300"/>
            <a:ext cx="1206804" cy="1056132"/>
          </a:xfrm>
          <a:prstGeom prst="rect">
            <a:avLst/>
          </a:prstGeom>
        </p:spPr>
      </p:pic>
      <p:pic>
        <p:nvPicPr>
          <p:cNvPr id="49" name="Picture 48" descr="n181 zalo Nguyen Duc Chi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3882" y="4380580"/>
            <a:ext cx="1207113" cy="1060796"/>
          </a:xfrm>
          <a:prstGeom prst="rect">
            <a:avLst/>
          </a:prstGeom>
        </p:spPr>
      </p:pic>
      <p:pic>
        <p:nvPicPr>
          <p:cNvPr id="53" name="Picture 52" descr="n181 zalo Nguyen Duc Chie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8521" y="3092032"/>
            <a:ext cx="1207113" cy="965690"/>
          </a:xfrm>
          <a:prstGeom prst="rect">
            <a:avLst/>
          </a:prstGeom>
        </p:spPr>
      </p:pic>
      <p:sp>
        <p:nvSpPr>
          <p:cNvPr id="18" name="Cloud 17" descr="n181 zalo Nguyen Duc Chien">
            <a:hlinkClick r:id="rId14" action="ppaction://hlinksldjump"/>
          </p:cNvPr>
          <p:cNvSpPr/>
          <p:nvPr/>
        </p:nvSpPr>
        <p:spPr>
          <a:xfrm>
            <a:off x="7001242" y="7053749"/>
            <a:ext cx="3538817" cy="165735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>
                <a:solidFill>
                  <a:prstClr val="white">
                    <a:lumMod val="50000"/>
                  </a:prstClr>
                </a:solidFill>
                <a:latin typeface="Cambria" panose="02040503050406030204" pitchFamily="18" charset="0"/>
              </a:rPr>
              <a:t>QUAY VỀ</a:t>
            </a:r>
            <a:endParaRPr lang="vi-VN" sz="3600" b="1" dirty="0">
              <a:solidFill>
                <a:prstClr val="white">
                  <a:lumMod val="50000"/>
                </a:prst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70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1522</Words>
  <Application>Microsoft Office PowerPoint</Application>
  <PresentationFormat>Custom</PresentationFormat>
  <Paragraphs>232</Paragraphs>
  <Slides>35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Times New Roman</vt:lpstr>
      <vt:lpstr>Tahoma</vt:lpstr>
      <vt:lpstr>Arial</vt:lpstr>
      <vt:lpstr>Calibri</vt:lpstr>
      <vt:lpstr>Muli Regular</vt:lpstr>
      <vt:lpstr>Imprint MT Shadow</vt:lpstr>
      <vt:lpstr>Cambria Math</vt:lpstr>
      <vt:lpstr>Cambria</vt:lpstr>
      <vt:lpstr>Office Theme</vt:lpstr>
      <vt:lpstr>2_Office Theme</vt:lpstr>
      <vt:lpstr>3_Office Theme</vt:lpstr>
      <vt:lpstr>Photo Editor Photo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THPT Nam Trực, Nam Định</dc:title>
  <dc:creator>Đoàn Văn Doanh</dc:creator>
  <cp:lastModifiedBy>Ms Thuong</cp:lastModifiedBy>
  <cp:revision>110</cp:revision>
  <dcterms:created xsi:type="dcterms:W3CDTF">2006-08-16T00:00:00Z</dcterms:created>
  <dcterms:modified xsi:type="dcterms:W3CDTF">2025-02-02T02:42:28Z</dcterms:modified>
  <dc:identifier>DAFb2ERLK-M</dc:identifier>
</cp:coreProperties>
</file>