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328"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6" r:id="rId38"/>
    <p:sldId id="297" r:id="rId39"/>
    <p:sldId id="298" r:id="rId40"/>
    <p:sldId id="299" r:id="rId41"/>
    <p:sldId id="300" r:id="rId42"/>
    <p:sldId id="305" r:id="rId43"/>
    <p:sldId id="306" r:id="rId44"/>
    <p:sldId id="307" r:id="rId45"/>
    <p:sldId id="308" r:id="rId46"/>
    <p:sldId id="309" r:id="rId47"/>
    <p:sldId id="310" r:id="rId48"/>
    <p:sldId id="326" r:id="rId49"/>
    <p:sldId id="32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9" d="100"/>
          <a:sy n="89" d="100"/>
        </p:scale>
        <p:origin x="1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C41D0-F0B6-49A7-8DD0-15C995480670}" type="datetimeFigureOut">
              <a:rPr lang="en-US" smtClean="0"/>
              <a:t>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ACC52-E33F-41B3-8808-EB7462A9BE25}" type="slidenum">
              <a:rPr lang="en-US" smtClean="0"/>
              <a:t>‹#›</a:t>
            </a:fld>
            <a:endParaRPr lang="en-US"/>
          </a:p>
        </p:txBody>
      </p:sp>
    </p:spTree>
    <p:extLst>
      <p:ext uri="{BB962C8B-B14F-4D97-AF65-F5344CB8AC3E}">
        <p14:creationId xmlns:p14="http://schemas.microsoft.com/office/powerpoint/2010/main" val="103125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106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450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133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18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420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81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745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954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900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59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89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43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979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876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57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253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341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32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20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218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61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40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80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36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84889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12711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69552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57273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45756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44709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14336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3366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20152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3293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37165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22202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NULL"/></Relationships>
</file>

<file path=ppt/slides/_rels/slide11.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26.png"/><Relationship Id="rId2" Type="http://schemas.openxmlformats.org/officeDocument/2006/relationships/notesSlide" Target="../notesSlides/notesSlide5.xml"/><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NULL"/><Relationship Id="rId15" Type="http://schemas.openxmlformats.org/officeDocument/2006/relationships/image" Target="../media/image29.png"/><Relationship Id="rId14" Type="http://schemas.openxmlformats.org/officeDocument/2006/relationships/image" Target="../media/image28.gif"/></Relationships>
</file>

<file path=ppt/slides/_rels/slide12.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27.png"/><Relationship Id="rId2" Type="http://schemas.openxmlformats.org/officeDocument/2006/relationships/notesSlide" Target="../notesSlides/notesSlide6.xml"/><Relationship Id="rId16" Type="http://schemas.microsoft.com/office/2007/relationships/hdphoto" Target="../media/hdphoto6.wdp"/><Relationship Id="rId1" Type="http://schemas.openxmlformats.org/officeDocument/2006/relationships/slideLayout" Target="../slideLayouts/slideLayout7.xml"/><Relationship Id="rId15" Type="http://schemas.openxmlformats.org/officeDocument/2006/relationships/image" Target="../media/image29.png"/><Relationship Id="rId14" Type="http://schemas.openxmlformats.org/officeDocument/2006/relationships/image" Target="../media/image28.gif"/></Relationships>
</file>

<file path=ppt/slides/_rels/slide13.xml.rels><?xml version="1.0" encoding="UTF-8" standalone="yes"?>
<Relationships xmlns="http://schemas.openxmlformats.org/package/2006/relationships"><Relationship Id="rId13" Type="http://schemas.openxmlformats.org/officeDocument/2006/relationships/image" Target="../media/image32.png"/><Relationship Id="rId18" Type="http://schemas.microsoft.com/office/2007/relationships/hdphoto" Target="../media/hdphoto7.wdp"/><Relationship Id="rId3" Type="http://schemas.openxmlformats.org/officeDocument/2006/relationships/image" Target="../media/image30.png"/><Relationship Id="rId12" Type="http://schemas.openxmlformats.org/officeDocument/2006/relationships/image" Target="NULL"/><Relationship Id="rId1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13" Type="http://schemas.openxmlformats.org/officeDocument/2006/relationships/image" Target="../media/image32.png"/><Relationship Id="rId18" Type="http://schemas.microsoft.com/office/2007/relationships/hdphoto" Target="../media/hdphoto7.wdp"/><Relationship Id="rId3" Type="http://schemas.openxmlformats.org/officeDocument/2006/relationships/image" Target="../media/image31.png"/><Relationship Id="rId12" Type="http://schemas.openxmlformats.org/officeDocument/2006/relationships/image" Target="NULL"/><Relationship Id="rId17"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NUL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3" Type="http://schemas.openxmlformats.org/officeDocument/2006/relationships/image" Target="../media/image32.png"/><Relationship Id="rId18" Type="http://schemas.microsoft.com/office/2007/relationships/hdphoto" Target="../media/hdphoto7.wdp"/><Relationship Id="rId3" Type="http://schemas.openxmlformats.org/officeDocument/2006/relationships/image" Target="../media/image31.png"/><Relationship Id="rId12" Type="http://schemas.openxmlformats.org/officeDocument/2006/relationships/image" Target="NULL"/><Relationship Id="rId17"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image" Target="NUL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8.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35.png"/><Relationship Id="rId4" Type="http://schemas.openxmlformats.org/officeDocument/2006/relationships/image" Target="NULL"/><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2.png"/><Relationship Id="rId1" Type="http://schemas.openxmlformats.org/officeDocument/2006/relationships/slideLayout" Target="../slideLayouts/slideLayout7.xml"/><Relationship Id="rId9" Type="http://schemas.openxmlformats.org/officeDocument/2006/relationships/image" Target="../media/image4.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NUL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3" Type="http://schemas.openxmlformats.org/officeDocument/2006/relationships/image" Target="../media/image11.png"/><Relationship Id="rId12"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10" Type="http://schemas.openxmlformats.org/officeDocument/2006/relationships/image" Target="../media/image10.png"/><Relationship Id="rId9" Type="http://schemas.openxmlformats.org/officeDocument/2006/relationships/image" Target="NULL"/><Relationship Id="rId14" Type="http://schemas.openxmlformats.org/officeDocument/2006/relationships/image" Target="NULL"/></Relationships>
</file>

<file path=ppt/slides/_rels/slide22.xml.rels><?xml version="1.0" encoding="UTF-8" standalone="yes"?>
<Relationships xmlns="http://schemas.openxmlformats.org/package/2006/relationships"><Relationship Id="rId13" Type="http://schemas.openxmlformats.org/officeDocument/2006/relationships/image" Target="../media/image42.png"/><Relationship Id="rId3" Type="http://schemas.microsoft.com/office/2007/relationships/hdphoto" Target="../media/hdphoto3.wdp"/><Relationship Id="rId12" Type="http://schemas.openxmlformats.org/officeDocument/2006/relationships/image" Target="NUL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1.png"/><Relationship Id="rId14" Type="http://schemas.microsoft.com/office/2007/relationships/hdphoto" Target="../media/hdphoto10.wdp"/></Relationships>
</file>

<file path=ppt/slides/_rels/slide23.xml.rels><?xml version="1.0" encoding="UTF-8" standalone="yes"?>
<Relationships xmlns="http://schemas.openxmlformats.org/package/2006/relationships"><Relationship Id="rId13" Type="http://schemas.openxmlformats.org/officeDocument/2006/relationships/image" Target="../media/image42.png"/><Relationship Id="rId12" Type="http://schemas.openxmlformats.org/officeDocument/2006/relationships/image" Target="NULL"/><Relationship Id="rId2" Type="http://schemas.openxmlformats.org/officeDocument/2006/relationships/image" Target="../media/image10.png"/><Relationship Id="rId1" Type="http://schemas.openxmlformats.org/officeDocument/2006/relationships/slideLayout" Target="../slideLayouts/slideLayout7.xml"/><Relationship Id="rId15" Type="http://schemas.openxmlformats.org/officeDocument/2006/relationships/image" Target="../media/image43.png"/><Relationship Id="rId14"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14" Type="http://schemas.openxmlformats.org/officeDocument/2006/relationships/image" Target="NULL"/></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6.pn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NULL"/><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3" Type="http://schemas.microsoft.com/office/2007/relationships/hdphoto" Target="../media/hdphoto2.wdp"/><Relationship Id="rId3" Type="http://schemas.openxmlformats.org/officeDocument/2006/relationships/image" Target="NULL"/><Relationship Id="rId12" Type="http://schemas.openxmlformats.org/officeDocument/2006/relationships/image" Target="../media/image6.png"/><Relationship Id="rId2" Type="http://schemas.openxmlformats.org/officeDocument/2006/relationships/image" Target="../media/image4.png"/><Relationship Id="rId16"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media/image8.png"/><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13" Type="http://schemas.openxmlformats.org/officeDocument/2006/relationships/image" Target="../media/image52.png"/><Relationship Id="rId3" Type="http://schemas.openxmlformats.org/officeDocument/2006/relationships/image" Target="../media/image10.png"/><Relationship Id="rId12" Type="http://schemas.openxmlformats.org/officeDocument/2006/relationships/image" Target="NULL"/><Relationship Id="rId2" Type="http://schemas.openxmlformats.org/officeDocument/2006/relationships/notesSlide" Target="../notesSlides/notesSlide18.xml"/><Relationship Id="rId16" Type="http://schemas.microsoft.com/office/2007/relationships/hdphoto" Target="../media/hdphoto6.wdp"/><Relationship Id="rId1" Type="http://schemas.openxmlformats.org/officeDocument/2006/relationships/slideLayout" Target="../slideLayouts/slideLayout7.xml"/><Relationship Id="rId15" Type="http://schemas.openxmlformats.org/officeDocument/2006/relationships/image" Target="../media/image29.png"/><Relationship Id="rId14"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3.wdp"/><Relationship Id="rId7"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53.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NULL"/><Relationship Id="rId2" Type="http://schemas.openxmlformats.org/officeDocument/2006/relationships/image" Target="../media/image15.png"/><Relationship Id="rId1" Type="http://schemas.openxmlformats.org/officeDocument/2006/relationships/slideLayout" Target="../slideLayouts/slideLayout7.xml"/><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13" Type="http://schemas.microsoft.com/office/2007/relationships/hdphoto" Target="../media/hdphoto12.wdp"/><Relationship Id="rId21" Type="http://schemas.openxmlformats.org/officeDocument/2006/relationships/image" Target="../media/image62.png"/><Relationship Id="rId12" Type="http://schemas.openxmlformats.org/officeDocument/2006/relationships/image" Target="../media/image60.png"/><Relationship Id="rId2" Type="http://schemas.openxmlformats.org/officeDocument/2006/relationships/image" Target="../media/image59.png"/><Relationship Id="rId20" Type="http://schemas.openxmlformats.org/officeDocument/2006/relationships/image" Target="NULL"/><Relationship Id="rId16"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NULL"/><Relationship Id="rId1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6.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NULL"/><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6.png"/><Relationship Id="rId5" Type="http://schemas.microsoft.com/office/2007/relationships/hdphoto" Target="../media/hdphoto14.wdp"/><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png"/><Relationship Id="rId15" Type="http://schemas.openxmlformats.org/officeDocument/2006/relationships/image" Target="../media/image67.png"/><Relationship Id="rId4" Type="http://schemas.microsoft.com/office/2007/relationships/hdphoto" Target="../media/hdphoto14.wdp"/><Relationship Id="rId14" Type="http://schemas.openxmlformats.org/officeDocument/2006/relationships/image" Target="NULL"/></Relationships>
</file>

<file path=ppt/slides/_rels/slide39.xml.rels><?xml version="1.0" encoding="UTF-8" standalone="yes"?>
<Relationships xmlns="http://schemas.openxmlformats.org/package/2006/relationships"><Relationship Id="rId13" Type="http://schemas.openxmlformats.org/officeDocument/2006/relationships/image" Target="../media/image11.png"/><Relationship Id="rId12"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10" Type="http://schemas.openxmlformats.org/officeDocument/2006/relationships/image" Target="../media/image10.png"/><Relationship Id="rId9" Type="http://schemas.openxmlformats.org/officeDocument/2006/relationships/image" Target="NULL"/><Relationship Id="rId14" Type="http://schemas.openxmlformats.org/officeDocument/2006/relationships/image" Target="NULL"/></Relationships>
</file>

<file path=ppt/slides/_rels/slide4.xml.rels><?xml version="1.0" encoding="UTF-8" standalone="yes"?>
<Relationships xmlns="http://schemas.openxmlformats.org/package/2006/relationships"><Relationship Id="rId13" Type="http://schemas.openxmlformats.org/officeDocument/2006/relationships/image" Target="../media/image11.png"/><Relationship Id="rId12"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10" Type="http://schemas.openxmlformats.org/officeDocument/2006/relationships/image" Target="../media/image10.png"/><Relationship Id="rId9" Type="http://schemas.openxmlformats.org/officeDocument/2006/relationships/image" Target="NULL"/><Relationship Id="rId14" Type="http://schemas.openxmlformats.org/officeDocument/2006/relationships/image" Target="NUL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 Id="rId11"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 Id="rId11" Type="http://schemas.openxmlformats.org/officeDocument/2006/relationships/image" Target="NULL"/></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4.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69.png"/><Relationship Id="rId9" Type="http://schemas.openxmlformats.org/officeDocument/2006/relationships/image" Target="NULL"/><Relationship Id="rId14"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8.png"/><Relationship Id="rId7" Type="http://schemas.openxmlformats.org/officeDocument/2006/relationships/image" Target="../media/image75.png"/><Relationship Id="rId12"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69.png"/><Relationship Id="rId4" Type="http://schemas.openxmlformats.org/officeDocument/2006/relationships/image" Target="NULL"/></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80.png"/><Relationship Id="rId4" Type="http://schemas.openxmlformats.org/officeDocument/2006/relationships/image" Target="../media/image69.png"/><Relationship Id="rId9"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NULL"/><Relationship Id="rId21" Type="http://schemas.microsoft.com/office/2007/relationships/hdphoto" Target="../media/hdphoto4.wdp"/><Relationship Id="rId7" Type="http://schemas.openxmlformats.org/officeDocument/2006/relationships/image" Target="NULL"/><Relationship Id="rId2"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7.xml"/><Relationship Id="rId19" Type="http://schemas.openxmlformats.org/officeDocument/2006/relationships/image" Target="../media/image11.png"/><Relationship Id="rId10" Type="http://schemas.openxmlformats.org/officeDocument/2006/relationships/image" Target="NULL"/></Relationships>
</file>

<file path=ppt/slides/_rels/slide7.xml.rels><?xml version="1.0" encoding="UTF-8" standalone="yes"?>
<Relationships xmlns="http://schemas.openxmlformats.org/package/2006/relationships"><Relationship Id="rId13" Type="http://schemas.openxmlformats.org/officeDocument/2006/relationships/image" Target="../media/image19.png"/><Relationship Id="rId3" Type="http://schemas.openxmlformats.org/officeDocument/2006/relationships/image" Target="../media/image17.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media/image20.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NULL"/><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13" Type="http://schemas.openxmlformats.org/officeDocument/2006/relationships/image" Target="../media/image24.png"/><Relationship Id="rId3"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69" name="Picture 68"/>
          <p:cNvPicPr>
            <a:picLocks noChangeAspect="1"/>
          </p:cNvPicPr>
          <p:nvPr/>
        </p:nvPicPr>
        <p:blipFill>
          <a:blip r:embed="rId2"/>
          <a:stretch>
            <a:fillRect/>
          </a:stretch>
        </p:blipFill>
        <p:spPr>
          <a:xfrm>
            <a:off x="173916" y="-162459"/>
            <a:ext cx="11481795" cy="6633023"/>
          </a:xfrm>
          <a:prstGeom prst="rect">
            <a:avLst/>
          </a:prstGeom>
        </p:spPr>
      </p:pic>
      <p:sp>
        <p:nvSpPr>
          <p:cNvPr id="70" name="Google Shape;132;p3"/>
          <p:cNvSpPr/>
          <p:nvPr/>
        </p:nvSpPr>
        <p:spPr>
          <a:xfrm>
            <a:off x="748775" y="1447800"/>
            <a:ext cx="10467331" cy="2808178"/>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933"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 THPT NGÔ LÊ TÂN</a:t>
            </a:r>
          </a:p>
          <a:p>
            <a:pPr marL="0" marR="0" lvl="0" indent="0" algn="ctr" defTabSz="609630" rtl="0" eaLnBrk="1" fontAlgn="auto" latinLnBrk="0" hangingPunct="1">
              <a:lnSpc>
                <a:spcPct val="150000"/>
              </a:lnSpc>
              <a:spcBef>
                <a:spcPts val="133"/>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VIÊN: HỒ VĂN NGUYÊN</a:t>
            </a:r>
          </a:p>
          <a:p>
            <a:pPr marL="0" marR="0" lvl="0" indent="0" algn="ctr" defTabSz="609630" rtl="0" eaLnBrk="1" fontAlgn="auto" latinLnBrk="0" hangingPunct="1">
              <a:lnSpc>
                <a:spcPct val="150000"/>
              </a:lnSpc>
              <a:spcBef>
                <a:spcPts val="133"/>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 11A1</a:t>
            </a:r>
          </a:p>
          <a:p>
            <a:pPr marL="0" marR="0" lvl="0" indent="0" algn="ctr" defTabSz="609630" rtl="0" eaLnBrk="1" fontAlgn="auto" latinLnBrk="0" hangingPunct="1">
              <a:lnSpc>
                <a:spcPct val="150000"/>
              </a:lnSpc>
              <a:spcBef>
                <a:spcPts val="133"/>
              </a:spcBef>
              <a:spcAft>
                <a:spcPts val="0"/>
              </a:spcAft>
              <a:buClrTx/>
              <a:buSzTx/>
              <a:buFontTx/>
              <a:buNone/>
              <a:tabLst/>
              <a:defRPr/>
            </a:pPr>
            <a:endPar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2173046" y="4123356"/>
            <a:ext cx="7723990" cy="1446422"/>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a:t>
            </a:r>
            <a:r>
              <a:rPr lang="en-US" sz="2933"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11</a:t>
            </a:r>
            <a:r>
              <a:rPr kumimoji="0" lang="vi-VN" sz="2933"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933"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 ĐƯỜNG</a:t>
            </a:r>
            <a:r>
              <a:rPr kumimoji="0" lang="en-US" sz="2933"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THẲNG SONG </a:t>
            </a:r>
            <a:r>
              <a:rPr kumimoji="0" lang="en-US" sz="2933" b="1" i="0" u="none" strike="noStrike" kern="1200" cap="none" spc="0" normalizeH="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SONG</a:t>
            </a:r>
            <a:endParaRPr kumimoji="0" lang="en-US" sz="2933"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 </a:t>
            </a:r>
            <a:r>
              <a:rPr lang="en-US" sz="2933" b="1" noProof="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endPar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0306627"/>
      </p:ext>
    </p:extLst>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89284" y="378327"/>
            <a:ext cx="11176000" cy="61544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544990">
            <a:off x="106476" y="6019952"/>
            <a:ext cx="824289" cy="682599"/>
          </a:xfrm>
          <a:prstGeom prst="rect">
            <a:avLst/>
          </a:prstGeom>
        </p:spPr>
      </p:pic>
      <p:grpSp>
        <p:nvGrpSpPr>
          <p:cNvPr id="20" name="Group 19"/>
          <p:cNvGrpSpPr/>
          <p:nvPr/>
        </p:nvGrpSpPr>
        <p:grpSpPr>
          <a:xfrm>
            <a:off x="4836696" y="808032"/>
            <a:ext cx="2376904" cy="1986785"/>
            <a:chOff x="5943600" y="288505"/>
            <a:chExt cx="5526303" cy="2980178"/>
          </a:xfrm>
        </p:grpSpPr>
        <p:grpSp>
          <p:nvGrpSpPr>
            <p:cNvPr id="29" name="Group 2"/>
            <p:cNvGrpSpPr/>
            <p:nvPr/>
          </p:nvGrpSpPr>
          <p:grpSpPr>
            <a:xfrm>
              <a:off x="5943600" y="288505"/>
              <a:ext cx="5526303" cy="2980178"/>
              <a:chOff x="0" y="-28575"/>
              <a:chExt cx="2062659" cy="841375"/>
            </a:xfrm>
          </p:grpSpPr>
          <p:sp>
            <p:nvSpPr>
              <p:cNvPr id="31" name="Freeform 3"/>
              <p:cNvSpPr/>
              <p:nvPr/>
            </p:nvSpPr>
            <p:spPr>
              <a:xfrm>
                <a:off x="34803" y="14451"/>
                <a:ext cx="2027856" cy="29412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2"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30" name="Rectangle 29"/>
            <p:cNvSpPr/>
            <p:nvPr/>
          </p:nvSpPr>
          <p:spPr>
            <a:xfrm>
              <a:off x="6624293" y="363060"/>
              <a:ext cx="4204782" cy="1177245"/>
            </a:xfrm>
            <a:prstGeom prst="rect">
              <a:avLst/>
            </a:prstGeom>
          </p:spPr>
          <p:txBody>
            <a:bodyPr wrap="none">
              <a:spAutoFit/>
            </a:bodyPr>
            <a:lstStyle/>
            <a:p>
              <a:pPr algn="just" defTabSz="609630">
                <a:lnSpc>
                  <a:spcPct val="150000"/>
                </a:lnSpc>
                <a:spcAft>
                  <a:spcPts val="400"/>
                </a:spcAft>
                <a:defRPr/>
              </a:pPr>
              <a:r>
                <a:rPr lang="nl-NL" sz="3000" b="1">
                  <a:solidFill>
                    <a:prstClr val="white"/>
                  </a:solidFill>
                  <a:latin typeface="Arial" panose="020B0604020202020204" pitchFamily="34" charset="0"/>
                  <a:ea typeface="Times New Roman" panose="02020603050405020304" pitchFamily="18" charset="0"/>
                  <a:cs typeface="Arial" panose="020B0604020202020204" pitchFamily="34" charset="0"/>
                </a:rPr>
                <a:t>Nhận xét</a:t>
              </a:r>
              <a:endParaRPr lang="en-US" sz="30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 name="Rectangle 1"/>
          <p:cNvSpPr/>
          <p:nvPr/>
        </p:nvSpPr>
        <p:spPr>
          <a:xfrm>
            <a:off x="863601" y="1829617"/>
            <a:ext cx="10501859" cy="2752420"/>
          </a:xfrm>
          <a:prstGeom prst="rect">
            <a:avLst/>
          </a:prstGeom>
        </p:spPr>
        <p:txBody>
          <a:bodyPr wrap="square">
            <a:spAutoFit/>
          </a:bodyPr>
          <a:lstStyle/>
          <a:p>
            <a:pPr marL="381019" indent="-381019" algn="just" defTabSz="609630">
              <a:lnSpc>
                <a:spcPct val="200000"/>
              </a:lnSpc>
              <a:spcBef>
                <a:spcPts val="67"/>
              </a:spcBef>
              <a:buFontTx/>
              <a:buChar char="-"/>
            </a:pPr>
            <a:r>
              <a:rPr lang="vi-VN" sz="2867">
                <a:solidFill>
                  <a:prstClr val="black"/>
                </a:solidFill>
                <a:latin typeface="Arial" panose="020B0604020202020204" pitchFamily="34" charset="0"/>
                <a:ea typeface="Calibri" panose="020F0502020204030204" pitchFamily="34" charset="0"/>
                <a:cs typeface="Arial" panose="020B0604020202020204" pitchFamily="34" charset="0"/>
              </a:rPr>
              <a:t>Hai đường thẳng song song là hai đường thẳng đồng phẳng và không có điểm chung.</a:t>
            </a:r>
          </a:p>
          <a:p>
            <a:pPr marL="381019" indent="-381019" algn="just" defTabSz="609630">
              <a:lnSpc>
                <a:spcPct val="200000"/>
              </a:lnSpc>
              <a:spcBef>
                <a:spcPts val="67"/>
              </a:spcBef>
              <a:buFontTx/>
              <a:buChar char="-"/>
            </a:pPr>
            <a:r>
              <a:rPr lang="vi-VN" sz="2867">
                <a:solidFill>
                  <a:prstClr val="black"/>
                </a:solidFill>
                <a:latin typeface="Arial" panose="020B0604020202020204" pitchFamily="34" charset="0"/>
                <a:ea typeface="Calibri" panose="020F0502020204030204" pitchFamily="34" charset="0"/>
                <a:cs typeface="Arial" panose="020B0604020202020204" pitchFamily="34" charset="0"/>
              </a:rPr>
              <a:t>Có đúng một mặt phẳng chứa hai đường thẳng song song.</a:t>
            </a:r>
          </a:p>
        </p:txBody>
      </p:sp>
      <p:pic>
        <p:nvPicPr>
          <p:cNvPr id="3" name="Picture 2"/>
          <p:cNvPicPr>
            <a:picLocks noChangeAspect="1"/>
          </p:cNvPicPr>
          <p:nvPr/>
        </p:nvPicPr>
        <p:blipFill>
          <a:blip r:embed="rId12"/>
          <a:stretch>
            <a:fillRect/>
          </a:stretch>
        </p:blipFill>
        <p:spPr>
          <a:xfrm>
            <a:off x="4597903" y="5285354"/>
            <a:ext cx="2871637" cy="1270769"/>
          </a:xfrm>
          <a:prstGeom prst="rect">
            <a:avLst/>
          </a:prstGeom>
        </p:spPr>
      </p:pic>
    </p:spTree>
    <p:extLst>
      <p:ext uri="{BB962C8B-B14F-4D97-AF65-F5344CB8AC3E}">
        <p14:creationId xmlns:p14="http://schemas.microsoft.com/office/powerpoint/2010/main" val="308701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89284" y="378327"/>
            <a:ext cx="11176000" cy="61544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4" name="Group 13"/>
          <p:cNvGrpSpPr/>
          <p:nvPr/>
        </p:nvGrpSpPr>
        <p:grpSpPr>
          <a:xfrm>
            <a:off x="-254000" y="279400"/>
            <a:ext cx="2574085" cy="852809"/>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126064" cy="1062021"/>
            </a:xfrm>
            <a:prstGeom prst="rect">
              <a:avLst/>
            </a:prstGeom>
          </p:spPr>
          <p:txBody>
            <a:bodyPr wrap="none">
              <a:spAutoFit/>
            </a:bodyPr>
            <a:lstStyle/>
            <a:p>
              <a:pPr defTabSz="609630">
                <a:lnSpc>
                  <a:spcPct val="150000"/>
                </a:lnSpc>
                <a:defRPr/>
              </a:pPr>
              <a:r>
                <a:rPr lang="nl-NL" sz="2667" b="1" dirty="0">
                  <a:solidFill>
                    <a:srgbClr val="000000"/>
                  </a:solidFill>
                  <a:latin typeface="Arial" panose="020B0604020202020204" pitchFamily="34" charset="0"/>
                  <a:ea typeface="Calibri" panose="020F0502020204030204" pitchFamily="34" charset="0"/>
                  <a:cs typeface="Arial" panose="020B0604020202020204" pitchFamily="34" charset="0"/>
                </a:rPr>
                <a:t>Ví dụ 1:</a:t>
              </a:r>
              <a:endPar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672109" y="1244601"/>
            <a:ext cx="10656291" cy="1261756"/>
          </a:xfrm>
          <a:prstGeom prst="rect">
            <a:avLst/>
          </a:prstGeom>
        </p:spPr>
        <p:txBody>
          <a:bodyPr wrap="square">
            <a:spAutoFit/>
          </a:bodyPr>
          <a:lstStyle/>
          <a:p>
            <a:pPr algn="just" defTabSz="609630">
              <a:lnSpc>
                <a:spcPct val="150000"/>
              </a:lnSpc>
              <a:defRPr/>
            </a:pPr>
            <a:r>
              <a:rPr lang="vi-VN" sz="2533">
                <a:solidFill>
                  <a:prstClr val="black"/>
                </a:solidFill>
                <a:latin typeface="Arial" panose="020B0604020202020204" pitchFamily="34" charset="0"/>
                <a:ea typeface="Times New Roman" panose="02020603050405020304" pitchFamily="18" charset="0"/>
              </a:rPr>
              <a:t>Cho hai hình bình hành ABCD và ABEF không cùng nằm trong một mặt phẳng (H.4.16).</a:t>
            </a:r>
          </a:p>
        </p:txBody>
      </p:sp>
      <p:pic>
        <p:nvPicPr>
          <p:cNvPr id="34"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5182695">
            <a:off x="10747113" y="5576895"/>
            <a:ext cx="1279704" cy="1256437"/>
          </a:xfrm>
          <a:prstGeom prst="rect">
            <a:avLst/>
          </a:prstGeom>
        </p:spPr>
      </p:pic>
      <p:pic>
        <p:nvPicPr>
          <p:cNvPr id="20" name="Picture 2"/>
          <p:cNvPicPr>
            <a:picLocks noChangeAspect="1"/>
          </p:cNvPicPr>
          <p:nvPr/>
        </p:nvPicPr>
        <p:blipFill>
          <a:blip r:embed="rId14"/>
          <a:srcRect/>
          <a:stretch>
            <a:fillRect/>
          </a:stretch>
        </p:blipFill>
        <p:spPr>
          <a:xfrm rot="18432080">
            <a:off x="365021" y="5785807"/>
            <a:ext cx="727404" cy="861315"/>
          </a:xfrm>
          <a:prstGeom prst="rect">
            <a:avLst/>
          </a:prstGeom>
        </p:spPr>
      </p:pic>
      <p:pic>
        <p:nvPicPr>
          <p:cNvPr id="3" name="Picture 2"/>
          <p:cNvPicPr>
            <a:picLocks noChangeAspect="1"/>
          </p:cNvPicPr>
          <p:nvPr/>
        </p:nvPicPr>
        <p:blipFill>
          <a:blip r:embed="rId15" cstate="print">
            <a:extLst>
              <a:ext uri="{BEBA8EAE-BF5A-486C-A8C5-ECC9F3942E4B}">
                <a14:imgProps xmlns:a14="http://schemas.microsoft.com/office/drawing/2010/main">
                  <a14:imgLayer r:embed="rId1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8724" y="2599721"/>
            <a:ext cx="4046476" cy="3322107"/>
          </a:xfrm>
          <a:prstGeom prst="rect">
            <a:avLst/>
          </a:prstGeom>
        </p:spPr>
      </p:pic>
      <p:sp>
        <p:nvSpPr>
          <p:cNvPr id="4" name="Rectangle 3"/>
          <p:cNvSpPr/>
          <p:nvPr/>
        </p:nvSpPr>
        <p:spPr>
          <a:xfrm>
            <a:off x="5014640" y="2583134"/>
            <a:ext cx="6322335" cy="3600601"/>
          </a:xfrm>
          <a:prstGeom prst="rect">
            <a:avLst/>
          </a:prstGeom>
        </p:spPr>
        <p:txBody>
          <a:bodyPr wrap="square">
            <a:spAutoFit/>
          </a:bodyPr>
          <a:lstStyle/>
          <a:p>
            <a:pPr algn="just" defTabSz="609630">
              <a:lnSpc>
                <a:spcPct val="150000"/>
              </a:lnSpc>
              <a:defRPr/>
            </a:pPr>
            <a:r>
              <a:rPr lang="vi-VN" sz="2533">
                <a:solidFill>
                  <a:prstClr val="black"/>
                </a:solidFill>
                <a:latin typeface="Arial" panose="020B0604020202020204" pitchFamily="34" charset="0"/>
                <a:ea typeface="Times New Roman" panose="02020603050405020304" pitchFamily="18" charset="0"/>
              </a:rPr>
              <a:t>a) Quan sát bốn đường thẳng AB, BC, CD, DA. Chỉ ra các cặp đường thẳng cắt nhau, các cặp đường thẳng</a:t>
            </a:r>
            <a:r>
              <a:rPr lang="en-US" sz="2533">
                <a:solidFill>
                  <a:prstClr val="black"/>
                </a:solidFill>
                <a:latin typeface="Calibri"/>
                <a:ea typeface="Times New Roman" panose="02020603050405020304" pitchFamily="18" charset="0"/>
              </a:rPr>
              <a:t> </a:t>
            </a:r>
            <a:r>
              <a:rPr lang="vi-VN" sz="2533">
                <a:solidFill>
                  <a:prstClr val="black"/>
                </a:solidFill>
                <a:latin typeface="Arial" panose="020B0604020202020204" pitchFamily="34" charset="0"/>
                <a:ea typeface="Times New Roman" panose="02020603050405020304" pitchFamily="18" charset="0"/>
              </a:rPr>
              <a:t>song song.</a:t>
            </a:r>
          </a:p>
          <a:p>
            <a:pPr algn="just" defTabSz="609630">
              <a:lnSpc>
                <a:spcPct val="150000"/>
              </a:lnSpc>
              <a:defRPr/>
            </a:pPr>
            <a:r>
              <a:rPr lang="vi-VN" sz="2533">
                <a:solidFill>
                  <a:prstClr val="black"/>
                </a:solidFill>
                <a:latin typeface="Arial" panose="020B0604020202020204" pitchFamily="34" charset="0"/>
                <a:ea typeface="Times New Roman" panose="02020603050405020304" pitchFamily="18" charset="0"/>
              </a:rPr>
              <a:t>b) Trong ba đường thẳng AB, AF,</a:t>
            </a:r>
            <a:r>
              <a:rPr lang="en-US" sz="2533">
                <a:solidFill>
                  <a:prstClr val="black"/>
                </a:solidFill>
                <a:latin typeface="Calibri"/>
                <a:ea typeface="Times New Roman" panose="02020603050405020304" pitchFamily="18" charset="0"/>
              </a:rPr>
              <a:t> </a:t>
            </a:r>
            <a:r>
              <a:rPr lang="vi-VN" sz="2533">
                <a:solidFill>
                  <a:prstClr val="black"/>
                </a:solidFill>
                <a:latin typeface="Arial" panose="020B0604020202020204" pitchFamily="34" charset="0"/>
                <a:ea typeface="Times New Roman" panose="02020603050405020304" pitchFamily="18" charset="0"/>
              </a:rPr>
              <a:t>BE có hai đường thẳng</a:t>
            </a:r>
            <a:r>
              <a:rPr lang="en-US" sz="2533">
                <a:solidFill>
                  <a:prstClr val="black"/>
                </a:solidFill>
                <a:latin typeface="Calibri"/>
                <a:ea typeface="Times New Roman" panose="02020603050405020304" pitchFamily="18" charset="0"/>
              </a:rPr>
              <a:t> </a:t>
            </a:r>
            <a:r>
              <a:rPr lang="vi-VN" sz="2533">
                <a:solidFill>
                  <a:prstClr val="black"/>
                </a:solidFill>
                <a:latin typeface="Arial" panose="020B0604020202020204" pitchFamily="34" charset="0"/>
                <a:ea typeface="Times New Roman" panose="02020603050405020304" pitchFamily="18" charset="0"/>
              </a:rPr>
              <a:t>nào chéo nhau hay không?</a:t>
            </a:r>
          </a:p>
        </p:txBody>
      </p:sp>
    </p:spTree>
    <p:extLst>
      <p:ext uri="{BB962C8B-B14F-4D97-AF65-F5344CB8AC3E}">
        <p14:creationId xmlns:p14="http://schemas.microsoft.com/office/powerpoint/2010/main" val="22065090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89284" y="378327"/>
            <a:ext cx="11176000" cy="61544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5" name="Oval Callout 24"/>
          <p:cNvSpPr/>
          <p:nvPr/>
        </p:nvSpPr>
        <p:spPr>
          <a:xfrm>
            <a:off x="5544900" y="736600"/>
            <a:ext cx="1064769" cy="5841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3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5182695">
            <a:off x="10760109" y="5597310"/>
            <a:ext cx="1279704" cy="1256437"/>
          </a:xfrm>
          <a:prstGeom prst="rect">
            <a:avLst/>
          </a:prstGeom>
        </p:spPr>
      </p:pic>
      <p:sp>
        <p:nvSpPr>
          <p:cNvPr id="2" name="Rectangle 1"/>
          <p:cNvSpPr/>
          <p:nvPr/>
        </p:nvSpPr>
        <p:spPr>
          <a:xfrm>
            <a:off x="4373999" y="1651000"/>
            <a:ext cx="7005201" cy="4898264"/>
          </a:xfrm>
          <a:prstGeom prst="rect">
            <a:avLst/>
          </a:prstGeom>
        </p:spPr>
        <p:txBody>
          <a:bodyPr wrap="square">
            <a:spAutoFit/>
          </a:bodyPr>
          <a:lstStyle/>
          <a:p>
            <a:pPr algn="just" defTabSz="609630">
              <a:lnSpc>
                <a:spcPct val="150000"/>
              </a:lnSpc>
              <a:spcBef>
                <a:spcPts val="67"/>
              </a:spcBef>
              <a:spcAft>
                <a:spcPts val="400"/>
              </a:spcAft>
              <a:defRPr/>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a) Các cặp đường thẳng cắt nhau là AB và BC, AB và DA, BC và CD, CD và DA.</a:t>
            </a:r>
          </a:p>
          <a:p>
            <a:pPr algn="just" defTabSz="609630">
              <a:lnSpc>
                <a:spcPct val="150000"/>
              </a:lnSpc>
              <a:spcBef>
                <a:spcPts val="67"/>
              </a:spcBef>
              <a:spcAft>
                <a:spcPts val="400"/>
              </a:spcAft>
              <a:defRPr/>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Các cặp đường thẳng song song là AB và CD, DA và BC.</a:t>
            </a:r>
          </a:p>
          <a:p>
            <a:pPr algn="just" defTabSz="609630">
              <a:lnSpc>
                <a:spcPct val="150000"/>
              </a:lnSpc>
              <a:spcBef>
                <a:spcPts val="67"/>
              </a:spcBef>
              <a:spcAft>
                <a:spcPts val="400"/>
              </a:spcAft>
              <a:defRPr/>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b) Các đường thẳng AB, AF, BE cùng nằm trong mặt phẳng (ABEF) nên trong ba đường thẳng đó không có hai đường thẳng nào chéo nhau.</a:t>
            </a:r>
          </a:p>
        </p:txBody>
      </p:sp>
      <p:pic>
        <p:nvPicPr>
          <p:cNvPr id="12" name="Picture 2"/>
          <p:cNvPicPr>
            <a:picLocks noChangeAspect="1"/>
          </p:cNvPicPr>
          <p:nvPr/>
        </p:nvPicPr>
        <p:blipFill>
          <a:blip r:embed="rId14"/>
          <a:srcRect/>
          <a:stretch>
            <a:fillRect/>
          </a:stretch>
        </p:blipFill>
        <p:spPr>
          <a:xfrm rot="18432080">
            <a:off x="-13463" y="5785807"/>
            <a:ext cx="727404" cy="861315"/>
          </a:xfrm>
          <a:prstGeom prst="rect">
            <a:avLst/>
          </a:prstGeom>
        </p:spPr>
      </p:pic>
      <p:pic>
        <p:nvPicPr>
          <p:cNvPr id="9" name="Picture 8"/>
          <p:cNvPicPr>
            <a:picLocks noChangeAspect="1"/>
          </p:cNvPicPr>
          <p:nvPr/>
        </p:nvPicPr>
        <p:blipFill>
          <a:blip r:embed="rId15" cstate="print">
            <a:extLst>
              <a:ext uri="{BEBA8EAE-BF5A-486C-A8C5-ECC9F3942E4B}">
                <a14:imgProps xmlns:a14="http://schemas.microsoft.com/office/drawing/2010/main">
                  <a14:imgLayer r:embed="rId1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6448" y="2009525"/>
            <a:ext cx="3594390" cy="2950950"/>
          </a:xfrm>
          <a:prstGeom prst="rect">
            <a:avLst/>
          </a:prstGeom>
        </p:spPr>
      </p:pic>
    </p:spTree>
    <p:extLst>
      <p:ext uri="{BB962C8B-B14F-4D97-AF65-F5344CB8AC3E}">
        <p14:creationId xmlns:p14="http://schemas.microsoft.com/office/powerpoint/2010/main" val="299288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304800" y="289980"/>
            <a:ext cx="7232929" cy="80222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77245"/>
            </a:xfrm>
            <a:prstGeom prst="rect">
              <a:avLst/>
            </a:prstGeom>
          </p:spPr>
          <p:txBody>
            <a:bodyPr wrap="square">
              <a:spAutoFit/>
            </a:bodyPr>
            <a:lstStyle/>
            <a:p>
              <a:pPr algn="just" defTabSz="609630">
                <a:lnSpc>
                  <a:spcPct val="150000"/>
                </a:lnSpc>
                <a:tabLst>
                  <a:tab pos="240042" algn="l"/>
                  <a:tab pos="480084" algn="l"/>
                </a:tabLst>
                <a:defRPr/>
              </a:pPr>
              <a:r>
                <a:rPr lang="nl-NL" sz="3000" b="1">
                  <a:solidFill>
                    <a:prstClr val="black"/>
                  </a:solidFill>
                  <a:latin typeface="Arial" panose="020B0604020202020204" pitchFamily="34" charset="0"/>
                  <a:ea typeface="Calibri" panose="020F0502020204030204" pitchFamily="34" charset="0"/>
                  <a:cs typeface="Arial" panose="020B0604020202020204" pitchFamily="34" charset="0"/>
                </a:rPr>
                <a:t>Luyện tập 1</a:t>
              </a:r>
              <a:endParaRPr lang="en-US" sz="3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671708" y="1295400"/>
            <a:ext cx="11215492" cy="708014"/>
          </a:xfrm>
          <a:prstGeom prst="rect">
            <a:avLst/>
          </a:prstGeom>
        </p:spPr>
        <p:txBody>
          <a:bodyPr wrap="square">
            <a:spAutoFit/>
          </a:bodyPr>
          <a:lstStyle/>
          <a:p>
            <a:pPr algn="just" defTabSz="609630">
              <a:lnSpc>
                <a:spcPct val="150000"/>
              </a:lnSpc>
              <a:spcAft>
                <a:spcPts val="800"/>
              </a:spcAft>
              <a:defRPr/>
            </a:pPr>
            <a:r>
              <a:rPr lang="vi-VN" sz="2667">
                <a:solidFill>
                  <a:prstClr val="black"/>
                </a:solidFill>
                <a:latin typeface="Arial" panose="020B0604020202020204" pitchFamily="34" charset="0"/>
                <a:ea typeface="Times New Roman" panose="02020603050405020304" pitchFamily="18" charset="0"/>
              </a:rPr>
              <a:t>Cho hình chóp S.ABCD có đáy ABCD là hình bình hành (H.4.17)</a:t>
            </a:r>
          </a:p>
        </p:txBody>
      </p:sp>
      <p:pic>
        <p:nvPicPr>
          <p:cNvPr id="40" name="Picture 3"/>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43659" flipH="1">
            <a:off x="11507826" y="5785462"/>
            <a:ext cx="1178071" cy="1285567"/>
          </a:xfrm>
          <a:prstGeom prst="rect">
            <a:avLst/>
          </a:prstGeom>
        </p:spPr>
      </p:pic>
      <p:sp>
        <p:nvSpPr>
          <p:cNvPr id="30" name="Freeform 3"/>
          <p:cNvSpPr/>
          <p:nvPr/>
        </p:nvSpPr>
        <p:spPr>
          <a:xfrm rot="19770211">
            <a:off x="10886953" y="-39439"/>
            <a:ext cx="1214588" cy="993785"/>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p:spPr>
      </p:sp>
      <p:pic>
        <p:nvPicPr>
          <p:cNvPr id="2" name="Picture 1"/>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tretch>
            <a:fillRect/>
          </a:stretch>
        </p:blipFill>
        <p:spPr>
          <a:xfrm>
            <a:off x="8280400" y="2226571"/>
            <a:ext cx="3189092" cy="3488429"/>
          </a:xfrm>
          <a:prstGeom prst="rect">
            <a:avLst/>
          </a:prstGeom>
        </p:spPr>
      </p:pic>
      <p:sp>
        <p:nvSpPr>
          <p:cNvPr id="7" name="Rectangle 6"/>
          <p:cNvSpPr/>
          <p:nvPr/>
        </p:nvSpPr>
        <p:spPr>
          <a:xfrm>
            <a:off x="683145" y="1978427"/>
            <a:ext cx="7100563" cy="4504695"/>
          </a:xfrm>
          <a:prstGeom prst="rect">
            <a:avLst/>
          </a:prstGeom>
        </p:spPr>
        <p:txBody>
          <a:bodyPr wrap="square">
            <a:spAutoFit/>
          </a:bodyPr>
          <a:lstStyle/>
          <a:p>
            <a:pPr algn="just" defTabSz="609630">
              <a:lnSpc>
                <a:spcPct val="150000"/>
              </a:lnSpc>
              <a:spcAft>
                <a:spcPts val="800"/>
              </a:spcAft>
              <a:defRPr/>
            </a:pPr>
            <a:r>
              <a:rPr lang="vi-VN" sz="2667">
                <a:solidFill>
                  <a:prstClr val="black"/>
                </a:solidFill>
                <a:latin typeface="Arial" panose="020B0604020202020204" pitchFamily="34" charset="0"/>
                <a:ea typeface="Times New Roman" panose="02020603050405020304" pitchFamily="18" charset="0"/>
              </a:rPr>
              <a:t>a) Trong các đường thẳng AB, AC, CD, hai đường thẳng nào song song, hai đường thẳng nào cắt nhau?</a:t>
            </a:r>
          </a:p>
          <a:p>
            <a:pPr algn="just" defTabSz="609630">
              <a:lnSpc>
                <a:spcPct val="150000"/>
              </a:lnSpc>
              <a:spcAft>
                <a:spcPts val="800"/>
              </a:spcAft>
              <a:defRPr/>
            </a:pPr>
            <a:r>
              <a:rPr lang="vi-VN" sz="2667">
                <a:solidFill>
                  <a:prstClr val="black"/>
                </a:solidFill>
                <a:latin typeface="Arial" panose="020B0604020202020204" pitchFamily="34" charset="0"/>
                <a:ea typeface="Times New Roman" panose="02020603050405020304" pitchFamily="18" charset="0"/>
              </a:rPr>
              <a:t>b) Gọi M, N lần lượt là hai điểm thuộc hai cạnh SA, SB. Trong các đường thẳng SA, MN, AB có hai đường thẳng nào chéo nhau hay không?</a:t>
            </a:r>
          </a:p>
        </p:txBody>
      </p:sp>
    </p:spTree>
    <p:extLst>
      <p:ext uri="{BB962C8B-B14F-4D97-AF65-F5344CB8AC3E}">
        <p14:creationId xmlns:p14="http://schemas.microsoft.com/office/powerpoint/2010/main" val="132630505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0" name="Picture 3"/>
          <p:cNvPicPr>
            <a:picLocks noChangeAspect="1"/>
          </p:cNvPicPr>
          <p:nvPr/>
        </p:nvPicPr>
        <p:blipFill>
          <a:blip r:embed="rId3" cstate="print">
            <a:alphaModFix amt="70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43659" flipH="1">
            <a:off x="11494903" y="6086171"/>
            <a:ext cx="1178071" cy="1285567"/>
          </a:xfrm>
          <a:prstGeom prst="rect">
            <a:avLst/>
          </a:prstGeom>
        </p:spPr>
      </p:pic>
      <p:sp>
        <p:nvSpPr>
          <p:cNvPr id="28" name="Oval Callout 27"/>
          <p:cNvSpPr/>
          <p:nvPr/>
        </p:nvSpPr>
        <p:spPr>
          <a:xfrm>
            <a:off x="660400" y="533400"/>
            <a:ext cx="1066800" cy="61727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5" name="Rectangle 4"/>
          <p:cNvSpPr/>
          <p:nvPr/>
        </p:nvSpPr>
        <p:spPr>
          <a:xfrm>
            <a:off x="4775200" y="1914747"/>
            <a:ext cx="6654800" cy="3728841"/>
          </a:xfrm>
          <a:prstGeom prst="rect">
            <a:avLst/>
          </a:prstGeom>
        </p:spPr>
        <p:txBody>
          <a:bodyPr wrap="square">
            <a:spAutoFit/>
          </a:bodyPr>
          <a:lstStyle/>
          <a:p>
            <a:pPr algn="just" defTabSz="609630">
              <a:lnSpc>
                <a:spcPct val="150000"/>
              </a:lnSpc>
              <a:spcBef>
                <a:spcPts val="67"/>
              </a:spcBef>
              <a:spcAft>
                <a:spcPts val="400"/>
              </a:spcAft>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a) Hai đường thẳng AB và AC cắt nhau tại giao điểm A.</a:t>
            </a:r>
          </a:p>
          <a:p>
            <a:pPr algn="just" defTabSz="609630">
              <a:lnSpc>
                <a:spcPct val="150000"/>
              </a:lnSpc>
              <a:spcBef>
                <a:spcPts val="67"/>
              </a:spcBef>
              <a:spcAft>
                <a:spcPts val="400"/>
              </a:spcAft>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Hai đường thẳng AB và CD song song với nhau (do ABCD là hình bình hành).</a:t>
            </a:r>
          </a:p>
          <a:p>
            <a:pPr algn="just" defTabSz="609630">
              <a:lnSpc>
                <a:spcPct val="150000"/>
              </a:lnSpc>
              <a:spcBef>
                <a:spcPts val="67"/>
              </a:spcBef>
              <a:spcAft>
                <a:spcPts val="400"/>
              </a:spcAft>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Hai đường thẳng AC và CD cắt nhau tại giao điểm C.</a:t>
            </a:r>
          </a:p>
        </p:txBody>
      </p:sp>
      <p:sp>
        <p:nvSpPr>
          <p:cNvPr id="30" name="Freeform 3"/>
          <p:cNvSpPr/>
          <p:nvPr/>
        </p:nvSpPr>
        <p:spPr>
          <a:xfrm rot="19770211">
            <a:off x="10880015" y="-134032"/>
            <a:ext cx="1214588" cy="91513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p:spPr>
      </p:sp>
      <p:pic>
        <p:nvPicPr>
          <p:cNvPr id="10" name="Picture 9"/>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tretch>
            <a:fillRect/>
          </a:stretch>
        </p:blipFill>
        <p:spPr>
          <a:xfrm>
            <a:off x="660400" y="1803400"/>
            <a:ext cx="3483069" cy="3810000"/>
          </a:xfrm>
          <a:prstGeom prst="rect">
            <a:avLst/>
          </a:prstGeom>
        </p:spPr>
      </p:pic>
    </p:spTree>
    <p:extLst>
      <p:ext uri="{BB962C8B-B14F-4D97-AF65-F5344CB8AC3E}">
        <p14:creationId xmlns:p14="http://schemas.microsoft.com/office/powerpoint/2010/main" val="22154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0" name="Picture 3"/>
          <p:cNvPicPr>
            <a:picLocks noChangeAspect="1"/>
          </p:cNvPicPr>
          <p:nvPr/>
        </p:nvPicPr>
        <p:blipFill>
          <a:blip r:embed="rId3" cstate="print">
            <a:alphaModFix amt="70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43659" flipH="1">
            <a:off x="11494903" y="6086171"/>
            <a:ext cx="1178071" cy="1285567"/>
          </a:xfrm>
          <a:prstGeom prst="rect">
            <a:avLst/>
          </a:prstGeom>
        </p:spPr>
      </p:pic>
      <p:sp>
        <p:nvSpPr>
          <p:cNvPr id="28" name="Oval Callout 27"/>
          <p:cNvSpPr/>
          <p:nvPr/>
        </p:nvSpPr>
        <p:spPr>
          <a:xfrm>
            <a:off x="660400" y="533400"/>
            <a:ext cx="1066800" cy="61727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5" name="Rectangle 4"/>
          <p:cNvSpPr/>
          <p:nvPr/>
        </p:nvSpPr>
        <p:spPr>
          <a:xfrm>
            <a:off x="4295869" y="1295401"/>
            <a:ext cx="7416800" cy="5418856"/>
          </a:xfrm>
          <a:prstGeom prst="rect">
            <a:avLst/>
          </a:prstGeom>
        </p:spPr>
        <p:txBody>
          <a:bodyPr wrap="square">
            <a:spAutoFit/>
          </a:bodyPr>
          <a:lstStyle/>
          <a:p>
            <a:pPr algn="just" defTabSz="609630">
              <a:lnSpc>
                <a:spcPct val="150000"/>
              </a:lnSpc>
              <a:spcBef>
                <a:spcPts val="67"/>
              </a:spcBef>
              <a:spcAft>
                <a:spcPts val="400"/>
              </a:spcAft>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b) Vì hai điểm M, N lần lượt là hai điểm thuộc hai cạnh SA, SB nên hai điểm M, N thuộc mặt phẳng (SAB) hay các điểm S, A, B, M, N cùng thuộc một mặt phẳng nên các đường thẳng SA, MN, AB đồng phẳng, do đó khi lấy bất kì 2 trong 3 đường thẳng trên thì chúng có thể cắt nhau hoặc song song hoặc trùng nhau. </a:t>
            </a:r>
            <a:endParaRPr lang="en-US" sz="2533">
              <a:solidFill>
                <a:prstClr val="black"/>
              </a:solidFill>
              <a:latin typeface="Calibri"/>
              <a:ea typeface="Calibri" panose="020F0502020204030204" pitchFamily="34" charset="0"/>
              <a:cs typeface="Arial" panose="020B0604020202020204" pitchFamily="34" charset="0"/>
            </a:endParaRPr>
          </a:p>
          <a:p>
            <a:pPr algn="just" defTabSz="609630">
              <a:lnSpc>
                <a:spcPct val="150000"/>
              </a:lnSpc>
              <a:spcBef>
                <a:spcPts val="67"/>
              </a:spcBef>
              <a:spcAft>
                <a:spcPts val="400"/>
              </a:spcAft>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Vậy trong các đường thẳng SA, MN, AB, không có hai đường thẳng nào chéo nhau.</a:t>
            </a:r>
          </a:p>
        </p:txBody>
      </p:sp>
      <p:sp>
        <p:nvSpPr>
          <p:cNvPr id="30" name="Freeform 3"/>
          <p:cNvSpPr/>
          <p:nvPr/>
        </p:nvSpPr>
        <p:spPr>
          <a:xfrm rot="19770211">
            <a:off x="10880015" y="-134032"/>
            <a:ext cx="1214588" cy="91513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p:spPr>
      </p:sp>
      <p:pic>
        <p:nvPicPr>
          <p:cNvPr id="10" name="Picture 9"/>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tretch>
            <a:fillRect/>
          </a:stretch>
        </p:blipFill>
        <p:spPr>
          <a:xfrm>
            <a:off x="508000" y="1498600"/>
            <a:ext cx="3483069" cy="3810000"/>
          </a:xfrm>
          <a:prstGeom prst="rect">
            <a:avLst/>
          </a:prstGeom>
        </p:spPr>
      </p:pic>
    </p:spTree>
    <p:extLst>
      <p:ext uri="{BB962C8B-B14F-4D97-AF65-F5344CB8AC3E}">
        <p14:creationId xmlns:p14="http://schemas.microsoft.com/office/powerpoint/2010/main" val="185987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254000" y="177801"/>
            <a:ext cx="11633200" cy="63499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33" name="Group 32"/>
          <p:cNvGrpSpPr/>
          <p:nvPr/>
        </p:nvGrpSpPr>
        <p:grpSpPr>
          <a:xfrm>
            <a:off x="254000" y="134236"/>
            <a:ext cx="2574085" cy="752939"/>
            <a:chOff x="482272" y="679784"/>
            <a:chExt cx="3861128" cy="1354287"/>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2272" y="679784"/>
              <a:ext cx="3861128" cy="1279214"/>
            </a:xfrm>
            <a:prstGeom prst="rect">
              <a:avLst/>
            </a:prstGeom>
          </p:spPr>
        </p:pic>
        <p:sp>
          <p:nvSpPr>
            <p:cNvPr id="36" name="Rectangle 35"/>
            <p:cNvSpPr/>
            <p:nvPr/>
          </p:nvSpPr>
          <p:spPr>
            <a:xfrm>
              <a:off x="1871436" y="760589"/>
              <a:ext cx="2126064" cy="1273482"/>
            </a:xfrm>
            <a:prstGeom prst="rect">
              <a:avLst/>
            </a:prstGeom>
          </p:spPr>
          <p:txBody>
            <a:bodyPr wrap="none">
              <a:spAutoFit/>
            </a:bodyPr>
            <a:lstStyle/>
            <a:p>
              <a:pPr defTabSz="609630">
                <a:lnSpc>
                  <a:spcPct val="150000"/>
                </a:lnSpc>
                <a:defRPr/>
              </a:pPr>
              <a:r>
                <a:rPr lang="nl-NL" sz="2667" b="1" dirty="0">
                  <a:solidFill>
                    <a:srgbClr val="000000"/>
                  </a:solidFill>
                  <a:latin typeface="Arial" panose="020B0604020202020204" pitchFamily="34" charset="0"/>
                  <a:ea typeface="Calibri" panose="020F0502020204030204" pitchFamily="34" charset="0"/>
                  <a:cs typeface="Arial" panose="020B0604020202020204" pitchFamily="34" charset="0"/>
                </a:rPr>
                <a:t>Ví dụ 2:</a:t>
              </a:r>
              <a:endPar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47" name="Rectangle 46"/>
          <p:cNvSpPr/>
          <p:nvPr/>
        </p:nvSpPr>
        <p:spPr>
          <a:xfrm>
            <a:off x="519726" y="927894"/>
            <a:ext cx="11164274" cy="1261756"/>
          </a:xfrm>
          <a:prstGeom prst="rect">
            <a:avLst/>
          </a:prstGeom>
        </p:spPr>
        <p:txBody>
          <a:bodyPr wrap="square">
            <a:spAutoFit/>
          </a:bodyPr>
          <a:lstStyle/>
          <a:p>
            <a:pPr algn="just" defTabSz="609630">
              <a:lnSpc>
                <a:spcPct val="150000"/>
              </a:lnSpc>
              <a:spcAft>
                <a:spcPts val="800"/>
              </a:spcAft>
              <a:defRPr/>
            </a:pPr>
            <a:r>
              <a:rPr lang="vi-VN" sz="2533">
                <a:solidFill>
                  <a:prstClr val="black"/>
                </a:solidFill>
                <a:latin typeface="Arial" panose="020B0604020202020204" pitchFamily="34" charset="0"/>
                <a:ea typeface="Times New Roman" panose="02020603050405020304" pitchFamily="18" charset="0"/>
              </a:rPr>
              <a:t>Cho hình tứ diện ABCD (H.4.18). Hai đường thẳng AB và CD có chéo nhau hay không? Chỉ ra các cặp đường thẳng chéo nhau có trong hình tứ diện đó.</a:t>
            </a:r>
          </a:p>
        </p:txBody>
      </p:sp>
      <p:sp>
        <p:nvSpPr>
          <p:cNvPr id="50" name="Oval Callout 49"/>
          <p:cNvSpPr/>
          <p:nvPr/>
        </p:nvSpPr>
        <p:spPr>
          <a:xfrm>
            <a:off x="7367016" y="2406582"/>
            <a:ext cx="1064769" cy="56521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4" name="Rectangle 3"/>
          <p:cNvSpPr/>
          <p:nvPr/>
        </p:nvSpPr>
        <p:spPr>
          <a:xfrm>
            <a:off x="4165600" y="3186767"/>
            <a:ext cx="7467600" cy="3041538"/>
          </a:xfrm>
          <a:prstGeom prst="rect">
            <a:avLst/>
          </a:prstGeom>
        </p:spPr>
        <p:txBody>
          <a:bodyPr wrap="square">
            <a:spAutoFit/>
          </a:bodyPr>
          <a:lstStyle/>
          <a:p>
            <a:pPr algn="just" defTabSz="609630">
              <a:lnSpc>
                <a:spcPct val="150000"/>
              </a:lnSpc>
              <a:spcBef>
                <a:spcPts val="67"/>
              </a:spcBef>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Nếu hai đường thẳng AB và CD không chéo nhau thì chúng cùng thuộc một mặt phẳng. </a:t>
            </a:r>
            <a:endParaRPr lang="en-US" sz="2533">
              <a:solidFill>
                <a:prstClr val="black"/>
              </a:solidFill>
              <a:latin typeface="Calibri"/>
              <a:ea typeface="Calibri" panose="020F0502020204030204" pitchFamily="34" charset="0"/>
              <a:cs typeface="Arial" panose="020B0604020202020204" pitchFamily="34" charset="0"/>
            </a:endParaRPr>
          </a:p>
          <a:p>
            <a:pPr algn="just" defTabSz="609630">
              <a:lnSpc>
                <a:spcPct val="150000"/>
              </a:lnSpc>
              <a:spcBef>
                <a:spcPts val="67"/>
              </a:spcBef>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Khi đó bốn điểm A, B, C, D đồng phẳng, trái với giả thiết ABCD là hình tứ diện. </a:t>
            </a:r>
            <a:endParaRPr lang="en-US" sz="2533">
              <a:solidFill>
                <a:prstClr val="black"/>
              </a:solidFill>
              <a:latin typeface="Calibri"/>
              <a:ea typeface="Calibri" panose="020F0502020204030204" pitchFamily="34" charset="0"/>
              <a:cs typeface="Arial" panose="020B0604020202020204" pitchFamily="34" charset="0"/>
            </a:endParaRPr>
          </a:p>
          <a:p>
            <a:pPr algn="just" defTabSz="609630">
              <a:lnSpc>
                <a:spcPct val="150000"/>
              </a:lnSpc>
              <a:spcBef>
                <a:spcPts val="67"/>
              </a:spcBef>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Do đó, hai đường thẳng AB và CD chéo nhau.</a:t>
            </a: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633358" y="2419236"/>
            <a:ext cx="3221571" cy="3752965"/>
          </a:xfrm>
          <a:prstGeom prst="rect">
            <a:avLst/>
          </a:prstGeom>
        </p:spPr>
      </p:pic>
    </p:spTree>
    <p:extLst>
      <p:ext uri="{BB962C8B-B14F-4D97-AF65-F5344CB8AC3E}">
        <p14:creationId xmlns:p14="http://schemas.microsoft.com/office/powerpoint/2010/main" val="55676448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254000" y="177801"/>
            <a:ext cx="11633200" cy="63499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33" name="Group 32"/>
          <p:cNvGrpSpPr/>
          <p:nvPr/>
        </p:nvGrpSpPr>
        <p:grpSpPr>
          <a:xfrm>
            <a:off x="254000" y="134236"/>
            <a:ext cx="2574085" cy="752939"/>
            <a:chOff x="482272" y="679784"/>
            <a:chExt cx="3861128" cy="1354287"/>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2272" y="679784"/>
              <a:ext cx="3861128" cy="1279214"/>
            </a:xfrm>
            <a:prstGeom prst="rect">
              <a:avLst/>
            </a:prstGeom>
          </p:spPr>
        </p:pic>
        <p:sp>
          <p:nvSpPr>
            <p:cNvPr id="36" name="Rectangle 35"/>
            <p:cNvSpPr/>
            <p:nvPr/>
          </p:nvSpPr>
          <p:spPr>
            <a:xfrm>
              <a:off x="1871436" y="760589"/>
              <a:ext cx="2126064" cy="1273482"/>
            </a:xfrm>
            <a:prstGeom prst="rect">
              <a:avLst/>
            </a:prstGeom>
          </p:spPr>
          <p:txBody>
            <a:bodyPr wrap="none">
              <a:spAutoFit/>
            </a:bodyPr>
            <a:lstStyle/>
            <a:p>
              <a:pPr defTabSz="609630">
                <a:lnSpc>
                  <a:spcPct val="150000"/>
                </a:lnSpc>
                <a:defRPr/>
              </a:pPr>
              <a:r>
                <a:rPr lang="nl-NL" sz="2667" b="1" dirty="0">
                  <a:solidFill>
                    <a:srgbClr val="000000"/>
                  </a:solidFill>
                  <a:latin typeface="Arial" panose="020B0604020202020204" pitchFamily="34" charset="0"/>
                  <a:ea typeface="Calibri" panose="020F0502020204030204" pitchFamily="34" charset="0"/>
                  <a:cs typeface="Arial" panose="020B0604020202020204" pitchFamily="34" charset="0"/>
                </a:rPr>
                <a:t>Ví dụ 2:</a:t>
              </a:r>
              <a:endPar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47" name="Rectangle 46"/>
          <p:cNvSpPr/>
          <p:nvPr/>
        </p:nvSpPr>
        <p:spPr>
          <a:xfrm>
            <a:off x="519726" y="927894"/>
            <a:ext cx="11164274" cy="1261756"/>
          </a:xfrm>
          <a:prstGeom prst="rect">
            <a:avLst/>
          </a:prstGeom>
        </p:spPr>
        <p:txBody>
          <a:bodyPr wrap="square">
            <a:spAutoFit/>
          </a:bodyPr>
          <a:lstStyle/>
          <a:p>
            <a:pPr algn="just" defTabSz="609630">
              <a:lnSpc>
                <a:spcPct val="150000"/>
              </a:lnSpc>
              <a:spcAft>
                <a:spcPts val="800"/>
              </a:spcAft>
              <a:defRPr/>
            </a:pPr>
            <a:r>
              <a:rPr lang="vi-VN" sz="2533">
                <a:solidFill>
                  <a:prstClr val="black"/>
                </a:solidFill>
                <a:latin typeface="Arial" panose="020B0604020202020204" pitchFamily="34" charset="0"/>
                <a:ea typeface="Times New Roman" panose="02020603050405020304" pitchFamily="18" charset="0"/>
              </a:rPr>
              <a:t>Cho hình tứ diện ABCD (H.4.18). Hai đường thẳng AB và CD có chéo nhau hay không? Chỉ ra các cặp đường thẳng chéo nhau có trong hình tứ diện đó.</a:t>
            </a:r>
          </a:p>
        </p:txBody>
      </p:sp>
      <p:sp>
        <p:nvSpPr>
          <p:cNvPr id="4" name="Rectangle 3"/>
          <p:cNvSpPr/>
          <p:nvPr/>
        </p:nvSpPr>
        <p:spPr>
          <a:xfrm>
            <a:off x="4356447" y="3289518"/>
            <a:ext cx="7225953" cy="1846468"/>
          </a:xfrm>
          <a:prstGeom prst="rect">
            <a:avLst/>
          </a:prstGeom>
        </p:spPr>
        <p:txBody>
          <a:bodyPr wrap="square">
            <a:spAutoFit/>
          </a:bodyPr>
          <a:lstStyle/>
          <a:p>
            <a:pPr algn="just" defTabSz="609630">
              <a:lnSpc>
                <a:spcPct val="150000"/>
              </a:lnSpc>
              <a:spcBef>
                <a:spcPts val="67"/>
              </a:spcBef>
              <a:defRPr/>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Lập luận tương tự, ta thấy trong tứ diện ABCD còn có các cặp đường thẳng chéo nhau là AC và BD, AD và BC.</a:t>
            </a:r>
          </a:p>
        </p:txBody>
      </p:sp>
      <p:sp>
        <p:nvSpPr>
          <p:cNvPr id="10" name="Oval Callout 9"/>
          <p:cNvSpPr/>
          <p:nvPr/>
        </p:nvSpPr>
        <p:spPr>
          <a:xfrm>
            <a:off x="7367016" y="2406582"/>
            <a:ext cx="1064769" cy="56521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633358" y="2419236"/>
            <a:ext cx="3221571" cy="3752965"/>
          </a:xfrm>
          <a:prstGeom prst="rect">
            <a:avLst/>
          </a:prstGeom>
        </p:spPr>
      </p:pic>
    </p:spTree>
    <p:extLst>
      <p:ext uri="{BB962C8B-B14F-4D97-AF65-F5344CB8AC3E}">
        <p14:creationId xmlns:p14="http://schemas.microsoft.com/office/powerpoint/2010/main" val="143448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304800" y="449751"/>
            <a:ext cx="7182129" cy="802220"/>
            <a:chOff x="3663045" y="869613"/>
            <a:chExt cx="107731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882245" y="874190"/>
              <a:ext cx="9553994" cy="1177245"/>
            </a:xfrm>
            <a:prstGeom prst="rect">
              <a:avLst/>
            </a:prstGeom>
          </p:spPr>
          <p:txBody>
            <a:bodyPr wrap="square">
              <a:spAutoFit/>
            </a:bodyPr>
            <a:lstStyle/>
            <a:p>
              <a:pPr algn="just" defTabSz="609630">
                <a:lnSpc>
                  <a:spcPct val="150000"/>
                </a:lnSpc>
                <a:tabLst>
                  <a:tab pos="240042" algn="l"/>
                  <a:tab pos="480084" algn="l"/>
                </a:tabLst>
                <a:defRPr/>
              </a:pPr>
              <a:r>
                <a:rPr lang="nl-NL" sz="3000" b="1">
                  <a:solidFill>
                    <a:prstClr val="black"/>
                  </a:solidFill>
                  <a:latin typeface="Arial" panose="020B0604020202020204" pitchFamily="34" charset="0"/>
                  <a:ea typeface="Calibri" panose="020F0502020204030204" pitchFamily="34" charset="0"/>
                  <a:cs typeface="Arial" panose="020B0604020202020204" pitchFamily="34" charset="0"/>
                </a:rPr>
                <a:t>Luyện tập 2</a:t>
              </a:r>
              <a:endParaRPr lang="en-US" sz="3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406400" y="1530053"/>
            <a:ext cx="11480800" cy="2031325"/>
          </a:xfrm>
          <a:prstGeom prst="rect">
            <a:avLst/>
          </a:prstGeom>
        </p:spPr>
        <p:txBody>
          <a:bodyPr wrap="square">
            <a:spAutoFit/>
          </a:bodyPr>
          <a:lstStyle/>
          <a:p>
            <a:pPr defTabSz="609630">
              <a:lnSpc>
                <a:spcPct val="150000"/>
              </a:lnSpc>
              <a:defRPr/>
            </a:pPr>
            <a:r>
              <a:rPr lang="vi-VN" sz="2800">
                <a:solidFill>
                  <a:prstClr val="black"/>
                </a:solidFill>
                <a:latin typeface="Arial" panose="020B0604020202020204" pitchFamily="34" charset="0"/>
                <a:ea typeface="Times New Roman" panose="02020603050405020304" pitchFamily="18" charset="0"/>
              </a:rPr>
              <a:t>Trong hình chóp tứ giác S.ACBD (H.4.19), chỉ ra những đường thẳng:</a:t>
            </a:r>
          </a:p>
          <a:p>
            <a:pPr defTabSz="609630">
              <a:lnSpc>
                <a:spcPct val="150000"/>
              </a:lnSpc>
              <a:defRPr/>
            </a:pPr>
            <a:r>
              <a:rPr lang="vi-VN" sz="2800">
                <a:solidFill>
                  <a:prstClr val="black"/>
                </a:solidFill>
                <a:latin typeface="Arial" panose="020B0604020202020204" pitchFamily="34" charset="0"/>
                <a:ea typeface="Times New Roman" panose="02020603050405020304" pitchFamily="18" charset="0"/>
              </a:rPr>
              <a:t>a) Chéo với đường thẳng SA</a:t>
            </a:r>
            <a:r>
              <a:rPr lang="en-US" sz="2800">
                <a:solidFill>
                  <a:prstClr val="black"/>
                </a:solidFill>
                <a:latin typeface="Calibri"/>
                <a:ea typeface="Times New Roman" panose="02020603050405020304" pitchFamily="18" charset="0"/>
              </a:rPr>
              <a:t>;                  </a:t>
            </a:r>
          </a:p>
          <a:p>
            <a:pPr defTabSz="609630">
              <a:lnSpc>
                <a:spcPct val="150000"/>
              </a:lnSpc>
              <a:defRPr/>
            </a:pPr>
            <a:r>
              <a:rPr lang="en-US" sz="2800">
                <a:solidFill>
                  <a:prstClr val="black"/>
                </a:solidFill>
                <a:latin typeface="Calibri"/>
                <a:ea typeface="Times New Roman" panose="02020603050405020304" pitchFamily="18" charset="0"/>
              </a:rPr>
              <a:t> </a:t>
            </a:r>
            <a:r>
              <a:rPr lang="vi-VN" sz="2800">
                <a:solidFill>
                  <a:prstClr val="black"/>
                </a:solidFill>
                <a:latin typeface="Arial" panose="020B0604020202020204" pitchFamily="34" charset="0"/>
                <a:ea typeface="Times New Roman" panose="02020603050405020304" pitchFamily="18" charset="0"/>
              </a:rPr>
              <a:t>b) Chéo </a:t>
            </a:r>
            <a:r>
              <a:rPr lang="en-US" sz="2800">
                <a:solidFill>
                  <a:prstClr val="black"/>
                </a:solidFill>
                <a:latin typeface="Arial" panose="020B0604020202020204" pitchFamily="34" charset="0"/>
                <a:ea typeface="Times New Roman" panose="02020603050405020304" pitchFamily="18" charset="0"/>
                <a:cs typeface="Arial" panose="020B0604020202020204" pitchFamily="34" charset="0"/>
              </a:rPr>
              <a:t>với </a:t>
            </a:r>
            <a:r>
              <a:rPr lang="vi-VN" sz="2800">
                <a:solidFill>
                  <a:prstClr val="black"/>
                </a:solidFill>
                <a:latin typeface="Arial" panose="020B0604020202020204" pitchFamily="34" charset="0"/>
                <a:ea typeface="Times New Roman" panose="02020603050405020304" pitchFamily="18" charset="0"/>
              </a:rPr>
              <a:t>đường thẳng BC</a:t>
            </a:r>
          </a:p>
        </p:txBody>
      </p:sp>
      <p:pic>
        <p:nvPicPr>
          <p:cNvPr id="14" name="Picture 13"/>
          <p:cNvPicPr>
            <a:picLocks noChangeAspect="1"/>
          </p:cNvPicPr>
          <p:nvPr/>
        </p:nvPicPr>
        <p:blipFill>
          <a:blip r:embed="rId5"/>
          <a:stretch>
            <a:fillRect/>
          </a:stretch>
        </p:blipFill>
        <p:spPr>
          <a:xfrm rot="811031">
            <a:off x="-482600" y="5514094"/>
            <a:ext cx="1574800" cy="1665529"/>
          </a:xfrm>
          <a:prstGeom prst="rect">
            <a:avLst/>
          </a:prstGeom>
        </p:spPr>
      </p:pic>
      <p:pic>
        <p:nvPicPr>
          <p:cNvPr id="22" name="Picture 2"/>
          <p:cNvPicPr>
            <a:picLocks noChangeAspect="1"/>
          </p:cNvPicPr>
          <p:nvPr/>
        </p:nvPicPr>
        <p:blipFill>
          <a:blip r:embed="rId6"/>
          <a:srcRect/>
          <a:stretch>
            <a:fillRect/>
          </a:stretch>
        </p:blipFill>
        <p:spPr>
          <a:xfrm rot="16726530">
            <a:off x="10721789" y="3970"/>
            <a:ext cx="1251633" cy="1344029"/>
          </a:xfrm>
          <a:prstGeom prst="rect">
            <a:avLst/>
          </a:prstGeom>
        </p:spPr>
      </p:pic>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20000" y="2565400"/>
            <a:ext cx="3708400" cy="3917151"/>
          </a:xfrm>
          <a:prstGeom prst="rect">
            <a:avLst/>
          </a:prstGeom>
        </p:spPr>
      </p:pic>
      <p:pic>
        <p:nvPicPr>
          <p:cNvPr id="3" name="Picture 2"/>
          <p:cNvPicPr>
            <a:picLocks noChangeAspect="1"/>
          </p:cNvPicPr>
          <p:nvPr/>
        </p:nvPicPr>
        <p:blipFill>
          <a:blip r:embed="rId9"/>
          <a:stretch>
            <a:fillRect/>
          </a:stretch>
        </p:blipFill>
        <p:spPr>
          <a:xfrm flipH="1">
            <a:off x="2155871" y="4800600"/>
            <a:ext cx="1958929" cy="1958929"/>
          </a:xfrm>
          <a:prstGeom prst="rect">
            <a:avLst/>
          </a:prstGeom>
        </p:spPr>
      </p:pic>
    </p:spTree>
    <p:extLst>
      <p:ext uri="{BB962C8B-B14F-4D97-AF65-F5344CB8AC3E}">
        <p14:creationId xmlns:p14="http://schemas.microsoft.com/office/powerpoint/2010/main" val="403339885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9" name="Group 28"/>
          <p:cNvGrpSpPr/>
          <p:nvPr/>
        </p:nvGrpSpPr>
        <p:grpSpPr>
          <a:xfrm>
            <a:off x="558801" y="259215"/>
            <a:ext cx="1166307" cy="609600"/>
            <a:chOff x="1295400" y="4718007"/>
            <a:chExt cx="1749461" cy="914400"/>
          </a:xfrm>
        </p:grpSpPr>
        <p:sp>
          <p:nvSpPr>
            <p:cNvPr id="30" name="Oval Callout 29"/>
            <p:cNvSpPr/>
            <p:nvPr/>
          </p:nvSpPr>
          <p:spPr>
            <a:xfrm>
              <a:off x="1295400" y="4718007"/>
              <a:ext cx="1600200" cy="914400"/>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1" name="TextBox 30"/>
            <p:cNvSpPr txBox="1"/>
            <p:nvPr/>
          </p:nvSpPr>
          <p:spPr>
            <a:xfrm>
              <a:off x="1520861" y="4836509"/>
              <a:ext cx="1524000" cy="723180"/>
            </a:xfrm>
            <a:prstGeom prst="rect">
              <a:avLst/>
            </a:prstGeom>
            <a:noFill/>
          </p:spPr>
          <p:txBody>
            <a:bodyPr wrap="square" rtlCol="0">
              <a:spAutoFit/>
            </a:bodyPr>
            <a:lstStyle/>
            <a:p>
              <a:pPr defTabSz="609630">
                <a:defRPr/>
              </a:pPr>
              <a:r>
                <a:rPr lang="en-US" sz="2533" b="1" dirty="0" err="1">
                  <a:solidFill>
                    <a:prstClr val="black"/>
                  </a:solidFill>
                  <a:latin typeface="Arial" panose="020B0604020202020204" pitchFamily="34" charset="0"/>
                  <a:cs typeface="Arial" panose="020B0604020202020204" pitchFamily="34" charset="0"/>
                </a:rPr>
                <a:t>Giải</a:t>
              </a:r>
              <a:r>
                <a:rPr lang="en-US" sz="2533" b="1" dirty="0">
                  <a:solidFill>
                    <a:prstClr val="black"/>
                  </a:solidFill>
                  <a:latin typeface="Arial" panose="020B0604020202020204" pitchFamily="34" charset="0"/>
                  <a:cs typeface="Arial" panose="020B0604020202020204" pitchFamily="34" charset="0"/>
                </a:rPr>
                <a:t>:</a:t>
              </a:r>
            </a:p>
          </p:txBody>
        </p:sp>
      </p:grpSp>
      <p:pic>
        <p:nvPicPr>
          <p:cNvPr id="14" name="Picture 13"/>
          <p:cNvPicPr>
            <a:picLocks noChangeAspect="1"/>
          </p:cNvPicPr>
          <p:nvPr/>
        </p:nvPicPr>
        <p:blipFill>
          <a:blip r:embed="rId3"/>
          <a:stretch>
            <a:fillRect/>
          </a:stretch>
        </p:blipFill>
        <p:spPr>
          <a:xfrm rot="811031">
            <a:off x="-381001" y="5367976"/>
            <a:ext cx="1574800" cy="1665529"/>
          </a:xfrm>
          <a:prstGeom prst="rect">
            <a:avLst/>
          </a:prstGeom>
        </p:spPr>
      </p:pic>
      <p:sp>
        <p:nvSpPr>
          <p:cNvPr id="6" name="Rectangle 5"/>
          <p:cNvSpPr/>
          <p:nvPr/>
        </p:nvSpPr>
        <p:spPr>
          <a:xfrm>
            <a:off x="4165600" y="1092200"/>
            <a:ext cx="7721600" cy="5657959"/>
          </a:xfrm>
          <a:prstGeom prst="rect">
            <a:avLst/>
          </a:prstGeom>
        </p:spPr>
        <p:txBody>
          <a:bodyPr wrap="square">
            <a:spAutoFit/>
          </a:bodyPr>
          <a:lstStyle/>
          <a:p>
            <a:pPr algn="just" defTabSz="609630">
              <a:lnSpc>
                <a:spcPct val="150000"/>
              </a:lnSpc>
              <a:spcBef>
                <a:spcPts val="67"/>
              </a:spcBef>
              <a:defRPr/>
            </a:pPr>
            <a:r>
              <a:rPr lang="vi-VN" sz="2400">
                <a:solidFill>
                  <a:prstClr val="black"/>
                </a:solidFill>
                <a:latin typeface="Arial" panose="020B0604020202020204" pitchFamily="34" charset="0"/>
                <a:ea typeface="Calibri" panose="020F0502020204030204" pitchFamily="34" charset="0"/>
                <a:cs typeface="Arial" panose="020B0604020202020204" pitchFamily="34" charset="0"/>
              </a:rPr>
              <a:t>a) Các đường thẳng chéo với đường thẳng SA là BC và CD.</a:t>
            </a:r>
          </a:p>
          <a:p>
            <a:pPr algn="just" defTabSz="609630">
              <a:lnSpc>
                <a:spcPct val="150000"/>
              </a:lnSpc>
              <a:spcBef>
                <a:spcPts val="67"/>
              </a:spcBef>
              <a:defRPr/>
            </a:pPr>
            <a:r>
              <a:rPr lang="vi-VN" sz="2400">
                <a:solidFill>
                  <a:prstClr val="black"/>
                </a:solidFill>
                <a:latin typeface="Arial" panose="020B0604020202020204" pitchFamily="34" charset="0"/>
                <a:ea typeface="Calibri" panose="020F0502020204030204" pitchFamily="34" charset="0"/>
                <a:cs typeface="Arial" panose="020B0604020202020204" pitchFamily="34" charset="0"/>
              </a:rPr>
              <a:t>Giải thích: Nếu hai đường thẳng SA và BC không chéo nhau thì chúng cùng thuộc một mặt phẳng. Khi đó bốn điểm S, A, B, C đồng phẳng, trái với giả thiết S.ABCD là hình chóp. Do đó, hao đường thẳng SA và BC chéo nhau. Tương tự, giải thích được hai đường thẳng SA và CD chéo nhau.</a:t>
            </a:r>
          </a:p>
          <a:p>
            <a:pPr algn="just" defTabSz="609630">
              <a:lnSpc>
                <a:spcPct val="150000"/>
              </a:lnSpc>
              <a:spcBef>
                <a:spcPts val="67"/>
              </a:spcBef>
              <a:defRPr/>
            </a:pPr>
            <a:r>
              <a:rPr lang="vi-VN" sz="2400">
                <a:solidFill>
                  <a:prstClr val="black"/>
                </a:solidFill>
                <a:latin typeface="Arial" panose="020B0604020202020204" pitchFamily="34" charset="0"/>
                <a:ea typeface="Calibri" panose="020F0502020204030204" pitchFamily="34" charset="0"/>
                <a:cs typeface="Arial" panose="020B0604020202020204" pitchFamily="34" charset="0"/>
              </a:rPr>
              <a:t>b) Các đường thẳng chéo với đường thẳng BC là SA và SD. Giải thích tương tự câu a.</a:t>
            </a:r>
          </a:p>
        </p:txBody>
      </p:sp>
      <p:pic>
        <p:nvPicPr>
          <p:cNvPr id="22" name="Picture 2"/>
          <p:cNvPicPr>
            <a:picLocks noChangeAspect="1"/>
          </p:cNvPicPr>
          <p:nvPr/>
        </p:nvPicPr>
        <p:blipFill>
          <a:blip r:embed="rId4"/>
          <a:srcRect/>
          <a:stretch>
            <a:fillRect/>
          </a:stretch>
        </p:blipFill>
        <p:spPr>
          <a:xfrm rot="16726530">
            <a:off x="10984208" y="-87805"/>
            <a:ext cx="984995" cy="1176104"/>
          </a:xfrm>
          <a:prstGeom prst="rect">
            <a:avLst/>
          </a:prstGeom>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6400" y="1346200"/>
            <a:ext cx="3414588" cy="3606800"/>
          </a:xfrm>
          <a:prstGeom prst="rect">
            <a:avLst/>
          </a:prstGeom>
        </p:spPr>
      </p:pic>
    </p:spTree>
    <p:extLst>
      <p:ext uri="{BB962C8B-B14F-4D97-AF65-F5344CB8AC3E}">
        <p14:creationId xmlns:p14="http://schemas.microsoft.com/office/powerpoint/2010/main" val="4247586223"/>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654621" y="279401"/>
            <a:ext cx="6848000" cy="258265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pPr>
                <a:endParaRPr sz="1200">
                  <a:solidFill>
                    <a:prstClr val="black"/>
                  </a:solidFill>
                  <a:latin typeface="Calibri"/>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609630">
                <a:buClr>
                  <a:srgbClr val="04596F"/>
                </a:buClr>
              </a:pPr>
              <a:r>
                <a:rPr lang="vi-VN" sz="3667" b="1" kern="0" dirty="0">
                  <a:solidFill>
                    <a:srgbClr val="FFFF00"/>
                  </a:solidFill>
                  <a:latin typeface="Arial" panose="020B0604020202020204" pitchFamily="34" charset="0"/>
                </a:rPr>
                <a:t>KHỞI ĐỘNG</a:t>
              </a:r>
            </a:p>
          </p:txBody>
        </p:sp>
      </p:grpSp>
      <p:sp>
        <p:nvSpPr>
          <p:cNvPr id="19" name="Rectangle 18"/>
          <p:cNvSpPr/>
          <p:nvPr/>
        </p:nvSpPr>
        <p:spPr>
          <a:xfrm>
            <a:off x="304800" y="1686441"/>
            <a:ext cx="6096000" cy="4770024"/>
          </a:xfrm>
          <a:prstGeom prst="rect">
            <a:avLst/>
          </a:prstGeom>
        </p:spPr>
        <p:txBody>
          <a:bodyPr wrap="square">
            <a:spAutoFit/>
          </a:bodyPr>
          <a:lstStyle/>
          <a:p>
            <a:pPr algn="just" defTabSz="609630">
              <a:lnSpc>
                <a:spcPct val="150000"/>
              </a:lnSpc>
            </a:pPr>
            <a:r>
              <a:rPr lang="vi-VN" sz="2533">
                <a:solidFill>
                  <a:prstClr val="black"/>
                </a:solidFill>
                <a:latin typeface="Arial" panose="020B0604020202020204" pitchFamily="34" charset="0"/>
              </a:rPr>
              <a:t>Để giải quyết vấn đề tắc đường ở các thành phố lớn, có rất nhiều giải pháp được đưa ra. Trong đó giải pháp xây dựng các hệ thống cầu vượt, đường hoặc đường sắt trên cao đã và đang được đưa vào thực tế ở Việt Nam. Toán học mô tả vị trí tương quan giữa các tuyến đường trên như thế nào?</a:t>
            </a:r>
            <a:endParaRPr lang="en-US" sz="2533" dirty="0">
              <a:solidFill>
                <a:prstClr val="black"/>
              </a:solidFill>
              <a:latin typeface="Calibri"/>
            </a:endParaRPr>
          </a:p>
        </p:txBody>
      </p:sp>
      <p:pic>
        <p:nvPicPr>
          <p:cNvPr id="22"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33154">
            <a:off x="91467" y="-228815"/>
            <a:ext cx="948643" cy="1660505"/>
          </a:xfrm>
          <a:prstGeom prst="rect">
            <a:avLst/>
          </a:prstGeom>
        </p:spPr>
      </p:pic>
      <p:pic>
        <p:nvPicPr>
          <p:cNvPr id="18" name="Picture 2"/>
          <p:cNvPicPr>
            <a:picLocks noChangeAspect="1"/>
          </p:cNvPicPr>
          <p:nvPr/>
        </p:nvPicPr>
        <p:blipFill>
          <a:blip r:embed="rId8"/>
          <a:srcRect/>
          <a:stretch>
            <a:fillRect/>
          </a:stretch>
        </p:blipFill>
        <p:spPr>
          <a:xfrm>
            <a:off x="9133242" y="5664200"/>
            <a:ext cx="738758" cy="766546"/>
          </a:xfrm>
          <a:prstGeom prst="rect">
            <a:avLst/>
          </a:prstGeom>
        </p:spPr>
      </p:pic>
      <p:pic>
        <p:nvPicPr>
          <p:cNvPr id="25"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668460">
            <a:off x="11463522" y="108992"/>
            <a:ext cx="1326837" cy="1083182"/>
          </a:xfrm>
          <a:prstGeom prst="rect">
            <a:avLst/>
          </a:prstGeom>
        </p:spPr>
      </p:pic>
      <p:pic>
        <p:nvPicPr>
          <p:cNvPr id="3" name="Picture 2"/>
          <p:cNvPicPr>
            <a:picLocks noChangeAspect="1"/>
          </p:cNvPicPr>
          <p:nvPr/>
        </p:nvPicPr>
        <p:blipFill>
          <a:blip r:embed="rId13" cstate="print">
            <a:extLst>
              <a:ext uri="{BEBA8EAE-BF5A-486C-A8C5-ECC9F3942E4B}">
                <a14:imgProps xmlns:a14="http://schemas.microsoft.com/office/drawing/2010/main">
                  <a14:imgLayer r:embed="rId1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653361" y="1752268"/>
            <a:ext cx="5233839" cy="3540973"/>
          </a:xfrm>
          <a:prstGeom prst="rect">
            <a:avLst/>
          </a:prstGeom>
        </p:spPr>
      </p:pic>
    </p:spTree>
    <p:extLst>
      <p:ext uri="{BB962C8B-B14F-4D97-AF65-F5344CB8AC3E}">
        <p14:creationId xmlns:p14="http://schemas.microsoft.com/office/powerpoint/2010/main" val="24531297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6" name="Group 15"/>
          <p:cNvGrpSpPr/>
          <p:nvPr/>
        </p:nvGrpSpPr>
        <p:grpSpPr>
          <a:xfrm>
            <a:off x="-689585" y="127000"/>
            <a:ext cx="3839185" cy="1986785"/>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pPr>
                <a:endParaRPr sz="1200">
                  <a:solidFill>
                    <a:prstClr val="black"/>
                  </a:solidFill>
                  <a:latin typeface="Calibri"/>
                </a:endParaRPr>
              </a:p>
            </p:txBody>
          </p:sp>
        </p:grpSp>
        <p:sp>
          <p:nvSpPr>
            <p:cNvPr id="18" name="Rectangle 17"/>
            <p:cNvSpPr/>
            <p:nvPr/>
          </p:nvSpPr>
          <p:spPr>
            <a:xfrm>
              <a:off x="7425185" y="395603"/>
              <a:ext cx="7742626" cy="1177245"/>
            </a:xfrm>
            <a:prstGeom prst="rect">
              <a:avLst/>
            </a:prstGeom>
          </p:spPr>
          <p:txBody>
            <a:bodyPr wrap="none">
              <a:spAutoFit/>
            </a:bodyPr>
            <a:lstStyle/>
            <a:p>
              <a:pPr algn="just" defTabSz="609630">
                <a:lnSpc>
                  <a:spcPct val="150000"/>
                </a:lnSpc>
                <a:spcAft>
                  <a:spcPts val="400"/>
                </a:spcAft>
              </a:pPr>
              <a:r>
                <a:rPr lang="nl-NL" sz="3000" b="1">
                  <a:solidFill>
                    <a:prstClr val="white"/>
                  </a:solidFill>
                  <a:latin typeface="Arial" panose="020B0604020202020204" pitchFamily="34" charset="0"/>
                  <a:ea typeface="Times New Roman" panose="02020603050405020304" pitchFamily="18" charset="0"/>
                  <a:cs typeface="Arial" panose="020B0604020202020204" pitchFamily="34" charset="0"/>
                </a:rPr>
                <a:t>Vận dụng 1</a:t>
              </a:r>
              <a:endParaRPr lang="nl-NL" sz="3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355600" y="1031272"/>
            <a:ext cx="7531768" cy="2431178"/>
          </a:xfrm>
          <a:prstGeom prst="rect">
            <a:avLst/>
          </a:prstGeom>
          <a:noFill/>
        </p:spPr>
        <p:txBody>
          <a:bodyPr wrap="square" rtlCol="0">
            <a:spAutoFit/>
          </a:bodyPr>
          <a:lstStyle/>
          <a:p>
            <a:pPr algn="just" defTabSz="609630">
              <a:lnSpc>
                <a:spcPct val="150000"/>
              </a:lnSpc>
            </a:pPr>
            <a:r>
              <a:rPr lang="vi-VN" sz="2533">
                <a:solidFill>
                  <a:prstClr val="black"/>
                </a:solidFill>
                <a:latin typeface="Arial" panose="020B0604020202020204" pitchFamily="34" charset="0"/>
                <a:cs typeface="Arial" panose="020B0604020202020204" pitchFamily="34" charset="0"/>
              </a:rPr>
              <a:t>Một chiếc gậy được đặt một đầu dựa vào tường và đầu kia trên mặt sàn (H.4.20). Hỏi có thể đặt chiếc gậy đó song song với một trong các mép tường hay không?</a:t>
            </a:r>
          </a:p>
        </p:txBody>
      </p:sp>
      <p:grpSp>
        <p:nvGrpSpPr>
          <p:cNvPr id="28" name="Group 2"/>
          <p:cNvGrpSpPr/>
          <p:nvPr/>
        </p:nvGrpSpPr>
        <p:grpSpPr>
          <a:xfrm>
            <a:off x="-50800" y="6578601"/>
            <a:ext cx="12487434" cy="1271575"/>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pPr>
              <a:endParaRPr sz="1200">
                <a:solidFill>
                  <a:prstClr val="black"/>
                </a:solidFill>
                <a:latin typeface="Calibri"/>
              </a:endParaRPr>
            </a:p>
          </p:txBody>
        </p:sp>
      </p:grpSp>
      <p:pic>
        <p:nvPicPr>
          <p:cNvPr id="32" name="Picture 31"/>
          <p:cNvPicPr>
            <a:picLocks noChangeAspect="1"/>
          </p:cNvPicPr>
          <p:nvPr/>
        </p:nvPicPr>
        <p:blipFill>
          <a:blip r:embed="rId3"/>
          <a:stretch>
            <a:fillRect/>
          </a:stretch>
        </p:blipFill>
        <p:spPr>
          <a:xfrm>
            <a:off x="11074401" y="240368"/>
            <a:ext cx="855231" cy="597832"/>
          </a:xfrm>
          <a:prstGeom prst="rect">
            <a:avLst/>
          </a:prstGeom>
        </p:spPr>
      </p:pic>
      <p:sp>
        <p:nvSpPr>
          <p:cNvPr id="2" name="Rectangle 1"/>
          <p:cNvSpPr/>
          <p:nvPr/>
        </p:nvSpPr>
        <p:spPr>
          <a:xfrm>
            <a:off x="363795" y="4127143"/>
            <a:ext cx="11472605" cy="2431178"/>
          </a:xfrm>
          <a:prstGeom prst="rect">
            <a:avLst/>
          </a:prstGeom>
        </p:spPr>
        <p:txBody>
          <a:bodyPr wrap="square">
            <a:spAutoFit/>
          </a:bodyPr>
          <a:lstStyle/>
          <a:p>
            <a:pPr algn="just" defTabSz="609630">
              <a:lnSpc>
                <a:spcPct val="150000"/>
              </a:lnSpc>
              <a:spcBef>
                <a:spcPts val="67"/>
              </a:spcBef>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Ta không thể đặt chiếc gậy đó song song với một trong các mép tường vì điểm đầu gậy chạm với sàn và 4 điểm góc của tường là các điểm không đồng phẳng nên đường thẳng tạo bởi chiếc gậy và một trong các mép tường là hai đường thẳng chéo nhau.</a:t>
            </a:r>
            <a:endParaRPr lang="en-US" sz="2533">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4" name="Oval Callout 23"/>
          <p:cNvSpPr/>
          <p:nvPr/>
        </p:nvSpPr>
        <p:spPr>
          <a:xfrm>
            <a:off x="3589100" y="3370530"/>
            <a:ext cx="1064769" cy="56647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25"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502015" y="6121400"/>
            <a:ext cx="531183" cy="688257"/>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26400" y="1186584"/>
            <a:ext cx="3795504" cy="2750416"/>
          </a:xfrm>
          <a:prstGeom prst="rect">
            <a:avLst/>
          </a:prstGeom>
        </p:spPr>
      </p:pic>
    </p:spTree>
    <p:extLst>
      <p:ext uri="{BB962C8B-B14F-4D97-AF65-F5344CB8AC3E}">
        <p14:creationId xmlns:p14="http://schemas.microsoft.com/office/powerpoint/2010/main" val="28140689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up)">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1930400" y="1143000"/>
            <a:ext cx="8534400" cy="2395643"/>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60693" y="3170511"/>
              <a:ext cx="12397515" cy="2908488"/>
            </a:xfrm>
            <a:prstGeom prst="rect">
              <a:avLst/>
            </a:prstGeom>
          </p:spPr>
          <p:txBody>
            <a:bodyPr wrap="square">
              <a:spAutoFit/>
            </a:bodyPr>
            <a:lstStyle/>
            <a:p>
              <a:pPr algn="ctr" defTabSz="609630">
                <a:lnSpc>
                  <a:spcPct val="150000"/>
                </a:lnSpc>
                <a:tabLst>
                  <a:tab pos="240042" algn="l"/>
                  <a:tab pos="480084" algn="l"/>
                </a:tabLst>
                <a:defRPr/>
              </a:pPr>
              <a:r>
                <a:rPr lang="en-US" sz="4000" b="1">
                  <a:solidFill>
                    <a:prstClr val="white"/>
                  </a:solidFill>
                  <a:latin typeface="Arial" panose="020B0604020202020204" pitchFamily="34" charset="0"/>
                  <a:ea typeface="Calibri" panose="020F0502020204030204" pitchFamily="34" charset="0"/>
                  <a:cs typeface="Arial" panose="020B0604020202020204" pitchFamily="34" charset="0"/>
                </a:rPr>
                <a:t>2. </a:t>
              </a:r>
              <a:r>
                <a:rPr lang="vi-VN" sz="4000" b="1">
                  <a:solidFill>
                    <a:prstClr val="white"/>
                  </a:solidFill>
                  <a:latin typeface="Arial" panose="020B0604020202020204" pitchFamily="34" charset="0"/>
                  <a:ea typeface="Calibri" panose="020F0502020204030204" pitchFamily="34" charset="0"/>
                  <a:cs typeface="Arial" panose="020B0604020202020204" pitchFamily="34" charset="0"/>
                </a:rPr>
                <a:t>TÍNH CHẤT CỦA HAI ĐƯỜNG THẲNG SONG SONG</a:t>
              </a: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34990" y="4851400"/>
            <a:ext cx="2869979" cy="5059257"/>
          </a:xfrm>
          <a:prstGeom prst="rect">
            <a:avLst/>
          </a:prstGeom>
        </p:spPr>
      </p:pic>
      <p:sp>
        <p:nvSpPr>
          <p:cNvPr id="12" name="Freeform 7"/>
          <p:cNvSpPr/>
          <p:nvPr/>
        </p:nvSpPr>
        <p:spPr>
          <a:xfrm rot="10530260">
            <a:off x="172300" y="263716"/>
            <a:ext cx="1955687" cy="15161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10">
              <a:extLst>
                <a:ext uri="{96DAC541-7B7A-43D3-8B79-37D633B846F1}">
                  <asvg:svgBlip xmlns:asvg="http://schemas.microsoft.com/office/drawing/2016/SVG/main" xmlns="" r:embed="rId12"/>
                </a:ext>
              </a:extLst>
            </a:blip>
            <a:stretch>
              <a:fillRect/>
            </a:stretch>
          </a:blipFill>
        </p:spPr>
      </p:sp>
      <p:sp>
        <p:nvSpPr>
          <p:cNvPr id="13" name="Freeform 6"/>
          <p:cNvSpPr/>
          <p:nvPr/>
        </p:nvSpPr>
        <p:spPr>
          <a:xfrm>
            <a:off x="9543825" y="4412009"/>
            <a:ext cx="2438400" cy="23368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395369647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1053" y="488421"/>
            <a:ext cx="653193" cy="609600"/>
          </a:xfrm>
          <a:prstGeom prst="rect">
            <a:avLst/>
          </a:prstGeom>
        </p:spPr>
      </p:pic>
      <p:sp>
        <p:nvSpPr>
          <p:cNvPr id="11" name="TextBox 10"/>
          <p:cNvSpPr txBox="1"/>
          <p:nvPr/>
        </p:nvSpPr>
        <p:spPr>
          <a:xfrm>
            <a:off x="1068333" y="573958"/>
            <a:ext cx="2387600" cy="502766"/>
          </a:xfrm>
          <a:prstGeom prst="rect">
            <a:avLst/>
          </a:prstGeom>
          <a:noFill/>
        </p:spPr>
        <p:txBody>
          <a:bodyPr wrap="square" rtlCol="0">
            <a:spAutoFit/>
          </a:bodyPr>
          <a:lstStyle/>
          <a:p>
            <a:pPr defTabSz="609630">
              <a:defRPr/>
            </a:pPr>
            <a:r>
              <a:rPr lang="nl-NL" sz="2667" b="1">
                <a:solidFill>
                  <a:srgbClr val="C00000"/>
                </a:solidFill>
                <a:latin typeface="Arial" panose="020B0604020202020204" pitchFamily="34" charset="0"/>
                <a:cs typeface="Arial" panose="020B0604020202020204" pitchFamily="34" charset="0"/>
              </a:rPr>
              <a:t>HĐ 2:</a:t>
            </a:r>
            <a:endParaRPr lang="en-US" sz="2667" dirty="0">
              <a:solidFill>
                <a:srgbClr val="C00000"/>
              </a:solidFill>
              <a:latin typeface="Arial" panose="020B0604020202020204" pitchFamily="34" charset="0"/>
              <a:cs typeface="Arial" panose="020B0604020202020204" pitchFamily="34" charset="0"/>
            </a:endParaRPr>
          </a:p>
        </p:txBody>
      </p:sp>
      <p:sp>
        <p:nvSpPr>
          <p:cNvPr id="18" name="TextBox 17"/>
          <p:cNvSpPr txBox="1"/>
          <p:nvPr/>
        </p:nvSpPr>
        <p:spPr>
          <a:xfrm>
            <a:off x="401053" y="1143000"/>
            <a:ext cx="11379200" cy="2555058"/>
          </a:xfrm>
          <a:prstGeom prst="rect">
            <a:avLst/>
          </a:prstGeom>
          <a:noFill/>
        </p:spPr>
        <p:txBody>
          <a:bodyPr wrap="square" rtlCol="0">
            <a:spAutoFit/>
          </a:bodyPr>
          <a:lstStyle/>
          <a:p>
            <a:pPr algn="just" defTabSz="609630">
              <a:lnSpc>
                <a:spcPct val="150000"/>
              </a:lnSpc>
            </a:pPr>
            <a:r>
              <a:rPr lang="vi-VN" sz="2667">
                <a:solidFill>
                  <a:prstClr val="black"/>
                </a:solidFill>
                <a:latin typeface="Arial" panose="020B0604020202020204" pitchFamily="34" charset="0"/>
                <a:cs typeface="Arial" panose="020B0604020202020204" pitchFamily="34" charset="0"/>
              </a:rPr>
              <a:t>Trong không gian, cho một đường thẳng d và một điểm M không nằm trên d (H.4.21). Gọi (P) là mặt phẳng chứa M và d.</a:t>
            </a:r>
          </a:p>
          <a:p>
            <a:pPr algn="just" defTabSz="609630">
              <a:lnSpc>
                <a:spcPct val="150000"/>
              </a:lnSpc>
            </a:pPr>
            <a:r>
              <a:rPr lang="vi-VN" sz="2667">
                <a:solidFill>
                  <a:prstClr val="black"/>
                </a:solidFill>
                <a:latin typeface="Arial" panose="020B0604020202020204" pitchFamily="34" charset="0"/>
                <a:cs typeface="Arial" panose="020B0604020202020204" pitchFamily="34" charset="0"/>
              </a:rPr>
              <a:t>a) Trên mặt phẳng (P) có bao nhiêu đường thẳng đi qua M và song song với d?</a:t>
            </a:r>
          </a:p>
        </p:txBody>
      </p:sp>
      <p:pic>
        <p:nvPicPr>
          <p:cNvPr id="32" name="Picture 34"/>
          <p:cNvPicPr>
            <a:picLocks noChangeAspect="1"/>
          </p:cNvPicPr>
          <p:nvPr/>
        </p:nvPicPr>
        <p:blipFill>
          <a:blip r:embed="rId4"/>
          <a:srcRect/>
          <a:stretch>
            <a:fillRect/>
          </a:stretch>
        </p:blipFill>
        <p:spPr>
          <a:xfrm>
            <a:off x="10868032" y="368534"/>
            <a:ext cx="923829" cy="723666"/>
          </a:xfrm>
          <a:prstGeom prst="rect">
            <a:avLst/>
          </a:prstGeom>
        </p:spPr>
      </p:pic>
      <p:grpSp>
        <p:nvGrpSpPr>
          <p:cNvPr id="40" name="Group 2"/>
          <p:cNvGrpSpPr/>
          <p:nvPr/>
        </p:nvGrpSpPr>
        <p:grpSpPr>
          <a:xfrm>
            <a:off x="-203200" y="6609813"/>
            <a:ext cx="13462000" cy="781587"/>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20" name="Freeform 7"/>
          <p:cNvSpPr/>
          <p:nvPr/>
        </p:nvSpPr>
        <p:spPr>
          <a:xfrm rot="4964075">
            <a:off x="190236" y="5735687"/>
            <a:ext cx="1074826" cy="911047"/>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5">
              <a:duotone>
                <a:prstClr val="black"/>
                <a:schemeClr val="accent3">
                  <a:tint val="45000"/>
                  <a:satMod val="400000"/>
                </a:schemeClr>
              </a:duotone>
              <a:extLst>
                <a:ext uri="{96DAC541-7B7A-43D3-8B79-37D633B846F1}">
                  <asvg:svgBlip xmlns:asvg="http://schemas.microsoft.com/office/drawing/2016/SVG/main" xmlns="" r:embed="rId12"/>
                </a:ext>
              </a:extLst>
            </a:blip>
            <a:stretch>
              <a:fillRect/>
            </a:stretch>
          </a:blipFill>
        </p:spPr>
      </p:sp>
      <p:pic>
        <p:nvPicPr>
          <p:cNvPr id="5" name="Picture 4"/>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13600" y="3043828"/>
            <a:ext cx="4718050" cy="2739189"/>
          </a:xfrm>
          <a:prstGeom prst="rect">
            <a:avLst/>
          </a:prstGeom>
        </p:spPr>
      </p:pic>
      <p:sp>
        <p:nvSpPr>
          <p:cNvPr id="6" name="Rectangle 5"/>
          <p:cNvSpPr/>
          <p:nvPr/>
        </p:nvSpPr>
        <p:spPr>
          <a:xfrm>
            <a:off x="446505" y="3624813"/>
            <a:ext cx="6462295" cy="1939377"/>
          </a:xfrm>
          <a:prstGeom prst="rect">
            <a:avLst/>
          </a:prstGeom>
        </p:spPr>
        <p:txBody>
          <a:bodyPr wrap="square">
            <a:spAutoFit/>
          </a:bodyPr>
          <a:lstStyle/>
          <a:p>
            <a:pPr algn="just" defTabSz="609630">
              <a:lnSpc>
                <a:spcPct val="150000"/>
              </a:lnSpc>
            </a:pPr>
            <a:r>
              <a:rPr lang="vi-VN" sz="2667">
                <a:solidFill>
                  <a:prstClr val="black"/>
                </a:solidFill>
                <a:latin typeface="Arial" panose="020B0604020202020204" pitchFamily="34" charset="0"/>
                <a:cs typeface="Arial" panose="020B0604020202020204" pitchFamily="34" charset="0"/>
              </a:rPr>
              <a:t>b) Nếu một đường thẳng đi qua M và song song với d thì đường thẳng đó có thuộc mặt phẳng (P) hay không?</a:t>
            </a:r>
          </a:p>
        </p:txBody>
      </p:sp>
    </p:spTree>
    <p:extLst>
      <p:ext uri="{BB962C8B-B14F-4D97-AF65-F5344CB8AC3E}">
        <p14:creationId xmlns:p14="http://schemas.microsoft.com/office/powerpoint/2010/main" val="13122628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2"/>
          <p:cNvGrpSpPr/>
          <p:nvPr/>
        </p:nvGrpSpPr>
        <p:grpSpPr>
          <a:xfrm>
            <a:off x="-152400" y="6711413"/>
            <a:ext cx="13462000" cy="781587"/>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4" name="Rectangle 3"/>
          <p:cNvSpPr/>
          <p:nvPr/>
        </p:nvSpPr>
        <p:spPr>
          <a:xfrm>
            <a:off x="660400" y="3479800"/>
            <a:ext cx="11074400" cy="1846468"/>
          </a:xfrm>
          <a:prstGeom prst="rect">
            <a:avLst/>
          </a:prstGeom>
        </p:spPr>
        <p:txBody>
          <a:bodyPr wrap="square">
            <a:spAutoFit/>
          </a:bodyPr>
          <a:lstStyle/>
          <a:p>
            <a:pPr algn="just" defTabSz="609630">
              <a:lnSpc>
                <a:spcPct val="150000"/>
              </a:lnSpc>
              <a:spcBef>
                <a:spcPts val="67"/>
              </a:spcBef>
            </a:pPr>
            <a:r>
              <a:rPr lang="vi-VN" sz="2533">
                <a:solidFill>
                  <a:prstClr val="black"/>
                </a:solidFill>
                <a:latin typeface="Arial" panose="020B0604020202020204" pitchFamily="34" charset="0"/>
                <a:ea typeface="Calibri" panose="020F0502020204030204" pitchFamily="34" charset="0"/>
                <a:cs typeface="Times New Roman" panose="02020603050405020304" pitchFamily="18" charset="0"/>
              </a:rPr>
              <a:t>b) Giả sử a là đường thẳng đi qua M và song song với d. Khi đó hai đường thẳng a và d đồng phẳng. Mà điểm M và đường thẳng d đều cùng nằm trong mặt phẳng (P) nên a và d cùng nằm trong mặt phẳng (P).</a:t>
            </a:r>
          </a:p>
        </p:txBody>
      </p:sp>
      <p:sp>
        <p:nvSpPr>
          <p:cNvPr id="21" name="Freeform 7"/>
          <p:cNvSpPr/>
          <p:nvPr/>
        </p:nvSpPr>
        <p:spPr>
          <a:xfrm rot="15180254">
            <a:off x="10924059" y="329134"/>
            <a:ext cx="1074826" cy="911047"/>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2">
              <a:duotone>
                <a:prstClr val="black"/>
                <a:schemeClr val="accent3">
                  <a:tint val="45000"/>
                  <a:satMod val="400000"/>
                </a:schemeClr>
              </a:duotone>
              <a:extLst>
                <a:ext uri="{96DAC541-7B7A-43D3-8B79-37D633B846F1}">
                  <asvg:svgBlip xmlns:asvg="http://schemas.microsoft.com/office/drawing/2016/SVG/main" xmlns="" r:embed="rId12"/>
                </a:ext>
              </a:extLst>
            </a:blip>
            <a:stretch>
              <a:fillRect/>
            </a:stretch>
          </a:blipFill>
        </p:spPr>
      </p:sp>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0400" y="892577"/>
            <a:ext cx="4368800" cy="2536423"/>
          </a:xfrm>
          <a:prstGeom prst="rect">
            <a:avLst/>
          </a:prstGeom>
        </p:spPr>
      </p:pic>
      <p:sp>
        <p:nvSpPr>
          <p:cNvPr id="2" name="Rectangle 1"/>
          <p:cNvSpPr/>
          <p:nvPr/>
        </p:nvSpPr>
        <p:spPr>
          <a:xfrm>
            <a:off x="5383345" y="1228160"/>
            <a:ext cx="6300655" cy="1846468"/>
          </a:xfrm>
          <a:prstGeom prst="rect">
            <a:avLst/>
          </a:prstGeom>
        </p:spPr>
        <p:txBody>
          <a:bodyPr wrap="square">
            <a:spAutoFit/>
          </a:bodyPr>
          <a:lstStyle/>
          <a:p>
            <a:pPr algn="just" defTabSz="609630">
              <a:lnSpc>
                <a:spcPct val="150000"/>
              </a:lnSpc>
              <a:spcBef>
                <a:spcPts val="67"/>
              </a:spcBef>
            </a:pPr>
            <a:r>
              <a:rPr lang="vi-VN" sz="2533">
                <a:solidFill>
                  <a:prstClr val="black"/>
                </a:solidFill>
                <a:latin typeface="Arial" panose="020B0604020202020204" pitchFamily="34" charset="0"/>
                <a:ea typeface="Calibri" panose="020F0502020204030204" pitchFamily="34" charset="0"/>
                <a:cs typeface="Times New Roman" panose="02020603050405020304" pitchFamily="18" charset="0"/>
              </a:rPr>
              <a:t>a) Trên mặt phẳng (P) có một và chỉ một đường thẳng đi qua M và song song với d (theo tiên đề Euclid).</a:t>
            </a:r>
          </a:p>
        </p:txBody>
      </p:sp>
      <p:sp>
        <p:nvSpPr>
          <p:cNvPr id="20" name="Rectangle 19"/>
          <p:cNvSpPr/>
          <p:nvPr/>
        </p:nvSpPr>
        <p:spPr>
          <a:xfrm>
            <a:off x="497306" y="210569"/>
            <a:ext cx="2035829" cy="677045"/>
          </a:xfrm>
          <a:prstGeom prst="rect">
            <a:avLst/>
          </a:prstGeom>
        </p:spPr>
        <p:txBody>
          <a:bodyPr wrap="square">
            <a:spAutoFit/>
          </a:bodyPr>
          <a:lstStyle/>
          <a:p>
            <a:pPr defTabSz="609630">
              <a:lnSpc>
                <a:spcPct val="150000"/>
              </a:lnSpc>
              <a:defRPr/>
            </a:pPr>
            <a:r>
              <a:rPr lang="nl-NL" sz="2533"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2533"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12800" y="5256376"/>
                <a:ext cx="10871200" cy="1261756"/>
              </a:xfrm>
              <a:prstGeom prst="rect">
                <a:avLst/>
              </a:prstGeom>
            </p:spPr>
            <p:txBody>
              <a:bodyPr wrap="square">
                <a:spAutoFit/>
              </a:bodyPr>
              <a:lstStyle/>
              <a:p>
                <a:pPr defTabSz="609630">
                  <a:lnSpc>
                    <a:spcPct val="150000"/>
                  </a:lnSpc>
                  <a:spcBef>
                    <a:spcPts val="67"/>
                  </a:spcBef>
                </a:pPr>
                <a14:m>
                  <m:oMath xmlns:m="http://schemas.openxmlformats.org/officeDocument/2006/math">
                    <m:r>
                      <a:rPr lang="en-US" sz="2533"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533">
                    <a:solidFill>
                      <a:prstClr val="black"/>
                    </a:solidFill>
                    <a:latin typeface="Calibri"/>
                    <a:ea typeface="Calibri" panose="020F0502020204030204" pitchFamily="34" charset="0"/>
                    <a:cs typeface="Times New Roman" panose="02020603050405020304" pitchFamily="18" charset="0"/>
                  </a:rPr>
                  <a:t> </a:t>
                </a:r>
                <a:r>
                  <a:rPr lang="vi-VN" sz="2533">
                    <a:solidFill>
                      <a:prstClr val="black"/>
                    </a:solidFill>
                    <a:latin typeface="Arial" panose="020B0604020202020204" pitchFamily="34" charset="0"/>
                    <a:ea typeface="Calibri" panose="020F0502020204030204" pitchFamily="34" charset="0"/>
                    <a:cs typeface="Times New Roman" panose="02020603050405020304" pitchFamily="18" charset="0"/>
                  </a:rPr>
                  <a:t>Vậy nếu một đường thẳng đi qua M và song song với d thì đường thẳng đó thuộc mặt phẳng (P).</a:t>
                </a:r>
              </a:p>
            </p:txBody>
          </p:sp>
        </mc:Choice>
        <mc:Fallback xmlns="">
          <p:sp>
            <p:nvSpPr>
              <p:cNvPr id="5" name="Rectangle 4"/>
              <p:cNvSpPr>
                <a:spLocks noRot="1" noChangeAspect="1" noMove="1" noResize="1" noEditPoints="1" noAdjustHandles="1" noChangeArrowheads="1" noChangeShapeType="1" noTextEdit="1"/>
              </p:cNvSpPr>
              <p:nvPr/>
            </p:nvSpPr>
            <p:spPr>
              <a:xfrm>
                <a:off x="812800" y="5256376"/>
                <a:ext cx="10871200" cy="1261756"/>
              </a:xfrm>
              <a:prstGeom prst="rect">
                <a:avLst/>
              </a:prstGeom>
              <a:blipFill>
                <a:blip r:embed="rId15"/>
                <a:stretch>
                  <a:fillRect l="-953" r="-1289" b="-5314"/>
                </a:stretch>
              </a:blipFill>
            </p:spPr>
            <p:txBody>
              <a:bodyPr/>
              <a:lstStyle/>
              <a:p>
                <a:r>
                  <a:rPr lang="en-US">
                    <a:noFill/>
                  </a:rPr>
                  <a:t> </a:t>
                </a:r>
              </a:p>
            </p:txBody>
          </p:sp>
        </mc:Fallback>
      </mc:AlternateContent>
    </p:spTree>
    <p:extLst>
      <p:ext uri="{BB962C8B-B14F-4D97-AF65-F5344CB8AC3E}">
        <p14:creationId xmlns:p14="http://schemas.microsoft.com/office/powerpoint/2010/main" val="378343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0"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4921749" y="584200"/>
            <a:ext cx="2563522" cy="656655"/>
          </a:xfrm>
          <a:prstGeom prst="rect">
            <a:avLst/>
          </a:prstGeom>
        </p:spPr>
        <p:txBody>
          <a:bodyPr wrap="none">
            <a:spAutoFit/>
          </a:bodyPr>
          <a:lstStyle/>
          <a:p>
            <a:pPr defTabSz="609630">
              <a:defRPr/>
            </a:pPr>
            <a:r>
              <a:rPr lang="en-US" sz="3667" b="1" dirty="0">
                <a:solidFill>
                  <a:srgbClr val="C00000"/>
                </a:solidFill>
                <a:latin typeface="Arial" panose="020B0604020202020204" pitchFamily="34" charset="0"/>
                <a:cs typeface="Arial" panose="020B0604020202020204" pitchFamily="34" charset="0"/>
              </a:rPr>
              <a:t>KẾT LUẬN</a:t>
            </a:r>
          </a:p>
        </p:txBody>
      </p:sp>
      <p:grpSp>
        <p:nvGrpSpPr>
          <p:cNvPr id="10" name="Group 9"/>
          <p:cNvGrpSpPr/>
          <p:nvPr/>
        </p:nvGrpSpPr>
        <p:grpSpPr>
          <a:xfrm>
            <a:off x="660400" y="1651000"/>
            <a:ext cx="10922000" cy="2438400"/>
            <a:chOff x="1066800" y="3711742"/>
            <a:chExt cx="16383000" cy="3657600"/>
          </a:xfrm>
        </p:grpSpPr>
        <p:grpSp>
          <p:nvGrpSpPr>
            <p:cNvPr id="36" name="Group 35"/>
            <p:cNvGrpSpPr/>
            <p:nvPr/>
          </p:nvGrpSpPr>
          <p:grpSpPr>
            <a:xfrm>
              <a:off x="1066800" y="3711742"/>
              <a:ext cx="16383000" cy="3657600"/>
              <a:chOff x="990600" y="2231858"/>
              <a:chExt cx="16383000" cy="3657600"/>
            </a:xfrm>
          </p:grpSpPr>
          <p:sp>
            <p:nvSpPr>
              <p:cNvPr id="40" name="Freeform 6"/>
              <p:cNvSpPr/>
              <p:nvPr/>
            </p:nvSpPr>
            <p:spPr>
              <a:xfrm>
                <a:off x="990600" y="2231858"/>
                <a:ext cx="16383000" cy="3657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431437"/>
                <a:ext cx="15773401" cy="3229421"/>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9" name="Rectangle 8"/>
            <p:cNvSpPr/>
            <p:nvPr/>
          </p:nvSpPr>
          <p:spPr>
            <a:xfrm>
              <a:off x="1851383" y="4076700"/>
              <a:ext cx="14760218" cy="3046988"/>
            </a:xfrm>
            <a:prstGeom prst="rect">
              <a:avLst/>
            </a:prstGeom>
          </p:spPr>
          <p:txBody>
            <a:bodyPr wrap="square">
              <a:spAutoFit/>
            </a:bodyPr>
            <a:lstStyle/>
            <a:p>
              <a:pPr algn="just" defTabSz="609630">
                <a:lnSpc>
                  <a:spcPct val="150000"/>
                </a:lnSpc>
              </a:pPr>
              <a:r>
                <a:rPr lang="vi-VN" sz="2800">
                  <a:solidFill>
                    <a:prstClr val="black"/>
                  </a:solidFill>
                  <a:latin typeface="Arial" panose="020B0604020202020204" pitchFamily="34" charset="0"/>
                </a:rPr>
                <a:t>Trong không gian, qua một điểm không nằm trên đường thẳng cho trước, có đúng một đường thẳng song song với đường thẳng đã cho.</a:t>
              </a:r>
            </a:p>
          </p:txBody>
        </p:sp>
      </p:grpSp>
      <p:pic>
        <p:nvPicPr>
          <p:cNvPr id="21" name="Picture 20"/>
          <p:cNvPicPr>
            <a:picLocks noChangeAspect="1"/>
          </p:cNvPicPr>
          <p:nvPr/>
        </p:nvPicPr>
        <p:blipFill>
          <a:blip r:embed="rId2"/>
          <a:stretch>
            <a:fillRect/>
          </a:stretch>
        </p:blipFill>
        <p:spPr>
          <a:xfrm>
            <a:off x="596735" y="383948"/>
            <a:ext cx="868639" cy="826065"/>
          </a:xfrm>
          <a:prstGeom prst="rect">
            <a:avLst/>
          </a:prstGeom>
        </p:spPr>
      </p:pic>
      <p:pic>
        <p:nvPicPr>
          <p:cNvPr id="22" name="Picture 5"/>
          <p:cNvPicPr>
            <a:picLocks noChangeAspect="1"/>
          </p:cNvPicPr>
          <p:nvPr/>
        </p:nvPicPr>
        <p:blipFill>
          <a:blip r:embed="rId3"/>
          <a:srcRect/>
          <a:stretch>
            <a:fillRect/>
          </a:stretch>
        </p:blipFill>
        <p:spPr>
          <a:xfrm>
            <a:off x="4055359" y="4647763"/>
            <a:ext cx="4132079" cy="2184837"/>
          </a:xfrm>
          <a:prstGeom prst="rect">
            <a:avLst/>
          </a:prstGeom>
        </p:spPr>
      </p:pic>
      <p:sp>
        <p:nvSpPr>
          <p:cNvPr id="23" name="Freeform 5"/>
          <p:cNvSpPr/>
          <p:nvPr/>
        </p:nvSpPr>
        <p:spPr>
          <a:xfrm rot="6643373" flipH="1">
            <a:off x="11021367" y="3148840"/>
            <a:ext cx="852862" cy="649131"/>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5552700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2004" y="402108"/>
            <a:ext cx="653193" cy="609600"/>
          </a:xfrm>
          <a:prstGeom prst="rect">
            <a:avLst/>
          </a:prstGeom>
        </p:spPr>
      </p:pic>
      <p:sp>
        <p:nvSpPr>
          <p:cNvPr id="11" name="TextBox 10"/>
          <p:cNvSpPr txBox="1"/>
          <p:nvPr/>
        </p:nvSpPr>
        <p:spPr>
          <a:xfrm>
            <a:off x="1449284" y="487645"/>
            <a:ext cx="2387600" cy="523220"/>
          </a:xfrm>
          <a:prstGeom prst="rect">
            <a:avLst/>
          </a:prstGeom>
          <a:noFill/>
        </p:spPr>
        <p:txBody>
          <a:bodyPr wrap="square" rtlCol="0">
            <a:spAutoFit/>
          </a:bodyPr>
          <a:lstStyle/>
          <a:p>
            <a:pPr defTabSz="609630">
              <a:defRPr/>
            </a:pPr>
            <a:r>
              <a:rPr lang="nl-NL" sz="2800" b="1">
                <a:solidFill>
                  <a:srgbClr val="C00000"/>
                </a:solidFill>
                <a:latin typeface="Arial" panose="020B0604020202020204" pitchFamily="34" charset="0"/>
                <a:cs typeface="Arial" panose="020B0604020202020204" pitchFamily="34" charset="0"/>
              </a:rPr>
              <a:t>HĐ 3:</a:t>
            </a:r>
            <a:endParaRPr lang="en-US" sz="2800" dirty="0">
              <a:solidFill>
                <a:srgbClr val="C00000"/>
              </a:solidFill>
              <a:latin typeface="Arial" panose="020B0604020202020204" pitchFamily="34" charset="0"/>
              <a:cs typeface="Arial" panose="020B0604020202020204" pitchFamily="34" charset="0"/>
            </a:endParaRPr>
          </a:p>
        </p:txBody>
      </p:sp>
      <p:sp>
        <p:nvSpPr>
          <p:cNvPr id="18" name="TextBox 17"/>
          <p:cNvSpPr txBox="1"/>
          <p:nvPr/>
        </p:nvSpPr>
        <p:spPr>
          <a:xfrm>
            <a:off x="798045" y="1120339"/>
            <a:ext cx="10530355" cy="1323696"/>
          </a:xfrm>
          <a:prstGeom prst="rect">
            <a:avLst/>
          </a:prstGeom>
          <a:noFill/>
        </p:spPr>
        <p:txBody>
          <a:bodyPr wrap="square" rtlCol="0">
            <a:spAutoFit/>
          </a:bodyPr>
          <a:lstStyle/>
          <a:p>
            <a:pPr algn="just" defTabSz="609630">
              <a:lnSpc>
                <a:spcPct val="150000"/>
              </a:lnSpc>
            </a:pPr>
            <a:r>
              <a:rPr lang="vi-VN" sz="2667">
                <a:solidFill>
                  <a:prstClr val="black"/>
                </a:solidFill>
                <a:latin typeface="Arial" panose="020B0604020202020204" pitchFamily="34" charset="0"/>
                <a:cs typeface="Arial" panose="020B0604020202020204" pitchFamily="34" charset="0"/>
              </a:rPr>
              <a:t>Quan sát lớp học và tìm hai đường thẳng song song với mép trên của bảng. Hai đường thẳng đó có song song với nhau hay không?</a:t>
            </a:r>
          </a:p>
        </p:txBody>
      </p:sp>
      <p:grpSp>
        <p:nvGrpSpPr>
          <p:cNvPr id="40" name="Group 2"/>
          <p:cNvGrpSpPr/>
          <p:nvPr/>
        </p:nvGrpSpPr>
        <p:grpSpPr>
          <a:xfrm>
            <a:off x="-152400" y="6406613"/>
            <a:ext cx="13462000" cy="781587"/>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2" name="Rectangle 1"/>
          <p:cNvSpPr/>
          <p:nvPr/>
        </p:nvSpPr>
        <p:spPr>
          <a:xfrm>
            <a:off x="782003" y="3378200"/>
            <a:ext cx="10546397" cy="1939377"/>
          </a:xfrm>
          <a:prstGeom prst="rect">
            <a:avLst/>
          </a:prstGeom>
        </p:spPr>
        <p:txBody>
          <a:bodyPr wrap="square">
            <a:spAutoFit/>
          </a:bodyPr>
          <a:lstStyle/>
          <a:p>
            <a:pPr algn="just" defTabSz="609630">
              <a:lnSpc>
                <a:spcPct val="150000"/>
              </a:lnSpc>
              <a:spcAft>
                <a:spcPts val="533"/>
              </a:spcAft>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Hai đường thẳng song song với mép trên của bảng, ta có thể chọn là mép trên của tường có gắn bảng và mép dưới của bảng liền với tường, hai đường thẳng này có song song với nhau.</a:t>
            </a:r>
          </a:p>
        </p:txBody>
      </p:sp>
      <p:sp>
        <p:nvSpPr>
          <p:cNvPr id="12" name="Rectangle 11"/>
          <p:cNvSpPr/>
          <p:nvPr/>
        </p:nvSpPr>
        <p:spPr>
          <a:xfrm>
            <a:off x="1801056" y="2624738"/>
            <a:ext cx="2035829" cy="708014"/>
          </a:xfrm>
          <a:prstGeom prst="rect">
            <a:avLst/>
          </a:prstGeom>
        </p:spPr>
        <p:txBody>
          <a:bodyPr wrap="square">
            <a:spAutoFit/>
          </a:bodyPr>
          <a:lstStyle/>
          <a:p>
            <a:pPr defTabSz="609630">
              <a:lnSpc>
                <a:spcPct val="150000"/>
              </a:lnSpc>
              <a:defRPr/>
            </a:pPr>
            <a:r>
              <a:rPr lang="nl-NL" sz="2667"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2667"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rot="20730460">
            <a:off x="11338996" y="146536"/>
            <a:ext cx="609775" cy="974197"/>
          </a:xfrm>
          <a:prstGeom prst="rect">
            <a:avLst/>
          </a:prstGeom>
        </p:spPr>
      </p:pic>
      <p:pic>
        <p:nvPicPr>
          <p:cNvPr id="4" name="Picture 3"/>
          <p:cNvPicPr>
            <a:picLocks noChangeAspect="1"/>
          </p:cNvPicPr>
          <p:nvPr/>
        </p:nvPicPr>
        <p:blipFill>
          <a:blip r:embed="rId5"/>
          <a:stretch>
            <a:fillRect/>
          </a:stretch>
        </p:blipFill>
        <p:spPr>
          <a:xfrm>
            <a:off x="11125201" y="4851400"/>
            <a:ext cx="811063" cy="1649000"/>
          </a:xfrm>
          <a:prstGeom prst="rect">
            <a:avLst/>
          </a:prstGeom>
        </p:spPr>
      </p:pic>
      <p:pic>
        <p:nvPicPr>
          <p:cNvPr id="1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426784">
            <a:off x="38911" y="5724697"/>
            <a:ext cx="942515" cy="769435"/>
          </a:xfrm>
          <a:prstGeom prst="rect">
            <a:avLst/>
          </a:prstGeom>
        </p:spPr>
      </p:pic>
    </p:spTree>
    <p:extLst>
      <p:ext uri="{BB962C8B-B14F-4D97-AF65-F5344CB8AC3E}">
        <p14:creationId xmlns:p14="http://schemas.microsoft.com/office/powerpoint/2010/main" val="9096322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4921749" y="584200"/>
            <a:ext cx="2563522" cy="656655"/>
          </a:xfrm>
          <a:prstGeom prst="rect">
            <a:avLst/>
          </a:prstGeom>
        </p:spPr>
        <p:txBody>
          <a:bodyPr wrap="none">
            <a:spAutoFit/>
          </a:bodyPr>
          <a:lstStyle/>
          <a:p>
            <a:pPr defTabSz="609630">
              <a:defRPr/>
            </a:pPr>
            <a:r>
              <a:rPr lang="en-US" sz="3667" b="1" dirty="0">
                <a:solidFill>
                  <a:srgbClr val="C00000"/>
                </a:solidFill>
                <a:latin typeface="Arial" panose="020B0604020202020204" pitchFamily="34" charset="0"/>
                <a:cs typeface="Arial" panose="020B0604020202020204" pitchFamily="34" charset="0"/>
              </a:rPr>
              <a:t>KẾT LUẬN</a:t>
            </a:r>
          </a:p>
        </p:txBody>
      </p:sp>
      <p:grpSp>
        <p:nvGrpSpPr>
          <p:cNvPr id="10" name="Group 9"/>
          <p:cNvGrpSpPr/>
          <p:nvPr/>
        </p:nvGrpSpPr>
        <p:grpSpPr>
          <a:xfrm>
            <a:off x="660400" y="1651000"/>
            <a:ext cx="10922000" cy="2438400"/>
            <a:chOff x="1066800" y="3711742"/>
            <a:chExt cx="16383000" cy="3657600"/>
          </a:xfrm>
        </p:grpSpPr>
        <p:grpSp>
          <p:nvGrpSpPr>
            <p:cNvPr id="36" name="Group 35"/>
            <p:cNvGrpSpPr/>
            <p:nvPr/>
          </p:nvGrpSpPr>
          <p:grpSpPr>
            <a:xfrm>
              <a:off x="1066800" y="3711742"/>
              <a:ext cx="16383000" cy="3657600"/>
              <a:chOff x="990600" y="2231858"/>
              <a:chExt cx="16383000" cy="3657600"/>
            </a:xfrm>
          </p:grpSpPr>
          <p:sp>
            <p:nvSpPr>
              <p:cNvPr id="40" name="Freeform 6"/>
              <p:cNvSpPr/>
              <p:nvPr/>
            </p:nvSpPr>
            <p:spPr>
              <a:xfrm>
                <a:off x="990600" y="2231858"/>
                <a:ext cx="16383000" cy="3657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431437"/>
                <a:ext cx="15773401" cy="3229421"/>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9" name="Rectangle 8"/>
            <p:cNvSpPr/>
            <p:nvPr/>
          </p:nvSpPr>
          <p:spPr>
            <a:xfrm>
              <a:off x="1878188" y="4425291"/>
              <a:ext cx="14760218" cy="2077493"/>
            </a:xfrm>
            <a:prstGeom prst="rect">
              <a:avLst/>
            </a:prstGeom>
          </p:spPr>
          <p:txBody>
            <a:bodyPr wrap="square">
              <a:spAutoFit/>
            </a:bodyPr>
            <a:lstStyle/>
            <a:p>
              <a:pPr algn="just" defTabSz="609630">
                <a:lnSpc>
                  <a:spcPct val="150000"/>
                </a:lnSpc>
              </a:pPr>
              <a:r>
                <a:rPr lang="vi-VN" sz="2800">
                  <a:solidFill>
                    <a:prstClr val="black"/>
                  </a:solidFill>
                  <a:latin typeface="Arial" panose="020B0604020202020204" pitchFamily="34" charset="0"/>
                </a:rPr>
                <a:t>Trong không gian, hai đường thẳng phân biệt cùng song song với đường thẳng thứ ba thì song song với nhau.</a:t>
              </a:r>
            </a:p>
          </p:txBody>
        </p:sp>
      </p:grpSp>
      <p:pic>
        <p:nvPicPr>
          <p:cNvPr id="21" name="Picture 20"/>
          <p:cNvPicPr>
            <a:picLocks noChangeAspect="1"/>
          </p:cNvPicPr>
          <p:nvPr/>
        </p:nvPicPr>
        <p:blipFill>
          <a:blip r:embed="rId2"/>
          <a:stretch>
            <a:fillRect/>
          </a:stretch>
        </p:blipFill>
        <p:spPr>
          <a:xfrm>
            <a:off x="596735" y="383948"/>
            <a:ext cx="868639" cy="826065"/>
          </a:xfrm>
          <a:prstGeom prst="rect">
            <a:avLst/>
          </a:prstGeom>
        </p:spPr>
      </p:pic>
      <p:pic>
        <p:nvPicPr>
          <p:cNvPr id="22" name="Picture 5"/>
          <p:cNvPicPr>
            <a:picLocks noChangeAspect="1"/>
          </p:cNvPicPr>
          <p:nvPr/>
        </p:nvPicPr>
        <p:blipFill>
          <a:blip r:embed="rId3"/>
          <a:srcRect/>
          <a:stretch>
            <a:fillRect/>
          </a:stretch>
        </p:blipFill>
        <p:spPr>
          <a:xfrm>
            <a:off x="4055359" y="4647763"/>
            <a:ext cx="4132079" cy="2184837"/>
          </a:xfrm>
          <a:prstGeom prst="rect">
            <a:avLst/>
          </a:prstGeom>
        </p:spPr>
      </p:pic>
      <p:sp>
        <p:nvSpPr>
          <p:cNvPr id="23" name="Freeform 5"/>
          <p:cNvSpPr/>
          <p:nvPr/>
        </p:nvSpPr>
        <p:spPr>
          <a:xfrm rot="6643373" flipH="1">
            <a:off x="11021367" y="3148840"/>
            <a:ext cx="852862" cy="649131"/>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14281560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62000" y="584200"/>
            <a:ext cx="10801800" cy="5791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4" name="Group 13"/>
          <p:cNvGrpSpPr/>
          <p:nvPr/>
        </p:nvGrpSpPr>
        <p:grpSpPr>
          <a:xfrm>
            <a:off x="569363" y="482600"/>
            <a:ext cx="2574085" cy="852809"/>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126064" cy="1062021"/>
            </a:xfrm>
            <a:prstGeom prst="rect">
              <a:avLst/>
            </a:prstGeom>
          </p:spPr>
          <p:txBody>
            <a:bodyPr wrap="none">
              <a:spAutoFit/>
            </a:bodyPr>
            <a:lstStyle/>
            <a:p>
              <a:pPr defTabSz="609630">
                <a:lnSpc>
                  <a:spcPct val="150000"/>
                </a:lnSpc>
                <a:defRPr/>
              </a:pPr>
              <a:r>
                <a:rPr lang="nl-NL" sz="2667" b="1" dirty="0">
                  <a:solidFill>
                    <a:srgbClr val="000000"/>
                  </a:solidFill>
                  <a:latin typeface="Arial" panose="020B0604020202020204" pitchFamily="34" charset="0"/>
                  <a:ea typeface="Calibri" panose="020F0502020204030204" pitchFamily="34" charset="0"/>
                  <a:cs typeface="Arial" panose="020B0604020202020204" pitchFamily="34" charset="0"/>
                </a:rPr>
                <a:t>Ví dụ 3:</a:t>
              </a:r>
              <a:endPar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50758" y="1508879"/>
            <a:ext cx="10160000" cy="1323696"/>
          </a:xfrm>
          <a:prstGeom prst="rect">
            <a:avLst/>
          </a:prstGeom>
        </p:spPr>
        <p:txBody>
          <a:bodyPr wrap="square">
            <a:spAutoFit/>
          </a:bodyPr>
          <a:lstStyle/>
          <a:p>
            <a:pPr algn="just" defTabSz="609630">
              <a:lnSpc>
                <a:spcPct val="150000"/>
              </a:lnSpc>
              <a:spcAft>
                <a:spcPts val="800"/>
              </a:spcAft>
              <a:defRPr/>
            </a:pPr>
            <a:r>
              <a:rPr lang="vi-VN" sz="2667">
                <a:solidFill>
                  <a:prstClr val="black"/>
                </a:solidFill>
                <a:latin typeface="Arial" panose="020B0604020202020204" pitchFamily="34" charset="0"/>
                <a:ea typeface="Times New Roman" panose="02020603050405020304" pitchFamily="18" charset="0"/>
              </a:rPr>
              <a:t>Cho tứ diện ABCD. Gọi M, N, P, Q, R, S lần lượt là trung điểm của các đoạn thẳng AB, CD, AD, BC, AC, BD (H.4.22).</a:t>
            </a:r>
          </a:p>
        </p:txBody>
      </p:sp>
      <p:sp>
        <p:nvSpPr>
          <p:cNvPr id="23" name="Freeform 3"/>
          <p:cNvSpPr/>
          <p:nvPr/>
        </p:nvSpPr>
        <p:spPr>
          <a:xfrm rot="468408">
            <a:off x="10597092" y="391444"/>
            <a:ext cx="1152338" cy="91038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6">
              <a:extLst>
                <a:ext uri="{96DAC541-7B7A-43D3-8B79-37D633B846F1}">
                  <asvg:svgBlip xmlns:asvg="http://schemas.microsoft.com/office/drawing/2016/SVG/main" xmlns="" r:embed="rId4"/>
                </a:ext>
              </a:extLst>
            </a:blip>
            <a:stretch>
              <a:fillRect/>
            </a:stretch>
          </a:blipFill>
        </p:spPr>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3762" y="2700156"/>
            <a:ext cx="3191438" cy="3296766"/>
          </a:xfrm>
          <a:prstGeom prst="rect">
            <a:avLst/>
          </a:prstGeom>
        </p:spPr>
      </p:pic>
      <p:sp>
        <p:nvSpPr>
          <p:cNvPr id="4" name="Rectangle 3"/>
          <p:cNvSpPr/>
          <p:nvPr/>
        </p:nvSpPr>
        <p:spPr>
          <a:xfrm>
            <a:off x="1079343" y="2829680"/>
            <a:ext cx="6439057" cy="3170740"/>
          </a:xfrm>
          <a:prstGeom prst="rect">
            <a:avLst/>
          </a:prstGeom>
        </p:spPr>
        <p:txBody>
          <a:bodyPr wrap="square">
            <a:spAutoFit/>
          </a:bodyPr>
          <a:lstStyle/>
          <a:p>
            <a:pPr algn="just" defTabSz="609630">
              <a:lnSpc>
                <a:spcPct val="150000"/>
              </a:lnSpc>
              <a:defRPr/>
            </a:pPr>
            <a:r>
              <a:rPr lang="vi-VN" sz="2667">
                <a:solidFill>
                  <a:prstClr val="black"/>
                </a:solidFill>
                <a:latin typeface="Arial" panose="020B0604020202020204" pitchFamily="34" charset="0"/>
                <a:ea typeface="Times New Roman" panose="02020603050405020304" pitchFamily="18" charset="0"/>
              </a:rPr>
              <a:t>a) Chứng minh rằng tứ giác MPNQ là hình bình hành.</a:t>
            </a:r>
          </a:p>
          <a:p>
            <a:pPr algn="just" defTabSz="609630">
              <a:lnSpc>
                <a:spcPct val="150000"/>
              </a:lnSpc>
              <a:defRPr/>
            </a:pPr>
            <a:r>
              <a:rPr lang="vi-VN" sz="2667">
                <a:solidFill>
                  <a:prstClr val="black"/>
                </a:solidFill>
                <a:latin typeface="Arial" panose="020B0604020202020204" pitchFamily="34" charset="0"/>
                <a:ea typeface="Times New Roman" panose="02020603050405020304" pitchFamily="18" charset="0"/>
              </a:rPr>
              <a:t>b) Chứng minh rằng các đoạn thẳng MN, PQ, RS cùng đi qua trung điểm của mỗi đoạn.</a:t>
            </a:r>
          </a:p>
        </p:txBody>
      </p:sp>
      <p:pic>
        <p:nvPicPr>
          <p:cNvPr id="17" name="Picture 16"/>
          <p:cNvPicPr>
            <a:picLocks noChangeAspect="1"/>
          </p:cNvPicPr>
          <p:nvPr/>
        </p:nvPicPr>
        <p:blipFill>
          <a:blip r:embed="rId8"/>
          <a:stretch>
            <a:fillRect/>
          </a:stretch>
        </p:blipFill>
        <p:spPr>
          <a:xfrm rot="19604095">
            <a:off x="104669" y="5636127"/>
            <a:ext cx="1072147" cy="1072147"/>
          </a:xfrm>
          <a:prstGeom prst="rect">
            <a:avLst/>
          </a:prstGeom>
        </p:spPr>
      </p:pic>
    </p:spTree>
    <p:extLst>
      <p:ext uri="{BB962C8B-B14F-4D97-AF65-F5344CB8AC3E}">
        <p14:creationId xmlns:p14="http://schemas.microsoft.com/office/powerpoint/2010/main" val="208854794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304800" y="279401"/>
            <a:ext cx="11582400" cy="6257055"/>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0" name="Picture 9"/>
          <p:cNvPicPr>
            <a:picLocks noChangeAspect="1"/>
          </p:cNvPicPr>
          <p:nvPr/>
        </p:nvPicPr>
        <p:blipFill>
          <a:blip r:embed="rId3"/>
          <a:stretch>
            <a:fillRect/>
          </a:stretch>
        </p:blipFill>
        <p:spPr>
          <a:xfrm>
            <a:off x="10821130" y="5604635"/>
            <a:ext cx="1253365" cy="1253365"/>
          </a:xfrm>
          <a:prstGeom prst="rect">
            <a:avLst/>
          </a:prstGeom>
        </p:spPr>
      </p:pic>
      <p:sp>
        <p:nvSpPr>
          <p:cNvPr id="20" name="Oval Callout 19"/>
          <p:cNvSpPr/>
          <p:nvPr/>
        </p:nvSpPr>
        <p:spPr>
          <a:xfrm>
            <a:off x="5560256" y="685801"/>
            <a:ext cx="1064769" cy="662223"/>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mc:AlternateContent xmlns:mc="http://schemas.openxmlformats.org/markup-compatibility/2006" xmlns:a14="http://schemas.microsoft.com/office/drawing/2010/main">
        <mc:Choice Requires="a14">
          <p:sp>
            <p:nvSpPr>
              <p:cNvPr id="5" name="Rectangle 4"/>
              <p:cNvSpPr/>
              <p:nvPr/>
            </p:nvSpPr>
            <p:spPr>
              <a:xfrm>
                <a:off x="4130784" y="1667359"/>
                <a:ext cx="7317931" cy="4083554"/>
              </a:xfrm>
              <a:prstGeom prst="rect">
                <a:avLst/>
              </a:prstGeom>
            </p:spPr>
            <p:txBody>
              <a:bodyPr wrap="square">
                <a:spAutoFit/>
              </a:bodyPr>
              <a:lstStyle/>
              <a:p>
                <a:pPr algn="just" defTabSz="609630">
                  <a:lnSpc>
                    <a:spcPct val="150000"/>
                  </a:lnSpc>
                  <a:defRPr/>
                </a:pPr>
                <a:r>
                  <a:rPr lang="vi-VN" sz="2533">
                    <a:solidFill>
                      <a:prstClr val="black"/>
                    </a:solidFill>
                    <a:latin typeface="Arial" panose="020B0604020202020204" pitchFamily="34" charset="0"/>
                    <a:cs typeface="Arial" panose="020B0604020202020204" pitchFamily="34" charset="0"/>
                  </a:rPr>
                  <a:t>a) Trong tam giác </a:t>
                </a:r>
                <a14:m>
                  <m:oMath xmlns:m="http://schemas.openxmlformats.org/officeDocument/2006/math">
                    <m:r>
                      <m:rPr>
                        <m:sty m:val="p"/>
                      </m:rPr>
                      <a:rPr lang="vi-VN" sz="2533">
                        <a:solidFill>
                          <a:prstClr val="black"/>
                        </a:solidFill>
                        <a:latin typeface="Cambria Math" panose="02040503050406030204" pitchFamily="18" charset="0"/>
                        <a:cs typeface="Arial" panose="020B0604020202020204" pitchFamily="34" charset="0"/>
                      </a:rPr>
                      <m:t>ABC</m:t>
                    </m:r>
                  </m:oMath>
                </a14:m>
                <a:r>
                  <a:rPr lang="vi-VN" sz="2533">
                    <a:solidFill>
                      <a:prstClr val="black"/>
                    </a:solidFill>
                    <a:latin typeface="Arial" panose="020B0604020202020204" pitchFamily="34" charset="0"/>
                    <a:cs typeface="Arial" panose="020B0604020202020204" pitchFamily="34" charset="0"/>
                  </a:rPr>
                  <a:t>, ta có </a:t>
                </a:r>
                <a14:m>
                  <m:oMath xmlns:m="http://schemas.openxmlformats.org/officeDocument/2006/math">
                    <m:r>
                      <m:rPr>
                        <m:sty m:val="p"/>
                      </m:rPr>
                      <a:rPr lang="vi-VN" sz="2533">
                        <a:solidFill>
                          <a:prstClr val="black"/>
                        </a:solidFill>
                        <a:latin typeface="Cambria Math" panose="02040503050406030204" pitchFamily="18" charset="0"/>
                        <a:cs typeface="Arial" panose="020B0604020202020204" pitchFamily="34" charset="0"/>
                      </a:rPr>
                      <m:t>MQ</m:t>
                    </m:r>
                  </m:oMath>
                </a14:m>
                <a:r>
                  <a:rPr lang="vi-VN" sz="2533">
                    <a:solidFill>
                      <a:prstClr val="black"/>
                    </a:solidFill>
                    <a:latin typeface="Arial" panose="020B0604020202020204" pitchFamily="34" charset="0"/>
                    <a:cs typeface="Arial" panose="020B0604020202020204" pitchFamily="34" charset="0"/>
                  </a:rPr>
                  <a:t> là đường trung bình nên </a:t>
                </a:r>
                <a14:m>
                  <m:oMath xmlns:m="http://schemas.openxmlformats.org/officeDocument/2006/math">
                    <m:r>
                      <m:rPr>
                        <m:sty m:val="p"/>
                      </m:rPr>
                      <a:rPr lang="en-US" sz="2533">
                        <a:solidFill>
                          <a:prstClr val="black"/>
                        </a:solidFill>
                        <a:latin typeface="Cambria Math" panose="02040503050406030204" pitchFamily="18" charset="0"/>
                        <a:cs typeface="Arial" panose="020B0604020202020204" pitchFamily="34" charset="0"/>
                      </a:rPr>
                      <m:t>MQ</m:t>
                    </m:r>
                    <m:r>
                      <m:rPr>
                        <m:lit/>
                      </m:rPr>
                      <a:rPr lang="en-US" sz="2533">
                        <a:solidFill>
                          <a:prstClr val="black"/>
                        </a:solidFill>
                        <a:latin typeface="Cambria Math" panose="02040503050406030204" pitchFamily="18" charset="0"/>
                        <a:cs typeface="Arial" panose="020B0604020202020204" pitchFamily="34" charset="0"/>
                      </a:rPr>
                      <m:t>/</m:t>
                    </m:r>
                    <m:r>
                      <a:rPr lang="en-US" sz="2533">
                        <a:solidFill>
                          <a:prstClr val="black"/>
                        </a:solidFill>
                        <a:latin typeface="Cambria Math" panose="02040503050406030204" pitchFamily="18" charset="0"/>
                        <a:cs typeface="Arial" panose="020B0604020202020204" pitchFamily="34" charset="0"/>
                      </a:rPr>
                      <m:t>/</m:t>
                    </m:r>
                    <m:r>
                      <m:rPr>
                        <m:sty m:val="p"/>
                      </m:rPr>
                      <a:rPr lang="en-US" sz="2533">
                        <a:solidFill>
                          <a:prstClr val="black"/>
                        </a:solidFill>
                        <a:latin typeface="Cambria Math" panose="02040503050406030204" pitchFamily="18" charset="0"/>
                        <a:cs typeface="Arial" panose="020B0604020202020204" pitchFamily="34" charset="0"/>
                      </a:rPr>
                      <m:t>AC</m:t>
                    </m:r>
                  </m:oMath>
                </a14:m>
                <a:r>
                  <a:rPr lang="en-US" sz="2533">
                    <a:solidFill>
                      <a:prstClr val="black"/>
                    </a:solidFill>
                    <a:latin typeface="Calibri"/>
                    <a:cs typeface="Arial" panose="020B0604020202020204" pitchFamily="34" charset="0"/>
                  </a:rPr>
                  <a:t> </a:t>
                </a:r>
                <a:r>
                  <a:rPr lang="vi-VN" sz="2533">
                    <a:solidFill>
                      <a:prstClr val="black"/>
                    </a:solidFill>
                    <a:latin typeface="Arial" panose="020B0604020202020204" pitchFamily="34" charset="0"/>
                    <a:cs typeface="Arial" panose="020B0604020202020204" pitchFamily="34" charset="0"/>
                  </a:rPr>
                  <a:t>và </a:t>
                </a:r>
                <a14:m>
                  <m:oMath xmlns:m="http://schemas.openxmlformats.org/officeDocument/2006/math">
                    <m:r>
                      <m:rPr>
                        <m:sty m:val="p"/>
                      </m:rPr>
                      <a:rPr lang="vi-VN" sz="2533">
                        <a:solidFill>
                          <a:prstClr val="black"/>
                        </a:solidFill>
                        <a:latin typeface="Cambria Math" panose="02040503050406030204" pitchFamily="18" charset="0"/>
                        <a:cs typeface="Arial" panose="020B0604020202020204" pitchFamily="34" charset="0"/>
                      </a:rPr>
                      <m:t>MQ</m:t>
                    </m:r>
                    <m:r>
                      <a:rPr lang="en-US" sz="2533">
                        <a:solidFill>
                          <a:prstClr val="black"/>
                        </a:solidFill>
                        <a:latin typeface="Cambria Math" panose="02040503050406030204" pitchFamily="18" charset="0"/>
                        <a:cs typeface="Arial" panose="020B0604020202020204" pitchFamily="34" charset="0"/>
                      </a:rPr>
                      <m:t>=</m:t>
                    </m:r>
                    <m:f>
                      <m:fPr>
                        <m:ctrlPr>
                          <a:rPr lang="en-US" sz="2533" i="1">
                            <a:solidFill>
                              <a:prstClr val="black"/>
                            </a:solidFill>
                            <a:latin typeface="Cambria Math" panose="02040503050406030204" pitchFamily="18" charset="0"/>
                            <a:cs typeface="Arial" panose="020B0604020202020204" pitchFamily="34" charset="0"/>
                          </a:rPr>
                        </m:ctrlPr>
                      </m:fPr>
                      <m:num>
                        <m:r>
                          <a:rPr lang="en-US" sz="2533">
                            <a:solidFill>
                              <a:prstClr val="black"/>
                            </a:solidFill>
                            <a:latin typeface="Cambria Math" panose="02040503050406030204" pitchFamily="18" charset="0"/>
                            <a:cs typeface="Arial" panose="020B0604020202020204" pitchFamily="34" charset="0"/>
                          </a:rPr>
                          <m:t>1</m:t>
                        </m:r>
                      </m:num>
                      <m:den>
                        <m:r>
                          <a:rPr lang="en-US" sz="2533">
                            <a:solidFill>
                              <a:prstClr val="black"/>
                            </a:solidFill>
                            <a:latin typeface="Cambria Math" panose="02040503050406030204" pitchFamily="18" charset="0"/>
                            <a:cs typeface="Arial" panose="020B0604020202020204" pitchFamily="34" charset="0"/>
                          </a:rPr>
                          <m:t>2</m:t>
                        </m:r>
                      </m:den>
                    </m:f>
                    <m:r>
                      <m:rPr>
                        <m:sty m:val="p"/>
                      </m:rPr>
                      <a:rPr lang="en-US" sz="2533">
                        <a:solidFill>
                          <a:prstClr val="black"/>
                        </a:solidFill>
                        <a:latin typeface="Cambria Math" panose="02040503050406030204" pitchFamily="18" charset="0"/>
                        <a:cs typeface="Arial" panose="020B0604020202020204" pitchFamily="34" charset="0"/>
                      </a:rPr>
                      <m:t>AC</m:t>
                    </m:r>
                    <m:r>
                      <a:rPr lang="en-US" sz="2533">
                        <a:solidFill>
                          <a:prstClr val="black"/>
                        </a:solidFill>
                        <a:latin typeface="Cambria Math" panose="02040503050406030204" pitchFamily="18" charset="0"/>
                        <a:cs typeface="Arial" panose="020B0604020202020204" pitchFamily="34" charset="0"/>
                      </a:rPr>
                      <m:t>.</m:t>
                    </m:r>
                  </m:oMath>
                </a14:m>
                <a:endParaRPr lang="vi-VN" sz="2533">
                  <a:solidFill>
                    <a:prstClr val="black"/>
                  </a:solidFill>
                  <a:latin typeface="Arial" panose="020B0604020202020204" pitchFamily="34" charset="0"/>
                  <a:cs typeface="Arial" panose="020B0604020202020204" pitchFamily="34" charset="0"/>
                </a:endParaRPr>
              </a:p>
              <a:p>
                <a:pPr algn="just" defTabSz="609630">
                  <a:lnSpc>
                    <a:spcPct val="150000"/>
                  </a:lnSpc>
                  <a:defRPr/>
                </a:pPr>
                <a:r>
                  <a:rPr lang="vi-VN" sz="2533">
                    <a:solidFill>
                      <a:prstClr val="black"/>
                    </a:solidFill>
                    <a:latin typeface="Arial" panose="020B0604020202020204" pitchFamily="34" charset="0"/>
                    <a:cs typeface="Arial" panose="020B0604020202020204" pitchFamily="34" charset="0"/>
                  </a:rPr>
                  <a:t>Tương tự với tam giác </a:t>
                </a:r>
                <a14:m>
                  <m:oMath xmlns:m="http://schemas.openxmlformats.org/officeDocument/2006/math">
                    <m:r>
                      <m:rPr>
                        <m:sty m:val="p"/>
                      </m:rPr>
                      <a:rPr lang="vi-VN" sz="2533">
                        <a:solidFill>
                          <a:prstClr val="black"/>
                        </a:solidFill>
                        <a:latin typeface="Cambria Math" panose="02040503050406030204" pitchFamily="18" charset="0"/>
                        <a:cs typeface="Arial" panose="020B0604020202020204" pitchFamily="34" charset="0"/>
                      </a:rPr>
                      <m:t>ACD</m:t>
                    </m:r>
                  </m:oMath>
                </a14:m>
                <a:r>
                  <a:rPr lang="vi-VN" sz="2533">
                    <a:solidFill>
                      <a:prstClr val="black"/>
                    </a:solidFill>
                    <a:latin typeface="Arial" panose="020B0604020202020204" pitchFamily="34" charset="0"/>
                    <a:cs typeface="Arial" panose="020B0604020202020204" pitchFamily="34" charset="0"/>
                  </a:rPr>
                  <a:t>, ta</a:t>
                </a:r>
                <a:r>
                  <a:rPr lang="en-US" sz="2533">
                    <a:solidFill>
                      <a:prstClr val="black"/>
                    </a:solidFill>
                    <a:latin typeface="Calibri"/>
                    <a:cs typeface="Arial" panose="020B0604020202020204" pitchFamily="34" charset="0"/>
                  </a:rPr>
                  <a:t> </a:t>
                </a:r>
                <a:r>
                  <a:rPr lang="en-US" sz="2533">
                    <a:solidFill>
                      <a:prstClr val="black"/>
                    </a:solidFill>
                    <a:latin typeface="Arial" panose="020B0604020202020204" pitchFamily="34" charset="0"/>
                    <a:cs typeface="Arial" panose="020B0604020202020204" pitchFamily="34" charset="0"/>
                  </a:rPr>
                  <a:t>có </a:t>
                </a:r>
                <a14:m>
                  <m:oMath xmlns:m="http://schemas.openxmlformats.org/officeDocument/2006/math">
                    <m:r>
                      <m:rPr>
                        <m:sty m:val="p"/>
                      </m:rPr>
                      <a:rPr lang="en-US" sz="2533">
                        <a:solidFill>
                          <a:prstClr val="black"/>
                        </a:solidFill>
                        <a:latin typeface="Cambria Math" panose="02040503050406030204" pitchFamily="18" charset="0"/>
                        <a:cs typeface="Arial" panose="020B0604020202020204" pitchFamily="34" charset="0"/>
                      </a:rPr>
                      <m:t>PN</m:t>
                    </m:r>
                    <m:r>
                      <m:rPr>
                        <m:lit/>
                      </m:rPr>
                      <a:rPr lang="en-US" sz="2533">
                        <a:solidFill>
                          <a:prstClr val="black"/>
                        </a:solidFill>
                        <a:latin typeface="Cambria Math" panose="02040503050406030204" pitchFamily="18" charset="0"/>
                        <a:cs typeface="Arial" panose="020B0604020202020204" pitchFamily="34" charset="0"/>
                      </a:rPr>
                      <m:t>/</m:t>
                    </m:r>
                    <m:r>
                      <a:rPr lang="en-US" sz="2533">
                        <a:solidFill>
                          <a:prstClr val="black"/>
                        </a:solidFill>
                        <a:latin typeface="Cambria Math" panose="02040503050406030204" pitchFamily="18" charset="0"/>
                        <a:cs typeface="Arial" panose="020B0604020202020204" pitchFamily="34" charset="0"/>
                      </a:rPr>
                      <m:t>/</m:t>
                    </m:r>
                    <m:r>
                      <m:rPr>
                        <m:sty m:val="p"/>
                      </m:rPr>
                      <a:rPr lang="en-US" sz="2533">
                        <a:solidFill>
                          <a:prstClr val="black"/>
                        </a:solidFill>
                        <a:latin typeface="Cambria Math" panose="02040503050406030204" pitchFamily="18" charset="0"/>
                        <a:cs typeface="Arial" panose="020B0604020202020204" pitchFamily="34" charset="0"/>
                      </a:rPr>
                      <m:t>AC</m:t>
                    </m:r>
                  </m:oMath>
                </a14:m>
                <a:r>
                  <a:rPr lang="en-US" sz="2533">
                    <a:solidFill>
                      <a:prstClr val="black"/>
                    </a:solidFill>
                    <a:latin typeface="Calibri"/>
                    <a:cs typeface="Arial" panose="020B0604020202020204" pitchFamily="34" charset="0"/>
                  </a:rPr>
                  <a:t> </a:t>
                </a:r>
                <a:r>
                  <a:rPr lang="vi-VN" sz="2533">
                    <a:solidFill>
                      <a:prstClr val="black"/>
                    </a:solidFill>
                    <a:latin typeface="Arial" panose="020B0604020202020204" pitchFamily="34" charset="0"/>
                    <a:cs typeface="Arial" panose="020B0604020202020204" pitchFamily="34" charset="0"/>
                  </a:rPr>
                  <a:t>và </a:t>
                </a:r>
                <a:endParaRPr lang="en-US" sz="2533">
                  <a:solidFill>
                    <a:prstClr val="black"/>
                  </a:solidFill>
                  <a:latin typeface="Calibri"/>
                  <a:cs typeface="Arial" panose="020B0604020202020204" pitchFamily="34" charset="0"/>
                </a:endParaRPr>
              </a:p>
              <a:p>
                <a:pPr algn="just" defTabSz="609630">
                  <a:lnSpc>
                    <a:spcPct val="150000"/>
                  </a:lnSpc>
                  <a:defRPr/>
                </a:pPr>
                <a14:m>
                  <m:oMath xmlns:m="http://schemas.openxmlformats.org/officeDocument/2006/math">
                    <m:r>
                      <m:rPr>
                        <m:sty m:val="p"/>
                      </m:rPr>
                      <a:rPr lang="en-US" sz="2533">
                        <a:solidFill>
                          <a:prstClr val="black"/>
                        </a:solidFill>
                        <a:latin typeface="Cambria Math" panose="02040503050406030204" pitchFamily="18" charset="0"/>
                        <a:cs typeface="Arial" panose="020B0604020202020204" pitchFamily="34" charset="0"/>
                      </a:rPr>
                      <m:t>PN</m:t>
                    </m:r>
                    <m:r>
                      <a:rPr lang="en-US" sz="2533">
                        <a:solidFill>
                          <a:prstClr val="black"/>
                        </a:solidFill>
                        <a:latin typeface="Cambria Math" panose="02040503050406030204" pitchFamily="18" charset="0"/>
                        <a:cs typeface="Arial" panose="020B0604020202020204" pitchFamily="34" charset="0"/>
                      </a:rPr>
                      <m:t>=</m:t>
                    </m:r>
                    <m:f>
                      <m:fPr>
                        <m:ctrlPr>
                          <a:rPr lang="en-US" sz="2533" i="1">
                            <a:solidFill>
                              <a:prstClr val="black"/>
                            </a:solidFill>
                            <a:latin typeface="Cambria Math" panose="02040503050406030204" pitchFamily="18" charset="0"/>
                            <a:cs typeface="Arial" panose="020B0604020202020204" pitchFamily="34" charset="0"/>
                          </a:rPr>
                        </m:ctrlPr>
                      </m:fPr>
                      <m:num>
                        <m:r>
                          <a:rPr lang="en-US" sz="2533">
                            <a:solidFill>
                              <a:prstClr val="black"/>
                            </a:solidFill>
                            <a:latin typeface="Cambria Math" panose="02040503050406030204" pitchFamily="18" charset="0"/>
                            <a:cs typeface="Arial" panose="020B0604020202020204" pitchFamily="34" charset="0"/>
                          </a:rPr>
                          <m:t>1</m:t>
                        </m:r>
                      </m:num>
                      <m:den>
                        <m:r>
                          <a:rPr lang="en-US" sz="2533">
                            <a:solidFill>
                              <a:prstClr val="black"/>
                            </a:solidFill>
                            <a:latin typeface="Cambria Math" panose="02040503050406030204" pitchFamily="18" charset="0"/>
                            <a:cs typeface="Arial" panose="020B0604020202020204" pitchFamily="34" charset="0"/>
                          </a:rPr>
                          <m:t>2</m:t>
                        </m:r>
                      </m:den>
                    </m:f>
                    <m:r>
                      <m:rPr>
                        <m:sty m:val="p"/>
                      </m:rPr>
                      <a:rPr lang="en-US" sz="2533">
                        <a:solidFill>
                          <a:prstClr val="black"/>
                        </a:solidFill>
                        <a:latin typeface="Cambria Math" panose="02040503050406030204" pitchFamily="18" charset="0"/>
                        <a:cs typeface="Arial" panose="020B0604020202020204" pitchFamily="34" charset="0"/>
                      </a:rPr>
                      <m:t>AC</m:t>
                    </m:r>
                  </m:oMath>
                </a14:m>
                <a:r>
                  <a:rPr lang="en-US" sz="2533">
                    <a:solidFill>
                      <a:prstClr val="black"/>
                    </a:solidFill>
                    <a:latin typeface="Calibri"/>
                    <a:cs typeface="Arial" panose="020B0604020202020204" pitchFamily="34" charset="0"/>
                  </a:rPr>
                  <a:t>.</a:t>
                </a:r>
              </a:p>
              <a:p>
                <a:pPr algn="just" defTabSz="609630">
                  <a:lnSpc>
                    <a:spcPct val="150000"/>
                  </a:lnSpc>
                  <a:defRPr/>
                </a:pPr>
                <a:r>
                  <a:rPr lang="vi-VN" sz="2533">
                    <a:solidFill>
                      <a:prstClr val="black"/>
                    </a:solidFill>
                    <a:latin typeface="Arial" panose="020B0604020202020204" pitchFamily="34" charset="0"/>
                    <a:cs typeface="Arial" panose="020B0604020202020204" pitchFamily="34" charset="0"/>
                  </a:rPr>
                  <a:t>Do đó </a:t>
                </a:r>
                <a14:m>
                  <m:oMath xmlns:m="http://schemas.openxmlformats.org/officeDocument/2006/math">
                    <m:r>
                      <m:rPr>
                        <m:sty m:val="p"/>
                      </m:rPr>
                      <a:rPr lang="en-US" sz="2533">
                        <a:solidFill>
                          <a:prstClr val="black"/>
                        </a:solidFill>
                        <a:latin typeface="Cambria Math" panose="02040503050406030204" pitchFamily="18" charset="0"/>
                        <a:cs typeface="Arial" panose="020B0604020202020204" pitchFamily="34" charset="0"/>
                      </a:rPr>
                      <m:t>MQ</m:t>
                    </m:r>
                    <m:r>
                      <m:rPr>
                        <m:lit/>
                      </m:rPr>
                      <a:rPr lang="en-US" sz="2533">
                        <a:solidFill>
                          <a:prstClr val="black"/>
                        </a:solidFill>
                        <a:latin typeface="Cambria Math" panose="02040503050406030204" pitchFamily="18" charset="0"/>
                        <a:cs typeface="Arial" panose="020B0604020202020204" pitchFamily="34" charset="0"/>
                      </a:rPr>
                      <m:t>/</m:t>
                    </m:r>
                    <m:r>
                      <a:rPr lang="en-US" sz="2533">
                        <a:solidFill>
                          <a:prstClr val="black"/>
                        </a:solidFill>
                        <a:latin typeface="Cambria Math" panose="02040503050406030204" pitchFamily="18" charset="0"/>
                        <a:cs typeface="Arial" panose="020B0604020202020204" pitchFamily="34" charset="0"/>
                      </a:rPr>
                      <m:t>/</m:t>
                    </m:r>
                    <m:r>
                      <m:rPr>
                        <m:sty m:val="p"/>
                      </m:rPr>
                      <a:rPr lang="en-US" sz="2533">
                        <a:solidFill>
                          <a:prstClr val="black"/>
                        </a:solidFill>
                        <a:latin typeface="Cambria Math" panose="02040503050406030204" pitchFamily="18" charset="0"/>
                        <a:cs typeface="Arial" panose="020B0604020202020204" pitchFamily="34" charset="0"/>
                      </a:rPr>
                      <m:t>PN</m:t>
                    </m:r>
                  </m:oMath>
                </a14:m>
                <a:r>
                  <a:rPr lang="en-US" sz="2533">
                    <a:solidFill>
                      <a:prstClr val="black"/>
                    </a:solidFill>
                    <a:latin typeface="Calibri"/>
                    <a:cs typeface="Arial" panose="020B0604020202020204" pitchFamily="34" charset="0"/>
                  </a:rPr>
                  <a:t> </a:t>
                </a:r>
                <a:r>
                  <a:rPr lang="vi-VN" sz="2533">
                    <a:solidFill>
                      <a:prstClr val="black"/>
                    </a:solidFill>
                    <a:latin typeface="Arial" panose="020B0604020202020204" pitchFamily="34" charset="0"/>
                    <a:cs typeface="Arial" panose="020B0604020202020204" pitchFamily="34" charset="0"/>
                  </a:rPr>
                  <a:t>và </a:t>
                </a:r>
                <a14:m>
                  <m:oMath xmlns:m="http://schemas.openxmlformats.org/officeDocument/2006/math">
                    <m:r>
                      <m:rPr>
                        <m:sty m:val="p"/>
                      </m:rPr>
                      <a:rPr lang="vi-VN" sz="2533">
                        <a:solidFill>
                          <a:prstClr val="black"/>
                        </a:solidFill>
                        <a:latin typeface="Cambria Math" panose="02040503050406030204" pitchFamily="18" charset="0"/>
                        <a:cs typeface="Arial" panose="020B0604020202020204" pitchFamily="34" charset="0"/>
                      </a:rPr>
                      <m:t>MQ</m:t>
                    </m:r>
                    <m:r>
                      <a:rPr lang="vi-VN" sz="2533">
                        <a:solidFill>
                          <a:prstClr val="black"/>
                        </a:solidFill>
                        <a:latin typeface="Cambria Math" panose="02040503050406030204" pitchFamily="18" charset="0"/>
                        <a:cs typeface="Arial" panose="020B0604020202020204" pitchFamily="34" charset="0"/>
                      </a:rPr>
                      <m:t> = </m:t>
                    </m:r>
                    <m:r>
                      <m:rPr>
                        <m:sty m:val="p"/>
                      </m:rPr>
                      <a:rPr lang="vi-VN" sz="2533">
                        <a:solidFill>
                          <a:prstClr val="black"/>
                        </a:solidFill>
                        <a:latin typeface="Cambria Math" panose="02040503050406030204" pitchFamily="18" charset="0"/>
                        <a:cs typeface="Arial" panose="020B0604020202020204" pitchFamily="34" charset="0"/>
                      </a:rPr>
                      <m:t>PN</m:t>
                    </m:r>
                  </m:oMath>
                </a14:m>
                <a:r>
                  <a:rPr lang="vi-VN" sz="2533">
                    <a:solidFill>
                      <a:prstClr val="black"/>
                    </a:solidFill>
                    <a:latin typeface="Arial" panose="020B0604020202020204" pitchFamily="34" charset="0"/>
                    <a:cs typeface="Arial" panose="020B0604020202020204" pitchFamily="34" charset="0"/>
                  </a:rPr>
                  <a:t>,</a:t>
                </a:r>
                <a:r>
                  <a:rPr lang="en-US" sz="2533">
                    <a:solidFill>
                      <a:prstClr val="black"/>
                    </a:solidFill>
                    <a:latin typeface="Calibri"/>
                    <a:cs typeface="Arial" panose="020B0604020202020204" pitchFamily="34" charset="0"/>
                  </a:rPr>
                  <a:t> </a:t>
                </a:r>
                <a:r>
                  <a:rPr lang="vi-VN" sz="2533">
                    <a:solidFill>
                      <a:prstClr val="black"/>
                    </a:solidFill>
                    <a:latin typeface="Arial" panose="020B0604020202020204" pitchFamily="34" charset="0"/>
                    <a:cs typeface="Arial" panose="020B0604020202020204" pitchFamily="34" charset="0"/>
                  </a:rPr>
                  <a:t>suy ra tứ giác </a:t>
                </a:r>
                <a14:m>
                  <m:oMath xmlns:m="http://schemas.openxmlformats.org/officeDocument/2006/math">
                    <m:r>
                      <m:rPr>
                        <m:sty m:val="p"/>
                      </m:rPr>
                      <a:rPr lang="vi-VN" sz="2533">
                        <a:solidFill>
                          <a:prstClr val="black"/>
                        </a:solidFill>
                        <a:latin typeface="Cambria Math" panose="02040503050406030204" pitchFamily="18" charset="0"/>
                        <a:cs typeface="Arial" panose="020B0604020202020204" pitchFamily="34" charset="0"/>
                      </a:rPr>
                      <m:t>MPNQ</m:t>
                    </m:r>
                  </m:oMath>
                </a14:m>
                <a:r>
                  <a:rPr lang="vi-VN" sz="2533">
                    <a:solidFill>
                      <a:prstClr val="black"/>
                    </a:solidFill>
                    <a:latin typeface="Arial" panose="020B0604020202020204" pitchFamily="34" charset="0"/>
                    <a:cs typeface="Arial" panose="020B0604020202020204" pitchFamily="34" charset="0"/>
                  </a:rPr>
                  <a:t> là hình bình hành.</a:t>
                </a:r>
              </a:p>
            </p:txBody>
          </p:sp>
        </mc:Choice>
        <mc:Fallback xmlns="">
          <p:sp>
            <p:nvSpPr>
              <p:cNvPr id="5" name="Rectangle 4"/>
              <p:cNvSpPr>
                <a:spLocks noRot="1" noChangeAspect="1" noMove="1" noResize="1" noEditPoints="1" noAdjustHandles="1" noChangeArrowheads="1" noChangeShapeType="1" noTextEdit="1"/>
              </p:cNvSpPr>
              <p:nvPr/>
            </p:nvSpPr>
            <p:spPr>
              <a:xfrm>
                <a:off x="4130784" y="1667359"/>
                <a:ext cx="7317931" cy="4083554"/>
              </a:xfrm>
              <a:prstGeom prst="rect">
                <a:avLst/>
              </a:prstGeom>
              <a:blipFill>
                <a:blip r:embed="rId4"/>
                <a:stretch>
                  <a:fillRect l="-1500" r="-1417" b="-1196"/>
                </a:stretch>
              </a:blipFill>
            </p:spPr>
            <p:txBody>
              <a:bodyPr/>
              <a:lstStyle/>
              <a:p>
                <a:r>
                  <a:rPr lang="en-US">
                    <a:noFill/>
                  </a:rPr>
                  <a:t> </a:t>
                </a:r>
              </a:p>
            </p:txBody>
          </p:sp>
        </mc:Fallback>
      </mc:AlternateContent>
      <p:sp>
        <p:nvSpPr>
          <p:cNvPr id="14" name="Freeform 3"/>
          <p:cNvSpPr/>
          <p:nvPr/>
        </p:nvSpPr>
        <p:spPr>
          <a:xfrm>
            <a:off x="1625600" y="5391167"/>
            <a:ext cx="1165669" cy="933433"/>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367" y="1600200"/>
            <a:ext cx="3292911" cy="3401588"/>
          </a:xfrm>
          <a:prstGeom prst="rect">
            <a:avLst/>
          </a:prstGeom>
        </p:spPr>
      </p:pic>
      <p:pic>
        <p:nvPicPr>
          <p:cNvPr id="11" name="Picture 10"/>
          <p:cNvPicPr>
            <a:picLocks noChangeAspect="1"/>
          </p:cNvPicPr>
          <p:nvPr/>
        </p:nvPicPr>
        <p:blipFill>
          <a:blip r:embed="rId3"/>
          <a:stretch>
            <a:fillRect/>
          </a:stretch>
        </p:blipFill>
        <p:spPr>
          <a:xfrm>
            <a:off x="109484" y="78370"/>
            <a:ext cx="1253365" cy="1253365"/>
          </a:xfrm>
          <a:prstGeom prst="rect">
            <a:avLst/>
          </a:prstGeom>
        </p:spPr>
      </p:pic>
    </p:spTree>
    <p:extLst>
      <p:ext uri="{BB962C8B-B14F-4D97-AF65-F5344CB8AC3E}">
        <p14:creationId xmlns:p14="http://schemas.microsoft.com/office/powerpoint/2010/main" val="203500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304800" y="279401"/>
            <a:ext cx="11582400" cy="6257055"/>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0" name="Picture 9"/>
          <p:cNvPicPr>
            <a:picLocks noChangeAspect="1"/>
          </p:cNvPicPr>
          <p:nvPr/>
        </p:nvPicPr>
        <p:blipFill>
          <a:blip r:embed="rId3"/>
          <a:stretch>
            <a:fillRect/>
          </a:stretch>
        </p:blipFill>
        <p:spPr>
          <a:xfrm>
            <a:off x="10821130" y="5604635"/>
            <a:ext cx="1253365" cy="1253365"/>
          </a:xfrm>
          <a:prstGeom prst="rect">
            <a:avLst/>
          </a:prstGeom>
        </p:spPr>
      </p:pic>
      <p:sp>
        <p:nvSpPr>
          <p:cNvPr id="20" name="Oval Callout 19"/>
          <p:cNvSpPr/>
          <p:nvPr/>
        </p:nvSpPr>
        <p:spPr>
          <a:xfrm>
            <a:off x="5560256" y="685801"/>
            <a:ext cx="1064769" cy="662223"/>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5" name="Rectangle 4"/>
          <p:cNvSpPr/>
          <p:nvPr/>
        </p:nvSpPr>
        <p:spPr>
          <a:xfrm>
            <a:off x="4130784" y="1789192"/>
            <a:ext cx="7317931" cy="3600601"/>
          </a:xfrm>
          <a:prstGeom prst="rect">
            <a:avLst/>
          </a:prstGeom>
        </p:spPr>
        <p:txBody>
          <a:bodyPr wrap="square">
            <a:spAutoFit/>
          </a:bodyPr>
          <a:lstStyle/>
          <a:p>
            <a:pPr algn="just" defTabSz="609630">
              <a:lnSpc>
                <a:spcPct val="150000"/>
              </a:lnSpc>
              <a:defRPr/>
            </a:pPr>
            <a:r>
              <a:rPr lang="vi-VN" sz="2533">
                <a:solidFill>
                  <a:prstClr val="black"/>
                </a:solidFill>
                <a:latin typeface="Arial" panose="020B0604020202020204" pitchFamily="34" charset="0"/>
                <a:cs typeface="Arial" panose="020B0604020202020204" pitchFamily="34" charset="0"/>
              </a:rPr>
              <a:t>b) Từ câu a suy ra hai đoạn thẳng MN và PQ cắt nhau tại trung điểm của mỗi đoạn. </a:t>
            </a:r>
            <a:endParaRPr lang="en-US" sz="2533">
              <a:solidFill>
                <a:prstClr val="black"/>
              </a:solidFill>
              <a:latin typeface="Calibri"/>
              <a:cs typeface="Arial" panose="020B0604020202020204" pitchFamily="34" charset="0"/>
            </a:endParaRPr>
          </a:p>
          <a:p>
            <a:pPr algn="just" defTabSz="609630">
              <a:lnSpc>
                <a:spcPct val="150000"/>
              </a:lnSpc>
              <a:defRPr/>
            </a:pPr>
            <a:r>
              <a:rPr lang="vi-VN" sz="2533">
                <a:solidFill>
                  <a:prstClr val="black"/>
                </a:solidFill>
                <a:latin typeface="Arial" panose="020B0604020202020204" pitchFamily="34" charset="0"/>
                <a:cs typeface="Arial" panose="020B0604020202020204" pitchFamily="34" charset="0"/>
              </a:rPr>
              <a:t>Tương tự, hai đoạn thẳng MN và RS cắt nhau tại trung điểm của mỗi đoạn. </a:t>
            </a:r>
            <a:endParaRPr lang="en-US" sz="2533">
              <a:solidFill>
                <a:prstClr val="black"/>
              </a:solidFill>
              <a:latin typeface="Calibri"/>
              <a:cs typeface="Arial" panose="020B0604020202020204" pitchFamily="34" charset="0"/>
            </a:endParaRPr>
          </a:p>
          <a:p>
            <a:pPr algn="just" defTabSz="609630">
              <a:lnSpc>
                <a:spcPct val="150000"/>
              </a:lnSpc>
              <a:defRPr/>
            </a:pPr>
            <a:r>
              <a:rPr lang="vi-VN" sz="2533">
                <a:solidFill>
                  <a:prstClr val="black"/>
                </a:solidFill>
                <a:latin typeface="Arial" panose="020B0604020202020204" pitchFamily="34" charset="0"/>
                <a:cs typeface="Arial" panose="020B0604020202020204" pitchFamily="34" charset="0"/>
              </a:rPr>
              <a:t>Do đó, các đoạn thẳng MN, PQ, RS cùng đi qua trung điểm của mỗi đoạn.</a:t>
            </a:r>
          </a:p>
        </p:txBody>
      </p:sp>
      <p:sp>
        <p:nvSpPr>
          <p:cNvPr id="14" name="Freeform 3"/>
          <p:cNvSpPr/>
          <p:nvPr/>
        </p:nvSpPr>
        <p:spPr>
          <a:xfrm>
            <a:off x="1625600" y="5391167"/>
            <a:ext cx="1165669" cy="933433"/>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367" y="1600200"/>
            <a:ext cx="3292911" cy="3401588"/>
          </a:xfrm>
          <a:prstGeom prst="rect">
            <a:avLst/>
          </a:prstGeom>
        </p:spPr>
      </p:pic>
      <p:pic>
        <p:nvPicPr>
          <p:cNvPr id="11" name="Picture 10"/>
          <p:cNvPicPr>
            <a:picLocks noChangeAspect="1"/>
          </p:cNvPicPr>
          <p:nvPr/>
        </p:nvPicPr>
        <p:blipFill>
          <a:blip r:embed="rId3"/>
          <a:stretch>
            <a:fillRect/>
          </a:stretch>
        </p:blipFill>
        <p:spPr>
          <a:xfrm>
            <a:off x="109484" y="78370"/>
            <a:ext cx="1253365" cy="1253365"/>
          </a:xfrm>
          <a:prstGeom prst="rect">
            <a:avLst/>
          </a:prstGeom>
        </p:spPr>
      </p:pic>
    </p:spTree>
    <p:extLst>
      <p:ext uri="{BB962C8B-B14F-4D97-AF65-F5344CB8AC3E}">
        <p14:creationId xmlns:p14="http://schemas.microsoft.com/office/powerpoint/2010/main" val="238141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084001">
            <a:off x="10933534" y="275810"/>
            <a:ext cx="1326837" cy="1083182"/>
          </a:xfrm>
          <a:prstGeom prst="rect">
            <a:avLst/>
          </a:prstGeom>
        </p:spPr>
      </p:pic>
      <p:grpSp>
        <p:nvGrpSpPr>
          <p:cNvPr id="10" name="Group 9"/>
          <p:cNvGrpSpPr/>
          <p:nvPr/>
        </p:nvGrpSpPr>
        <p:grpSpPr>
          <a:xfrm>
            <a:off x="2767785" y="562871"/>
            <a:ext cx="6848000" cy="258265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pPr>
                <a:endParaRPr sz="1200">
                  <a:solidFill>
                    <a:prstClr val="black"/>
                  </a:solidFill>
                  <a:latin typeface="Calibri"/>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609630">
                <a:buClr>
                  <a:srgbClr val="04596F"/>
                </a:buClr>
              </a:pPr>
              <a:r>
                <a:rPr lang="en-US" sz="3867" b="1" kern="0" dirty="0">
                  <a:solidFill>
                    <a:srgbClr val="FFFF00"/>
                  </a:solidFill>
                  <a:latin typeface="Arial" panose="020B0604020202020204" pitchFamily="34" charset="0"/>
                </a:rPr>
                <a:t>NỘI DUNG BÀI HỌC</a:t>
              </a:r>
              <a:endParaRPr lang="vi-VN" sz="3867" b="1" kern="0" dirty="0">
                <a:solidFill>
                  <a:srgbClr val="FFFF00"/>
                </a:solidFill>
                <a:latin typeface="Arial" panose="020B0604020202020204" pitchFamily="34" charset="0"/>
              </a:endParaRPr>
            </a:p>
          </p:txBody>
        </p:sp>
      </p:grpSp>
      <p:grpSp>
        <p:nvGrpSpPr>
          <p:cNvPr id="16" name="Group 15"/>
          <p:cNvGrpSpPr/>
          <p:nvPr/>
        </p:nvGrpSpPr>
        <p:grpSpPr>
          <a:xfrm>
            <a:off x="2013023" y="2238238"/>
            <a:ext cx="824624" cy="770649"/>
            <a:chOff x="2315060" y="3149849"/>
            <a:chExt cx="1236936" cy="1155973"/>
          </a:xfrm>
        </p:grpSpPr>
        <p:pic>
          <p:nvPicPr>
            <p:cNvPr id="2" name="Picture 2"/>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47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57845"/>
            </a:xfrm>
            <a:prstGeom prst="rect">
              <a:avLst/>
            </a:prstGeom>
          </p:spPr>
          <p:txBody>
            <a:bodyPr lIns="0" tIns="0" rIns="0" bIns="0" rtlCol="0" anchor="t">
              <a:spAutoFit/>
            </a:bodyPr>
            <a:lstStyle/>
            <a:p>
              <a:pPr algn="ctr" defTabSz="609630">
                <a:lnSpc>
                  <a:spcPts val="2912"/>
                </a:lnSpc>
                <a:defRPr/>
              </a:pPr>
              <a:r>
                <a:rPr lang="en-US" sz="3334" b="1" dirty="0">
                  <a:solidFill>
                    <a:prstClr val="black"/>
                  </a:solidFill>
                  <a:latin typeface="Arial" panose="020B0604020202020204" pitchFamily="34" charset="0"/>
                  <a:cs typeface="Arial" panose="020B0604020202020204" pitchFamily="34" charset="0"/>
                </a:rPr>
                <a:t>1</a:t>
              </a:r>
            </a:p>
          </p:txBody>
        </p:sp>
      </p:grpSp>
      <p:sp>
        <p:nvSpPr>
          <p:cNvPr id="17" name="Rectangle 16"/>
          <p:cNvSpPr/>
          <p:nvPr/>
        </p:nvSpPr>
        <p:spPr>
          <a:xfrm>
            <a:off x="3014335" y="2209800"/>
            <a:ext cx="6909500" cy="784830"/>
          </a:xfrm>
          <a:prstGeom prst="rect">
            <a:avLst/>
          </a:prstGeom>
        </p:spPr>
        <p:txBody>
          <a:bodyPr wrap="square">
            <a:spAutoFit/>
          </a:bodyPr>
          <a:lstStyle/>
          <a:p>
            <a:pPr algn="just" defTabSz="609630">
              <a:lnSpc>
                <a:spcPct val="150000"/>
              </a:lnSpc>
              <a:tabLst>
                <a:tab pos="240042" algn="l"/>
                <a:tab pos="480084" algn="l"/>
              </a:tabLst>
            </a:pPr>
            <a:r>
              <a:rPr lang="vi-VN" sz="3000" b="1">
                <a:solidFill>
                  <a:prstClr val="black"/>
                </a:solidFill>
                <a:latin typeface="Arial" panose="020B0604020202020204" pitchFamily="34" charset="0"/>
                <a:ea typeface="Calibri" panose="020F0502020204030204" pitchFamily="34" charset="0"/>
                <a:cs typeface="Arial" panose="020B0604020202020204" pitchFamily="34" charset="0"/>
              </a:rPr>
              <a:t>Vị trí tương đối của hai đường thẳng</a:t>
            </a:r>
            <a:endParaRPr lang="vi-VN" sz="3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2013023" y="3537000"/>
            <a:ext cx="824624" cy="770649"/>
            <a:chOff x="2315060" y="3149849"/>
            <a:chExt cx="1236936" cy="1155973"/>
          </a:xfrm>
        </p:grpSpPr>
        <p:pic>
          <p:nvPicPr>
            <p:cNvPr id="20" name="Picture 2"/>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47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57845"/>
            </a:xfrm>
            <a:prstGeom prst="rect">
              <a:avLst/>
            </a:prstGeom>
          </p:spPr>
          <p:txBody>
            <a:bodyPr lIns="0" tIns="0" rIns="0" bIns="0" rtlCol="0" anchor="t">
              <a:spAutoFit/>
            </a:bodyPr>
            <a:lstStyle/>
            <a:p>
              <a:pPr algn="ctr" defTabSz="609630">
                <a:lnSpc>
                  <a:spcPts val="2912"/>
                </a:lnSpc>
                <a:defRPr/>
              </a:pPr>
              <a:r>
                <a:rPr lang="en-US" sz="3334" b="1" dirty="0">
                  <a:solidFill>
                    <a:prstClr val="black"/>
                  </a:solidFill>
                  <a:latin typeface="Arial" panose="020B0604020202020204" pitchFamily="34" charset="0"/>
                  <a:cs typeface="Arial" panose="020B0604020202020204" pitchFamily="34" charset="0"/>
                </a:rPr>
                <a:t>2</a:t>
              </a:r>
            </a:p>
          </p:txBody>
        </p:sp>
      </p:grpSp>
      <p:sp>
        <p:nvSpPr>
          <p:cNvPr id="22" name="Rectangle 21"/>
          <p:cNvSpPr/>
          <p:nvPr/>
        </p:nvSpPr>
        <p:spPr>
          <a:xfrm>
            <a:off x="2997200" y="3505427"/>
            <a:ext cx="7768633" cy="1477328"/>
          </a:xfrm>
          <a:prstGeom prst="rect">
            <a:avLst/>
          </a:prstGeom>
        </p:spPr>
        <p:txBody>
          <a:bodyPr wrap="square">
            <a:spAutoFit/>
          </a:bodyPr>
          <a:lstStyle/>
          <a:p>
            <a:pPr algn="just" defTabSz="609630">
              <a:lnSpc>
                <a:spcPct val="150000"/>
              </a:lnSpc>
              <a:tabLst>
                <a:tab pos="240042" algn="l"/>
                <a:tab pos="480084" algn="l"/>
              </a:tabLst>
            </a:pPr>
            <a:r>
              <a:rPr lang="vi-VN" sz="3000" b="1">
                <a:solidFill>
                  <a:prstClr val="black"/>
                </a:solidFill>
                <a:latin typeface="Arial" panose="020B0604020202020204" pitchFamily="34" charset="0"/>
                <a:ea typeface="Calibri" panose="020F0502020204030204" pitchFamily="34" charset="0"/>
                <a:cs typeface="Arial" panose="020B0604020202020204" pitchFamily="34" charset="0"/>
              </a:rPr>
              <a:t>Tính chất của hai đường thẳng song song</a:t>
            </a:r>
            <a:endParaRPr lang="vi-VN" sz="3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14"/>
          <a:stretch>
            <a:fillRect/>
          </a:stretch>
        </p:blipFill>
        <p:spPr>
          <a:xfrm>
            <a:off x="10566400" y="5359400"/>
            <a:ext cx="1312567" cy="1354713"/>
          </a:xfrm>
          <a:prstGeom prst="rect">
            <a:avLst/>
          </a:prstGeom>
        </p:spPr>
      </p:pic>
      <p:pic>
        <p:nvPicPr>
          <p:cNvPr id="30" name="Picture 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1600" y="5981392"/>
            <a:ext cx="1473200" cy="749608"/>
          </a:xfrm>
          <a:prstGeom prst="rect">
            <a:avLst/>
          </a:prstGeom>
        </p:spPr>
      </p:pic>
      <p:grpSp>
        <p:nvGrpSpPr>
          <p:cNvPr id="23" name="Group 22"/>
          <p:cNvGrpSpPr/>
          <p:nvPr/>
        </p:nvGrpSpPr>
        <p:grpSpPr>
          <a:xfrm>
            <a:off x="2008892" y="4880039"/>
            <a:ext cx="824624" cy="770649"/>
            <a:chOff x="2315060" y="3149849"/>
            <a:chExt cx="1236936" cy="1155973"/>
          </a:xfrm>
        </p:grpSpPr>
        <p:pic>
          <p:nvPicPr>
            <p:cNvPr id="24" name="Picture 2"/>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47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15060" y="3149849"/>
              <a:ext cx="1236936" cy="1155973"/>
            </a:xfrm>
            <a:prstGeom prst="rect">
              <a:avLst/>
            </a:prstGeom>
          </p:spPr>
        </p:pic>
        <p:sp>
          <p:nvSpPr>
            <p:cNvPr id="25" name="TextBox 15"/>
            <p:cNvSpPr txBox="1"/>
            <p:nvPr/>
          </p:nvSpPr>
          <p:spPr>
            <a:xfrm>
              <a:off x="2411833" y="3543300"/>
              <a:ext cx="1043391" cy="557845"/>
            </a:xfrm>
            <a:prstGeom prst="rect">
              <a:avLst/>
            </a:prstGeom>
          </p:spPr>
          <p:txBody>
            <a:bodyPr lIns="0" tIns="0" rIns="0" bIns="0" rtlCol="0" anchor="t">
              <a:spAutoFit/>
            </a:bodyPr>
            <a:lstStyle/>
            <a:p>
              <a:pPr algn="ctr" defTabSz="609630">
                <a:lnSpc>
                  <a:spcPts val="2912"/>
                </a:lnSpc>
                <a:defRPr/>
              </a:pPr>
              <a:r>
                <a:rPr lang="en-US" sz="3334" b="1">
                  <a:solidFill>
                    <a:prstClr val="black"/>
                  </a:solidFill>
                  <a:latin typeface="Arial" panose="020B0604020202020204" pitchFamily="34" charset="0"/>
                  <a:cs typeface="Arial" panose="020B0604020202020204" pitchFamily="34" charset="0"/>
                </a:rPr>
                <a:t>3</a:t>
              </a:r>
              <a:endParaRPr lang="en-US" sz="3334" b="1" dirty="0">
                <a:solidFill>
                  <a:prstClr val="black"/>
                </a:solidFill>
                <a:latin typeface="Arial" panose="020B0604020202020204" pitchFamily="34" charset="0"/>
                <a:cs typeface="Arial" panose="020B0604020202020204" pitchFamily="34" charset="0"/>
              </a:endParaRPr>
            </a:p>
          </p:txBody>
        </p:sp>
      </p:grpSp>
      <p:sp>
        <p:nvSpPr>
          <p:cNvPr id="26" name="Rectangle 25"/>
          <p:cNvSpPr/>
          <p:nvPr/>
        </p:nvSpPr>
        <p:spPr>
          <a:xfrm>
            <a:off x="2993070" y="4848466"/>
            <a:ext cx="7768633" cy="784830"/>
          </a:xfrm>
          <a:prstGeom prst="rect">
            <a:avLst/>
          </a:prstGeom>
        </p:spPr>
        <p:txBody>
          <a:bodyPr wrap="square">
            <a:spAutoFit/>
          </a:bodyPr>
          <a:lstStyle/>
          <a:p>
            <a:pPr algn="just" defTabSz="609630">
              <a:lnSpc>
                <a:spcPct val="150000"/>
              </a:lnSpc>
              <a:tabLst>
                <a:tab pos="240042" algn="l"/>
                <a:tab pos="480084" algn="l"/>
              </a:tabLst>
            </a:pPr>
            <a:r>
              <a:rPr lang="vi-VN" sz="3000" b="1">
                <a:solidFill>
                  <a:prstClr val="black"/>
                </a:solidFill>
                <a:latin typeface="Arial" panose="020B0604020202020204" pitchFamily="34" charset="0"/>
                <a:ea typeface="Calibri" panose="020F0502020204030204" pitchFamily="34" charset="0"/>
                <a:cs typeface="Arial" panose="020B0604020202020204" pitchFamily="34" charset="0"/>
              </a:rPr>
              <a:t>Nhắc lại kiến thức, làm bài tập</a:t>
            </a:r>
            <a:endParaRPr lang="vi-VN" sz="3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917413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9" name="Group 28"/>
          <p:cNvGrpSpPr/>
          <p:nvPr/>
        </p:nvGrpSpPr>
        <p:grpSpPr>
          <a:xfrm>
            <a:off x="5354440" y="1697980"/>
            <a:ext cx="1133889" cy="664221"/>
            <a:chOff x="1339516" y="4850228"/>
            <a:chExt cx="1700834" cy="684497"/>
          </a:xfrm>
        </p:grpSpPr>
        <p:sp>
          <p:nvSpPr>
            <p:cNvPr id="30" name="Oval Callout 29"/>
            <p:cNvSpPr/>
            <p:nvPr/>
          </p:nvSpPr>
          <p:spPr>
            <a:xfrm>
              <a:off x="1339516" y="4850228"/>
              <a:ext cx="1524000" cy="68449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1" name="TextBox 30"/>
            <p:cNvSpPr txBox="1"/>
            <p:nvPr/>
          </p:nvSpPr>
          <p:spPr>
            <a:xfrm>
              <a:off x="1516350" y="4954929"/>
              <a:ext cx="1524000" cy="475758"/>
            </a:xfrm>
            <a:prstGeom prst="rect">
              <a:avLst/>
            </a:prstGeom>
            <a:noFill/>
          </p:spPr>
          <p:txBody>
            <a:bodyPr wrap="square" rtlCol="0">
              <a:spAutoFit/>
            </a:bodyPr>
            <a:lstStyle/>
            <a:p>
              <a:pPr defTabSz="609630">
                <a:defRPr/>
              </a:pPr>
              <a:r>
                <a:rPr lang="en-US" sz="2400" b="1" dirty="0" err="1">
                  <a:solidFill>
                    <a:prstClr val="black"/>
                  </a:solidFill>
                  <a:latin typeface="Arial" panose="020B0604020202020204" pitchFamily="34" charset="0"/>
                  <a:cs typeface="Arial" panose="020B0604020202020204" pitchFamily="34" charset="0"/>
                </a:rPr>
                <a:t>Giải</a:t>
              </a:r>
              <a:r>
                <a:rPr lang="en-US" sz="2400" b="1" dirty="0">
                  <a:solidFill>
                    <a:prstClr val="black"/>
                  </a:solidFill>
                  <a:latin typeface="Arial" panose="020B0604020202020204" pitchFamily="34" charset="0"/>
                  <a:cs typeface="Arial" panose="020B0604020202020204" pitchFamily="34" charset="0"/>
                </a:rPr>
                <a:t>:</a:t>
              </a:r>
            </a:p>
          </p:txBody>
        </p:sp>
      </p:grpSp>
      <p:sp>
        <p:nvSpPr>
          <p:cNvPr id="19" name="Rectangle 18"/>
          <p:cNvSpPr/>
          <p:nvPr/>
        </p:nvSpPr>
        <p:spPr>
          <a:xfrm>
            <a:off x="336568" y="787401"/>
            <a:ext cx="11169632" cy="1200329"/>
          </a:xfrm>
          <a:prstGeom prst="rect">
            <a:avLst/>
          </a:prstGeom>
        </p:spPr>
        <p:txBody>
          <a:bodyPr wrap="square">
            <a:spAutoFit/>
          </a:bodyPr>
          <a:lstStyle/>
          <a:p>
            <a:pPr algn="just" defTabSz="609630">
              <a:lnSpc>
                <a:spcPct val="150000"/>
              </a:lnSpc>
              <a:defRPr/>
            </a:pPr>
            <a:r>
              <a:rPr lang="vi-VN" sz="2400">
                <a:solidFill>
                  <a:prstClr val="black"/>
                </a:solidFill>
                <a:latin typeface="Arial" panose="020B0604020202020204" pitchFamily="34" charset="0"/>
                <a:ea typeface="Times New Roman" panose="02020603050405020304" pitchFamily="18" charset="0"/>
                <a:cs typeface="Arial" panose="020B0604020202020204" pitchFamily="34" charset="0"/>
              </a:rPr>
              <a:t>Trong Ví dụ 1, chứng minh rằng 4 điểm C, D, E, F đồng phẳng và tứ giác CDFE là hình bình hành.</a:t>
            </a:r>
          </a:p>
        </p:txBody>
      </p:sp>
      <p:sp>
        <p:nvSpPr>
          <p:cNvPr id="5" name="Rectangle 4"/>
          <p:cNvSpPr/>
          <p:nvPr/>
        </p:nvSpPr>
        <p:spPr>
          <a:xfrm>
            <a:off x="3923771" y="2630901"/>
            <a:ext cx="7917002" cy="2862322"/>
          </a:xfrm>
          <a:prstGeom prst="rect">
            <a:avLst/>
          </a:prstGeom>
        </p:spPr>
        <p:txBody>
          <a:bodyPr wrap="square">
            <a:spAutoFit/>
          </a:bodyPr>
          <a:lstStyle/>
          <a:p>
            <a:pPr defTabSz="609630">
              <a:lnSpc>
                <a:spcPct val="150000"/>
              </a:lnSpc>
            </a:pPr>
            <a:r>
              <a:rPr lang="vi-VN" sz="2400">
                <a:solidFill>
                  <a:prstClr val="black"/>
                </a:solidFill>
                <a:latin typeface="Arial" panose="020B0604020202020204" pitchFamily="34" charset="0"/>
                <a:ea typeface="Calibri" panose="020F0502020204030204" pitchFamily="34" charset="0"/>
                <a:cs typeface="Arial" panose="020B0604020202020204" pitchFamily="34" charset="0"/>
              </a:rPr>
              <a:t>Ta có: EF // AB (do ABEF là hình bình hành) và CD // AB (do ABCD là hình bình hành).</a:t>
            </a:r>
          </a:p>
          <a:p>
            <a:pPr defTabSz="609630">
              <a:lnSpc>
                <a:spcPct val="150000"/>
              </a:lnSpc>
            </a:pPr>
            <a:r>
              <a:rPr lang="vi-VN" sz="2400">
                <a:solidFill>
                  <a:prstClr val="black"/>
                </a:solidFill>
                <a:latin typeface="Arial" panose="020B0604020202020204" pitchFamily="34" charset="0"/>
                <a:ea typeface="Calibri" panose="020F0502020204030204" pitchFamily="34" charset="0"/>
                <a:cs typeface="Arial" panose="020B0604020202020204" pitchFamily="34" charset="0"/>
              </a:rPr>
              <a:t>Do đó, CD // EF.</a:t>
            </a:r>
          </a:p>
          <a:p>
            <a:pPr defTabSz="609630">
              <a:lnSpc>
                <a:spcPct val="150000"/>
              </a:lnSpc>
            </a:pPr>
            <a:r>
              <a:rPr lang="vi-VN" sz="2400">
                <a:solidFill>
                  <a:prstClr val="black"/>
                </a:solidFill>
                <a:latin typeface="Arial" panose="020B0604020202020204" pitchFamily="34" charset="0"/>
                <a:ea typeface="Calibri" panose="020F0502020204030204" pitchFamily="34" charset="0"/>
                <a:cs typeface="Arial" panose="020B0604020202020204" pitchFamily="34" charset="0"/>
              </a:rPr>
              <a:t>Khi đó, hai đường thẳng CD và EF đồng phẳng hay bốn điểm C, D, E, F đồng phẳng.</a:t>
            </a:r>
          </a:p>
        </p:txBody>
      </p:sp>
      <p:grpSp>
        <p:nvGrpSpPr>
          <p:cNvPr id="37" name="Group 2"/>
          <p:cNvGrpSpPr/>
          <p:nvPr/>
        </p:nvGrpSpPr>
        <p:grpSpPr>
          <a:xfrm rot="5400000">
            <a:off x="6130093" y="4977727"/>
            <a:ext cx="12487434" cy="957180"/>
            <a:chOff x="0" y="0"/>
            <a:chExt cx="4933307" cy="502351"/>
          </a:xfrm>
        </p:grpSpPr>
        <p:sp>
          <p:nvSpPr>
            <p:cNvPr id="38"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1"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pPr>
              <a:endParaRPr sz="1200">
                <a:solidFill>
                  <a:prstClr val="black"/>
                </a:solidFill>
                <a:latin typeface="Calibri"/>
              </a:endParaRPr>
            </a:p>
          </p:txBody>
        </p:sp>
      </p:grpSp>
      <p:sp>
        <p:nvSpPr>
          <p:cNvPr id="43" name="Rectangle 42"/>
          <p:cNvSpPr/>
          <p:nvPr/>
        </p:nvSpPr>
        <p:spPr>
          <a:xfrm>
            <a:off x="4608729" y="25400"/>
            <a:ext cx="2743200" cy="784830"/>
          </a:xfrm>
          <a:prstGeom prst="rect">
            <a:avLst/>
          </a:prstGeom>
        </p:spPr>
        <p:txBody>
          <a:bodyPr wrap="square">
            <a:spAutoFit/>
          </a:bodyPr>
          <a:lstStyle/>
          <a:p>
            <a:pPr algn="just" defTabSz="609630">
              <a:lnSpc>
                <a:spcPct val="150000"/>
              </a:lnSpc>
              <a:tabLst>
                <a:tab pos="240042" algn="l"/>
                <a:tab pos="480084" algn="l"/>
              </a:tabLst>
              <a:defRPr/>
            </a:pPr>
            <a:r>
              <a:rPr lang="nl-NL" sz="3000" b="1">
                <a:solidFill>
                  <a:srgbClr val="C00000"/>
                </a:solidFill>
                <a:latin typeface="Arial" panose="020B0604020202020204" pitchFamily="34" charset="0"/>
                <a:ea typeface="Calibri" panose="020F0502020204030204" pitchFamily="34" charset="0"/>
                <a:cs typeface="Arial" panose="020B0604020202020204" pitchFamily="34" charset="0"/>
              </a:rPr>
              <a:t>Luyện tập 3:</a:t>
            </a:r>
            <a:endParaRPr lang="en-US" sz="3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4" name="Freeform 7"/>
          <p:cNvSpPr/>
          <p:nvPr/>
        </p:nvSpPr>
        <p:spPr>
          <a:xfrm rot="10800000">
            <a:off x="121459" y="120623"/>
            <a:ext cx="1007902" cy="697347"/>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3">
              <a:extLst>
                <a:ext uri="{96DAC541-7B7A-43D3-8B79-37D633B846F1}">
                  <asvg:svgBlip xmlns:asvg="http://schemas.microsoft.com/office/drawing/2016/SVG/main" xmlns="" r:embed="rId12"/>
                </a:ext>
              </a:extLst>
            </a:blip>
            <a:stretch>
              <a:fillRect/>
            </a:stretch>
          </a:blipFill>
        </p:spPr>
      </p:sp>
      <p:pic>
        <p:nvPicPr>
          <p:cNvPr id="45" name="Picture 3"/>
          <p:cNvPicPr>
            <a:picLocks noChangeAspect="1"/>
          </p:cNvPicPr>
          <p:nvPr/>
        </p:nvPicPr>
        <p:blipFill>
          <a:blip r:embed="rId13" cstate="print">
            <a:alphaModFix amt="70000"/>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173033" flipH="1">
            <a:off x="11407490" y="-144862"/>
            <a:ext cx="975458" cy="1064466"/>
          </a:xfrm>
          <a:prstGeom prst="rect">
            <a:avLst/>
          </a:prstGeom>
        </p:spPr>
      </p:pic>
      <p:pic>
        <p:nvPicPr>
          <p:cNvPr id="14" name="Picture 13"/>
          <p:cNvPicPr>
            <a:picLocks noChangeAspect="1"/>
          </p:cNvPicPr>
          <p:nvPr/>
        </p:nvPicPr>
        <p:blipFill>
          <a:blip r:embed="rId15" cstate="print">
            <a:extLst>
              <a:ext uri="{BEBA8EAE-BF5A-486C-A8C5-ECC9F3942E4B}">
                <a14:imgProps xmlns:a14="http://schemas.microsoft.com/office/drawing/2010/main">
                  <a14:imgLayer r:embed="rId1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88" y="2611533"/>
            <a:ext cx="3406881" cy="2797007"/>
          </a:xfrm>
          <a:prstGeom prst="rect">
            <a:avLst/>
          </a:prstGeom>
        </p:spPr>
      </p:pic>
      <p:sp>
        <p:nvSpPr>
          <p:cNvPr id="2" name="Rectangle 1"/>
          <p:cNvSpPr/>
          <p:nvPr/>
        </p:nvSpPr>
        <p:spPr>
          <a:xfrm>
            <a:off x="203200" y="5557933"/>
            <a:ext cx="11785600" cy="1200329"/>
          </a:xfrm>
          <a:prstGeom prst="rect">
            <a:avLst/>
          </a:prstGeom>
        </p:spPr>
        <p:txBody>
          <a:bodyPr wrap="square">
            <a:spAutoFit/>
          </a:bodyPr>
          <a:lstStyle/>
          <a:p>
            <a:pPr defTabSz="609630">
              <a:lnSpc>
                <a:spcPct val="150000"/>
              </a:lnSpc>
            </a:pPr>
            <a:r>
              <a:rPr lang="vi-VN" sz="2400">
                <a:solidFill>
                  <a:prstClr val="black"/>
                </a:solidFill>
                <a:latin typeface="Arial" panose="020B0604020202020204" pitchFamily="34" charset="0"/>
                <a:ea typeface="Calibri" panose="020F0502020204030204" pitchFamily="34" charset="0"/>
                <a:cs typeface="Arial" panose="020B0604020202020204" pitchFamily="34" charset="0"/>
              </a:rPr>
              <a:t>Lại có EF = AB và CD = AB (do ABEF và ABCD là các hình bình hành) nên CD = EF.</a:t>
            </a:r>
          </a:p>
          <a:p>
            <a:pPr defTabSz="609630">
              <a:lnSpc>
                <a:spcPct val="150000"/>
              </a:lnSpc>
            </a:pPr>
            <a:r>
              <a:rPr lang="vi-VN" sz="2400">
                <a:solidFill>
                  <a:prstClr val="black"/>
                </a:solidFill>
                <a:latin typeface="Arial" panose="020B0604020202020204" pitchFamily="34" charset="0"/>
                <a:ea typeface="Calibri" panose="020F0502020204030204" pitchFamily="34" charset="0"/>
                <a:cs typeface="Arial" panose="020B0604020202020204" pitchFamily="34" charset="0"/>
              </a:rPr>
              <a:t>Vậy tứ giác CDFE là hình bình hành.</a:t>
            </a:r>
          </a:p>
        </p:txBody>
      </p:sp>
    </p:spTree>
    <p:extLst>
      <p:ext uri="{BB962C8B-B14F-4D97-AF65-F5344CB8AC3E}">
        <p14:creationId xmlns:p14="http://schemas.microsoft.com/office/powerpoint/2010/main" val="274397953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14" presetClass="entr" presetSubtype="1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3520" y="145058"/>
            <a:ext cx="653193" cy="609600"/>
          </a:xfrm>
          <a:prstGeom prst="rect">
            <a:avLst/>
          </a:prstGeom>
        </p:spPr>
      </p:pic>
      <p:sp>
        <p:nvSpPr>
          <p:cNvPr id="11" name="TextBox 10"/>
          <p:cNvSpPr txBox="1"/>
          <p:nvPr/>
        </p:nvSpPr>
        <p:spPr>
          <a:xfrm>
            <a:off x="1320800" y="230595"/>
            <a:ext cx="2387600" cy="502766"/>
          </a:xfrm>
          <a:prstGeom prst="rect">
            <a:avLst/>
          </a:prstGeom>
          <a:noFill/>
        </p:spPr>
        <p:txBody>
          <a:bodyPr wrap="square" rtlCol="0">
            <a:spAutoFit/>
          </a:bodyPr>
          <a:lstStyle/>
          <a:p>
            <a:pPr defTabSz="609630">
              <a:defRPr/>
            </a:pPr>
            <a:r>
              <a:rPr lang="nl-NL" sz="2667" b="1">
                <a:solidFill>
                  <a:srgbClr val="C00000"/>
                </a:solidFill>
                <a:latin typeface="Arial" panose="020B0604020202020204" pitchFamily="34" charset="0"/>
                <a:cs typeface="Arial" panose="020B0604020202020204" pitchFamily="34" charset="0"/>
              </a:rPr>
              <a:t>HĐ 4:</a:t>
            </a:r>
            <a:endParaRPr lang="en-US" sz="2667" dirty="0">
              <a:solidFill>
                <a:srgbClr val="C00000"/>
              </a:solidFill>
              <a:latin typeface="Arial" panose="020B0604020202020204" pitchFamily="34" charset="0"/>
              <a:cs typeface="Arial" panose="020B0604020202020204" pitchFamily="34" charset="0"/>
            </a:endParaRPr>
          </a:p>
        </p:txBody>
      </p:sp>
      <p:sp>
        <p:nvSpPr>
          <p:cNvPr id="18" name="TextBox 17"/>
          <p:cNvSpPr txBox="1"/>
          <p:nvPr/>
        </p:nvSpPr>
        <p:spPr>
          <a:xfrm>
            <a:off x="670154" y="754658"/>
            <a:ext cx="10861446" cy="3416320"/>
          </a:xfrm>
          <a:prstGeom prst="rect">
            <a:avLst/>
          </a:prstGeom>
          <a:noFill/>
        </p:spPr>
        <p:txBody>
          <a:bodyPr wrap="square" rtlCol="0">
            <a:spAutoFit/>
          </a:bodyPr>
          <a:lstStyle/>
          <a:p>
            <a:pPr algn="just" defTabSz="609630">
              <a:lnSpc>
                <a:spcPct val="150000"/>
              </a:lnSpc>
            </a:pPr>
            <a:r>
              <a:rPr lang="vi-VN" sz="2400">
                <a:solidFill>
                  <a:prstClr val="black"/>
                </a:solidFill>
                <a:latin typeface="Arial" panose="020B0604020202020204" pitchFamily="34" charset="0"/>
                <a:cs typeface="Arial" panose="020B0604020202020204" pitchFamily="34" charset="0"/>
              </a:rPr>
              <a:t>Cho hai mặt phẳng (P) và (Q) cắt nhau theo giao tuyến c. Một mặt phẳng (R) cắt (P) và (Q) lần lượt theo giao tuyến a và b khác c</a:t>
            </a:r>
          </a:p>
          <a:p>
            <a:pPr algn="just" defTabSz="609630">
              <a:lnSpc>
                <a:spcPct val="150000"/>
              </a:lnSpc>
            </a:pPr>
            <a:r>
              <a:rPr lang="vi-VN" sz="2400">
                <a:solidFill>
                  <a:prstClr val="black"/>
                </a:solidFill>
                <a:latin typeface="Arial" panose="020B0604020202020204" pitchFamily="34" charset="0"/>
                <a:cs typeface="Arial" panose="020B0604020202020204" pitchFamily="34" charset="0"/>
              </a:rPr>
              <a:t>a) Nếu hai đường thẳng a và c cắt nhau tại M thì đường thẳng b có đi qua M hay không (H.4.23)? Giải thích vì sao.</a:t>
            </a:r>
          </a:p>
          <a:p>
            <a:pPr algn="just" defTabSz="609630">
              <a:lnSpc>
                <a:spcPct val="150000"/>
              </a:lnSpc>
            </a:pPr>
            <a:r>
              <a:rPr lang="vi-VN" sz="2400">
                <a:solidFill>
                  <a:prstClr val="black"/>
                </a:solidFill>
                <a:latin typeface="Arial" panose="020B0604020202020204" pitchFamily="34" charset="0"/>
                <a:cs typeface="Arial" panose="020B0604020202020204" pitchFamily="34" charset="0"/>
              </a:rPr>
              <a:t>b) Nếu hai đường thẳng a và c song song với nhau thì hai đường thẳng b và c có song song với nhau hay không (H.4.24)? Giải thích vì sao. </a:t>
            </a:r>
          </a:p>
        </p:txBody>
      </p:sp>
      <p:grpSp>
        <p:nvGrpSpPr>
          <p:cNvPr id="40" name="Group 2"/>
          <p:cNvGrpSpPr/>
          <p:nvPr/>
        </p:nvGrpSpPr>
        <p:grpSpPr>
          <a:xfrm>
            <a:off x="-152400" y="6762213"/>
            <a:ext cx="13462000" cy="781587"/>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116">
            <a:off x="11252738" y="-127405"/>
            <a:ext cx="782588" cy="79513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19577" y="4105104"/>
            <a:ext cx="5562600" cy="2623371"/>
          </a:xfrm>
          <a:prstGeom prst="rect">
            <a:avLst/>
          </a:prstGeom>
        </p:spPr>
      </p:pic>
      <p:pic>
        <p:nvPicPr>
          <p:cNvPr id="5" name="Picture 4"/>
          <p:cNvPicPr>
            <a:picLocks noChangeAspect="1"/>
          </p:cNvPicPr>
          <p:nvPr/>
        </p:nvPicPr>
        <p:blipFill>
          <a:blip r:embed="rId7"/>
          <a:stretch>
            <a:fillRect/>
          </a:stretch>
        </p:blipFill>
        <p:spPr>
          <a:xfrm rot="13921250">
            <a:off x="-11427" y="5906875"/>
            <a:ext cx="1363161" cy="1193167"/>
          </a:xfrm>
          <a:prstGeom prst="rect">
            <a:avLst/>
          </a:prstGeom>
        </p:spPr>
      </p:pic>
      <p:pic>
        <p:nvPicPr>
          <p:cNvPr id="6" name="Picture 5"/>
          <p:cNvPicPr>
            <a:picLocks noChangeAspect="1"/>
          </p:cNvPicPr>
          <p:nvPr/>
        </p:nvPicPr>
        <p:blipFill>
          <a:blip r:embed="rId8"/>
          <a:stretch>
            <a:fillRect/>
          </a:stretch>
        </p:blipFill>
        <p:spPr>
          <a:xfrm>
            <a:off x="10386691" y="4834914"/>
            <a:ext cx="728088" cy="1121648"/>
          </a:xfrm>
          <a:prstGeom prst="rect">
            <a:avLst/>
          </a:prstGeom>
        </p:spPr>
      </p:pic>
    </p:spTree>
    <p:extLst>
      <p:ext uri="{BB962C8B-B14F-4D97-AF65-F5344CB8AC3E}">
        <p14:creationId xmlns:p14="http://schemas.microsoft.com/office/powerpoint/2010/main" val="41494902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2"/>
          <p:cNvGrpSpPr/>
          <p:nvPr/>
        </p:nvGrpSpPr>
        <p:grpSpPr>
          <a:xfrm>
            <a:off x="-152400" y="6578601"/>
            <a:ext cx="13462000" cy="781587"/>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116">
            <a:off x="11252738" y="-127405"/>
            <a:ext cx="782588" cy="795130"/>
          </a:xfrm>
          <a:prstGeom prst="rect">
            <a:avLst/>
          </a:prstGeom>
        </p:spPr>
      </p:pic>
      <p:pic>
        <p:nvPicPr>
          <p:cNvPr id="5" name="Picture 4"/>
          <p:cNvPicPr>
            <a:picLocks noChangeAspect="1"/>
          </p:cNvPicPr>
          <p:nvPr/>
        </p:nvPicPr>
        <p:blipFill>
          <a:blip r:embed="rId3"/>
          <a:stretch>
            <a:fillRect/>
          </a:stretch>
        </p:blipFill>
        <p:spPr>
          <a:xfrm rot="10029323">
            <a:off x="11088370" y="5724143"/>
            <a:ext cx="1363161" cy="1193167"/>
          </a:xfrm>
          <a:prstGeom prst="rect">
            <a:avLst/>
          </a:prstGeom>
        </p:spPr>
      </p:pic>
      <p:sp>
        <p:nvSpPr>
          <p:cNvPr id="2" name="Rectangle 1"/>
          <p:cNvSpPr/>
          <p:nvPr/>
        </p:nvSpPr>
        <p:spPr>
          <a:xfrm>
            <a:off x="355601" y="167687"/>
            <a:ext cx="1794463" cy="677045"/>
          </a:xfrm>
          <a:prstGeom prst="rect">
            <a:avLst/>
          </a:prstGeom>
        </p:spPr>
        <p:txBody>
          <a:bodyPr wrap="square">
            <a:spAutoFit/>
          </a:bodyPr>
          <a:lstStyle/>
          <a:p>
            <a:pPr defTabSz="609630">
              <a:lnSpc>
                <a:spcPct val="150000"/>
              </a:lnSpc>
              <a:defRPr/>
            </a:pPr>
            <a:r>
              <a:rPr lang="nl-NL" sz="2533"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2533"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424292" y="992002"/>
            <a:ext cx="7703709" cy="3728841"/>
          </a:xfrm>
          <a:prstGeom prst="rect">
            <a:avLst/>
          </a:prstGeom>
        </p:spPr>
        <p:txBody>
          <a:bodyPr wrap="square">
            <a:spAutoFit/>
          </a:bodyPr>
          <a:lstStyle/>
          <a:p>
            <a:pPr algn="just" defTabSz="609630">
              <a:lnSpc>
                <a:spcPct val="150000"/>
              </a:lnSpc>
              <a:spcAft>
                <a:spcPts val="533"/>
              </a:spcAft>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a) Vì M thuộc a nằm trong mặt phẳng (R) nên M thuộc mặt phẳng (R).</a:t>
            </a:r>
          </a:p>
          <a:p>
            <a:pPr algn="just" defTabSz="609630">
              <a:lnSpc>
                <a:spcPct val="150000"/>
              </a:lnSpc>
              <a:spcAft>
                <a:spcPts val="533"/>
              </a:spcAft>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Vì M thuộc c nằm trong mặt phẳng (Q) nên M thuộc mặt phẳng (Q).</a:t>
            </a:r>
          </a:p>
          <a:p>
            <a:pPr algn="just" defTabSz="609630">
              <a:lnSpc>
                <a:spcPct val="150000"/>
              </a:lnSpc>
              <a:spcAft>
                <a:spcPts val="533"/>
              </a:spcAft>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Do đó, M là một điểm chung của hai mặt phẳng (R) và (Q).</a:t>
            </a:r>
          </a:p>
        </p:txBody>
      </p:sp>
      <p:pic>
        <p:nvPicPr>
          <p:cNvPr id="7" name="Picture 6"/>
          <p:cNvPicPr>
            <a:picLocks noChangeAspect="1"/>
          </p:cNvPicPr>
          <p:nvPr/>
        </p:nvPicPr>
        <p:blipFill>
          <a:blip r:embed="rId4"/>
          <a:stretch>
            <a:fillRect/>
          </a:stretch>
        </p:blipFill>
        <p:spPr>
          <a:xfrm>
            <a:off x="8229600" y="829078"/>
            <a:ext cx="3962401" cy="3618793"/>
          </a:xfrm>
          <a:prstGeom prst="rect">
            <a:avLst/>
          </a:prstGeom>
        </p:spPr>
      </p:pic>
      <p:sp>
        <p:nvSpPr>
          <p:cNvPr id="8" name="Rectangle 7"/>
          <p:cNvSpPr/>
          <p:nvPr/>
        </p:nvSpPr>
        <p:spPr>
          <a:xfrm>
            <a:off x="424291" y="4749800"/>
            <a:ext cx="10671772" cy="1325876"/>
          </a:xfrm>
          <a:prstGeom prst="rect">
            <a:avLst/>
          </a:prstGeom>
        </p:spPr>
        <p:txBody>
          <a:bodyPr wrap="square">
            <a:spAutoFit/>
          </a:bodyPr>
          <a:lstStyle/>
          <a:p>
            <a:pPr algn="just" defTabSz="609630">
              <a:lnSpc>
                <a:spcPct val="150000"/>
              </a:lnSpc>
              <a:spcAft>
                <a:spcPts val="533"/>
              </a:spcAft>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Lại có hai mặt phẳng (R) và (Q) có giao tuyến là đường thẳng b.</a:t>
            </a:r>
          </a:p>
          <a:p>
            <a:pPr algn="just" defTabSz="609630">
              <a:lnSpc>
                <a:spcPct val="150000"/>
              </a:lnSpc>
              <a:spcAft>
                <a:spcPts val="533"/>
              </a:spcAft>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Vậy M thuộc b hay đường thẳng b đi qua điểm M.</a:t>
            </a:r>
          </a:p>
        </p:txBody>
      </p:sp>
    </p:spTree>
    <p:extLst>
      <p:ext uri="{BB962C8B-B14F-4D97-AF65-F5344CB8AC3E}">
        <p14:creationId xmlns:p14="http://schemas.microsoft.com/office/powerpoint/2010/main" val="192558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down)">
                                      <p:cBhvr>
                                        <p:cTn id="28" dur="500"/>
                                        <p:tgtEl>
                                          <p:spTgt spid="8">
                                            <p:txEl>
                                              <p:pRg st="0" end="0"/>
                                            </p:txEl>
                                          </p:spTgt>
                                        </p:tgtEl>
                                      </p:cBhvr>
                                    </p:animEffect>
                                  </p:childTnLst>
                                </p:cTn>
                              </p:par>
                            </p:childTnLst>
                          </p:cTn>
                        </p:par>
                        <p:par>
                          <p:cTn id="29" fill="hold">
                            <p:stCondLst>
                              <p:cond delay="2000"/>
                            </p:stCondLst>
                            <p:childTnLst>
                              <p:par>
                                <p:cTn id="30" presetID="14" presetClass="entr" presetSubtype="10" fill="hold" nodeType="after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116">
            <a:off x="11252738" y="-127405"/>
            <a:ext cx="782588" cy="795130"/>
          </a:xfrm>
          <a:prstGeom prst="rect">
            <a:avLst/>
          </a:prstGeom>
        </p:spPr>
      </p:pic>
      <p:pic>
        <p:nvPicPr>
          <p:cNvPr id="5" name="Picture 4"/>
          <p:cNvPicPr>
            <a:picLocks noChangeAspect="1"/>
          </p:cNvPicPr>
          <p:nvPr/>
        </p:nvPicPr>
        <p:blipFill>
          <a:blip r:embed="rId3"/>
          <a:stretch>
            <a:fillRect/>
          </a:stretch>
        </p:blipFill>
        <p:spPr>
          <a:xfrm rot="10029323">
            <a:off x="11088370" y="5819237"/>
            <a:ext cx="1363161" cy="1193167"/>
          </a:xfrm>
          <a:prstGeom prst="rect">
            <a:avLst/>
          </a:prstGeom>
        </p:spPr>
      </p:pic>
      <p:sp>
        <p:nvSpPr>
          <p:cNvPr id="2" name="Rectangle 1"/>
          <p:cNvSpPr/>
          <p:nvPr/>
        </p:nvSpPr>
        <p:spPr>
          <a:xfrm>
            <a:off x="355601" y="167687"/>
            <a:ext cx="1794463" cy="677045"/>
          </a:xfrm>
          <a:prstGeom prst="rect">
            <a:avLst/>
          </a:prstGeom>
        </p:spPr>
        <p:txBody>
          <a:bodyPr wrap="square">
            <a:spAutoFit/>
          </a:bodyPr>
          <a:lstStyle/>
          <a:p>
            <a:pPr defTabSz="609630">
              <a:lnSpc>
                <a:spcPct val="150000"/>
              </a:lnSpc>
              <a:defRPr/>
            </a:pPr>
            <a:r>
              <a:rPr lang="nl-NL" sz="2533"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2533"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grpSp>
        <p:nvGrpSpPr>
          <p:cNvPr id="11" name="Group 2"/>
          <p:cNvGrpSpPr/>
          <p:nvPr/>
        </p:nvGrpSpPr>
        <p:grpSpPr>
          <a:xfrm>
            <a:off x="-152400" y="6578601"/>
            <a:ext cx="13462000" cy="781587"/>
            <a:chOff x="0" y="0"/>
            <a:chExt cx="2645030" cy="330991"/>
          </a:xfrm>
        </p:grpSpPr>
        <p:sp>
          <p:nvSpPr>
            <p:cNvPr id="1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3"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pic>
        <p:nvPicPr>
          <p:cNvPr id="3" name="Picture 2"/>
          <p:cNvPicPr>
            <a:picLocks noChangeAspect="1"/>
          </p:cNvPicPr>
          <p:nvPr/>
        </p:nvPicPr>
        <p:blipFill>
          <a:blip r:embed="rId4"/>
          <a:stretch>
            <a:fillRect/>
          </a:stretch>
        </p:blipFill>
        <p:spPr>
          <a:xfrm>
            <a:off x="7935985" y="685800"/>
            <a:ext cx="4002015" cy="4318000"/>
          </a:xfrm>
          <a:prstGeom prst="rect">
            <a:avLst/>
          </a:prstGeom>
        </p:spPr>
      </p:pic>
      <p:sp>
        <p:nvSpPr>
          <p:cNvPr id="6" name="Rectangle 5"/>
          <p:cNvSpPr/>
          <p:nvPr/>
        </p:nvSpPr>
        <p:spPr>
          <a:xfrm>
            <a:off x="418432" y="1010071"/>
            <a:ext cx="7099969" cy="4770024"/>
          </a:xfrm>
          <a:prstGeom prst="rect">
            <a:avLst/>
          </a:prstGeom>
        </p:spPr>
        <p:txBody>
          <a:bodyPr wrap="square">
            <a:spAutoFit/>
          </a:bodyPr>
          <a:lstStyle/>
          <a:p>
            <a:pPr algn="just" defTabSz="609630">
              <a:lnSpc>
                <a:spcPct val="150000"/>
              </a:lnSpc>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b) Ta thấy ba đường thẳng phân biệt a, b, c đôi một đồng phẳng.</a:t>
            </a:r>
          </a:p>
          <a:p>
            <a:pPr algn="just" defTabSz="609630">
              <a:lnSpc>
                <a:spcPct val="150000"/>
              </a:lnSpc>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Do đó, nếu không có hai trong ba đường thẳng nào trong chúng cắt nhau thì a, b, c đôi một song song.</a:t>
            </a:r>
          </a:p>
          <a:p>
            <a:pPr algn="just" defTabSz="609630">
              <a:lnSpc>
                <a:spcPct val="150000"/>
              </a:lnSpc>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Vậy nếu hai đường thẳng a và c song song với nhau thì hai đường thẳng b và c song song      với nhau.</a:t>
            </a:r>
          </a:p>
        </p:txBody>
      </p:sp>
    </p:spTree>
    <p:extLst>
      <p:ext uri="{BB962C8B-B14F-4D97-AF65-F5344CB8AC3E}">
        <p14:creationId xmlns:p14="http://schemas.microsoft.com/office/powerpoint/2010/main" val="403396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6" dur="500"/>
                                        <p:tgtEl>
                                          <p:spTgt spid="6">
                                            <p:txEl>
                                              <p:pRg st="1" end="1"/>
                                            </p:txEl>
                                          </p:spTgt>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4870949" y="482600"/>
            <a:ext cx="2563522" cy="656655"/>
          </a:xfrm>
          <a:prstGeom prst="rect">
            <a:avLst/>
          </a:prstGeom>
        </p:spPr>
        <p:txBody>
          <a:bodyPr wrap="none">
            <a:spAutoFit/>
          </a:bodyPr>
          <a:lstStyle/>
          <a:p>
            <a:pPr defTabSz="609630">
              <a:defRPr/>
            </a:pPr>
            <a:r>
              <a:rPr lang="en-US" sz="3667" b="1" dirty="0">
                <a:solidFill>
                  <a:srgbClr val="C00000"/>
                </a:solidFill>
                <a:latin typeface="Arial" panose="020B0604020202020204" pitchFamily="34" charset="0"/>
                <a:cs typeface="Arial" panose="020B0604020202020204" pitchFamily="34" charset="0"/>
              </a:rPr>
              <a:t>KẾT LUẬN</a:t>
            </a:r>
          </a:p>
        </p:txBody>
      </p:sp>
      <p:grpSp>
        <p:nvGrpSpPr>
          <p:cNvPr id="10" name="Group 9"/>
          <p:cNvGrpSpPr/>
          <p:nvPr/>
        </p:nvGrpSpPr>
        <p:grpSpPr>
          <a:xfrm>
            <a:off x="660400" y="1517675"/>
            <a:ext cx="10922000" cy="3384525"/>
            <a:chOff x="1066800" y="3711742"/>
            <a:chExt cx="16383000" cy="3659232"/>
          </a:xfrm>
        </p:grpSpPr>
        <p:grpSp>
          <p:nvGrpSpPr>
            <p:cNvPr id="36" name="Group 35"/>
            <p:cNvGrpSpPr/>
            <p:nvPr/>
          </p:nvGrpSpPr>
          <p:grpSpPr>
            <a:xfrm>
              <a:off x="1066800" y="3711742"/>
              <a:ext cx="16383000" cy="3659232"/>
              <a:chOff x="990600" y="2231858"/>
              <a:chExt cx="16383000" cy="3659232"/>
            </a:xfrm>
          </p:grpSpPr>
          <p:sp>
            <p:nvSpPr>
              <p:cNvPr id="40" name="Freeform 6"/>
              <p:cNvSpPr/>
              <p:nvPr/>
            </p:nvSpPr>
            <p:spPr>
              <a:xfrm>
                <a:off x="990600" y="2231858"/>
                <a:ext cx="16383000" cy="3659232"/>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434274"/>
                <a:ext cx="15773401" cy="3325203"/>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9" name="Rectangle 8"/>
            <p:cNvSpPr/>
            <p:nvPr/>
          </p:nvSpPr>
          <p:spPr>
            <a:xfrm>
              <a:off x="1924298" y="4124189"/>
              <a:ext cx="14651003" cy="2894990"/>
            </a:xfrm>
            <a:prstGeom prst="rect">
              <a:avLst/>
            </a:prstGeom>
          </p:spPr>
          <p:txBody>
            <a:bodyPr wrap="square">
              <a:spAutoFit/>
            </a:bodyPr>
            <a:lstStyle/>
            <a:p>
              <a:pPr algn="just" defTabSz="609630">
                <a:lnSpc>
                  <a:spcPct val="150000"/>
                </a:lnSpc>
              </a:pPr>
              <a:r>
                <a:rPr lang="vi-VN" sz="2800" b="1" i="1">
                  <a:solidFill>
                    <a:prstClr val="black"/>
                  </a:solidFill>
                  <a:latin typeface="Arial" panose="020B0604020202020204" pitchFamily="34" charset="0"/>
                </a:rPr>
                <a:t>Định lí về ba đường giao tuyến</a:t>
              </a:r>
            </a:p>
            <a:p>
              <a:pPr algn="just" defTabSz="609630">
                <a:lnSpc>
                  <a:spcPct val="150000"/>
                </a:lnSpc>
              </a:pPr>
              <a:r>
                <a:rPr lang="vi-VN" sz="2800">
                  <a:solidFill>
                    <a:prstClr val="black"/>
                  </a:solidFill>
                  <a:latin typeface="Arial" panose="020B0604020202020204" pitchFamily="34" charset="0"/>
                </a:rPr>
                <a:t>Nếu ba mặt phẳng đôi một cắt nhau theo ba giao tuyến phân biệt thì ba giao tuyến đó đồng quy hoặc đôi một song song với nhau.</a:t>
              </a:r>
            </a:p>
          </p:txBody>
        </p:sp>
      </p:grpSp>
      <p:sp>
        <p:nvSpPr>
          <p:cNvPr id="23" name="Freeform 5"/>
          <p:cNvSpPr/>
          <p:nvPr/>
        </p:nvSpPr>
        <p:spPr>
          <a:xfrm rot="6441999" flipH="1">
            <a:off x="10928567" y="1585954"/>
            <a:ext cx="801199" cy="626408"/>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pic>
        <p:nvPicPr>
          <p:cNvPr id="3" name="Picture 2"/>
          <p:cNvPicPr>
            <a:picLocks noChangeAspect="1"/>
          </p:cNvPicPr>
          <p:nvPr/>
        </p:nvPicPr>
        <p:blipFill>
          <a:blip r:embed="rId9"/>
          <a:stretch>
            <a:fillRect/>
          </a:stretch>
        </p:blipFill>
        <p:spPr>
          <a:xfrm>
            <a:off x="5435600" y="5327675"/>
            <a:ext cx="1757092" cy="1300566"/>
          </a:xfrm>
          <a:prstGeom prst="rect">
            <a:avLst/>
          </a:prstGeom>
        </p:spPr>
      </p:pic>
    </p:spTree>
    <p:extLst>
      <p:ext uri="{BB962C8B-B14F-4D97-AF65-F5344CB8AC3E}">
        <p14:creationId xmlns:p14="http://schemas.microsoft.com/office/powerpoint/2010/main" val="263968945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73600" y="381001"/>
            <a:ext cx="2743200" cy="781587"/>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12" name="Rectangle 11"/>
            <p:cNvSpPr/>
            <p:nvPr/>
          </p:nvSpPr>
          <p:spPr>
            <a:xfrm>
              <a:off x="6972059" y="406362"/>
              <a:ext cx="3574589" cy="1107996"/>
            </a:xfrm>
            <a:prstGeom prst="rect">
              <a:avLst/>
            </a:prstGeom>
          </p:spPr>
          <p:txBody>
            <a:bodyPr wrap="none">
              <a:spAutoFit/>
            </a:bodyPr>
            <a:lstStyle/>
            <a:p>
              <a:pPr algn="just" defTabSz="609630">
                <a:lnSpc>
                  <a:spcPct val="150000"/>
                </a:lnSpc>
                <a:spcAft>
                  <a:spcPts val="400"/>
                </a:spcAft>
                <a:defRPr/>
              </a:pPr>
              <a:r>
                <a:rPr lang="nl-NL" sz="2800" b="1">
                  <a:solidFill>
                    <a:prstClr val="white"/>
                  </a:solidFill>
                  <a:latin typeface="Arial" panose="020B0604020202020204" pitchFamily="34" charset="0"/>
                  <a:ea typeface="Times New Roman" panose="02020603050405020304" pitchFamily="18" charset="0"/>
                  <a:cs typeface="Arial" panose="020B0604020202020204" pitchFamily="34" charset="0"/>
                </a:rPr>
                <a:t>Hệ quả</a:t>
              </a:r>
              <a:endParaRPr lang="en-US" sz="2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8"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336105">
            <a:off x="11450285" y="5784188"/>
            <a:ext cx="940839" cy="1284024"/>
          </a:xfrm>
          <a:prstGeom prst="rect">
            <a:avLst/>
          </a:prstGeom>
        </p:spPr>
      </p:pic>
      <p:pic>
        <p:nvPicPr>
          <p:cNvPr id="4" name="Picture 3"/>
          <p:cNvPicPr>
            <a:picLocks noChangeAspect="1"/>
          </p:cNvPicPr>
          <p:nvPr/>
        </p:nvPicPr>
        <p:blipFill>
          <a:blip r:embed="rId12">
            <a:biLevel thresh="75000"/>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1725013" y="3692028"/>
            <a:ext cx="8640375" cy="2734173"/>
          </a:xfrm>
          <a:prstGeom prst="rect">
            <a:avLst/>
          </a:prstGeom>
        </p:spPr>
      </p:pic>
      <p:sp>
        <p:nvSpPr>
          <p:cNvPr id="5" name="Rectangle 4"/>
          <p:cNvSpPr/>
          <p:nvPr/>
        </p:nvSpPr>
        <p:spPr>
          <a:xfrm>
            <a:off x="537188" y="1397000"/>
            <a:ext cx="11226800" cy="1939377"/>
          </a:xfrm>
          <a:prstGeom prst="rect">
            <a:avLst/>
          </a:prstGeom>
        </p:spPr>
        <p:txBody>
          <a:bodyPr wrap="square">
            <a:spAutoFit/>
          </a:bodyPr>
          <a:lstStyle/>
          <a:p>
            <a:pPr algn="just" defTabSz="609630">
              <a:lnSpc>
                <a:spcPct val="150000"/>
              </a:lnSpc>
            </a:pPr>
            <a:r>
              <a:rPr lang="vi-VN" sz="2667">
                <a:solidFill>
                  <a:prstClr val="black"/>
                </a:solidFill>
                <a:latin typeface="Arial" panose="020B0604020202020204" pitchFamily="34" charset="0"/>
                <a:ea typeface="Calibri"/>
                <a:cs typeface="Calibri"/>
                <a:sym typeface="Calibri"/>
              </a:rPr>
              <a:t>Nếu hai mặt phẳng phân biệt lần lượt chứa hai đường thẳng song song thì giao tuyến của chúng (nếu có) cũng song song với hai đường thẳng đó hoặc trùng với một trong hai đường thẳng đó. </a:t>
            </a:r>
          </a:p>
        </p:txBody>
      </p:sp>
      <p:sp>
        <p:nvSpPr>
          <p:cNvPr id="30" name="Freeform 6"/>
          <p:cNvSpPr/>
          <p:nvPr/>
        </p:nvSpPr>
        <p:spPr>
          <a:xfrm>
            <a:off x="203200" y="212001"/>
            <a:ext cx="1113487" cy="101768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4">
              <a:extLst>
                <a:ext uri="{96DAC541-7B7A-43D3-8B79-37D633B846F1}">
                  <asvg:svgBlip xmlns="" xmlns:asvg="http://schemas.microsoft.com/office/drawing/2016/SVG/main" r:embed="rId20"/>
                </a:ext>
              </a:extLst>
            </a:blip>
            <a:stretch>
              <a:fillRect/>
            </a:stretch>
          </a:blipFill>
        </p:spPr>
      </p:sp>
      <p:sp>
        <p:nvSpPr>
          <p:cNvPr id="31" name="Freeform 4"/>
          <p:cNvSpPr/>
          <p:nvPr/>
        </p:nvSpPr>
        <p:spPr>
          <a:xfrm>
            <a:off x="11246443" y="444540"/>
            <a:ext cx="687851" cy="550307"/>
          </a:xfrm>
          <a:custGeom>
            <a:avLst/>
            <a:gdLst/>
            <a:ahLst/>
            <a:cxnLst/>
            <a:rect l="l" t="t" r="r" b="b"/>
            <a:pathLst>
              <a:path w="5111553" h="4114800">
                <a:moveTo>
                  <a:pt x="0" y="0"/>
                </a:moveTo>
                <a:lnTo>
                  <a:pt x="5111552" y="0"/>
                </a:lnTo>
                <a:lnTo>
                  <a:pt x="5111552" y="4114800"/>
                </a:lnTo>
                <a:lnTo>
                  <a:pt x="0" y="4114800"/>
                </a:lnTo>
                <a:lnTo>
                  <a:pt x="0" y="0"/>
                </a:lnTo>
                <a:close/>
              </a:path>
            </a:pathLst>
          </a:custGeom>
          <a:blipFill>
            <a:blip r:embed="rId21">
              <a:extLst>
                <a:ext uri="{96DAC541-7B7A-43D3-8B79-37D633B846F1}">
                  <asvg:svgBlip xmlns="" xmlns:asvg="http://schemas.microsoft.com/office/drawing/2016/SVG/main" r:embed="rId16"/>
                </a:ext>
              </a:extLst>
            </a:blip>
            <a:stretch>
              <a:fillRect/>
            </a:stretch>
          </a:blipFill>
        </p:spPr>
      </p:sp>
    </p:spTree>
    <p:extLst>
      <p:ext uri="{BB962C8B-B14F-4D97-AF65-F5344CB8AC3E}">
        <p14:creationId xmlns:p14="http://schemas.microsoft.com/office/powerpoint/2010/main" val="415401189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67630" y="127000"/>
            <a:ext cx="11871970" cy="6593993"/>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4" name="Group 13"/>
          <p:cNvGrpSpPr/>
          <p:nvPr/>
        </p:nvGrpSpPr>
        <p:grpSpPr>
          <a:xfrm>
            <a:off x="167630" y="127000"/>
            <a:ext cx="2574085" cy="852809"/>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126064" cy="1062021"/>
            </a:xfrm>
            <a:prstGeom prst="rect">
              <a:avLst/>
            </a:prstGeom>
          </p:spPr>
          <p:txBody>
            <a:bodyPr wrap="none">
              <a:spAutoFit/>
            </a:bodyPr>
            <a:lstStyle/>
            <a:p>
              <a:pPr defTabSz="609630">
                <a:lnSpc>
                  <a:spcPct val="150000"/>
                </a:lnSpc>
                <a:defRPr/>
              </a:pPr>
              <a:r>
                <a:rPr lang="nl-NL" sz="2667" b="1" dirty="0">
                  <a:solidFill>
                    <a:srgbClr val="000000"/>
                  </a:solidFill>
                  <a:latin typeface="Arial" panose="020B0604020202020204" pitchFamily="34" charset="0"/>
                  <a:ea typeface="Calibri" panose="020F0502020204030204" pitchFamily="34" charset="0"/>
                  <a:cs typeface="Arial" panose="020B0604020202020204" pitchFamily="34" charset="0"/>
                </a:rPr>
                <a:t>Ví dụ 4:</a:t>
              </a:r>
              <a:endPar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Oval Callout 24"/>
          <p:cNvSpPr/>
          <p:nvPr/>
        </p:nvSpPr>
        <p:spPr>
          <a:xfrm>
            <a:off x="5030824" y="2362200"/>
            <a:ext cx="1064769" cy="609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19" name="Rectangle 18"/>
          <p:cNvSpPr/>
          <p:nvPr/>
        </p:nvSpPr>
        <p:spPr>
          <a:xfrm>
            <a:off x="382043" y="1041400"/>
            <a:ext cx="11454357" cy="1261756"/>
          </a:xfrm>
          <a:prstGeom prst="rect">
            <a:avLst/>
          </a:prstGeom>
        </p:spPr>
        <p:txBody>
          <a:bodyPr wrap="square">
            <a:spAutoFit/>
          </a:bodyPr>
          <a:lstStyle/>
          <a:p>
            <a:pPr algn="just" defTabSz="609630">
              <a:lnSpc>
                <a:spcPct val="150000"/>
              </a:lnSpc>
              <a:spcAft>
                <a:spcPts val="800"/>
              </a:spcAft>
              <a:defRPr/>
            </a:pPr>
            <a:r>
              <a:rPr lang="en-US" sz="2533">
                <a:solidFill>
                  <a:prstClr val="black"/>
                </a:solidFill>
                <a:latin typeface="Arial" panose="020B0604020202020204" pitchFamily="34" charset="0"/>
                <a:ea typeface="Times New Roman" panose="02020603050405020304" pitchFamily="18" charset="0"/>
              </a:rPr>
              <a:t>Cho hình chóp S.ABCD có đáy ABCD là hình bình hành (H.4.25). Xác định giao tuyến của hai mặt phẳng (SAB) và (SCD).</a:t>
            </a:r>
            <a:endParaRPr lang="en-US" sz="2533" dirty="0" err="1">
              <a:solidFill>
                <a:prstClr val="black"/>
              </a:solidFill>
              <a:latin typeface="Arial" panose="020B0604020202020204" pitchFamily="34" charset="0"/>
              <a:ea typeface="Times New Roman" panose="02020603050405020304" pitchFamily="18" charset="0"/>
            </a:endParaRPr>
          </a:p>
        </p:txBody>
      </p:sp>
      <p:sp>
        <p:nvSpPr>
          <p:cNvPr id="21" name="Rectangle 20"/>
          <p:cNvSpPr/>
          <p:nvPr/>
        </p:nvSpPr>
        <p:spPr>
          <a:xfrm>
            <a:off x="5080000" y="3109992"/>
            <a:ext cx="6705600" cy="3600601"/>
          </a:xfrm>
          <a:prstGeom prst="rect">
            <a:avLst/>
          </a:prstGeom>
        </p:spPr>
        <p:txBody>
          <a:bodyPr wrap="square">
            <a:spAutoFit/>
          </a:bodyPr>
          <a:lstStyle/>
          <a:p>
            <a:pPr algn="just" defTabSz="609630">
              <a:lnSpc>
                <a:spcPct val="150000"/>
              </a:lnSpc>
              <a:defRPr/>
            </a:pPr>
            <a:r>
              <a:rPr lang="vi-VN" sz="2533">
                <a:solidFill>
                  <a:prstClr val="black"/>
                </a:solidFill>
                <a:latin typeface="Arial" panose="020B0604020202020204" pitchFamily="34" charset="0"/>
                <a:ea typeface="Times New Roman" panose="02020603050405020304" pitchFamily="18" charset="0"/>
              </a:rPr>
              <a:t>Hai mặt phẳng (SAB) và (SCD) có điểm chung S và chứa hai đường thẳng song song là AB và CD. </a:t>
            </a:r>
            <a:endParaRPr lang="en-US" sz="2533">
              <a:solidFill>
                <a:prstClr val="black"/>
              </a:solidFill>
              <a:latin typeface="Calibri"/>
              <a:ea typeface="Times New Roman" panose="02020603050405020304" pitchFamily="18" charset="0"/>
            </a:endParaRPr>
          </a:p>
          <a:p>
            <a:pPr algn="just" defTabSz="609630">
              <a:lnSpc>
                <a:spcPct val="150000"/>
              </a:lnSpc>
              <a:defRPr/>
            </a:pPr>
            <a:r>
              <a:rPr lang="vi-VN" sz="2533">
                <a:solidFill>
                  <a:prstClr val="black"/>
                </a:solidFill>
                <a:latin typeface="Arial" panose="020B0604020202020204" pitchFamily="34" charset="0"/>
                <a:ea typeface="Times New Roman" panose="02020603050405020304" pitchFamily="18" charset="0"/>
              </a:rPr>
              <a:t>Do đó, giao tuyến của hai mặt phẳng (SAB) và (SCD) là đường thẳng m đi qua S và song song với AB, CD.</a:t>
            </a:r>
          </a:p>
        </p:txBody>
      </p:sp>
      <p:pic>
        <p:nvPicPr>
          <p:cNvPr id="20" name="Picture 7"/>
          <p:cNvPicPr>
            <a:picLocks noChangeAspect="1"/>
          </p:cNvPicPr>
          <p:nvPr/>
        </p:nvPicPr>
        <p:blipFill>
          <a:blip r:embed="rId6"/>
          <a:srcRect/>
          <a:stretch>
            <a:fillRect/>
          </a:stretch>
        </p:blipFill>
        <p:spPr>
          <a:xfrm>
            <a:off x="11248721" y="63079"/>
            <a:ext cx="790879" cy="888627"/>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711200" y="3053348"/>
            <a:ext cx="3775986" cy="3433514"/>
          </a:xfrm>
          <a:prstGeom prst="rect">
            <a:avLst/>
          </a:prstGeom>
        </p:spPr>
      </p:pic>
      <p:pic>
        <p:nvPicPr>
          <p:cNvPr id="17" name="Picture 16"/>
          <p:cNvPicPr>
            <a:picLocks noChangeAspect="1"/>
          </p:cNvPicPr>
          <p:nvPr/>
        </p:nvPicPr>
        <p:blipFill>
          <a:blip r:embed="rId9"/>
          <a:stretch>
            <a:fillRect/>
          </a:stretch>
        </p:blipFill>
        <p:spPr>
          <a:xfrm>
            <a:off x="-169142" y="2362200"/>
            <a:ext cx="1168400" cy="1168400"/>
          </a:xfrm>
          <a:prstGeom prst="rect">
            <a:avLst/>
          </a:prstGeom>
        </p:spPr>
      </p:pic>
    </p:spTree>
    <p:extLst>
      <p:ext uri="{BB962C8B-B14F-4D97-AF65-F5344CB8AC3E}">
        <p14:creationId xmlns:p14="http://schemas.microsoft.com/office/powerpoint/2010/main" val="294758803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500"/>
                                        <p:tgtEl>
                                          <p:spTgt spid="21">
                                            <p:txEl>
                                              <p:pRg st="0" end="0"/>
                                            </p:txEl>
                                          </p:spTgt>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3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6" name="Group 15"/>
          <p:cNvGrpSpPr/>
          <p:nvPr/>
        </p:nvGrpSpPr>
        <p:grpSpPr>
          <a:xfrm>
            <a:off x="-457200" y="578615"/>
            <a:ext cx="3839185" cy="1986785"/>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18" name="Rectangle 17"/>
            <p:cNvSpPr/>
            <p:nvPr/>
          </p:nvSpPr>
          <p:spPr>
            <a:xfrm>
              <a:off x="7425185" y="395603"/>
              <a:ext cx="7742626" cy="1177245"/>
            </a:xfrm>
            <a:prstGeom prst="rect">
              <a:avLst/>
            </a:prstGeom>
          </p:spPr>
          <p:txBody>
            <a:bodyPr wrap="none">
              <a:spAutoFit/>
            </a:bodyPr>
            <a:lstStyle/>
            <a:p>
              <a:pPr algn="just" defTabSz="609630">
                <a:lnSpc>
                  <a:spcPct val="150000"/>
                </a:lnSpc>
                <a:spcAft>
                  <a:spcPts val="400"/>
                </a:spcAft>
                <a:defRPr/>
              </a:pPr>
              <a:r>
                <a:rPr lang="nl-NL" sz="3000" b="1">
                  <a:solidFill>
                    <a:prstClr val="white"/>
                  </a:solidFill>
                  <a:latin typeface="Arial" panose="020B0604020202020204" pitchFamily="34" charset="0"/>
                  <a:ea typeface="Times New Roman" panose="02020603050405020304" pitchFamily="18" charset="0"/>
                  <a:cs typeface="Arial" panose="020B0604020202020204" pitchFamily="34" charset="0"/>
                </a:rPr>
                <a:t>Vận dụng 2</a:t>
              </a:r>
              <a:endParaRPr lang="nl-NL" sz="3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32" name="Picture 31"/>
          <p:cNvPicPr>
            <a:picLocks noChangeAspect="1"/>
          </p:cNvPicPr>
          <p:nvPr/>
        </p:nvPicPr>
        <p:blipFill>
          <a:blip r:embed="rId3"/>
          <a:stretch>
            <a:fillRect/>
          </a:stretch>
        </p:blipFill>
        <p:spPr>
          <a:xfrm>
            <a:off x="10668001" y="664229"/>
            <a:ext cx="855231" cy="597832"/>
          </a:xfrm>
          <a:prstGeom prst="rect">
            <a:avLst/>
          </a:prstGeom>
        </p:spPr>
      </p:pic>
      <p:sp>
        <p:nvSpPr>
          <p:cNvPr id="4" name="Rectangle 3"/>
          <p:cNvSpPr/>
          <p:nvPr/>
        </p:nvSpPr>
        <p:spPr>
          <a:xfrm>
            <a:off x="607296" y="1729951"/>
            <a:ext cx="10965360" cy="2077877"/>
          </a:xfrm>
          <a:prstGeom prst="rect">
            <a:avLst/>
          </a:prstGeom>
        </p:spPr>
        <p:txBody>
          <a:bodyPr wrap="square">
            <a:spAutoFit/>
          </a:bodyPr>
          <a:lstStyle/>
          <a:p>
            <a:pPr algn="just" defTabSz="609630">
              <a:lnSpc>
                <a:spcPct val="150000"/>
              </a:lnSpc>
              <a:spcBef>
                <a:spcPts val="400"/>
              </a:spcBef>
            </a:pPr>
            <a:r>
              <a:rPr lang="vi-VN" sz="2867">
                <a:solidFill>
                  <a:prstClr val="black"/>
                </a:solidFill>
                <a:latin typeface="Arial" panose="020B0604020202020204" pitchFamily="34" charset="0"/>
                <a:cs typeface="Arial" panose="020B0604020202020204" pitchFamily="34" charset="0"/>
              </a:rPr>
              <a:t>Một bề kính chứa nước có đáy là hình chữ nhật được đặt nghiêng như Hình 4.26. Giải thích tại sao đường mép nước AB song song với cạnh CD của bề nước</a:t>
            </a:r>
            <a:r>
              <a:rPr lang="en-US" sz="2867">
                <a:solidFill>
                  <a:prstClr val="black"/>
                </a:solidFill>
                <a:latin typeface="Calibri"/>
                <a:cs typeface="Arial" panose="020B0604020202020204" pitchFamily="34" charset="0"/>
              </a:rPr>
              <a:t>.</a:t>
            </a:r>
            <a:endParaRPr lang="vi-VN" sz="2867">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Lst>
          </a:blip>
          <a:stretch>
            <a:fillRect/>
          </a:stretch>
        </p:blipFill>
        <p:spPr>
          <a:xfrm>
            <a:off x="8331201" y="3429001"/>
            <a:ext cx="3149599" cy="3035759"/>
          </a:xfrm>
          <a:prstGeom prst="rect">
            <a:avLst/>
          </a:prstGeom>
        </p:spPr>
      </p:pic>
      <p:pic>
        <p:nvPicPr>
          <p:cNvPr id="7" name="Picture 6"/>
          <p:cNvPicPr>
            <a:picLocks noChangeAspect="1"/>
          </p:cNvPicPr>
          <p:nvPr/>
        </p:nvPicPr>
        <p:blipFill>
          <a:blip r:embed="rId6"/>
          <a:stretch>
            <a:fillRect/>
          </a:stretch>
        </p:blipFill>
        <p:spPr>
          <a:xfrm>
            <a:off x="3381985" y="5003800"/>
            <a:ext cx="1341236" cy="1434717"/>
          </a:xfrm>
          <a:prstGeom prst="rect">
            <a:avLst/>
          </a:prstGeom>
        </p:spPr>
      </p:pic>
    </p:spTree>
    <p:extLst>
      <p:ext uri="{BB962C8B-B14F-4D97-AF65-F5344CB8AC3E}">
        <p14:creationId xmlns:p14="http://schemas.microsoft.com/office/powerpoint/2010/main" val="383404603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3" name="Group 22"/>
          <p:cNvGrpSpPr/>
          <p:nvPr/>
        </p:nvGrpSpPr>
        <p:grpSpPr>
          <a:xfrm>
            <a:off x="5504535" y="296239"/>
            <a:ext cx="1136897" cy="554879"/>
            <a:chOff x="1339516" y="4850228"/>
            <a:chExt cx="1705345" cy="684497"/>
          </a:xfrm>
        </p:grpSpPr>
        <p:sp>
          <p:nvSpPr>
            <p:cNvPr id="26" name="Oval Callout 25"/>
            <p:cNvSpPr/>
            <p:nvPr/>
          </p:nvSpPr>
          <p:spPr>
            <a:xfrm>
              <a:off x="1339516" y="4850228"/>
              <a:ext cx="1524000" cy="68449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7" name="TextBox 26"/>
            <p:cNvSpPr txBox="1"/>
            <p:nvPr/>
          </p:nvSpPr>
          <p:spPr>
            <a:xfrm>
              <a:off x="1520861" y="4883555"/>
              <a:ext cx="1524000" cy="594742"/>
            </a:xfrm>
            <a:prstGeom prst="rect">
              <a:avLst/>
            </a:prstGeom>
            <a:noFill/>
          </p:spPr>
          <p:txBody>
            <a:bodyPr wrap="square" rtlCol="0">
              <a:spAutoFit/>
            </a:bodyPr>
            <a:lstStyle/>
            <a:p>
              <a:pPr defTabSz="609630">
                <a:defRPr/>
              </a:pPr>
              <a:r>
                <a:rPr lang="en-US" sz="2533" b="1" dirty="0" err="1">
                  <a:solidFill>
                    <a:prstClr val="black"/>
                  </a:solidFill>
                  <a:latin typeface="Arial" panose="020B0604020202020204" pitchFamily="34" charset="0"/>
                  <a:cs typeface="Arial" panose="020B0604020202020204" pitchFamily="34" charset="0"/>
                </a:rPr>
                <a:t>Giải</a:t>
              </a:r>
              <a:r>
                <a:rPr lang="en-US" sz="2533" b="1" dirty="0">
                  <a:solidFill>
                    <a:prstClr val="black"/>
                  </a:solidFill>
                  <a:latin typeface="Arial" panose="020B0604020202020204" pitchFamily="34" charset="0"/>
                  <a:cs typeface="Arial" panose="020B0604020202020204" pitchFamily="34" charset="0"/>
                </a:rPr>
                <a:t>:</a:t>
              </a: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Lst>
          </a:blip>
          <a:stretch>
            <a:fillRect/>
          </a:stretch>
        </p:blipFill>
        <p:spPr>
          <a:xfrm>
            <a:off x="457201" y="1359119"/>
            <a:ext cx="3149599" cy="3035759"/>
          </a:xfrm>
          <a:prstGeom prst="rect">
            <a:avLst/>
          </a:prstGeom>
        </p:spPr>
      </p:pic>
      <p:sp>
        <p:nvSpPr>
          <p:cNvPr id="6" name="Rectangle 5"/>
          <p:cNvSpPr/>
          <p:nvPr/>
        </p:nvSpPr>
        <p:spPr>
          <a:xfrm>
            <a:off x="3967167" y="1155918"/>
            <a:ext cx="7721600" cy="3600601"/>
          </a:xfrm>
          <a:prstGeom prst="rect">
            <a:avLst/>
          </a:prstGeom>
        </p:spPr>
        <p:txBody>
          <a:bodyPr wrap="square">
            <a:spAutoFit/>
          </a:bodyPr>
          <a:lstStyle/>
          <a:p>
            <a:pPr algn="just" defTabSz="609630">
              <a:lnSpc>
                <a:spcPct val="150000"/>
              </a:lnSpc>
              <a:defRPr/>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Giả sử mặt phẳng (ABFE) mà mặt nước, mặt phẳng (EFCD) là mặt đáy của bể kính và (ABCD) là một mặt bên của bể kính.</a:t>
            </a:r>
          </a:p>
          <a:p>
            <a:pPr algn="just" defTabSz="609630">
              <a:lnSpc>
                <a:spcPct val="150000"/>
              </a:lnSpc>
              <a:defRPr/>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Ba mặt phẳng (ABFE), (EFCD) và (ABCD) là ba mặt phẳng đôi một cắt nhau theo các giao tuyến EF, AB và CD. </a:t>
            </a:r>
          </a:p>
        </p:txBody>
      </p:sp>
      <p:sp>
        <p:nvSpPr>
          <p:cNvPr id="2" name="Rectangle 1"/>
          <p:cNvSpPr/>
          <p:nvPr/>
        </p:nvSpPr>
        <p:spPr>
          <a:xfrm>
            <a:off x="457200" y="4813518"/>
            <a:ext cx="11231567" cy="1846468"/>
          </a:xfrm>
          <a:prstGeom prst="rect">
            <a:avLst/>
          </a:prstGeom>
        </p:spPr>
        <p:txBody>
          <a:bodyPr wrap="square">
            <a:spAutoFit/>
          </a:bodyPr>
          <a:lstStyle/>
          <a:p>
            <a:pPr algn="just" defTabSz="609630">
              <a:lnSpc>
                <a:spcPct val="150000"/>
              </a:lnSpc>
              <a:defRPr/>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Vì DC // EF (do đáy của bể là hình chữ nhật) nên ba đường thẳng EF, AB và CD đôi một song song. </a:t>
            </a:r>
          </a:p>
          <a:p>
            <a:pPr algn="just" defTabSz="609630">
              <a:lnSpc>
                <a:spcPct val="150000"/>
              </a:lnSpc>
              <a:defRPr/>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Vậy đường mép nước AB song song với cạnh CD của bể nước.</a:t>
            </a:r>
          </a:p>
        </p:txBody>
      </p:sp>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932023">
            <a:off x="11096492" y="-7287"/>
            <a:ext cx="1326837" cy="1083182"/>
          </a:xfrm>
          <a:prstGeom prst="rect">
            <a:avLst/>
          </a:prstGeom>
        </p:spPr>
      </p:pic>
      <p:pic>
        <p:nvPicPr>
          <p:cNvPr id="3" name="Picture 2"/>
          <p:cNvPicPr>
            <a:picLocks noChangeAspect="1"/>
          </p:cNvPicPr>
          <p:nvPr/>
        </p:nvPicPr>
        <p:blipFill>
          <a:blip r:embed="rId15"/>
          <a:stretch>
            <a:fillRect/>
          </a:stretch>
        </p:blipFill>
        <p:spPr>
          <a:xfrm rot="11003760">
            <a:off x="65115" y="-267212"/>
            <a:ext cx="1438781" cy="1406266"/>
          </a:xfrm>
          <a:prstGeom prst="rect">
            <a:avLst/>
          </a:prstGeom>
        </p:spPr>
      </p:pic>
    </p:spTree>
    <p:extLst>
      <p:ext uri="{BB962C8B-B14F-4D97-AF65-F5344CB8AC3E}">
        <p14:creationId xmlns:p14="http://schemas.microsoft.com/office/powerpoint/2010/main" val="425515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down)">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1930400" y="1143000"/>
            <a:ext cx="8534400" cy="2395643"/>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60693" y="3170511"/>
              <a:ext cx="12397515" cy="2908488"/>
            </a:xfrm>
            <a:prstGeom prst="rect">
              <a:avLst/>
            </a:prstGeom>
          </p:spPr>
          <p:txBody>
            <a:bodyPr wrap="square">
              <a:spAutoFit/>
            </a:bodyPr>
            <a:lstStyle/>
            <a:p>
              <a:pPr algn="ctr" defTabSz="609630">
                <a:lnSpc>
                  <a:spcPct val="150000"/>
                </a:lnSpc>
                <a:tabLst>
                  <a:tab pos="240042" algn="l"/>
                  <a:tab pos="480084" algn="l"/>
                </a:tabLst>
                <a:defRPr/>
              </a:pPr>
              <a:r>
                <a:rPr lang="en-US" sz="4000" b="1">
                  <a:solidFill>
                    <a:prstClr val="white"/>
                  </a:solidFill>
                  <a:latin typeface="Arial" panose="020B0604020202020204" pitchFamily="34" charset="0"/>
                  <a:ea typeface="Calibri" panose="020F0502020204030204" pitchFamily="34" charset="0"/>
                  <a:cs typeface="Arial" panose="020B0604020202020204" pitchFamily="34" charset="0"/>
                </a:rPr>
                <a:t>3. NHẮC LẠI </a:t>
              </a:r>
              <a:r>
                <a:rPr lang="vi-VN" sz="4000" b="1">
                  <a:solidFill>
                    <a:prstClr val="white"/>
                  </a:solidFill>
                  <a:latin typeface="Arial" panose="020B0604020202020204" pitchFamily="34" charset="0"/>
                  <a:ea typeface="Calibri" panose="020F0502020204030204" pitchFamily="34" charset="0"/>
                  <a:cs typeface="Arial" panose="020B0604020202020204" pitchFamily="34" charset="0"/>
                </a:rPr>
                <a:t>KIẾN THỨC, </a:t>
              </a:r>
              <a:endParaRPr lang="en-US" sz="4000" b="1">
                <a:solidFill>
                  <a:prstClr val="white"/>
                </a:solidFill>
                <a:latin typeface="Calibri"/>
                <a:ea typeface="Calibri" panose="020F0502020204030204" pitchFamily="34" charset="0"/>
                <a:cs typeface="Arial" panose="020B0604020202020204" pitchFamily="34" charset="0"/>
              </a:endParaRPr>
            </a:p>
            <a:p>
              <a:pPr algn="ctr" defTabSz="609630">
                <a:lnSpc>
                  <a:spcPct val="150000"/>
                </a:lnSpc>
                <a:tabLst>
                  <a:tab pos="240042" algn="l"/>
                  <a:tab pos="480084" algn="l"/>
                </a:tabLst>
                <a:defRPr/>
              </a:pPr>
              <a:r>
                <a:rPr lang="vi-VN" sz="4000" b="1">
                  <a:solidFill>
                    <a:prstClr val="white"/>
                  </a:solidFill>
                  <a:latin typeface="Arial" panose="020B0604020202020204" pitchFamily="34" charset="0"/>
                  <a:ea typeface="Calibri" panose="020F0502020204030204" pitchFamily="34" charset="0"/>
                  <a:cs typeface="Arial" panose="020B0604020202020204" pitchFamily="34" charset="0"/>
                </a:rPr>
                <a:t>LÀM BÀI TẬP</a:t>
              </a: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34990" y="4851400"/>
            <a:ext cx="2869979" cy="5059257"/>
          </a:xfrm>
          <a:prstGeom prst="rect">
            <a:avLst/>
          </a:prstGeom>
        </p:spPr>
      </p:pic>
      <p:sp>
        <p:nvSpPr>
          <p:cNvPr id="12" name="Freeform 7"/>
          <p:cNvSpPr/>
          <p:nvPr/>
        </p:nvSpPr>
        <p:spPr>
          <a:xfrm rot="10530260">
            <a:off x="172300" y="263716"/>
            <a:ext cx="1955687" cy="15161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10">
              <a:extLst>
                <a:ext uri="{96DAC541-7B7A-43D3-8B79-37D633B846F1}">
                  <asvg:svgBlip xmlns:asvg="http://schemas.microsoft.com/office/drawing/2016/SVG/main" xmlns="" r:embed="rId12"/>
                </a:ext>
              </a:extLst>
            </a:blip>
            <a:stretch>
              <a:fillRect/>
            </a:stretch>
          </a:blipFill>
        </p:spPr>
      </p:sp>
      <p:sp>
        <p:nvSpPr>
          <p:cNvPr id="13" name="Freeform 6"/>
          <p:cNvSpPr/>
          <p:nvPr/>
        </p:nvSpPr>
        <p:spPr>
          <a:xfrm>
            <a:off x="9543825" y="4412009"/>
            <a:ext cx="2438400" cy="23368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188537370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1930400" y="1143000"/>
            <a:ext cx="8534400" cy="2395643"/>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47895" y="3170511"/>
              <a:ext cx="12397515" cy="2908488"/>
            </a:xfrm>
            <a:prstGeom prst="rect">
              <a:avLst/>
            </a:prstGeom>
          </p:spPr>
          <p:txBody>
            <a:bodyPr wrap="square">
              <a:spAutoFit/>
            </a:bodyPr>
            <a:lstStyle/>
            <a:p>
              <a:pPr algn="ctr" defTabSz="609630">
                <a:lnSpc>
                  <a:spcPct val="150000"/>
                </a:lnSpc>
                <a:tabLst>
                  <a:tab pos="240042" algn="l"/>
                  <a:tab pos="480084" algn="l"/>
                </a:tabLst>
              </a:pPr>
              <a:r>
                <a:rPr lang="en-US" sz="4000" b="1">
                  <a:solidFill>
                    <a:prstClr val="white"/>
                  </a:solidFill>
                  <a:latin typeface="Arial" panose="020B0604020202020204" pitchFamily="34" charset="0"/>
                  <a:ea typeface="Calibri" panose="020F0502020204030204" pitchFamily="34" charset="0"/>
                  <a:cs typeface="Arial" panose="020B0604020202020204" pitchFamily="34" charset="0"/>
                </a:rPr>
                <a:t>1. VỊ TRÍ TƯƠNG ĐỐI CỦA HAI ĐƯỜNG THẲNG</a:t>
              </a:r>
              <a:endParaRPr lang="vi-VN" sz="4000" b="1">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34990" y="4851400"/>
            <a:ext cx="2869979" cy="5059257"/>
          </a:xfrm>
          <a:prstGeom prst="rect">
            <a:avLst/>
          </a:prstGeom>
        </p:spPr>
      </p:pic>
      <p:sp>
        <p:nvSpPr>
          <p:cNvPr id="12" name="Freeform 7"/>
          <p:cNvSpPr/>
          <p:nvPr/>
        </p:nvSpPr>
        <p:spPr>
          <a:xfrm rot="10530260">
            <a:off x="172300" y="263716"/>
            <a:ext cx="1955687" cy="15161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10">
              <a:extLst>
                <a:ext uri="{96DAC541-7B7A-43D3-8B79-37D633B846F1}">
                  <asvg:svgBlip xmlns:asvg="http://schemas.microsoft.com/office/drawing/2016/SVG/main" xmlns="" r:embed="rId12"/>
                </a:ext>
              </a:extLst>
            </a:blip>
            <a:stretch>
              <a:fillRect/>
            </a:stretch>
          </a:blipFill>
        </p:spPr>
      </p:sp>
      <p:sp>
        <p:nvSpPr>
          <p:cNvPr id="13" name="Freeform 6"/>
          <p:cNvSpPr/>
          <p:nvPr/>
        </p:nvSpPr>
        <p:spPr>
          <a:xfrm>
            <a:off x="9543825" y="4412009"/>
            <a:ext cx="2438400" cy="23368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40382736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TextBox 21"/>
          <p:cNvSpPr txBox="1"/>
          <p:nvPr/>
        </p:nvSpPr>
        <p:spPr>
          <a:xfrm>
            <a:off x="514402" y="1721606"/>
            <a:ext cx="11321998" cy="4493089"/>
          </a:xfrm>
          <a:prstGeom prst="rect">
            <a:avLst/>
          </a:prstGeom>
          <a:noFill/>
        </p:spPr>
        <p:txBody>
          <a:bodyPr wrap="square" rtlCol="0">
            <a:spAutoFit/>
          </a:bodyPr>
          <a:lstStyle/>
          <a:p>
            <a:pPr marL="381019" indent="-381019" algn="just" defTabSz="609630">
              <a:lnSpc>
                <a:spcPct val="150000"/>
              </a:lnSpc>
              <a:spcBef>
                <a:spcPts val="400"/>
              </a:spcBef>
              <a:spcAft>
                <a:spcPts val="400"/>
              </a:spcAft>
              <a:buFont typeface="Arial" panose="020B0604020202020204" pitchFamily="34" charset="0"/>
              <a:buChar char="•"/>
            </a:pPr>
            <a:r>
              <a:rPr lang="vi-VN" sz="2533">
                <a:solidFill>
                  <a:prstClr val="black"/>
                </a:solidFill>
                <a:latin typeface="Arial" panose="020B0604020202020204" pitchFamily="34" charset="0"/>
                <a:cs typeface="Arial" panose="020B0604020202020204" pitchFamily="34" charset="0"/>
              </a:rPr>
              <a:t>Cho hai đường thẳng a và b trong không gian.</a:t>
            </a:r>
          </a:p>
          <a:p>
            <a:pPr marL="381019" indent="-381019" algn="just" defTabSz="609630">
              <a:lnSpc>
                <a:spcPct val="150000"/>
              </a:lnSpc>
              <a:spcBef>
                <a:spcPts val="400"/>
              </a:spcBef>
              <a:spcAft>
                <a:spcPts val="400"/>
              </a:spcAft>
              <a:buFontTx/>
              <a:buChar char="-"/>
            </a:pPr>
            <a:r>
              <a:rPr lang="vi-VN" sz="2533">
                <a:solidFill>
                  <a:prstClr val="black"/>
                </a:solidFill>
                <a:latin typeface="Arial" panose="020B0604020202020204" pitchFamily="34" charset="0"/>
                <a:cs typeface="Arial" panose="020B0604020202020204" pitchFamily="34" charset="0"/>
              </a:rPr>
              <a:t>Nếu a và b cùng nằm trong một mặt phẳng thì ta nói a và b đồng phẳng. Khi đó, a và b có thể cắt nhau, song song với nhau hoặc trùng nhau.</a:t>
            </a:r>
            <a:endParaRPr lang="en-US" sz="2533">
              <a:solidFill>
                <a:prstClr val="black"/>
              </a:solidFill>
              <a:latin typeface="Calibri"/>
              <a:cs typeface="Arial" panose="020B0604020202020204" pitchFamily="34" charset="0"/>
            </a:endParaRPr>
          </a:p>
          <a:p>
            <a:pPr marL="381019" indent="-381019" algn="just" defTabSz="609630">
              <a:lnSpc>
                <a:spcPct val="150000"/>
              </a:lnSpc>
              <a:spcBef>
                <a:spcPts val="400"/>
              </a:spcBef>
              <a:spcAft>
                <a:spcPts val="400"/>
              </a:spcAft>
              <a:buFontTx/>
              <a:buChar char="-"/>
            </a:pPr>
            <a:r>
              <a:rPr lang="vi-VN" sz="2533">
                <a:solidFill>
                  <a:prstClr val="black"/>
                </a:solidFill>
                <a:latin typeface="Arial" panose="020B0604020202020204" pitchFamily="34" charset="0"/>
                <a:cs typeface="Arial" panose="020B0604020202020204" pitchFamily="34" charset="0"/>
              </a:rPr>
              <a:t>Nếu a và b không cùng nằm trong bất kì mặt phẳng nào thì ta nói a và b chéo nhau. Khi đó, ta cũng nói a chéo với b, hoặc b chéo với a.</a:t>
            </a:r>
          </a:p>
          <a:p>
            <a:pPr marL="381019" indent="-381019" algn="just" defTabSz="609630">
              <a:lnSpc>
                <a:spcPct val="150000"/>
              </a:lnSpc>
              <a:spcBef>
                <a:spcPts val="400"/>
              </a:spcBef>
              <a:spcAft>
                <a:spcPts val="400"/>
              </a:spcAft>
              <a:buFont typeface="Arial" panose="020B0604020202020204" pitchFamily="34" charset="0"/>
              <a:buChar char="•"/>
            </a:pPr>
            <a:r>
              <a:rPr lang="vi-VN" sz="2533">
                <a:solidFill>
                  <a:prstClr val="black"/>
                </a:solidFill>
                <a:latin typeface="Arial" panose="020B0604020202020204" pitchFamily="34" charset="0"/>
                <a:cs typeface="Arial" panose="020B0604020202020204" pitchFamily="34" charset="0"/>
              </a:rPr>
              <a:t>Trong không gian, qua một điểm không nằm trên đường thẳng cho trước, có đúng một đường thẳng song song với đường thẳng đã cho.</a:t>
            </a:r>
            <a:endParaRPr lang="en-US" sz="2533">
              <a:solidFill>
                <a:prstClr val="black"/>
              </a:solidFill>
              <a:latin typeface="Calibri"/>
              <a:cs typeface="Arial" panose="020B0604020202020204" pitchFamily="34" charset="0"/>
            </a:endParaRPr>
          </a:p>
        </p:txBody>
      </p:sp>
      <p:grpSp>
        <p:nvGrpSpPr>
          <p:cNvPr id="28" name="Group 2"/>
          <p:cNvGrpSpPr/>
          <p:nvPr/>
        </p:nvGrpSpPr>
        <p:grpSpPr>
          <a:xfrm>
            <a:off x="-50800" y="6627825"/>
            <a:ext cx="12487434" cy="1271575"/>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pic>
        <p:nvPicPr>
          <p:cNvPr id="2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26800" y="5918200"/>
            <a:ext cx="660400" cy="840657"/>
          </a:xfrm>
          <a:prstGeom prst="rect">
            <a:avLst/>
          </a:prstGeom>
        </p:spPr>
      </p:pic>
      <p:grpSp>
        <p:nvGrpSpPr>
          <p:cNvPr id="21" name="Group 20"/>
          <p:cNvGrpSpPr/>
          <p:nvPr/>
        </p:nvGrpSpPr>
        <p:grpSpPr>
          <a:xfrm>
            <a:off x="553965" y="531108"/>
            <a:ext cx="11142717" cy="1986785"/>
            <a:chOff x="-7912435" y="323135"/>
            <a:chExt cx="38164907" cy="2980178"/>
          </a:xfrm>
        </p:grpSpPr>
        <p:grpSp>
          <p:nvGrpSpPr>
            <p:cNvPr id="23" name="Group 2"/>
            <p:cNvGrpSpPr/>
            <p:nvPr/>
          </p:nvGrpSpPr>
          <p:grpSpPr>
            <a:xfrm>
              <a:off x="-7912435" y="323135"/>
              <a:ext cx="38164907" cy="2980178"/>
              <a:chOff x="-2233125" y="-28575"/>
              <a:chExt cx="7885524" cy="841375"/>
            </a:xfrm>
          </p:grpSpPr>
          <p:sp>
            <p:nvSpPr>
              <p:cNvPr id="27" name="Freeform 3"/>
              <p:cNvSpPr/>
              <p:nvPr/>
            </p:nvSpPr>
            <p:spPr>
              <a:xfrm>
                <a:off x="-2233125" y="-16636"/>
                <a:ext cx="788552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1"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26" name="Rectangle 25"/>
            <p:cNvSpPr/>
            <p:nvPr/>
          </p:nvSpPr>
          <p:spPr>
            <a:xfrm>
              <a:off x="-6951537" y="395603"/>
              <a:ext cx="36496076" cy="1062021"/>
            </a:xfrm>
            <a:prstGeom prst="rect">
              <a:avLst/>
            </a:prstGeom>
          </p:spPr>
          <p:txBody>
            <a:bodyPr wrap="none">
              <a:spAutoFit/>
            </a:bodyPr>
            <a:lstStyle/>
            <a:p>
              <a:pPr algn="just" defTabSz="609630">
                <a:lnSpc>
                  <a:spcPct val="150000"/>
                </a:lnSpc>
                <a:spcAft>
                  <a:spcPts val="400"/>
                </a:spcAft>
                <a:defRPr/>
              </a:pPr>
              <a:r>
                <a:rPr lang="vi-VN" sz="2667" b="1">
                  <a:solidFill>
                    <a:prstClr val="white"/>
                  </a:solidFill>
                  <a:latin typeface="Arial" panose="020B0604020202020204" pitchFamily="34" charset="0"/>
                  <a:ea typeface="Times New Roman" panose="02020603050405020304" pitchFamily="18" charset="0"/>
                  <a:cs typeface="Arial" panose="020B0604020202020204" pitchFamily="34" charset="0"/>
                </a:rPr>
                <a:t>Nhắc lại kiến thức hai đường thẳng song song trong không gian</a:t>
              </a:r>
              <a:endParaRPr lang="nl-NL" sz="2667"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6597456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TextBox 21"/>
          <p:cNvSpPr txBox="1"/>
          <p:nvPr/>
        </p:nvSpPr>
        <p:spPr>
          <a:xfrm>
            <a:off x="514402" y="1721606"/>
            <a:ext cx="11321998" cy="4390497"/>
          </a:xfrm>
          <a:prstGeom prst="rect">
            <a:avLst/>
          </a:prstGeom>
          <a:noFill/>
        </p:spPr>
        <p:txBody>
          <a:bodyPr wrap="square" rtlCol="0">
            <a:spAutoFit/>
          </a:bodyPr>
          <a:lstStyle/>
          <a:p>
            <a:pPr marL="381019" indent="-381019" algn="just" defTabSz="609630">
              <a:lnSpc>
                <a:spcPct val="150000"/>
              </a:lnSpc>
              <a:spcBef>
                <a:spcPts val="400"/>
              </a:spcBef>
              <a:spcAft>
                <a:spcPts val="400"/>
              </a:spcAft>
              <a:buFont typeface="Arial" panose="020B0604020202020204" pitchFamily="34" charset="0"/>
              <a:buChar char="•"/>
            </a:pPr>
            <a:r>
              <a:rPr lang="vi-VN" sz="2533">
                <a:solidFill>
                  <a:prstClr val="black"/>
                </a:solidFill>
                <a:latin typeface="Arial" panose="020B0604020202020204" pitchFamily="34" charset="0"/>
                <a:cs typeface="Arial" panose="020B0604020202020204" pitchFamily="34" charset="0"/>
              </a:rPr>
              <a:t>Trong không gian, hai đường thẳng phân biệt cùng song song với đường thẳng thứ ba thì song song với nhau.</a:t>
            </a:r>
          </a:p>
          <a:p>
            <a:pPr marL="381019" indent="-381019" algn="just" defTabSz="609630">
              <a:lnSpc>
                <a:spcPct val="150000"/>
              </a:lnSpc>
              <a:spcBef>
                <a:spcPts val="400"/>
              </a:spcBef>
              <a:spcAft>
                <a:spcPts val="400"/>
              </a:spcAft>
              <a:buFont typeface="Arial" panose="020B0604020202020204" pitchFamily="34" charset="0"/>
              <a:buChar char="•"/>
            </a:pPr>
            <a:r>
              <a:rPr lang="vi-VN" sz="2533">
                <a:solidFill>
                  <a:prstClr val="black"/>
                </a:solidFill>
                <a:latin typeface="Arial" panose="020B0604020202020204" pitchFamily="34" charset="0"/>
                <a:cs typeface="Arial" panose="020B0604020202020204" pitchFamily="34" charset="0"/>
              </a:rPr>
              <a:t>Nếu ba mặt phẳng đôi một cắt nhau theo ba giao tuyến phân biệt thì ba giao tuyến đó đồng quy hoặc đôi một song song với nhau.</a:t>
            </a:r>
          </a:p>
          <a:p>
            <a:pPr marL="381019" indent="-381019" algn="just" defTabSz="609630">
              <a:lnSpc>
                <a:spcPct val="150000"/>
              </a:lnSpc>
              <a:spcBef>
                <a:spcPts val="400"/>
              </a:spcBef>
              <a:spcAft>
                <a:spcPts val="400"/>
              </a:spcAft>
              <a:buFont typeface="Arial" panose="020B0604020202020204" pitchFamily="34" charset="0"/>
              <a:buChar char="•"/>
            </a:pPr>
            <a:r>
              <a:rPr lang="vi-VN" sz="2533">
                <a:solidFill>
                  <a:prstClr val="black"/>
                </a:solidFill>
                <a:latin typeface="Arial" panose="020B0604020202020204" pitchFamily="34" charset="0"/>
                <a:cs typeface="Arial" panose="020B0604020202020204" pitchFamily="34" charset="0"/>
              </a:rPr>
              <a:t>Nếu hai mặt phẳng phân biệt lần lượt chứa hai đường thẳng song song thì giao tuyến của chúng (nếu có) cũng song song với hai đường thẳng đó hoặc trùng với một trong hai đường thẳng đó.</a:t>
            </a:r>
          </a:p>
        </p:txBody>
      </p:sp>
      <p:grpSp>
        <p:nvGrpSpPr>
          <p:cNvPr id="28" name="Group 2"/>
          <p:cNvGrpSpPr/>
          <p:nvPr/>
        </p:nvGrpSpPr>
        <p:grpSpPr>
          <a:xfrm>
            <a:off x="-50800" y="6627825"/>
            <a:ext cx="12487434" cy="1271575"/>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pic>
        <p:nvPicPr>
          <p:cNvPr id="2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26800" y="5918200"/>
            <a:ext cx="660400" cy="840657"/>
          </a:xfrm>
          <a:prstGeom prst="rect">
            <a:avLst/>
          </a:prstGeom>
        </p:spPr>
      </p:pic>
      <p:grpSp>
        <p:nvGrpSpPr>
          <p:cNvPr id="21" name="Group 20"/>
          <p:cNvGrpSpPr/>
          <p:nvPr/>
        </p:nvGrpSpPr>
        <p:grpSpPr>
          <a:xfrm>
            <a:off x="553965" y="531108"/>
            <a:ext cx="11142717" cy="1986785"/>
            <a:chOff x="-7912435" y="323135"/>
            <a:chExt cx="38164907" cy="2980178"/>
          </a:xfrm>
        </p:grpSpPr>
        <p:grpSp>
          <p:nvGrpSpPr>
            <p:cNvPr id="23" name="Group 2"/>
            <p:cNvGrpSpPr/>
            <p:nvPr/>
          </p:nvGrpSpPr>
          <p:grpSpPr>
            <a:xfrm>
              <a:off x="-7912435" y="323135"/>
              <a:ext cx="38164907" cy="2980178"/>
              <a:chOff x="-2233125" y="-28575"/>
              <a:chExt cx="7885524" cy="841375"/>
            </a:xfrm>
          </p:grpSpPr>
          <p:sp>
            <p:nvSpPr>
              <p:cNvPr id="27" name="Freeform 3"/>
              <p:cNvSpPr/>
              <p:nvPr/>
            </p:nvSpPr>
            <p:spPr>
              <a:xfrm>
                <a:off x="-2233125" y="-16636"/>
                <a:ext cx="788552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1"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26" name="Rectangle 25"/>
            <p:cNvSpPr/>
            <p:nvPr/>
          </p:nvSpPr>
          <p:spPr>
            <a:xfrm>
              <a:off x="-6951537" y="395603"/>
              <a:ext cx="36496076" cy="1062021"/>
            </a:xfrm>
            <a:prstGeom prst="rect">
              <a:avLst/>
            </a:prstGeom>
          </p:spPr>
          <p:txBody>
            <a:bodyPr wrap="none">
              <a:spAutoFit/>
            </a:bodyPr>
            <a:lstStyle/>
            <a:p>
              <a:pPr algn="just" defTabSz="609630">
                <a:lnSpc>
                  <a:spcPct val="150000"/>
                </a:lnSpc>
                <a:spcAft>
                  <a:spcPts val="400"/>
                </a:spcAft>
                <a:defRPr/>
              </a:pPr>
              <a:r>
                <a:rPr lang="vi-VN" sz="2667" b="1">
                  <a:solidFill>
                    <a:prstClr val="white"/>
                  </a:solidFill>
                  <a:latin typeface="Arial" panose="020B0604020202020204" pitchFamily="34" charset="0"/>
                  <a:ea typeface="Times New Roman" panose="02020603050405020304" pitchFamily="18" charset="0"/>
                  <a:cs typeface="Arial" panose="020B0604020202020204" pitchFamily="34" charset="0"/>
                </a:rPr>
                <a:t>Nhắc lại kiến thức hai đường thẳng song song trong không gian</a:t>
              </a:r>
              <a:endParaRPr lang="nl-NL" sz="2667"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7428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360664" y="4595799"/>
            <a:ext cx="2144869" cy="92814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82697" y="5458085"/>
            <a:ext cx="6209303" cy="279983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1793087"/>
            <a:ext cx="1930400" cy="204231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41217" y="4349505"/>
            <a:ext cx="855579" cy="1108580"/>
          </a:xfrm>
          <a:prstGeom prst="rect">
            <a:avLst/>
          </a:prstGeom>
        </p:spPr>
      </p:pic>
      <p:grpSp>
        <p:nvGrpSpPr>
          <p:cNvPr id="17" name="Group 16"/>
          <p:cNvGrpSpPr/>
          <p:nvPr/>
        </p:nvGrpSpPr>
        <p:grpSpPr>
          <a:xfrm>
            <a:off x="2895600" y="1022633"/>
            <a:ext cx="6736975" cy="146551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639200"/>
            </a:xfrm>
            <a:prstGeom prst="rect">
              <a:avLst/>
            </a:prstGeom>
          </p:spPr>
          <p:txBody>
            <a:bodyPr wrap="square">
              <a:spAutoFit/>
            </a:bodyPr>
            <a:lstStyle/>
            <a:p>
              <a:pPr algn="ctr" defTabSz="609630">
                <a:lnSpc>
                  <a:spcPct val="150000"/>
                </a:lnSpc>
                <a:tabLst>
                  <a:tab pos="240042" algn="l"/>
                  <a:tab pos="480084" algn="l"/>
                </a:tabLst>
                <a:defRPr/>
              </a:pPr>
              <a:r>
                <a:rPr lang="en-US" sz="4334" b="1" dirty="0">
                  <a:solidFill>
                    <a:prstClr val="white"/>
                  </a:solidFill>
                  <a:latin typeface="Arial" panose="020B0604020202020204" pitchFamily="34" charset="0"/>
                  <a:ea typeface="Calibri" panose="020F0502020204030204" pitchFamily="34" charset="0"/>
                  <a:cs typeface="Arial" panose="020B0604020202020204" pitchFamily="34" charset="0"/>
                </a:rPr>
                <a:t>LUYỆN TẬP</a:t>
              </a:r>
            </a:p>
          </p:txBody>
        </p:sp>
      </p:grpSp>
      <p:pic>
        <p:nvPicPr>
          <p:cNvPr id="1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82590" y="3835400"/>
            <a:ext cx="2869979" cy="5059257"/>
          </a:xfrm>
          <a:prstGeom prst="rect">
            <a:avLst/>
          </a:prstGeom>
        </p:spPr>
      </p:pic>
      <p:pic>
        <p:nvPicPr>
          <p:cNvPr id="19"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932023">
            <a:off x="11077873" y="41706"/>
            <a:ext cx="1326837" cy="1083182"/>
          </a:xfrm>
          <a:prstGeom prst="rect">
            <a:avLst/>
          </a:prstGeom>
        </p:spPr>
      </p:pic>
    </p:spTree>
    <p:extLst>
      <p:ext uri="{BB962C8B-B14F-4D97-AF65-F5344CB8AC3E}">
        <p14:creationId xmlns:p14="http://schemas.microsoft.com/office/powerpoint/2010/main" val="314181127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532065" y="-7156645"/>
            <a:ext cx="15411079" cy="10026845"/>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630637" y="150037"/>
            <a:ext cx="11061385" cy="795089"/>
          </a:xfrm>
          <a:prstGeom prst="rect">
            <a:avLst/>
          </a:prstGeom>
        </p:spPr>
        <p:txBody>
          <a:bodyPr wrap="square" lIns="0" tIns="0" rIns="0" bIns="0" rtlCol="0" anchor="t">
            <a:spAutoFit/>
          </a:bodyPr>
          <a:lstStyle/>
          <a:p>
            <a:pPr algn="ctr" defTabSz="609630">
              <a:lnSpc>
                <a:spcPts val="6248"/>
              </a:lnSpc>
              <a:defRPr/>
            </a:pPr>
            <a:r>
              <a:rPr lang="en-US" sz="4334" b="1" spc="215" dirty="0">
                <a:solidFill>
                  <a:srgbClr val="5A8D76"/>
                </a:solidFill>
                <a:latin typeface="Arial" panose="020B0604020202020204" pitchFamily="34" charset="0"/>
                <a:cs typeface="Arial" panose="020B0604020202020204" pitchFamily="34" charset="0"/>
              </a:rPr>
              <a:t>TRÒ CHƠI TRẮC NGHIỆM</a:t>
            </a:r>
          </a:p>
        </p:txBody>
      </p:sp>
      <p:sp>
        <p:nvSpPr>
          <p:cNvPr id="26" name="Freeform 5"/>
          <p:cNvSpPr/>
          <p:nvPr/>
        </p:nvSpPr>
        <p:spPr>
          <a:xfrm>
            <a:off x="355600" y="1213396"/>
            <a:ext cx="11541125" cy="363800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457200" y="1369114"/>
            <a:ext cx="11328400" cy="3416320"/>
          </a:xfrm>
          <a:prstGeom prst="rect">
            <a:avLst/>
          </a:prstGeom>
        </p:spPr>
        <p:txBody>
          <a:bodyPr wrap="square">
            <a:spAutoFit/>
          </a:bodyPr>
          <a:lstStyle/>
          <a:p>
            <a:pPr marL="20321" marR="20321" algn="just" defTabSz="609630">
              <a:lnSpc>
                <a:spcPct val="150000"/>
              </a:lnSpc>
            </a:pPr>
            <a:r>
              <a:rPr lang="nl-NL" sz="2400" b="1">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Giả sử có ba đường thẳng a, b, c trong đó b // a và c //a. những phát biểu nào sau đây là sai?</a:t>
            </a:r>
          </a:p>
          <a:p>
            <a:pPr marL="20321" marR="20321" algn="just" defTabSz="609630">
              <a:lnSpc>
                <a:spcPct val="150000"/>
              </a:lnSpc>
            </a:pP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(1) Nếu mặt phẳng (a, b) không trùng với mặt phẳng (a, c) thì b và c chéo nhau.</a:t>
            </a:r>
          </a:p>
          <a:p>
            <a:pPr marL="20321" marR="20321" algn="just" defTabSz="609630">
              <a:lnSpc>
                <a:spcPct val="150000"/>
              </a:lnSpc>
            </a:pP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(2) Nếu mặt phẳng (a,b) trùng với mặt phẳng (a, c) thì ba đường thẳng a, b, c song song với nhau từng đôi một.</a:t>
            </a:r>
          </a:p>
          <a:p>
            <a:pPr marL="20321" marR="20321" algn="just" defTabSz="609630">
              <a:lnSpc>
                <a:spcPct val="150000"/>
              </a:lnSpc>
            </a:pP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(3) Dù cho hai mặt phẳng (a, b) và (a, c) có trùng nhau hay không, ta vẫn có b // c.</a:t>
            </a:r>
          </a:p>
        </p:txBody>
      </p:sp>
      <p:sp>
        <p:nvSpPr>
          <p:cNvPr id="32" name="Rounded Rectangle 31"/>
          <p:cNvSpPr/>
          <p:nvPr/>
        </p:nvSpPr>
        <p:spPr>
          <a:xfrm>
            <a:off x="6547843" y="5938722"/>
            <a:ext cx="3866157" cy="792278"/>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1" name="Picture 10"/>
          <p:cNvPicPr>
            <a:picLocks noChangeAspect="1"/>
          </p:cNvPicPr>
          <p:nvPr/>
        </p:nvPicPr>
        <p:blipFill>
          <a:blip r:embed="rId4"/>
          <a:stretch>
            <a:fillRect/>
          </a:stretch>
        </p:blipFill>
        <p:spPr>
          <a:xfrm>
            <a:off x="10681359" y="81159"/>
            <a:ext cx="1426587" cy="914479"/>
          </a:xfrm>
          <a:prstGeom prst="rect">
            <a:avLst/>
          </a:prstGeom>
        </p:spPr>
      </p:pic>
      <p:sp>
        <p:nvSpPr>
          <p:cNvPr id="12" name="Rectangle 11"/>
          <p:cNvSpPr/>
          <p:nvPr/>
        </p:nvSpPr>
        <p:spPr>
          <a:xfrm>
            <a:off x="2433043" y="4826768"/>
            <a:ext cx="8229600" cy="1938992"/>
          </a:xfrm>
          <a:prstGeom prst="rect">
            <a:avLst/>
          </a:prstGeom>
        </p:spPr>
        <p:txBody>
          <a:bodyPr wrap="square">
            <a:spAutoFit/>
          </a:bodyPr>
          <a:lstStyle/>
          <a:p>
            <a:pPr defTabSz="609630">
              <a:lnSpc>
                <a:spcPct val="250000"/>
              </a:lnSpc>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A. Chỉ có (1) sai 			         B. Chỉ có (2) sai		</a:t>
            </a:r>
          </a:p>
          <a:p>
            <a:pPr defTabSz="609630">
              <a:lnSpc>
                <a:spcPct val="250000"/>
              </a:lnSpc>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C. Chỉ có (3) sai</a:t>
            </a:r>
            <a:r>
              <a:rPr lang="en-US" sz="2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D. (1), (2) và (3) đều sai</a:t>
            </a:r>
            <a:endParaRPr lang="en-US" sz="2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095008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532065" y="-6848643"/>
            <a:ext cx="15411079" cy="10026845"/>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630637" y="454837"/>
            <a:ext cx="11061385" cy="795089"/>
          </a:xfrm>
          <a:prstGeom prst="rect">
            <a:avLst/>
          </a:prstGeom>
        </p:spPr>
        <p:txBody>
          <a:bodyPr wrap="square" lIns="0" tIns="0" rIns="0" bIns="0" rtlCol="0" anchor="t">
            <a:spAutoFit/>
          </a:bodyPr>
          <a:lstStyle/>
          <a:p>
            <a:pPr algn="ctr" defTabSz="609630">
              <a:lnSpc>
                <a:spcPts val="6248"/>
              </a:lnSpc>
              <a:defRPr/>
            </a:pPr>
            <a:r>
              <a:rPr lang="en-US" sz="4334" b="1" spc="215" dirty="0">
                <a:solidFill>
                  <a:srgbClr val="5A8D76"/>
                </a:solidFill>
                <a:latin typeface="Arial" panose="020B0604020202020204" pitchFamily="34" charset="0"/>
                <a:cs typeface="Arial" panose="020B0604020202020204" pitchFamily="34" charset="0"/>
              </a:rPr>
              <a:t>TRÒ CHƠI TRẮC NGHIỆM</a:t>
            </a:r>
          </a:p>
        </p:txBody>
      </p:sp>
      <p:sp>
        <p:nvSpPr>
          <p:cNvPr id="26" name="Freeform 5"/>
          <p:cNvSpPr/>
          <p:nvPr/>
        </p:nvSpPr>
        <p:spPr>
          <a:xfrm>
            <a:off x="508000" y="1595574"/>
            <a:ext cx="11228821" cy="2290626"/>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3556000" y="4246918"/>
            <a:ext cx="1879600" cy="7676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9" name="Picture 8"/>
          <p:cNvPicPr>
            <a:picLocks noChangeAspect="1"/>
          </p:cNvPicPr>
          <p:nvPr/>
        </p:nvPicPr>
        <p:blipFill>
          <a:blip r:embed="rId4"/>
          <a:stretch>
            <a:fillRect/>
          </a:stretch>
        </p:blipFill>
        <p:spPr>
          <a:xfrm>
            <a:off x="-304800" y="5507560"/>
            <a:ext cx="13156308" cy="2036241"/>
          </a:xfrm>
          <a:prstGeom prst="rect">
            <a:avLst/>
          </a:prstGeom>
        </p:spPr>
      </p:pic>
      <p:pic>
        <p:nvPicPr>
          <p:cNvPr id="11" name="Picture 10"/>
          <p:cNvPicPr>
            <a:picLocks noChangeAspect="1"/>
          </p:cNvPicPr>
          <p:nvPr/>
        </p:nvPicPr>
        <p:blipFill>
          <a:blip r:embed="rId5"/>
          <a:stretch>
            <a:fillRect/>
          </a:stretch>
        </p:blipFill>
        <p:spPr>
          <a:xfrm>
            <a:off x="10673338" y="279321"/>
            <a:ext cx="1426587" cy="914479"/>
          </a:xfrm>
          <a:prstGeom prst="rect">
            <a:avLst/>
          </a:prstGeom>
        </p:spPr>
      </p:pic>
      <p:sp>
        <p:nvSpPr>
          <p:cNvPr id="28" name="Rectangle 27"/>
          <p:cNvSpPr/>
          <p:nvPr/>
        </p:nvSpPr>
        <p:spPr>
          <a:xfrm>
            <a:off x="609600" y="1719718"/>
            <a:ext cx="11024191" cy="2031325"/>
          </a:xfrm>
          <a:prstGeom prst="rect">
            <a:avLst/>
          </a:prstGeom>
        </p:spPr>
        <p:txBody>
          <a:bodyPr wrap="square">
            <a:spAutoFit/>
          </a:bodyPr>
          <a:lstStyle/>
          <a:p>
            <a:pPr marL="20321" marR="20321" algn="just" defTabSz="609630">
              <a:lnSpc>
                <a:spcPct val="150000"/>
              </a:lnSpc>
              <a:spcAft>
                <a:spcPts val="800"/>
              </a:spcAft>
            </a:pPr>
            <a:r>
              <a:rPr lang="nl-NL" sz="2800" b="1">
                <a:solidFill>
                  <a:srgbClr val="000000"/>
                </a:solidFill>
                <a:latin typeface="Arial" panose="020B0604020202020204" pitchFamily="34" charset="0"/>
                <a:ea typeface="Times New Roman" panose="02020603050405020304" pitchFamily="18" charset="0"/>
                <a:cs typeface="Arial" panose="020B0604020202020204" pitchFamily="34" charset="0"/>
              </a:rPr>
              <a:t>Câu 2. </a:t>
            </a:r>
            <a:r>
              <a:rPr lang="vi-VN" sz="2800">
                <a:solidFill>
                  <a:srgbClr val="000000"/>
                </a:solidFill>
                <a:latin typeface="Arial" panose="020B0604020202020204" pitchFamily="34" charset="0"/>
                <a:ea typeface="Times New Roman" panose="02020603050405020304" pitchFamily="18" charset="0"/>
                <a:cs typeface="Arial" panose="020B0604020202020204" pitchFamily="34" charset="0"/>
              </a:rPr>
              <a:t>Cho hình chóp S. ABCD với đáy ABCD là hình bình hành. Gọi M, N, P, Q lần lượt là trung điểm của các cạnh SA, SB, SC, SD. Đường thẳng nào sau đây không song song với đường thẳng MN?</a:t>
            </a:r>
            <a:endPar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p:cNvSpPr/>
          <p:nvPr/>
        </p:nvSpPr>
        <p:spPr>
          <a:xfrm>
            <a:off x="863600" y="4394200"/>
            <a:ext cx="10736309" cy="523220"/>
          </a:xfrm>
          <a:prstGeom prst="rect">
            <a:avLst/>
          </a:prstGeom>
        </p:spPr>
        <p:txBody>
          <a:bodyPr wrap="square">
            <a:spAutoFit/>
          </a:bodyPr>
          <a:lstStyle/>
          <a:p>
            <a:pPr defTabSz="609630"/>
            <a:r>
              <a:rPr lang="de-DE" sz="2800">
                <a:solidFill>
                  <a:prstClr val="black"/>
                </a:solidFill>
                <a:latin typeface="Arial" panose="020B0604020202020204" pitchFamily="34" charset="0"/>
                <a:ea typeface="Calibri" panose="020F0502020204030204" pitchFamily="34" charset="0"/>
                <a:cs typeface="Arial" panose="020B0604020202020204" pitchFamily="34" charset="0"/>
              </a:rPr>
              <a:t> A. AB      			B. SC				C. PQ      			D. CD</a:t>
            </a:r>
          </a:p>
        </p:txBody>
      </p:sp>
    </p:spTree>
    <p:extLst>
      <p:ext uri="{BB962C8B-B14F-4D97-AF65-F5344CB8AC3E}">
        <p14:creationId xmlns:p14="http://schemas.microsoft.com/office/powerpoint/2010/main" val="3362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532065" y="-7340600"/>
            <a:ext cx="15411079" cy="10026845"/>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630637" y="454837"/>
            <a:ext cx="11061385" cy="795089"/>
          </a:xfrm>
          <a:prstGeom prst="rect">
            <a:avLst/>
          </a:prstGeom>
        </p:spPr>
        <p:txBody>
          <a:bodyPr wrap="square" lIns="0" tIns="0" rIns="0" bIns="0" rtlCol="0" anchor="t">
            <a:spAutoFit/>
          </a:bodyPr>
          <a:lstStyle/>
          <a:p>
            <a:pPr algn="ctr" defTabSz="609630">
              <a:lnSpc>
                <a:spcPts val="6248"/>
              </a:lnSpc>
              <a:defRPr/>
            </a:pPr>
            <a:r>
              <a:rPr lang="en-US" sz="4334" b="1" spc="215" dirty="0">
                <a:solidFill>
                  <a:srgbClr val="5A8D76"/>
                </a:solidFill>
                <a:latin typeface="Arial" panose="020B0604020202020204" pitchFamily="34" charset="0"/>
                <a:cs typeface="Arial" panose="020B0604020202020204" pitchFamily="34" charset="0"/>
              </a:rPr>
              <a:t>TRÒ CHƠI TRẮC NGHIỆM</a:t>
            </a:r>
          </a:p>
        </p:txBody>
      </p:sp>
      <p:sp>
        <p:nvSpPr>
          <p:cNvPr id="26" name="Freeform 5"/>
          <p:cNvSpPr/>
          <p:nvPr/>
        </p:nvSpPr>
        <p:spPr>
          <a:xfrm>
            <a:off x="-304799" y="1549400"/>
            <a:ext cx="13462000" cy="1289244"/>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88309" y="3104237"/>
            <a:ext cx="11439544" cy="7676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1" name="Picture 10"/>
          <p:cNvPicPr>
            <a:picLocks noChangeAspect="1"/>
          </p:cNvPicPr>
          <p:nvPr/>
        </p:nvPicPr>
        <p:blipFill>
          <a:blip r:embed="rId4"/>
          <a:stretch>
            <a:fillRect/>
          </a:stretch>
        </p:blipFill>
        <p:spPr>
          <a:xfrm>
            <a:off x="10673338" y="279321"/>
            <a:ext cx="1426587" cy="914479"/>
          </a:xfrm>
          <a:prstGeom prst="rect">
            <a:avLst/>
          </a:prstGeom>
        </p:spPr>
      </p:pic>
      <p:sp>
        <p:nvSpPr>
          <p:cNvPr id="28" name="Rectangle 27"/>
          <p:cNvSpPr/>
          <p:nvPr/>
        </p:nvSpPr>
        <p:spPr>
          <a:xfrm>
            <a:off x="304800" y="1549400"/>
            <a:ext cx="11938000" cy="1323696"/>
          </a:xfrm>
          <a:prstGeom prst="rect">
            <a:avLst/>
          </a:prstGeom>
        </p:spPr>
        <p:txBody>
          <a:bodyPr wrap="square">
            <a:spAutoFit/>
          </a:bodyPr>
          <a:lstStyle/>
          <a:p>
            <a:pPr defTabSz="609630">
              <a:lnSpc>
                <a:spcPct val="150000"/>
              </a:lnSpc>
            </a:pPr>
            <a:r>
              <a:rPr lang="nl-NL" sz="2667" b="1">
                <a:solidFill>
                  <a:prstClr val="black"/>
                </a:solidFill>
                <a:latin typeface="Arial" panose="020B0604020202020204" pitchFamily="34" charset="0"/>
                <a:ea typeface="Times New Roman" panose="02020603050405020304" pitchFamily="18" charset="0"/>
                <a:cs typeface="Arial" panose="020B0604020202020204" pitchFamily="34" charset="0"/>
              </a:rPr>
              <a:t>Câu 3.</a:t>
            </a:r>
            <a:r>
              <a:rPr lang="vi-VN" sz="2667" b="1">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Cho hình chóp S. ABCD có đáy là một tứ giác lồi. gọi M và N lần lượt là trọng tâm của tam giác SAB và SAD. Khẳng định nào sau đây là đúng?</a:t>
            </a:r>
            <a:endPar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303277" y="2991843"/>
            <a:ext cx="11815364" cy="3210623"/>
          </a:xfrm>
          <a:prstGeom prst="rect">
            <a:avLst/>
          </a:prstGeom>
        </p:spPr>
        <p:txBody>
          <a:bodyPr wrap="square">
            <a:spAutoFit/>
          </a:bodyPr>
          <a:lstStyle/>
          <a:p>
            <a:pPr defTabSz="609630">
              <a:lnSpc>
                <a:spcPct val="200000"/>
              </a:lnSpc>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A. MN // PQ với P là giao điểm của SM và AB; Q là giao điểm của SN và AD.</a:t>
            </a:r>
            <a:endParaRPr lang="en-US" sz="2533">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defTabSz="609630">
              <a:lnSpc>
                <a:spcPct val="200000"/>
              </a:lnSpc>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B. MN, BD chéo nhau.</a:t>
            </a:r>
            <a:endParaRPr lang="en-US" sz="2533">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defTabSz="609630">
              <a:lnSpc>
                <a:spcPct val="200000"/>
              </a:lnSpc>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C. MN và BD cắt nhau.</a:t>
            </a:r>
            <a:endParaRPr lang="en-US" sz="2533">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defTabSz="609630">
              <a:lnSpc>
                <a:spcPct val="200000"/>
              </a:lnSpc>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D. MN là đường trung bình của tam giác IBD với I là trung điểm của SA.</a:t>
            </a:r>
            <a:endParaRPr lang="en-US" sz="2533">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0983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532065" y="-7156645"/>
            <a:ext cx="15411079" cy="10026845"/>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630637" y="150037"/>
            <a:ext cx="11061385" cy="795089"/>
          </a:xfrm>
          <a:prstGeom prst="rect">
            <a:avLst/>
          </a:prstGeom>
        </p:spPr>
        <p:txBody>
          <a:bodyPr wrap="square" lIns="0" tIns="0" rIns="0" bIns="0" rtlCol="0" anchor="t">
            <a:spAutoFit/>
          </a:bodyPr>
          <a:lstStyle/>
          <a:p>
            <a:pPr algn="ctr" defTabSz="609630">
              <a:lnSpc>
                <a:spcPts val="6248"/>
              </a:lnSpc>
              <a:defRPr/>
            </a:pPr>
            <a:r>
              <a:rPr lang="en-US" sz="4334" b="1" spc="215" dirty="0">
                <a:solidFill>
                  <a:srgbClr val="5A8D76"/>
                </a:solidFill>
                <a:latin typeface="Arial" panose="020B0604020202020204" pitchFamily="34" charset="0"/>
                <a:cs typeface="Arial" panose="020B0604020202020204" pitchFamily="34" charset="0"/>
              </a:rPr>
              <a:t>TRÒ CHƠI TRẮC NGHIỆM</a:t>
            </a:r>
          </a:p>
        </p:txBody>
      </p:sp>
      <p:sp>
        <p:nvSpPr>
          <p:cNvPr id="26" name="Freeform 5"/>
          <p:cNvSpPr/>
          <p:nvPr/>
        </p:nvSpPr>
        <p:spPr>
          <a:xfrm>
            <a:off x="355600" y="1193801"/>
            <a:ext cx="11541125" cy="4326403"/>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457200" y="1346200"/>
            <a:ext cx="11328400" cy="3970318"/>
          </a:xfrm>
          <a:prstGeom prst="rect">
            <a:avLst/>
          </a:prstGeom>
        </p:spPr>
        <p:txBody>
          <a:bodyPr wrap="square">
            <a:spAutoFit/>
          </a:bodyPr>
          <a:lstStyle/>
          <a:p>
            <a:pPr marL="20321" marR="20321" algn="just" defTabSz="609630">
              <a:lnSpc>
                <a:spcPct val="150000"/>
              </a:lnSpc>
            </a:pPr>
            <a:r>
              <a:rPr lang="nl-NL" sz="2400" b="1">
                <a:solidFill>
                  <a:srgbClr val="000000"/>
                </a:solidFill>
                <a:latin typeface="Arial" panose="020B0604020202020204" pitchFamily="34" charset="0"/>
                <a:ea typeface="Times New Roman" panose="02020603050405020304" pitchFamily="18" charset="0"/>
                <a:cs typeface="Arial" panose="020B0604020202020204" pitchFamily="34" charset="0"/>
              </a:rPr>
              <a:t>Câu 4. </a:t>
            </a: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Cho hình chóp S.ABCD có đáy ABCD là hình bình hành. Gọi M, N, P, Q lần lượt là các điểm nằm trên các cạnh BC, SC, SD, AD sao cho MN // BS, NP // CD, MQ // CD. Những khẳng định nào sau đây là đúng?</a:t>
            </a:r>
          </a:p>
          <a:p>
            <a:pPr marL="20321" marR="20321" algn="just" defTabSz="609630">
              <a:lnSpc>
                <a:spcPct val="150000"/>
              </a:lnSpc>
            </a:pP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(1) PQ // SA</a:t>
            </a:r>
          </a:p>
          <a:p>
            <a:pPr marL="20321" marR="20321" algn="just" defTabSz="609630">
              <a:lnSpc>
                <a:spcPct val="150000"/>
              </a:lnSpc>
            </a:pP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(2) PQ // MN</a:t>
            </a:r>
          </a:p>
          <a:p>
            <a:pPr marL="20321" marR="20321" algn="just" defTabSz="609630">
              <a:lnSpc>
                <a:spcPct val="150000"/>
              </a:lnSpc>
            </a:pP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(3) tứ giác MNPQ là hình thang</a:t>
            </a:r>
          </a:p>
          <a:p>
            <a:pPr marL="20321" marR="20321" algn="just" defTabSz="609630">
              <a:lnSpc>
                <a:spcPct val="150000"/>
              </a:lnSpc>
            </a:pP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(4) tứ giác MNPQ là hình bình hành</a:t>
            </a:r>
          </a:p>
        </p:txBody>
      </p:sp>
      <p:sp>
        <p:nvSpPr>
          <p:cNvPr id="32" name="Rounded Rectangle 31"/>
          <p:cNvSpPr/>
          <p:nvPr/>
        </p:nvSpPr>
        <p:spPr>
          <a:xfrm>
            <a:off x="3117519" y="5777934"/>
            <a:ext cx="1981200" cy="792278"/>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1" name="Picture 10"/>
          <p:cNvPicPr>
            <a:picLocks noChangeAspect="1"/>
          </p:cNvPicPr>
          <p:nvPr/>
        </p:nvPicPr>
        <p:blipFill>
          <a:blip r:embed="rId4"/>
          <a:stretch>
            <a:fillRect/>
          </a:stretch>
        </p:blipFill>
        <p:spPr>
          <a:xfrm>
            <a:off x="10681359" y="81159"/>
            <a:ext cx="1426587" cy="914479"/>
          </a:xfrm>
          <a:prstGeom prst="rect">
            <a:avLst/>
          </a:prstGeom>
        </p:spPr>
      </p:pic>
      <p:sp>
        <p:nvSpPr>
          <p:cNvPr id="12" name="Rectangle 11"/>
          <p:cNvSpPr/>
          <p:nvPr/>
        </p:nvSpPr>
        <p:spPr>
          <a:xfrm>
            <a:off x="812801" y="5562600"/>
            <a:ext cx="12445971" cy="1015663"/>
          </a:xfrm>
          <a:prstGeom prst="rect">
            <a:avLst/>
          </a:prstGeom>
        </p:spPr>
        <p:txBody>
          <a:bodyPr wrap="square">
            <a:spAutoFit/>
          </a:bodyPr>
          <a:lstStyle/>
          <a:p>
            <a:pPr marL="495325" indent="-495325" defTabSz="609630">
              <a:lnSpc>
                <a:spcPct val="250000"/>
              </a:lnSpc>
              <a:buFontTx/>
              <a:buAutoNum type="alphaUcPeriod"/>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(4)      		B. (1) và (3)			C. (2) và (3)        		D. (2) và (4)</a:t>
            </a:r>
          </a:p>
        </p:txBody>
      </p:sp>
    </p:spTree>
    <p:extLst>
      <p:ext uri="{BB962C8B-B14F-4D97-AF65-F5344CB8AC3E}">
        <p14:creationId xmlns:p14="http://schemas.microsoft.com/office/powerpoint/2010/main" val="337497332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532065" y="-7340600"/>
            <a:ext cx="15411079" cy="10026845"/>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630637" y="454837"/>
            <a:ext cx="11061385" cy="795089"/>
          </a:xfrm>
          <a:prstGeom prst="rect">
            <a:avLst/>
          </a:prstGeom>
        </p:spPr>
        <p:txBody>
          <a:bodyPr wrap="square" lIns="0" tIns="0" rIns="0" bIns="0" rtlCol="0" anchor="t">
            <a:spAutoFit/>
          </a:bodyPr>
          <a:lstStyle/>
          <a:p>
            <a:pPr algn="ctr" defTabSz="609630">
              <a:lnSpc>
                <a:spcPts val="6248"/>
              </a:lnSpc>
              <a:defRPr/>
            </a:pPr>
            <a:r>
              <a:rPr lang="en-US" sz="4334" b="1" spc="215" dirty="0">
                <a:solidFill>
                  <a:srgbClr val="5A8D76"/>
                </a:solidFill>
                <a:latin typeface="Arial" panose="020B0604020202020204" pitchFamily="34" charset="0"/>
                <a:cs typeface="Arial" panose="020B0604020202020204" pitchFamily="34" charset="0"/>
              </a:rPr>
              <a:t>TRÒ CHƠI TRẮC NGHIỆM</a:t>
            </a:r>
          </a:p>
        </p:txBody>
      </p:sp>
      <p:sp>
        <p:nvSpPr>
          <p:cNvPr id="26" name="Freeform 5"/>
          <p:cNvSpPr/>
          <p:nvPr/>
        </p:nvSpPr>
        <p:spPr>
          <a:xfrm>
            <a:off x="-304799" y="1549400"/>
            <a:ext cx="13462000" cy="1289244"/>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96339" y="4662019"/>
            <a:ext cx="11858143" cy="7676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1" name="Picture 10"/>
          <p:cNvPicPr>
            <a:picLocks noChangeAspect="1"/>
          </p:cNvPicPr>
          <p:nvPr/>
        </p:nvPicPr>
        <p:blipFill>
          <a:blip r:embed="rId4"/>
          <a:stretch>
            <a:fillRect/>
          </a:stretch>
        </p:blipFill>
        <p:spPr>
          <a:xfrm>
            <a:off x="10673338" y="279321"/>
            <a:ext cx="1426587" cy="914479"/>
          </a:xfrm>
          <a:prstGeom prst="rect">
            <a:avLst/>
          </a:prstGeom>
        </p:spPr>
      </p:pic>
      <p:sp>
        <p:nvSpPr>
          <p:cNvPr id="28" name="Rectangle 27"/>
          <p:cNvSpPr/>
          <p:nvPr/>
        </p:nvSpPr>
        <p:spPr>
          <a:xfrm>
            <a:off x="239118" y="1526739"/>
            <a:ext cx="11546482" cy="1323696"/>
          </a:xfrm>
          <a:prstGeom prst="rect">
            <a:avLst/>
          </a:prstGeom>
        </p:spPr>
        <p:txBody>
          <a:bodyPr wrap="square">
            <a:spAutoFit/>
          </a:bodyPr>
          <a:lstStyle/>
          <a:p>
            <a:pPr algn="just" defTabSz="609630">
              <a:lnSpc>
                <a:spcPct val="150000"/>
              </a:lnSpc>
            </a:pPr>
            <a:r>
              <a:rPr lang="nl-NL" sz="2667" b="1">
                <a:solidFill>
                  <a:prstClr val="black"/>
                </a:solidFill>
                <a:latin typeface="Arial" panose="020B0604020202020204" pitchFamily="34" charset="0"/>
                <a:ea typeface="Times New Roman" panose="02020603050405020304" pitchFamily="18" charset="0"/>
                <a:cs typeface="Arial" panose="020B0604020202020204" pitchFamily="34" charset="0"/>
              </a:rPr>
              <a:t>Câu 5.</a:t>
            </a:r>
            <a:r>
              <a:rPr lang="vi-VN" sz="2667" b="1">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Cho hình chóp S.ABCD đáy ABCD là hình bình hành. Khẳng định nào sau đây là đúng?</a:t>
            </a:r>
            <a:endPar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239118" y="3022601"/>
            <a:ext cx="11815364" cy="3210623"/>
          </a:xfrm>
          <a:prstGeom prst="rect">
            <a:avLst/>
          </a:prstGeom>
        </p:spPr>
        <p:txBody>
          <a:bodyPr wrap="square">
            <a:spAutoFit/>
          </a:bodyPr>
          <a:lstStyle/>
          <a:p>
            <a:pPr defTabSz="609630">
              <a:lnSpc>
                <a:spcPct val="20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2533">
                <a:solidFill>
                  <a:srgbClr val="000000"/>
                </a:solidFill>
                <a:latin typeface="Calibri"/>
                <a:ea typeface="Times New Roman" panose="02020603050405020304" pitchFamily="18" charset="0"/>
                <a:cs typeface="Arial" panose="020B0604020202020204" pitchFamily="34" charset="0"/>
              </a:rPr>
              <a:t>G</a:t>
            </a: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iao tuyến của (SAB) và (SCD) là điểm S.</a:t>
            </a:r>
          </a:p>
          <a:p>
            <a:pPr defTabSz="609630">
              <a:lnSpc>
                <a:spcPct val="20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iao tuyến của (SAB) và (SCD) là đường thẳng đi qua S và cắt AB.</a:t>
            </a:r>
          </a:p>
          <a:p>
            <a:pPr defTabSz="609630">
              <a:lnSpc>
                <a:spcPct val="20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C. </a:t>
            </a: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iao tuyến của (SAB) và (SCD) là đường thẳng đi qua S và song song với AB.</a:t>
            </a:r>
          </a:p>
          <a:p>
            <a:pPr defTabSz="609630">
              <a:lnSpc>
                <a:spcPct val="20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D. </a:t>
            </a: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iao tuyến của (SAB) và (SCD) là đường thẳng đi qua S và chéo nhau với AB.</a:t>
            </a:r>
          </a:p>
        </p:txBody>
      </p:sp>
    </p:spTree>
    <p:extLst>
      <p:ext uri="{BB962C8B-B14F-4D97-AF65-F5344CB8AC3E}">
        <p14:creationId xmlns:p14="http://schemas.microsoft.com/office/powerpoint/2010/main" val="421661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309741" y="2111376"/>
            <a:ext cx="3607619" cy="3349624"/>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2" name="Rectangle 11"/>
            <p:cNvSpPr/>
            <p:nvPr/>
          </p:nvSpPr>
          <p:spPr>
            <a:xfrm>
              <a:off x="1118770" y="4786715"/>
              <a:ext cx="4796230" cy="1676226"/>
            </a:xfrm>
            <a:prstGeom prst="rect">
              <a:avLst/>
            </a:prstGeom>
          </p:spPr>
          <p:txBody>
            <a:bodyPr wrap="square">
              <a:spAutoFit/>
            </a:bodyPr>
            <a:lstStyle/>
            <a:p>
              <a:pPr algn="ctr" defTabSz="609630">
                <a:lnSpc>
                  <a:spcPct val="150000"/>
                </a:lnSpc>
                <a:buClr>
                  <a:srgbClr val="000000"/>
                </a:buClr>
              </a:pPr>
              <a:r>
                <a:rPr lang="pt-BR" sz="2667" kern="0">
                  <a:solidFill>
                    <a:prstClr val="black"/>
                  </a:solidFill>
                  <a:latin typeface="Arial"/>
                  <a:ea typeface="Calibri" panose="020F0502020204030204" pitchFamily="34" charset="0"/>
                  <a:cs typeface="Times New Roman" panose="02020603050405020304" pitchFamily="18" charset="0"/>
                  <a:sym typeface="Arial"/>
                </a:rPr>
                <a:t>Ghi </a:t>
              </a:r>
              <a:r>
                <a:rPr lang="pt-BR" sz="2667" kern="0" dirty="0">
                  <a:solidFill>
                    <a:prstClr val="black"/>
                  </a:solidFill>
                  <a:latin typeface="Arial"/>
                  <a:ea typeface="Calibri" panose="020F0502020204030204" pitchFamily="34" charset="0"/>
                  <a:cs typeface="Times New Roman" panose="02020603050405020304" pitchFamily="18" charset="0"/>
                  <a:sym typeface="Arial"/>
                </a:rPr>
                <a:t>nhớ </a:t>
              </a:r>
            </a:p>
            <a:p>
              <a:pPr algn="ctr" defTabSz="609630">
                <a:lnSpc>
                  <a:spcPct val="150000"/>
                </a:lnSpc>
                <a:buClr>
                  <a:srgbClr val="000000"/>
                </a:buClr>
              </a:pPr>
              <a:r>
                <a:rPr lang="pt-BR" sz="2667" kern="0" dirty="0">
                  <a:solidFill>
                    <a:prstClr val="black"/>
                  </a:solidFill>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4275611" y="2072871"/>
            <a:ext cx="3614815" cy="3334575"/>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7" name="Rectangle 16"/>
            <p:cNvSpPr/>
            <p:nvPr/>
          </p:nvSpPr>
          <p:spPr>
            <a:xfrm>
              <a:off x="7376246" y="4962947"/>
              <a:ext cx="4360209" cy="2909065"/>
            </a:xfrm>
            <a:prstGeom prst="rect">
              <a:avLst/>
            </a:prstGeom>
          </p:spPr>
          <p:txBody>
            <a:bodyPr wrap="square">
              <a:spAutoFit/>
            </a:bodyPr>
            <a:lstStyle/>
            <a:p>
              <a:pPr algn="ctr" defTabSz="609630">
                <a:lnSpc>
                  <a:spcPct val="150000"/>
                </a:lnSpc>
                <a:spcBef>
                  <a:spcPts val="400"/>
                </a:spcBef>
                <a:spcAft>
                  <a:spcPts val="400"/>
                </a:spcAft>
                <a:buClr>
                  <a:srgbClr val="000000"/>
                </a:buClr>
              </a:pPr>
              <a:r>
                <a:rPr lang="pt-BR" sz="2667" kern="0">
                  <a:solidFill>
                    <a:prstClr val="black"/>
                  </a:solidFill>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0" name="Group 19"/>
          <p:cNvGrpSpPr/>
          <p:nvPr/>
        </p:nvGrpSpPr>
        <p:grpSpPr>
          <a:xfrm>
            <a:off x="8281159" y="2098996"/>
            <a:ext cx="3614815" cy="3342405"/>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2" name="Rectangle 21"/>
            <p:cNvSpPr/>
            <p:nvPr/>
          </p:nvSpPr>
          <p:spPr>
            <a:xfrm>
              <a:off x="12795957" y="4016762"/>
              <a:ext cx="5196870" cy="3600309"/>
            </a:xfrm>
            <a:prstGeom prst="rect">
              <a:avLst/>
            </a:prstGeom>
          </p:spPr>
          <p:txBody>
            <a:bodyPr wrap="square">
              <a:spAutoFit/>
            </a:bodyPr>
            <a:lstStyle/>
            <a:p>
              <a:pPr algn="ctr" defTabSz="609630">
                <a:lnSpc>
                  <a:spcPct val="150000"/>
                </a:lnSpc>
                <a:buClr>
                  <a:srgbClr val="000000"/>
                </a:buClr>
              </a:pPr>
              <a:r>
                <a:rPr lang="vi-VN" sz="2667" kern="0">
                  <a:solidFill>
                    <a:prstClr val="black"/>
                  </a:solidFill>
                  <a:latin typeface="Arial"/>
                  <a:ea typeface="Calibri" panose="020F0502020204030204" pitchFamily="34" charset="0"/>
                  <a:cs typeface="Times New Roman" panose="02020603050405020304" pitchFamily="18" charset="0"/>
                  <a:sym typeface="Arial"/>
                </a:rPr>
                <a:t>Chuẩn </a:t>
              </a:r>
              <a:r>
                <a:rPr lang="vi-VN" sz="2667" kern="0" dirty="0">
                  <a:solidFill>
                    <a:prstClr val="black"/>
                  </a:solidFill>
                  <a:latin typeface="Arial"/>
                  <a:ea typeface="Calibri" panose="020F0502020204030204" pitchFamily="34" charset="0"/>
                  <a:cs typeface="Times New Roman" panose="02020603050405020304" pitchFamily="18" charset="0"/>
                  <a:sym typeface="Arial"/>
                </a:rPr>
                <a:t>bị trước </a:t>
              </a:r>
              <a:endParaRPr lang="en-US" sz="2667" kern="0" dirty="0">
                <a:solidFill>
                  <a:prstClr val="black"/>
                </a:solidFill>
                <a:latin typeface="Arial"/>
                <a:ea typeface="Calibri" panose="020F0502020204030204" pitchFamily="34" charset="0"/>
                <a:cs typeface="Times New Roman" panose="02020603050405020304" pitchFamily="18" charset="0"/>
                <a:sym typeface="Arial"/>
              </a:endParaRPr>
            </a:p>
            <a:p>
              <a:pPr algn="ctr" defTabSz="609630">
                <a:lnSpc>
                  <a:spcPct val="150000"/>
                </a:lnSpc>
                <a:buClr>
                  <a:srgbClr val="000000"/>
                </a:buClr>
              </a:pPr>
              <a:r>
                <a:rPr lang="vi-VN" sz="2667" b="1" kern="0">
                  <a:solidFill>
                    <a:prstClr val="black"/>
                  </a:solidFill>
                  <a:latin typeface="Arial"/>
                  <a:ea typeface="Calibri" panose="020F0502020204030204" pitchFamily="34" charset="0"/>
                  <a:cs typeface="Times New Roman" panose="02020603050405020304" pitchFamily="18" charset="0"/>
                  <a:sym typeface="Arial"/>
                </a:rPr>
                <a:t>Bài 12. Đường thẳng và mặt phẳng song song.</a:t>
              </a:r>
              <a:endParaRPr lang="pt-BR" sz="2667" b="1" kern="0" dirty="0">
                <a:solidFill>
                  <a:prstClr val="black"/>
                </a:solidFill>
                <a:latin typeface="Arial"/>
                <a:ea typeface="Calibri" panose="020F0502020204030204" pitchFamily="34" charset="0"/>
                <a:cs typeface="Times New Roman" panose="02020603050405020304" pitchFamily="18" charset="0"/>
                <a:sym typeface="Arial"/>
              </a:endParaRPr>
            </a:p>
          </p:txBody>
        </p:sp>
      </p:grpSp>
      <p:grpSp>
        <p:nvGrpSpPr>
          <p:cNvPr id="25" name="Group 24"/>
          <p:cNvGrpSpPr/>
          <p:nvPr/>
        </p:nvGrpSpPr>
        <p:grpSpPr>
          <a:xfrm>
            <a:off x="2658298" y="459293"/>
            <a:ext cx="6848000" cy="2582659"/>
            <a:chOff x="4129800" y="287531"/>
            <a:chExt cx="10272000" cy="3873989"/>
          </a:xfrm>
        </p:grpSpPr>
        <p:grpSp>
          <p:nvGrpSpPr>
            <p:cNvPr id="26" name="Group 2"/>
            <p:cNvGrpSpPr/>
            <p:nvPr/>
          </p:nvGrpSpPr>
          <p:grpSpPr>
            <a:xfrm>
              <a:off x="5007841" y="287531"/>
              <a:ext cx="8534400" cy="3873989"/>
              <a:chOff x="-266812" y="-28575"/>
              <a:chExt cx="3220036" cy="841375"/>
            </a:xfrm>
          </p:grpSpPr>
          <p:sp>
            <p:nvSpPr>
              <p:cNvPr id="28" name="Freeform 3"/>
              <p:cNvSpPr/>
              <p:nvPr/>
            </p:nvSpPr>
            <p:spPr>
              <a:xfrm>
                <a:off x="-266812" y="29859"/>
                <a:ext cx="3220036"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9"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pPr>
                <a:endParaRPr sz="1200">
                  <a:solidFill>
                    <a:prstClr val="black"/>
                  </a:solidFill>
                  <a:latin typeface="Calibri"/>
                </a:endParaRPr>
              </a:p>
            </p:txBody>
          </p:sp>
        </p:grpSp>
        <p:sp>
          <p:nvSpPr>
            <p:cNvPr id="27" name="Google Shape;7771;p33"/>
            <p:cNvSpPr txBox="1">
              <a:spLocks/>
            </p:cNvSpPr>
            <p:nvPr/>
          </p:nvSpPr>
          <p:spPr>
            <a:xfrm>
              <a:off x="4129800" y="800100"/>
              <a:ext cx="10272000" cy="763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609630">
                <a:buClr>
                  <a:srgbClr val="04596F"/>
                </a:buClr>
              </a:pPr>
              <a:r>
                <a:rPr lang="en-US" sz="3867" b="1" kern="0" dirty="0">
                  <a:solidFill>
                    <a:srgbClr val="FFFF00"/>
                  </a:solidFill>
                  <a:latin typeface="Arial" panose="020B0604020202020204" pitchFamily="34" charset="0"/>
                </a:rPr>
                <a:t>HƯỚNG DẪN VỀ NHÀ</a:t>
              </a:r>
              <a:endParaRPr lang="vi-VN" sz="3867" b="1" kern="0" dirty="0">
                <a:solidFill>
                  <a:srgbClr val="FFFF00"/>
                </a:solidFill>
                <a:latin typeface="Arial" panose="020B0604020202020204" pitchFamily="34" charset="0"/>
              </a:endParaRPr>
            </a:p>
          </p:txBody>
        </p:sp>
      </p:grpSp>
      <p:pic>
        <p:nvPicPr>
          <p:cNvPr id="3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815515" y="5965145"/>
            <a:ext cx="2004621" cy="867455"/>
          </a:xfrm>
          <a:prstGeom prst="rect">
            <a:avLst/>
          </a:prstGeom>
        </p:spPr>
      </p:pic>
      <p:pic>
        <p:nvPicPr>
          <p:cNvPr id="3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556000" y="6462559"/>
            <a:ext cx="4876462" cy="2198841"/>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38983" y="5961980"/>
            <a:ext cx="679084" cy="870621"/>
          </a:xfrm>
          <a:prstGeom prst="rect">
            <a:avLst/>
          </a:prstGeom>
        </p:spPr>
      </p:pic>
      <p:pic>
        <p:nvPicPr>
          <p:cNvPr id="33"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123439">
            <a:off x="11252354" y="-362859"/>
            <a:ext cx="1487125" cy="1416353"/>
          </a:xfrm>
          <a:prstGeom prst="rect">
            <a:avLst/>
          </a:prstGeom>
        </p:spPr>
      </p:pic>
    </p:spTree>
    <p:extLst>
      <p:ext uri="{BB962C8B-B14F-4D97-AF65-F5344CB8AC3E}">
        <p14:creationId xmlns:p14="http://schemas.microsoft.com/office/powerpoint/2010/main" val="2780882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92499" y="5469871"/>
            <a:ext cx="12487434" cy="1704805"/>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sp>
        <p:sp>
          <p:nvSpPr>
            <p:cNvPr id="4"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pPr>
              <a:endParaRPr sz="1200">
                <a:solidFill>
                  <a:prstClr val="black"/>
                </a:solidFill>
                <a:latin typeface="Calibri"/>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52255" y="-279400"/>
            <a:ext cx="8857159" cy="1026106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290261" y="4953000"/>
            <a:ext cx="6046349" cy="272635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9112689" y="4242245"/>
            <a:ext cx="2571311" cy="244894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6339" y="3778504"/>
            <a:ext cx="957543" cy="122761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070629">
            <a:off x="9550703" y="208653"/>
            <a:ext cx="1443494" cy="1970029"/>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1479070" y="1295400"/>
            <a:ext cx="9255630" cy="2308324"/>
          </a:xfrm>
          <a:prstGeom prst="rect">
            <a:avLst/>
          </a:prstGeom>
        </p:spPr>
        <p:txBody>
          <a:bodyPr wrap="square" lIns="0" tIns="0" rIns="0" bIns="0" rtlCol="0" anchor="t">
            <a:spAutoFit/>
          </a:bodyPr>
          <a:lstStyle/>
          <a:p>
            <a:pPr algn="ctr" defTabSz="609630">
              <a:lnSpc>
                <a:spcPct val="150000"/>
              </a:lnSpc>
            </a:pPr>
            <a:r>
              <a:rPr lang="en-US" sz="5000" b="1" dirty="0">
                <a:solidFill>
                  <a:prstClr val="white"/>
                </a:solidFill>
                <a:latin typeface="Arial" panose="020B0604020202020204" pitchFamily="34" charset="0"/>
                <a:cs typeface="Arial" panose="020B0604020202020204" pitchFamily="34" charset="0"/>
              </a:rPr>
              <a:t>CẢM ƠN CÁC EM </a:t>
            </a:r>
          </a:p>
          <a:p>
            <a:pPr algn="ctr" defTabSz="609630">
              <a:lnSpc>
                <a:spcPct val="150000"/>
              </a:lnSpc>
            </a:pPr>
            <a:r>
              <a:rPr lang="en-US" sz="5000" b="1" dirty="0">
                <a:solidFill>
                  <a:prstClr val="white"/>
                </a:solidFill>
                <a:latin typeface="Arial" panose="020B0604020202020204" pitchFamily="34" charset="0"/>
                <a:cs typeface="Arial" panose="020B0604020202020204" pitchFamily="34" charset="0"/>
              </a:rPr>
              <a:t>ĐÃ THEO DÕI BÀI HỌC</a:t>
            </a:r>
            <a:r>
              <a:rPr lang="vi-VN" sz="5000" b="1" dirty="0">
                <a:solidFill>
                  <a:prstClr val="white"/>
                </a:solidFill>
                <a:latin typeface="Arial" panose="020B0604020202020204" pitchFamily="34" charset="0"/>
                <a:cs typeface="Arial" panose="020B0604020202020204" pitchFamily="34" charset="0"/>
              </a:rPr>
              <a:t>!</a:t>
            </a:r>
            <a:endParaRPr lang="en-US" sz="5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76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600" y="239958"/>
            <a:ext cx="653193" cy="609600"/>
          </a:xfrm>
          <a:prstGeom prst="rect">
            <a:avLst/>
          </a:prstGeom>
        </p:spPr>
      </p:pic>
      <p:sp>
        <p:nvSpPr>
          <p:cNvPr id="11" name="TextBox 10"/>
          <p:cNvSpPr txBox="1"/>
          <p:nvPr/>
        </p:nvSpPr>
        <p:spPr>
          <a:xfrm>
            <a:off x="768881" y="325495"/>
            <a:ext cx="2387600" cy="502766"/>
          </a:xfrm>
          <a:prstGeom prst="rect">
            <a:avLst/>
          </a:prstGeom>
          <a:noFill/>
        </p:spPr>
        <p:txBody>
          <a:bodyPr wrap="square" rtlCol="0">
            <a:spAutoFit/>
          </a:bodyPr>
          <a:lstStyle/>
          <a:p>
            <a:pPr defTabSz="609630"/>
            <a:r>
              <a:rPr lang="nl-NL" sz="2667" b="1">
                <a:solidFill>
                  <a:srgbClr val="C00000"/>
                </a:solidFill>
                <a:latin typeface="Arial" panose="020B0604020202020204" pitchFamily="34" charset="0"/>
                <a:cs typeface="Arial" panose="020B0604020202020204" pitchFamily="34" charset="0"/>
              </a:rPr>
              <a:t>HĐ </a:t>
            </a:r>
            <a:r>
              <a:rPr lang="nl-NL" sz="2667" b="1" dirty="0">
                <a:solidFill>
                  <a:srgbClr val="C00000"/>
                </a:solidFill>
                <a:latin typeface="Arial" panose="020B0604020202020204" pitchFamily="34" charset="0"/>
                <a:cs typeface="Arial" panose="020B0604020202020204" pitchFamily="34" charset="0"/>
              </a:rPr>
              <a:t>1:</a:t>
            </a:r>
            <a:endParaRPr lang="en-US" sz="2667" dirty="0">
              <a:solidFill>
                <a:srgbClr val="C00000"/>
              </a:solidFill>
              <a:latin typeface="Arial" panose="020B0604020202020204" pitchFamily="34" charset="0"/>
              <a:cs typeface="Arial" panose="020B0604020202020204" pitchFamily="34" charset="0"/>
            </a:endParaRPr>
          </a:p>
        </p:txBody>
      </p:sp>
      <p:sp>
        <p:nvSpPr>
          <p:cNvPr id="18" name="TextBox 17"/>
          <p:cNvSpPr txBox="1"/>
          <p:nvPr/>
        </p:nvSpPr>
        <p:spPr>
          <a:xfrm>
            <a:off x="762000" y="889000"/>
            <a:ext cx="6299200" cy="1846468"/>
          </a:xfrm>
          <a:prstGeom prst="rect">
            <a:avLst/>
          </a:prstGeom>
          <a:noFill/>
        </p:spPr>
        <p:txBody>
          <a:bodyPr wrap="square" rtlCol="0">
            <a:spAutoFit/>
          </a:bodyPr>
          <a:lstStyle/>
          <a:p>
            <a:pPr algn="just" defTabSz="609630">
              <a:lnSpc>
                <a:spcPct val="150000"/>
              </a:lnSpc>
            </a:pPr>
            <a:r>
              <a:rPr lang="vi-VN" sz="2533">
                <a:solidFill>
                  <a:prstClr val="black"/>
                </a:solidFill>
                <a:latin typeface="Arial" panose="020B0604020202020204" pitchFamily="34" charset="0"/>
                <a:cs typeface="Arial" panose="020B0604020202020204" pitchFamily="34" charset="0"/>
              </a:rPr>
              <a:t>a) Hai tuyến đường nào giao nhau?</a:t>
            </a:r>
          </a:p>
          <a:p>
            <a:pPr algn="just" defTabSz="609630">
              <a:lnSpc>
                <a:spcPct val="150000"/>
              </a:lnSpc>
            </a:pPr>
            <a:r>
              <a:rPr lang="vi-VN" sz="2533">
                <a:solidFill>
                  <a:prstClr val="black"/>
                </a:solidFill>
                <a:latin typeface="Arial" panose="020B0604020202020204" pitchFamily="34" charset="0"/>
                <a:cs typeface="Arial" panose="020B0604020202020204" pitchFamily="34" charset="0"/>
              </a:rPr>
              <a:t>b) Hai tuyến đường nào không giao nhau?</a:t>
            </a:r>
          </a:p>
          <a:p>
            <a:pPr algn="just" defTabSz="609630">
              <a:lnSpc>
                <a:spcPct val="150000"/>
              </a:lnSpc>
            </a:pPr>
            <a:r>
              <a:rPr lang="vi-VN" sz="2533">
                <a:solidFill>
                  <a:prstClr val="black"/>
                </a:solidFill>
                <a:latin typeface="Arial" panose="020B0604020202020204" pitchFamily="34" charset="0"/>
                <a:cs typeface="Arial" panose="020B0604020202020204" pitchFamily="34" charset="0"/>
              </a:rPr>
              <a:t>c) Hai tuyến đường nào song song?</a:t>
            </a:r>
          </a:p>
        </p:txBody>
      </p:sp>
      <p:grpSp>
        <p:nvGrpSpPr>
          <p:cNvPr id="40" name="Group 2"/>
          <p:cNvGrpSpPr/>
          <p:nvPr/>
        </p:nvGrpSpPr>
        <p:grpSpPr>
          <a:xfrm>
            <a:off x="-152400" y="6711413"/>
            <a:ext cx="13462000" cy="781587"/>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116">
            <a:off x="11277208" y="6104073"/>
            <a:ext cx="782588" cy="795130"/>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329288" y="862924"/>
            <a:ext cx="4557913" cy="3083673"/>
          </a:xfrm>
          <a:prstGeom prst="rect">
            <a:avLst/>
          </a:prstGeom>
        </p:spPr>
      </p:pic>
      <p:sp>
        <p:nvSpPr>
          <p:cNvPr id="2" name="Rectangle 1"/>
          <p:cNvSpPr/>
          <p:nvPr/>
        </p:nvSpPr>
        <p:spPr>
          <a:xfrm>
            <a:off x="1770472" y="202208"/>
            <a:ext cx="10668000" cy="677045"/>
          </a:xfrm>
          <a:prstGeom prst="rect">
            <a:avLst/>
          </a:prstGeom>
        </p:spPr>
        <p:txBody>
          <a:bodyPr wrap="square">
            <a:spAutoFit/>
          </a:bodyPr>
          <a:lstStyle/>
          <a:p>
            <a:pPr algn="just" defTabSz="609630">
              <a:lnSpc>
                <a:spcPct val="150000"/>
              </a:lnSpc>
            </a:pPr>
            <a:r>
              <a:rPr lang="vi-VN" sz="2533">
                <a:solidFill>
                  <a:prstClr val="black"/>
                </a:solidFill>
                <a:latin typeface="Arial" panose="020B0604020202020204" pitchFamily="34" charset="0"/>
                <a:cs typeface="Arial" panose="020B0604020202020204" pitchFamily="34" charset="0"/>
              </a:rPr>
              <a:t>Quan sát bốn tuyến đường trong Hình 4.13 và trả lời câu hỏi sau:</a:t>
            </a:r>
          </a:p>
        </p:txBody>
      </p:sp>
      <p:sp>
        <p:nvSpPr>
          <p:cNvPr id="19" name="Rectangle 18"/>
          <p:cNvSpPr/>
          <p:nvPr/>
        </p:nvSpPr>
        <p:spPr>
          <a:xfrm>
            <a:off x="2966468" y="3053095"/>
            <a:ext cx="2035829" cy="677045"/>
          </a:xfrm>
          <a:prstGeom prst="rect">
            <a:avLst/>
          </a:prstGeom>
        </p:spPr>
        <p:txBody>
          <a:bodyPr wrap="square">
            <a:spAutoFit/>
          </a:bodyPr>
          <a:lstStyle/>
          <a:p>
            <a:pPr defTabSz="609630">
              <a:lnSpc>
                <a:spcPct val="150000"/>
              </a:lnSpc>
            </a:pPr>
            <a:r>
              <a:rPr lang="nl-NL" sz="2533"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2533"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275983" y="4005060"/>
            <a:ext cx="12373217" cy="2370392"/>
          </a:xfrm>
          <a:prstGeom prst="rect">
            <a:avLst/>
          </a:prstGeom>
        </p:spPr>
        <p:txBody>
          <a:bodyPr wrap="square">
            <a:spAutoFit/>
          </a:bodyPr>
          <a:lstStyle/>
          <a:p>
            <a:pPr algn="just" defTabSz="609630">
              <a:lnSpc>
                <a:spcPct val="150000"/>
              </a:lnSpc>
            </a:pPr>
            <a:r>
              <a:rPr lang="en-US" sz="2467">
                <a:solidFill>
                  <a:prstClr val="black"/>
                </a:solidFill>
                <a:latin typeface="Arial" panose="020B0604020202020204" pitchFamily="34" charset="0"/>
                <a:ea typeface="Times New Roman" panose="02020603050405020304" pitchFamily="18" charset="0"/>
                <a:cs typeface="Arial" panose="020B0604020202020204" pitchFamily="34" charset="0"/>
              </a:rPr>
              <a:t>Quan sát Hình 4.13 ta thấy:</a:t>
            </a:r>
          </a:p>
          <a:p>
            <a:pPr algn="just" defTabSz="609630">
              <a:lnSpc>
                <a:spcPct val="150000"/>
              </a:lnSpc>
            </a:pPr>
            <a:r>
              <a:rPr lang="en-US" sz="2467">
                <a:solidFill>
                  <a:prstClr val="black"/>
                </a:solidFill>
                <a:latin typeface="Arial" panose="020B0604020202020204" pitchFamily="34" charset="0"/>
                <a:ea typeface="Times New Roman" panose="02020603050405020304" pitchFamily="18" charset="0"/>
                <a:cs typeface="Arial" panose="020B0604020202020204" pitchFamily="34" charset="0"/>
              </a:rPr>
              <a:t>a) Hai tuyến đường mũi tên màu đỏ và mũi tên màu vàng giao nhau.</a:t>
            </a:r>
          </a:p>
          <a:p>
            <a:pPr algn="just" defTabSz="609630">
              <a:lnSpc>
                <a:spcPct val="150000"/>
              </a:lnSpc>
            </a:pPr>
            <a:r>
              <a:rPr lang="en-US" sz="2467">
                <a:solidFill>
                  <a:prstClr val="black"/>
                </a:solidFill>
                <a:latin typeface="Arial" panose="020B0604020202020204" pitchFamily="34" charset="0"/>
                <a:ea typeface="Times New Roman" panose="02020603050405020304" pitchFamily="18" charset="0"/>
                <a:cs typeface="Arial" panose="020B0604020202020204" pitchFamily="34" charset="0"/>
              </a:rPr>
              <a:t>b) Hai tuyến đường mũi tên màu xanh dương và màu xanh lá cây không giao nhau.</a:t>
            </a:r>
          </a:p>
          <a:p>
            <a:pPr algn="just" defTabSz="609630">
              <a:lnSpc>
                <a:spcPct val="150000"/>
              </a:lnSpc>
            </a:pPr>
            <a:r>
              <a:rPr lang="en-US" sz="2467">
                <a:solidFill>
                  <a:prstClr val="black"/>
                </a:solidFill>
                <a:latin typeface="Arial" panose="020B0604020202020204" pitchFamily="34" charset="0"/>
                <a:ea typeface="Times New Roman" panose="02020603050405020304" pitchFamily="18" charset="0"/>
                <a:cs typeface="Arial" panose="020B0604020202020204" pitchFamily="34" charset="0"/>
              </a:rPr>
              <a:t>c) Hai tuyến đường mũi tên màu xanh dương và mũi tên màu đỏ song song.</a:t>
            </a:r>
          </a:p>
        </p:txBody>
      </p:sp>
    </p:spTree>
    <p:extLst>
      <p:ext uri="{BB962C8B-B14F-4D97-AF65-F5344CB8AC3E}">
        <p14:creationId xmlns:p14="http://schemas.microsoft.com/office/powerpoint/2010/main" val="28573940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500"/>
                                        <p:tgtEl>
                                          <p:spTgt spid="4">
                                            <p:txEl>
                                              <p:pRg st="1" end="1"/>
                                            </p:txEl>
                                          </p:spTgt>
                                        </p:tgtEl>
                                      </p:cBhvr>
                                    </p:animEffect>
                                  </p:childTnLst>
                                </p:cTn>
                              </p:par>
                            </p:childTnLst>
                          </p:cTn>
                        </p:par>
                        <p:par>
                          <p:cTn id="35" fill="hold">
                            <p:stCondLst>
                              <p:cond delay="1000"/>
                            </p:stCondLst>
                            <p:childTnLst>
                              <p:par>
                                <p:cTn id="36" presetID="14" presetClass="entr" presetSubtype="10" fill="hold" nodeType="after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par>
                          <p:cTn id="39" fill="hold">
                            <p:stCondLst>
                              <p:cond delay="1500"/>
                            </p:stCondLst>
                            <p:childTnLst>
                              <p:par>
                                <p:cTn id="40" presetID="22" presetClass="entr" presetSubtype="4" fill="hold" nodeType="after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down)">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4915901" y="263188"/>
            <a:ext cx="2563522" cy="656655"/>
          </a:xfrm>
          <a:prstGeom prst="rect">
            <a:avLst/>
          </a:prstGeom>
        </p:spPr>
        <p:txBody>
          <a:bodyPr wrap="none">
            <a:spAutoFit/>
          </a:bodyPr>
          <a:lstStyle/>
          <a:p>
            <a:pPr defTabSz="609630">
              <a:defRPr/>
            </a:pPr>
            <a:r>
              <a:rPr lang="en-US" sz="3667" b="1" dirty="0">
                <a:solidFill>
                  <a:srgbClr val="C00000"/>
                </a:solidFill>
                <a:latin typeface="Arial" panose="020B0604020202020204" pitchFamily="34" charset="0"/>
                <a:cs typeface="Arial" panose="020B0604020202020204" pitchFamily="34" charset="0"/>
              </a:rPr>
              <a:t>KẾT LUẬN</a:t>
            </a:r>
          </a:p>
        </p:txBody>
      </p:sp>
      <p:grpSp>
        <p:nvGrpSpPr>
          <p:cNvPr id="29" name="Group 28"/>
          <p:cNvGrpSpPr/>
          <p:nvPr/>
        </p:nvGrpSpPr>
        <p:grpSpPr>
          <a:xfrm>
            <a:off x="254000" y="1092200"/>
            <a:ext cx="11684000" cy="5384800"/>
            <a:chOff x="381000" y="2163876"/>
            <a:chExt cx="17526000" cy="16217632"/>
          </a:xfrm>
        </p:grpSpPr>
        <p:grpSp>
          <p:nvGrpSpPr>
            <p:cNvPr id="28" name="Group 27"/>
            <p:cNvGrpSpPr/>
            <p:nvPr/>
          </p:nvGrpSpPr>
          <p:grpSpPr>
            <a:xfrm>
              <a:off x="381000" y="2163876"/>
              <a:ext cx="17526000" cy="16217632"/>
              <a:chOff x="304800" y="2131792"/>
              <a:chExt cx="17526000" cy="16217632"/>
            </a:xfrm>
          </p:grpSpPr>
          <p:sp>
            <p:nvSpPr>
              <p:cNvPr id="27" name="Freeform 6"/>
              <p:cNvSpPr/>
              <p:nvPr/>
            </p:nvSpPr>
            <p:spPr>
              <a:xfrm>
                <a:off x="304800" y="2131792"/>
                <a:ext cx="17526000" cy="16217632"/>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19" name="Freeform 6"/>
              <p:cNvSpPr/>
              <p:nvPr/>
            </p:nvSpPr>
            <p:spPr>
              <a:xfrm>
                <a:off x="457200" y="2414270"/>
                <a:ext cx="17096874" cy="15614013"/>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23" name="Rectangle 22"/>
            <p:cNvSpPr/>
            <p:nvPr/>
          </p:nvSpPr>
          <p:spPr>
            <a:xfrm>
              <a:off x="914400" y="2476323"/>
              <a:ext cx="16459200" cy="9392065"/>
            </a:xfrm>
            <a:prstGeom prst="rect">
              <a:avLst/>
            </a:prstGeom>
          </p:spPr>
          <p:txBody>
            <a:bodyPr wrap="square">
              <a:spAutoFit/>
            </a:bodyPr>
            <a:lstStyle/>
            <a:p>
              <a:pPr algn="just" defTabSz="609630">
                <a:lnSpc>
                  <a:spcPct val="150000"/>
                </a:lnSpc>
                <a:spcBef>
                  <a:spcPts val="400"/>
                </a:spcBef>
              </a:pPr>
              <a:r>
                <a:rPr lang="vi-VN" sz="2533">
                  <a:solidFill>
                    <a:prstClr val="black"/>
                  </a:solidFill>
                  <a:latin typeface="Arial" panose="020B0604020202020204" pitchFamily="34" charset="0"/>
                  <a:ea typeface="Times New Roman" panose="02020603050405020304" pitchFamily="18" charset="0"/>
                  <a:cs typeface="Arial" panose="020B0604020202020204" pitchFamily="34" charset="0"/>
                </a:rPr>
                <a:t>Cho hai đường thẳng a và b trong không gian.</a:t>
              </a:r>
            </a:p>
            <a:p>
              <a:pPr algn="just" defTabSz="609630">
                <a:lnSpc>
                  <a:spcPct val="150000"/>
                </a:lnSpc>
                <a:spcBef>
                  <a:spcPts val="400"/>
                </a:spcBef>
              </a:pPr>
              <a:r>
                <a:rPr lang="vi-VN" sz="2533">
                  <a:solidFill>
                    <a:prstClr val="black"/>
                  </a:solidFill>
                  <a:latin typeface="Arial" panose="020B0604020202020204" pitchFamily="34" charset="0"/>
                  <a:ea typeface="Times New Roman" panose="02020603050405020304" pitchFamily="18" charset="0"/>
                  <a:cs typeface="Arial" panose="020B0604020202020204" pitchFamily="34" charset="0"/>
                </a:rPr>
                <a:t>• Nếu a và b cùng nằm trong một mặt phẳng thì ta nói a và b đồng phẳng. Khi đó, a và b có thể cắt nhau, song song với nhau hoặc trùng nhau.</a:t>
              </a:r>
            </a:p>
            <a:p>
              <a:pPr algn="just" defTabSz="609630">
                <a:lnSpc>
                  <a:spcPct val="150000"/>
                </a:lnSpc>
                <a:spcBef>
                  <a:spcPts val="400"/>
                </a:spcBef>
              </a:pPr>
              <a:r>
                <a:rPr lang="vi-VN" sz="2533">
                  <a:solidFill>
                    <a:prstClr val="black"/>
                  </a:solidFill>
                  <a:latin typeface="Arial" panose="020B0604020202020204" pitchFamily="34" charset="0"/>
                  <a:ea typeface="Times New Roman" panose="02020603050405020304" pitchFamily="18" charset="0"/>
                  <a:cs typeface="Arial" panose="020B0604020202020204" pitchFamily="34" charset="0"/>
                </a:rPr>
                <a:t>• Nếu a và b không cùng nằm trong bất kì mặt phẳng nào thì ta nói a và b chéo nhau. Khi đó, ta cũng nói a chéo với b, hoặc b chéo với a.</a:t>
              </a:r>
            </a:p>
          </p:txBody>
        </p:sp>
      </p:grpSp>
      <p:pic>
        <p:nvPicPr>
          <p:cNvPr id="32"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534755">
            <a:off x="186518" y="-75157"/>
            <a:ext cx="744564" cy="1220935"/>
          </a:xfrm>
          <a:prstGeom prst="rect">
            <a:avLst/>
          </a:prstGeom>
        </p:spPr>
      </p:pic>
      <p:sp>
        <p:nvSpPr>
          <p:cNvPr id="15" name="Freeform 5"/>
          <p:cNvSpPr/>
          <p:nvPr/>
        </p:nvSpPr>
        <p:spPr>
          <a:xfrm rot="20350299">
            <a:off x="11054112" y="1164620"/>
            <a:ext cx="755434" cy="538031"/>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8">
              <a:extLst>
                <a:ext uri="{96DAC541-7B7A-43D3-8B79-37D633B846F1}">
                  <asvg:svgBlip xmlns="" xmlns:asvg="http://schemas.microsoft.com/office/drawing/2016/SVG/main" r:embed="rId18"/>
                </a:ext>
              </a:extLst>
            </a:blip>
            <a:stretch>
              <a:fillRect/>
            </a:stretch>
          </a:blipFill>
        </p:spPr>
      </p:sp>
      <p:sp>
        <p:nvSpPr>
          <p:cNvPr id="16" name="Freeform 6"/>
          <p:cNvSpPr/>
          <p:nvPr/>
        </p:nvSpPr>
        <p:spPr>
          <a:xfrm rot="20305174">
            <a:off x="10920430" y="5864242"/>
            <a:ext cx="897764" cy="759326"/>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r:embed="rId19">
              <a:extLst>
                <a:ext uri="{96DAC541-7B7A-43D3-8B79-37D633B846F1}">
                  <asvg:svgBlip xmlns:asvg="http://schemas.microsoft.com/office/drawing/2016/SVG/main" xmlns="" r:embed="rId10"/>
                </a:ext>
              </a:extLst>
            </a:blip>
            <a:stretch>
              <a:fillRect/>
            </a:stretch>
          </a:blipFill>
        </p:spPr>
      </p:sp>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56351" y="4329656"/>
            <a:ext cx="7620000" cy="2045744"/>
          </a:xfrm>
          <a:prstGeom prst="rect">
            <a:avLst/>
          </a:prstGeom>
        </p:spPr>
      </p:pic>
    </p:spTree>
    <p:extLst>
      <p:ext uri="{BB962C8B-B14F-4D97-AF65-F5344CB8AC3E}">
        <p14:creationId xmlns:p14="http://schemas.microsoft.com/office/powerpoint/2010/main" val="191265862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89284" y="378327"/>
            <a:ext cx="11176000" cy="61544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544990">
            <a:off x="106476" y="6019952"/>
            <a:ext cx="824289" cy="682599"/>
          </a:xfrm>
          <a:prstGeom prst="rect">
            <a:avLst/>
          </a:prstGeom>
        </p:spPr>
      </p:pic>
      <p:sp>
        <p:nvSpPr>
          <p:cNvPr id="18" name="Rectangle 17"/>
          <p:cNvSpPr/>
          <p:nvPr/>
        </p:nvSpPr>
        <p:spPr>
          <a:xfrm>
            <a:off x="746590" y="1504790"/>
            <a:ext cx="10700158" cy="1323696"/>
          </a:xfrm>
          <a:prstGeom prst="rect">
            <a:avLst/>
          </a:prstGeom>
        </p:spPr>
        <p:txBody>
          <a:bodyPr wrap="square">
            <a:spAutoFit/>
          </a:bodyPr>
          <a:lstStyle/>
          <a:p>
            <a:pPr algn="just" defTabSz="609630">
              <a:lnSpc>
                <a:spcPct val="150000"/>
              </a:lnSpc>
              <a:spcBef>
                <a:spcPts val="67"/>
              </a:spcBef>
              <a:defRPr/>
            </a:pPr>
            <a:r>
              <a:rPr lang="en-US" sz="2667">
                <a:solidFill>
                  <a:prstClr val="black"/>
                </a:solidFill>
                <a:latin typeface="Arial" panose="020B0604020202020204" pitchFamily="34" charset="0"/>
                <a:ea typeface="Calibri" panose="020F0502020204030204" pitchFamily="34" charset="0"/>
                <a:cs typeface="Arial" panose="020B0604020202020204" pitchFamily="34" charset="0"/>
              </a:rPr>
              <a:t>Hãy tìm một số hình ảnh về hai đường thẳng song song, hai đường thẳng chéo nhau trong thực tiễn.</a:t>
            </a:r>
            <a:endParaRPr lang="en-US" sz="2667">
              <a:solidFill>
                <a:prstClr val="black"/>
              </a:solidFill>
              <a:latin typeface="Arial" panose="020B0604020202020204" pitchFamily="34" charset="0"/>
              <a:ea typeface="Malgun Gothic" panose="020B0503020000020004" pitchFamily="34" charset="-127"/>
              <a:cs typeface="Arial" panose="020B0604020202020204" pitchFamily="34" charset="0"/>
            </a:endParaRPr>
          </a:p>
        </p:txBody>
      </p:sp>
      <p:grpSp>
        <p:nvGrpSpPr>
          <p:cNvPr id="20" name="Group 19"/>
          <p:cNvGrpSpPr/>
          <p:nvPr/>
        </p:nvGrpSpPr>
        <p:grpSpPr>
          <a:xfrm>
            <a:off x="4889500" y="528957"/>
            <a:ext cx="2375569" cy="1986785"/>
            <a:chOff x="5943600" y="288505"/>
            <a:chExt cx="5523200" cy="2980178"/>
          </a:xfrm>
        </p:grpSpPr>
        <p:grpSp>
          <p:nvGrpSpPr>
            <p:cNvPr id="29" name="Group 2"/>
            <p:cNvGrpSpPr/>
            <p:nvPr/>
          </p:nvGrpSpPr>
          <p:grpSpPr>
            <a:xfrm>
              <a:off x="5943600" y="288505"/>
              <a:ext cx="5523200" cy="2980178"/>
              <a:chOff x="0" y="-28575"/>
              <a:chExt cx="2061501" cy="841375"/>
            </a:xfrm>
          </p:grpSpPr>
          <p:sp>
            <p:nvSpPr>
              <p:cNvPr id="31" name="Freeform 3"/>
              <p:cNvSpPr/>
              <p:nvPr/>
            </p:nvSpPr>
            <p:spPr>
              <a:xfrm>
                <a:off x="33645" y="14451"/>
                <a:ext cx="2027856" cy="29412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2" name="TextBox 4"/>
              <p:cNvSpPr txBox="1"/>
              <p:nvPr/>
            </p:nvSpPr>
            <p:spPr>
              <a:xfrm>
                <a:off x="0" y="-28575"/>
                <a:ext cx="812800" cy="841375"/>
              </a:xfrm>
              <a:prstGeom prst="rect">
                <a:avLst/>
              </a:prstGeom>
            </p:spPr>
            <p:txBody>
              <a:bodyPr lIns="33867" tIns="33867" rIns="33867" bIns="33867" rtlCol="0" anchor="ctr"/>
              <a:lstStyle/>
              <a:p>
                <a:pPr algn="ctr" defTabSz="609630">
                  <a:lnSpc>
                    <a:spcPts val="1494"/>
                  </a:lnSpc>
                  <a:defRPr/>
                </a:pPr>
                <a:endParaRPr sz="1200">
                  <a:solidFill>
                    <a:prstClr val="black"/>
                  </a:solidFill>
                  <a:latin typeface="Calibri"/>
                </a:endParaRPr>
              </a:p>
            </p:txBody>
          </p:sp>
        </p:grpSp>
        <p:sp>
          <p:nvSpPr>
            <p:cNvPr id="30" name="Rectangle 29"/>
            <p:cNvSpPr/>
            <p:nvPr/>
          </p:nvSpPr>
          <p:spPr>
            <a:xfrm>
              <a:off x="6756867" y="389719"/>
              <a:ext cx="3712822" cy="1177245"/>
            </a:xfrm>
            <a:prstGeom prst="rect">
              <a:avLst/>
            </a:prstGeom>
          </p:spPr>
          <p:txBody>
            <a:bodyPr wrap="none">
              <a:spAutoFit/>
            </a:bodyPr>
            <a:lstStyle/>
            <a:p>
              <a:pPr algn="just" defTabSz="609630">
                <a:lnSpc>
                  <a:spcPct val="150000"/>
                </a:lnSpc>
                <a:spcAft>
                  <a:spcPts val="400"/>
                </a:spcAft>
                <a:defRPr/>
              </a:pPr>
              <a:r>
                <a:rPr lang="nl-NL" sz="3000" b="1">
                  <a:solidFill>
                    <a:prstClr val="white"/>
                  </a:solidFill>
                  <a:latin typeface="Arial" panose="020B0604020202020204" pitchFamily="34" charset="0"/>
                  <a:ea typeface="Times New Roman" panose="02020603050405020304" pitchFamily="18" charset="0"/>
                  <a:cs typeface="Arial" panose="020B0604020202020204" pitchFamily="34" charset="0"/>
                </a:rPr>
                <a:t>Câu hỏi</a:t>
              </a:r>
              <a:endParaRPr lang="en-US" sz="30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49855" y="5938248"/>
            <a:ext cx="815428" cy="582449"/>
          </a:xfrm>
          <a:prstGeom prst="rect">
            <a:avLst/>
          </a:prstGeom>
        </p:spPr>
      </p:pic>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1499466" y="2966410"/>
            <a:ext cx="9076562" cy="3305000"/>
          </a:xfrm>
          <a:prstGeom prst="rect">
            <a:avLst/>
          </a:prstGeom>
        </p:spPr>
      </p:pic>
      <p:pic>
        <p:nvPicPr>
          <p:cNvPr id="4" name="Picture 3"/>
          <p:cNvPicPr>
            <a:picLocks noChangeAspect="1"/>
          </p:cNvPicPr>
          <p:nvPr/>
        </p:nvPicPr>
        <p:blipFill>
          <a:blip r:embed="rId15"/>
          <a:stretch>
            <a:fillRect/>
          </a:stretch>
        </p:blipFill>
        <p:spPr>
          <a:xfrm rot="21131661">
            <a:off x="10985336" y="433355"/>
            <a:ext cx="544469" cy="965877"/>
          </a:xfrm>
          <a:prstGeom prst="rect">
            <a:avLst/>
          </a:prstGeom>
        </p:spPr>
      </p:pic>
    </p:spTree>
    <p:extLst>
      <p:ext uri="{BB962C8B-B14F-4D97-AF65-F5344CB8AC3E}">
        <p14:creationId xmlns:p14="http://schemas.microsoft.com/office/powerpoint/2010/main" val="16804789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89284" y="378327"/>
            <a:ext cx="11176000" cy="61544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544990">
            <a:off x="106476" y="6019952"/>
            <a:ext cx="824289" cy="682599"/>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5050" y="392833"/>
            <a:ext cx="1050234" cy="750167"/>
          </a:xfrm>
          <a:prstGeom prst="rect">
            <a:avLst/>
          </a:prstGeom>
        </p:spPr>
      </p:pic>
      <p:sp>
        <p:nvSpPr>
          <p:cNvPr id="3" name="Rectangle 2"/>
          <p:cNvSpPr/>
          <p:nvPr/>
        </p:nvSpPr>
        <p:spPr>
          <a:xfrm>
            <a:off x="960274" y="736600"/>
            <a:ext cx="1132041" cy="502766"/>
          </a:xfrm>
          <a:prstGeom prst="rect">
            <a:avLst/>
          </a:prstGeom>
        </p:spPr>
        <p:txBody>
          <a:bodyPr wrap="none">
            <a:spAutoFit/>
          </a:bodyPr>
          <a:lstStyle/>
          <a:p>
            <a:pPr defTabSz="609630"/>
            <a:r>
              <a:rPr lang="en-US" sz="2667" b="1" i="1" u="sng">
                <a:solidFill>
                  <a:srgbClr val="C00000"/>
                </a:solidFill>
                <a:latin typeface="Arial" panose="020B0604020202020204" pitchFamily="34" charset="0"/>
                <a:ea typeface="Calibri" panose="020F0502020204030204" pitchFamily="34" charset="0"/>
                <a:cs typeface="Arial" panose="020B0604020202020204" pitchFamily="34" charset="0"/>
              </a:rPr>
              <a:t>Ví dụ:</a:t>
            </a:r>
            <a:endParaRPr lang="en-US" sz="1200" b="1" i="1" u="sng">
              <a:solidFill>
                <a:srgbClr val="C00000"/>
              </a:solidFill>
              <a:latin typeface="Calibri"/>
            </a:endParaRPr>
          </a:p>
        </p:txBody>
      </p:sp>
      <p:sp>
        <p:nvSpPr>
          <p:cNvPr id="4" name="Rectangle 3"/>
          <p:cNvSpPr/>
          <p:nvPr/>
        </p:nvSpPr>
        <p:spPr>
          <a:xfrm>
            <a:off x="2223829" y="607462"/>
            <a:ext cx="6096000" cy="1323696"/>
          </a:xfrm>
          <a:prstGeom prst="rect">
            <a:avLst/>
          </a:prstGeom>
        </p:spPr>
        <p:txBody>
          <a:bodyPr>
            <a:spAutoFit/>
          </a:bodyPr>
          <a:lstStyle/>
          <a:p>
            <a:pPr defTabSz="609630">
              <a:lnSpc>
                <a:spcPct val="150000"/>
              </a:lnSpc>
              <a:spcAft>
                <a:spcPts val="533"/>
              </a:spcAft>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 Hình ảnh hai đường thẳng song song:</a:t>
            </a:r>
          </a:p>
        </p:txBody>
      </p:sp>
      <p:pic>
        <p:nvPicPr>
          <p:cNvPr id="5" name="Picture 4"/>
          <p:cNvPicPr>
            <a:picLocks noChangeAspect="1"/>
          </p:cNvPicPr>
          <p:nvPr/>
        </p:nvPicPr>
        <p:blipFill>
          <a:blip r:embed="rId13"/>
          <a:stretch>
            <a:fillRect/>
          </a:stretch>
        </p:blipFill>
        <p:spPr>
          <a:xfrm>
            <a:off x="962947" y="3022600"/>
            <a:ext cx="4330272" cy="3067277"/>
          </a:xfrm>
          <a:prstGeom prst="rect">
            <a:avLst/>
          </a:prstGeom>
        </p:spPr>
      </p:pic>
      <p:cxnSp>
        <p:nvCxnSpPr>
          <p:cNvPr id="8" name="Straight Connector 7"/>
          <p:cNvCxnSpPr/>
          <p:nvPr/>
        </p:nvCxnSpPr>
        <p:spPr>
          <a:xfrm>
            <a:off x="6096000" y="2006601"/>
            <a:ext cx="0" cy="4354651"/>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39255" y="1566798"/>
            <a:ext cx="5038559" cy="708014"/>
          </a:xfrm>
          <a:prstGeom prst="rect">
            <a:avLst/>
          </a:prstGeom>
        </p:spPr>
        <p:txBody>
          <a:bodyPr wrap="none">
            <a:spAutoFit/>
          </a:bodyPr>
          <a:lstStyle/>
          <a:p>
            <a:pPr defTabSz="609630">
              <a:lnSpc>
                <a:spcPct val="150000"/>
              </a:lnSpc>
              <a:spcAft>
                <a:spcPts val="533"/>
              </a:spcAft>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Hai cạnh đối diện của chiếc bàn</a:t>
            </a:r>
          </a:p>
        </p:txBody>
      </p:sp>
      <p:sp>
        <p:nvSpPr>
          <p:cNvPr id="19" name="Rectangle 18"/>
          <p:cNvSpPr/>
          <p:nvPr/>
        </p:nvSpPr>
        <p:spPr>
          <a:xfrm>
            <a:off x="7629702" y="1562366"/>
            <a:ext cx="2542684" cy="708014"/>
          </a:xfrm>
          <a:prstGeom prst="rect">
            <a:avLst/>
          </a:prstGeom>
        </p:spPr>
        <p:txBody>
          <a:bodyPr wrap="none">
            <a:spAutoFit/>
          </a:bodyPr>
          <a:lstStyle/>
          <a:p>
            <a:pPr defTabSz="609630">
              <a:lnSpc>
                <a:spcPct val="150000"/>
              </a:lnSpc>
              <a:spcAft>
                <a:spcPts val="533"/>
              </a:spcAft>
            </a:pP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Vạch kẻ đường</a:t>
            </a:r>
            <a:endParaRPr lang="en-US" sz="2667">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14"/>
          <a:stretch>
            <a:fillRect/>
          </a:stretch>
        </p:blipFill>
        <p:spPr>
          <a:xfrm>
            <a:off x="6798030" y="2768601"/>
            <a:ext cx="4235845" cy="3172219"/>
          </a:xfrm>
          <a:prstGeom prst="rect">
            <a:avLst/>
          </a:prstGeom>
        </p:spPr>
      </p:pic>
    </p:spTree>
    <p:extLst>
      <p:ext uri="{BB962C8B-B14F-4D97-AF65-F5344CB8AC3E}">
        <p14:creationId xmlns:p14="http://schemas.microsoft.com/office/powerpoint/2010/main" val="97228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89284" y="378327"/>
            <a:ext cx="11176000" cy="61544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544990">
            <a:off x="106476" y="6019952"/>
            <a:ext cx="824289" cy="682599"/>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5050" y="392833"/>
            <a:ext cx="1050234" cy="750167"/>
          </a:xfrm>
          <a:prstGeom prst="rect">
            <a:avLst/>
          </a:prstGeom>
        </p:spPr>
      </p:pic>
      <p:sp>
        <p:nvSpPr>
          <p:cNvPr id="3" name="Rectangle 2"/>
          <p:cNvSpPr/>
          <p:nvPr/>
        </p:nvSpPr>
        <p:spPr>
          <a:xfrm>
            <a:off x="960274" y="736600"/>
            <a:ext cx="1132041" cy="502766"/>
          </a:xfrm>
          <a:prstGeom prst="rect">
            <a:avLst/>
          </a:prstGeom>
        </p:spPr>
        <p:txBody>
          <a:bodyPr wrap="none">
            <a:spAutoFit/>
          </a:bodyPr>
          <a:lstStyle/>
          <a:p>
            <a:pPr defTabSz="609630">
              <a:defRPr/>
            </a:pPr>
            <a:r>
              <a:rPr lang="en-US" sz="2667" b="1" i="1" u="sng">
                <a:solidFill>
                  <a:srgbClr val="C00000"/>
                </a:solidFill>
                <a:latin typeface="Arial" panose="020B0604020202020204" pitchFamily="34" charset="0"/>
                <a:ea typeface="Calibri" panose="020F0502020204030204" pitchFamily="34" charset="0"/>
                <a:cs typeface="Arial" panose="020B0604020202020204" pitchFamily="34" charset="0"/>
              </a:rPr>
              <a:t>Ví dụ:</a:t>
            </a:r>
            <a:endParaRPr lang="en-US" sz="1200" b="1" i="1" u="sng">
              <a:solidFill>
                <a:srgbClr val="C00000"/>
              </a:solidFill>
              <a:latin typeface="Calibri"/>
            </a:endParaRPr>
          </a:p>
        </p:txBody>
      </p:sp>
      <p:sp>
        <p:nvSpPr>
          <p:cNvPr id="4" name="Rectangle 3"/>
          <p:cNvSpPr/>
          <p:nvPr/>
        </p:nvSpPr>
        <p:spPr>
          <a:xfrm>
            <a:off x="2540000" y="1244600"/>
            <a:ext cx="6096000" cy="1323696"/>
          </a:xfrm>
          <a:prstGeom prst="rect">
            <a:avLst/>
          </a:prstGeom>
        </p:spPr>
        <p:txBody>
          <a:bodyPr>
            <a:spAutoFit/>
          </a:bodyPr>
          <a:lstStyle/>
          <a:p>
            <a:pPr defTabSz="609630">
              <a:lnSpc>
                <a:spcPct val="150000"/>
              </a:lnSpc>
              <a:spcAft>
                <a:spcPts val="533"/>
              </a:spcAft>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Hình ảnh hai đường thẳng chéo nhau</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p:sp>
        <p:nvSpPr>
          <p:cNvPr id="9" name="Rectangle 8"/>
          <p:cNvSpPr/>
          <p:nvPr/>
        </p:nvSpPr>
        <p:spPr>
          <a:xfrm>
            <a:off x="3597183" y="2110874"/>
            <a:ext cx="5304657" cy="708014"/>
          </a:xfrm>
          <a:prstGeom prst="rect">
            <a:avLst/>
          </a:prstGeom>
        </p:spPr>
        <p:txBody>
          <a:bodyPr wrap="none">
            <a:spAutoFit/>
          </a:bodyPr>
          <a:lstStyle/>
          <a:p>
            <a:pPr defTabSz="609630">
              <a:lnSpc>
                <a:spcPct val="150000"/>
              </a:lnSpc>
              <a:spcAft>
                <a:spcPts val="533"/>
              </a:spcAft>
            </a:pP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Cạnh bàn và đường nối chân bàn</a:t>
            </a:r>
            <a:endParaRPr lang="en-US" sz="2667">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159.png" descr="A picture containing furniture, table, floor, indoor&#10;&#10;Description automatically generated"/>
          <p:cNvPicPr/>
          <p:nvPr/>
        </p:nvPicPr>
        <p:blipFill>
          <a:blip r:embed="rId13"/>
          <a:srcRect/>
          <a:stretch>
            <a:fillRect/>
          </a:stretch>
        </p:blipFill>
        <p:spPr>
          <a:xfrm>
            <a:off x="3868776" y="3075503"/>
            <a:ext cx="4683874" cy="3126579"/>
          </a:xfrm>
          <a:prstGeom prst="rect">
            <a:avLst/>
          </a:prstGeom>
          <a:ln/>
        </p:spPr>
      </p:pic>
    </p:spTree>
    <p:extLst>
      <p:ext uri="{BB962C8B-B14F-4D97-AF65-F5344CB8AC3E}">
        <p14:creationId xmlns:p14="http://schemas.microsoft.com/office/powerpoint/2010/main" val="174168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3275</Words>
  <Application>Microsoft Office PowerPoint</Application>
  <PresentationFormat>Widescreen</PresentationFormat>
  <Paragraphs>224</Paragraphs>
  <Slides>49</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Malgun Gothic</vt:lpstr>
      <vt:lpstr>Arial</vt:lpstr>
      <vt:lpstr>Calibri</vt:lpstr>
      <vt:lpstr>Cambria Math</vt:lpstr>
      <vt:lpstr>Kavoon</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2025-01-26T02:20:09Z</dcterms:created>
  <dcterms:modified xsi:type="dcterms:W3CDTF">2025-01-30T02:42:18Z</dcterms:modified>
</cp:coreProperties>
</file>