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7"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306" r:id="rId39"/>
    <p:sldId id="3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9" d="100"/>
          <a:sy n="89" d="100"/>
        </p:scale>
        <p:origin x="12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EC9F1-C085-4719-9988-90520F582F02}" type="datetimeFigureOut">
              <a:rPr lang="en-US" smtClean="0"/>
              <a:t>1/31/2025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D7AAD-A3F2-40F5-ACD8-8F5B46F4200E}" type="slidenum">
              <a:rPr lang="en-US" smtClean="0"/>
              <a:t>‹#›</a:t>
            </a:fld>
            <a:endParaRPr lang="en-US"/>
          </a:p>
        </p:txBody>
      </p:sp>
    </p:spTree>
    <p:extLst>
      <p:ext uri="{BB962C8B-B14F-4D97-AF65-F5344CB8AC3E}">
        <p14:creationId xmlns:p14="http://schemas.microsoft.com/office/powerpoint/2010/main" val="106234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66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51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0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547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32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743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938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5799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96211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12747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34447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8658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6176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807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52267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0039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7684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0876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3334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524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080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5536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553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01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835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164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399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1/31/2025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523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1/31/2025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473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34.sv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50"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9" Type="http://schemas.openxmlformats.org/officeDocument/2006/relationships/image" Target="../media/image10.png"/><Relationship Id="rId48"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7.svg"/><Relationship Id="rId10" Type="http://schemas.openxmlformats.org/officeDocument/2006/relationships/image" Target="../media/image14.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7.svg"/><Relationship Id="rId10" Type="http://schemas.openxmlformats.org/officeDocument/2006/relationships/image" Target="../media/image14.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10" Type="http://schemas.microsoft.com/office/2007/relationships/hdphoto" Target="../media/hdphoto5.wdp"/><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0.svg"/><Relationship Id="rId11" Type="http://schemas.openxmlformats.org/officeDocument/2006/relationships/image" Target="../media/image34.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3" Type="http://schemas.openxmlformats.org/officeDocument/2006/relationships/image" Target="../media/image24.sv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15" Type="http://schemas.openxmlformats.org/officeDocument/2006/relationships/image" Target="../media/image5.png"/><Relationship Id="rId14" Type="http://schemas.openxmlformats.org/officeDocument/2006/relationships/image" Target="../media/image4.jpg"/></Relationships>
</file>

<file path=ppt/slides/_rels/slide20.xml.rels><?xml version="1.0" encoding="UTF-8" standalone="yes"?>
<Relationships xmlns="http://schemas.openxmlformats.org/package/2006/relationships"><Relationship Id="rId13" Type="http://schemas.openxmlformats.org/officeDocument/2006/relationships/image" Target="../media/image12.svg"/><Relationship Id="rId2" Type="http://schemas.openxmlformats.org/officeDocument/2006/relationships/image" Target="../media/image32.png"/><Relationship Id="rId1" Type="http://schemas.openxmlformats.org/officeDocument/2006/relationships/slideLayout" Target="../slideLayouts/slideLayout18.xml"/><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image" Target="../media/image2.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8.xml"/><Relationship Id="rId11" Type="http://schemas.openxmlformats.org/officeDocument/2006/relationships/image" Target="../media/image34.svg"/><Relationship Id="rId5" Type="http://schemas.openxmlformats.org/officeDocument/2006/relationships/image" Target="../media/image4.svg"/><Relationship Id="rId4" Type="http://schemas.openxmlformats.org/officeDocument/2006/relationships/image" Target="../media/image24.png"/><Relationship Id="rId1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5" Type="http://schemas.openxmlformats.org/officeDocument/2006/relationships/image" Target="../media/image11.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6.png"/><Relationship Id="rId10" Type="http://schemas.openxmlformats.org/officeDocument/2006/relationships/image" Target="../media/image90.svg"/><Relationship Id="rId4" Type="http://schemas.microsoft.com/office/2007/relationships/hdphoto" Target="../media/hdphoto1.wdp"/><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9" Type="http://schemas.openxmlformats.org/officeDocument/2006/relationships/image" Target="../media/image7.sv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8.xml"/><Relationship Id="rId11" Type="http://schemas.openxmlformats.org/officeDocument/2006/relationships/image" Target="../media/image10.sv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9.png"/><Relationship Id="rId11" Type="http://schemas.openxmlformats.org/officeDocument/2006/relationships/image" Target="../media/image10.svg"/><Relationship Id="rId5" Type="http://schemas.openxmlformats.org/officeDocument/2006/relationships/image" Target="../media/image5.pn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18.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s>
</file>

<file path=ppt/slides/_rels/slide3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50"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9" Type="http://schemas.openxmlformats.org/officeDocument/2006/relationships/image" Target="../media/image10.png"/><Relationship Id="rId48"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media/image41.pn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NUL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NUL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NUL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NUL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8" Type="http://schemas.openxmlformats.org/officeDocument/2006/relationships/image" Target="../media/image40.svg"/><Relationship Id="rId12" Type="http://schemas.openxmlformats.org/officeDocument/2006/relationships/image" Target="../media/image13.svg"/><Relationship Id="rId17" Type="http://schemas.openxmlformats.org/officeDocument/2006/relationships/image" Target="../media/image9.svg"/><Relationship Id="rId2" Type="http://schemas.openxmlformats.org/officeDocument/2006/relationships/image" Target="../media/image6.png"/><Relationship Id="rId16" Type="http://schemas.openxmlformats.org/officeDocument/2006/relationships/image" Target="../media/image46.png"/><Relationship Id="rId1" Type="http://schemas.openxmlformats.org/officeDocument/2006/relationships/slideLayout" Target="../slideLayouts/slideLayout18.xml"/><Relationship Id="rId15" Type="http://schemas.openxmlformats.org/officeDocument/2006/relationships/image" Target="../media/image7.png"/><Relationship Id="rId9" Type="http://schemas.openxmlformats.org/officeDocument/2006/relationships/image" Target="../media/image45.png"/><Relationship Id="rId14" Type="http://schemas.openxmlformats.org/officeDocument/2006/relationships/image" Target="../media/image11.svg"/></Relationships>
</file>

<file path=ppt/slides/_rels/slide3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24.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18.svg"/><Relationship Id="rId11" Type="http://schemas.openxmlformats.org/officeDocument/2006/relationships/image" Target="../media/image3.png"/><Relationship Id="rId5" Type="http://schemas.openxmlformats.org/officeDocument/2006/relationships/image" Target="../media/image49.png"/><Relationship Id="rId10" Type="http://schemas.openxmlformats.org/officeDocument/2006/relationships/image" Target="../media/image220.svg"/><Relationship Id="rId4" Type="http://schemas.openxmlformats.org/officeDocument/2006/relationships/image" Target="../media/image16.svg"/><Relationship Id="rId9" Type="http://schemas.openxmlformats.org/officeDocument/2006/relationships/image" Target="../media/image51.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50"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49" Type="http://schemas.openxmlformats.org/officeDocument/2006/relationships/image" Target="../media/image10.png"/><Relationship Id="rId48"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5.sv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0.svg"/><Relationship Id="rId5" Type="http://schemas.openxmlformats.org/officeDocument/2006/relationships/image" Target="../media/image4.svg"/><Relationship Id="rId10" Type="http://schemas.openxmlformats.org/officeDocument/2006/relationships/image" Target="../media/image21.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69" name="Picture 68"/>
          <p:cNvPicPr>
            <a:picLocks noChangeAspect="1"/>
          </p:cNvPicPr>
          <p:nvPr/>
        </p:nvPicPr>
        <p:blipFill>
          <a:blip r:embed="rId2"/>
          <a:stretch>
            <a:fillRect/>
          </a:stretch>
        </p:blipFill>
        <p:spPr>
          <a:xfrm>
            <a:off x="173916" y="-162459"/>
            <a:ext cx="11481795" cy="6633023"/>
          </a:xfrm>
          <a:prstGeom prst="rect">
            <a:avLst/>
          </a:prstGeom>
        </p:spPr>
      </p:pic>
      <p:sp>
        <p:nvSpPr>
          <p:cNvPr id="70" name="Google Shape;132;p3"/>
          <p:cNvSpPr/>
          <p:nvPr/>
        </p:nvSpPr>
        <p:spPr>
          <a:xfrm>
            <a:off x="748775" y="1447800"/>
            <a:ext cx="10467331" cy="2808178"/>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 THPT NGÔ LÊ TÂN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HỒ VĂN NGUYÊN</a:t>
            </a:r>
          </a:p>
          <a:p>
            <a:pPr marL="0" marR="0" lvl="0" indent="0" algn="ctr" defTabSz="609630" rtl="0" eaLnBrk="1" fontAlgn="auto" latinLnBrk="0" hangingPunct="1">
              <a:lnSpc>
                <a:spcPct val="150000"/>
              </a:lnSpc>
              <a:spcBef>
                <a:spcPts val="133"/>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LỚP 11A1</a:t>
            </a:r>
          </a:p>
          <a:p>
            <a:pPr marL="0" marR="0" lvl="0" indent="0" algn="ctr" defTabSz="609630" rtl="0" eaLnBrk="1" fontAlgn="auto" latinLnBrk="0" hangingPunct="1">
              <a:lnSpc>
                <a:spcPct val="150000"/>
              </a:lnSpc>
              <a:spcBef>
                <a:spcPts val="133"/>
              </a:spcBef>
              <a:spcAft>
                <a:spcPts val="0"/>
              </a:spcAft>
              <a:buClrTx/>
              <a:buSzTx/>
              <a:buFontTx/>
              <a:buNone/>
              <a:tabLst/>
              <a:defRPr/>
            </a:pP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2076226" y="4123356"/>
            <a:ext cx="7476565" cy="212346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a:t>
            </a:r>
            <a:r>
              <a:rPr lang="en-US" sz="2933"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13</a:t>
            </a:r>
            <a:r>
              <a:rPr kumimoji="0" lang="vi-VN" sz="2933"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933"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 THẲNG VÀ MẶT PHẲNG SONG </a:t>
            </a:r>
            <a:r>
              <a:rPr lang="en-US" sz="2933"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SONG</a:t>
            </a:r>
            <a:endParaRPr kumimoji="0" lang="en-US" sz="2933"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a:t>
            </a:r>
            <a:r>
              <a:rPr lang="en-US" sz="2933"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US" sz="2933"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524492"/>
      </p:ext>
    </p:extLst>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279400"/>
            <a:ext cx="11887200" cy="6350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15" name="Group 14"/>
          <p:cNvGrpSpPr/>
          <p:nvPr/>
        </p:nvGrpSpPr>
        <p:grpSpPr>
          <a:xfrm>
            <a:off x="5206999" y="482600"/>
            <a:ext cx="1778000" cy="6096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7" name="Rectangle 16"/>
            <p:cNvSpPr/>
            <p:nvPr/>
          </p:nvSpPr>
          <p:spPr>
            <a:xfrm>
              <a:off x="3565116" y="987956"/>
              <a:ext cx="2097210" cy="942686"/>
            </a:xfrm>
            <a:prstGeom prst="rect">
              <a:avLst/>
            </a:prstGeom>
            <a:noFill/>
            <a:ln>
              <a:noFill/>
            </a:ln>
          </p:spPr>
          <p:txBody>
            <a:bodyPr wrap="none">
              <a:spAutoFit/>
            </a:bodyPr>
            <a:lstStyle/>
            <a:p>
              <a:pPr algn="ctr" defTabSz="609630"/>
              <a:r>
                <a:rPr lang="en-US" sz="2667"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667"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667" b="1">
                  <a:solidFill>
                    <a:prstClr val="white"/>
                  </a:solidFill>
                  <a:latin typeface="Arial" panose="020B0604020202020204" pitchFamily="34" charset="0"/>
                  <a:ea typeface="Times New Roman" panose="02020603050405020304" pitchFamily="18" charset="0"/>
                  <a:cs typeface="Arial" panose="020B0604020202020204" pitchFamily="34" charset="0"/>
                </a:rPr>
                <a:t>1 </a:t>
              </a:r>
              <a:endPar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315744" y="1206718"/>
            <a:ext cx="11796178" cy="1846468"/>
          </a:xfrm>
          <a:prstGeom prst="rect">
            <a:avLst/>
          </a:prstGeom>
        </p:spPr>
        <p:txBody>
          <a:bodyPr wrap="none">
            <a:spAutoFit/>
          </a:bodyPr>
          <a:lstStyle/>
          <a:p>
            <a:pPr algn="just" defTabSz="609630">
              <a:lnSpc>
                <a:spcPct val="150000"/>
              </a:lnSpc>
            </a:pPr>
            <a:r>
              <a:rPr lang="en-US" sz="2533">
                <a:solidFill>
                  <a:prstClr val="black"/>
                </a:solidFill>
                <a:latin typeface="Arial" panose="020B0604020202020204" pitchFamily="34" charset="0"/>
                <a:ea typeface="Times New Roman" panose="02020603050405020304" pitchFamily="18" charset="0"/>
                <a:cs typeface="Arial" panose="020B0604020202020204" pitchFamily="34" charset="0"/>
              </a:rPr>
              <a:t>Cho tứ diện ABCD. Trong các mặt phẳng chứa các mặt của tứ diện, hãy cho biết</a:t>
            </a:r>
          </a:p>
          <a:p>
            <a:pPr marL="495325" indent="-495325" algn="just" defTabSz="609630">
              <a:lnSpc>
                <a:spcPct val="150000"/>
              </a:lnSpc>
              <a:buFontTx/>
              <a:buAutoNum type="alphaLcParenR"/>
            </a:pPr>
            <a:r>
              <a:rPr lang="en-US" sz="2533">
                <a:solidFill>
                  <a:prstClr val="black"/>
                </a:solidFill>
                <a:latin typeface="Arial" panose="020B0604020202020204" pitchFamily="34" charset="0"/>
                <a:ea typeface="Calibri" panose="020F0502020204030204" pitchFamily="34" charset="0"/>
                <a:cs typeface="Arial" panose="020B0604020202020204" pitchFamily="34" charset="0"/>
              </a:rPr>
              <a:t>Đường thẳng AB cắt các mặt phẳng nào?</a:t>
            </a:r>
          </a:p>
          <a:p>
            <a:pPr marL="495325" indent="-495325" algn="just" defTabSz="609630">
              <a:lnSpc>
                <a:spcPct val="150000"/>
              </a:lnSpc>
              <a:buFontTx/>
              <a:buAutoNum type="alphaLcParenR"/>
            </a:pPr>
            <a:r>
              <a:rPr lang="en-US" sz="2533">
                <a:solidFill>
                  <a:prstClr val="black"/>
                </a:solidFill>
                <a:latin typeface="Arial" panose="020B0604020202020204" pitchFamily="34" charset="0"/>
                <a:ea typeface="Calibri" panose="020F0502020204030204" pitchFamily="34" charset="0"/>
                <a:cs typeface="Arial" panose="020B0604020202020204" pitchFamily="34" charset="0"/>
              </a:rPr>
              <a:t>Đường thẳng AB nằm trong các mặt phẳng nào?</a:t>
            </a:r>
            <a:endParaRPr lang="en-US" sz="25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5565067" y="3225800"/>
            <a:ext cx="1061865" cy="508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14" name="Rectangle 13"/>
          <p:cNvSpPr/>
          <p:nvPr/>
        </p:nvSpPr>
        <p:spPr>
          <a:xfrm>
            <a:off x="373935" y="4076343"/>
            <a:ext cx="7042865" cy="2431178"/>
          </a:xfrm>
          <a:prstGeom prst="rect">
            <a:avLst/>
          </a:prstGeom>
        </p:spPr>
        <p:txBody>
          <a:bodyPr wrap="square">
            <a:spAutoFit/>
          </a:bodyPr>
          <a:lstStyle/>
          <a:p>
            <a:pPr marL="495325" indent="-495325" algn="just" defTabSz="609630">
              <a:lnSpc>
                <a:spcPct val="150000"/>
              </a:lnSpc>
              <a:buFontTx/>
              <a:buAutoNum type="alphaLcParenR"/>
            </a:pPr>
            <a:r>
              <a:rPr lang="en-US" sz="2533">
                <a:solidFill>
                  <a:prstClr val="black"/>
                </a:solidFill>
                <a:latin typeface="Arial" panose="020B0604020202020204" pitchFamily="34" charset="0"/>
                <a:ea typeface="Calibri" panose="020F0502020204030204" pitchFamily="34" charset="0"/>
                <a:cs typeface="Arial" panose="020B0604020202020204" pitchFamily="34" charset="0"/>
              </a:rPr>
              <a:t>Đường thẳng AB cắt các mặt phẳng (ACD) và (BCD).</a:t>
            </a:r>
          </a:p>
          <a:p>
            <a:pPr marL="495325" indent="-495325" algn="just" defTabSz="609630">
              <a:lnSpc>
                <a:spcPct val="150000"/>
              </a:lnSpc>
              <a:buFontTx/>
              <a:buAutoNum type="alphaLcParenR"/>
            </a:pPr>
            <a:r>
              <a:rPr lang="en-US" sz="2533">
                <a:solidFill>
                  <a:prstClr val="black"/>
                </a:solidFill>
                <a:latin typeface="Arial" panose="020B0604020202020204" pitchFamily="34" charset="0"/>
                <a:ea typeface="Calibri" panose="020F0502020204030204" pitchFamily="34" charset="0"/>
                <a:cs typeface="Arial" panose="020B0604020202020204" pitchFamily="34" charset="0"/>
              </a:rPr>
              <a:t>Đường thẳng AB nằm trong các mặt phẳng (ABC) và (ABD).</a:t>
            </a:r>
            <a:endParaRPr lang="en-US" sz="25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6" y="163468"/>
            <a:ext cx="933223" cy="78315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3210924"/>
            <a:ext cx="3362257" cy="3164477"/>
          </a:xfrm>
          <a:prstGeom prst="rect">
            <a:avLst/>
          </a:prstGeom>
        </p:spPr>
      </p:pic>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826528">
            <a:off x="11255923" y="5937492"/>
            <a:ext cx="671869" cy="1014141"/>
          </a:xfrm>
          <a:prstGeom prst="rect">
            <a:avLst/>
          </a:prstGeom>
        </p:spPr>
      </p:pic>
    </p:spTree>
    <p:extLst>
      <p:ext uri="{BB962C8B-B14F-4D97-AF65-F5344CB8AC3E}">
        <p14:creationId xmlns:p14="http://schemas.microsoft.com/office/powerpoint/2010/main" val="16874103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left)">
                                      <p:cBhvr>
                                        <p:cTn id="3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381000"/>
            <a:ext cx="11582399" cy="605024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35160">
            <a:off x="139452" y="5076850"/>
            <a:ext cx="707121" cy="1067354"/>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86415">
            <a:off x="11024851" y="5991151"/>
            <a:ext cx="1020264" cy="679751"/>
          </a:xfrm>
          <a:prstGeom prst="rect">
            <a:avLst/>
          </a:prstGeom>
        </p:spPr>
      </p:pic>
      <p:sp>
        <p:nvSpPr>
          <p:cNvPr id="30" name="Rectangle 29"/>
          <p:cNvSpPr/>
          <p:nvPr/>
        </p:nvSpPr>
        <p:spPr>
          <a:xfrm>
            <a:off x="4622800" y="482600"/>
            <a:ext cx="3160774" cy="8619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pPr>
            <a:r>
              <a:rPr lang="nl-NL" sz="3334"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3334"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307506" y="1435895"/>
            <a:ext cx="9791362" cy="1261756"/>
          </a:xfrm>
          <a:prstGeom prst="rect">
            <a:avLst/>
          </a:prstGeom>
        </p:spPr>
        <p:txBody>
          <a:bodyPr wrap="square">
            <a:spAutoFit/>
          </a:bodyPr>
          <a:lstStyle/>
          <a:p>
            <a:pPr defTabSz="609630">
              <a:lnSpc>
                <a:spcPct val="150000"/>
              </a:lnSpc>
            </a:pPr>
            <a:r>
              <a:rPr lang="en-US" sz="2533">
                <a:solidFill>
                  <a:prstClr val="black"/>
                </a:solidFill>
                <a:latin typeface="Arial" panose="020B0604020202020204" pitchFamily="34" charset="0"/>
                <a:ea typeface="Calibri" panose="020F0502020204030204" pitchFamily="34" charset="0"/>
              </a:rPr>
              <a:t>Trong Ví dụ 1, đường thẳng AC cắt các mặt phẳng nào, nằm trong các mặt phẳng nào?</a:t>
            </a:r>
            <a:endParaRPr lang="en-US" sz="2533" dirty="0">
              <a:solidFill>
                <a:prstClr val="black"/>
              </a:solidFill>
              <a:latin typeface="Calibri"/>
            </a:endParaRPr>
          </a:p>
        </p:txBody>
      </p:sp>
      <p:sp>
        <p:nvSpPr>
          <p:cNvPr id="16" name="Oval Callout 15"/>
          <p:cNvSpPr/>
          <p:nvPr/>
        </p:nvSpPr>
        <p:spPr>
          <a:xfrm>
            <a:off x="5631686" y="2717800"/>
            <a:ext cx="1143000" cy="65062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650351" y="1002386"/>
            <a:ext cx="585031" cy="1037750"/>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3522" y="3124805"/>
            <a:ext cx="3362257" cy="3164477"/>
          </a:xfrm>
          <a:prstGeom prst="rect">
            <a:avLst/>
          </a:prstGeom>
        </p:spPr>
      </p:pic>
      <p:sp>
        <p:nvSpPr>
          <p:cNvPr id="6" name="Rectangle 5"/>
          <p:cNvSpPr/>
          <p:nvPr/>
        </p:nvSpPr>
        <p:spPr>
          <a:xfrm>
            <a:off x="5338019" y="3641737"/>
            <a:ext cx="6244381" cy="1261756"/>
          </a:xfrm>
          <a:prstGeom prst="rect">
            <a:avLst/>
          </a:prstGeom>
        </p:spPr>
        <p:txBody>
          <a:bodyPr wrap="square">
            <a:spAutoFit/>
          </a:bodyPr>
          <a:lstStyle/>
          <a:p>
            <a:pPr marL="381019" indent="-381019" defTabSz="609630" fontAlgn="base">
              <a:lnSpc>
                <a:spcPct val="150000"/>
              </a:lnSpc>
              <a:buFontTx/>
              <a:buChar cha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Đường thẳng AC cắt các mặt phẳng: (BCD) và (ABD).</a:t>
            </a:r>
          </a:p>
        </p:txBody>
      </p:sp>
      <p:sp>
        <p:nvSpPr>
          <p:cNvPr id="7" name="Rectangle 6"/>
          <p:cNvSpPr/>
          <p:nvPr/>
        </p:nvSpPr>
        <p:spPr>
          <a:xfrm>
            <a:off x="5338019" y="4912619"/>
            <a:ext cx="6295181" cy="1261756"/>
          </a:xfrm>
          <a:prstGeom prst="rect">
            <a:avLst/>
          </a:prstGeom>
        </p:spPr>
        <p:txBody>
          <a:bodyPr wrap="square">
            <a:spAutoFit/>
          </a:bodyPr>
          <a:lstStyle/>
          <a:p>
            <a:pPr marL="381019" indent="-381019" defTabSz="609630" fontAlgn="base">
              <a:lnSpc>
                <a:spcPct val="150000"/>
              </a:lnSpc>
              <a:buFontTx/>
              <a:buChar cha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Đường thẳng AC nằm trong mặt phẳng: (ABC) và (ACD).</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208196"/>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628228" y="330200"/>
            <a:ext cx="10935545" cy="6197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3528518" y="4546601"/>
            <a:ext cx="5463082" cy="2082800"/>
          </a:xfrm>
          <a:prstGeom prst="rect">
            <a:avLst/>
          </a:prstGeom>
        </p:spPr>
      </p:pic>
      <p:grpSp>
        <p:nvGrpSpPr>
          <p:cNvPr id="13" name="Group 12"/>
          <p:cNvGrpSpPr/>
          <p:nvPr/>
        </p:nvGrpSpPr>
        <p:grpSpPr>
          <a:xfrm>
            <a:off x="1436617" y="892875"/>
            <a:ext cx="1317627" cy="1255603"/>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59801"/>
            </a:xfrm>
            <a:prstGeom prst="rect">
              <a:avLst/>
            </a:prstGeom>
            <a:noFill/>
          </p:spPr>
          <p:txBody>
            <a:bodyPr wrap="square" lIns="0" tIns="0" rIns="0" bIns="0" rtlCol="0" anchor="t">
              <a:spAutoFit/>
            </a:bodyPr>
            <a:lstStyle/>
            <a:p>
              <a:pPr algn="ctr" defTabSz="609630">
                <a:lnSpc>
                  <a:spcPts val="2912"/>
                </a:lnSpc>
                <a:defRPr/>
              </a:pPr>
              <a:r>
                <a:rPr lang="en-US" sz="4000" b="1" dirty="0">
                  <a:solidFill>
                    <a:prstClr val="white"/>
                  </a:solidFill>
                  <a:latin typeface="Arial" panose="020B0604020202020204" pitchFamily="34" charset="0"/>
                  <a:cs typeface="Arial" panose="020B0604020202020204" pitchFamily="34" charset="0"/>
                </a:rPr>
                <a:t>02</a:t>
              </a:r>
            </a:p>
          </p:txBody>
        </p:sp>
      </p:grpSp>
      <p:sp>
        <p:nvSpPr>
          <p:cNvPr id="17" name="Rectangle 16"/>
          <p:cNvSpPr/>
          <p:nvPr/>
        </p:nvSpPr>
        <p:spPr>
          <a:xfrm>
            <a:off x="1815059" y="2311400"/>
            <a:ext cx="8890000" cy="1631601"/>
          </a:xfrm>
          <a:prstGeom prst="rect">
            <a:avLst/>
          </a:prstGeom>
        </p:spPr>
        <p:txBody>
          <a:bodyPr wrap="square">
            <a:spAutoFit/>
          </a:bodyPr>
          <a:lstStyle/>
          <a:p>
            <a:pPr algn="ctr" defTabSz="609630">
              <a:lnSpc>
                <a:spcPct val="150000"/>
              </a:lnSpc>
              <a:spcBef>
                <a:spcPts val="400"/>
              </a:spcBef>
              <a:spcAft>
                <a:spcPts val="533"/>
              </a:spcAft>
            </a:pPr>
            <a:r>
              <a:rPr lang="vi-VN" sz="3334" b="1">
                <a:solidFill>
                  <a:prstClr val="black"/>
                </a:solidFill>
                <a:latin typeface="Arial" panose="020B0604020202020204" pitchFamily="34" charset="0"/>
                <a:ea typeface="Calibri" panose="020F0502020204030204" pitchFamily="34" charset="0"/>
                <a:cs typeface="Arial" panose="020B0604020202020204" pitchFamily="34" charset="0"/>
              </a:rPr>
              <a:t>Điều kiện và tính chất của đường thẳng song song với mặt phẳng</a:t>
            </a:r>
            <a:endParaRPr lang="vi-VN" sz="3334"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0430204" y="442445"/>
            <a:ext cx="1021481" cy="1107296"/>
          </a:xfrm>
          <a:prstGeom prst="rect">
            <a:avLst/>
          </a:prstGeom>
        </p:spPr>
      </p:pic>
      <p:pic>
        <p:nvPicPr>
          <p:cNvPr id="19"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1056190" y="105965"/>
            <a:ext cx="732361" cy="1105451"/>
          </a:xfrm>
          <a:prstGeom prst="rect">
            <a:avLst/>
          </a:prstGeom>
        </p:spPr>
      </p:pic>
    </p:spTree>
    <p:extLst>
      <p:ext uri="{BB962C8B-B14F-4D97-AF65-F5344CB8AC3E}">
        <p14:creationId xmlns:p14="http://schemas.microsoft.com/office/powerpoint/2010/main" val="145259385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52400" y="116305"/>
            <a:ext cx="11938000" cy="6629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0992863" y="6052842"/>
            <a:ext cx="703964" cy="1201027"/>
          </a:xfrm>
          <a:prstGeom prst="rect">
            <a:avLst/>
          </a:prstGeom>
        </p:spPr>
      </p:pic>
      <p:sp>
        <p:nvSpPr>
          <p:cNvPr id="9" name="Rectangle 8"/>
          <p:cNvSpPr/>
          <p:nvPr/>
        </p:nvSpPr>
        <p:spPr>
          <a:xfrm>
            <a:off x="541253" y="838200"/>
            <a:ext cx="6418347" cy="2431178"/>
          </a:xfrm>
          <a:prstGeom prst="rect">
            <a:avLst/>
          </a:prstGeom>
        </p:spPr>
        <p:txBody>
          <a:bodyPr wrap="square">
            <a:spAutoFit/>
          </a:bodyPr>
          <a:lstStyle/>
          <a:p>
            <a:pPr marL="20321" marR="20321" algn="just" defTabSz="609630">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b</a:t>
            </a:r>
            <a:r>
              <a:rPr lang="en-US" sz="2533">
                <a:solidFill>
                  <a:srgbClr val="000000"/>
                </a:solidFill>
                <a:latin typeface="Calibri"/>
                <a:ea typeface="Times New Roman" panose="02020603050405020304" pitchFamily="18" charset="0"/>
                <a:cs typeface="Arial" panose="020B0604020202020204" pitchFamily="34" charset="0"/>
              </a:rPr>
              <a:t>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42853" y="228600"/>
            <a:ext cx="688564" cy="642610"/>
          </a:xfrm>
          <a:prstGeom prst="rect">
            <a:avLst/>
          </a:prstGeom>
        </p:spPr>
      </p:pic>
      <p:sp>
        <p:nvSpPr>
          <p:cNvPr id="22" name="TextBox 21"/>
          <p:cNvSpPr txBox="1"/>
          <p:nvPr/>
        </p:nvSpPr>
        <p:spPr>
          <a:xfrm>
            <a:off x="1379043" y="363210"/>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2:</a:t>
            </a:r>
            <a:endParaRPr lang="en-US" sz="2667"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1168400" y="4632912"/>
            <a:ext cx="2035829"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9"/>
          <a:stretch>
            <a:fillRect/>
          </a:stretch>
        </p:blipFill>
        <p:spPr>
          <a:xfrm>
            <a:off x="7213600" y="787400"/>
            <a:ext cx="4725672" cy="2307197"/>
          </a:xfrm>
          <a:prstGeom prst="rect">
            <a:avLst/>
          </a:prstGeom>
        </p:spPr>
      </p:pic>
      <p:sp>
        <p:nvSpPr>
          <p:cNvPr id="12" name="Rectangle 11"/>
          <p:cNvSpPr/>
          <p:nvPr/>
        </p:nvSpPr>
        <p:spPr>
          <a:xfrm>
            <a:off x="558800" y="3276600"/>
            <a:ext cx="11278872" cy="1261756"/>
          </a:xfrm>
          <a:prstGeom prst="rect">
            <a:avLst/>
          </a:prstGeom>
        </p:spPr>
        <p:txBody>
          <a:bodyPr wrap="square">
            <a:spAutoFit/>
          </a:bodyPr>
          <a:lstStyle/>
          <a:p>
            <a:pPr marL="20321" marR="20321" algn="just" defTabSz="609630">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lang="vi-VN" sz="2533"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4" name="Rectangle 23"/>
          <p:cNvSpPr/>
          <p:nvPr/>
        </p:nvSpPr>
        <p:spPr>
          <a:xfrm>
            <a:off x="661569" y="5308600"/>
            <a:ext cx="11176103" cy="1261756"/>
          </a:xfrm>
          <a:prstGeom prst="rect">
            <a:avLst/>
          </a:prstGeom>
        </p:spPr>
        <p:txBody>
          <a:bodyPr wrap="square">
            <a:spAutoFit/>
          </a:bodyPr>
          <a:lstStyle/>
          <a:p>
            <a:pPr algn="just" defTabSz="609630">
              <a:lnSpc>
                <a:spcPct val="150000"/>
              </a:lnSpc>
            </a:pPr>
            <a:r>
              <a:rPr lang="nl-NL" sz="2533">
                <a:solidFill>
                  <a:srgbClr val="000000"/>
                </a:solidFill>
                <a:latin typeface="Arial" panose="020B0604020202020204" pitchFamily="34" charset="0"/>
                <a:ea typeface="Calibri" panose="020F0502020204030204" pitchFamily="34" charset="0"/>
                <a:cs typeface="Arial" panose="020B0604020202020204" pitchFamily="34" charset="0"/>
              </a:rPr>
              <a:t>- Vì a thuộc Q nên nếu a cắt (P) tại M, thì M thuộc giao tuyến của (P) và (Q).</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a:lnSpc>
                <a:spcPct val="150000"/>
              </a:lnSpc>
            </a:pPr>
            <a:r>
              <a:rPr lang="nl-NL" sz="2533">
                <a:solidFill>
                  <a:srgbClr val="000000"/>
                </a:solidFill>
                <a:latin typeface="Arial" panose="020B0604020202020204" pitchFamily="34" charset="0"/>
                <a:ea typeface="Calibri" panose="020F0502020204030204" pitchFamily="34" charset="0"/>
                <a:cs typeface="Arial" panose="020B0604020202020204" pitchFamily="34" charset="0"/>
              </a:rPr>
              <a:t>Vậy suy ra M thuộc b.</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25" name="Freeform 5"/>
          <p:cNvSpPr/>
          <p:nvPr/>
        </p:nvSpPr>
        <p:spPr>
          <a:xfrm>
            <a:off x="11344845" y="241313"/>
            <a:ext cx="694129" cy="536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4110550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37" dur="500"/>
                                        <p:tgtEl>
                                          <p:spTgt spid="2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4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52400" y="116305"/>
            <a:ext cx="11938000" cy="6629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0992863" y="6052842"/>
            <a:ext cx="703964" cy="1201027"/>
          </a:xfrm>
          <a:prstGeom prst="rect">
            <a:avLst/>
          </a:prstGeom>
        </p:spPr>
      </p:pic>
      <p:sp>
        <p:nvSpPr>
          <p:cNvPr id="9" name="Rectangle 8"/>
          <p:cNvSpPr/>
          <p:nvPr/>
        </p:nvSpPr>
        <p:spPr>
          <a:xfrm>
            <a:off x="541253" y="838200"/>
            <a:ext cx="6418347" cy="2431178"/>
          </a:xfrm>
          <a:prstGeom prst="rect">
            <a:avLst/>
          </a:prstGeom>
        </p:spPr>
        <p:txBody>
          <a:bodyPr wrap="square">
            <a:spAutoFit/>
          </a:bodyPr>
          <a:lstStyle/>
          <a:p>
            <a:pPr marL="20321" marR="20321" algn="just" defTabSz="609630">
              <a:lnSpc>
                <a:spcPct val="150000"/>
              </a:lnSpc>
              <a:defRPr/>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thẳng a không nằm trong mặt phẳng (P) và a song song với đường thẳng b nằm trong (P). Gọi (Q) là mặt phẳng chứa a và b</a:t>
            </a:r>
            <a:r>
              <a:rPr lang="en-US" sz="2533">
                <a:solidFill>
                  <a:srgbClr val="000000"/>
                </a:solidFill>
                <a:latin typeface="Calibri"/>
                <a:ea typeface="Times New Roman" panose="02020603050405020304" pitchFamily="18" charset="0"/>
                <a:cs typeface="Arial" panose="020B0604020202020204" pitchFamily="34" charset="0"/>
              </a:rPr>
              <a:t>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p:txBody>
      </p:sp>
      <p:pic>
        <p:nvPicPr>
          <p:cNvPr id="17" name="Picture 16"/>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42853" y="228600"/>
            <a:ext cx="688564" cy="642610"/>
          </a:xfrm>
          <a:prstGeom prst="rect">
            <a:avLst/>
          </a:prstGeom>
        </p:spPr>
      </p:pic>
      <p:sp>
        <p:nvSpPr>
          <p:cNvPr id="22" name="TextBox 21"/>
          <p:cNvSpPr txBox="1"/>
          <p:nvPr/>
        </p:nvSpPr>
        <p:spPr>
          <a:xfrm>
            <a:off x="1379043" y="363210"/>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2:</a:t>
            </a:r>
            <a:endParaRPr lang="en-US" sz="2667" dirty="0">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1168400" y="4632912"/>
            <a:ext cx="2035829"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9"/>
          <a:stretch>
            <a:fillRect/>
          </a:stretch>
        </p:blipFill>
        <p:spPr>
          <a:xfrm>
            <a:off x="7213600" y="787400"/>
            <a:ext cx="4725672" cy="2307197"/>
          </a:xfrm>
          <a:prstGeom prst="rect">
            <a:avLst/>
          </a:prstGeom>
        </p:spPr>
      </p:pic>
      <p:sp>
        <p:nvSpPr>
          <p:cNvPr id="12" name="Rectangle 11"/>
          <p:cNvSpPr/>
          <p:nvPr/>
        </p:nvSpPr>
        <p:spPr>
          <a:xfrm>
            <a:off x="558800" y="3276600"/>
            <a:ext cx="11278872" cy="1261756"/>
          </a:xfrm>
          <a:prstGeom prst="rect">
            <a:avLst/>
          </a:prstGeom>
        </p:spPr>
        <p:txBody>
          <a:bodyPr wrap="square">
            <a:spAutoFit/>
          </a:bodyPr>
          <a:lstStyle/>
          <a:p>
            <a:pPr marL="20321" marR="20321" algn="just" defTabSz="609630">
              <a:lnSpc>
                <a:spcPct val="150000"/>
              </a:lnSpc>
              <a:defRPr/>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Nếu a và (P) cắt nhau tại điểm M thì M có thuộc (Q) và M có thuộc b hay không? Hãy rút ra kết luận sau khi trả lời các câu hỏi trên.</a:t>
            </a:r>
            <a:endParaRPr lang="vi-VN" sz="2533"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5"/>
          <p:cNvSpPr/>
          <p:nvPr/>
        </p:nvSpPr>
        <p:spPr>
          <a:xfrm>
            <a:off x="11344845" y="241313"/>
            <a:ext cx="694129" cy="536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mc:AlternateContent xmlns:mc="http://schemas.openxmlformats.org/markup-compatibility/2006" xmlns:a14="http://schemas.microsoft.com/office/drawing/2010/main">
        <mc:Choice Requires="a14">
          <p:sp>
            <p:nvSpPr>
              <p:cNvPr id="13" name="Rectangle 12"/>
              <p:cNvSpPr/>
              <p:nvPr/>
            </p:nvSpPr>
            <p:spPr>
              <a:xfrm>
                <a:off x="1308599" y="5323305"/>
                <a:ext cx="10515704" cy="1261756"/>
              </a:xfrm>
              <a:prstGeom prst="rect">
                <a:avLst/>
              </a:prstGeom>
            </p:spPr>
            <p:txBody>
              <a:bodyPr wrap="square">
                <a:spAutoFit/>
              </a:bodyPr>
              <a:lstStyle/>
              <a:p>
                <a:pPr algn="just" defTabSz="609630">
                  <a:lnSpc>
                    <a:spcPct val="150000"/>
                  </a:lnSpc>
                </a:pPr>
                <a14:m>
                  <m:oMath xmlns:m="http://schemas.openxmlformats.org/officeDocument/2006/math">
                    <m:r>
                      <a:rPr lang="nl-NL" sz="2533" b="1"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nl-NL" sz="2533" b="1" i="1">
                    <a:solidFill>
                      <a:srgbClr val="000000"/>
                    </a:solidFill>
                    <a:latin typeface="Arial" panose="020B0604020202020204" pitchFamily="34" charset="0"/>
                    <a:ea typeface="Calibri" panose="020F0502020204030204" pitchFamily="34" charset="0"/>
                    <a:cs typeface="Arial" panose="020B0604020202020204" pitchFamily="34" charset="0"/>
                  </a:rPr>
                  <a:t> Kết luận: </a:t>
                </a:r>
                <a:r>
                  <a:rPr lang="nl-NL" sz="2533">
                    <a:solidFill>
                      <a:srgbClr val="000000"/>
                    </a:solidFill>
                    <a:latin typeface="Arial" panose="020B0604020202020204" pitchFamily="34" charset="0"/>
                    <a:ea typeface="Calibri" panose="020F0502020204030204" pitchFamily="34" charset="0"/>
                    <a:cs typeface="Arial" panose="020B0604020202020204" pitchFamily="34" charset="0"/>
                  </a:rPr>
                  <a:t>Nếu a không nằm trong (P) và song song với b thuộc (P) thì a song song với (P) hay a và (P) không có điểm chung.</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08599" y="5323305"/>
                <a:ext cx="10515704" cy="1261756"/>
              </a:xfrm>
              <a:prstGeom prst="rect">
                <a:avLst/>
              </a:prstGeom>
              <a:blipFill>
                <a:blip r:embed="rId12"/>
                <a:stretch>
                  <a:fillRect l="-1043" r="-986" b="-5314"/>
                </a:stretch>
              </a:blipFill>
            </p:spPr>
            <p:txBody>
              <a:bodyPr/>
              <a:lstStyle/>
              <a:p>
                <a:r>
                  <a:rPr lang="en-US">
                    <a:noFill/>
                  </a:rPr>
                  <a:t> </a:t>
                </a:r>
              </a:p>
            </p:txBody>
          </p:sp>
        </mc:Fallback>
      </mc:AlternateContent>
    </p:spTree>
    <p:extLst>
      <p:ext uri="{BB962C8B-B14F-4D97-AF65-F5344CB8AC3E}">
        <p14:creationId xmlns:p14="http://schemas.microsoft.com/office/powerpoint/2010/main" val="401294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228600"/>
            <a:ext cx="11582399" cy="6400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6" name="Freeform 5"/>
          <p:cNvSpPr/>
          <p:nvPr/>
        </p:nvSpPr>
        <p:spPr>
          <a:xfrm rot="1171939" flipH="1">
            <a:off x="269623" y="358860"/>
            <a:ext cx="890076" cy="64411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4130700" y="228600"/>
            <a:ext cx="3930598" cy="957890"/>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9" name="TextBox 18"/>
            <p:cNvSpPr txBox="1"/>
            <p:nvPr/>
          </p:nvSpPr>
          <p:spPr>
            <a:xfrm>
              <a:off x="5868874" y="761192"/>
              <a:ext cx="4724400" cy="908133"/>
            </a:xfrm>
            <a:prstGeom prst="rect">
              <a:avLst/>
            </a:prstGeom>
            <a:noFill/>
          </p:spPr>
          <p:txBody>
            <a:bodyPr wrap="square" rtlCol="0">
              <a:spAutoFit/>
            </a:bodyPr>
            <a:lstStyle/>
            <a:p>
              <a:pPr algn="ctr" defTabSz="609630">
                <a:defRPr/>
              </a:pPr>
              <a:r>
                <a:rPr lang="en-US" sz="3334" b="1">
                  <a:solidFill>
                    <a:prstClr val="white"/>
                  </a:solidFill>
                  <a:latin typeface="Arial" panose="020B0604020202020204" pitchFamily="34" charset="0"/>
                  <a:cs typeface="Arial" panose="020B0604020202020204" pitchFamily="34" charset="0"/>
                </a:rPr>
                <a:t>KẾT LUẬN</a:t>
              </a:r>
              <a:endParaRPr lang="en-US" sz="3334" b="1" dirty="0">
                <a:solidFill>
                  <a:prstClr val="white"/>
                </a:solidFill>
                <a:latin typeface="Arial" panose="020B0604020202020204" pitchFamily="34" charset="0"/>
                <a:cs typeface="Arial" panose="020B0604020202020204" pitchFamily="34" charset="0"/>
              </a:endParaRPr>
            </a:p>
          </p:txBody>
        </p:sp>
      </p:grpSp>
      <p:sp>
        <p:nvSpPr>
          <p:cNvPr id="10" name="Rectangle 9"/>
          <p:cNvSpPr/>
          <p:nvPr/>
        </p:nvSpPr>
        <p:spPr>
          <a:xfrm>
            <a:off x="1219200" y="1600200"/>
            <a:ext cx="9702800" cy="2169825"/>
          </a:xfrm>
          <a:prstGeom prst="rect">
            <a:avLst/>
          </a:prstGeom>
        </p:spPr>
        <p:txBody>
          <a:bodyPr wrap="square">
            <a:spAutoFit/>
          </a:bodyPr>
          <a:lstStyle/>
          <a:p>
            <a:pPr algn="just" defTabSz="609630">
              <a:lnSpc>
                <a:spcPct val="150000"/>
              </a:lnSpc>
            </a:pPr>
            <a:r>
              <a:rPr lang="vi-VN" sz="3000">
                <a:solidFill>
                  <a:srgbClr val="1F497D"/>
                </a:solidFill>
                <a:latin typeface="Arial" panose="020B0604020202020204" pitchFamily="34" charset="0"/>
                <a:ea typeface="Times New Roman" panose="02020603050405020304" pitchFamily="18" charset="0"/>
                <a:cs typeface="Arial" panose="020B0604020202020204" pitchFamily="34" charset="0"/>
              </a:rPr>
              <a:t>Nếu đường thẳng a không nằm trong mặt phẳng (P) và song song với một đường thẳng nằm trong (P) thì a song song với (P).</a:t>
            </a:r>
          </a:p>
        </p:txBody>
      </p:sp>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brightnessContrast contrast="-40000"/>
                    </a14:imgEffect>
                  </a14:imgLayer>
                </a14:imgProps>
              </a:ext>
            </a:extLst>
          </a:blip>
          <a:stretch>
            <a:fillRect/>
          </a:stretch>
        </p:blipFill>
        <p:spPr>
          <a:xfrm>
            <a:off x="4130700" y="4839917"/>
            <a:ext cx="4302098" cy="1903783"/>
          </a:xfrm>
          <a:prstGeom prst="rect">
            <a:avLst/>
          </a:prstGeom>
        </p:spPr>
      </p:pic>
    </p:spTree>
    <p:extLst>
      <p:ext uri="{BB962C8B-B14F-4D97-AF65-F5344CB8AC3E}">
        <p14:creationId xmlns:p14="http://schemas.microsoft.com/office/powerpoint/2010/main" val="3711489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99113" y="279400"/>
            <a:ext cx="11697903" cy="6299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44406">
            <a:off x="507066" y="5886999"/>
            <a:ext cx="753410" cy="1137223"/>
          </a:xfrm>
          <a:prstGeom prst="rect">
            <a:avLst/>
          </a:prstGeom>
        </p:spPr>
      </p:pic>
      <p:sp>
        <p:nvSpPr>
          <p:cNvPr id="16" name="Rectangle 15"/>
          <p:cNvSpPr/>
          <p:nvPr/>
        </p:nvSpPr>
        <p:spPr>
          <a:xfrm>
            <a:off x="1371600" y="780085"/>
            <a:ext cx="9956800" cy="1323696"/>
          </a:xfrm>
          <a:prstGeom prst="rect">
            <a:avLst/>
          </a:prstGeom>
        </p:spPr>
        <p:txBody>
          <a:bodyPr wrap="square">
            <a:spAutoFit/>
          </a:bodyPr>
          <a:lstStyle/>
          <a:p>
            <a:pPr marL="20321" marR="20321" algn="just" defTabSz="609630">
              <a:lnSpc>
                <a:spcPct val="150000"/>
              </a:lnSpc>
              <a:defRPr/>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Phát biểu trên còn đúng không nếu bỏ điều kiện “a không nằm trong mặt phẳng (P)”?</a:t>
            </a:r>
            <a:endParaRPr lang="en-US" sz="2667"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5332086" y="2237224"/>
            <a:ext cx="2035829" cy="708014"/>
          </a:xfrm>
          <a:prstGeom prst="rect">
            <a:avLst/>
          </a:prstGeom>
        </p:spPr>
        <p:txBody>
          <a:bodyPr wrap="square">
            <a:spAutoFit/>
          </a:bodyPr>
          <a:lstStyle/>
          <a:p>
            <a:pPr defTabSz="609630">
              <a:lnSpc>
                <a:spcPct val="150000"/>
              </a:lnSpc>
              <a:defRPr/>
            </a:pPr>
            <a:r>
              <a:rPr lang="nl-NL" sz="2667" b="1" u="sng">
                <a:solidFill>
                  <a:srgbClr val="C00000"/>
                </a:solidFill>
                <a:latin typeface="Arial" panose="020B0604020202020204" pitchFamily="34" charset="0"/>
                <a:ea typeface="Calibri" panose="020F0502020204030204" pitchFamily="34" charset="0"/>
                <a:cs typeface="Arial" panose="020B0604020202020204" pitchFamily="34" charset="0"/>
              </a:rPr>
              <a:t>Trả lời:</a:t>
            </a:r>
            <a:endParaRPr lang="en-US" sz="2667" b="1" u="sng">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371600" y="3179591"/>
            <a:ext cx="9956800" cy="2003497"/>
          </a:xfrm>
          <a:prstGeom prst="rect">
            <a:avLst/>
          </a:prstGeom>
        </p:spPr>
        <p:txBody>
          <a:bodyPr wrap="square">
            <a:spAutoFit/>
          </a:bodyPr>
          <a:lstStyle/>
          <a:p>
            <a:pPr algn="just" defTabSz="609630" fontAlgn="base">
              <a:lnSpc>
                <a:spcPct val="150000"/>
              </a:lnSpc>
              <a:spcAft>
                <a:spcPts val="533"/>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Phát biểu trên không còn đúng nếu bỏ điều kiện "a không nằm trong mặt phẳng (P)". </a:t>
            </a:r>
          </a:p>
          <a:p>
            <a:pPr algn="just" defTabSz="609630" fontAlgn="base">
              <a:lnSpc>
                <a:spcPct val="150000"/>
              </a:lnSpc>
              <a:spcAft>
                <a:spcPts val="533"/>
              </a:spcAft>
            </a:pPr>
            <a:r>
              <a:rPr lang="en-US" sz="2667">
                <a:solidFill>
                  <a:srgbClr val="000000"/>
                </a:solidFill>
                <a:latin typeface="Arial" panose="020B0604020202020204" pitchFamily="34" charset="0"/>
                <a:ea typeface="Times New Roman" panose="02020603050405020304" pitchFamily="18" charset="0"/>
                <a:cs typeface="Arial" panose="020B0604020202020204" pitchFamily="34" charset="0"/>
              </a:rPr>
              <a:t>Vì khi đó, có thể a thuộc mặt phẳng (P).</a:t>
            </a:r>
            <a:endParaRPr lang="en-US" sz="2667">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0968713" y="5207000"/>
            <a:ext cx="1127415" cy="14986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1" name="Picture 2"/>
          <p:cNvPicPr>
            <a:picLocks noChangeAspect="1"/>
          </p:cNvPicPr>
          <p:nvPr/>
        </p:nvPicPr>
        <p:blipFill>
          <a:blip r:embed="rId9"/>
          <a:srcRect/>
          <a:stretch>
            <a:fillRect/>
          </a:stretch>
        </p:blipFill>
        <p:spPr>
          <a:xfrm>
            <a:off x="651682" y="958188"/>
            <a:ext cx="613258" cy="636325"/>
          </a:xfrm>
          <a:prstGeom prst="rect">
            <a:avLst/>
          </a:prstGeom>
        </p:spPr>
      </p:pic>
    </p:spTree>
    <p:extLst>
      <p:ext uri="{BB962C8B-B14F-4D97-AF65-F5344CB8AC3E}">
        <p14:creationId xmlns:p14="http://schemas.microsoft.com/office/powerpoint/2010/main" val="1109218122"/>
      </p:ext>
    </p:extLst>
  </p:cSld>
  <p:clrMapOvr>
    <a:masterClrMapping/>
  </p:clrMapOvr>
  <mc:AlternateContent xmlns:mc="http://schemas.openxmlformats.org/markup-compatibility/2006" xmlns:p14="http://schemas.microsoft.com/office/powerpoint/2010/main">
    <mc:Choice Requires="p14">
      <p:transition spd="slow" p14:dur="8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0" dur="500"/>
                                        <p:tgtEl>
                                          <p:spTgt spid="7">
                                            <p:txEl>
                                              <p:pRg st="0" end="0"/>
                                            </p:txEl>
                                          </p:spTgt>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down)">
                                      <p:cBhvr>
                                        <p:cTn id="2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279400"/>
            <a:ext cx="11887200" cy="6350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5" name="Group 14"/>
          <p:cNvGrpSpPr/>
          <p:nvPr/>
        </p:nvGrpSpPr>
        <p:grpSpPr>
          <a:xfrm>
            <a:off x="5206999" y="381000"/>
            <a:ext cx="1778000" cy="6096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7" name="Rectangle 16"/>
            <p:cNvSpPr/>
            <p:nvPr/>
          </p:nvSpPr>
          <p:spPr>
            <a:xfrm>
              <a:off x="3565116" y="987956"/>
              <a:ext cx="2097210" cy="942686"/>
            </a:xfrm>
            <a:prstGeom prst="rect">
              <a:avLst/>
            </a:prstGeom>
            <a:noFill/>
            <a:ln>
              <a:noFill/>
            </a:ln>
          </p:spPr>
          <p:txBody>
            <a:bodyPr wrap="none">
              <a:spAutoFit/>
            </a:bodyPr>
            <a:lstStyle/>
            <a:p>
              <a:pPr algn="ctr" defTabSz="609630">
                <a:defRPr/>
              </a:pPr>
              <a:r>
                <a:rPr lang="en-US" sz="2667"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667" b="1"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2667" b="1">
                  <a:solidFill>
                    <a:prstClr val="white"/>
                  </a:solidFill>
                  <a:latin typeface="Arial" panose="020B0604020202020204" pitchFamily="34" charset="0"/>
                  <a:ea typeface="Times New Roman" panose="02020603050405020304" pitchFamily="18" charset="0"/>
                  <a:cs typeface="Arial" panose="020B0604020202020204" pitchFamily="34" charset="0"/>
                </a:rPr>
                <a:t> 2 </a:t>
              </a:r>
              <a:endPar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513021" y="1092200"/>
            <a:ext cx="6598978" cy="2370392"/>
          </a:xfrm>
          <a:prstGeom prst="rect">
            <a:avLst/>
          </a:prstGeom>
        </p:spPr>
        <p:txBody>
          <a:bodyPr wrap="square">
            <a:spAutoFit/>
          </a:bodyPr>
          <a:lstStyle/>
          <a:p>
            <a:pPr algn="just" defTabSz="609630">
              <a:lnSpc>
                <a:spcPct val="150000"/>
              </a:lnSpc>
            </a:pPr>
            <a:r>
              <a:rPr lang="vi-VN" sz="2467">
                <a:solidFill>
                  <a:prstClr val="black"/>
                </a:solidFill>
                <a:latin typeface="Arial" panose="020B0604020202020204" pitchFamily="34" charset="0"/>
                <a:ea typeface="Times New Roman" panose="02020603050405020304" pitchFamily="18" charset="0"/>
                <a:cs typeface="Arial" panose="020B0604020202020204" pitchFamily="34" charset="0"/>
              </a:rPr>
              <a:t>Cho ba đường thẳng a, b, c đôi một song song với nhau và không cùng nằm trong một mặt phẳng (</a:t>
            </a:r>
            <a:r>
              <a:rPr lang="en-US" sz="2467">
                <a:solidFill>
                  <a:prstClr val="black"/>
                </a:solidFill>
                <a:latin typeface="Arial" panose="020B0604020202020204" pitchFamily="34" charset="0"/>
                <a:ea typeface="Times New Roman" panose="02020603050405020304" pitchFamily="18" charset="0"/>
                <a:cs typeface="Arial" panose="020B0604020202020204" pitchFamily="34" charset="0"/>
              </a:rPr>
              <a:t>hình bên</a:t>
            </a:r>
            <a:r>
              <a:rPr lang="vi-VN" sz="2467">
                <a:solidFill>
                  <a:prstClr val="black"/>
                </a:solidFill>
                <a:latin typeface="Arial" panose="020B0604020202020204" pitchFamily="34" charset="0"/>
                <a:ea typeface="Times New Roman" panose="02020603050405020304" pitchFamily="18" charset="0"/>
                <a:cs typeface="Arial" panose="020B0604020202020204" pitchFamily="34" charset="0"/>
              </a:rPr>
              <a:t>). Chứng minh rằng đường thẳng a song song với mp</a:t>
            </a:r>
            <a:r>
              <a:rPr lang="en-US" sz="2467">
                <a:solidFill>
                  <a:prstClr val="black"/>
                </a:solidFill>
                <a:latin typeface="Calibri"/>
                <a:ea typeface="Times New Roman" panose="02020603050405020304" pitchFamily="18" charset="0"/>
                <a:cs typeface="Arial" panose="020B0604020202020204" pitchFamily="34" charset="0"/>
              </a:rPr>
              <a:t> </a:t>
            </a:r>
            <a:r>
              <a:rPr lang="vi-VN" sz="2467">
                <a:solidFill>
                  <a:prstClr val="black"/>
                </a:solidFill>
                <a:latin typeface="Arial" panose="020B0604020202020204" pitchFamily="34" charset="0"/>
                <a:ea typeface="Times New Roman" panose="02020603050405020304" pitchFamily="18" charset="0"/>
                <a:cs typeface="Arial" panose="020B0604020202020204" pitchFamily="34" charset="0"/>
              </a:rPr>
              <a:t>(b, c).</a:t>
            </a:r>
          </a:p>
        </p:txBody>
      </p:sp>
      <p:sp>
        <p:nvSpPr>
          <p:cNvPr id="13" name="Oval Callout 12"/>
          <p:cNvSpPr/>
          <p:nvPr/>
        </p:nvSpPr>
        <p:spPr>
          <a:xfrm>
            <a:off x="5565067" y="3561335"/>
            <a:ext cx="1061865" cy="508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45" y="217058"/>
            <a:ext cx="933223" cy="783157"/>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68204" flipV="1">
            <a:off x="-20190" y="3593484"/>
            <a:ext cx="553073" cy="83482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4399" y="1092200"/>
            <a:ext cx="4470401" cy="2363660"/>
          </a:xfrm>
          <a:prstGeom prst="rect">
            <a:avLst/>
          </a:prstGeom>
        </p:spPr>
      </p:pic>
      <p:sp>
        <p:nvSpPr>
          <p:cNvPr id="5" name="Rectangle 4"/>
          <p:cNvSpPr/>
          <p:nvPr/>
        </p:nvSpPr>
        <p:spPr>
          <a:xfrm>
            <a:off x="535747" y="4239498"/>
            <a:ext cx="11224453" cy="2370392"/>
          </a:xfrm>
          <a:prstGeom prst="rect">
            <a:avLst/>
          </a:prstGeom>
        </p:spPr>
        <p:txBody>
          <a:bodyPr wrap="square">
            <a:spAutoFit/>
          </a:bodyPr>
          <a:lstStyle/>
          <a:p>
            <a:pPr algn="just" defTabSz="609630">
              <a:lnSpc>
                <a:spcPct val="150000"/>
              </a:lnSpc>
              <a:spcAft>
                <a:spcPts val="533"/>
              </a:spcAft>
            </a:pPr>
            <a:r>
              <a:rPr lang="nl-NL" sz="2467">
                <a:solidFill>
                  <a:srgbClr val="000000"/>
                </a:solidFill>
                <a:latin typeface="Arial" panose="020B0604020202020204" pitchFamily="34" charset="0"/>
                <a:ea typeface="Calibri" panose="020F0502020204030204" pitchFamily="34" charset="0"/>
                <a:cs typeface="Arial" panose="020B0604020202020204" pitchFamily="34" charset="0"/>
              </a:rPr>
              <a:t>Ba đường thẳng a, b, c không cùng nằm trong một mặt phẳng nên đường thẳng a không nằm trong mp (b,c). Vì đường thẳng a song song với đường thẳng b và đường thẳng b nằm trong mp (b,c) nên đường thẳng a song song với mp(b, c).</a:t>
            </a:r>
            <a:endParaRPr lang="en-US" sz="2467">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3112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2192000" cy="6858000"/>
          </a:xfrm>
          <a:prstGeom prst="rect">
            <a:avLst/>
          </a:prstGeom>
        </p:spPr>
      </p:pic>
      <p:sp>
        <p:nvSpPr>
          <p:cNvPr id="8" name="Rounded Rectangle 7"/>
          <p:cNvSpPr/>
          <p:nvPr/>
        </p:nvSpPr>
        <p:spPr>
          <a:xfrm>
            <a:off x="304801" y="381000"/>
            <a:ext cx="11582399" cy="605024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400000">
            <a:off x="11130345" y="200884"/>
            <a:ext cx="707121" cy="1067354"/>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786415">
            <a:off x="11024851" y="5991151"/>
            <a:ext cx="1020264" cy="679751"/>
          </a:xfrm>
          <a:prstGeom prst="rect">
            <a:avLst/>
          </a:prstGeom>
        </p:spPr>
      </p:pic>
      <p:sp>
        <p:nvSpPr>
          <p:cNvPr id="30" name="Rectangle 29"/>
          <p:cNvSpPr/>
          <p:nvPr/>
        </p:nvSpPr>
        <p:spPr>
          <a:xfrm>
            <a:off x="4515612" y="378352"/>
            <a:ext cx="3160774" cy="8619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defRPr/>
            </a:pPr>
            <a:r>
              <a:rPr lang="nl-NL" sz="3334"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a:t>
            </a:r>
            <a:r>
              <a:rPr lang="nl-NL" sz="3334" b="1">
                <a:ln w="0"/>
                <a:solidFill>
                  <a:srgbClr val="C00000"/>
                </a:solidFill>
                <a:latin typeface="Arial" panose="020B0604020202020204" pitchFamily="34" charset="0"/>
                <a:ea typeface="Times New Roman" panose="02020603050405020304" pitchFamily="18" charset="0"/>
                <a:cs typeface="Arial" panose="020B0604020202020204" pitchFamily="34" charset="0"/>
              </a:rPr>
              <a:t>TẬP 2</a:t>
            </a:r>
            <a:endParaRPr lang="en-US" sz="3334"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256705" y="1181894"/>
            <a:ext cx="10427295" cy="1261756"/>
          </a:xfrm>
          <a:prstGeom prst="rect">
            <a:avLst/>
          </a:prstGeom>
        </p:spPr>
        <p:txBody>
          <a:bodyPr wrap="square">
            <a:spAutoFit/>
          </a:bodyPr>
          <a:lstStyle/>
          <a:p>
            <a:pPr defTabSz="609630">
              <a:lnSpc>
                <a:spcPct val="150000"/>
              </a:lnSpc>
              <a:defRPr/>
            </a:pPr>
            <a:r>
              <a:rPr lang="en-US" sz="2533">
                <a:solidFill>
                  <a:prstClr val="black"/>
                </a:solidFill>
                <a:latin typeface="Arial" panose="020B0604020202020204" pitchFamily="34" charset="0"/>
                <a:ea typeface="Calibri" panose="020F0502020204030204" pitchFamily="34" charset="0"/>
              </a:rPr>
              <a:t>Trong Ví dụ 2, chứng minh rằng đường thẳng c song song với mp (a,b); đường thẳng b song song với mp (a,c).</a:t>
            </a:r>
            <a:endParaRPr lang="en-US" sz="2533" dirty="0">
              <a:solidFill>
                <a:prstClr val="black"/>
              </a:solidFill>
              <a:latin typeface="Calibri"/>
            </a:endParaRPr>
          </a:p>
        </p:txBody>
      </p:sp>
      <p:sp>
        <p:nvSpPr>
          <p:cNvPr id="16" name="Oval Callout 15"/>
          <p:cNvSpPr/>
          <p:nvPr/>
        </p:nvSpPr>
        <p:spPr>
          <a:xfrm>
            <a:off x="5646625" y="2514600"/>
            <a:ext cx="1143000" cy="65062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3"/>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20000"/>
                    </a14:imgEffect>
                  </a14:imgLayer>
                </a14:imgProps>
              </a:ext>
            </a:extLst>
          </a:blip>
          <a:srcRect/>
          <a:stretch>
            <a:fillRect/>
          </a:stretch>
        </p:blipFill>
        <p:spPr>
          <a:xfrm>
            <a:off x="599551" y="864765"/>
            <a:ext cx="585031" cy="1037750"/>
          </a:xfrm>
          <a:prstGeom prst="rect">
            <a:avLst/>
          </a:prstGeom>
        </p:spPr>
      </p:pic>
      <p:sp>
        <p:nvSpPr>
          <p:cNvPr id="6" name="Rectangle 5"/>
          <p:cNvSpPr/>
          <p:nvPr/>
        </p:nvSpPr>
        <p:spPr>
          <a:xfrm>
            <a:off x="812800" y="3327400"/>
            <a:ext cx="10810651" cy="3015890"/>
          </a:xfrm>
          <a:prstGeom prst="rect">
            <a:avLst/>
          </a:prstGeom>
        </p:spPr>
        <p:txBody>
          <a:bodyPr wrap="square">
            <a:spAutoFit/>
          </a:bodyPr>
          <a:lstStyle/>
          <a:p>
            <a:pPr marL="381019" indent="-381019" algn="just" defTabSz="609630" fontAlgn="base">
              <a:lnSpc>
                <a:spcPct val="150000"/>
              </a:lnSpc>
              <a:buFontTx/>
              <a:buChar char="-"/>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Ba đường thẳng a, b, c không cùng nằm trong một mặt phẳng nên đường thẳng b không nằm trong mp(a,c). Vì đường thẳng b song song với đường thẳng a và đường đường thẳng a nằm trong mp(a,c) nên b song song với mp(a,c).</a:t>
            </a:r>
          </a:p>
          <a:p>
            <a:pPr marL="381019" indent="-381019" algn="just" defTabSz="609630" fontAlgn="base">
              <a:lnSpc>
                <a:spcPct val="150000"/>
              </a:lnSpc>
              <a:buFontTx/>
              <a:buChar char="-"/>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Tương tự thì ta có: c song song với mp(a, b).</a:t>
            </a:r>
          </a:p>
        </p:txBody>
      </p:sp>
    </p:spTree>
    <p:extLst>
      <p:ext uri="{BB962C8B-B14F-4D97-AF65-F5344CB8AC3E}">
        <p14:creationId xmlns:p14="http://schemas.microsoft.com/office/powerpoint/2010/main" val="1235162551"/>
      </p:ext>
    </p:extLst>
  </p:cSld>
  <p:clrMapOvr>
    <a:masterClrMapping/>
  </p:clrMapOvr>
  <mc:AlternateContent xmlns:mc="http://schemas.openxmlformats.org/markup-compatibility/2006" xmlns:p14="http://schemas.microsoft.com/office/powerpoint/2010/main">
    <mc:Choice Requires="p14">
      <p:transition spd="slow" p14:dur="8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anim calcmode="lin" valueType="num">
                                      <p:cBhvr>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left)">
                                      <p:cBhvr>
                                        <p:cTn id="3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177800"/>
            <a:ext cx="11887200" cy="65024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5" name="Group 14"/>
          <p:cNvGrpSpPr/>
          <p:nvPr/>
        </p:nvGrpSpPr>
        <p:grpSpPr>
          <a:xfrm>
            <a:off x="5206999" y="330200"/>
            <a:ext cx="1778000" cy="6096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7" name="Rectangle 16"/>
            <p:cNvSpPr/>
            <p:nvPr/>
          </p:nvSpPr>
          <p:spPr>
            <a:xfrm>
              <a:off x="3565116" y="987956"/>
              <a:ext cx="2097210" cy="942686"/>
            </a:xfrm>
            <a:prstGeom prst="rect">
              <a:avLst/>
            </a:prstGeom>
            <a:noFill/>
            <a:ln>
              <a:noFill/>
            </a:ln>
          </p:spPr>
          <p:txBody>
            <a:bodyPr wrap="none">
              <a:spAutoFit/>
            </a:bodyPr>
            <a:lstStyle/>
            <a:p>
              <a:pPr algn="ctr" defTabSz="609630">
                <a:defRPr/>
              </a:pPr>
              <a:r>
                <a:rPr lang="en-US" sz="2667"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667" b="1"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2667" b="1">
                  <a:solidFill>
                    <a:prstClr val="white"/>
                  </a:solidFill>
                  <a:latin typeface="Arial" panose="020B0604020202020204" pitchFamily="34" charset="0"/>
                  <a:ea typeface="Times New Roman" panose="02020603050405020304" pitchFamily="18" charset="0"/>
                  <a:cs typeface="Arial" panose="020B0604020202020204" pitchFamily="34" charset="0"/>
                </a:rPr>
                <a:t> 3 </a:t>
              </a:r>
              <a:endPar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436821" y="939800"/>
            <a:ext cx="11247179" cy="1231363"/>
          </a:xfrm>
          <a:prstGeom prst="rect">
            <a:avLst/>
          </a:prstGeom>
        </p:spPr>
        <p:txBody>
          <a:bodyPr wrap="square">
            <a:spAutoFit/>
          </a:bodyPr>
          <a:lstStyle/>
          <a:p>
            <a:pPr algn="just" defTabSz="609630">
              <a:lnSpc>
                <a:spcPct val="150000"/>
              </a:lnSpc>
            </a:pPr>
            <a:r>
              <a:rPr lang="vi-VN" sz="2467">
                <a:solidFill>
                  <a:prstClr val="black"/>
                </a:solidFill>
                <a:latin typeface="Arial" panose="020B0604020202020204" pitchFamily="34" charset="0"/>
                <a:ea typeface="Times New Roman" panose="02020603050405020304" pitchFamily="18" charset="0"/>
                <a:cs typeface="Arial" panose="020B0604020202020204" pitchFamily="34" charset="0"/>
              </a:rPr>
              <a:t>Trong không gian cho hai đường thẳng chéo nhau a và b. Chúng minh rằng có một mặt phẳng chứa a và song song với b.</a:t>
            </a:r>
          </a:p>
        </p:txBody>
      </p:sp>
      <p:sp>
        <p:nvSpPr>
          <p:cNvPr id="13" name="Oval Callout 12"/>
          <p:cNvSpPr/>
          <p:nvPr/>
        </p:nvSpPr>
        <p:spPr>
          <a:xfrm>
            <a:off x="5565066" y="2267129"/>
            <a:ext cx="1061865" cy="508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245" y="217058"/>
            <a:ext cx="933223" cy="783157"/>
          </a:xfrm>
          <a:prstGeom prst="rect">
            <a:avLst/>
          </a:prstGeom>
        </p:spPr>
      </p:pic>
      <p:sp>
        <p:nvSpPr>
          <p:cNvPr id="5" name="Rectangle 4"/>
          <p:cNvSpPr/>
          <p:nvPr/>
        </p:nvSpPr>
        <p:spPr>
          <a:xfrm>
            <a:off x="4419600" y="2981530"/>
            <a:ext cx="7264400" cy="3573542"/>
          </a:xfrm>
          <a:prstGeom prst="rect">
            <a:avLst/>
          </a:prstGeom>
        </p:spPr>
        <p:txBody>
          <a:bodyPr wrap="square">
            <a:spAutoFit/>
          </a:bodyPr>
          <a:lstStyle/>
          <a:p>
            <a:pPr algn="just" defTabSz="609630">
              <a:lnSpc>
                <a:spcPct val="150000"/>
              </a:lnSpc>
              <a:spcAft>
                <a:spcPts val="533"/>
              </a:spcAft>
            </a:pPr>
            <a:r>
              <a:rPr lang="vi-VN" sz="2467">
                <a:solidFill>
                  <a:srgbClr val="000000"/>
                </a:solidFill>
                <a:latin typeface="Arial" panose="020B0604020202020204" pitchFamily="34" charset="0"/>
                <a:ea typeface="Calibri" panose="020F0502020204030204" pitchFamily="34" charset="0"/>
                <a:cs typeface="Arial" panose="020B0604020202020204" pitchFamily="34" charset="0"/>
              </a:rPr>
              <a:t>Lấy điểm M bất kì thuộc a. Qua M kẻ đường thẳng b' song song với b và đặt (P)</a:t>
            </a:r>
            <a:r>
              <a:rPr lang="en-US" sz="2467">
                <a:solidFill>
                  <a:srgbClr val="000000"/>
                </a:solidFill>
                <a:latin typeface="Calibri"/>
                <a:ea typeface="Calibri" panose="020F0502020204030204" pitchFamily="34" charset="0"/>
                <a:cs typeface="Arial" panose="020B0604020202020204" pitchFamily="34" charset="0"/>
              </a:rPr>
              <a:t> </a:t>
            </a:r>
            <a:r>
              <a:rPr lang="vi-VN" sz="2467">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467">
                <a:solidFill>
                  <a:srgbClr val="000000"/>
                </a:solidFill>
                <a:latin typeface="Calibri"/>
                <a:ea typeface="Calibri" panose="020F0502020204030204" pitchFamily="34" charset="0"/>
                <a:cs typeface="Arial" panose="020B0604020202020204" pitchFamily="34" charset="0"/>
              </a:rPr>
              <a:t> </a:t>
            </a:r>
            <a:r>
              <a:rPr lang="vi-VN" sz="2467">
                <a:solidFill>
                  <a:srgbClr val="000000"/>
                </a:solidFill>
                <a:latin typeface="Arial" panose="020B0604020202020204" pitchFamily="34" charset="0"/>
                <a:ea typeface="Calibri" panose="020F0502020204030204" pitchFamily="34" charset="0"/>
                <a:cs typeface="Arial" panose="020B0604020202020204" pitchFamily="34" charset="0"/>
              </a:rPr>
              <a:t>mp</a:t>
            </a:r>
            <a:r>
              <a:rPr lang="en-US" sz="2467">
                <a:solidFill>
                  <a:srgbClr val="000000"/>
                </a:solidFill>
                <a:latin typeface="Calibri"/>
                <a:ea typeface="Calibri" panose="020F0502020204030204" pitchFamily="34" charset="0"/>
                <a:cs typeface="Arial" panose="020B0604020202020204" pitchFamily="34" charset="0"/>
              </a:rPr>
              <a:t> </a:t>
            </a:r>
            <a:r>
              <a:rPr lang="vi-VN" sz="2467">
                <a:solidFill>
                  <a:srgbClr val="000000"/>
                </a:solidFill>
                <a:latin typeface="Arial" panose="020B0604020202020204" pitchFamily="34" charset="0"/>
                <a:ea typeface="Calibri" panose="020F0502020204030204" pitchFamily="34" charset="0"/>
                <a:cs typeface="Arial" panose="020B0604020202020204" pitchFamily="34" charset="0"/>
              </a:rPr>
              <a:t>(a,b").</a:t>
            </a:r>
          </a:p>
          <a:p>
            <a:pPr algn="just" defTabSz="609630">
              <a:lnSpc>
                <a:spcPct val="150000"/>
              </a:lnSpc>
              <a:spcAft>
                <a:spcPts val="533"/>
              </a:spcAft>
            </a:pPr>
            <a:r>
              <a:rPr lang="vi-VN" sz="2467">
                <a:solidFill>
                  <a:srgbClr val="000000"/>
                </a:solidFill>
                <a:latin typeface="Arial" panose="020B0604020202020204" pitchFamily="34" charset="0"/>
                <a:ea typeface="Calibri" panose="020F0502020204030204" pitchFamily="34" charset="0"/>
                <a:cs typeface="Arial" panose="020B0604020202020204" pitchFamily="34" charset="0"/>
              </a:rPr>
              <a:t>Vì a và b chéo nhau nên đường thẳng b không nằm trong mặt phẳng (P). Vì b song song với bị nằm trong mặt phẳng (P) nên b song song với (P). Vậy (P) là mặt phẳng chứa a và song song với </a:t>
            </a:r>
            <a:r>
              <a:rPr lang="en-US" sz="2467">
                <a:solidFill>
                  <a:srgbClr val="000000"/>
                </a:solidFill>
                <a:latin typeface="Arial" panose="020B0604020202020204" pitchFamily="34" charset="0"/>
                <a:ea typeface="Calibri" panose="020F0502020204030204" pitchFamily="34" charset="0"/>
                <a:cs typeface="Arial" panose="020B0604020202020204" pitchFamily="34" charset="0"/>
              </a:rPr>
              <a:t>b.</a:t>
            </a:r>
            <a:endParaRPr lang="vi-VN" sz="2467">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8824" y="5952200"/>
            <a:ext cx="1211177" cy="1085182"/>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76400" y="2978018"/>
            <a:ext cx="3782253" cy="2787782"/>
          </a:xfrm>
          <a:prstGeom prst="rect">
            <a:avLst/>
          </a:prstGeom>
        </p:spPr>
      </p:pic>
    </p:spTree>
    <p:extLst>
      <p:ext uri="{BB962C8B-B14F-4D97-AF65-F5344CB8AC3E}">
        <p14:creationId xmlns:p14="http://schemas.microsoft.com/office/powerpoint/2010/main" val="180201167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628228" y="431800"/>
            <a:ext cx="10935545" cy="6197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TextBox 2"/>
          <p:cNvSpPr txBox="1"/>
          <p:nvPr/>
        </p:nvSpPr>
        <p:spPr>
          <a:xfrm>
            <a:off x="4622800" y="622005"/>
            <a:ext cx="3200400" cy="707886"/>
          </a:xfrm>
          <a:prstGeom prst="rect">
            <a:avLst/>
          </a:prstGeom>
          <a:noFill/>
        </p:spPr>
        <p:txBody>
          <a:bodyPr wrap="square" rtlCol="0">
            <a:spAutoFit/>
          </a:bodyPr>
          <a:lstStyle/>
          <a:p>
            <a:pPr defTabSz="609630"/>
            <a:r>
              <a:rPr lang="en-US" sz="4000" b="1" dirty="0">
                <a:solidFill>
                  <a:srgbClr val="1F497D"/>
                </a:solidFill>
                <a:latin typeface="Arial" panose="020B0604020202020204" pitchFamily="34" charset="0"/>
                <a:cs typeface="Arial" panose="020B0604020202020204" pitchFamily="34" charset="0"/>
              </a:rPr>
              <a:t>KHỞI ĐỘNG</a:t>
            </a:r>
          </a:p>
        </p:txBody>
      </p:sp>
      <p:pic>
        <p:nvPicPr>
          <p:cNvPr id="12"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564365" y="330200"/>
            <a:ext cx="1119635" cy="867313"/>
          </a:xfrm>
          <a:prstGeom prst="rect">
            <a:avLst/>
          </a:prstGeom>
        </p:spPr>
      </p:pic>
      <p:sp>
        <p:nvSpPr>
          <p:cNvPr id="5" name="Rectangle 4"/>
          <p:cNvSpPr/>
          <p:nvPr/>
        </p:nvSpPr>
        <p:spPr>
          <a:xfrm>
            <a:off x="840365" y="1400713"/>
            <a:ext cx="10437235" cy="2431178"/>
          </a:xfrm>
          <a:prstGeom prst="rect">
            <a:avLst/>
          </a:prstGeom>
        </p:spPr>
        <p:txBody>
          <a:bodyPr wrap="square">
            <a:spAutoFit/>
          </a:bodyPr>
          <a:lstStyle/>
          <a:p>
            <a:pPr algn="just" defTabSz="609630">
              <a:lnSpc>
                <a:spcPct val="150000"/>
              </a:lnSpc>
              <a:spcBef>
                <a:spcPts val="400"/>
              </a:spcBef>
              <a:spcAft>
                <a:spcPts val="533"/>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Khi xây tường gạch, người thợ thường bắt đầu với việc xây các viên gạch dẫn, sau đó căng dây nhợ dọc theo cạnh của các viên gạch dẫn đó để làm chuẩn rồi mới xây các viên gach tiếp theo. Việc sử dụng dây căng như vậy có tác dụng gì? </a:t>
            </a:r>
            <a:endParaRPr lang="en-US" sz="25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38801" y="3429000"/>
            <a:ext cx="5366433" cy="2996433"/>
          </a:xfrm>
          <a:prstGeom prst="rect">
            <a:avLst/>
          </a:prstGeom>
        </p:spPr>
      </p:pic>
      <p:sp>
        <p:nvSpPr>
          <p:cNvPr id="10" name="Rectangle 9"/>
          <p:cNvSpPr/>
          <p:nvPr/>
        </p:nvSpPr>
        <p:spPr>
          <a:xfrm>
            <a:off x="840365" y="3746718"/>
            <a:ext cx="4303137" cy="1846468"/>
          </a:xfrm>
          <a:prstGeom prst="rect">
            <a:avLst/>
          </a:prstGeom>
        </p:spPr>
        <p:txBody>
          <a:bodyPr wrap="square">
            <a:spAutoFit/>
          </a:bodyPr>
          <a:lstStyle/>
          <a:p>
            <a:pPr algn="just" defTabSz="609630">
              <a:lnSpc>
                <a:spcPct val="150000"/>
              </a:lnSpc>
              <a:spcBef>
                <a:spcPts val="400"/>
              </a:spcBef>
              <a:spcAft>
                <a:spcPts val="533"/>
              </a:spcAft>
            </a:pPr>
            <a:r>
              <a:rPr lang="vi-VN" sz="2533">
                <a:solidFill>
                  <a:prstClr val="black"/>
                </a:solidFill>
                <a:latin typeface="Arial" panose="020B0604020202020204" pitchFamily="34" charset="0"/>
                <a:ea typeface="Calibri" panose="020F0502020204030204" pitchFamily="34" charset="0"/>
                <a:cs typeface="Arial" panose="020B0604020202020204" pitchFamily="34" charset="0"/>
              </a:rPr>
              <a:t>Toán học mô tả vị trí giữa dây căng, các mép gạch với mặt đất như thế nào?”</a:t>
            </a:r>
            <a:endParaRPr lang="en-US" sz="25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5" name="Picture 2"/>
          <p:cNvPicPr>
            <a:picLocks noChangeAspect="1"/>
          </p:cNvPicPr>
          <p:nvPr/>
        </p:nvPicPr>
        <p:blipFill>
          <a:blip r:embed="rId15"/>
          <a:srcRect/>
          <a:stretch>
            <a:fillRect/>
          </a:stretch>
        </p:blipFill>
        <p:spPr>
          <a:xfrm>
            <a:off x="2825402" y="5758340"/>
            <a:ext cx="633094" cy="656907"/>
          </a:xfrm>
          <a:prstGeom prst="rect">
            <a:avLst/>
          </a:prstGeom>
        </p:spPr>
      </p:pic>
    </p:spTree>
    <p:extLst>
      <p:ext uri="{BB962C8B-B14F-4D97-AF65-F5344CB8AC3E}">
        <p14:creationId xmlns:p14="http://schemas.microsoft.com/office/powerpoint/2010/main" val="279067206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09600" y="1244600"/>
            <a:ext cx="11023600" cy="5080000"/>
          </a:xfrm>
          <a:prstGeom prst="roundRect">
            <a:avLst/>
          </a:prstGeom>
          <a:solidFill>
            <a:schemeClr val="bg1"/>
          </a:solidFill>
          <a:ln w="184150">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1" name="Group 10"/>
          <p:cNvGrpSpPr/>
          <p:nvPr/>
        </p:nvGrpSpPr>
        <p:grpSpPr>
          <a:xfrm>
            <a:off x="4432300" y="330200"/>
            <a:ext cx="3225800" cy="660400"/>
            <a:chOff x="6781800" y="342900"/>
            <a:chExt cx="4838700" cy="990600"/>
          </a:xfrm>
          <a:solidFill>
            <a:schemeClr val="bg2">
              <a:lumMod val="50000"/>
            </a:schemeClr>
          </a:solidFill>
        </p:grpSpPr>
        <p:sp>
          <p:nvSpPr>
            <p:cNvPr id="12" name="Round Same Side Corner Rectangle 11"/>
            <p:cNvSpPr/>
            <p:nvPr/>
          </p:nvSpPr>
          <p:spPr>
            <a:xfrm flipV="1">
              <a:off x="6781800" y="342900"/>
              <a:ext cx="4838700" cy="990600"/>
            </a:xfrm>
            <a:prstGeom prst="round2SameRect">
              <a:avLst>
                <a:gd name="adj1" fmla="val 50000"/>
                <a:gd name="adj2" fmla="val 0"/>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8" name="TextBox 17"/>
            <p:cNvSpPr txBox="1"/>
            <p:nvPr/>
          </p:nvSpPr>
          <p:spPr>
            <a:xfrm>
              <a:off x="7048500" y="490514"/>
              <a:ext cx="4191000" cy="784830"/>
            </a:xfrm>
            <a:prstGeom prst="rect">
              <a:avLst/>
            </a:prstGeom>
            <a:grpFill/>
            <a:ln>
              <a:solidFill>
                <a:schemeClr val="bg2">
                  <a:lumMod val="50000"/>
                </a:schemeClr>
              </a:solidFill>
            </a:ln>
          </p:spPr>
          <p:txBody>
            <a:bodyPr wrap="square" rtlCol="0">
              <a:spAutoFit/>
            </a:bodyPr>
            <a:lstStyle/>
            <a:p>
              <a:pPr algn="ctr" defTabSz="609630">
                <a:defRPr/>
              </a:pPr>
              <a:r>
                <a:rPr lang="en-US" sz="2800" b="1">
                  <a:solidFill>
                    <a:prstClr val="white"/>
                  </a:solidFill>
                  <a:latin typeface="Arial" panose="020B0604020202020204" pitchFamily="34" charset="0"/>
                  <a:cs typeface="Arial" panose="020B0604020202020204" pitchFamily="34" charset="0"/>
                </a:rPr>
                <a:t>CHÚ Ý</a:t>
              </a:r>
              <a:endParaRPr lang="en-US" sz="2800" b="1" dirty="0">
                <a:solidFill>
                  <a:prstClr val="white"/>
                </a:solidFill>
                <a:latin typeface="Arial" panose="020B0604020202020204" pitchFamily="34" charset="0"/>
                <a:cs typeface="Arial" panose="020B0604020202020204" pitchFamily="34" charset="0"/>
              </a:endParaRPr>
            </a:p>
          </p:txBody>
        </p:sp>
      </p:grpSp>
      <p:sp>
        <p:nvSpPr>
          <p:cNvPr id="3" name="Rectangle 2"/>
          <p:cNvSpPr/>
          <p:nvPr/>
        </p:nvSpPr>
        <p:spPr>
          <a:xfrm>
            <a:off x="1219200" y="1803400"/>
            <a:ext cx="9652000" cy="3170740"/>
          </a:xfrm>
          <a:prstGeom prst="rect">
            <a:avLst/>
          </a:prstGeom>
        </p:spPr>
        <p:txBody>
          <a:bodyPr wrap="square">
            <a:spAutoFit/>
          </a:bodyPr>
          <a:lstStyle/>
          <a:p>
            <a:pPr algn="just" defTabSz="609630">
              <a:lnSpc>
                <a:spcPct val="150000"/>
              </a:lnSpc>
              <a:spcAft>
                <a:spcPts val="533"/>
              </a:spcAft>
            </a:pPr>
            <a:r>
              <a:rPr lang="vi-VN" sz="2667">
                <a:solidFill>
                  <a:prstClr val="black"/>
                </a:solidFill>
                <a:latin typeface="Arial" panose="020B0604020202020204" pitchFamily="34" charset="0"/>
                <a:ea typeface="Arial" panose="020B0604020202020204" pitchFamily="34" charset="0"/>
                <a:cs typeface="Times New Roman" panose="02020603050405020304" pitchFamily="18" charset="0"/>
              </a:rPr>
              <a:t>Ta có thể chứng minh rằng mặt phẳng (P) trong Ví dụ 3 là mặt phẳng duy nhất chứa đường thẳng a và song song với đường thẳng b. Như vậy, cho trước hai đường thẳng chéo nhau, có duy nhất một mặt phẳng chứa đường thẳng này và song song với đường thẳng kia.</a:t>
            </a:r>
          </a:p>
        </p:txBody>
      </p:sp>
      <p:sp>
        <p:nvSpPr>
          <p:cNvPr id="20" name="Freeform 8"/>
          <p:cNvSpPr/>
          <p:nvPr/>
        </p:nvSpPr>
        <p:spPr>
          <a:xfrm>
            <a:off x="601579" y="747174"/>
            <a:ext cx="1193800" cy="92467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13"/>
                </a:ext>
              </a:extLst>
            </a:blip>
            <a:stretch>
              <a:fillRect/>
            </a:stretch>
          </a:blipFill>
        </p:spPr>
      </p:sp>
      <p:pic>
        <p:nvPicPr>
          <p:cNvPr id="5" name="Picture 4"/>
          <p:cNvPicPr>
            <a:picLocks noChangeAspect="1"/>
          </p:cNvPicPr>
          <p:nvPr/>
        </p:nvPicPr>
        <p:blipFill>
          <a:blip r:embed="rId14"/>
          <a:stretch>
            <a:fillRect/>
          </a:stretch>
        </p:blipFill>
        <p:spPr>
          <a:xfrm>
            <a:off x="10363200" y="4690593"/>
            <a:ext cx="1604211" cy="2002054"/>
          </a:xfrm>
          <a:prstGeom prst="rect">
            <a:avLst/>
          </a:prstGeom>
        </p:spPr>
      </p:pic>
    </p:spTree>
    <p:extLst>
      <p:ext uri="{BB962C8B-B14F-4D97-AF65-F5344CB8AC3E}">
        <p14:creationId xmlns:p14="http://schemas.microsoft.com/office/powerpoint/2010/main" val="2173458821"/>
      </p:ext>
    </p:extLst>
  </p:cSld>
  <p:clrMapOvr>
    <a:masterClrMapping/>
  </p:clrMapOvr>
  <mc:AlternateContent xmlns:mc="http://schemas.openxmlformats.org/markup-compatibility/2006" xmlns:p14="http://schemas.microsoft.com/office/powerpoint/2010/main">
    <mc:Choice Requires="p14">
      <p:transition spd="slow" p14:dur="8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2192000" cy="6858000"/>
          </a:xfrm>
          <a:prstGeom prst="rect">
            <a:avLst/>
          </a:prstGeom>
        </p:spPr>
      </p:pic>
      <p:sp>
        <p:nvSpPr>
          <p:cNvPr id="8" name="Rounded Rectangle 7"/>
          <p:cNvSpPr/>
          <p:nvPr/>
        </p:nvSpPr>
        <p:spPr>
          <a:xfrm>
            <a:off x="133684" y="127000"/>
            <a:ext cx="11915983" cy="661990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669444">
            <a:off x="-257178" y="3997390"/>
            <a:ext cx="1020264" cy="679751"/>
          </a:xfrm>
          <a:prstGeom prst="rect">
            <a:avLst/>
          </a:prstGeom>
        </p:spPr>
      </p:pic>
      <p:sp>
        <p:nvSpPr>
          <p:cNvPr id="30" name="Rectangle 29"/>
          <p:cNvSpPr/>
          <p:nvPr/>
        </p:nvSpPr>
        <p:spPr>
          <a:xfrm>
            <a:off x="4515612" y="127000"/>
            <a:ext cx="3160774" cy="8619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defRPr/>
            </a:pPr>
            <a:r>
              <a:rPr lang="nl-NL" sz="3334"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a:t>
            </a:r>
            <a:r>
              <a:rPr lang="nl-NL" sz="3334" b="1">
                <a:ln w="0"/>
                <a:solidFill>
                  <a:srgbClr val="C00000"/>
                </a:solidFill>
                <a:latin typeface="Arial" panose="020B0604020202020204" pitchFamily="34" charset="0"/>
                <a:ea typeface="Times New Roman" panose="02020603050405020304" pitchFamily="18" charset="0"/>
                <a:cs typeface="Arial" panose="020B0604020202020204" pitchFamily="34" charset="0"/>
              </a:rPr>
              <a:t>TẬP 3</a:t>
            </a:r>
            <a:endParaRPr lang="en-US" sz="3334"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99922" y="889000"/>
            <a:ext cx="11485678" cy="1846468"/>
          </a:xfrm>
          <a:prstGeom prst="rect">
            <a:avLst/>
          </a:prstGeom>
        </p:spPr>
        <p:txBody>
          <a:bodyPr wrap="square">
            <a:spAutoFit/>
          </a:bodyPr>
          <a:lstStyle/>
          <a:p>
            <a:pPr algn="just" defTabSz="609630">
              <a:lnSpc>
                <a:spcPct val="150000"/>
              </a:lnSpc>
            </a:pPr>
            <a:r>
              <a:rPr lang="vi-VN" sz="2533">
                <a:solidFill>
                  <a:prstClr val="black"/>
                </a:solidFill>
                <a:latin typeface="Arial" panose="020B0604020202020204" pitchFamily="34" charset="0"/>
                <a:ea typeface="Calibri" panose="020F0502020204030204" pitchFamily="34" charset="0"/>
              </a:rPr>
              <a:t>Cho hình chóp S.ABCD có đáy là hình thang (AB</a:t>
            </a:r>
            <a:r>
              <a:rPr lang="en-US" sz="2533">
                <a:solidFill>
                  <a:prstClr val="black"/>
                </a:solidFill>
                <a:latin typeface="Calibri"/>
                <a:ea typeface="Calibri" panose="020F0502020204030204" pitchFamily="34" charset="0"/>
              </a:rPr>
              <a:t>//</a:t>
            </a:r>
            <a:r>
              <a:rPr lang="vi-VN" sz="2533">
                <a:solidFill>
                  <a:prstClr val="black"/>
                </a:solidFill>
                <a:latin typeface="Arial" panose="020B0604020202020204" pitchFamily="34" charset="0"/>
                <a:ea typeface="Calibri" panose="020F0502020204030204" pitchFamily="34" charset="0"/>
              </a:rPr>
              <a:t>CD). Hai đường thẳng SD và AB có chéo nhau hay không? Chỉ ra mặt phẳng chứa đường thẳng SD và song song với AB.</a:t>
            </a:r>
            <a:endParaRPr lang="en-US" sz="2533" dirty="0">
              <a:solidFill>
                <a:prstClr val="black"/>
              </a:solidFill>
              <a:latin typeface="Calibri"/>
            </a:endParaRPr>
          </a:p>
        </p:txBody>
      </p:sp>
      <p:sp>
        <p:nvSpPr>
          <p:cNvPr id="16" name="Oval Callout 15"/>
          <p:cNvSpPr/>
          <p:nvPr/>
        </p:nvSpPr>
        <p:spPr>
          <a:xfrm>
            <a:off x="5524499" y="2422776"/>
            <a:ext cx="1143000" cy="65062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6" name="Rectangle 5"/>
          <p:cNvSpPr/>
          <p:nvPr/>
        </p:nvSpPr>
        <p:spPr>
          <a:xfrm>
            <a:off x="4724400" y="3211592"/>
            <a:ext cx="7112000" cy="3600601"/>
          </a:xfrm>
          <a:prstGeom prst="rect">
            <a:avLst/>
          </a:prstGeom>
        </p:spPr>
        <p:txBody>
          <a:bodyPr wrap="square">
            <a:spAutoFit/>
          </a:bodyPr>
          <a:lstStyle/>
          <a:p>
            <a:pPr algn="just" defTabSz="609630" fontAlgn="base">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Ta có: SD và AB chéo nhau</a:t>
            </a:r>
          </a:p>
          <a:p>
            <a:pPr algn="just" defTabSz="609630" fontAlgn="base">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Vì AB và SD chéo nhau nên AB không nằm trong mp(SCD).</a:t>
            </a:r>
          </a:p>
          <a:p>
            <a:pPr algn="just" defTabSz="609630" fontAlgn="base">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Vì AB // CD nên AB // mp(SCD).</a:t>
            </a:r>
          </a:p>
          <a:p>
            <a:pPr algn="just" defTabSz="609630" fontAlgn="base">
              <a:lnSpc>
                <a:spcPct val="15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Vậy (SCD) là mặt phẳng chứa SD và song song với AB.</a:t>
            </a:r>
          </a:p>
        </p:txBody>
      </p:sp>
      <p:pic>
        <p:nvPicPr>
          <p:cNvPr id="12" name="Picture 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20401" y="241907"/>
            <a:ext cx="601183" cy="601183"/>
          </a:xfrm>
          <a:prstGeom prst="rect">
            <a:avLst/>
          </a:prstGeom>
        </p:spPr>
      </p:pic>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863600" y="3073400"/>
            <a:ext cx="3446881" cy="3521207"/>
          </a:xfrm>
          <a:prstGeom prst="rect">
            <a:avLst/>
          </a:prstGeom>
        </p:spPr>
      </p:pic>
    </p:spTree>
    <p:extLst>
      <p:ext uri="{BB962C8B-B14F-4D97-AF65-F5344CB8AC3E}">
        <p14:creationId xmlns:p14="http://schemas.microsoft.com/office/powerpoint/2010/main" val="676166403"/>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0" dur="500"/>
                                        <p:tgtEl>
                                          <p:spTgt spid="6">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500"/>
                                        <p:tgtEl>
                                          <p:spTgt spid="6">
                                            <p:txEl>
                                              <p:pRg st="2" end="2"/>
                                            </p:txEl>
                                          </p:spTgt>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wipe(left)">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406401" y="-114300"/>
            <a:ext cx="11379199" cy="75057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3" name="Rectangle 12"/>
          <p:cNvSpPr/>
          <p:nvPr/>
        </p:nvSpPr>
        <p:spPr>
          <a:xfrm>
            <a:off x="4487780" y="230222"/>
            <a:ext cx="3160774" cy="8619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pPr>
            <a:r>
              <a:rPr lang="nl-NL" sz="3334" b="1" dirty="0">
                <a:ln w="0"/>
                <a:solidFill>
                  <a:srgbClr val="1F497D"/>
                </a:solidFill>
                <a:latin typeface="Arial" panose="020B0604020202020204" pitchFamily="34" charset="0"/>
                <a:ea typeface="Times New Roman" panose="02020603050405020304" pitchFamily="18" charset="0"/>
                <a:cs typeface="Arial" panose="020B0604020202020204" pitchFamily="34" charset="0"/>
              </a:rPr>
              <a:t>VẬN DỤNG</a:t>
            </a:r>
            <a:endParaRPr lang="en-US" sz="3334" b="1" dirty="0">
              <a:ln w="0"/>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p:cNvSpPr/>
          <p:nvPr/>
        </p:nvSpPr>
        <p:spPr>
          <a:xfrm>
            <a:off x="914401" y="1193801"/>
            <a:ext cx="7162800" cy="1754326"/>
          </a:xfrm>
          <a:prstGeom prst="rect">
            <a:avLst/>
          </a:prstGeom>
        </p:spPr>
        <p:txBody>
          <a:bodyPr wrap="square">
            <a:spAutoFit/>
          </a:bodyPr>
          <a:lstStyle/>
          <a:p>
            <a:pPr algn="just" defTabSz="609630">
              <a:lnSpc>
                <a:spcPct val="150000"/>
              </a:lnSpc>
              <a:spcBef>
                <a:spcPts val="400"/>
              </a:spcBef>
              <a:spcAft>
                <a:spcPts val="533"/>
              </a:spcAft>
            </a:pPr>
            <a:r>
              <a:rPr lang="en-US" sz="2400">
                <a:solidFill>
                  <a:srgbClr val="000000"/>
                </a:solidFill>
                <a:latin typeface="Arial" panose="020B0604020202020204" pitchFamily="34" charset="0"/>
                <a:ea typeface="Calibri" panose="020F0502020204030204" pitchFamily="34" charset="0"/>
                <a:cs typeface="Times New Roman" panose="02020603050405020304" pitchFamily="18" charset="0"/>
              </a:rPr>
              <a:t>Trong tình huống mở đầu, hãy giải thích tại sao dây nhợ khi căng thì song song với mặt đất. Tác dụng của việc đó là gì? </a:t>
            </a:r>
            <a:endPar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1" y="966150"/>
            <a:ext cx="3300840" cy="1843076"/>
          </a:xfrm>
          <a:prstGeom prst="rect">
            <a:avLst/>
          </a:prstGeom>
        </p:spPr>
      </p:pic>
      <p:pic>
        <p:nvPicPr>
          <p:cNvPr id="20" name="Picture 2"/>
          <p:cNvPicPr>
            <a:picLocks noChangeAspect="1"/>
          </p:cNvPicPr>
          <p:nvPr/>
        </p:nvPicPr>
        <p:blipFill>
          <a:blip r:embed="rId4"/>
          <a:srcRect/>
          <a:stretch>
            <a:fillRect/>
          </a:stretch>
        </p:blipFill>
        <p:spPr>
          <a:xfrm>
            <a:off x="382906" y="584200"/>
            <a:ext cx="633094" cy="656907"/>
          </a:xfrm>
          <a:prstGeom prst="rect">
            <a:avLst/>
          </a:prstGeom>
        </p:spPr>
      </p:pic>
      <p:sp>
        <p:nvSpPr>
          <p:cNvPr id="3" name="Rectangle 2"/>
          <p:cNvSpPr/>
          <p:nvPr/>
        </p:nvSpPr>
        <p:spPr>
          <a:xfrm>
            <a:off x="930443" y="3594655"/>
            <a:ext cx="10601157" cy="2862322"/>
          </a:xfrm>
          <a:prstGeom prst="rect">
            <a:avLst/>
          </a:prstGeom>
        </p:spPr>
        <p:txBody>
          <a:bodyPr wrap="square">
            <a:spAutoFit/>
          </a:bodyPr>
          <a:lstStyle/>
          <a:p>
            <a:pPr algn="just" defTabSz="609630">
              <a:lnSpc>
                <a:spcPct val="150000"/>
              </a:lnSpc>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 Dây nhợ được căng theo hàng gạch đầu tiên, các hàng gạch được xây thẳng hàng và mỗi viên gạch đều có cách cạnh đối diện song song với nhau, do đó mép trên của hàng gạch đầu là một đường thẳng song song với mặt đất nên dây nhợ khi căng song song với mặt đất. </a:t>
            </a:r>
          </a:p>
          <a:p>
            <a:pPr algn="just" defTabSz="609630">
              <a:lnSpc>
                <a:spcPct val="150000"/>
              </a:lnSpc>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  Tác dụng của việc căng dậy nhợ để xây tường có độ thẳng, đứng và bằng.</a:t>
            </a:r>
          </a:p>
        </p:txBody>
      </p:sp>
      <p:sp>
        <p:nvSpPr>
          <p:cNvPr id="21" name="Oval Callout 20"/>
          <p:cNvSpPr/>
          <p:nvPr/>
        </p:nvSpPr>
        <p:spPr>
          <a:xfrm>
            <a:off x="5547895" y="2917349"/>
            <a:ext cx="1046079" cy="55324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400" b="1" dirty="0">
                <a:solidFill>
                  <a:prstClr val="black"/>
                </a:solidFill>
                <a:latin typeface="Arial" panose="020B0604020202020204" pitchFamily="34" charset="0"/>
              </a:rPr>
              <a:t>Giải</a:t>
            </a:r>
            <a:endParaRPr lang="en-US" sz="2400" b="1" dirty="0">
              <a:solidFill>
                <a:prstClr val="black"/>
              </a:solidFill>
              <a:latin typeface="Calibri"/>
            </a:endParaRPr>
          </a:p>
        </p:txBody>
      </p:sp>
      <p:pic>
        <p:nvPicPr>
          <p:cNvPr id="22"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077156">
            <a:off x="11457638" y="5986977"/>
            <a:ext cx="507593" cy="766178"/>
          </a:xfrm>
          <a:prstGeom prst="rect">
            <a:avLst/>
          </a:prstGeom>
        </p:spPr>
      </p:pic>
    </p:spTree>
    <p:extLst>
      <p:ext uri="{BB962C8B-B14F-4D97-AF65-F5344CB8AC3E}">
        <p14:creationId xmlns:p14="http://schemas.microsoft.com/office/powerpoint/2010/main" val="25984115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anim calcmode="lin" valueType="num">
                                      <p:cBhvr>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52400" y="116305"/>
            <a:ext cx="11938000" cy="6629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9" name="Rectangle 8"/>
          <p:cNvSpPr/>
          <p:nvPr/>
        </p:nvSpPr>
        <p:spPr>
          <a:xfrm>
            <a:off x="549162" y="1070701"/>
            <a:ext cx="11142747" cy="3210623"/>
          </a:xfrm>
          <a:prstGeom prst="rect">
            <a:avLst/>
          </a:prstGeom>
        </p:spPr>
        <p:txBody>
          <a:bodyPr wrap="square">
            <a:spAutoFit/>
          </a:bodyPr>
          <a:lstStyle/>
          <a:p>
            <a:pPr marL="20321" marR="20321" algn="just"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Cho đường thẳng a song song với mặt phẳng (P) và (Q) là một mặt phẳng chứa a. Giả sử (Q) cắt (P) theo giao tuyến b</a:t>
            </a:r>
            <a:r>
              <a:rPr lang="en-US" sz="2533">
                <a:solidFill>
                  <a:srgbClr val="000000"/>
                </a:solidFill>
                <a:latin typeface="Calibri"/>
                <a:ea typeface="Times New Roman" panose="02020603050405020304" pitchFamily="18" charset="0"/>
                <a:cs typeface="Arial" panose="020B0604020202020204" pitchFamily="34" charset="0"/>
              </a:rPr>
              <a:t> (</a:t>
            </a: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Hình bên).</a:t>
            </a:r>
          </a:p>
          <a:p>
            <a:pPr marL="20321" marR="20321" algn="just"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a) Hai đường thẳng a và b có thể chéo nhau không?</a:t>
            </a:r>
          </a:p>
          <a:p>
            <a:pPr marL="20321" marR="20321" algn="just" defTabSz="609630">
              <a:lnSpc>
                <a:spcPct val="200000"/>
              </a:lnSpc>
            </a:pPr>
            <a:r>
              <a:rPr lang="vi-VN" sz="2533">
                <a:solidFill>
                  <a:srgbClr val="000000"/>
                </a:solidFill>
                <a:latin typeface="Arial" panose="020B0604020202020204" pitchFamily="34" charset="0"/>
                <a:ea typeface="Times New Roman" panose="02020603050405020304" pitchFamily="18" charset="0"/>
                <a:cs typeface="Arial" panose="020B0604020202020204" pitchFamily="34" charset="0"/>
              </a:rPr>
              <a:t>b) Hai đường thẳng a và b có thể cắt nhau không?</a:t>
            </a:r>
          </a:p>
        </p:txBody>
      </p:sp>
      <p:pic>
        <p:nvPicPr>
          <p:cNvPr id="17" name="Picture 16"/>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35410" y="513689"/>
            <a:ext cx="688564" cy="642610"/>
          </a:xfrm>
          <a:prstGeom prst="rect">
            <a:avLst/>
          </a:prstGeom>
        </p:spPr>
      </p:pic>
      <p:sp>
        <p:nvSpPr>
          <p:cNvPr id="22" name="TextBox 21"/>
          <p:cNvSpPr txBox="1"/>
          <p:nvPr/>
        </p:nvSpPr>
        <p:spPr>
          <a:xfrm>
            <a:off x="1371600" y="648299"/>
            <a:ext cx="2387600" cy="502766"/>
          </a:xfrm>
          <a:prstGeom prst="rect">
            <a:avLst/>
          </a:prstGeom>
          <a:noFill/>
        </p:spPr>
        <p:txBody>
          <a:bodyPr wrap="square" rtlCol="0">
            <a:spAutoFit/>
          </a:bodyPr>
          <a:lstStyle/>
          <a:p>
            <a:pPr defTabSz="609630">
              <a:defRPr/>
            </a:pPr>
            <a:r>
              <a:rPr lang="nl-NL" sz="2667" b="1">
                <a:solidFill>
                  <a:srgbClr val="C00000"/>
                </a:solidFill>
                <a:latin typeface="Arial" panose="020B0604020202020204" pitchFamily="34" charset="0"/>
                <a:cs typeface="Arial" panose="020B0604020202020204" pitchFamily="34" charset="0"/>
              </a:rPr>
              <a:t>HĐ 3:</a:t>
            </a:r>
            <a:endParaRPr lang="en-US" sz="2667" dirty="0">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3733164" y="4271404"/>
            <a:ext cx="4725672" cy="2307197"/>
          </a:xfrm>
          <a:prstGeom prst="rect">
            <a:avLst/>
          </a:prstGeom>
        </p:spPr>
      </p:pic>
      <p:sp>
        <p:nvSpPr>
          <p:cNvPr id="25" name="Freeform 5"/>
          <p:cNvSpPr/>
          <p:nvPr/>
        </p:nvSpPr>
        <p:spPr>
          <a:xfrm>
            <a:off x="11326756" y="283968"/>
            <a:ext cx="694129" cy="536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6" name="Freeform 6"/>
          <p:cNvSpPr/>
          <p:nvPr/>
        </p:nvSpPr>
        <p:spPr>
          <a:xfrm flipH="1">
            <a:off x="11050337" y="5694948"/>
            <a:ext cx="983916" cy="103070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extLst>
      <p:ext uri="{BB962C8B-B14F-4D97-AF65-F5344CB8AC3E}">
        <p14:creationId xmlns:p14="http://schemas.microsoft.com/office/powerpoint/2010/main" val="39942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52400" y="116305"/>
            <a:ext cx="11938000" cy="6629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366413">
            <a:off x="10992863" y="6052842"/>
            <a:ext cx="703964" cy="1201027"/>
          </a:xfrm>
          <a:prstGeom prst="rect">
            <a:avLst/>
          </a:prstGeom>
        </p:spPr>
      </p:pic>
      <p:pic>
        <p:nvPicPr>
          <p:cNvPr id="7" name="Picture 6"/>
          <p:cNvPicPr>
            <a:picLocks noChangeAspect="1"/>
          </p:cNvPicPr>
          <p:nvPr/>
        </p:nvPicPr>
        <p:blipFill>
          <a:blip r:embed="rId7"/>
          <a:stretch>
            <a:fillRect/>
          </a:stretch>
        </p:blipFill>
        <p:spPr>
          <a:xfrm>
            <a:off x="3733164" y="817004"/>
            <a:ext cx="4725672" cy="2307197"/>
          </a:xfrm>
          <a:prstGeom prst="rect">
            <a:avLst/>
          </a:prstGeom>
        </p:spPr>
      </p:pic>
      <p:sp>
        <p:nvSpPr>
          <p:cNvPr id="15" name="Rectangle 14"/>
          <p:cNvSpPr/>
          <p:nvPr/>
        </p:nvSpPr>
        <p:spPr>
          <a:xfrm>
            <a:off x="965200" y="413654"/>
            <a:ext cx="2035829"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533349" y="3389967"/>
            <a:ext cx="11150652" cy="3015890"/>
          </a:xfrm>
          <a:prstGeom prst="rect">
            <a:avLst/>
          </a:prstGeom>
        </p:spPr>
        <p:txBody>
          <a:bodyPr wrap="square">
            <a:spAutoFit/>
          </a:bodyPr>
          <a:lstStyle/>
          <a:p>
            <a:pPr marL="495325" indent="-495325" algn="just" defTabSz="609630">
              <a:lnSpc>
                <a:spcPct val="150000"/>
              </a:lnSpc>
              <a:buFontTx/>
              <a:buAutoNum type="alphaLcParenR"/>
            </a:pPr>
            <a:r>
              <a:rPr lang="vi-VN" sz="2533">
                <a:solidFill>
                  <a:srgbClr val="000000"/>
                </a:solidFill>
                <a:latin typeface="Arial" panose="020B0604020202020204" pitchFamily="34" charset="0"/>
                <a:ea typeface="Calibri" panose="020F0502020204030204" pitchFamily="34" charset="0"/>
                <a:cs typeface="Arial" panose="020B0604020202020204" pitchFamily="34" charset="0"/>
              </a:rPr>
              <a:t>Hai đường thẳng a và b đều nằm trong mặt phẳng (Q) nên hai đường thẳng này không thể chéo nhau.</a:t>
            </a:r>
            <a:endParaRPr lang="en-US" sz="2533">
              <a:solidFill>
                <a:srgbClr val="000000"/>
              </a:solidFill>
              <a:latin typeface="Calibri"/>
              <a:ea typeface="Calibri" panose="020F0502020204030204" pitchFamily="34" charset="0"/>
              <a:cs typeface="Arial" panose="020B0604020202020204" pitchFamily="34" charset="0"/>
            </a:endParaRPr>
          </a:p>
          <a:p>
            <a:pPr marL="495325" indent="-495325" algn="just" defTabSz="609630">
              <a:lnSpc>
                <a:spcPct val="150000"/>
              </a:lnSpc>
              <a:buFontTx/>
              <a:buAutoNum type="alphaLcParenR"/>
            </a:pPr>
            <a:r>
              <a:rPr lang="vi-VN" sz="2533">
                <a:solidFill>
                  <a:srgbClr val="000000"/>
                </a:solidFill>
                <a:latin typeface="Arial" panose="020B0604020202020204" pitchFamily="34" charset="0"/>
                <a:ea typeface="Calibri" panose="020F0502020204030204" pitchFamily="34" charset="0"/>
                <a:cs typeface="Arial" panose="020B0604020202020204" pitchFamily="34" charset="0"/>
              </a:rPr>
              <a:t>Giả sử hai đường thẳng a và b cắt nhau tại điểm I. Khi đó I ∈ (P) vì I ∈ b và b ⊂ (P). Mặt khác I ∈ a nên a cắt (P) tại I (vô lí do a song song với (P)). Vậy a // b hay hai đường thẳng a và b không thể cắt nhau.</a:t>
            </a:r>
          </a:p>
        </p:txBody>
      </p:sp>
      <p:sp>
        <p:nvSpPr>
          <p:cNvPr id="14" name="Freeform 5"/>
          <p:cNvSpPr/>
          <p:nvPr/>
        </p:nvSpPr>
        <p:spPr>
          <a:xfrm>
            <a:off x="11326756" y="283968"/>
            <a:ext cx="694129" cy="536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89783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228600"/>
            <a:ext cx="11582399" cy="6400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6" name="Freeform 5"/>
          <p:cNvSpPr/>
          <p:nvPr/>
        </p:nvSpPr>
        <p:spPr>
          <a:xfrm rot="1171939" flipH="1">
            <a:off x="269623" y="358860"/>
            <a:ext cx="890076" cy="64411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4130700" y="228600"/>
            <a:ext cx="3930598" cy="957890"/>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9" name="TextBox 18"/>
            <p:cNvSpPr txBox="1"/>
            <p:nvPr/>
          </p:nvSpPr>
          <p:spPr>
            <a:xfrm>
              <a:off x="5868874" y="761192"/>
              <a:ext cx="4724400" cy="908133"/>
            </a:xfrm>
            <a:prstGeom prst="rect">
              <a:avLst/>
            </a:prstGeom>
            <a:noFill/>
          </p:spPr>
          <p:txBody>
            <a:bodyPr wrap="square" rtlCol="0">
              <a:spAutoFit/>
            </a:bodyPr>
            <a:lstStyle/>
            <a:p>
              <a:pPr algn="ctr" defTabSz="609630">
                <a:defRPr/>
              </a:pPr>
              <a:r>
                <a:rPr lang="en-US" sz="3334" b="1">
                  <a:solidFill>
                    <a:prstClr val="white"/>
                  </a:solidFill>
                  <a:latin typeface="Arial" panose="020B0604020202020204" pitchFamily="34" charset="0"/>
                  <a:cs typeface="Arial" panose="020B0604020202020204" pitchFamily="34" charset="0"/>
                </a:rPr>
                <a:t>KẾT LUẬN</a:t>
              </a:r>
              <a:endParaRPr lang="en-US" sz="3334" b="1" dirty="0">
                <a:solidFill>
                  <a:prstClr val="white"/>
                </a:solidFill>
                <a:latin typeface="Arial" panose="020B0604020202020204" pitchFamily="34" charset="0"/>
                <a:cs typeface="Arial" panose="020B0604020202020204" pitchFamily="34" charset="0"/>
              </a:endParaRPr>
            </a:p>
          </p:txBody>
        </p:sp>
      </p:grpSp>
      <p:sp>
        <p:nvSpPr>
          <p:cNvPr id="10" name="Rectangle 9"/>
          <p:cNvSpPr/>
          <p:nvPr/>
        </p:nvSpPr>
        <p:spPr>
          <a:xfrm>
            <a:off x="1219200" y="1600200"/>
            <a:ext cx="9702800" cy="2169825"/>
          </a:xfrm>
          <a:prstGeom prst="rect">
            <a:avLst/>
          </a:prstGeom>
        </p:spPr>
        <p:txBody>
          <a:bodyPr wrap="square">
            <a:spAutoFit/>
          </a:bodyPr>
          <a:lstStyle/>
          <a:p>
            <a:pPr algn="just" defTabSz="609630">
              <a:lnSpc>
                <a:spcPct val="150000"/>
              </a:lnSpc>
            </a:pPr>
            <a:r>
              <a:rPr lang="vi-VN" sz="3000">
                <a:solidFill>
                  <a:srgbClr val="1F497D"/>
                </a:solidFill>
                <a:latin typeface="Arial" panose="020B0604020202020204" pitchFamily="34" charset="0"/>
                <a:ea typeface="Times New Roman" panose="02020603050405020304" pitchFamily="18" charset="0"/>
                <a:cs typeface="Arial" panose="020B0604020202020204" pitchFamily="34" charset="0"/>
              </a:rPr>
              <a:t>Cho đường thẳng a song song với mặt phẳng (P). Nếu mặt phẳng (Q) chứa a và cắt (P) theo giao tuyến b thì b song song với a.</a:t>
            </a:r>
          </a:p>
        </p:txBody>
      </p:sp>
      <p:pic>
        <p:nvPicPr>
          <p:cNvPr id="12" name="Picture 5"/>
          <p:cNvPicPr>
            <a:picLocks noChangeAspect="1"/>
          </p:cNvPicPr>
          <p:nvPr/>
        </p:nvPicPr>
        <p:blipFill>
          <a:blip r:embed="rId9"/>
          <a:srcRect/>
          <a:stretch>
            <a:fillRect/>
          </a:stretch>
        </p:blipFill>
        <p:spPr>
          <a:xfrm>
            <a:off x="3767323" y="4420902"/>
            <a:ext cx="4606555" cy="2435717"/>
          </a:xfrm>
          <a:prstGeom prst="rect">
            <a:avLst/>
          </a:prstGeom>
        </p:spPr>
      </p:pic>
    </p:spTree>
    <p:extLst>
      <p:ext uri="{BB962C8B-B14F-4D97-AF65-F5344CB8AC3E}">
        <p14:creationId xmlns:p14="http://schemas.microsoft.com/office/powerpoint/2010/main" val="2782442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279400"/>
            <a:ext cx="11887200" cy="6350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nvGrpSpPr>
          <p:cNvPr id="15" name="Group 14"/>
          <p:cNvGrpSpPr/>
          <p:nvPr/>
        </p:nvGrpSpPr>
        <p:grpSpPr>
          <a:xfrm>
            <a:off x="5207000" y="695228"/>
            <a:ext cx="1778000" cy="609600"/>
            <a:chOff x="3154680" y="876300"/>
            <a:chExt cx="2667000" cy="1143000"/>
          </a:xfrm>
          <a:solidFill>
            <a:schemeClr val="accent5">
              <a:lumMod val="75000"/>
            </a:schemeClr>
          </a:solidFill>
        </p:grpSpPr>
        <p:sp>
          <p:nvSpPr>
            <p:cNvPr id="16" name="Flowchart: Terminator 15"/>
            <p:cNvSpPr/>
            <p:nvPr/>
          </p:nvSpPr>
          <p:spPr>
            <a:xfrm>
              <a:off x="3154680" y="876300"/>
              <a:ext cx="2667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7" name="Rectangle 16"/>
            <p:cNvSpPr/>
            <p:nvPr/>
          </p:nvSpPr>
          <p:spPr>
            <a:xfrm>
              <a:off x="3490314" y="987956"/>
              <a:ext cx="1955345" cy="942686"/>
            </a:xfrm>
            <a:prstGeom prst="rect">
              <a:avLst/>
            </a:prstGeom>
            <a:noFill/>
            <a:ln>
              <a:noFill/>
            </a:ln>
          </p:spPr>
          <p:txBody>
            <a:bodyPr wrap="none">
              <a:spAutoFit/>
            </a:bodyPr>
            <a:lstStyle/>
            <a:p>
              <a:pPr algn="ctr" defTabSz="609630">
                <a:defRPr/>
              </a:pPr>
              <a:r>
                <a:rPr lang="en-US" sz="2667"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2667" b="1"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2667" b="1">
                  <a:solidFill>
                    <a:prstClr val="white"/>
                  </a:solidFill>
                  <a:latin typeface="Arial" panose="020B0604020202020204" pitchFamily="34" charset="0"/>
                  <a:ea typeface="Times New Roman" panose="02020603050405020304" pitchFamily="18" charset="0"/>
                  <a:cs typeface="Arial" panose="020B0604020202020204" pitchFamily="34" charset="0"/>
                </a:rPr>
                <a:t> 4</a:t>
              </a:r>
              <a:endParaRPr lang="en-US" sz="2667"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7" name="Rectangle 6"/>
          <p:cNvSpPr/>
          <p:nvPr/>
        </p:nvSpPr>
        <p:spPr>
          <a:xfrm>
            <a:off x="475535" y="1460718"/>
            <a:ext cx="11259265" cy="1846468"/>
          </a:xfrm>
          <a:prstGeom prst="rect">
            <a:avLst/>
          </a:prstGeom>
        </p:spPr>
        <p:txBody>
          <a:bodyPr wrap="square">
            <a:spAutoFit/>
          </a:bodyPr>
          <a:lstStyle/>
          <a:p>
            <a:pPr algn="just" defTabSz="609630">
              <a:lnSpc>
                <a:spcPct val="150000"/>
              </a:lnSpc>
            </a:pPr>
            <a:r>
              <a:rPr lang="vi-VN" sz="2533">
                <a:solidFill>
                  <a:prstClr val="black"/>
                </a:solidFill>
                <a:latin typeface="Arial" panose="020B0604020202020204" pitchFamily="34" charset="0"/>
                <a:ea typeface="Times New Roman" panose="02020603050405020304" pitchFamily="18" charset="0"/>
                <a:cs typeface="Arial" panose="020B0604020202020204" pitchFamily="34" charset="0"/>
              </a:rPr>
              <a:t>Cho tứ diện ABCD, điểm E nằm giữa hai điểm A và C. Gọi (P) là một phẳng qua E và song song với hai đường thẳng AB, CD. Xác định các giao tuyến của (P) và các mặt của tử diện. Hình tạo bởi các giao tuyến là hình g</a:t>
            </a:r>
            <a:r>
              <a:rPr lang="en-US" sz="2533">
                <a:solidFill>
                  <a:prstClr val="black"/>
                </a:solidFill>
                <a:latin typeface="Calibri"/>
                <a:ea typeface="Times New Roman" panose="02020603050405020304" pitchFamily="18" charset="0"/>
                <a:cs typeface="Arial" panose="020B0604020202020204" pitchFamily="34" charset="0"/>
              </a:rPr>
              <a:t>ì</a:t>
            </a:r>
            <a:r>
              <a:rPr lang="vi-VN" sz="2533">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533"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6" y="163468"/>
            <a:ext cx="1302465" cy="1093022"/>
          </a:xfrm>
          <a:prstGeom prst="rect">
            <a:avLst/>
          </a:prstGeom>
        </p:spPr>
      </p:pic>
      <p:pic>
        <p:nvPicPr>
          <p:cNvPr id="3" name="Picture 2"/>
          <p:cNvPicPr>
            <a:picLocks noChangeAspect="1"/>
          </p:cNvPicPr>
          <p:nvPr/>
        </p:nvPicPr>
        <p:blipFill>
          <a:blip r:embed="rId4"/>
          <a:stretch>
            <a:fillRect/>
          </a:stretch>
        </p:blipFill>
        <p:spPr>
          <a:xfrm>
            <a:off x="4678585" y="3429000"/>
            <a:ext cx="2853164" cy="3088963"/>
          </a:xfrm>
          <a:prstGeom prst="rect">
            <a:avLst/>
          </a:prstGeom>
        </p:spPr>
      </p:pic>
      <p:sp>
        <p:nvSpPr>
          <p:cNvPr id="18" name="Freeform 6"/>
          <p:cNvSpPr/>
          <p:nvPr/>
        </p:nvSpPr>
        <p:spPr>
          <a:xfrm flipH="1">
            <a:off x="10871200" y="5410200"/>
            <a:ext cx="841374" cy="10033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6332145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279400"/>
            <a:ext cx="11887200" cy="6350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3" name="Oval Callout 12"/>
          <p:cNvSpPr/>
          <p:nvPr/>
        </p:nvSpPr>
        <p:spPr>
          <a:xfrm>
            <a:off x="5435600" y="555045"/>
            <a:ext cx="1061865" cy="508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0" y="268113"/>
            <a:ext cx="1120274" cy="940129"/>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404723">
            <a:off x="336252" y="5755793"/>
            <a:ext cx="671869" cy="1014141"/>
          </a:xfrm>
          <a:prstGeom prst="rect">
            <a:avLst/>
          </a:prstGeom>
        </p:spPr>
      </p:pic>
      <p:pic>
        <p:nvPicPr>
          <p:cNvPr id="3" name="Picture 2"/>
          <p:cNvPicPr>
            <a:picLocks noChangeAspect="1"/>
          </p:cNvPicPr>
          <p:nvPr/>
        </p:nvPicPr>
        <p:blipFill>
          <a:blip r:embed="rId7"/>
          <a:stretch>
            <a:fillRect/>
          </a:stretch>
        </p:blipFill>
        <p:spPr>
          <a:xfrm>
            <a:off x="406400" y="1781508"/>
            <a:ext cx="3149600" cy="3409898"/>
          </a:xfrm>
          <a:prstGeom prst="rect">
            <a:avLst/>
          </a:prstGeom>
        </p:spPr>
      </p:pic>
      <p:sp>
        <p:nvSpPr>
          <p:cNvPr id="4" name="Rectangle 3"/>
          <p:cNvSpPr/>
          <p:nvPr/>
        </p:nvSpPr>
        <p:spPr>
          <a:xfrm>
            <a:off x="3860800" y="1545767"/>
            <a:ext cx="7721600" cy="4524315"/>
          </a:xfrm>
          <a:prstGeom prst="rect">
            <a:avLst/>
          </a:prstGeom>
        </p:spPr>
        <p:txBody>
          <a:bodyPr wrap="square">
            <a:spAutoFit/>
          </a:bodyPr>
          <a:lstStyle/>
          <a:p>
            <a:pPr algn="just" defTabSz="609630">
              <a:lnSpc>
                <a:spcPct val="150000"/>
              </a:lnSpc>
            </a:pPr>
            <a:r>
              <a:rPr lang="vi-VN" sz="2400">
                <a:solidFill>
                  <a:prstClr val="black"/>
                </a:solidFill>
                <a:latin typeface="Arial" panose="020B0604020202020204" pitchFamily="34" charset="0"/>
              </a:rPr>
              <a:t>Mặt phẳng (ABC) ch</a:t>
            </a:r>
            <a:r>
              <a:rPr lang="en-US" sz="2400">
                <a:solidFill>
                  <a:prstClr val="black"/>
                </a:solidFill>
                <a:latin typeface="Arial" panose="020B0604020202020204" pitchFamily="34" charset="0"/>
                <a:cs typeface="Arial" panose="020B0604020202020204" pitchFamily="34" charset="0"/>
              </a:rPr>
              <a:t>ứ</a:t>
            </a:r>
            <a:r>
              <a:rPr lang="vi-VN" sz="2400">
                <a:solidFill>
                  <a:prstClr val="black"/>
                </a:solidFill>
                <a:latin typeface="Arial" panose="020B0604020202020204" pitchFamily="34" charset="0"/>
              </a:rPr>
              <a:t>a đường thẳng AB song song với mặt phẳng (P) nên mặt phẳng (ABC) cắt mặt phẳng (P) theo giao tuyển song song với AB. </a:t>
            </a:r>
            <a:endParaRPr lang="en-US" sz="2400">
              <a:solidFill>
                <a:prstClr val="black"/>
              </a:solidFill>
              <a:latin typeface="Calibri"/>
            </a:endParaRPr>
          </a:p>
          <a:p>
            <a:pPr algn="just" defTabSz="609630">
              <a:lnSpc>
                <a:spcPct val="150000"/>
              </a:lnSpc>
            </a:pPr>
            <a:r>
              <a:rPr lang="vi-VN" sz="2400">
                <a:solidFill>
                  <a:prstClr val="black"/>
                </a:solidFill>
                <a:latin typeface="Arial" panose="020B0604020202020204" pitchFamily="34" charset="0"/>
              </a:rPr>
              <a:t>Vẽ EF</a:t>
            </a:r>
            <a:r>
              <a:rPr lang="en-US" sz="2400">
                <a:solidFill>
                  <a:prstClr val="black"/>
                </a:solidFill>
                <a:latin typeface="Calibri"/>
              </a:rPr>
              <a:t> //</a:t>
            </a:r>
            <a:r>
              <a:rPr lang="vi-VN" sz="2400">
                <a:solidFill>
                  <a:prstClr val="black"/>
                </a:solidFill>
                <a:latin typeface="Arial" panose="020B0604020202020204" pitchFamily="34" charset="0"/>
              </a:rPr>
              <a:t> AB</a:t>
            </a:r>
            <a:r>
              <a:rPr lang="en-US" sz="2400">
                <a:solidFill>
                  <a:prstClr val="black"/>
                </a:solidFill>
                <a:latin typeface="Calibri"/>
              </a:rPr>
              <a:t> </a:t>
            </a:r>
            <a:r>
              <a:rPr lang="en-US" sz="2400">
                <a:solidFill>
                  <a:prstClr val="black"/>
                </a:solidFill>
                <a:latin typeface="Arial" panose="020B0604020202020204" pitchFamily="34" charset="0"/>
                <a:cs typeface="Arial" panose="020B0604020202020204" pitchFamily="34" charset="0"/>
              </a:rPr>
              <a:t>(F</a:t>
            </a:r>
            <a:r>
              <a:rPr lang="vi-VN" sz="2400">
                <a:solidFill>
                  <a:prstClr val="black"/>
                </a:solidFill>
                <a:latin typeface="Arial" panose="020B0604020202020204" pitchFamily="34" charset="0"/>
              </a:rPr>
              <a:t> thuộc BC) thì EF là giao tuyến của (P) và (ABC).</a:t>
            </a:r>
          </a:p>
          <a:p>
            <a:pPr algn="just" defTabSz="609630">
              <a:lnSpc>
                <a:spcPct val="150000"/>
              </a:lnSpc>
            </a:pPr>
            <a:r>
              <a:rPr lang="vi-VN" sz="2400">
                <a:solidFill>
                  <a:prstClr val="black"/>
                </a:solidFill>
                <a:latin typeface="Arial" panose="020B0604020202020204" pitchFamily="34" charset="0"/>
              </a:rPr>
              <a:t>Hai mặt phẳng (ACD) và (BCD) cùng ch</a:t>
            </a:r>
            <a:r>
              <a:rPr lang="en-US" sz="2400">
                <a:solidFill>
                  <a:prstClr val="black"/>
                </a:solidFill>
                <a:latin typeface="Arial" panose="020B0604020202020204" pitchFamily="34" charset="0"/>
                <a:cs typeface="Arial" panose="020B0604020202020204" pitchFamily="34" charset="0"/>
              </a:rPr>
              <a:t>ứ</a:t>
            </a:r>
            <a:r>
              <a:rPr lang="vi-VN" sz="2400">
                <a:solidFill>
                  <a:prstClr val="black"/>
                </a:solidFill>
                <a:latin typeface="Arial" panose="020B0604020202020204" pitchFamily="34" charset="0"/>
              </a:rPr>
              <a:t>a đường thẳng CD song song với mặt phẳng (P) nên chúng cắt mặt phẳng (P) theo giao tuyến song song với CD. </a:t>
            </a:r>
            <a:endParaRPr lang="en-US" sz="2400">
              <a:solidFill>
                <a:prstClr val="black"/>
              </a:solidFill>
              <a:latin typeface="Calibri"/>
            </a:endParaRPr>
          </a:p>
        </p:txBody>
      </p:sp>
    </p:spTree>
    <p:extLst>
      <p:ext uri="{BB962C8B-B14F-4D97-AF65-F5344CB8AC3E}">
        <p14:creationId xmlns:p14="http://schemas.microsoft.com/office/powerpoint/2010/main" val="144684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ectangle 7"/>
          <p:cNvSpPr/>
          <p:nvPr/>
        </p:nvSpPr>
        <p:spPr>
          <a:xfrm>
            <a:off x="152400" y="279400"/>
            <a:ext cx="11887200" cy="6350000"/>
          </a:xfrm>
          <a:prstGeom prst="rect">
            <a:avLst/>
          </a:prstGeom>
          <a:solidFill>
            <a:schemeClr val="bg1"/>
          </a:solidFill>
          <a:ln w="1079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3" name="Oval Callout 12"/>
          <p:cNvSpPr/>
          <p:nvPr/>
        </p:nvSpPr>
        <p:spPr>
          <a:xfrm>
            <a:off x="5435600" y="482600"/>
            <a:ext cx="1061865" cy="5080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0" y="268113"/>
            <a:ext cx="1120274" cy="940129"/>
          </a:xfrm>
          <a:prstGeom prst="rect">
            <a:avLst/>
          </a:prstGeom>
        </p:spPr>
      </p:pic>
      <p:pic>
        <p:nvPicPr>
          <p:cNvPr id="22"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5404723">
            <a:off x="336252" y="5755793"/>
            <a:ext cx="671869" cy="1014141"/>
          </a:xfrm>
          <a:prstGeom prst="rect">
            <a:avLst/>
          </a:prstGeom>
        </p:spPr>
      </p:pic>
      <p:pic>
        <p:nvPicPr>
          <p:cNvPr id="3" name="Picture 2"/>
          <p:cNvPicPr>
            <a:picLocks noChangeAspect="1"/>
          </p:cNvPicPr>
          <p:nvPr/>
        </p:nvPicPr>
        <p:blipFill>
          <a:blip r:embed="rId7"/>
          <a:stretch>
            <a:fillRect/>
          </a:stretch>
        </p:blipFill>
        <p:spPr>
          <a:xfrm>
            <a:off x="406400" y="1781508"/>
            <a:ext cx="3149600" cy="3409898"/>
          </a:xfrm>
          <a:prstGeom prst="rect">
            <a:avLst/>
          </a:prstGeom>
        </p:spPr>
      </p:pic>
      <p:sp>
        <p:nvSpPr>
          <p:cNvPr id="4" name="Rectangle 3"/>
          <p:cNvSpPr/>
          <p:nvPr/>
        </p:nvSpPr>
        <p:spPr>
          <a:xfrm>
            <a:off x="3788611" y="990600"/>
            <a:ext cx="7874000" cy="6740307"/>
          </a:xfrm>
          <a:prstGeom prst="rect">
            <a:avLst/>
          </a:prstGeom>
        </p:spPr>
        <p:txBody>
          <a:bodyPr wrap="square">
            <a:spAutoFit/>
          </a:bodyPr>
          <a:lstStyle/>
          <a:p>
            <a:pPr algn="just" defTabSz="609630">
              <a:lnSpc>
                <a:spcPct val="150000"/>
              </a:lnSpc>
              <a:defRPr/>
            </a:pPr>
            <a:r>
              <a:rPr lang="en-US" sz="2400">
                <a:solidFill>
                  <a:prstClr val="black"/>
                </a:solidFill>
                <a:latin typeface="Arial" panose="020B0604020202020204" pitchFamily="34" charset="0"/>
                <a:cs typeface="Arial" panose="020B0604020202020204" pitchFamily="34" charset="0"/>
              </a:rPr>
              <a:t>Vẽ</a:t>
            </a:r>
            <a:r>
              <a:rPr lang="vi-VN" sz="2400">
                <a:solidFill>
                  <a:prstClr val="black"/>
                </a:solidFill>
                <a:latin typeface="Arial" panose="020B0604020202020204" pitchFamily="34" charset="0"/>
                <a:cs typeface="Arial" panose="020B0604020202020204" pitchFamily="34" charset="0"/>
              </a:rPr>
              <a:t> </a:t>
            </a:r>
            <a:r>
              <a:rPr lang="vi-VN" sz="2400">
                <a:solidFill>
                  <a:prstClr val="black"/>
                </a:solidFill>
                <a:latin typeface="Arial" panose="020B0604020202020204" pitchFamily="34" charset="0"/>
              </a:rPr>
              <a:t>EH, FG song song </a:t>
            </a:r>
            <a:r>
              <a:rPr lang="en-US" sz="2400">
                <a:solidFill>
                  <a:prstClr val="black"/>
                </a:solidFill>
                <a:latin typeface="Calibri"/>
              </a:rPr>
              <a:t>với </a:t>
            </a:r>
            <a:r>
              <a:rPr lang="en-US" sz="2400">
                <a:solidFill>
                  <a:prstClr val="black"/>
                </a:solidFill>
                <a:latin typeface="Arial" panose="020B0604020202020204" pitchFamily="34" charset="0"/>
                <a:cs typeface="Arial" panose="020B0604020202020204" pitchFamily="34" charset="0"/>
              </a:rPr>
              <a:t>CD (</a:t>
            </a:r>
            <a:r>
              <a:rPr lang="vi-VN" sz="2400">
                <a:solidFill>
                  <a:prstClr val="black"/>
                </a:solidFill>
                <a:latin typeface="Arial" panose="020B0604020202020204" pitchFamily="34" charset="0"/>
                <a:cs typeface="Arial" panose="020B0604020202020204" pitchFamily="34" charset="0"/>
              </a:rPr>
              <a:t>H thuộc AD</a:t>
            </a:r>
            <a:r>
              <a:rPr lang="en-US" sz="2400">
                <a:solidFill>
                  <a:prstClr val="black"/>
                </a:solidFill>
                <a:latin typeface="Arial" panose="020B0604020202020204" pitchFamily="34" charset="0"/>
                <a:cs typeface="Arial" panose="020B0604020202020204" pitchFamily="34" charset="0"/>
              </a:rPr>
              <a:t>, </a:t>
            </a:r>
            <a:r>
              <a:rPr lang="vi-VN" sz="2400">
                <a:solidFill>
                  <a:prstClr val="black"/>
                </a:solidFill>
                <a:latin typeface="Arial" panose="020B0604020202020204" pitchFamily="34" charset="0"/>
              </a:rPr>
              <a:t>G thuộc BD) thì EH, FG</a:t>
            </a:r>
            <a:r>
              <a:rPr lang="en-US" sz="2400">
                <a:solidFill>
                  <a:prstClr val="black"/>
                </a:solidFill>
                <a:latin typeface="Calibri"/>
              </a:rPr>
              <a:t> </a:t>
            </a:r>
            <a:r>
              <a:rPr lang="vi-VN" sz="2400">
                <a:solidFill>
                  <a:prstClr val="black"/>
                </a:solidFill>
                <a:latin typeface="Arial" panose="020B0604020202020204" pitchFamily="34" charset="0"/>
              </a:rPr>
              <a:t>I</a:t>
            </a:r>
            <a:r>
              <a:rPr lang="en-US" sz="2400">
                <a:solidFill>
                  <a:prstClr val="black"/>
                </a:solidFill>
                <a:latin typeface="Arial" panose="020B0604020202020204" pitchFamily="34" charset="0"/>
                <a:cs typeface="Arial" panose="020B0604020202020204" pitchFamily="34" charset="0"/>
              </a:rPr>
              <a:t>ầ</a:t>
            </a:r>
            <a:r>
              <a:rPr lang="vi-VN" sz="2400">
                <a:solidFill>
                  <a:prstClr val="black"/>
                </a:solidFill>
                <a:latin typeface="Arial" panose="020B0604020202020204" pitchFamily="34" charset="0"/>
              </a:rPr>
              <a:t>n lượt là giao tuyến của mặt phẳng (P) với hai mặt phẳng (ACD), (BCD)</a:t>
            </a:r>
            <a:r>
              <a:rPr lang="en-US" sz="2400">
                <a:solidFill>
                  <a:prstClr val="black"/>
                </a:solidFill>
                <a:latin typeface="Calibri"/>
              </a:rPr>
              <a:t>.</a:t>
            </a:r>
          </a:p>
          <a:p>
            <a:pPr algn="just" defTabSz="609630">
              <a:lnSpc>
                <a:spcPct val="150000"/>
              </a:lnSpc>
              <a:defRPr/>
            </a:pPr>
            <a:r>
              <a:rPr lang="vi-VN" sz="2400">
                <a:solidFill>
                  <a:prstClr val="black"/>
                </a:solidFill>
                <a:latin typeface="Arial" panose="020B0604020202020204" pitchFamily="34" charset="0"/>
              </a:rPr>
              <a:t>Khi đó GH là giao tuyến của (P) và (ABD)</a:t>
            </a:r>
            <a:r>
              <a:rPr lang="en-US" sz="2400">
                <a:solidFill>
                  <a:prstClr val="black"/>
                </a:solidFill>
                <a:latin typeface="Calibri"/>
              </a:rPr>
              <a:t>.</a:t>
            </a:r>
          </a:p>
          <a:p>
            <a:pPr algn="just" defTabSz="609630">
              <a:lnSpc>
                <a:spcPct val="150000"/>
              </a:lnSpc>
              <a:defRPr/>
            </a:pPr>
            <a:r>
              <a:rPr lang="vi-VN" sz="2400">
                <a:solidFill>
                  <a:prstClr val="black"/>
                </a:solidFill>
                <a:latin typeface="Arial" panose="020B0604020202020204" pitchFamily="34" charset="0"/>
              </a:rPr>
              <a:t>Mặt phẳng (ABD) chứa đường thẳng AB song song với mặt phẳng (P) nên giao tuyến GH của (ABD) và (P) song song với AB. </a:t>
            </a:r>
            <a:endParaRPr lang="en-US" sz="2400">
              <a:solidFill>
                <a:prstClr val="black"/>
              </a:solidFill>
              <a:latin typeface="Calibri"/>
            </a:endParaRPr>
          </a:p>
          <a:p>
            <a:pPr algn="just" defTabSz="609630">
              <a:lnSpc>
                <a:spcPct val="150000"/>
              </a:lnSpc>
              <a:defRPr/>
            </a:pPr>
            <a:r>
              <a:rPr lang="vi-VN" sz="2400">
                <a:solidFill>
                  <a:prstClr val="black"/>
                </a:solidFill>
                <a:latin typeface="Arial" panose="020B0604020202020204" pitchFamily="34" charset="0"/>
              </a:rPr>
              <a:t>Tứ giác EFGH CÓ EF</a:t>
            </a:r>
            <a:r>
              <a:rPr lang="en-US" sz="2400">
                <a:solidFill>
                  <a:prstClr val="black"/>
                </a:solidFill>
                <a:latin typeface="Calibri"/>
              </a:rPr>
              <a:t> // </a:t>
            </a:r>
            <a:r>
              <a:rPr lang="vi-VN" sz="2400">
                <a:solidFill>
                  <a:prstClr val="black"/>
                </a:solidFill>
                <a:latin typeface="Arial" panose="020B0604020202020204" pitchFamily="34" charset="0"/>
              </a:rPr>
              <a:t>GH (vì cùng song song với AB) và EH</a:t>
            </a:r>
            <a:r>
              <a:rPr lang="en-US" sz="2400">
                <a:solidFill>
                  <a:prstClr val="black"/>
                </a:solidFill>
                <a:latin typeface="Calibri"/>
              </a:rPr>
              <a:t> //</a:t>
            </a:r>
            <a:r>
              <a:rPr lang="vi-VN" sz="2400">
                <a:solidFill>
                  <a:prstClr val="black"/>
                </a:solidFill>
                <a:latin typeface="Arial" panose="020B0604020202020204" pitchFamily="34" charset="0"/>
              </a:rPr>
              <a:t> FG (VÌ cùng song song với CD) nên nó là hình bình hành.</a:t>
            </a:r>
          </a:p>
          <a:p>
            <a:pPr algn="just" defTabSz="609630">
              <a:lnSpc>
                <a:spcPct val="150000"/>
              </a:lnSpc>
              <a:defRPr/>
            </a:pPr>
            <a:r>
              <a:rPr lang="vi-VN" sz="2400">
                <a:solidFill>
                  <a:prstClr val="black"/>
                </a:solidFill>
                <a:latin typeface="Arial" panose="020B0604020202020204" pitchFamily="34" charset="0"/>
              </a:rPr>
              <a:t/>
            </a:r>
            <a:br>
              <a:rPr lang="vi-VN" sz="2400">
                <a:solidFill>
                  <a:prstClr val="black"/>
                </a:solidFill>
                <a:latin typeface="Arial" panose="020B0604020202020204" pitchFamily="34" charset="0"/>
              </a:rPr>
            </a:br>
            <a:endParaRPr lang="en-US" sz="2400">
              <a:solidFill>
                <a:prstClr val="black"/>
              </a:solidFill>
              <a:latin typeface="Calibri"/>
            </a:endParaRPr>
          </a:p>
        </p:txBody>
      </p:sp>
    </p:spTree>
    <p:extLst>
      <p:ext uri="{BB962C8B-B14F-4D97-AF65-F5344CB8AC3E}">
        <p14:creationId xmlns:p14="http://schemas.microsoft.com/office/powerpoint/2010/main" val="403130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anim calcmode="lin" valueType="num">
                                      <p:cBhvr>
                                        <p:cTn id="2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381000"/>
            <a:ext cx="11582399" cy="605024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0" name="Rectangle 29"/>
          <p:cNvSpPr/>
          <p:nvPr/>
        </p:nvSpPr>
        <p:spPr>
          <a:xfrm>
            <a:off x="4521200" y="533400"/>
            <a:ext cx="3160774" cy="86196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defTabSz="609630">
              <a:lnSpc>
                <a:spcPct val="150000"/>
              </a:lnSpc>
              <a:spcAft>
                <a:spcPts val="533"/>
              </a:spcAft>
              <a:defRPr/>
            </a:pPr>
            <a:r>
              <a:rPr lang="nl-NL" sz="3334" b="1" dirty="0">
                <a:ln w="0"/>
                <a:solidFill>
                  <a:srgbClr val="C00000"/>
                </a:solidFill>
                <a:latin typeface="Arial" panose="020B0604020202020204" pitchFamily="34" charset="0"/>
                <a:ea typeface="Times New Roman" panose="02020603050405020304" pitchFamily="18" charset="0"/>
                <a:cs typeface="Arial" panose="020B0604020202020204" pitchFamily="34" charset="0"/>
              </a:rPr>
              <a:t>LUYỆN </a:t>
            </a:r>
            <a:r>
              <a:rPr lang="nl-NL" sz="3334" b="1">
                <a:ln w="0"/>
                <a:solidFill>
                  <a:srgbClr val="C00000"/>
                </a:solidFill>
                <a:latin typeface="Arial" panose="020B0604020202020204" pitchFamily="34" charset="0"/>
                <a:ea typeface="Times New Roman" panose="02020603050405020304" pitchFamily="18" charset="0"/>
                <a:cs typeface="Arial" panose="020B0604020202020204" pitchFamily="34" charset="0"/>
              </a:rPr>
              <a:t>TẬP 4</a:t>
            </a:r>
            <a:endParaRPr lang="en-US" sz="3334" b="1" dirty="0">
              <a:ln w="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965200" y="1415197"/>
            <a:ext cx="10325695" cy="1261756"/>
          </a:xfrm>
          <a:prstGeom prst="rect">
            <a:avLst/>
          </a:prstGeom>
        </p:spPr>
        <p:txBody>
          <a:bodyPr wrap="square">
            <a:spAutoFit/>
          </a:bodyPr>
          <a:lstStyle/>
          <a:p>
            <a:pPr defTabSz="609630">
              <a:lnSpc>
                <a:spcPct val="150000"/>
              </a:lnSpc>
              <a:defRPr/>
            </a:pPr>
            <a:r>
              <a:rPr lang="en-US" sz="2533">
                <a:solidFill>
                  <a:prstClr val="black"/>
                </a:solidFill>
                <a:latin typeface="Arial" panose="020B0604020202020204" pitchFamily="34" charset="0"/>
                <a:ea typeface="Calibri" panose="020F0502020204030204" pitchFamily="34" charset="0"/>
              </a:rPr>
              <a:t>Trong Ví dụ 4, gọi (Q) là mặt phẳng qua E và song song với hai đường thẳng AB, AD. Xác định giao tuyến của (Q) với các mặt của tứ diện.</a:t>
            </a:r>
            <a:endParaRPr lang="en-US" sz="2533" dirty="0">
              <a:solidFill>
                <a:prstClr val="black"/>
              </a:solidFill>
              <a:latin typeface="Calibri"/>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73600" y="2870200"/>
            <a:ext cx="3606800" cy="3551025"/>
          </a:xfrm>
          <a:prstGeom prst="rect">
            <a:avLst/>
          </a:prstGeom>
        </p:spPr>
      </p:pic>
      <p:pic>
        <p:nvPicPr>
          <p:cNvPr id="17" name="Picture 2"/>
          <p:cNvPicPr>
            <a:picLocks noChangeAspect="1"/>
          </p:cNvPicPr>
          <p:nvPr/>
        </p:nvPicPr>
        <p:blipFill>
          <a:blip r:embed="rId5"/>
          <a:srcRect/>
          <a:stretch>
            <a:fillRect/>
          </a:stretch>
        </p:blipFill>
        <p:spPr>
          <a:xfrm>
            <a:off x="10364763" y="5043919"/>
            <a:ext cx="1116558" cy="1158556"/>
          </a:xfrm>
          <a:prstGeom prst="rect">
            <a:avLst/>
          </a:prstGeom>
        </p:spPr>
      </p:pic>
      <p:sp>
        <p:nvSpPr>
          <p:cNvPr id="18" name="Freeform 6"/>
          <p:cNvSpPr/>
          <p:nvPr/>
        </p:nvSpPr>
        <p:spPr>
          <a:xfrm>
            <a:off x="482600" y="5060567"/>
            <a:ext cx="838200" cy="1363989"/>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7272111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DC3">
            <a:alpha val="69000"/>
          </a:srgbClr>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10861596" y="344426"/>
            <a:ext cx="884663" cy="104790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97234">
            <a:off x="-212111" y="84878"/>
            <a:ext cx="1083677" cy="1166813"/>
          </a:xfrm>
          <a:prstGeom prst="rect">
            <a:avLst/>
          </a:prstGeom>
        </p:spPr>
      </p:pic>
      <p:sp>
        <p:nvSpPr>
          <p:cNvPr id="8" name="TextBox 8"/>
          <p:cNvSpPr txBox="1"/>
          <p:nvPr/>
        </p:nvSpPr>
        <p:spPr>
          <a:xfrm>
            <a:off x="1574800" y="718475"/>
            <a:ext cx="9290261" cy="730969"/>
          </a:xfrm>
          <a:prstGeom prst="rect">
            <a:avLst/>
          </a:prstGeom>
        </p:spPr>
        <p:txBody>
          <a:bodyPr lIns="0" tIns="0" rIns="0" bIns="0" rtlCol="0" anchor="t">
            <a:spAutoFit/>
          </a:bodyPr>
          <a:lstStyle/>
          <a:p>
            <a:pPr algn="ctr" defTabSz="609630">
              <a:lnSpc>
                <a:spcPts val="5666"/>
              </a:lnSpc>
            </a:pPr>
            <a:r>
              <a:rPr lang="en-US" sz="4000" b="1" dirty="0">
                <a:solidFill>
                  <a:srgbClr val="FF0000"/>
                </a:solidFill>
                <a:latin typeface="Arial" panose="020B0604020202020204" pitchFamily="34" charset="0"/>
                <a:cs typeface="Arial" panose="020B0604020202020204" pitchFamily="34" charset="0"/>
              </a:rPr>
              <a:t>NỘI DUNG BÀI HỌC </a:t>
            </a:r>
          </a:p>
        </p:txBody>
      </p:sp>
      <p:pic>
        <p:nvPicPr>
          <p:cNvPr id="9" name="Picture 2"/>
          <p:cNvPicPr>
            <a:picLocks noChangeAspect="1"/>
          </p:cNvPicPr>
          <p:nvPr/>
        </p:nvPicPr>
        <p:blipFill>
          <a:blip r:embed="rId13"/>
          <a:srcRect/>
          <a:stretch>
            <a:fillRect/>
          </a:stretch>
        </p:blipFill>
        <p:spPr>
          <a:xfrm>
            <a:off x="9983652" y="4394200"/>
            <a:ext cx="1597081" cy="2208203"/>
          </a:xfrm>
          <a:prstGeom prst="rect">
            <a:avLst/>
          </a:prstGeom>
        </p:spPr>
      </p:pic>
      <p:grpSp>
        <p:nvGrpSpPr>
          <p:cNvPr id="10" name="Group 9"/>
          <p:cNvGrpSpPr/>
          <p:nvPr/>
        </p:nvGrpSpPr>
        <p:grpSpPr>
          <a:xfrm>
            <a:off x="1270000" y="1955800"/>
            <a:ext cx="878128" cy="864006"/>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9" y="3579348"/>
              <a:ext cx="1043391" cy="553307"/>
            </a:xfrm>
            <a:prstGeom prst="rect">
              <a:avLst/>
            </a:prstGeom>
          </p:spPr>
          <p:txBody>
            <a:bodyPr lIns="0" tIns="0" rIns="0" bIns="0" rtlCol="0" anchor="t">
              <a:spAutoFit/>
            </a:bodyPr>
            <a:lstStyle/>
            <a:p>
              <a:pPr algn="ctr" defTabSz="609630">
                <a:lnSpc>
                  <a:spcPts val="2912"/>
                </a:lnSpc>
              </a:pPr>
              <a:r>
                <a:rPr lang="en-US" sz="3334" b="1">
                  <a:solidFill>
                    <a:srgbClr val="1F497D"/>
                  </a:solidFill>
                  <a:latin typeface="Arial" panose="020B0604020202020204" pitchFamily="34" charset="0"/>
                  <a:cs typeface="Arial" panose="020B0604020202020204" pitchFamily="34" charset="0"/>
                </a:rPr>
                <a:t>01</a:t>
              </a:r>
            </a:p>
          </p:txBody>
        </p:sp>
      </p:grpSp>
      <p:sp>
        <p:nvSpPr>
          <p:cNvPr id="16" name="Rectangle 15"/>
          <p:cNvSpPr/>
          <p:nvPr/>
        </p:nvSpPr>
        <p:spPr>
          <a:xfrm>
            <a:off x="2383887" y="2010161"/>
            <a:ext cx="9653771" cy="738664"/>
          </a:xfrm>
          <a:prstGeom prst="rect">
            <a:avLst/>
          </a:prstGeom>
        </p:spPr>
        <p:txBody>
          <a:bodyPr wrap="square">
            <a:spAutoFit/>
          </a:bodyPr>
          <a:lstStyle/>
          <a:p>
            <a:pPr algn="just" defTabSz="609630">
              <a:lnSpc>
                <a:spcPct val="150000"/>
              </a:lnSpc>
              <a:tabLst>
                <a:tab pos="240042" algn="l"/>
                <a:tab pos="480084" algn="l"/>
              </a:tabLst>
            </a:pPr>
            <a:r>
              <a:rPr lang="vi-VN" sz="2800" b="1">
                <a:solidFill>
                  <a:prstClr val="black"/>
                </a:solidFill>
                <a:latin typeface="Arial" panose="020B0604020202020204" pitchFamily="34" charset="0"/>
                <a:ea typeface="Calibri" panose="020F0502020204030204" pitchFamily="34" charset="0"/>
                <a:cs typeface="Arial" panose="020B0604020202020204" pitchFamily="34" charset="0"/>
              </a:rPr>
              <a:t>Đường thẳng song song với mặt phẳng </a:t>
            </a:r>
            <a:endParaRPr lang="en-US" sz="2800" dirty="0">
              <a:solidFill>
                <a:prstClr val="black"/>
              </a:solidFill>
              <a:latin typeface="Calibri"/>
            </a:endParaRPr>
          </a:p>
        </p:txBody>
      </p:sp>
      <p:grpSp>
        <p:nvGrpSpPr>
          <p:cNvPr id="27" name="Group 26"/>
          <p:cNvGrpSpPr/>
          <p:nvPr/>
        </p:nvGrpSpPr>
        <p:grpSpPr>
          <a:xfrm>
            <a:off x="1253243" y="3555521"/>
            <a:ext cx="878128" cy="864006"/>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9" y="3579348"/>
              <a:ext cx="1043391" cy="553307"/>
            </a:xfrm>
            <a:prstGeom prst="rect">
              <a:avLst/>
            </a:prstGeom>
          </p:spPr>
          <p:txBody>
            <a:bodyPr lIns="0" tIns="0" rIns="0" bIns="0" rtlCol="0" anchor="t">
              <a:spAutoFit/>
            </a:bodyPr>
            <a:lstStyle/>
            <a:p>
              <a:pPr algn="ctr" defTabSz="609630">
                <a:lnSpc>
                  <a:spcPts val="2912"/>
                </a:lnSpc>
              </a:pPr>
              <a:r>
                <a:rPr lang="en-US" sz="3334" b="1">
                  <a:solidFill>
                    <a:srgbClr val="1F497D"/>
                  </a:solidFill>
                  <a:latin typeface="Arial" panose="020B0604020202020204" pitchFamily="34" charset="0"/>
                  <a:cs typeface="Arial" panose="020B0604020202020204" pitchFamily="34" charset="0"/>
                </a:rPr>
                <a:t>02</a:t>
              </a:r>
            </a:p>
          </p:txBody>
        </p:sp>
      </p:grpSp>
      <p:sp>
        <p:nvSpPr>
          <p:cNvPr id="24" name="Rectangle 23"/>
          <p:cNvSpPr/>
          <p:nvPr/>
        </p:nvSpPr>
        <p:spPr>
          <a:xfrm>
            <a:off x="2394566" y="3345190"/>
            <a:ext cx="7322513" cy="1384995"/>
          </a:xfrm>
          <a:prstGeom prst="rect">
            <a:avLst/>
          </a:prstGeom>
        </p:spPr>
        <p:txBody>
          <a:bodyPr wrap="square">
            <a:spAutoFit/>
          </a:bodyPr>
          <a:lstStyle/>
          <a:p>
            <a:pPr defTabSz="609630">
              <a:lnSpc>
                <a:spcPct val="150000"/>
              </a:lnSpc>
            </a:pPr>
            <a:r>
              <a:rPr lang="vi-VN" sz="2800" b="1">
                <a:solidFill>
                  <a:prstClr val="black"/>
                </a:solidFill>
                <a:latin typeface="Arial" panose="020B0604020202020204" pitchFamily="34" charset="0"/>
                <a:ea typeface="Calibri" panose="020F0502020204030204" pitchFamily="34" charset="0"/>
                <a:cs typeface="Arial" panose="020B0604020202020204" pitchFamily="34" charset="0"/>
              </a:rPr>
              <a:t>Điều kiện và tính chất của đường thẳng song song với mặt phẳng</a:t>
            </a:r>
            <a:endParaRPr lang="en-US" sz="2933" dirty="0">
              <a:solidFill>
                <a:prstClr val="black"/>
              </a:solidFill>
              <a:latin typeface="Calibri"/>
            </a:endParaRPr>
          </a:p>
        </p:txBody>
      </p:sp>
    </p:spTree>
    <p:extLst>
      <p:ext uri="{BB962C8B-B14F-4D97-AF65-F5344CB8AC3E}">
        <p14:creationId xmlns:p14="http://schemas.microsoft.com/office/powerpoint/2010/main" val="3693457705"/>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177800"/>
            <a:ext cx="11582399" cy="6502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546505">
            <a:off x="365385" y="5391883"/>
            <a:ext cx="707121" cy="1067354"/>
          </a:xfrm>
          <a:prstGeom prst="rect">
            <a:avLst/>
          </a:prstGeom>
        </p:spPr>
      </p:pic>
      <p:sp>
        <p:nvSpPr>
          <p:cNvPr id="16" name="Oval Callout 15"/>
          <p:cNvSpPr/>
          <p:nvPr/>
        </p:nvSpPr>
        <p:spPr>
          <a:xfrm>
            <a:off x="889000" y="470983"/>
            <a:ext cx="1143000" cy="65062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defTabSz="609630">
              <a:defRPr/>
            </a:pPr>
            <a:r>
              <a:rPr lang="vi-VN" sz="2533" b="1" dirty="0">
                <a:solidFill>
                  <a:prstClr val="black"/>
                </a:solidFill>
                <a:latin typeface="Arial" panose="020B0604020202020204" pitchFamily="34" charset="0"/>
              </a:rPr>
              <a:t>Giải</a:t>
            </a:r>
            <a:endParaRPr lang="en-US" sz="2533" b="1" dirty="0">
              <a:solidFill>
                <a:prstClr val="black"/>
              </a:solidFill>
              <a:latin typeface="Calibri"/>
            </a:endParaRPr>
          </a:p>
        </p:txBody>
      </p:sp>
      <p:sp>
        <p:nvSpPr>
          <p:cNvPr id="6" name="Rectangle 5"/>
          <p:cNvSpPr/>
          <p:nvPr/>
        </p:nvSpPr>
        <p:spPr>
          <a:xfrm>
            <a:off x="4013200" y="584200"/>
            <a:ext cx="7467600" cy="6186309"/>
          </a:xfrm>
          <a:prstGeom prst="rect">
            <a:avLst/>
          </a:prstGeom>
        </p:spPr>
        <p:txBody>
          <a:bodyPr wrap="square">
            <a:spAutoFit/>
          </a:bodyPr>
          <a:lstStyle/>
          <a:p>
            <a:pPr algn="just" defTabSz="609630">
              <a:lnSpc>
                <a:spcPct val="150000"/>
              </a:lnSpc>
              <a:defRPr/>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Mặt phẳng (ABC) chứa đường thẳng AB song song với (Q) nên mp(ABC) cắt mp(Q) theo giao tuyến song song với AB. </a:t>
            </a:r>
          </a:p>
          <a:p>
            <a:pPr algn="just" defTabSz="609630">
              <a:lnSpc>
                <a:spcPct val="150000"/>
              </a:lnSpc>
              <a:defRPr/>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Vẽ EF // AB (F thuộc BC) thì EF là giao tuyến của (Q) và (ABC).</a:t>
            </a:r>
          </a:p>
          <a:p>
            <a:pPr algn="just" defTabSz="609630">
              <a:lnSpc>
                <a:spcPct val="150000"/>
              </a:lnSpc>
              <a:defRPr/>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Hai mặt phẳng (ACD) và (ABD) cùng chứa đường thẳng AD song song với (Q) nên chúng cắt mặt phẳng (Q) theo giao tuyến song song với với AD. </a:t>
            </a:r>
          </a:p>
          <a:p>
            <a:pPr algn="just" defTabSz="609630">
              <a:lnSpc>
                <a:spcPct val="150000"/>
              </a:lnSpc>
              <a:defRPr/>
            </a:pPr>
            <a:r>
              <a:rPr lang="en-US" sz="2400">
                <a:solidFill>
                  <a:prstClr val="black"/>
                </a:solidFill>
                <a:latin typeface="Arial" panose="020B0604020202020204" pitchFamily="34" charset="0"/>
                <a:ea typeface="Arial" panose="020B0604020202020204" pitchFamily="34" charset="0"/>
                <a:cs typeface="Arial" panose="020B0604020202020204" pitchFamily="34" charset="0"/>
              </a:rPr>
              <a:t>Vẽ EK song song với AD (K thuộc CD) thì EK, FK lần lượt là giao tuyến của mp(Q) với hai mp(ACD) và (BCD).</a:t>
            </a:r>
          </a:p>
        </p:txBody>
      </p:sp>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6400" y="1519411"/>
            <a:ext cx="3458889" cy="3405401"/>
          </a:xfrm>
          <a:prstGeom prst="rect">
            <a:avLst/>
          </a:prstGeom>
        </p:spPr>
      </p:pic>
    </p:spTree>
    <p:extLst>
      <p:ext uri="{BB962C8B-B14F-4D97-AF65-F5344CB8AC3E}">
        <p14:creationId xmlns:p14="http://schemas.microsoft.com/office/powerpoint/2010/main" val="41530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628228" y="330200"/>
            <a:ext cx="10935545" cy="6197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3364458" y="4494722"/>
            <a:ext cx="5463082" cy="2082800"/>
          </a:xfrm>
          <a:prstGeom prst="rect">
            <a:avLst/>
          </a:prstGeom>
        </p:spPr>
      </p:pic>
      <p:pic>
        <p:nvPicPr>
          <p:cNvPr id="18"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0430204" y="442445"/>
            <a:ext cx="1021481" cy="1107296"/>
          </a:xfrm>
          <a:prstGeom prst="rect">
            <a:avLst/>
          </a:prstGeom>
        </p:spPr>
      </p:pic>
      <p:pic>
        <p:nvPicPr>
          <p:cNvPr id="19"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1056190" y="105965"/>
            <a:ext cx="732361" cy="1105451"/>
          </a:xfrm>
          <a:prstGeom prst="rect">
            <a:avLst/>
          </a:prstGeom>
        </p:spPr>
      </p:pic>
      <p:sp>
        <p:nvSpPr>
          <p:cNvPr id="12" name="Rectangle 11"/>
          <p:cNvSpPr/>
          <p:nvPr/>
        </p:nvSpPr>
        <p:spPr>
          <a:xfrm>
            <a:off x="4114800" y="2057400"/>
            <a:ext cx="4103141" cy="1169679"/>
          </a:xfrm>
          <a:prstGeom prst="rect">
            <a:avLst/>
          </a:prstGeom>
        </p:spPr>
        <p:txBody>
          <a:bodyPr wrap="square">
            <a:spAutoFit/>
          </a:bodyPr>
          <a:lstStyle/>
          <a:p>
            <a:pPr algn="ctr" defTabSz="609630">
              <a:lnSpc>
                <a:spcPct val="150000"/>
              </a:lnSpc>
              <a:spcBef>
                <a:spcPts val="400"/>
              </a:spcBef>
              <a:spcAft>
                <a:spcPts val="667"/>
              </a:spcAft>
            </a:pPr>
            <a:r>
              <a:rPr lang="en-US" sz="4667" b="1" dirty="0">
                <a:solidFill>
                  <a:srgbClr val="1F497D"/>
                </a:solidFill>
                <a:latin typeface="Arial" panose="020B0604020202020204" pitchFamily="34" charset="0"/>
                <a:ea typeface="Calibri" panose="020F0502020204030204" pitchFamily="34" charset="0"/>
                <a:cs typeface="Arial" panose="020B0604020202020204" pitchFamily="34" charset="0"/>
              </a:rPr>
              <a:t>LUYỆN TẬP</a:t>
            </a:r>
          </a:p>
        </p:txBody>
      </p:sp>
      <p:sp>
        <p:nvSpPr>
          <p:cNvPr id="20" name="Pentagon 19"/>
          <p:cNvSpPr/>
          <p:nvPr/>
        </p:nvSpPr>
        <p:spPr>
          <a:xfrm>
            <a:off x="508000" y="345439"/>
            <a:ext cx="1781387" cy="9652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50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212691"/>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2192000" cy="6858000"/>
          </a:xfrm>
          <a:prstGeom prst="rect">
            <a:avLst/>
          </a:prstGeom>
        </p:spPr>
      </p:pic>
      <p:grpSp>
        <p:nvGrpSpPr>
          <p:cNvPr id="4" name="Group 4"/>
          <p:cNvGrpSpPr/>
          <p:nvPr/>
        </p:nvGrpSpPr>
        <p:grpSpPr>
          <a:xfrm>
            <a:off x="508000" y="1092200"/>
            <a:ext cx="11125200" cy="55372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3708401" y="176095"/>
            <a:ext cx="5027527" cy="739129"/>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5"/>
              <a:ext cx="8759823" cy="830997"/>
            </a:xfrm>
            <a:prstGeom prst="rect">
              <a:avLst/>
            </a:prstGeom>
            <a:noFill/>
          </p:spPr>
          <p:txBody>
            <a:bodyPr wrap="square" rtlCol="0">
              <a:spAutoFit/>
            </a:bodyPr>
            <a:lstStyle/>
            <a:p>
              <a:pPr defTabSz="609630">
                <a:defRPr/>
              </a:pPr>
              <a:r>
                <a:rPr lang="en-US" sz="3000" b="1" kern="0" dirty="0">
                  <a:solidFill>
                    <a:prstClr val="black"/>
                  </a:solidFill>
                  <a:latin typeface="Arial" panose="020B0604020202020204" pitchFamily="34" charset="0"/>
                  <a:cs typeface="Arial" panose="020B0604020202020204" pitchFamily="34" charset="0"/>
                  <a:sym typeface="Arial"/>
                </a:rPr>
                <a:t>BÀI TẬP TRẮC NGHIỆM</a:t>
              </a:r>
            </a:p>
          </p:txBody>
        </p:sp>
      </p:grpSp>
      <p:sp>
        <p:nvSpPr>
          <p:cNvPr id="3" name="Rectangle 2"/>
          <p:cNvSpPr/>
          <p:nvPr/>
        </p:nvSpPr>
        <p:spPr>
          <a:xfrm>
            <a:off x="1092340" y="1549400"/>
            <a:ext cx="9982060" cy="1323696"/>
          </a:xfrm>
          <a:prstGeom prst="rect">
            <a:avLst/>
          </a:prstGeom>
        </p:spPr>
        <p:txBody>
          <a:bodyPr wrap="square">
            <a:spAutoFit/>
          </a:bodyPr>
          <a:lstStyle/>
          <a:p>
            <a:pPr algn="just" defTabSz="609630">
              <a:lnSpc>
                <a:spcPct val="150000"/>
              </a:lnSpc>
            </a:pPr>
            <a:r>
              <a:rPr lang="en-US"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1.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Với điều kiện nào sau đây thì đường thẳng a song song với mặt phẳng (∝)?</a:t>
            </a: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601120" y="5394299"/>
            <a:ext cx="989761" cy="98110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84400" y="2877562"/>
                <a:ext cx="6096000" cy="2144561"/>
              </a:xfrm>
              <a:prstGeom prst="rect">
                <a:avLst/>
              </a:prstGeom>
            </p:spPr>
            <p:txBody>
              <a:bodyPr>
                <a:spAutoFit/>
              </a:bodyPr>
              <a:lstStyle/>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 a // b và b ∩ </a:t>
                </a:r>
                <a14:m>
                  <m:oMath xmlns:m="http://schemas.openxmlformats.org/officeDocument/2006/math">
                    <m:r>
                      <a:rPr lang="en-US" sz="2667">
                        <a:solidFill>
                          <a:prstClr val="black"/>
                        </a:solidFill>
                        <a:latin typeface="Cambria Math" panose="02040503050406030204" pitchFamily="18" charset="0"/>
                        <a:ea typeface="Times New Roman" panose="02020603050405020304" pitchFamily="18" charset="0"/>
                      </a:rPr>
                      <m:t>(</m:t>
                    </m:r>
                    <m:r>
                      <m:rPr>
                        <m:sty m:val="p"/>
                      </m:rPr>
                      <a:rPr lang="en-US" sz="2667">
                        <a:solidFill>
                          <a:prstClr val="black"/>
                        </a:solidFill>
                        <a:latin typeface="Cambria Math" panose="02040503050406030204" pitchFamily="18" charset="0"/>
                        <a:ea typeface="Times New Roman" panose="02020603050405020304" pitchFamily="18" charset="0"/>
                      </a:rPr>
                      <m:t>α</m:t>
                    </m:r>
                    <m:r>
                      <a:rPr lang="en-US" sz="2667">
                        <a:solidFill>
                          <a:prstClr val="black"/>
                        </a:solidFill>
                        <a:latin typeface="Cambria Math" panose="02040503050406030204" pitchFamily="18" charset="0"/>
                        <a:ea typeface="Times New Roman" panose="02020603050405020304" pitchFamily="18" charset="0"/>
                      </a:rPr>
                      <m:t>)</m:t>
                    </m:r>
                  </m:oMath>
                </a14:m>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24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B. a // b và b // </a:t>
                </a:r>
                <a14:m>
                  <m:oMath xmlns:m="http://schemas.openxmlformats.org/officeDocument/2006/math">
                    <m:r>
                      <a:rPr lang="en-US" sz="2667">
                        <a:solidFill>
                          <a:prstClr val="black"/>
                        </a:solidFill>
                        <a:latin typeface="Cambria Math" panose="02040503050406030204" pitchFamily="18" charset="0"/>
                        <a:ea typeface="Times New Roman" panose="02020603050405020304" pitchFamily="18" charset="0"/>
                      </a:rPr>
                      <m:t>(</m:t>
                    </m:r>
                    <m:r>
                      <m:rPr>
                        <m:sty m:val="p"/>
                      </m:rPr>
                      <a:rPr lang="en-US" sz="2667">
                        <a:solidFill>
                          <a:prstClr val="black"/>
                        </a:solidFill>
                        <a:latin typeface="Cambria Math" panose="02040503050406030204" pitchFamily="18" charset="0"/>
                        <a:ea typeface="Times New Roman" panose="02020603050405020304" pitchFamily="18" charset="0"/>
                      </a:rPr>
                      <m:t>α</m:t>
                    </m:r>
                    <m:r>
                      <a:rPr lang="en-US" sz="2667">
                        <a:solidFill>
                          <a:prstClr val="black"/>
                        </a:solidFill>
                        <a:latin typeface="Cambria Math" panose="02040503050406030204" pitchFamily="18" charset="0"/>
                        <a:ea typeface="Times New Roman" panose="02020603050405020304" pitchFamily="18" charset="0"/>
                      </a:rPr>
                      <m:t>)</m:t>
                    </m:r>
                  </m:oMath>
                </a14:m>
                <a:endParaRPr lang="en-US" sz="2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84400" y="2877562"/>
                <a:ext cx="6096000" cy="2144561"/>
              </a:xfrm>
              <a:prstGeom prst="rect">
                <a:avLst/>
              </a:prstGeom>
              <a:blipFill>
                <a:blip r:embed="rId6"/>
                <a:stretch>
                  <a:fillRect l="-19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807200" y="2928362"/>
                <a:ext cx="6096000" cy="2144561"/>
              </a:xfrm>
              <a:prstGeom prst="rect">
                <a:avLst/>
              </a:prstGeom>
            </p:spPr>
            <p:txBody>
              <a:bodyPr>
                <a:spAutoFit/>
              </a:bodyPr>
              <a:lstStyle/>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C. a // b và b ⊂ </a:t>
                </a:r>
                <a14:m>
                  <m:oMath xmlns:m="http://schemas.openxmlformats.org/officeDocument/2006/math">
                    <m:r>
                      <a:rPr lang="en-US" sz="2667">
                        <a:solidFill>
                          <a:prstClr val="black"/>
                        </a:solidFill>
                        <a:latin typeface="Cambria Math" panose="02040503050406030204" pitchFamily="18" charset="0"/>
                        <a:ea typeface="Times New Roman" panose="02020603050405020304" pitchFamily="18" charset="0"/>
                      </a:rPr>
                      <m:t>(</m:t>
                    </m:r>
                    <m:r>
                      <m:rPr>
                        <m:sty m:val="p"/>
                      </m:rPr>
                      <a:rPr lang="en-US" sz="2667">
                        <a:solidFill>
                          <a:prstClr val="black"/>
                        </a:solidFill>
                        <a:latin typeface="Cambria Math" panose="02040503050406030204" pitchFamily="18" charset="0"/>
                        <a:ea typeface="Times New Roman" panose="02020603050405020304" pitchFamily="18" charset="0"/>
                      </a:rPr>
                      <m:t>α</m:t>
                    </m:r>
                    <m:r>
                      <a:rPr lang="en-US" sz="2667">
                        <a:solidFill>
                          <a:prstClr val="black"/>
                        </a:solidFill>
                        <a:latin typeface="Cambria Math" panose="02040503050406030204" pitchFamily="18" charset="0"/>
                        <a:ea typeface="Times New Roman" panose="02020603050405020304" pitchFamily="18" charset="0"/>
                      </a:rPr>
                      <m:t>)</m:t>
                    </m:r>
                  </m:oMath>
                </a14:m>
                <a:endParaRPr lang="en-US" sz="24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D. a ∩ </a:t>
                </a:r>
                <a14:m>
                  <m:oMath xmlns:m="http://schemas.openxmlformats.org/officeDocument/2006/math">
                    <m:r>
                      <a:rPr lang="en-US" sz="2667">
                        <a:solidFill>
                          <a:prstClr val="black"/>
                        </a:solidFill>
                        <a:latin typeface="Cambria Math" panose="02040503050406030204" pitchFamily="18" charset="0"/>
                        <a:ea typeface="Times New Roman" panose="02020603050405020304" pitchFamily="18" charset="0"/>
                      </a:rPr>
                      <m:t>(</m:t>
                    </m:r>
                    <m:r>
                      <m:rPr>
                        <m:sty m:val="p"/>
                      </m:rPr>
                      <a:rPr lang="en-US" sz="2667">
                        <a:solidFill>
                          <a:prstClr val="black"/>
                        </a:solidFill>
                        <a:latin typeface="Cambria Math" panose="02040503050406030204" pitchFamily="18" charset="0"/>
                        <a:ea typeface="Times New Roman" panose="02020603050405020304" pitchFamily="18" charset="0"/>
                      </a:rPr>
                      <m:t>α</m:t>
                    </m:r>
                    <m:r>
                      <a:rPr lang="en-US" sz="2667">
                        <a:solidFill>
                          <a:prstClr val="black"/>
                        </a:solidFill>
                        <a:latin typeface="Cambria Math" panose="02040503050406030204" pitchFamily="18" charset="0"/>
                        <a:ea typeface="Times New Roman" panose="02020603050405020304" pitchFamily="18" charset="0"/>
                      </a:rPr>
                      <m:t>)</m:t>
                    </m:r>
                  </m:oMath>
                </a14:m>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 ∅</a:t>
                </a:r>
                <a:endParaRPr lang="en-US" sz="2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807200" y="2928362"/>
                <a:ext cx="6096000" cy="2144561"/>
              </a:xfrm>
              <a:prstGeom prst="rect">
                <a:avLst/>
              </a:prstGeom>
              <a:blipFill>
                <a:blip r:embed="rId7"/>
                <a:stretch>
                  <a:fillRect l="-1900"/>
                </a:stretch>
              </a:blipFill>
            </p:spPr>
            <p:txBody>
              <a:bodyPr/>
              <a:lstStyle/>
              <a:p>
                <a:r>
                  <a:rPr lang="en-US">
                    <a:noFill/>
                  </a:rPr>
                  <a:t> </a:t>
                </a:r>
              </a:p>
            </p:txBody>
          </p:sp>
        </mc:Fallback>
      </mc:AlternateContent>
      <p:sp>
        <p:nvSpPr>
          <p:cNvPr id="19" name="Oval 18"/>
          <p:cNvSpPr/>
          <p:nvPr/>
        </p:nvSpPr>
        <p:spPr>
          <a:xfrm>
            <a:off x="6590881" y="4342931"/>
            <a:ext cx="660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20" name="Picture 3"/>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Lst>
          </a:blip>
          <a:srcRect/>
          <a:stretch>
            <a:fillRect/>
          </a:stretch>
        </p:blipFill>
        <p:spPr>
          <a:xfrm rot="20250478">
            <a:off x="11174139" y="1000956"/>
            <a:ext cx="527767" cy="944290"/>
          </a:xfrm>
          <a:prstGeom prst="rect">
            <a:avLst/>
          </a:prstGeom>
        </p:spPr>
      </p:pic>
    </p:spTree>
    <p:extLst>
      <p:ext uri="{BB962C8B-B14F-4D97-AF65-F5344CB8AC3E}">
        <p14:creationId xmlns:p14="http://schemas.microsoft.com/office/powerpoint/2010/main" val="84813809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anim calcmode="lin" valueType="num">
                                      <p:cBhvr>
                                        <p:cTn id="37" dur="500" fill="hold"/>
                                        <p:tgtEl>
                                          <p:spTgt spid="14"/>
                                        </p:tgtEl>
                                        <p:attrNameLst>
                                          <p:attrName>ppt_x</p:attrName>
                                        </p:attrNameLst>
                                      </p:cBhvr>
                                      <p:tavLst>
                                        <p:tav tm="0">
                                          <p:val>
                                            <p:strVal val="#ppt_x"/>
                                          </p:val>
                                        </p:tav>
                                        <p:tav tm="100000">
                                          <p:val>
                                            <p:strVal val="#ppt_x"/>
                                          </p:val>
                                        </p:tav>
                                      </p:tavLst>
                                    </p:anim>
                                    <p:anim calcmode="lin" valueType="num">
                                      <p:cBhvr>
                                        <p:cTn id="3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8" grpId="0"/>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2192000" cy="6858000"/>
          </a:xfrm>
          <a:prstGeom prst="rect">
            <a:avLst/>
          </a:prstGeom>
        </p:spPr>
      </p:pic>
      <p:grpSp>
        <p:nvGrpSpPr>
          <p:cNvPr id="4" name="Group 4"/>
          <p:cNvGrpSpPr/>
          <p:nvPr/>
        </p:nvGrpSpPr>
        <p:grpSpPr>
          <a:xfrm>
            <a:off x="508000" y="1092200"/>
            <a:ext cx="11125200" cy="55372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3708401" y="176095"/>
            <a:ext cx="5027527" cy="739129"/>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5"/>
              <a:ext cx="8759823" cy="830997"/>
            </a:xfrm>
            <a:prstGeom prst="rect">
              <a:avLst/>
            </a:prstGeom>
            <a:noFill/>
          </p:spPr>
          <p:txBody>
            <a:bodyPr wrap="square" rtlCol="0">
              <a:spAutoFit/>
            </a:bodyPr>
            <a:lstStyle/>
            <a:p>
              <a:pPr defTabSz="609630">
                <a:defRPr/>
              </a:pPr>
              <a:r>
                <a:rPr lang="en-US" sz="3000" b="1" kern="0" dirty="0">
                  <a:solidFill>
                    <a:prstClr val="black"/>
                  </a:solidFill>
                  <a:latin typeface="Arial" panose="020B0604020202020204" pitchFamily="34" charset="0"/>
                  <a:cs typeface="Arial" panose="020B0604020202020204" pitchFamily="34" charset="0"/>
                  <a:sym typeface="Arial"/>
                </a:rPr>
                <a:t>BÀI TẬP TRẮC NGHIỆM</a:t>
              </a:r>
            </a:p>
          </p:txBody>
        </p:sp>
      </p:grpSp>
      <p:sp>
        <p:nvSpPr>
          <p:cNvPr id="3" name="Rectangle 2"/>
          <p:cNvSpPr/>
          <p:nvPr/>
        </p:nvSpPr>
        <p:spPr>
          <a:xfrm>
            <a:off x="1192630" y="1549346"/>
            <a:ext cx="9591704" cy="1323696"/>
          </a:xfrm>
          <a:prstGeom prst="rect">
            <a:avLst/>
          </a:prstGeom>
        </p:spPr>
        <p:txBody>
          <a:bodyPr wrap="square">
            <a:spAutoFit/>
          </a:bodyPr>
          <a:lstStyle/>
          <a:p>
            <a:pPr algn="just" defTabSz="609630">
              <a:lnSpc>
                <a:spcPct val="150000"/>
              </a:lnSpc>
            </a:pPr>
            <a:r>
              <a:rPr lang="en-US"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2.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hai đường thẳng a và b chéo nhau. Có bao nhiêu mặt phẳng chứa a và song song với b?</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01884" y="5389616"/>
            <a:ext cx="989761" cy="981101"/>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1174139" y="1000956"/>
            <a:ext cx="527767" cy="944290"/>
          </a:xfrm>
          <a:prstGeom prst="rect">
            <a:avLst/>
          </a:prstGeom>
        </p:spPr>
      </p:pic>
      <p:sp>
        <p:nvSpPr>
          <p:cNvPr id="7" name="Rectangle 6"/>
          <p:cNvSpPr/>
          <p:nvPr/>
        </p:nvSpPr>
        <p:spPr>
          <a:xfrm>
            <a:off x="4026279" y="2877508"/>
            <a:ext cx="5383205" cy="2144561"/>
          </a:xfrm>
          <a:prstGeom prst="rect">
            <a:avLst/>
          </a:prstGeom>
        </p:spPr>
        <p:txBody>
          <a:bodyPr wrap="none">
            <a:spAutoFit/>
          </a:bodyPr>
          <a:lstStyle/>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 1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B. 2</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defTabSz="609630">
              <a:lnSpc>
                <a:spcPct val="2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C. không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D. vô số</a:t>
            </a:r>
          </a:p>
        </p:txBody>
      </p:sp>
      <p:sp>
        <p:nvSpPr>
          <p:cNvPr id="21" name="Oval 20"/>
          <p:cNvSpPr/>
          <p:nvPr/>
        </p:nvSpPr>
        <p:spPr>
          <a:xfrm>
            <a:off x="3797022" y="3251199"/>
            <a:ext cx="660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185642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2192000" cy="6858000"/>
          </a:xfrm>
          <a:prstGeom prst="rect">
            <a:avLst/>
          </a:prstGeom>
        </p:spPr>
      </p:pic>
      <p:grpSp>
        <p:nvGrpSpPr>
          <p:cNvPr id="4" name="Group 4"/>
          <p:cNvGrpSpPr/>
          <p:nvPr/>
        </p:nvGrpSpPr>
        <p:grpSpPr>
          <a:xfrm>
            <a:off x="508000" y="1092200"/>
            <a:ext cx="11125200" cy="55372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3708401" y="176095"/>
            <a:ext cx="5027527" cy="739129"/>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5"/>
              <a:ext cx="8759823" cy="830997"/>
            </a:xfrm>
            <a:prstGeom prst="rect">
              <a:avLst/>
            </a:prstGeom>
            <a:noFill/>
          </p:spPr>
          <p:txBody>
            <a:bodyPr wrap="square" rtlCol="0">
              <a:spAutoFit/>
            </a:bodyPr>
            <a:lstStyle/>
            <a:p>
              <a:pPr defTabSz="609630">
                <a:defRPr/>
              </a:pPr>
              <a:r>
                <a:rPr lang="en-US" sz="3000" b="1" kern="0" dirty="0">
                  <a:solidFill>
                    <a:prstClr val="black"/>
                  </a:solidFill>
                  <a:latin typeface="Arial" panose="020B0604020202020204" pitchFamily="34" charset="0"/>
                  <a:cs typeface="Arial" panose="020B0604020202020204" pitchFamily="34" charset="0"/>
                  <a:sym typeface="Arial"/>
                </a:rPr>
                <a:t>BÀI TẬP TRẮC NGHIỆM</a:t>
              </a:r>
            </a:p>
          </p:txBody>
        </p:sp>
      </p:grpSp>
      <p:sp>
        <p:nvSpPr>
          <p:cNvPr id="3" name="Rectangle 2"/>
          <p:cNvSpPr/>
          <p:nvPr/>
        </p:nvSpPr>
        <p:spPr>
          <a:xfrm>
            <a:off x="1192630" y="1549346"/>
            <a:ext cx="9591704" cy="1939377"/>
          </a:xfrm>
          <a:prstGeom prst="rect">
            <a:avLst/>
          </a:prstGeom>
        </p:spPr>
        <p:txBody>
          <a:bodyPr wrap="square">
            <a:spAutoFit/>
          </a:bodyPr>
          <a:lstStyle/>
          <a:p>
            <a:pPr algn="just" defTabSz="609630">
              <a:lnSpc>
                <a:spcPct val="150000"/>
              </a:lnSpc>
            </a:pPr>
            <a:r>
              <a:rPr lang="en-US"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3.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hình chóp S.ABCD có đáy là hình bình hành ABCD. Giao tuyến của hai mặt phẳng (SAD) và (SBC) là đường thẳng song song với đường thẳng nào sau đây?</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701884" y="5389616"/>
            <a:ext cx="989761" cy="981101"/>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1174139" y="1000956"/>
            <a:ext cx="527767" cy="944290"/>
          </a:xfrm>
          <a:prstGeom prst="rect">
            <a:avLst/>
          </a:prstGeom>
        </p:spPr>
      </p:pic>
      <p:sp>
        <p:nvSpPr>
          <p:cNvPr id="2" name="Rectangle 1"/>
          <p:cNvSpPr/>
          <p:nvPr/>
        </p:nvSpPr>
        <p:spPr>
          <a:xfrm>
            <a:off x="1338786" y="3860800"/>
            <a:ext cx="9299393" cy="708014"/>
          </a:xfrm>
          <a:prstGeom prst="rect">
            <a:avLst/>
          </a:prstGeom>
        </p:spPr>
        <p:txBody>
          <a:bodyPr wrap="square">
            <a:spAutoFit/>
          </a:bodyPr>
          <a:lstStyle/>
          <a:p>
            <a:pPr defTabSz="609630">
              <a:lnSpc>
                <a:spcPct val="1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 AC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B. BD				C. AD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D. SC</a:t>
            </a:r>
          </a:p>
        </p:txBody>
      </p:sp>
      <p:sp>
        <p:nvSpPr>
          <p:cNvPr id="18" name="Oval 17"/>
          <p:cNvSpPr/>
          <p:nvPr/>
        </p:nvSpPr>
        <p:spPr>
          <a:xfrm>
            <a:off x="6691645" y="3928308"/>
            <a:ext cx="660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00758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2192000" cy="6858000"/>
          </a:xfrm>
          <a:prstGeom prst="rect">
            <a:avLst/>
          </a:prstGeom>
        </p:spPr>
      </p:pic>
      <p:grpSp>
        <p:nvGrpSpPr>
          <p:cNvPr id="4" name="Group 4"/>
          <p:cNvGrpSpPr/>
          <p:nvPr/>
        </p:nvGrpSpPr>
        <p:grpSpPr>
          <a:xfrm>
            <a:off x="508000" y="1092200"/>
            <a:ext cx="11125200" cy="55372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3708401" y="176095"/>
            <a:ext cx="5027527" cy="739129"/>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5"/>
              <a:ext cx="8759823" cy="830997"/>
            </a:xfrm>
            <a:prstGeom prst="rect">
              <a:avLst/>
            </a:prstGeom>
            <a:noFill/>
          </p:spPr>
          <p:txBody>
            <a:bodyPr wrap="square" rtlCol="0">
              <a:spAutoFit/>
            </a:bodyPr>
            <a:lstStyle/>
            <a:p>
              <a:pPr defTabSz="609630">
                <a:defRPr/>
              </a:pPr>
              <a:r>
                <a:rPr lang="en-US" sz="3000" b="1" kern="0" dirty="0">
                  <a:solidFill>
                    <a:prstClr val="black"/>
                  </a:solidFill>
                  <a:latin typeface="Arial" panose="020B0604020202020204" pitchFamily="34" charset="0"/>
                  <a:cs typeface="Arial" panose="020B0604020202020204" pitchFamily="34" charset="0"/>
                  <a:sym typeface="Arial"/>
                </a:rPr>
                <a:t>BÀI TẬP TRẮC NGHIỆM</a:t>
              </a:r>
            </a:p>
          </p:txBody>
        </p:sp>
      </p:grpSp>
      <p:sp>
        <p:nvSpPr>
          <p:cNvPr id="3" name="Rectangle 2"/>
          <p:cNvSpPr/>
          <p:nvPr/>
        </p:nvSpPr>
        <p:spPr>
          <a:xfrm>
            <a:off x="1192630" y="1549346"/>
            <a:ext cx="9591704" cy="1323696"/>
          </a:xfrm>
          <a:prstGeom prst="rect">
            <a:avLst/>
          </a:prstGeom>
        </p:spPr>
        <p:txBody>
          <a:bodyPr wrap="square">
            <a:spAutoFit/>
          </a:bodyPr>
          <a:lstStyle/>
          <a:p>
            <a:pPr algn="just" defTabSz="609630">
              <a:lnSpc>
                <a:spcPct val="150000"/>
              </a:lnSpc>
            </a:pPr>
            <a:r>
              <a:rPr lang="en-US"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hai mặt phẳng phân biệt lần lượt chứa hai đường thẳng song song thì giao tuyến của chúng (nếu có) sẽ:</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906000" y="5353391"/>
            <a:ext cx="989761" cy="981101"/>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1174139" y="1000956"/>
            <a:ext cx="527767" cy="944290"/>
          </a:xfrm>
          <a:prstGeom prst="rect">
            <a:avLst/>
          </a:prstGeom>
        </p:spPr>
      </p:pic>
      <p:sp>
        <p:nvSpPr>
          <p:cNvPr id="2" name="Rectangle 1"/>
          <p:cNvSpPr/>
          <p:nvPr/>
        </p:nvSpPr>
        <p:spPr>
          <a:xfrm>
            <a:off x="1197978" y="2880479"/>
            <a:ext cx="9586357" cy="3170740"/>
          </a:xfrm>
          <a:prstGeom prst="rect">
            <a:avLst/>
          </a:prstGeom>
        </p:spPr>
        <p:txBody>
          <a:bodyPr wrap="square">
            <a:spAutoFit/>
          </a:bodyPr>
          <a:lstStyle/>
          <a:p>
            <a:pPr defTabSz="609630">
              <a:lnSpc>
                <a:spcPct val="150000"/>
              </a:lnSpc>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ong song với hai đường thẳng đó</a:t>
            </a:r>
          </a:p>
          <a:p>
            <a:pPr defTabSz="609630">
              <a:lnSpc>
                <a:spcPct val="150000"/>
              </a:lnSpc>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B.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ong song với hai đường thẳng đó hoặc trùng với một trong hai đường thẳng đó.</a:t>
            </a:r>
          </a:p>
          <a:p>
            <a:pPr defTabSz="609630">
              <a:lnSpc>
                <a:spcPct val="150000"/>
              </a:lnSpc>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rùng với một trong hai đường thẳng đó</a:t>
            </a:r>
          </a:p>
          <a:p>
            <a:pPr defTabSz="609630">
              <a:lnSpc>
                <a:spcPct val="150000"/>
              </a:lnSpc>
            </a:pP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D. </a:t>
            </a: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ắt một trong hai đường thẳng đó</a:t>
            </a:r>
          </a:p>
        </p:txBody>
      </p:sp>
      <p:sp>
        <p:nvSpPr>
          <p:cNvPr id="16" name="Oval 15"/>
          <p:cNvSpPr/>
          <p:nvPr/>
        </p:nvSpPr>
        <p:spPr>
          <a:xfrm>
            <a:off x="1086550" y="3553361"/>
            <a:ext cx="660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294135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3"/>
          <a:srcRect t="30237" b="30237"/>
          <a:stretch>
            <a:fillRect/>
          </a:stretch>
        </p:blipFill>
        <p:spPr>
          <a:xfrm>
            <a:off x="0" y="0"/>
            <a:ext cx="12192000" cy="6858000"/>
          </a:xfrm>
          <a:prstGeom prst="rect">
            <a:avLst/>
          </a:prstGeom>
        </p:spPr>
      </p:pic>
      <p:grpSp>
        <p:nvGrpSpPr>
          <p:cNvPr id="4" name="Group 4"/>
          <p:cNvGrpSpPr/>
          <p:nvPr/>
        </p:nvGrpSpPr>
        <p:grpSpPr>
          <a:xfrm>
            <a:off x="508000" y="1092200"/>
            <a:ext cx="11125200" cy="55372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3708401" y="176095"/>
            <a:ext cx="5027527" cy="739129"/>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5"/>
              <a:ext cx="8759823" cy="830997"/>
            </a:xfrm>
            <a:prstGeom prst="rect">
              <a:avLst/>
            </a:prstGeom>
            <a:noFill/>
          </p:spPr>
          <p:txBody>
            <a:bodyPr wrap="square" rtlCol="0">
              <a:spAutoFit/>
            </a:bodyPr>
            <a:lstStyle/>
            <a:p>
              <a:pPr defTabSz="609630">
                <a:defRPr/>
              </a:pPr>
              <a:r>
                <a:rPr lang="en-US" sz="3000" b="1" kern="0" dirty="0">
                  <a:solidFill>
                    <a:prstClr val="black"/>
                  </a:solidFill>
                  <a:latin typeface="Arial" panose="020B0604020202020204" pitchFamily="34" charset="0"/>
                  <a:cs typeface="Arial" panose="020B0604020202020204" pitchFamily="34" charset="0"/>
                  <a:sym typeface="Arial"/>
                </a:rPr>
                <a:t>BÀI TẬP TRẮC NGHIỆM</a:t>
              </a:r>
            </a:p>
          </p:txBody>
        </p:sp>
      </p:grpSp>
      <p:sp>
        <p:nvSpPr>
          <p:cNvPr id="3" name="Rectangle 2"/>
          <p:cNvSpPr/>
          <p:nvPr/>
        </p:nvSpPr>
        <p:spPr>
          <a:xfrm>
            <a:off x="1192630" y="1549346"/>
            <a:ext cx="9591704" cy="2555058"/>
          </a:xfrm>
          <a:prstGeom prst="rect">
            <a:avLst/>
          </a:prstGeom>
        </p:spPr>
        <p:txBody>
          <a:bodyPr wrap="square">
            <a:spAutoFit/>
          </a:bodyPr>
          <a:lstStyle/>
          <a:p>
            <a:pPr algn="just" defTabSz="609630">
              <a:lnSpc>
                <a:spcPct val="150000"/>
              </a:lnSpc>
            </a:pPr>
            <a:r>
              <a:rPr lang="en-US" sz="2667" b="1">
                <a:solidFill>
                  <a:prstClr val="black"/>
                </a:solidFill>
                <a:latin typeface="Arial" panose="020B0604020202020204" pitchFamily="34" charset="0"/>
                <a:ea typeface="Times New Roman" panose="02020603050405020304" pitchFamily="18" charset="0"/>
                <a:cs typeface="Arial" panose="020B0604020202020204" pitchFamily="34" charset="0"/>
              </a:rPr>
              <a:t>Câu 5. </a:t>
            </a:r>
            <a:r>
              <a:rPr lang="vi-VN" sz="2667">
                <a:solidFill>
                  <a:prstClr val="black"/>
                </a:solidFill>
                <a:latin typeface="Arial" panose="020B0604020202020204" pitchFamily="34" charset="0"/>
                <a:ea typeface="Times New Roman" panose="02020603050405020304" pitchFamily="18" charset="0"/>
                <a:cs typeface="Arial" panose="020B0604020202020204" pitchFamily="34" charset="0"/>
              </a:rPr>
              <a:t>Cho hình chóp S.ABCD đấy ABCD là hình bình hành tâm O. gọi M, N lần lượt là trung điểm của SA và SB. Giao tuyến của hai mặt phẳng (MNC) và (ABD) là đường nào trong các đường thẳng sau đây?</a:t>
            </a:r>
            <a:endParaRPr lang="en-US" sz="2667">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601120" y="5521832"/>
            <a:ext cx="989761" cy="981101"/>
          </a:xfrm>
          <a:prstGeom prst="rect">
            <a:avLst/>
          </a:prstGeom>
        </p:spPr>
      </p:pic>
      <p:pic>
        <p:nvPicPr>
          <p:cNvPr id="20" name="Picture 3"/>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Lst>
          </a:blip>
          <a:srcRect/>
          <a:stretch>
            <a:fillRect/>
          </a:stretch>
        </p:blipFill>
        <p:spPr>
          <a:xfrm rot="20250478">
            <a:off x="11174139" y="1000956"/>
            <a:ext cx="527767" cy="944290"/>
          </a:xfrm>
          <a:prstGeom prst="rect">
            <a:avLst/>
          </a:prstGeom>
        </p:spPr>
      </p:pic>
      <p:sp>
        <p:nvSpPr>
          <p:cNvPr id="7" name="Rectangle 6"/>
          <p:cNvSpPr/>
          <p:nvPr/>
        </p:nvSpPr>
        <p:spPr>
          <a:xfrm>
            <a:off x="1640334" y="4314712"/>
            <a:ext cx="9144000" cy="708014"/>
          </a:xfrm>
          <a:prstGeom prst="rect">
            <a:avLst/>
          </a:prstGeom>
        </p:spPr>
        <p:txBody>
          <a:bodyPr wrap="square">
            <a:spAutoFit/>
          </a:bodyPr>
          <a:lstStyle/>
          <a:p>
            <a:pPr defTabSz="609630">
              <a:lnSpc>
                <a:spcPct val="150000"/>
              </a:lnSpc>
            </a:pPr>
            <a:r>
              <a:rPr lang="en-US" sz="2667">
                <a:solidFill>
                  <a:prstClr val="black"/>
                </a:solidFill>
                <a:latin typeface="Arial" panose="020B0604020202020204" pitchFamily="34" charset="0"/>
                <a:ea typeface="Times New Roman" panose="02020603050405020304" pitchFamily="18" charset="0"/>
                <a:cs typeface="Arial" panose="020B0604020202020204" pitchFamily="34" charset="0"/>
              </a:rPr>
              <a:t>A. OA   			B. OM			 C. OC 			 D. CD</a:t>
            </a:r>
          </a:p>
        </p:txBody>
      </p:sp>
      <p:sp>
        <p:nvSpPr>
          <p:cNvPr id="18" name="Oval 17"/>
          <p:cNvSpPr/>
          <p:nvPr/>
        </p:nvSpPr>
        <p:spPr>
          <a:xfrm>
            <a:off x="8890000" y="4356821"/>
            <a:ext cx="6604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51636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62200">
            <a:off x="591062" y="695635"/>
            <a:ext cx="1216101" cy="1494441"/>
          </a:xfrm>
          <a:prstGeom prst="rect">
            <a:avLst/>
          </a:prstGeom>
        </p:spPr>
      </p:pic>
      <p:sp>
        <p:nvSpPr>
          <p:cNvPr id="8" name="TextBox 8"/>
          <p:cNvSpPr txBox="1"/>
          <p:nvPr/>
        </p:nvSpPr>
        <p:spPr>
          <a:xfrm>
            <a:off x="1450870" y="781050"/>
            <a:ext cx="9290261" cy="730969"/>
          </a:xfrm>
          <a:prstGeom prst="rect">
            <a:avLst/>
          </a:prstGeom>
        </p:spPr>
        <p:txBody>
          <a:bodyPr lIns="0" tIns="0" rIns="0" bIns="0" rtlCol="0" anchor="t">
            <a:spAutoFit/>
          </a:bodyPr>
          <a:lstStyle/>
          <a:p>
            <a:pPr algn="ctr" defTabSz="609630">
              <a:lnSpc>
                <a:spcPts val="5666"/>
              </a:lnSpc>
            </a:pPr>
            <a:r>
              <a:rPr lang="en-US" sz="4000" b="1">
                <a:solidFill>
                  <a:prstClr val="black"/>
                </a:solidFill>
                <a:latin typeface="Arial" panose="020B0604020202020204" pitchFamily="34" charset="0"/>
                <a:cs typeface="Arial" panose="020B0604020202020204" pitchFamily="34" charset="0"/>
              </a:rPr>
              <a:t>HƯỚNG DẪN VỀ NHÀ</a:t>
            </a:r>
          </a:p>
        </p:txBody>
      </p:sp>
      <p:pic>
        <p:nvPicPr>
          <p:cNvPr id="13"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8941" b="23301"/>
          <a:stretch>
            <a:fillRect/>
          </a:stretch>
        </p:blipFill>
        <p:spPr>
          <a:xfrm rot="181335">
            <a:off x="10262067" y="360156"/>
            <a:ext cx="1603083" cy="1503593"/>
          </a:xfrm>
          <a:prstGeom prst="rect">
            <a:avLst/>
          </a:prstGeom>
        </p:spPr>
      </p:pic>
      <p:grpSp>
        <p:nvGrpSpPr>
          <p:cNvPr id="12" name="Group 11"/>
          <p:cNvGrpSpPr/>
          <p:nvPr/>
        </p:nvGrpSpPr>
        <p:grpSpPr>
          <a:xfrm>
            <a:off x="425206" y="2206522"/>
            <a:ext cx="3607619" cy="3349624"/>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25300" y="4637846"/>
              <a:ext cx="4796230" cy="1676226"/>
            </a:xfrm>
            <a:prstGeom prst="rect">
              <a:avLst/>
            </a:prstGeom>
          </p:spPr>
          <p:txBody>
            <a:bodyPr wrap="square">
              <a:spAutoFit/>
            </a:bodyPr>
            <a:lstStyle/>
            <a:p>
              <a:pPr algn="ctr" defTabSz="609630">
                <a:lnSpc>
                  <a:spcPct val="150000"/>
                </a:lnSpc>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Ghi nhớ </a:t>
              </a:r>
            </a:p>
            <a:p>
              <a:pPr algn="ctr" defTabSz="609630">
                <a:lnSpc>
                  <a:spcPct val="150000"/>
                </a:lnSpc>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4351807" y="2221572"/>
            <a:ext cx="3614815" cy="3334575"/>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99529" y="4830908"/>
              <a:ext cx="4360209" cy="2909065"/>
            </a:xfrm>
            <a:prstGeom prst="rect">
              <a:avLst/>
            </a:prstGeom>
          </p:spPr>
          <p:txBody>
            <a:bodyPr wrap="square">
              <a:spAutoFit/>
            </a:bodyPr>
            <a:lstStyle/>
            <a:p>
              <a:pPr algn="ctr" defTabSz="609630">
                <a:lnSpc>
                  <a:spcPct val="150000"/>
                </a:lnSpc>
                <a:spcBef>
                  <a:spcPts val="400"/>
                </a:spcBef>
                <a:spcAft>
                  <a:spcPts val="400"/>
                </a:spcAft>
                <a:buClr>
                  <a:srgbClr val="000000"/>
                </a:buClr>
              </a:pPr>
              <a:r>
                <a:rPr lang="pt-BR" sz="2667" kern="0">
                  <a:solidFill>
                    <a:prstClr val="black"/>
                  </a:solidFill>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4" name="Group 23"/>
          <p:cNvGrpSpPr/>
          <p:nvPr/>
        </p:nvGrpSpPr>
        <p:grpSpPr>
          <a:xfrm>
            <a:off x="8288859" y="2204037"/>
            <a:ext cx="3614815" cy="3342405"/>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673865" y="4395210"/>
              <a:ext cx="5196870" cy="2732758"/>
            </a:xfrm>
            <a:prstGeom prst="rect">
              <a:avLst/>
            </a:prstGeom>
          </p:spPr>
          <p:txBody>
            <a:bodyPr wrap="square">
              <a:spAutoFit/>
            </a:bodyPr>
            <a:lstStyle/>
            <a:p>
              <a:pPr algn="ctr" defTabSz="609630">
                <a:lnSpc>
                  <a:spcPct val="150000"/>
                </a:lnSpc>
                <a:buClr>
                  <a:srgbClr val="000000"/>
                </a:buClr>
              </a:pPr>
              <a:r>
                <a:rPr lang="vi-VN" sz="2667" kern="0">
                  <a:solidFill>
                    <a:prstClr val="black"/>
                  </a:solidFill>
                  <a:latin typeface="Arial"/>
                  <a:ea typeface="Calibri" panose="020F0502020204030204" pitchFamily="34" charset="0"/>
                  <a:cs typeface="Times New Roman" panose="02020603050405020304" pitchFamily="18" charset="0"/>
                  <a:sym typeface="Arial"/>
                </a:rPr>
                <a:t>Chuẩn </a:t>
              </a:r>
              <a:r>
                <a:rPr lang="vi-VN" sz="2667" kern="0" dirty="0">
                  <a:solidFill>
                    <a:prstClr val="black"/>
                  </a:solidFill>
                  <a:latin typeface="Arial"/>
                  <a:ea typeface="Calibri" panose="020F0502020204030204" pitchFamily="34" charset="0"/>
                  <a:cs typeface="Times New Roman" panose="02020603050405020304" pitchFamily="18" charset="0"/>
                  <a:sym typeface="Arial"/>
                </a:rPr>
                <a:t>bị trước </a:t>
              </a:r>
              <a:endParaRPr lang="en-US" sz="2667" kern="0" dirty="0">
                <a:solidFill>
                  <a:prstClr val="black"/>
                </a:solidFill>
                <a:latin typeface="Arial"/>
                <a:ea typeface="Calibri" panose="020F0502020204030204" pitchFamily="34" charset="0"/>
                <a:cs typeface="Times New Roman" panose="02020603050405020304" pitchFamily="18" charset="0"/>
                <a:sym typeface="Arial"/>
              </a:endParaRPr>
            </a:p>
            <a:p>
              <a:pPr algn="ctr" defTabSz="609630">
                <a:lnSpc>
                  <a:spcPct val="150000"/>
                </a:lnSpc>
                <a:buClr>
                  <a:srgbClr val="000000"/>
                </a:buClr>
              </a:pPr>
              <a:r>
                <a:rPr lang="nn-NO" sz="2667" b="1" kern="0">
                  <a:solidFill>
                    <a:prstClr val="black"/>
                  </a:solidFill>
                  <a:latin typeface="Arial"/>
                  <a:ea typeface="Calibri" panose="020F0502020204030204" pitchFamily="34" charset="0"/>
                  <a:cs typeface="Times New Roman" panose="02020603050405020304" pitchFamily="18" charset="0"/>
                  <a:sym typeface="Arial"/>
                </a:rPr>
                <a:t>“Bài 13. Hai mặt phẳng song song”.</a:t>
              </a:r>
              <a:endParaRPr lang="pt-BR" sz="2667" b="1" kern="0" dirty="0">
                <a:solidFill>
                  <a:prstClr val="black"/>
                </a:solidFill>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1194222">
            <a:off x="10675314" y="5416587"/>
            <a:ext cx="1286965" cy="1385696"/>
          </a:xfrm>
          <a:prstGeom prst="rect">
            <a:avLst/>
          </a:prstGeom>
        </p:spPr>
      </p:pic>
      <p:pic>
        <p:nvPicPr>
          <p:cNvPr id="3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93456" y="4946587"/>
            <a:ext cx="1197618" cy="1886013"/>
          </a:xfrm>
          <a:prstGeom prst="rect">
            <a:avLst/>
          </a:prstGeom>
        </p:spPr>
      </p:pic>
    </p:spTree>
    <p:extLst>
      <p:ext uri="{BB962C8B-B14F-4D97-AF65-F5344CB8AC3E}">
        <p14:creationId xmlns:p14="http://schemas.microsoft.com/office/powerpoint/2010/main" val="41497209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22400" y="835448"/>
            <a:ext cx="9166511" cy="559075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39949" y="424552"/>
            <a:ext cx="512103" cy="122293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89419">
            <a:off x="10802539" y="4351316"/>
            <a:ext cx="1407323" cy="126834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33489">
            <a:off x="132799" y="824554"/>
            <a:ext cx="1310088" cy="1265873"/>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85800" y="4985491"/>
            <a:ext cx="1630029" cy="1322361"/>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412698" y="1137558"/>
            <a:ext cx="1419996" cy="1091622"/>
          </a:xfrm>
          <a:prstGeom prst="rect">
            <a:avLst/>
          </a:prstGeom>
        </p:spPr>
      </p:pic>
      <p:sp>
        <p:nvSpPr>
          <p:cNvPr id="9" name="TextBox 9"/>
          <p:cNvSpPr txBox="1"/>
          <p:nvPr/>
        </p:nvSpPr>
        <p:spPr>
          <a:xfrm>
            <a:off x="1483882" y="2822163"/>
            <a:ext cx="8991413" cy="2000932"/>
          </a:xfrm>
          <a:prstGeom prst="rect">
            <a:avLst/>
          </a:prstGeom>
        </p:spPr>
        <p:txBody>
          <a:bodyPr wrap="square" lIns="0" tIns="0" rIns="0" bIns="0" rtlCol="0" anchor="t">
            <a:spAutoFit/>
          </a:bodyPr>
          <a:lstStyle/>
          <a:p>
            <a:pPr algn="ctr" defTabSz="609630">
              <a:lnSpc>
                <a:spcPct val="150000"/>
              </a:lnSpc>
            </a:pPr>
            <a:r>
              <a:rPr lang="en-US" sz="4334" b="1">
                <a:solidFill>
                  <a:prstClr val="black"/>
                </a:solidFill>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404882857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628228" y="330200"/>
            <a:ext cx="10935545" cy="6197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8"/>
              </a:ext>
            </a:extLst>
          </a:blip>
          <a:srcRect/>
          <a:stretch>
            <a:fillRect/>
          </a:stretch>
        </p:blipFill>
        <p:spPr>
          <a:xfrm>
            <a:off x="3528518" y="4546601"/>
            <a:ext cx="5463082" cy="2082800"/>
          </a:xfrm>
          <a:prstGeom prst="rect">
            <a:avLst/>
          </a:prstGeom>
        </p:spPr>
      </p:pic>
      <p:pic>
        <p:nvPicPr>
          <p:cNvPr id="11" name="Picture 5"/>
          <p:cNvPicPr>
            <a:picLocks noChangeAspect="1"/>
          </p:cNvPicPr>
          <p:nvPr/>
        </p:nvPicPr>
        <p:blipFill>
          <a:blip r:embed="rId49">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85137">
            <a:off x="10430204" y="442445"/>
            <a:ext cx="1021481" cy="1107296"/>
          </a:xfrm>
          <a:prstGeom prst="rect">
            <a:avLst/>
          </a:prstGeom>
        </p:spPr>
      </p:pic>
      <p:grpSp>
        <p:nvGrpSpPr>
          <p:cNvPr id="13" name="Group 12"/>
          <p:cNvGrpSpPr/>
          <p:nvPr/>
        </p:nvGrpSpPr>
        <p:grpSpPr>
          <a:xfrm>
            <a:off x="1436617" y="892875"/>
            <a:ext cx="1317627" cy="1255603"/>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59801"/>
            </a:xfrm>
            <a:prstGeom prst="rect">
              <a:avLst/>
            </a:prstGeom>
            <a:noFill/>
          </p:spPr>
          <p:txBody>
            <a:bodyPr wrap="square" lIns="0" tIns="0" rIns="0" bIns="0" rtlCol="0" anchor="t">
              <a:spAutoFit/>
            </a:bodyPr>
            <a:lstStyle/>
            <a:p>
              <a:pPr algn="ctr" defTabSz="609630">
                <a:lnSpc>
                  <a:spcPts val="2912"/>
                </a:lnSpc>
              </a:pPr>
              <a:r>
                <a:rPr lang="en-US" sz="4000" b="1" dirty="0">
                  <a:solidFill>
                    <a:prstClr val="white"/>
                  </a:solidFill>
                  <a:latin typeface="Arial" panose="020B0604020202020204" pitchFamily="34" charset="0"/>
                  <a:cs typeface="Arial" panose="020B0604020202020204" pitchFamily="34" charset="0"/>
                </a:rPr>
                <a:t>01</a:t>
              </a:r>
            </a:p>
          </p:txBody>
        </p:sp>
      </p:grpSp>
      <p:sp>
        <p:nvSpPr>
          <p:cNvPr id="17" name="Rectangle 16"/>
          <p:cNvSpPr/>
          <p:nvPr/>
        </p:nvSpPr>
        <p:spPr>
          <a:xfrm>
            <a:off x="2224115" y="2540672"/>
            <a:ext cx="9653771" cy="861967"/>
          </a:xfrm>
          <a:prstGeom prst="rect">
            <a:avLst/>
          </a:prstGeom>
        </p:spPr>
        <p:txBody>
          <a:bodyPr wrap="square">
            <a:spAutoFit/>
          </a:bodyPr>
          <a:lstStyle/>
          <a:p>
            <a:pPr algn="just" defTabSz="609630">
              <a:lnSpc>
                <a:spcPct val="150000"/>
              </a:lnSpc>
              <a:tabLst>
                <a:tab pos="240042" algn="l"/>
                <a:tab pos="480084" algn="l"/>
              </a:tabLst>
            </a:pPr>
            <a:r>
              <a:rPr lang="vi-VN" sz="3334" b="1">
                <a:solidFill>
                  <a:prstClr val="black"/>
                </a:solidFill>
                <a:latin typeface="Arial" panose="020B0604020202020204" pitchFamily="34" charset="0"/>
                <a:ea typeface="Calibri" panose="020F0502020204030204" pitchFamily="34" charset="0"/>
                <a:cs typeface="Arial" panose="020B0604020202020204" pitchFamily="34" charset="0"/>
              </a:rPr>
              <a:t>Đường thẳng song song với mặt phẳng </a:t>
            </a:r>
            <a:endParaRPr lang="vi-VN" sz="3334"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4"/>
          <p:cNvPicPr>
            <a:picLocks noChangeAspect="1"/>
          </p:cNvPicPr>
          <p:nvPr/>
        </p:nvPicPr>
        <p:blipFill>
          <a:blip r:embed="rId5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200000">
            <a:off x="11056190" y="105965"/>
            <a:ext cx="732361" cy="1105451"/>
          </a:xfrm>
          <a:prstGeom prst="rect">
            <a:avLst/>
          </a:prstGeom>
        </p:spPr>
      </p:pic>
    </p:spTree>
    <p:extLst>
      <p:ext uri="{BB962C8B-B14F-4D97-AF65-F5344CB8AC3E}">
        <p14:creationId xmlns:p14="http://schemas.microsoft.com/office/powerpoint/2010/main" val="130451151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203201" y="225819"/>
            <a:ext cx="11785599" cy="6403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1314177" y="140933"/>
            <a:ext cx="604161" cy="911942"/>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6210" y="652790"/>
            <a:ext cx="688564" cy="642610"/>
          </a:xfrm>
          <a:prstGeom prst="rect">
            <a:avLst/>
          </a:prstGeom>
        </p:spPr>
      </p:pic>
      <p:sp>
        <p:nvSpPr>
          <p:cNvPr id="20" name="TextBox 19"/>
          <p:cNvSpPr txBox="1"/>
          <p:nvPr/>
        </p:nvSpPr>
        <p:spPr>
          <a:xfrm>
            <a:off x="1422400" y="787400"/>
            <a:ext cx="2387600" cy="502766"/>
          </a:xfrm>
          <a:prstGeom prst="rect">
            <a:avLst/>
          </a:prstGeom>
          <a:noFill/>
        </p:spPr>
        <p:txBody>
          <a:bodyPr wrap="square" rtlCol="0">
            <a:spAutoFit/>
          </a:bodyPr>
          <a:lstStyle/>
          <a:p>
            <a:pPr defTabSz="609630"/>
            <a:r>
              <a:rPr lang="nl-NL" sz="2667" b="1" dirty="0">
                <a:solidFill>
                  <a:srgbClr val="C00000"/>
                </a:solidFill>
                <a:latin typeface="Arial" panose="020B0604020202020204" pitchFamily="34" charset="0"/>
                <a:cs typeface="Arial" panose="020B0604020202020204" pitchFamily="34" charset="0"/>
              </a:rPr>
              <a:t>HĐ 1:</a:t>
            </a:r>
            <a:endParaRPr lang="en-US" sz="2667"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686210" y="1334358"/>
            <a:ext cx="10794590" cy="123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lnSpc>
                <a:spcPct val="150000"/>
              </a:lnSpc>
              <a:spcBef>
                <a:spcPct val="0"/>
              </a:spcBef>
              <a:spcAft>
                <a:spcPct val="0"/>
              </a:spcAft>
            </a:pPr>
            <a:r>
              <a:rPr lang="en-US" alt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ảnh khung thành bóng đá và nhận xét vị trí của xà ngang, cột dọc, thanh chống và thanh bên của khung thành với mặt đất.</a:t>
            </a:r>
            <a:endParaRPr lang="en-US" altLang="en-US" sz="2533"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3149600" y="2651712"/>
            <a:ext cx="2035829" cy="677045"/>
          </a:xfrm>
          <a:prstGeom prst="rect">
            <a:avLst/>
          </a:prstGeom>
        </p:spPr>
        <p:txBody>
          <a:bodyPr wrap="square">
            <a:spAutoFit/>
          </a:bodyPr>
          <a:lstStyle/>
          <a:p>
            <a:pPr defTabSz="609630">
              <a:lnSpc>
                <a:spcPct val="150000"/>
              </a:lnSpc>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6000" y="3172968"/>
            <a:ext cx="4262374" cy="3151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686210" y="3387665"/>
            <a:ext cx="6171790" cy="3015890"/>
          </a:xfrm>
          <a:prstGeom prst="rect">
            <a:avLst/>
          </a:prstGeom>
        </p:spPr>
        <p:txBody>
          <a:bodyPr wrap="square">
            <a:spAutoFit/>
          </a:bodyPr>
          <a:lstStyle/>
          <a:p>
            <a:pPr algn="just" defTabSz="609630" fontAlgn="base">
              <a:lnSpc>
                <a:spcPct val="15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Từ hình vẽ ta thấy:</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fontAlgn="base">
              <a:lnSpc>
                <a:spcPct val="15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Xà ngang nằm phía trên và không có điểm chung với mặt đất;</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fontAlgn="base">
              <a:lnSpc>
                <a:spcPct val="150000"/>
              </a:lnSpc>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Cột dọc thẳng đứng và có 1 điểm chung với mặt đất;</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116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strVal val="#ppt_x"/>
                                          </p:val>
                                        </p:tav>
                                        <p:tav tm="100000">
                                          <p:val>
                                            <p:strVal val="#ppt_x"/>
                                          </p:val>
                                        </p:tav>
                                      </p:tavLst>
                                    </p:anim>
                                    <p:anim calcmode="lin" valueType="num">
                                      <p:cBhvr>
                                        <p:cTn id="16" dur="5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5" dur="500"/>
                                        <p:tgtEl>
                                          <p:spTgt spid="7">
                                            <p:txEl>
                                              <p:pRg st="1" end="1"/>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203201" y="225819"/>
            <a:ext cx="11785599" cy="6403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741627">
            <a:off x="11314177" y="140933"/>
            <a:ext cx="604161" cy="911942"/>
          </a:xfrm>
          <a:prstGeom prst="rect">
            <a:avLst/>
          </a:prstGeom>
        </p:spPr>
      </p:pic>
      <p:pic>
        <p:nvPicPr>
          <p:cNvPr id="14" name="Picture 13"/>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6210" y="652790"/>
            <a:ext cx="688564" cy="642610"/>
          </a:xfrm>
          <a:prstGeom prst="rect">
            <a:avLst/>
          </a:prstGeom>
        </p:spPr>
      </p:pic>
      <p:sp>
        <p:nvSpPr>
          <p:cNvPr id="20" name="TextBox 19"/>
          <p:cNvSpPr txBox="1"/>
          <p:nvPr/>
        </p:nvSpPr>
        <p:spPr>
          <a:xfrm>
            <a:off x="1422400" y="787400"/>
            <a:ext cx="2387600" cy="502766"/>
          </a:xfrm>
          <a:prstGeom prst="rect">
            <a:avLst/>
          </a:prstGeom>
          <a:noFill/>
        </p:spPr>
        <p:txBody>
          <a:bodyPr wrap="square" rtlCol="0">
            <a:spAutoFit/>
          </a:bodyPr>
          <a:lstStyle/>
          <a:p>
            <a:pPr defTabSz="609630">
              <a:defRPr/>
            </a:pPr>
            <a:r>
              <a:rPr lang="nl-NL" sz="2667" b="1" dirty="0">
                <a:solidFill>
                  <a:srgbClr val="C00000"/>
                </a:solidFill>
                <a:latin typeface="Arial" panose="020B0604020202020204" pitchFamily="34" charset="0"/>
                <a:cs typeface="Arial" panose="020B0604020202020204" pitchFamily="34" charset="0"/>
              </a:rPr>
              <a:t>HĐ 1:</a:t>
            </a:r>
            <a:endParaRPr lang="en-US" sz="2667" dirty="0">
              <a:solidFill>
                <a:srgbClr val="C00000"/>
              </a:solidFill>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686210" y="1334358"/>
            <a:ext cx="10794590" cy="123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algn="just" defTabSz="609630" eaLnBrk="0" fontAlgn="base" hangingPunct="0">
              <a:lnSpc>
                <a:spcPct val="150000"/>
              </a:lnSpc>
              <a:spcBef>
                <a:spcPct val="0"/>
              </a:spcBef>
              <a:spcAft>
                <a:spcPct val="0"/>
              </a:spcAft>
              <a:defRPr/>
            </a:pPr>
            <a:r>
              <a:rPr lang="en-US" alt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ảnh khung thành bóng đá và nhận xét vị trí của xà ngang, cột dọc, thanh chống và thanh bên của khung thành với mặt đất.</a:t>
            </a:r>
            <a:endParaRPr lang="en-US" altLang="en-US" sz="2533"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3149600" y="2651712"/>
            <a:ext cx="2035829" cy="677045"/>
          </a:xfrm>
          <a:prstGeom prst="rect">
            <a:avLst/>
          </a:prstGeom>
        </p:spPr>
        <p:txBody>
          <a:bodyPr wrap="square">
            <a:spAutoFit/>
          </a:bodyPr>
          <a:lstStyle/>
          <a:p>
            <a:pPr defTabSz="609630">
              <a:lnSpc>
                <a:spcPct val="150000"/>
              </a:lnSpc>
              <a:defRPr/>
            </a:pPr>
            <a:r>
              <a:rPr lang="nl-NL" sz="2533"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686210" y="3387666"/>
            <a:ext cx="6120990" cy="3015890"/>
          </a:xfrm>
          <a:prstGeom prst="rect">
            <a:avLst/>
          </a:prstGeom>
        </p:spPr>
        <p:txBody>
          <a:bodyPr wrap="square">
            <a:spAutoFit/>
          </a:bodyPr>
          <a:lstStyle/>
          <a:p>
            <a:pPr algn="just" defTabSz="609630" fontAlgn="base">
              <a:lnSpc>
                <a:spcPct val="150000"/>
              </a:lnSpc>
              <a:defRP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Từ hình vẽ ta thấy:</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fontAlgn="base">
              <a:lnSpc>
                <a:spcPct val="150000"/>
              </a:lnSpc>
              <a:defRP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Thanh chống nằm xiên và có 1 điểm chung với mặt đất;</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fontAlgn="base">
              <a:lnSpc>
                <a:spcPct val="150000"/>
              </a:lnSpc>
              <a:defRP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Thanh bên nằm hoàn toàn trên mặt đất, có vô số điểm chung với mặt đất.</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6000" y="3172968"/>
            <a:ext cx="4262374" cy="3151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7839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228600"/>
            <a:ext cx="11582399" cy="6400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50317">
            <a:off x="11275520" y="5733718"/>
            <a:ext cx="625530" cy="944197"/>
          </a:xfrm>
          <a:prstGeom prst="rect">
            <a:avLst/>
          </a:prstGeom>
        </p:spPr>
      </p:pic>
      <p:sp>
        <p:nvSpPr>
          <p:cNvPr id="16" name="Freeform 5"/>
          <p:cNvSpPr/>
          <p:nvPr/>
        </p:nvSpPr>
        <p:spPr>
          <a:xfrm rot="1171939" flipH="1">
            <a:off x="269623" y="358860"/>
            <a:ext cx="890076" cy="64411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7" name="Group 16"/>
          <p:cNvGrpSpPr/>
          <p:nvPr/>
        </p:nvGrpSpPr>
        <p:grpSpPr>
          <a:xfrm>
            <a:off x="4130700" y="228600"/>
            <a:ext cx="3930598" cy="957890"/>
            <a:chOff x="5868874" y="411479"/>
            <a:chExt cx="4724400" cy="1436835"/>
          </a:xfrm>
        </p:grpSpPr>
        <p:sp>
          <p:nvSpPr>
            <p:cNvPr id="18" name="Round Same Side Corner Rectangle 17"/>
            <p:cNvSpPr/>
            <p:nvPr/>
          </p:nvSpPr>
          <p:spPr>
            <a:xfrm flipH="1" flipV="1">
              <a:off x="6019800" y="411479"/>
              <a:ext cx="4422548" cy="1436835"/>
            </a:xfrm>
            <a:prstGeom prst="round2SameRect">
              <a:avLst>
                <a:gd name="adj1" fmla="val 36667"/>
                <a:gd name="adj2" fmla="val 0"/>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9" name="TextBox 18"/>
            <p:cNvSpPr txBox="1"/>
            <p:nvPr/>
          </p:nvSpPr>
          <p:spPr>
            <a:xfrm>
              <a:off x="5868874" y="761192"/>
              <a:ext cx="4724400" cy="908133"/>
            </a:xfrm>
            <a:prstGeom prst="rect">
              <a:avLst/>
            </a:prstGeom>
            <a:noFill/>
          </p:spPr>
          <p:txBody>
            <a:bodyPr wrap="square" rtlCol="0">
              <a:spAutoFit/>
            </a:bodyPr>
            <a:lstStyle/>
            <a:p>
              <a:pPr algn="ctr" defTabSz="609630"/>
              <a:r>
                <a:rPr lang="en-US" sz="3334" b="1">
                  <a:solidFill>
                    <a:prstClr val="white"/>
                  </a:solidFill>
                  <a:latin typeface="Arial" panose="020B0604020202020204" pitchFamily="34" charset="0"/>
                  <a:cs typeface="Arial" panose="020B0604020202020204" pitchFamily="34" charset="0"/>
                </a:rPr>
                <a:t>KẾT LUẬN</a:t>
              </a:r>
              <a:endParaRPr lang="en-US" sz="3334" b="1" dirty="0">
                <a:solidFill>
                  <a:prstClr val="white"/>
                </a:solidFill>
                <a:latin typeface="Arial" panose="020B0604020202020204" pitchFamily="34" charset="0"/>
                <a:cs typeface="Arial" panose="020B0604020202020204" pitchFamily="34" charset="0"/>
              </a:endParaRPr>
            </a:p>
          </p:txBody>
        </p:sp>
      </p:grpSp>
      <p:sp>
        <p:nvSpPr>
          <p:cNvPr id="10" name="Rectangle 9"/>
          <p:cNvSpPr/>
          <p:nvPr/>
        </p:nvSpPr>
        <p:spPr>
          <a:xfrm>
            <a:off x="730703" y="1559104"/>
            <a:ext cx="10769600" cy="2031325"/>
          </a:xfrm>
          <a:prstGeom prst="rect">
            <a:avLst/>
          </a:prstGeom>
        </p:spPr>
        <p:txBody>
          <a:bodyPr wrap="square">
            <a:spAutoFit/>
          </a:bodyPr>
          <a:lstStyle/>
          <a:p>
            <a:pPr algn="just" defTabSz="609630">
              <a:lnSpc>
                <a:spcPct val="150000"/>
              </a:lnSpc>
            </a:pP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Cho đường thẳng d và mặt phẳng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Nếu d và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không có điểm chung thì ta nói d song song với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hay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song song với d và kí hiệu là d //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hay (</a:t>
            </a:r>
            <a:r>
              <a:rPr lang="el-GR" sz="2800">
                <a:solidFill>
                  <a:srgbClr val="1F497D"/>
                </a:solidFill>
                <a:latin typeface="Arial" panose="020B0604020202020204" pitchFamily="34" charset="0"/>
                <a:ea typeface="Times New Roman" panose="02020603050405020304" pitchFamily="18" charset="0"/>
                <a:cs typeface="Arial" panose="020B0604020202020204" pitchFamily="34" charset="0"/>
              </a:rPr>
              <a:t>α) //</a:t>
            </a:r>
            <a:r>
              <a:rPr lang="vi-VN" sz="2800">
                <a:solidFill>
                  <a:srgbClr val="1F497D"/>
                </a:solidFill>
                <a:latin typeface="Arial" panose="020B0604020202020204" pitchFamily="34" charset="0"/>
                <a:ea typeface="Times New Roman" panose="02020603050405020304" pitchFamily="18" charset="0"/>
                <a:cs typeface="Arial" panose="020B0604020202020204" pitchFamily="34" charset="0"/>
              </a:rPr>
              <a:t>d.</a:t>
            </a:r>
          </a:p>
        </p:txBody>
      </p:sp>
      <p:pic>
        <p:nvPicPr>
          <p:cNvPr id="20" name="Picture 5"/>
          <p:cNvPicPr>
            <a:picLocks noChangeAspect="1"/>
          </p:cNvPicPr>
          <p:nvPr/>
        </p:nvPicPr>
        <p:blipFill>
          <a:blip r:embed="rId9"/>
          <a:srcRect/>
          <a:stretch>
            <a:fillRect/>
          </a:stretch>
        </p:blipFill>
        <p:spPr>
          <a:xfrm>
            <a:off x="3792721" y="4376480"/>
            <a:ext cx="4606555" cy="2435717"/>
          </a:xfrm>
          <a:prstGeom prst="rect">
            <a:avLst/>
          </a:prstGeom>
        </p:spPr>
      </p:pic>
    </p:spTree>
    <p:extLst>
      <p:ext uri="{BB962C8B-B14F-4D97-AF65-F5344CB8AC3E}">
        <p14:creationId xmlns:p14="http://schemas.microsoft.com/office/powerpoint/2010/main" val="35638798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304801" y="228600"/>
            <a:ext cx="11582399" cy="64008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mc:AlternateContent xmlns:mc="http://schemas.openxmlformats.org/markup-compatibility/2006" xmlns:a14="http://schemas.microsoft.com/office/drawing/2010/main">
        <mc:Choice Requires="a14">
          <p:sp>
            <p:nvSpPr>
              <p:cNvPr id="9" name="Rectangle 8"/>
              <p:cNvSpPr/>
              <p:nvPr/>
            </p:nvSpPr>
            <p:spPr>
              <a:xfrm>
                <a:off x="744758" y="482600"/>
                <a:ext cx="10634442" cy="2862322"/>
              </a:xfrm>
              <a:prstGeom prst="rect">
                <a:avLst/>
              </a:prstGeom>
            </p:spPr>
            <p:txBody>
              <a:bodyPr wrap="square">
                <a:spAutoFit/>
              </a:bodyPr>
              <a:lstStyle/>
              <a:p>
                <a:pPr algn="just" defTabSz="609630">
                  <a:lnSpc>
                    <a:spcPct val="150000"/>
                  </a:lnSpc>
                  <a:defRPr/>
                </a:pPr>
                <a:r>
                  <a:rPr lang="vi-VN" sz="2400" b="1" u="sng">
                    <a:solidFill>
                      <a:srgbClr val="1F497D"/>
                    </a:solidFill>
                    <a:latin typeface="Arial" panose="020B0604020202020204" pitchFamily="34" charset="0"/>
                    <a:ea typeface="Times New Roman" panose="02020603050405020304" pitchFamily="18" charset="0"/>
                    <a:cs typeface="Arial" panose="020B0604020202020204" pitchFamily="34" charset="0"/>
                  </a:rPr>
                  <a:t>Ngoài ra:</a:t>
                </a:r>
              </a:p>
              <a:p>
                <a:pPr marL="381019" indent="-381019" algn="just" defTabSz="609630">
                  <a:lnSpc>
                    <a:spcPct val="150000"/>
                  </a:lnSpc>
                  <a:buFontTx/>
                  <a:buChar char="-"/>
                  <a:defRPr/>
                </a:pP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Nếu d và (</a:t>
                </a:r>
                <a:r>
                  <a:rPr lang="el-GR" sz="2400">
                    <a:solidFill>
                      <a:prstClr val="black"/>
                    </a:solidFill>
                    <a:latin typeface="Calibri"/>
                    <a:ea typeface="Times New Roman" panose="02020603050405020304" pitchFamily="18" charset="0"/>
                    <a:cs typeface="Arial" panose="020B0604020202020204" pitchFamily="34" charset="0"/>
                  </a:rPr>
                  <a:t>α)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có một điểm chung duy nhất M thì ta nói d và (</a:t>
                </a:r>
                <a:r>
                  <a:rPr lang="el-GR" sz="2400">
                    <a:solidFill>
                      <a:prstClr val="black"/>
                    </a:solidFill>
                    <a:latin typeface="Calibri"/>
                    <a:ea typeface="Times New Roman" panose="02020603050405020304" pitchFamily="18" charset="0"/>
                    <a:cs typeface="Arial" panose="020B0604020202020204" pitchFamily="34" charset="0"/>
                  </a:rPr>
                  <a:t>α)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cắt nhau tại điểm M và kí hiệu d</a:t>
                </a:r>
                <a:r>
                  <a:rPr lang="en-US" sz="2400">
                    <a:solidFill>
                      <a:prstClr val="black"/>
                    </a:solidFill>
                    <a:latin typeface="Calibri"/>
                    <a:ea typeface="Times New Roman" panose="02020603050405020304" pitchFamily="18" charset="0"/>
                    <a:cs typeface="Arial" panose="020B0604020202020204" pitchFamily="34" charset="0"/>
                  </a:rPr>
                  <a:t>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2400">
                    <a:solidFill>
                      <a:prstClr val="black"/>
                    </a:solidFill>
                    <a:latin typeface="Calibri"/>
                    <a:ea typeface="Times New Roman" panose="02020603050405020304" pitchFamily="18" charset="0"/>
                    <a:cs typeface="Arial" panose="020B0604020202020204" pitchFamily="34" charset="0"/>
                  </a:rPr>
                  <a:t>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l-GR" sz="2400">
                    <a:solidFill>
                      <a:prstClr val="black"/>
                    </a:solidFill>
                    <a:latin typeface="Calibri"/>
                    <a:ea typeface="Times New Roman" panose="02020603050405020304" pitchFamily="18" charset="0"/>
                    <a:cs typeface="Arial" panose="020B0604020202020204" pitchFamily="34" charset="0"/>
                  </a:rPr>
                  <a:t>α)</a:t>
                </a:r>
                <a:r>
                  <a:rPr lang="en-US" sz="2400">
                    <a:solidFill>
                      <a:prstClr val="black"/>
                    </a:solidFill>
                    <a:latin typeface="Calibri"/>
                    <a:ea typeface="Times New Roman" panose="02020603050405020304" pitchFamily="18" charset="0"/>
                    <a:cs typeface="Arial" panose="020B0604020202020204" pitchFamily="34" charset="0"/>
                  </a:rPr>
                  <a:t> </a:t>
                </a:r>
                <a:r>
                  <a:rPr lang="el-GR" sz="2400">
                    <a:solidFill>
                      <a:prstClr val="black"/>
                    </a:solidFill>
                    <a:latin typeface="Calibri"/>
                    <a:ea typeface="Times New Roman" panose="02020603050405020304" pitchFamily="18" charset="0"/>
                    <a:cs typeface="Arial" panose="020B0604020202020204" pitchFamily="34" charset="0"/>
                  </a:rPr>
                  <a:t>=</a:t>
                </a:r>
                <a:r>
                  <a:rPr lang="en-US" sz="2400">
                    <a:solidFill>
                      <a:prstClr val="black"/>
                    </a:solidFill>
                    <a:latin typeface="Calibri"/>
                    <a:ea typeface="Times New Roman" panose="02020603050405020304" pitchFamily="18" charset="0"/>
                    <a:cs typeface="Arial" panose="020B0604020202020204" pitchFamily="34" charset="0"/>
                  </a:rPr>
                  <a:t> </a:t>
                </a:r>
                <a:r>
                  <a:rPr lang="el-GR" sz="2400">
                    <a:solidFill>
                      <a:prstClr val="black"/>
                    </a:solidFill>
                    <a:latin typeface="Calibri"/>
                    <a:ea typeface="Times New Roman" panose="02020603050405020304" pitchFamily="18" charset="0"/>
                    <a:cs typeface="Arial" panose="020B0604020202020204" pitchFamily="34" charset="0"/>
                  </a:rPr>
                  <a:t>{</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M} hay d</a:t>
                </a:r>
                <a:r>
                  <a:rPr lang="en-US" sz="2400">
                    <a:solidFill>
                      <a:prstClr val="black"/>
                    </a:solidFill>
                    <a:latin typeface="Calibri"/>
                    <a:ea typeface="Times New Roman" panose="02020603050405020304" pitchFamily="18" charset="0"/>
                    <a:cs typeface="Arial" panose="020B0604020202020204" pitchFamily="34" charset="0"/>
                  </a:rPr>
                  <a:t>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2400">
                    <a:solidFill>
                      <a:prstClr val="black"/>
                    </a:solidFill>
                    <a:latin typeface="Calibri"/>
                    <a:ea typeface="Times New Roman" panose="02020603050405020304" pitchFamily="18" charset="0"/>
                    <a:cs typeface="Arial" panose="020B0604020202020204" pitchFamily="34" charset="0"/>
                  </a:rPr>
                  <a:t>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l-GR" sz="2400">
                    <a:solidFill>
                      <a:prstClr val="black"/>
                    </a:solidFill>
                    <a:latin typeface="Calibri"/>
                    <a:ea typeface="Times New Roman" panose="02020603050405020304" pitchFamily="18" charset="0"/>
                    <a:cs typeface="Arial" panose="020B0604020202020204" pitchFamily="34" charset="0"/>
                  </a:rPr>
                  <a:t>α)</a:t>
                </a:r>
                <a:r>
                  <a:rPr lang="en-US" sz="2400">
                    <a:solidFill>
                      <a:prstClr val="black"/>
                    </a:solidFill>
                    <a:latin typeface="Calibri"/>
                    <a:ea typeface="Times New Roman" panose="02020603050405020304" pitchFamily="18" charset="0"/>
                    <a:cs typeface="Arial" panose="020B0604020202020204" pitchFamily="34" charset="0"/>
                  </a:rPr>
                  <a:t> </a:t>
                </a:r>
                <a:r>
                  <a:rPr lang="el-GR" sz="2400">
                    <a:solidFill>
                      <a:prstClr val="black"/>
                    </a:solidFill>
                    <a:latin typeface="Calibri"/>
                    <a:ea typeface="Times New Roman" panose="02020603050405020304" pitchFamily="18" charset="0"/>
                    <a:cs typeface="Arial" panose="020B0604020202020204" pitchFamily="34" charset="0"/>
                  </a:rPr>
                  <a:t>=</a:t>
                </a:r>
                <a:r>
                  <a:rPr lang="en-US" sz="2400">
                    <a:solidFill>
                      <a:prstClr val="black"/>
                    </a:solidFill>
                    <a:latin typeface="Calibri"/>
                    <a:ea typeface="Times New Roman" panose="02020603050405020304" pitchFamily="18" charset="0"/>
                    <a:cs typeface="Arial" panose="020B0604020202020204" pitchFamily="34" charset="0"/>
                  </a:rPr>
                  <a:t> </a:t>
                </a:r>
                <a:r>
                  <a:rPr lang="vi-VN" sz="2400">
                    <a:solidFill>
                      <a:prstClr val="black"/>
                    </a:solidFill>
                    <a:latin typeface="Arial" panose="020B0604020202020204" pitchFamily="34" charset="0"/>
                    <a:ea typeface="Times New Roman" panose="02020603050405020304" pitchFamily="18" charset="0"/>
                    <a:cs typeface="Arial" panose="020B0604020202020204" pitchFamily="34" charset="0"/>
                  </a:rPr>
                  <a:t>M.</a:t>
                </a:r>
                <a:endParaRPr lang="en-US" sz="2400">
                  <a:solidFill>
                    <a:prstClr val="black"/>
                  </a:solidFill>
                  <a:latin typeface="Calibri"/>
                  <a:ea typeface="Times New Roman" panose="02020603050405020304" pitchFamily="18" charset="0"/>
                  <a:cs typeface="Arial" panose="020B0604020202020204" pitchFamily="34" charset="0"/>
                </a:endParaRPr>
              </a:p>
              <a:p>
                <a:pPr marL="381019" indent="-381019" algn="just" defTabSz="609630">
                  <a:lnSpc>
                    <a:spcPct val="150000"/>
                  </a:lnSpc>
                  <a:buFontTx/>
                  <a:buChar char="-"/>
                  <a:defRPr/>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Nếu d và </a:t>
                </a:r>
                <a14:m>
                  <m:oMath xmlns:m="http://schemas.openxmlformats.org/officeDocument/2006/math">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có nhiều hơn một điểm chung thì ta nói d nằm trong </a:t>
                </a:r>
                <a14:m>
                  <m:oMath xmlns:m="http://schemas.openxmlformats.org/officeDocument/2006/math">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chứa d và kí hiệu </a:t>
                </a:r>
                <a14:m>
                  <m:oMath xmlns:m="http://schemas.openxmlformats.org/officeDocument/2006/math">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𝛼</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𝑑</m:t>
                    </m:r>
                  </m:oMath>
                </a14:m>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44758" y="482600"/>
                <a:ext cx="10634442" cy="2862322"/>
              </a:xfrm>
              <a:prstGeom prst="rect">
                <a:avLst/>
              </a:prstGeom>
              <a:blipFill>
                <a:blip r:embed="rId3"/>
                <a:stretch>
                  <a:fillRect l="-860" r="-860" b="-1702"/>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456074" y="3808838"/>
            <a:ext cx="9854143" cy="2275069"/>
          </a:xfrm>
          <a:prstGeom prst="rect">
            <a:avLst/>
          </a:prstGeom>
        </p:spPr>
      </p:pic>
      <p:sp>
        <p:nvSpPr>
          <p:cNvPr id="13" name="Freeform 5"/>
          <p:cNvSpPr/>
          <p:nvPr/>
        </p:nvSpPr>
        <p:spPr>
          <a:xfrm>
            <a:off x="10822001" y="5759985"/>
            <a:ext cx="971084" cy="706932"/>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4"/>
          <p:cNvSpPr/>
          <p:nvPr/>
        </p:nvSpPr>
        <p:spPr>
          <a:xfrm>
            <a:off x="11103147" y="422418"/>
            <a:ext cx="716011" cy="558800"/>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9">
              <a:extLst>
                <a:ext uri="{BEBA8EAE-BF5A-486C-A8C5-ECC9F3942E4B}">
                  <a14:imgProps xmlns:a14="http://schemas.microsoft.com/office/drawing/2010/main">
                    <a14:imgLayer r:embed="rId10">
                      <a14:imgEffect>
                        <a14:brightnessContrast bright="-40000" contrast="-40000"/>
                      </a14:imgEffect>
                    </a14:imgLayer>
                  </a14:imgProps>
                </a:ex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1390278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anim calcmode="lin" valueType="num">
                                      <p:cBhvr>
                                        <p:cTn id="12"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9">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anim calcmode="lin" valueType="num">
                                      <p:cBhvr>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9">
                                            <p:txEl>
                                              <p:pRg st="2" end="2"/>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2192000" cy="6858000"/>
          </a:xfrm>
          <a:prstGeom prst="rect">
            <a:avLst/>
          </a:prstGeom>
        </p:spPr>
      </p:pic>
      <p:sp>
        <p:nvSpPr>
          <p:cNvPr id="8" name="Rounded Rectangle 7"/>
          <p:cNvSpPr/>
          <p:nvPr/>
        </p:nvSpPr>
        <p:spPr>
          <a:xfrm>
            <a:off x="101600" y="127000"/>
            <a:ext cx="11988800" cy="6629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244406">
            <a:off x="457502" y="6119933"/>
            <a:ext cx="637690" cy="962551"/>
          </a:xfrm>
          <a:prstGeom prst="rect">
            <a:avLst/>
          </a:prstGeom>
        </p:spPr>
      </p:pic>
      <p:sp>
        <p:nvSpPr>
          <p:cNvPr id="16" name="Rectangle 15"/>
          <p:cNvSpPr/>
          <p:nvPr/>
        </p:nvSpPr>
        <p:spPr>
          <a:xfrm>
            <a:off x="254000" y="1530946"/>
            <a:ext cx="5232400" cy="1846468"/>
          </a:xfrm>
          <a:prstGeom prst="rect">
            <a:avLst/>
          </a:prstGeom>
        </p:spPr>
        <p:txBody>
          <a:bodyPr wrap="square">
            <a:spAutoFit/>
          </a:bodyPr>
          <a:lstStyle/>
          <a:p>
            <a:pPr marL="20321" marR="20321" algn="just" defTabSz="609630">
              <a:lnSpc>
                <a:spcPct val="150000"/>
              </a:lnSpc>
              <a:defRPr/>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Hãy chỉ ta một hình ảnh đường thẳng song song với mặt phẳng trong bức ảnh bên.</a:t>
            </a:r>
            <a:endParaRPr lang="en-US" sz="2533"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4401" y="536293"/>
            <a:ext cx="5627335" cy="3179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2122802" y="3479801"/>
            <a:ext cx="2035829" cy="677045"/>
          </a:xfrm>
          <a:prstGeom prst="rect">
            <a:avLst/>
          </a:prstGeom>
        </p:spPr>
        <p:txBody>
          <a:bodyPr wrap="square">
            <a:spAutoFit/>
          </a:bodyPr>
          <a:lstStyle/>
          <a:p>
            <a:pPr defTabSz="609630">
              <a:lnSpc>
                <a:spcPct val="150000"/>
              </a:lnSpc>
              <a:defRPr/>
            </a:pPr>
            <a:r>
              <a:rPr lang="nl-NL" sz="2533" b="1" u="sng">
                <a:solidFill>
                  <a:srgbClr val="C00000"/>
                </a:solidFill>
                <a:latin typeface="Arial" panose="020B0604020202020204" pitchFamily="34" charset="0"/>
                <a:ea typeface="Calibri" panose="020F0502020204030204" pitchFamily="34" charset="0"/>
                <a:cs typeface="Arial" panose="020B0604020202020204" pitchFamily="34" charset="0"/>
              </a:rPr>
              <a:t>Trả lời:</a:t>
            </a:r>
            <a:endParaRPr lang="en-US" sz="2533" b="1" u="sng">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300713" y="4186324"/>
            <a:ext cx="11397191" cy="1910588"/>
          </a:xfrm>
          <a:prstGeom prst="rect">
            <a:avLst/>
          </a:prstGeom>
        </p:spPr>
        <p:txBody>
          <a:bodyPr wrap="square">
            <a:spAutoFit/>
          </a:bodyPr>
          <a:lstStyle/>
          <a:p>
            <a:pPr algn="just" defTabSz="609630" fontAlgn="base">
              <a:lnSpc>
                <a:spcPct val="150000"/>
              </a:lnSpc>
              <a:spcAft>
                <a:spcPts val="533"/>
              </a:spcAft>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Quan sát hình ảnh đã cho ta thấy:</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defTabSz="609630" fontAlgn="base">
              <a:lnSpc>
                <a:spcPct val="150000"/>
              </a:lnSpc>
              <a:spcAft>
                <a:spcPts val="533"/>
              </a:spcAft>
            </a:pPr>
            <a:r>
              <a:rPr lang="en-US" sz="2533">
                <a:solidFill>
                  <a:srgbClr val="000000"/>
                </a:solidFill>
                <a:latin typeface="Arial" panose="020B0604020202020204" pitchFamily="34" charset="0"/>
                <a:ea typeface="Times New Roman" panose="02020603050405020304" pitchFamily="18" charset="0"/>
                <a:cs typeface="Arial" panose="020B0604020202020204" pitchFamily="34" charset="0"/>
              </a:rPr>
              <a:t>- Đường thẳng được tạo bởi thanh ngang của cây cầu song song với mặt nước lúc tĩnh lặng.</a:t>
            </a:r>
            <a:endParaRPr lang="en-US" sz="2533">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7" name="Freeform 2"/>
          <p:cNvSpPr/>
          <p:nvPr/>
        </p:nvSpPr>
        <p:spPr>
          <a:xfrm>
            <a:off x="11233753" y="5816600"/>
            <a:ext cx="663263" cy="8890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8"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336800" y="631810"/>
            <a:ext cx="812800" cy="754133"/>
          </a:xfrm>
          <a:prstGeom prst="rect">
            <a:avLst/>
          </a:prstGeom>
        </p:spPr>
      </p:pic>
    </p:spTree>
    <p:extLst>
      <p:ext uri="{BB962C8B-B14F-4D97-AF65-F5344CB8AC3E}">
        <p14:creationId xmlns:p14="http://schemas.microsoft.com/office/powerpoint/2010/main" val="3397184252"/>
      </p:ext>
    </p:extLst>
  </p:cSld>
  <p:clrMapOvr>
    <a:masterClrMapping/>
  </p:clrMapOvr>
  <mc:AlternateContent xmlns:mc="http://schemas.openxmlformats.org/markup-compatibility/2006" xmlns:p14="http://schemas.microsoft.com/office/powerpoint/2010/main">
    <mc:Choice Requires="p14">
      <p:transition spd="slow" p14:dur="80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500"/>
                                        <p:tgtEl>
                                          <p:spTgt spid="7">
                                            <p:txEl>
                                              <p:pRg st="0" end="0"/>
                                            </p:txEl>
                                          </p:spTgt>
                                        </p:tgtEl>
                                      </p:cBhvr>
                                    </p:animEffect>
                                    <p:anim calcmode="lin" valueType="num">
                                      <p:cBhvr>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anim calcmode="lin" valueType="num">
                                      <p:cBhvr>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2554</Words>
  <Application>Microsoft Office PowerPoint</Application>
  <PresentationFormat>Widescreen</PresentationFormat>
  <Paragraphs>160</Paragraphs>
  <Slides>38</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Cambria Math</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2025-01-26T02:28:44Z</dcterms:created>
  <dcterms:modified xsi:type="dcterms:W3CDTF">2025-01-31T00:49:25Z</dcterms:modified>
</cp:coreProperties>
</file>