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31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10"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2816D-4059-4F59-8F79-2E0E8F85B4BA}"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38913-7592-44A7-A07A-C9077721C2C2}" type="slidenum">
              <a:rPr lang="en-US" smtClean="0"/>
              <a:t>‹#›</a:t>
            </a:fld>
            <a:endParaRPr lang="en-US"/>
          </a:p>
        </p:txBody>
      </p:sp>
    </p:spTree>
    <p:extLst>
      <p:ext uri="{BB962C8B-B14F-4D97-AF65-F5344CB8AC3E}">
        <p14:creationId xmlns:p14="http://schemas.microsoft.com/office/powerpoint/2010/main" val="117046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E8100-E3C2-4D25-B0B3-FE736E930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05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E8100-E3C2-4D25-B0B3-FE736E9306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47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190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0346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6358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9962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331314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298666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3018175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2241800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93065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65224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315741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72508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14795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vi-V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419032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248158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914446">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184815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2323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6690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0891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2552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9589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7471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7340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1/31/2025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4991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6">
              <a:defRPr/>
            </a:pPr>
            <a:fld id="{62A566AC-12EB-4B55-8058-097675A35D66}" type="datetimeFigureOut">
              <a:rPr lang="vi-VN" smtClean="0">
                <a:solidFill>
                  <a:prstClr val="black">
                    <a:tint val="75000"/>
                  </a:prstClr>
                </a:solidFill>
              </a:rPr>
              <a:pPr defTabSz="914446">
                <a:defRPr/>
              </a:pPr>
              <a:t>31/01/2025</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6">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6">
              <a:defRPr/>
            </a:pPr>
            <a:fld id="{B1C2F455-7829-48CA-B591-2F95A544C203}" type="slidenum">
              <a:rPr lang="vi-VN" smtClean="0">
                <a:solidFill>
                  <a:prstClr val="black">
                    <a:tint val="75000"/>
                  </a:prstClr>
                </a:solidFill>
              </a:rPr>
              <a:pPr defTabSz="914446">
                <a:defRPr/>
              </a:pPr>
              <a:t>‹#›</a:t>
            </a:fld>
            <a:endParaRPr lang="vi-VN">
              <a:solidFill>
                <a:prstClr val="black">
                  <a:tint val="75000"/>
                </a:prstClr>
              </a:solidFill>
            </a:endParaRPr>
          </a:p>
        </p:txBody>
      </p:sp>
    </p:spTree>
    <p:extLst>
      <p:ext uri="{BB962C8B-B14F-4D97-AF65-F5344CB8AC3E}">
        <p14:creationId xmlns:p14="http://schemas.microsoft.com/office/powerpoint/2010/main" val="3896755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40.png"/><Relationship Id="rId3" Type="http://schemas.openxmlformats.org/officeDocument/2006/relationships/image" Target="NULL"/><Relationship Id="rId21" Type="http://schemas.openxmlformats.org/officeDocument/2006/relationships/image" Target="../media/image43.pn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41.png"/><Relationship Id="rId4" Type="http://schemas.openxmlformats.org/officeDocument/2006/relationships/image" Target="../media/image32.png"/><Relationship Id="rId22"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8.png"/><Relationship Id="rId3" Type="http://schemas.openxmlformats.org/officeDocument/2006/relationships/image" Target="../media/image10.png"/><Relationship Id="rId7" Type="http://schemas.openxmlformats.org/officeDocument/2006/relationships/image" Target="../media/image46.png"/><Relationship Id="rId12"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45.png"/><Relationship Id="rId15" Type="http://schemas.openxmlformats.org/officeDocument/2006/relationships/image" Target="../media/image50.png"/><Relationship Id="rId4" Type="http://schemas.openxmlformats.org/officeDocument/2006/relationships/image" Target="NULL"/><Relationship Id="rId9" Type="http://schemas.openxmlformats.org/officeDocument/2006/relationships/image" Target="../media/image47.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NULL"/><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NULL"/><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NULL"/><Relationship Id="rId10" Type="http://schemas.openxmlformats.org/officeDocument/2006/relationships/image" Target="../media/image51.png"/><Relationship Id="rId4" Type="http://schemas.openxmlformats.org/officeDocument/2006/relationships/image" Target="../media/image18.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13" Type="http://schemas.openxmlformats.org/officeDocument/2006/relationships/image" Target="NULL"/><Relationship Id="rId3" Type="http://schemas.microsoft.com/office/2007/relationships/hdphoto" Target="../media/hdphoto3.wdp"/><Relationship Id="rId17" Type="http://schemas.openxmlformats.org/officeDocument/2006/relationships/image" Target="../media/image56.png"/><Relationship Id="rId2" Type="http://schemas.openxmlformats.org/officeDocument/2006/relationships/image" Target="../media/image52.png"/><Relationship Id="rId16"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3.png"/><Relationship Id="rId15" Type="http://schemas.openxmlformats.org/officeDocument/2006/relationships/image" Target="NULL"/><Relationship Id="rId4" Type="http://schemas.openxmlformats.org/officeDocument/2006/relationships/image" Target="NULL"/><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18" Type="http://schemas.openxmlformats.org/officeDocument/2006/relationships/image" Target="../media/image58.png"/><Relationship Id="rId3" Type="http://schemas.openxmlformats.org/officeDocument/2006/relationships/image" Target="NULL"/><Relationship Id="rId17" Type="http://schemas.openxmlformats.org/officeDocument/2006/relationships/image" Target="../media/image57.png"/><Relationship Id="rId2" Type="http://schemas.openxmlformats.org/officeDocument/2006/relationships/image" Target="../media/image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15" Type="http://schemas.openxmlformats.org/officeDocument/2006/relationships/image" Target="NUL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NULL"/><Relationship Id="rId7" Type="http://schemas.openxmlformats.org/officeDocument/2006/relationships/image" Target="../media/image6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NULL"/><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NULL"/><Relationship Id="rId7"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NUL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7.png"/><Relationship Id="rId12"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47.png"/><Relationship Id="rId5" Type="http://schemas.openxmlformats.org/officeDocument/2006/relationships/image" Target="../media/image45.png"/><Relationship Id="rId10"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NULL"/><Relationship Id="rId5" Type="http://schemas.microsoft.com/office/2007/relationships/hdphoto" Target="../media/hdphoto1.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8" Type="http://schemas.openxmlformats.org/officeDocument/2006/relationships/image" Target="../media/image6.png"/><Relationship Id="rId3" Type="http://schemas.openxmlformats.org/officeDocument/2006/relationships/image" Target="NULL"/><Relationship Id="rId17" Type="http://schemas.openxmlformats.org/officeDocument/2006/relationships/image" Target="../media/image5.png"/><Relationship Id="rId2" Type="http://schemas.openxmlformats.org/officeDocument/2006/relationships/image" Target="../media/image2.png"/><Relationship Id="rId16" Type="http://schemas.openxmlformats.org/officeDocument/2006/relationships/image" Target="../media/image4.png"/><Relationship Id="rId1"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NULL"/><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NUL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NUL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NUL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NULL"/><Relationship Id="rId21" Type="http://schemas.openxmlformats.org/officeDocument/2006/relationships/image" Target="../media/image73.png"/><Relationship Id="rId7" Type="http://schemas.openxmlformats.org/officeDocument/2006/relationships/image" Target="NULL"/><Relationship Id="rId2" Type="http://schemas.openxmlformats.org/officeDocument/2006/relationships/image" Target="../media/image7.png"/><Relationship Id="rId20" Type="http://schemas.openxmlformats.org/officeDocument/2006/relationships/image" Target="../media/image72.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76.png"/><Relationship Id="rId3"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47.png"/><Relationship Id="rId5" Type="http://schemas.openxmlformats.org/officeDocument/2006/relationships/image" Target="NULL"/><Relationship Id="rId15" Type="http://schemas.openxmlformats.org/officeDocument/2006/relationships/image" Target="../media/image78.png"/><Relationship Id="rId10" Type="http://schemas.openxmlformats.org/officeDocument/2006/relationships/image" Target="NULL"/><Relationship Id="rId4" Type="http://schemas.openxmlformats.org/officeDocument/2006/relationships/image" Target="../media/image45.png"/><Relationship Id="rId9" Type="http://schemas.openxmlformats.org/officeDocument/2006/relationships/image" Target="../media/image75.png"/><Relationship Id="rId14" Type="http://schemas.openxmlformats.org/officeDocument/2006/relationships/image" Target="../media/image77.png"/></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NULL"/><Relationship Id="rId7"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NUL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7.png"/><Relationship Id="rId3"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NULL"/><Relationship Id="rId15" Type="http://schemas.openxmlformats.org/officeDocument/2006/relationships/image" Target="../media/image84.png"/><Relationship Id="rId4" Type="http://schemas.openxmlformats.org/officeDocument/2006/relationships/image" Target="../media/image45.png"/><Relationship Id="rId9" Type="http://schemas.openxmlformats.org/officeDocument/2006/relationships/image" Target="../media/image82.png"/><Relationship Id="rId14"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85.png"/><Relationship Id="rId3"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47.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45.png"/><Relationship Id="rId9" Type="http://schemas.openxmlformats.org/officeDocument/2006/relationships/image" Target="../media/image75.png"/></Relationships>
</file>

<file path=ppt/slides/_rels/slide28.xml.rels><?xml version="1.0" encoding="UTF-8" standalone="yes"?>
<Relationships xmlns="http://schemas.openxmlformats.org/package/2006/relationships"><Relationship Id="rId13" Type="http://schemas.openxmlformats.org/officeDocument/2006/relationships/image" Target="../media/image85.png"/><Relationship Id="rId12" Type="http://schemas.openxmlformats.org/officeDocument/2006/relationships/image" Target="NULL"/><Relationship Id="rId2" Type="http://schemas.openxmlformats.org/officeDocument/2006/relationships/image" Target="../media/image75.png"/><Relationship Id="rId1" Type="http://schemas.openxmlformats.org/officeDocument/2006/relationships/slideLayout" Target="../slideLayouts/slideLayout7.xml"/><Relationship Id="rId11" Type="http://schemas.openxmlformats.org/officeDocument/2006/relationships/image" Target="../media/image47.png"/><Relationship Id="rId10" Type="http://schemas.openxmlformats.org/officeDocument/2006/relationships/image" Target="NULL"/><Relationship Id="rId14" Type="http://schemas.openxmlformats.org/officeDocument/2006/relationships/image" Target="../media/image86.png"/></Relationships>
</file>

<file path=ppt/slides/_rels/slide29.xml.rels><?xml version="1.0" encoding="UTF-8" standalone="yes"?>
<Relationships xmlns="http://schemas.openxmlformats.org/package/2006/relationships"><Relationship Id="rId13" Type="http://schemas.openxmlformats.org/officeDocument/2006/relationships/image" Target="../media/image85.png"/><Relationship Id="rId12" Type="http://schemas.openxmlformats.org/officeDocument/2006/relationships/image" Target="NULL"/><Relationship Id="rId2" Type="http://schemas.openxmlformats.org/officeDocument/2006/relationships/image" Target="../media/image75.png"/><Relationship Id="rId1" Type="http://schemas.openxmlformats.org/officeDocument/2006/relationships/slideLayout" Target="../slideLayouts/slideLayout7.xml"/><Relationship Id="rId11" Type="http://schemas.openxmlformats.org/officeDocument/2006/relationships/image" Target="../media/image47.png"/><Relationship Id="rId10" Type="http://schemas.openxmlformats.org/officeDocument/2006/relationships/image" Target="NULL"/><Relationship Id="rId1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6" Type="http://schemas.openxmlformats.org/officeDocument/2006/relationships/image" Target="../media/image89.png"/><Relationship Id="rId1" Type="http://schemas.openxmlformats.org/officeDocument/2006/relationships/slideLayout" Target="../slideLayouts/slideLayout7.xml"/><Relationship Id="rId15" Type="http://schemas.openxmlformats.org/officeDocument/2006/relationships/image" Target="../media/image88.png"/><Relationship Id="rId5" Type="http://schemas.openxmlformats.org/officeDocument/2006/relationships/image" Target="NULL"/><Relationship Id="rId4" Type="http://schemas.openxmlformats.org/officeDocument/2006/relationships/image" Target="../media/image29.png"/><Relationship Id="rId14"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image" Target="../media/image96.png"/><Relationship Id="rId3" Type="http://schemas.microsoft.com/office/2007/relationships/hdphoto" Target="../media/hdphoto4.wdp"/><Relationship Id="rId7"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1.png"/><Relationship Id="rId9" Type="http://schemas.openxmlformats.org/officeDocument/2006/relationships/image" Target="../media/image97.png"/></Relationships>
</file>

<file path=ppt/slides/_rels/slide33.xml.rels><?xml version="1.0" encoding="UTF-8" standalone="yes"?>
<Relationships xmlns="http://schemas.openxmlformats.org/package/2006/relationships"><Relationship Id="rId8" Type="http://schemas.openxmlformats.org/officeDocument/2006/relationships/image" Target="../media/image101.png"/><Relationship Id="rId3" Type="http://schemas.microsoft.com/office/2007/relationships/hdphoto" Target="../media/hdphoto4.wdp"/><Relationship Id="rId7" Type="http://schemas.openxmlformats.org/officeDocument/2006/relationships/image" Target="../media/image100.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8" Type="http://schemas.openxmlformats.org/officeDocument/2006/relationships/image" Target="../media/image105.png"/><Relationship Id="rId3" Type="http://schemas.microsoft.com/office/2007/relationships/hdphoto" Target="../media/hdphoto4.wdp"/><Relationship Id="rId7" Type="http://schemas.openxmlformats.org/officeDocument/2006/relationships/image" Target="../media/image104.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91.png"/></Relationships>
</file>

<file path=ppt/slides/_rels/slide35.xml.rels><?xml version="1.0" encoding="UTF-8" standalone="yes"?>
<Relationships xmlns="http://schemas.openxmlformats.org/package/2006/relationships"><Relationship Id="rId8" Type="http://schemas.openxmlformats.org/officeDocument/2006/relationships/image" Target="../media/image109.png"/><Relationship Id="rId3" Type="http://schemas.microsoft.com/office/2007/relationships/hdphoto" Target="../media/hdphoto4.wdp"/><Relationship Id="rId7" Type="http://schemas.openxmlformats.org/officeDocument/2006/relationships/image" Target="../media/image108.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8" Type="http://schemas.openxmlformats.org/officeDocument/2006/relationships/image" Target="../media/image113.png"/><Relationship Id="rId3" Type="http://schemas.microsoft.com/office/2007/relationships/hdphoto" Target="../media/hdphoto4.wdp"/><Relationship Id="rId7" Type="http://schemas.openxmlformats.org/officeDocument/2006/relationships/image" Target="../media/image112.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12" Type="http://schemas.openxmlformats.org/officeDocument/2006/relationships/image" Target="../media/image27.png"/><Relationship Id="rId7" Type="http://schemas.openxmlformats.org/officeDocument/2006/relationships/image" Target="NULL"/><Relationship Id="rId2" Type="http://schemas.openxmlformats.org/officeDocument/2006/relationships/image" Target="../media/image7.png"/><Relationship Id="rId20"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115.png"/><Relationship Id="rId19" Type="http://schemas.openxmlformats.org/officeDocument/2006/relationships/image" Target="NULL"/><Relationship Id="rId4" Type="http://schemas.openxmlformats.org/officeDocument/2006/relationships/image" Target="../media/image114.png"/><Relationship Id="rId9"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12" Type="http://schemas.openxmlformats.org/officeDocument/2006/relationships/image" Target="../media/image1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18.png"/><Relationship Id="rId4" Type="http://schemas.openxmlformats.org/officeDocument/2006/relationships/image" Target="../media/image116.png"/><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13" Type="http://schemas.openxmlformats.org/officeDocument/2006/relationships/image" Target="../media/image12.png"/><Relationship Id="rId18" Type="http://schemas.microsoft.com/office/2007/relationships/hdphoto" Target="../media/hdphoto1.wdp"/><Relationship Id="rId3"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14.png"/><Relationship Id="rId2" Type="http://schemas.openxmlformats.org/officeDocument/2006/relationships/image" Target="../media/image10.png"/><Relationship Id="rId16" Type="http://schemas.openxmlformats.org/officeDocument/2006/relationships/image" Target="NULL"/><Relationship Id="rId20" Type="http://schemas.openxmlformats.org/officeDocument/2006/relationships/image" Target="../media/image15.png"/><Relationship Id="rId1" Type="http://schemas.openxmlformats.org/officeDocument/2006/relationships/slideLayout" Target="../slideLayouts/slideLayout7.xml"/><Relationship Id="rId15" Type="http://schemas.openxmlformats.org/officeDocument/2006/relationships/image" Target="../media/image13.png"/><Relationship Id="rId19" Type="http://schemas.openxmlformats.org/officeDocument/2006/relationships/image" Target="NULL"/><Relationship Id="rId4" Type="http://schemas.openxmlformats.org/officeDocument/2006/relationships/image" Target="../media/image11.png"/><Relationship Id="rId14"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NULL"/><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8" Type="http://schemas.openxmlformats.org/officeDocument/2006/relationships/image" Target="../media/image22.png"/><Relationship Id="rId3" Type="http://schemas.openxmlformats.org/officeDocument/2006/relationships/image" Target="NULL"/><Relationship Id="rId7" Type="http://schemas.openxmlformats.org/officeDocument/2006/relationships/image" Target="../media/image19.png"/><Relationship Id="rId17" Type="http://schemas.openxmlformats.org/officeDocument/2006/relationships/image" Target="../media/image21.png"/><Relationship Id="rId2" Type="http://schemas.openxmlformats.org/officeDocument/2006/relationships/image" Target="../media/image7.png"/><Relationship Id="rId16"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NULL"/><Relationship Id="rId15" Type="http://schemas.openxmlformats.org/officeDocument/2006/relationships/image" Target="../media/image20.png"/><Relationship Id="rId19" Type="http://schemas.openxmlformats.org/officeDocument/2006/relationships/image" Target="../media/image23.png"/><Relationship Id="rId4" Type="http://schemas.openxmlformats.org/officeDocument/2006/relationships/image" Target="../media/image18.png"/><Relationship Id="rId14"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7.png"/><Relationship Id="rId16" Type="http://schemas.openxmlformats.org/officeDocument/2006/relationships/image" Target="../media/image27.png"/><Relationship Id="rId20"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24.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6" Type="http://schemas.openxmlformats.org/officeDocument/2006/relationships/image" Target="../media/image31.png"/><Relationship Id="rId1" Type="http://schemas.openxmlformats.org/officeDocument/2006/relationships/slideLayout" Target="../slideLayouts/slideLayout7.xml"/><Relationship Id="rId15" Type="http://schemas.openxmlformats.org/officeDocument/2006/relationships/image" Target="../media/image30.png"/><Relationship Id="rId4" Type="http://schemas.openxmlformats.org/officeDocument/2006/relationships/image" Target="../media/image29.png"/><Relationship Id="rId14" Type="http://schemas.openxmlformats.org/officeDocument/2006/relationships/image" Target="NULL"/></Relationships>
</file>

<file path=ppt/slides/_rels/slide9.xml.rels><?xml version="1.0" encoding="UTF-8" standalone="yes"?>
<Relationships xmlns="http://schemas.openxmlformats.org/package/2006/relationships"><Relationship Id="rId18" Type="http://schemas.openxmlformats.org/officeDocument/2006/relationships/image" Target="../media/image36.png"/><Relationship Id="rId3" Type="http://schemas.openxmlformats.org/officeDocument/2006/relationships/image" Target="NULL"/><Relationship Id="rId17" Type="http://schemas.openxmlformats.org/officeDocument/2006/relationships/image" Target="../media/image35.png"/><Relationship Id="rId2" Type="http://schemas.openxmlformats.org/officeDocument/2006/relationships/image" Target="../media/image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37.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69" name="Picture 68"/>
          <p:cNvPicPr>
            <a:picLocks noChangeAspect="1"/>
          </p:cNvPicPr>
          <p:nvPr/>
        </p:nvPicPr>
        <p:blipFill>
          <a:blip r:embed="rId2"/>
          <a:stretch>
            <a:fillRect/>
          </a:stretch>
        </p:blipFill>
        <p:spPr>
          <a:xfrm>
            <a:off x="173916" y="-162459"/>
            <a:ext cx="11481795" cy="6633023"/>
          </a:xfrm>
          <a:prstGeom prst="rect">
            <a:avLst/>
          </a:prstGeom>
        </p:spPr>
      </p:pic>
      <p:sp>
        <p:nvSpPr>
          <p:cNvPr id="70" name="Google Shape;132;p3"/>
          <p:cNvSpPr/>
          <p:nvPr/>
        </p:nvSpPr>
        <p:spPr>
          <a:xfrm>
            <a:off x="748775" y="1447800"/>
            <a:ext cx="10467331" cy="2808178"/>
          </a:xfrm>
          <a:prstGeom prst="rect">
            <a:avLst/>
          </a:prstGeom>
          <a:noFill/>
          <a:ln>
            <a:noFill/>
          </a:ln>
        </p:spPr>
        <p:txBody>
          <a:bodyPr spcFirstLastPara="1" wrap="square" lIns="60950" tIns="30467" rIns="60950" bIns="30467" anchor="t" anchorCtr="0">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933"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 THPT NGÔ LÊ TÂN</a:t>
            </a:r>
          </a:p>
          <a:p>
            <a:pPr marL="0" marR="0" lvl="0" indent="0" algn="ctr" defTabSz="609630" rtl="0" eaLnBrk="1" fontAlgn="auto" latinLnBrk="0" hangingPunct="1">
              <a:lnSpc>
                <a:spcPct val="150000"/>
              </a:lnSpc>
              <a:spcBef>
                <a:spcPts val="133"/>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 VIÊN: HỒ VĂN NGUYÊN</a:t>
            </a:r>
          </a:p>
          <a:p>
            <a:pPr marL="0" marR="0" lvl="0" indent="0" algn="ctr" defTabSz="609630" rtl="0" eaLnBrk="1" fontAlgn="auto" latinLnBrk="0" hangingPunct="1">
              <a:lnSpc>
                <a:spcPct val="150000"/>
              </a:lnSpc>
              <a:spcBef>
                <a:spcPts val="133"/>
              </a:spcBef>
              <a:spcAft>
                <a:spcPts val="0"/>
              </a:spcAft>
              <a:buClrTx/>
              <a:buSzTx/>
              <a:buFontTx/>
              <a:buNone/>
              <a:tabLst/>
              <a:defRPr/>
            </a:pPr>
            <a:r>
              <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 11A1</a:t>
            </a:r>
          </a:p>
          <a:p>
            <a:pPr marL="0" marR="0" lvl="0" indent="0" algn="ctr" defTabSz="609630" rtl="0" eaLnBrk="1" fontAlgn="auto" latinLnBrk="0" hangingPunct="1">
              <a:lnSpc>
                <a:spcPct val="150000"/>
              </a:lnSpc>
              <a:spcBef>
                <a:spcPts val="133"/>
              </a:spcBef>
              <a:spcAft>
                <a:spcPts val="0"/>
              </a:spcAft>
              <a:buClrTx/>
              <a:buSzTx/>
              <a:buFontTx/>
              <a:buNone/>
              <a:tabLst/>
              <a:defRPr/>
            </a:pP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987343" y="4123356"/>
            <a:ext cx="6096000" cy="1446422"/>
          </a:xfrm>
          <a:prstGeom prst="rect">
            <a:avLst/>
          </a:prstGeom>
        </p:spPr>
        <p:txBody>
          <a:bodyPr>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a:t>
            </a:r>
            <a:r>
              <a:rPr kumimoji="0" lang="en-US"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r>
              <a:rPr kumimoji="0" lang="vi-VN"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933"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sz="2933"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SỐ NHÂN</a:t>
            </a:r>
            <a:endParaRPr kumimoji="0" lang="en-US" sz="2933"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endParaRPr>
          </a:p>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2933"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a:t>
            </a:r>
            <a:r>
              <a:rPr kumimoji="0" lang="en-US" sz="2933"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2933"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406625"/>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011" y="-419886"/>
            <a:ext cx="12344400" cy="7277886"/>
          </a:xfrm>
          <a:prstGeom prst="rect">
            <a:avLst/>
          </a:prstGeom>
        </p:spPr>
      </p:pic>
      <p:sp>
        <p:nvSpPr>
          <p:cNvPr id="3" name="AutoShape 3"/>
          <p:cNvSpPr/>
          <p:nvPr/>
        </p:nvSpPr>
        <p:spPr>
          <a:xfrm>
            <a:off x="273601" y="521174"/>
            <a:ext cx="11514965" cy="6108227"/>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84353" y="210358"/>
            <a:ext cx="745621" cy="621631"/>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01003">
            <a:off x="-197642" y="6003525"/>
            <a:ext cx="1170499" cy="878939"/>
          </a:xfrm>
          <a:prstGeom prst="rect">
            <a:avLst/>
          </a:prstGeom>
        </p:spPr>
      </p:pic>
      <p:grpSp>
        <p:nvGrpSpPr>
          <p:cNvPr id="14" name="Group 13"/>
          <p:cNvGrpSpPr/>
          <p:nvPr/>
        </p:nvGrpSpPr>
        <p:grpSpPr>
          <a:xfrm>
            <a:off x="4214035" y="372058"/>
            <a:ext cx="3569571" cy="711200"/>
            <a:chOff x="364958" y="190500"/>
            <a:chExt cx="5354357" cy="1066800"/>
          </a:xfrm>
        </p:grpSpPr>
        <p:sp>
          <p:nvSpPr>
            <p:cNvPr id="15" name="Rectangle 14"/>
            <p:cNvSpPr/>
            <p:nvPr/>
          </p:nvSpPr>
          <p:spPr>
            <a:xfrm>
              <a:off x="364958" y="190500"/>
              <a:ext cx="5354357"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defRPr/>
              </a:pPr>
              <a:endParaRPr lang="en-US" sz="2533">
                <a:solidFill>
                  <a:prstClr val="white"/>
                </a:solidFill>
                <a:latin typeface="Calibri"/>
              </a:endParaRPr>
            </a:p>
          </p:txBody>
        </p:sp>
        <p:sp>
          <p:nvSpPr>
            <p:cNvPr id="16" name="Rectangle 15"/>
            <p:cNvSpPr/>
            <p:nvPr/>
          </p:nvSpPr>
          <p:spPr>
            <a:xfrm>
              <a:off x="594869" y="190500"/>
              <a:ext cx="4982615" cy="1015568"/>
            </a:xfrm>
            <a:prstGeom prst="rect">
              <a:avLst/>
            </a:prstGeom>
          </p:spPr>
          <p:txBody>
            <a:bodyPr wrap="none">
              <a:spAutoFit/>
            </a:bodyPr>
            <a:lstStyle/>
            <a:p>
              <a:pPr algn="just" defTabSz="609630">
                <a:lnSpc>
                  <a:spcPct val="150000"/>
                </a:lnSpc>
                <a:spcAft>
                  <a:spcPts val="533"/>
                </a:spcAft>
                <a:defRPr/>
              </a:pP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Ví dụ 2: </a:t>
              </a:r>
              <a:r>
                <a:rPr lang="nl-NL" sz="2533"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 tr52)</a:t>
              </a:r>
              <a:endParaRPr lang="en-US" sz="2533"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1" name="Oval Callout 20"/>
          <p:cNvSpPr/>
          <p:nvPr/>
        </p:nvSpPr>
        <p:spPr>
          <a:xfrm>
            <a:off x="5486845" y="2616200"/>
            <a:ext cx="1108689" cy="56574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p:pic>
        <p:nvPicPr>
          <p:cNvPr id="23"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7252" y="95529"/>
            <a:ext cx="745621" cy="621631"/>
          </a:xfrm>
          <a:prstGeom prst="rect">
            <a:avLst/>
          </a:prstGeom>
        </p:spPr>
      </p:pic>
      <p:pic>
        <p:nvPicPr>
          <p:cNvPr id="26" name="Picture 25"/>
          <p:cNvPicPr>
            <a:picLocks noChangeAspect="1"/>
          </p:cNvPicPr>
          <p:nvPr/>
        </p:nvPicPr>
        <p:blipFill>
          <a:blip r:embed="rId16"/>
          <a:stretch>
            <a:fillRect/>
          </a:stretch>
        </p:blipFill>
        <p:spPr>
          <a:xfrm>
            <a:off x="10577725" y="3739362"/>
            <a:ext cx="1055475" cy="1161353"/>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689033" y="1041400"/>
                <a:ext cx="10629159" cy="1506246"/>
              </a:xfrm>
              <a:prstGeom prst="rect">
                <a:avLst/>
              </a:prstGeom>
              <a:noFill/>
            </p:spPr>
            <p:txBody>
              <a:bodyPr wrap="square" rtlCol="0">
                <a:spAutoFit/>
              </a:bodyPr>
              <a:lstStyle/>
              <a:p>
                <a:pPr algn="just" defTabSz="609630">
                  <a:lnSpc>
                    <a:spcPct val="150000"/>
                  </a:lnSpc>
                </a:pPr>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Cho dãy số </a:t>
                </a:r>
                <a14:m>
                  <m:oMath xmlns:m="http://schemas.openxmlformats.org/officeDocument/2006/math">
                    <m:d>
                      <m:d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2533">
                    <a:solidFill>
                      <a:prstClr val="black"/>
                    </a:solidFill>
                    <a:latin typeface="Arial" panose="020B0604020202020204" pitchFamily="34" charset="0"/>
                    <a:ea typeface="Arial" panose="020B0604020202020204" pitchFamily="34" charset="0"/>
                    <a:cs typeface="Arial" panose="020B0604020202020204" pitchFamily="34" charset="0"/>
                  </a:rPr>
                  <a:t> với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prstClr val="black"/>
                            </a:solidFill>
                            <a:latin typeface="Cambria Math" panose="02040503050406030204" pitchFamily="18" charset="0"/>
                            <a:cs typeface="Arial" panose="020B0604020202020204" pitchFamily="34" charset="0"/>
                          </a:rPr>
                        </m:ctrlPr>
                      </m:fPr>
                      <m:num>
                        <m:r>
                          <a:rPr lang="en-US" sz="2533" i="1">
                            <a:solidFill>
                              <a:prstClr val="black"/>
                            </a:solidFill>
                            <a:latin typeface="Cambria Math" panose="02040503050406030204" pitchFamily="18" charset="0"/>
                            <a:cs typeface="Arial" panose="020B0604020202020204" pitchFamily="34" charset="0"/>
                          </a:rPr>
                          <m:t>1</m:t>
                        </m:r>
                      </m:num>
                      <m:den>
                        <m:sSup>
                          <m:sSupPr>
                            <m:ctrlPr>
                              <a:rPr lang="en-US" sz="2533" i="1">
                                <a:solidFill>
                                  <a:prstClr val="black"/>
                                </a:solidFill>
                                <a:latin typeface="Cambria Math" panose="02040503050406030204" pitchFamily="18" charset="0"/>
                                <a:cs typeface="Arial" panose="020B0604020202020204" pitchFamily="34" charset="0"/>
                              </a:rPr>
                            </m:ctrlPr>
                          </m:sSupPr>
                          <m:e>
                            <m:r>
                              <a:rPr lang="en-US" sz="2533" i="1">
                                <a:solidFill>
                                  <a:prstClr val="black"/>
                                </a:solidFill>
                                <a:latin typeface="Cambria Math" panose="02040503050406030204" pitchFamily="18" charset="0"/>
                                <a:cs typeface="Arial" panose="020B0604020202020204" pitchFamily="34" charset="0"/>
                              </a:rPr>
                              <m:t>3</m:t>
                            </m:r>
                          </m:e>
                          <m:sup>
                            <m:r>
                              <a:rPr lang="en-US" sz="2533" i="1">
                                <a:solidFill>
                                  <a:prstClr val="black"/>
                                </a:solidFill>
                                <a:latin typeface="Cambria Math" panose="02040503050406030204" pitchFamily="18" charset="0"/>
                                <a:cs typeface="Arial" panose="020B0604020202020204" pitchFamily="34" charset="0"/>
                              </a:rPr>
                              <m:t>𝑛</m:t>
                            </m:r>
                            <m:r>
                              <a:rPr lang="en-US" sz="2533" i="1">
                                <a:solidFill>
                                  <a:prstClr val="black"/>
                                </a:solidFill>
                                <a:latin typeface="Cambria Math" panose="02040503050406030204" pitchFamily="18" charset="0"/>
                                <a:cs typeface="Arial" panose="020B0604020202020204" pitchFamily="34" charset="0"/>
                              </a:rPr>
                              <m:t>−1</m:t>
                            </m:r>
                          </m:sup>
                        </m:sSup>
                      </m:den>
                    </m:f>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2533">
                    <a:solidFill>
                      <a:prstClr val="black"/>
                    </a:solidFill>
                    <a:latin typeface="Arial" panose="020B0604020202020204" pitchFamily="34" charset="0"/>
                    <a:ea typeface="Arial" panose="020B0604020202020204" pitchFamily="34" charset="0"/>
                    <a:cs typeface="Arial" panose="020B0604020202020204" pitchFamily="34" charset="0"/>
                  </a:rPr>
                  <a:t> Chứng minh rằng dãy số này là một cấp số nhân. Xác định số hạng đầu và công bội của nó.  </a:t>
                </a:r>
              </a:p>
            </p:txBody>
          </p:sp>
        </mc:Choice>
        <mc:Fallback xmlns="">
          <p:sp>
            <p:nvSpPr>
              <p:cNvPr id="18" name="TextBox 17"/>
              <p:cNvSpPr txBox="1">
                <a:spLocks noRot="1" noChangeAspect="1" noMove="1" noResize="1" noEditPoints="1" noAdjustHandles="1" noChangeArrowheads="1" noChangeShapeType="1" noTextEdit="1"/>
              </p:cNvSpPr>
              <p:nvPr/>
            </p:nvSpPr>
            <p:spPr>
              <a:xfrm>
                <a:off x="689033" y="1041400"/>
                <a:ext cx="10629159" cy="1506246"/>
              </a:xfrm>
              <a:prstGeom prst="rect">
                <a:avLst/>
              </a:prstGeom>
              <a:blipFill>
                <a:blip r:embed="rId17"/>
                <a:stretch>
                  <a:fillRect l="-975" r="-1032" b="-44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71766" y="3429000"/>
                <a:ext cx="3046219" cy="482120"/>
              </a:xfrm>
              <a:prstGeom prst="rect">
                <a:avLst/>
              </a:prstGeom>
            </p:spPr>
            <p:txBody>
              <a:bodyPr wrap="none">
                <a:spAutoFit/>
              </a:bodyPr>
              <a:lstStyle/>
              <a:p>
                <a:pPr defTabSz="609630"/>
                <a:r>
                  <a:rPr lang="en-US" sz="2533">
                    <a:solidFill>
                      <a:prstClr val="black"/>
                    </a:solidFill>
                    <a:latin typeface="Arial" panose="020B0604020202020204" pitchFamily="34" charset="0"/>
                    <a:cs typeface="Arial" panose="020B0604020202020204" pitchFamily="34" charset="0"/>
                  </a:rPr>
                  <a:t>Với mọi </a:t>
                </a:r>
                <a14:m>
                  <m:oMath xmlns:m="http://schemas.openxmlformats.org/officeDocument/2006/math">
                    <m:r>
                      <a:rPr lang="en-US" sz="2533" i="1">
                        <a:solidFill>
                          <a:prstClr val="black"/>
                        </a:solidFill>
                        <a:latin typeface="Cambria Math" panose="02040503050406030204" pitchFamily="18" charset="0"/>
                        <a:cs typeface="Arial" panose="020B0604020202020204" pitchFamily="34" charset="0"/>
                      </a:rPr>
                      <m:t>𝑛</m:t>
                    </m:r>
                    <m:r>
                      <a:rPr lang="en-US" sz="2533" i="1">
                        <a:solidFill>
                          <a:prstClr val="black"/>
                        </a:solidFill>
                        <a:latin typeface="Cambria Math" panose="02040503050406030204" pitchFamily="18" charset="0"/>
                        <a:cs typeface="Arial" panose="020B0604020202020204" pitchFamily="34" charset="0"/>
                      </a:rPr>
                      <m:t>≥2,</m:t>
                    </m:r>
                  </m:oMath>
                </a14:m>
                <a:r>
                  <a:rPr lang="en-US" sz="2533">
                    <a:solidFill>
                      <a:prstClr val="black"/>
                    </a:solidFill>
                    <a:latin typeface="Arial" panose="020B0604020202020204" pitchFamily="34" charset="0"/>
                    <a:cs typeface="Arial" panose="020B0604020202020204" pitchFamily="34" charset="0"/>
                  </a:rPr>
                  <a:t> ta có</a:t>
                </a:r>
              </a:p>
            </p:txBody>
          </p:sp>
        </mc:Choice>
        <mc:Fallback xmlns="">
          <p:sp>
            <p:nvSpPr>
              <p:cNvPr id="11" name="Rectangle 10"/>
              <p:cNvSpPr>
                <a:spLocks noRot="1" noChangeAspect="1" noMove="1" noResize="1" noEditPoints="1" noAdjustHandles="1" noChangeArrowheads="1" noChangeShapeType="1" noTextEdit="1"/>
              </p:cNvSpPr>
              <p:nvPr/>
            </p:nvSpPr>
            <p:spPr>
              <a:xfrm>
                <a:off x="771766" y="3429000"/>
                <a:ext cx="3046219" cy="482120"/>
              </a:xfrm>
              <a:prstGeom prst="rect">
                <a:avLst/>
              </a:prstGeom>
              <a:blipFill>
                <a:blip r:embed="rId18"/>
                <a:stretch>
                  <a:fillRect l="-3607" t="-12658" r="-2605" b="-291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523811" y="3739362"/>
                <a:ext cx="6959600" cy="940129"/>
              </a:xfrm>
              <a:prstGeom prst="rect">
                <a:avLst/>
              </a:prstGeom>
            </p:spPr>
            <p:txBody>
              <a:bodyPr wrap="square">
                <a:spAutoFit/>
              </a:bodyPr>
              <a:lstStyle/>
              <a:p>
                <a:pPr defTabSz="609630"/>
                <a14:m>
                  <m:oMathPara xmlns:m="http://schemas.openxmlformats.org/officeDocument/2006/math">
                    <m:oMathParaPr>
                      <m:jc m:val="centerGroup"/>
                    </m:oMathParaPr>
                    <m:oMath xmlns:m="http://schemas.openxmlformats.org/officeDocument/2006/math">
                      <m:f>
                        <m:f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num>
                        <m:den>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den>
                      </m:f>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prstClr val="black"/>
                              </a:solidFill>
                              <a:latin typeface="Cambria Math" panose="02040503050406030204" pitchFamily="18" charset="0"/>
                              <a:cs typeface="Arial" panose="020B0604020202020204" pitchFamily="34" charset="0"/>
                            </a:rPr>
                          </m:ctrlPr>
                        </m:fPr>
                        <m:num>
                          <m:r>
                            <a:rPr lang="en-US" sz="2533" i="1">
                              <a:solidFill>
                                <a:prstClr val="black"/>
                              </a:solidFill>
                              <a:latin typeface="Cambria Math" panose="02040503050406030204" pitchFamily="18" charset="0"/>
                              <a:cs typeface="Arial" panose="020B0604020202020204" pitchFamily="34" charset="0"/>
                            </a:rPr>
                            <m:t>1</m:t>
                          </m:r>
                        </m:num>
                        <m:den>
                          <m:sSup>
                            <m:sSupPr>
                              <m:ctrlPr>
                                <a:rPr lang="en-US" sz="2533" i="1">
                                  <a:solidFill>
                                    <a:prstClr val="black"/>
                                  </a:solidFill>
                                  <a:latin typeface="Cambria Math" panose="02040503050406030204" pitchFamily="18" charset="0"/>
                                  <a:cs typeface="Arial" panose="020B0604020202020204" pitchFamily="34" charset="0"/>
                                </a:rPr>
                              </m:ctrlPr>
                            </m:sSupPr>
                            <m:e>
                              <m:r>
                                <a:rPr lang="en-US" sz="2533" i="1">
                                  <a:solidFill>
                                    <a:prstClr val="black"/>
                                  </a:solidFill>
                                  <a:latin typeface="Cambria Math" panose="02040503050406030204" pitchFamily="18" charset="0"/>
                                  <a:cs typeface="Arial" panose="020B0604020202020204" pitchFamily="34" charset="0"/>
                                </a:rPr>
                                <m:t>3</m:t>
                              </m:r>
                            </m:e>
                            <m:sup>
                              <m:r>
                                <a:rPr lang="en-US" sz="2533" i="1">
                                  <a:solidFill>
                                    <a:prstClr val="black"/>
                                  </a:solidFill>
                                  <a:latin typeface="Cambria Math" panose="02040503050406030204" pitchFamily="18" charset="0"/>
                                  <a:cs typeface="Arial" panose="020B0604020202020204" pitchFamily="34" charset="0"/>
                                </a:rPr>
                                <m:t>𝑛</m:t>
                              </m:r>
                              <m:r>
                                <a:rPr lang="en-US" sz="2533" i="1">
                                  <a:solidFill>
                                    <a:prstClr val="black"/>
                                  </a:solidFill>
                                  <a:latin typeface="Cambria Math" panose="02040503050406030204" pitchFamily="18" charset="0"/>
                                  <a:cs typeface="Arial" panose="020B0604020202020204" pitchFamily="34" charset="0"/>
                                </a:rPr>
                                <m:t>−1</m:t>
                              </m:r>
                            </m:sup>
                          </m:sSup>
                        </m:den>
                      </m:f>
                      <m:r>
                        <a:rPr lang="en-US" sz="2533" i="1">
                          <a:solidFill>
                            <a:prstClr val="black"/>
                          </a:solidFill>
                          <a:latin typeface="Cambria Math" panose="02040503050406030204" pitchFamily="18" charset="0"/>
                          <a:cs typeface="Arial" panose="020B0604020202020204" pitchFamily="34" charset="0"/>
                        </a:rPr>
                        <m:t>.</m:t>
                      </m:r>
                      <m:f>
                        <m:fPr>
                          <m:ctrlPr>
                            <a:rPr lang="en-US" sz="2533" i="1">
                              <a:solidFill>
                                <a:prstClr val="black"/>
                              </a:solidFill>
                              <a:latin typeface="Cambria Math" panose="02040503050406030204" pitchFamily="18" charset="0"/>
                              <a:cs typeface="Arial" panose="020B0604020202020204" pitchFamily="34" charset="0"/>
                            </a:rPr>
                          </m:ctrlPr>
                        </m:fPr>
                        <m:num>
                          <m:sSup>
                            <m:sSupPr>
                              <m:ctrlPr>
                                <a:rPr lang="en-US" sz="2533" i="1">
                                  <a:solidFill>
                                    <a:prstClr val="black"/>
                                  </a:solidFill>
                                  <a:latin typeface="Cambria Math" panose="02040503050406030204" pitchFamily="18" charset="0"/>
                                  <a:cs typeface="Arial" panose="020B0604020202020204" pitchFamily="34" charset="0"/>
                                </a:rPr>
                              </m:ctrlPr>
                            </m:sSupPr>
                            <m:e>
                              <m:r>
                                <a:rPr lang="en-US" sz="2533" i="1">
                                  <a:solidFill>
                                    <a:prstClr val="black"/>
                                  </a:solidFill>
                                  <a:latin typeface="Cambria Math" panose="02040503050406030204" pitchFamily="18" charset="0"/>
                                  <a:cs typeface="Arial" panose="020B0604020202020204" pitchFamily="34" charset="0"/>
                                </a:rPr>
                                <m:t>3</m:t>
                              </m:r>
                            </m:e>
                            <m:sup>
                              <m:r>
                                <a:rPr lang="en-US" sz="2533" i="1">
                                  <a:solidFill>
                                    <a:prstClr val="black"/>
                                  </a:solidFill>
                                  <a:latin typeface="Cambria Math" panose="02040503050406030204" pitchFamily="18" charset="0"/>
                                  <a:cs typeface="Arial" panose="020B0604020202020204" pitchFamily="34" charset="0"/>
                                </a:rPr>
                                <m:t>𝑛</m:t>
                              </m:r>
                              <m:r>
                                <a:rPr lang="en-US" sz="2533" i="1">
                                  <a:solidFill>
                                    <a:prstClr val="black"/>
                                  </a:solidFill>
                                  <a:latin typeface="Cambria Math" panose="02040503050406030204" pitchFamily="18" charset="0"/>
                                  <a:cs typeface="Arial" panose="020B0604020202020204" pitchFamily="34" charset="0"/>
                                </a:rPr>
                                <m:t>−1</m:t>
                              </m:r>
                            </m:sup>
                          </m:sSup>
                        </m:num>
                        <m:den>
                          <m:r>
                            <a:rPr lang="en-US" sz="2533" i="1">
                              <a:solidFill>
                                <a:prstClr val="black"/>
                              </a:solidFill>
                              <a:latin typeface="Cambria Math" panose="02040503050406030204" pitchFamily="18" charset="0"/>
                              <a:cs typeface="Arial" panose="020B0604020202020204" pitchFamily="34" charset="0"/>
                            </a:rPr>
                            <m:t>1</m:t>
                          </m:r>
                        </m:den>
                      </m:f>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prstClr val="black"/>
                              </a:solidFill>
                              <a:latin typeface="Cambria Math" panose="02040503050406030204" pitchFamily="18" charset="0"/>
                              <a:cs typeface="Arial" panose="020B0604020202020204" pitchFamily="34" charset="0"/>
                            </a:rPr>
                          </m:ctrlPr>
                        </m:fPr>
                        <m:num>
                          <m:r>
                            <a:rPr lang="en-US" sz="2533" i="1">
                              <a:solidFill>
                                <a:prstClr val="black"/>
                              </a:solidFill>
                              <a:latin typeface="Cambria Math" panose="02040503050406030204" pitchFamily="18" charset="0"/>
                              <a:cs typeface="Arial" panose="020B0604020202020204" pitchFamily="34" charset="0"/>
                            </a:rPr>
                            <m:t>1</m:t>
                          </m:r>
                        </m:num>
                        <m:den>
                          <m:r>
                            <a:rPr lang="en-US" sz="2533" i="1">
                              <a:solidFill>
                                <a:prstClr val="black"/>
                              </a:solidFill>
                              <a:latin typeface="Cambria Math" panose="02040503050406030204" pitchFamily="18" charset="0"/>
                              <a:cs typeface="Arial" panose="020B0604020202020204" pitchFamily="34" charset="0"/>
                            </a:rPr>
                            <m:t>3</m:t>
                          </m:r>
                        </m:den>
                      </m:f>
                    </m:oMath>
                  </m:oMathPara>
                </a14:m>
                <a:endParaRPr lang="en-US" sz="2533">
                  <a:solidFill>
                    <a:prstClr val="black"/>
                  </a:solidFill>
                  <a:latin typeface="Calibri"/>
                </a:endParaRPr>
              </a:p>
            </p:txBody>
          </p:sp>
        </mc:Choice>
        <mc:Fallback xmlns="">
          <p:sp>
            <p:nvSpPr>
              <p:cNvPr id="12" name="Rectangle 11"/>
              <p:cNvSpPr>
                <a:spLocks noRot="1" noChangeAspect="1" noMove="1" noResize="1" noEditPoints="1" noAdjustHandles="1" noChangeArrowheads="1" noChangeShapeType="1" noTextEdit="1"/>
              </p:cNvSpPr>
              <p:nvPr/>
            </p:nvSpPr>
            <p:spPr>
              <a:xfrm>
                <a:off x="2523811" y="3739362"/>
                <a:ext cx="6959600" cy="940129"/>
              </a:xfrm>
              <a:prstGeom prst="rect">
                <a:avLst/>
              </a:prstGeom>
              <a:blipFill>
                <a:blip r:embed="rId19"/>
                <a:stretch>
                  <a:fillRect/>
                </a:stretch>
              </a:blipFill>
            </p:spPr>
            <p:txBody>
              <a:bodyPr/>
              <a:lstStyle/>
              <a:p>
                <a:r>
                  <a:rPr lang="en-US">
                    <a:noFill/>
                  </a:rPr>
                  <a:t> </a:t>
                </a:r>
              </a:p>
            </p:txBody>
          </p:sp>
        </mc:Fallback>
      </mc:AlternateContent>
      <p:grpSp>
        <p:nvGrpSpPr>
          <p:cNvPr id="25" name="Group 24"/>
          <p:cNvGrpSpPr/>
          <p:nvPr/>
        </p:nvGrpSpPr>
        <p:grpSpPr>
          <a:xfrm>
            <a:off x="762000" y="4749802"/>
            <a:ext cx="9929789" cy="825098"/>
            <a:chOff x="1107516" y="8664742"/>
            <a:chExt cx="14894683" cy="1237646"/>
          </a:xfrm>
        </p:grpSpPr>
        <p:sp>
          <p:nvSpPr>
            <p:cNvPr id="24" name="Rectangle 23"/>
            <p:cNvSpPr/>
            <p:nvPr/>
          </p:nvSpPr>
          <p:spPr>
            <a:xfrm>
              <a:off x="1107516" y="8805704"/>
              <a:ext cx="14894683" cy="1015567"/>
            </a:xfrm>
            <a:prstGeom prst="rect">
              <a:avLst/>
            </a:prstGeom>
          </p:spPr>
          <p:txBody>
            <a:bodyPr wrap="square">
              <a:spAutoFit/>
            </a:bodyPr>
            <a:lstStyle/>
            <a:p>
              <a:pPr defTabSz="609630">
                <a:lnSpc>
                  <a:spcPct val="150000"/>
                </a:lnSpc>
                <a:spcBef>
                  <a:spcPts val="400"/>
                </a:spcBef>
                <a:spcAft>
                  <a:spcPts val="400"/>
                </a:spcAft>
              </a:pPr>
              <a:r>
                <a:rPr lang="en-US" sz="2533">
                  <a:solidFill>
                    <a:prstClr val="black"/>
                  </a:solidFill>
                  <a:latin typeface="Arial" panose="020B0604020202020204" pitchFamily="34" charset="0"/>
                  <a:cs typeface="Arial" panose="020B0604020202020204" pitchFamily="34" charset="0"/>
                </a:rPr>
                <a:t>tức là </a:t>
              </a:r>
            </a:p>
          </p:txBody>
        </p:sp>
        <mc:AlternateContent xmlns:mc="http://schemas.openxmlformats.org/markup-compatibility/2006" xmlns:a14="http://schemas.microsoft.com/office/drawing/2010/main">
          <mc:Choice Requires="a14">
            <p:sp>
              <p:nvSpPr>
                <p:cNvPr id="13" name="Rectangle 12"/>
                <p:cNvSpPr/>
                <p:nvPr/>
              </p:nvSpPr>
              <p:spPr>
                <a:xfrm>
                  <a:off x="2382844" y="8664742"/>
                  <a:ext cx="3092866" cy="1237646"/>
                </a:xfrm>
                <a:prstGeom prst="rect">
                  <a:avLst/>
                </a:prstGeom>
              </p:spPr>
              <p:txBody>
                <a:bodyPr wrap="none">
                  <a:spAutoFit/>
                </a:bodyPr>
                <a:lstStyle/>
                <a:p>
                  <a:pPr defTabSz="609630"/>
                  <a14:m>
                    <m:oMathPara xmlns:m="http://schemas.openxmlformats.org/officeDocument/2006/math">
                      <m:oMathParaPr>
                        <m:jc m:val="centerGroup"/>
                      </m:oMathParaPr>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prstClr val="black"/>
                                </a:solidFill>
                                <a:latin typeface="Cambria Math" panose="02040503050406030204" pitchFamily="18" charset="0"/>
                                <a:cs typeface="Arial" panose="020B0604020202020204" pitchFamily="34" charset="0"/>
                              </a:rPr>
                            </m:ctrlPr>
                          </m:fPr>
                          <m:num>
                            <m:r>
                              <a:rPr lang="en-US" sz="2533" i="1">
                                <a:solidFill>
                                  <a:prstClr val="black"/>
                                </a:solidFill>
                                <a:latin typeface="Cambria Math" panose="02040503050406030204" pitchFamily="18" charset="0"/>
                                <a:cs typeface="Arial" panose="020B0604020202020204" pitchFamily="34" charset="0"/>
                              </a:rPr>
                              <m:t>1</m:t>
                            </m:r>
                          </m:num>
                          <m:den>
                            <m:r>
                              <a:rPr lang="en-US" sz="2533" i="1">
                                <a:solidFill>
                                  <a:prstClr val="black"/>
                                </a:solidFill>
                                <a:latin typeface="Cambria Math" panose="02040503050406030204" pitchFamily="18" charset="0"/>
                                <a:cs typeface="Arial" panose="020B0604020202020204" pitchFamily="34" charset="0"/>
                              </a:rPr>
                              <m:t>3</m:t>
                            </m:r>
                          </m:den>
                        </m:f>
                        <m:r>
                          <a:rPr lang="en-US" sz="2533" i="1">
                            <a:solidFill>
                              <a:prstClr val="black"/>
                            </a:solidFill>
                            <a:latin typeface="Cambria Math" panose="02040503050406030204" pitchFamily="18" charset="0"/>
                            <a:cs typeface="Arial" panose="020B0604020202020204" pitchFamily="34" charset="0"/>
                          </a:rPr>
                          <m:t>.</m:t>
                        </m:r>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m:oMathPara>
                  </a14:m>
                  <a:endParaRPr lang="en-US" sz="2533">
                    <a:solidFill>
                      <a:prstClr val="black"/>
                    </a:solidFill>
                    <a:latin typeface="Calibri"/>
                  </a:endParaRPr>
                </a:p>
              </p:txBody>
            </p:sp>
          </mc:Choice>
          <mc:Fallback xmlns="">
            <p:sp>
              <p:nvSpPr>
                <p:cNvPr id="13" name="Rectangle 12"/>
                <p:cNvSpPr>
                  <a:spLocks noRot="1" noChangeAspect="1" noMove="1" noResize="1" noEditPoints="1" noAdjustHandles="1" noChangeArrowheads="1" noChangeShapeType="1" noTextEdit="1"/>
                </p:cNvSpPr>
                <p:nvPr/>
              </p:nvSpPr>
              <p:spPr>
                <a:xfrm>
                  <a:off x="2382844" y="8664742"/>
                  <a:ext cx="3092866" cy="123764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486400" y="9023167"/>
                  <a:ext cx="3196356" cy="723179"/>
                </a:xfrm>
                <a:prstGeom prst="rect">
                  <a:avLst/>
                </a:prstGeom>
              </p:spPr>
              <p:txBody>
                <a:bodyPr wrap="none">
                  <a:spAutoFit/>
                </a:bodyPr>
                <a:lstStyle/>
                <a:p>
                  <a:pPr defTabSz="609630"/>
                  <a:r>
                    <a:rPr lang="en-US" sz="2533">
                      <a:solidFill>
                        <a:prstClr val="black"/>
                      </a:solidFill>
                      <a:latin typeface="Arial" panose="020B0604020202020204" pitchFamily="34" charset="0"/>
                      <a:cs typeface="Arial" panose="020B0604020202020204" pitchFamily="34" charset="0"/>
                    </a:rPr>
                    <a:t>với mọi </a:t>
                  </a:r>
                  <a14:m>
                    <m:oMath xmlns:m="http://schemas.openxmlformats.org/officeDocument/2006/math">
                      <m:r>
                        <a:rPr lang="en-US" sz="2533" i="1">
                          <a:solidFill>
                            <a:prstClr val="black"/>
                          </a:solidFill>
                          <a:latin typeface="Cambria Math" panose="02040503050406030204" pitchFamily="18" charset="0"/>
                          <a:cs typeface="Arial" panose="020B0604020202020204" pitchFamily="34" charset="0"/>
                        </a:rPr>
                        <m:t>𝑛</m:t>
                      </m:r>
                      <m:r>
                        <a:rPr lang="en-US" sz="2533" i="1">
                          <a:solidFill>
                            <a:prstClr val="black"/>
                          </a:solidFill>
                          <a:latin typeface="Cambria Math" panose="02040503050406030204" pitchFamily="18" charset="0"/>
                          <a:cs typeface="Arial" panose="020B0604020202020204" pitchFamily="34" charset="0"/>
                        </a:rPr>
                        <m:t>≥2</m:t>
                      </m:r>
                    </m:oMath>
                  </a14:m>
                  <a:endParaRPr lang="en-US" sz="2533">
                    <a:solidFill>
                      <a:prstClr val="black"/>
                    </a:solidFill>
                    <a:latin typeface="Calibri"/>
                  </a:endParaRPr>
                </a:p>
              </p:txBody>
            </p:sp>
          </mc:Choice>
          <mc:Fallback xmlns="">
            <p:sp>
              <p:nvSpPr>
                <p:cNvPr id="20" name="Rectangle 19"/>
                <p:cNvSpPr>
                  <a:spLocks noRot="1" noChangeAspect="1" noMove="1" noResize="1" noEditPoints="1" noAdjustHandles="1" noChangeArrowheads="1" noChangeShapeType="1" noTextEdit="1"/>
                </p:cNvSpPr>
                <p:nvPr/>
              </p:nvSpPr>
              <p:spPr>
                <a:xfrm>
                  <a:off x="5486400" y="9023167"/>
                  <a:ext cx="3196356" cy="723179"/>
                </a:xfrm>
                <a:prstGeom prst="rect">
                  <a:avLst/>
                </a:prstGeom>
                <a:blipFill>
                  <a:blip r:embed="rId21"/>
                  <a:stretch>
                    <a:fillRect l="-5158" t="-13924" b="-2911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762000" y="5562600"/>
                <a:ext cx="11441624" cy="921534"/>
              </a:xfrm>
              <a:prstGeom prst="rect">
                <a:avLst/>
              </a:prstGeom>
            </p:spPr>
            <p:txBody>
              <a:bodyPr wrap="square">
                <a:spAutoFit/>
              </a:bodyPr>
              <a:lstStyle/>
              <a:p>
                <a:pPr defTabSz="609630">
                  <a:lnSpc>
                    <a:spcPct val="150000"/>
                  </a:lnSpc>
                  <a:spcBef>
                    <a:spcPts val="400"/>
                  </a:spcBef>
                  <a:spcAft>
                    <a:spcPts val="400"/>
                  </a:spcAft>
                </a:pPr>
                <a:r>
                  <a:rPr lang="en-US" sz="2533">
                    <a:solidFill>
                      <a:prstClr val="black"/>
                    </a:solidFill>
                    <a:latin typeface="Arial" panose="020B0604020202020204" pitchFamily="34" charset="0"/>
                    <a:cs typeface="Arial" panose="020B0604020202020204" pitchFamily="34" charset="0"/>
                  </a:rPr>
                  <a:t>Vậy </a:t>
                </a:r>
                <a14:m>
                  <m:oMath xmlns:m="http://schemas.openxmlformats.org/officeDocument/2006/math">
                    <m:d>
                      <m:d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2533">
                    <a:solidFill>
                      <a:prstClr val="black"/>
                    </a:solidFill>
                    <a:latin typeface="Arial" panose="020B0604020202020204" pitchFamily="34" charset="0"/>
                    <a:cs typeface="Arial" panose="020B0604020202020204" pitchFamily="34" charset="0"/>
                  </a:rPr>
                  <a:t> là cấp số nhân với số hạng đầu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prstClr val="black"/>
                            </a:solidFill>
                            <a:latin typeface="Cambria Math" panose="02040503050406030204" pitchFamily="18" charset="0"/>
                            <a:cs typeface="Arial" panose="020B0604020202020204" pitchFamily="34" charset="0"/>
                          </a:rPr>
                        </m:ctrlPr>
                      </m:fPr>
                      <m:num>
                        <m:r>
                          <a:rPr lang="en-US" sz="2533" i="1">
                            <a:solidFill>
                              <a:prstClr val="black"/>
                            </a:solidFill>
                            <a:latin typeface="Cambria Math" panose="02040503050406030204" pitchFamily="18" charset="0"/>
                            <a:cs typeface="Arial" panose="020B0604020202020204" pitchFamily="34" charset="0"/>
                          </a:rPr>
                          <m:t>1</m:t>
                        </m:r>
                      </m:num>
                      <m:den>
                        <m:sSup>
                          <m:sSupPr>
                            <m:ctrlPr>
                              <a:rPr lang="en-US" sz="2533" i="1">
                                <a:solidFill>
                                  <a:prstClr val="black"/>
                                </a:solidFill>
                                <a:latin typeface="Cambria Math" panose="02040503050406030204" pitchFamily="18" charset="0"/>
                                <a:cs typeface="Arial" panose="020B0604020202020204" pitchFamily="34" charset="0"/>
                              </a:rPr>
                            </m:ctrlPr>
                          </m:sSupPr>
                          <m:e>
                            <m:r>
                              <a:rPr lang="en-US" sz="2533" i="1">
                                <a:solidFill>
                                  <a:prstClr val="black"/>
                                </a:solidFill>
                                <a:latin typeface="Cambria Math" panose="02040503050406030204" pitchFamily="18" charset="0"/>
                                <a:cs typeface="Arial" panose="020B0604020202020204" pitchFamily="34" charset="0"/>
                              </a:rPr>
                              <m:t>3</m:t>
                            </m:r>
                          </m:e>
                          <m:sup>
                            <m:r>
                              <a:rPr lang="en-US" sz="2533" i="1">
                                <a:solidFill>
                                  <a:prstClr val="black"/>
                                </a:solidFill>
                                <a:latin typeface="Cambria Math" panose="02040503050406030204" pitchFamily="18" charset="0"/>
                                <a:cs typeface="Arial" panose="020B0604020202020204" pitchFamily="34" charset="0"/>
                              </a:rPr>
                              <m:t>𝑜</m:t>
                            </m:r>
                          </m:sup>
                        </m:sSup>
                      </m:den>
                    </m:f>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en-US" sz="2533">
                    <a:solidFill>
                      <a:prstClr val="black"/>
                    </a:solidFill>
                    <a:latin typeface="Arial" panose="020B0604020202020204" pitchFamily="34" charset="0"/>
                    <a:cs typeface="Arial" panose="020B0604020202020204" pitchFamily="34" charset="0"/>
                  </a:rPr>
                  <a:t> và công bội </a:t>
                </a:r>
                <a14:m>
                  <m:oMath xmlns:m="http://schemas.openxmlformats.org/officeDocument/2006/math">
                    <m:r>
                      <m:rPr>
                        <m:sty m:val="p"/>
                      </m:rPr>
                      <a:rPr lang="en-US" sz="2533">
                        <a:solidFill>
                          <a:prstClr val="black"/>
                        </a:solidFill>
                        <a:latin typeface="Cambria Math" panose="02040503050406030204" pitchFamily="18" charset="0"/>
                        <a:cs typeface="Arial" panose="020B0604020202020204" pitchFamily="34" charset="0"/>
                      </a:rPr>
                      <m:t>q</m:t>
                    </m:r>
                    <m:r>
                      <a:rPr lang="en-US" sz="2533" i="1">
                        <a:solidFill>
                          <a:prstClr val="black"/>
                        </a:solidFill>
                        <a:latin typeface="Cambria Math" panose="02040503050406030204" pitchFamily="18" charset="0"/>
                        <a:cs typeface="Arial" panose="020B0604020202020204" pitchFamily="34" charset="0"/>
                      </a:rPr>
                      <m:t>=</m:t>
                    </m:r>
                    <m:f>
                      <m:fPr>
                        <m:ctrlPr>
                          <a:rPr lang="en-US" sz="2533" i="1">
                            <a:solidFill>
                              <a:prstClr val="black"/>
                            </a:solidFill>
                            <a:latin typeface="Cambria Math" panose="02040503050406030204" pitchFamily="18" charset="0"/>
                            <a:cs typeface="Arial" panose="020B0604020202020204" pitchFamily="34" charset="0"/>
                          </a:rPr>
                        </m:ctrlPr>
                      </m:fPr>
                      <m:num>
                        <m:r>
                          <a:rPr lang="en-US" sz="2533" i="1">
                            <a:solidFill>
                              <a:prstClr val="black"/>
                            </a:solidFill>
                            <a:latin typeface="Cambria Math" panose="02040503050406030204" pitchFamily="18" charset="0"/>
                            <a:cs typeface="Arial" panose="020B0604020202020204" pitchFamily="34" charset="0"/>
                          </a:rPr>
                          <m:t>1</m:t>
                        </m:r>
                      </m:num>
                      <m:den>
                        <m:r>
                          <a:rPr lang="en-US" sz="2533" i="1">
                            <a:solidFill>
                              <a:prstClr val="black"/>
                            </a:solidFill>
                            <a:latin typeface="Cambria Math" panose="02040503050406030204" pitchFamily="18" charset="0"/>
                            <a:cs typeface="Arial" panose="020B0604020202020204" pitchFamily="34" charset="0"/>
                          </a:rPr>
                          <m:t>3</m:t>
                        </m:r>
                      </m:den>
                    </m:f>
                  </m:oMath>
                </a14:m>
                <a:r>
                  <a:rPr lang="en-US" sz="2533">
                    <a:solidFill>
                      <a:prstClr val="black"/>
                    </a:solidFill>
                    <a:latin typeface="Arial" panose="020B0604020202020204" pitchFamily="34" charset="0"/>
                    <a:cs typeface="Arial" panose="020B0604020202020204" pitchFamily="34" charset="0"/>
                  </a:rPr>
                  <a:t> </a:t>
                </a:r>
              </a:p>
            </p:txBody>
          </p:sp>
        </mc:Choice>
        <mc:Fallback xmlns="">
          <p:sp>
            <p:nvSpPr>
              <p:cNvPr id="27" name="Rectangle 26"/>
              <p:cNvSpPr>
                <a:spLocks noRot="1" noChangeAspect="1" noMove="1" noResize="1" noEditPoints="1" noAdjustHandles="1" noChangeArrowheads="1" noChangeShapeType="1" noTextEdit="1"/>
              </p:cNvSpPr>
              <p:nvPr/>
            </p:nvSpPr>
            <p:spPr>
              <a:xfrm>
                <a:off x="762000" y="5562600"/>
                <a:ext cx="11441624" cy="921534"/>
              </a:xfrm>
              <a:prstGeom prst="rect">
                <a:avLst/>
              </a:prstGeom>
              <a:blipFill>
                <a:blip r:embed="rId22"/>
                <a:stretch>
                  <a:fillRect l="-906"/>
                </a:stretch>
              </a:blipFill>
            </p:spPr>
            <p:txBody>
              <a:bodyPr/>
              <a:lstStyle/>
              <a:p>
                <a:r>
                  <a:rPr lang="en-US">
                    <a:noFill/>
                  </a:rPr>
                  <a:t> </a:t>
                </a:r>
              </a:p>
            </p:txBody>
          </p:sp>
        </mc:Fallback>
      </mc:AlternateContent>
    </p:spTree>
    <p:extLst>
      <p:ext uri="{BB962C8B-B14F-4D97-AF65-F5344CB8AC3E}">
        <p14:creationId xmlns:p14="http://schemas.microsoft.com/office/powerpoint/2010/main" val="70632115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anim calcmode="lin" valueType="num">
                                      <p:cBhvr>
                                        <p:cTn id="37" dur="500" fill="hold"/>
                                        <p:tgtEl>
                                          <p:spTgt spid="27"/>
                                        </p:tgtEl>
                                        <p:attrNameLst>
                                          <p:attrName>ppt_x</p:attrName>
                                        </p:attrNameLst>
                                      </p:cBhvr>
                                      <p:tavLst>
                                        <p:tav tm="0">
                                          <p:val>
                                            <p:strVal val="#ppt_x"/>
                                          </p:val>
                                        </p:tav>
                                        <p:tav tm="100000">
                                          <p:val>
                                            <p:strVal val="#ppt_x"/>
                                          </p:val>
                                        </p:tav>
                                      </p:tavLst>
                                    </p:anim>
                                    <p:anim calcmode="lin" valueType="num">
                                      <p:cBhvr>
                                        <p:cTn id="3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11" grpId="0"/>
      <p:bldP spid="12"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1600" y="1"/>
            <a:ext cx="12293600" cy="6858000"/>
          </a:xfrm>
          <a:prstGeom prst="rect">
            <a:avLst/>
          </a:prstGeom>
        </p:spPr>
      </p:pic>
      <p:sp>
        <p:nvSpPr>
          <p:cNvPr id="3" name="AutoShape 3"/>
          <p:cNvSpPr/>
          <p:nvPr/>
        </p:nvSpPr>
        <p:spPr>
          <a:xfrm>
            <a:off x="-355600" y="357594"/>
            <a:ext cx="12852400" cy="6633669"/>
          </a:xfrm>
          <a:prstGeom prst="rect">
            <a:avLst/>
          </a:prstGeom>
          <a:solidFill>
            <a:srgbClr val="FFFBEC"/>
          </a:solidFill>
        </p:spPr>
      </p:sp>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74466" y="9630"/>
            <a:ext cx="558800" cy="561865"/>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755104">
            <a:off x="-502297" y="6044133"/>
            <a:ext cx="1050079" cy="78851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0113" y="543745"/>
            <a:ext cx="279595" cy="283199"/>
          </a:xfrm>
          <a:prstGeom prst="rect">
            <a:avLst/>
          </a:prstGeom>
        </p:spPr>
      </p:pic>
      <p:grpSp>
        <p:nvGrpSpPr>
          <p:cNvPr id="6" name="Group 5"/>
          <p:cNvGrpSpPr/>
          <p:nvPr/>
        </p:nvGrpSpPr>
        <p:grpSpPr>
          <a:xfrm>
            <a:off x="4710748" y="555808"/>
            <a:ext cx="2768600" cy="796655"/>
            <a:chOff x="6991350" y="431021"/>
            <a:chExt cx="4152900" cy="1194983"/>
          </a:xfrm>
        </p:grpSpPr>
        <p:sp>
          <p:nvSpPr>
            <p:cNvPr id="5" name="Rounded Rectangle 4"/>
            <p:cNvSpPr/>
            <p:nvPr/>
          </p:nvSpPr>
          <p:spPr>
            <a:xfrm>
              <a:off x="6991350" y="473508"/>
              <a:ext cx="4152900" cy="1152496"/>
            </a:xfrm>
            <a:prstGeom prst="round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0" name="Rectangle 19"/>
            <p:cNvSpPr/>
            <p:nvPr/>
          </p:nvSpPr>
          <p:spPr>
            <a:xfrm>
              <a:off x="7315200" y="431021"/>
              <a:ext cx="3733800" cy="1177245"/>
            </a:xfrm>
            <a:prstGeom prst="rect">
              <a:avLst/>
            </a:prstGeom>
          </p:spPr>
          <p:txBody>
            <a:bodyPr wrap="square">
              <a:spAutoFit/>
            </a:bodyPr>
            <a:lstStyle/>
            <a:p>
              <a:pPr defTabSz="609630">
                <a:lnSpc>
                  <a:spcPct val="150000"/>
                </a:lnSpc>
              </a:pPr>
              <a:r>
                <a:rPr lang="en-US" sz="3000" b="1">
                  <a:solidFill>
                    <a:prstClr val="black"/>
                  </a:solidFill>
                  <a:latin typeface="Arial" panose="020B0604020202020204" pitchFamily="34" charset="0"/>
                  <a:ea typeface="Times New Roman" panose="02020603050405020304" pitchFamily="18" charset="0"/>
                </a:rPr>
                <a:t>Luyện tập 1</a:t>
              </a:r>
              <a:endParaRPr lang="en-US" sz="3000" dirty="0">
                <a:solidFill>
                  <a:prstClr val="black"/>
                </a:solidFill>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9" name="TextBox 18"/>
              <p:cNvSpPr txBox="1"/>
              <p:nvPr/>
            </p:nvSpPr>
            <p:spPr>
              <a:xfrm>
                <a:off x="553593" y="1454063"/>
                <a:ext cx="11059221" cy="1323696"/>
              </a:xfrm>
              <a:prstGeom prst="rect">
                <a:avLst/>
              </a:prstGeom>
              <a:noFill/>
            </p:spPr>
            <p:txBody>
              <a:bodyPr wrap="square" rtlCol="0">
                <a:spAutoFit/>
              </a:bodyPr>
              <a:lstStyle/>
              <a:p>
                <a:pPr algn="just" defTabSz="609630">
                  <a:lnSpc>
                    <a:spcPct val="150000"/>
                  </a:lnSpc>
                  <a:spcBef>
                    <a:spcPts val="800"/>
                  </a:spcBef>
                  <a:defRPr/>
                </a:pPr>
                <a:r>
                  <a:rPr lang="en-US" sz="2667">
                    <a:solidFill>
                      <a:srgbClr val="000000"/>
                    </a:solidFill>
                    <a:latin typeface="OpenSans"/>
                  </a:rPr>
                  <a:t>Cho dãy số </a:t>
                </a:r>
                <a14:m>
                  <m:oMath xmlns:m="http://schemas.openxmlformats.org/officeDocument/2006/math">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en-US" sz="2667">
                    <a:solidFill>
                      <a:srgbClr val="000000"/>
                    </a:solidFill>
                    <a:latin typeface="OpenSans"/>
                  </a:rPr>
                  <a:t> với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2667" i="1">
                        <a:solidFill>
                          <a:srgbClr val="000000"/>
                        </a:solidFill>
                        <a:latin typeface="Cambria Math" panose="02040503050406030204" pitchFamily="18" charset="0"/>
                      </a:rPr>
                      <m:t>=2.</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panose="02040503050406030204" pitchFamily="18" charset="0"/>
                          </a:rPr>
                          <m:t>5</m:t>
                        </m:r>
                      </m:e>
                      <m:sup>
                        <m:r>
                          <a:rPr lang="en-US" sz="2667" i="1">
                            <a:solidFill>
                              <a:srgbClr val="000000"/>
                            </a:solidFill>
                            <a:latin typeface="Cambria Math" panose="02040503050406030204" pitchFamily="18" charset="0"/>
                          </a:rPr>
                          <m:t>𝑛</m:t>
                        </m:r>
                      </m:sup>
                    </m:sSup>
                  </m:oMath>
                </a14:m>
                <a:r>
                  <a:rPr lang="en-US" sz="2667">
                    <a:solidFill>
                      <a:srgbClr val="000000"/>
                    </a:solidFill>
                    <a:latin typeface="OpenSans"/>
                  </a:rPr>
                  <a:t>. Chứng minh rằng dãy số này là một cấp số nhân. Xác định số hạng đầu và công bội của nó.</a:t>
                </a:r>
                <a:endParaRPr lang="vi-VN" sz="2533">
                  <a:solidFill>
                    <a:srgbClr val="000000"/>
                  </a:solidFill>
                  <a:latin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53593" y="1454063"/>
                <a:ext cx="11059221" cy="1323696"/>
              </a:xfrm>
              <a:prstGeom prst="rect">
                <a:avLst/>
              </a:prstGeom>
              <a:blipFill>
                <a:blip r:embed="rId13"/>
                <a:stretch>
                  <a:fillRect l="-1047" r="-1047" b="-5530"/>
                </a:stretch>
              </a:blipFill>
            </p:spPr>
            <p:txBody>
              <a:bodyPr/>
              <a:lstStyle/>
              <a:p>
                <a:r>
                  <a:rPr lang="en-US">
                    <a:noFill/>
                  </a:rPr>
                  <a:t> </a:t>
                </a:r>
              </a:p>
            </p:txBody>
          </p:sp>
        </mc:Fallback>
      </mc:AlternateContent>
      <p:sp>
        <p:nvSpPr>
          <p:cNvPr id="23" name="Oval Callout 22"/>
          <p:cNvSpPr/>
          <p:nvPr/>
        </p:nvSpPr>
        <p:spPr>
          <a:xfrm>
            <a:off x="5563385" y="2944224"/>
            <a:ext cx="1039636" cy="637176"/>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mc:AlternateContent xmlns:mc="http://schemas.openxmlformats.org/markup-compatibility/2006" xmlns:a14="http://schemas.microsoft.com/office/drawing/2010/main">
        <mc:Choice Requires="a14">
          <p:sp>
            <p:nvSpPr>
              <p:cNvPr id="8" name="Rectangle 7"/>
              <p:cNvSpPr/>
              <p:nvPr/>
            </p:nvSpPr>
            <p:spPr>
              <a:xfrm>
                <a:off x="589849" y="3536863"/>
                <a:ext cx="11195751" cy="3174652"/>
              </a:xfrm>
              <a:prstGeom prst="rect">
                <a:avLst/>
              </a:prstGeom>
            </p:spPr>
            <p:txBody>
              <a:bodyPr wrap="square">
                <a:spAutoFit/>
              </a:bodyPr>
              <a:lstStyle/>
              <a:p>
                <a:pPr defTabSz="609630">
                  <a:lnSpc>
                    <a:spcPct val="150000"/>
                  </a:lnSpc>
                </a:pPr>
                <a:r>
                  <a:rPr lang="nl-NL" sz="2667">
                    <a:solidFill>
                      <a:prstClr val="black"/>
                    </a:solidFill>
                    <a:latin typeface="Arial" panose="020B0604020202020204" pitchFamily="34" charset="0"/>
                    <a:ea typeface="Caudex"/>
                    <a:cs typeface="Arial" panose="020B0604020202020204" pitchFamily="34" charset="0"/>
                  </a:rPr>
                  <a:t>Với mọi n ≥ 2, ta có:</a:t>
                </a:r>
                <a:r>
                  <a:rPr lang="en-US" sz="2667">
                    <a:solidFill>
                      <a:prstClr val="black"/>
                    </a:solidFill>
                    <a:latin typeface="Arial" panose="020B0604020202020204" pitchFamily="34" charset="0"/>
                    <a:ea typeface="Caudex"/>
                    <a:cs typeface="Arial" panose="020B0604020202020204" pitchFamily="34" charset="0"/>
                  </a:rPr>
                  <a:t> </a:t>
                </a:r>
                <a14:m>
                  <m:oMath xmlns:m="http://schemas.openxmlformats.org/officeDocument/2006/math">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num>
                      <m:den>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en>
                    </m:f>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2.5</m:t>
                            </m:r>
                          </m:e>
                          <m:sup>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p>
                        </m:sSup>
                      </m:num>
                      <m:den>
                        <m:sSup>
                          <m:sSup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2.5</m:t>
                            </m:r>
                          </m:e>
                          <m:sup>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p>
                        </m:sSup>
                      </m:den>
                    </m:f>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m:t>
                            </m:r>
                          </m:e>
                          <m:sup>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p>
                        </m:sSup>
                      </m:num>
                      <m:den>
                        <m:f>
                          <m:f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m:t>
                                </m:r>
                              </m:e>
                              <m:sup>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p>
                            </m:sSup>
                          </m:num>
                          <m:den>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m:t>
                            </m:r>
                          </m:den>
                        </m:f>
                      </m:den>
                    </m:f>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m:t>
                    </m:r>
                  </m:oMath>
                </a14:m>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defTabSz="609630">
                  <a:lnSpc>
                    <a:spcPct val="150000"/>
                  </a:lnSpc>
                </a:pP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m:t>
                        </m:r>
                      </m:sub>
                    </m:s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m:t>
                    </m:r>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với mọi </a:t>
                </a:r>
                <a14:m>
                  <m:oMath xmlns:m="http://schemas.openxmlformats.org/officeDocument/2006/math">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defTabSz="609630">
                  <a:lnSpc>
                    <a:spcPct val="150000"/>
                  </a:lnSpc>
                </a:pP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là một cấp số nhân với số hạng đầu u</a:t>
                </a:r>
                <a:r>
                  <a:rPr lang="en-US"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 2 . 5</a:t>
                </a:r>
                <a:r>
                  <a:rPr lang="en-US"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 10 và công bội q = 5.</a:t>
                </a:r>
                <a:endParaRPr lang="en-US" sz="2667">
                  <a:solidFill>
                    <a:prstClr val="black"/>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89849" y="3536863"/>
                <a:ext cx="11195751" cy="3174652"/>
              </a:xfrm>
              <a:prstGeom prst="rect">
                <a:avLst/>
              </a:prstGeom>
              <a:blipFill>
                <a:blip r:embed="rId14"/>
                <a:stretch>
                  <a:fillRect l="-1035" r="-1634" b="-1919"/>
                </a:stretch>
              </a:blipFill>
            </p:spPr>
            <p:txBody>
              <a:bodyPr/>
              <a:lstStyle/>
              <a:p>
                <a:r>
                  <a:rPr lang="en-US">
                    <a:noFill/>
                  </a:rPr>
                  <a:t> </a:t>
                </a:r>
              </a:p>
            </p:txBody>
          </p:sp>
        </mc:Fallback>
      </mc:AlternateContent>
      <p:pic>
        <p:nvPicPr>
          <p:cNvPr id="13" name="Picture 12"/>
          <p:cNvPicPr>
            <a:picLocks noChangeAspect="1"/>
          </p:cNvPicPr>
          <p:nvPr/>
        </p:nvPicPr>
        <p:blipFill>
          <a:blip r:embed="rId15"/>
          <a:stretch>
            <a:fillRect/>
          </a:stretch>
        </p:blipFill>
        <p:spPr>
          <a:xfrm>
            <a:off x="11125200" y="228600"/>
            <a:ext cx="812800" cy="896827"/>
          </a:xfrm>
          <a:prstGeom prst="rect">
            <a:avLst/>
          </a:prstGeom>
        </p:spPr>
      </p:pic>
    </p:spTree>
    <p:extLst>
      <p:ext uri="{BB962C8B-B14F-4D97-AF65-F5344CB8AC3E}">
        <p14:creationId xmlns:p14="http://schemas.microsoft.com/office/powerpoint/2010/main" val="31331527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down)">
                                      <p:cBhvr>
                                        <p:cTn id="21" dur="500"/>
                                        <p:tgtEl>
                                          <p:spTgt spid="8">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 y="1"/>
            <a:ext cx="12192001" cy="6858000"/>
          </a:xfrm>
          <a:prstGeom prst="rect">
            <a:avLst/>
          </a:prstGeom>
        </p:spPr>
      </p:pic>
      <p:grpSp>
        <p:nvGrpSpPr>
          <p:cNvPr id="9" name="Group 8"/>
          <p:cNvGrpSpPr/>
          <p:nvPr/>
        </p:nvGrpSpPr>
        <p:grpSpPr>
          <a:xfrm>
            <a:off x="1574800" y="1682767"/>
            <a:ext cx="8995733" cy="2965433"/>
            <a:chOff x="1981200" y="3286150"/>
            <a:chExt cx="13493600" cy="4448150"/>
          </a:xfrm>
        </p:grpSpPr>
        <p:grpSp>
          <p:nvGrpSpPr>
            <p:cNvPr id="16" name="Group 15"/>
            <p:cNvGrpSpPr/>
            <p:nvPr/>
          </p:nvGrpSpPr>
          <p:grpSpPr>
            <a:xfrm>
              <a:off x="1981200" y="3286150"/>
              <a:ext cx="13493600" cy="4448150"/>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sp>
          <p:sp>
            <p:nvSpPr>
              <p:cNvPr id="7" name="AutoShape 7"/>
              <p:cNvSpPr/>
              <p:nvPr/>
            </p:nvSpPr>
            <p:spPr>
              <a:xfrm>
                <a:off x="805442" y="3778343"/>
                <a:ext cx="16453858" cy="5757218"/>
              </a:xfrm>
              <a:prstGeom prst="rect">
                <a:avLst/>
              </a:prstGeom>
              <a:solidFill>
                <a:srgbClr val="FFFBEC"/>
              </a:solidFill>
            </p:spPr>
          </p:sp>
        </p:grpSp>
        <p:sp>
          <p:nvSpPr>
            <p:cNvPr id="8" name="Rectangle 7"/>
            <p:cNvSpPr/>
            <p:nvPr/>
          </p:nvSpPr>
          <p:spPr>
            <a:xfrm>
              <a:off x="4724400" y="4730740"/>
              <a:ext cx="10063338" cy="1754519"/>
            </a:xfrm>
            <a:prstGeom prst="rect">
              <a:avLst/>
            </a:prstGeom>
          </p:spPr>
          <p:txBody>
            <a:bodyPr wrap="square">
              <a:spAutoFit/>
            </a:bodyPr>
            <a:lstStyle/>
            <a:p>
              <a:pPr defTabSz="609630">
                <a:lnSpc>
                  <a:spcPct val="150000"/>
                </a:lnSpc>
                <a:defRPr/>
              </a:pPr>
              <a:r>
                <a:rPr lang="en-US" sz="4667" b="1">
                  <a:solidFill>
                    <a:prstClr val="black"/>
                  </a:solidFill>
                  <a:latin typeface="Arial" panose="020B0604020202020204" pitchFamily="34" charset="0"/>
                  <a:ea typeface="Times New Roman" panose="02020603050405020304" pitchFamily="18" charset="0"/>
                </a:rPr>
                <a:t>SỐ HẠNG TỔNG QUÁT</a:t>
              </a:r>
              <a:endParaRPr lang="en-US" sz="4667" dirty="0">
                <a:solidFill>
                  <a:prstClr val="black"/>
                </a:solidFill>
                <a:latin typeface="Times New Roman" panose="02020603050405020304" pitchFamily="18" charset="0"/>
                <a:ea typeface="Times New Roman" panose="02020603050405020304" pitchFamily="18" charset="0"/>
              </a:endParaRPr>
            </a:p>
          </p:txBody>
        </p:sp>
      </p:grpSp>
      <p:grpSp>
        <p:nvGrpSpPr>
          <p:cNvPr id="11" name="Group 10"/>
          <p:cNvGrpSpPr/>
          <p:nvPr/>
        </p:nvGrpSpPr>
        <p:grpSpPr>
          <a:xfrm>
            <a:off x="2235200" y="2781225"/>
            <a:ext cx="914400" cy="952575"/>
            <a:chOff x="3150009" y="1575546"/>
            <a:chExt cx="1528938" cy="1428862"/>
          </a:xfrm>
        </p:grpSpPr>
        <p:pic>
          <p:nvPicPr>
            <p:cNvPr id="26" name="Picture 2"/>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150009" y="1575546"/>
              <a:ext cx="1528938" cy="1428862"/>
            </a:xfrm>
            <a:prstGeom prst="rect">
              <a:avLst/>
            </a:prstGeom>
          </p:spPr>
        </p:pic>
        <p:sp>
          <p:nvSpPr>
            <p:cNvPr id="27" name="TextBox 26"/>
            <p:cNvSpPr txBox="1"/>
            <p:nvPr/>
          </p:nvSpPr>
          <p:spPr>
            <a:xfrm>
              <a:off x="3392781" y="2220460"/>
              <a:ext cx="1043392" cy="557845"/>
            </a:xfrm>
            <a:prstGeom prst="rect">
              <a:avLst/>
            </a:prstGeom>
          </p:spPr>
          <p:txBody>
            <a:bodyPr lIns="0" tIns="0" rIns="0" bIns="0" rtlCol="0" anchor="t">
              <a:spAutoFit/>
            </a:bodyPr>
            <a:lstStyle/>
            <a:p>
              <a:pPr algn="ctr" defTabSz="609630">
                <a:lnSpc>
                  <a:spcPts val="2912"/>
                </a:lnSpc>
                <a:defRPr/>
              </a:pPr>
              <a:r>
                <a:rPr lang="en-US" sz="4334" b="1">
                  <a:solidFill>
                    <a:prstClr val="black"/>
                  </a:solidFill>
                  <a:latin typeface="Arial" panose="020B0604020202020204" pitchFamily="34" charset="0"/>
                  <a:cs typeface="Arial" panose="020B0604020202020204" pitchFamily="34" charset="0"/>
                </a:rPr>
                <a:t>2</a:t>
              </a:r>
              <a:endParaRPr lang="en-US" sz="4334" b="1" dirty="0">
                <a:solidFill>
                  <a:prstClr val="black"/>
                </a:solidFill>
                <a:latin typeface="Arial" panose="020B0604020202020204" pitchFamily="34" charset="0"/>
                <a:cs typeface="Arial" panose="020B0604020202020204" pitchFamily="34" charset="0"/>
              </a:endParaRPr>
            </a:p>
          </p:txBody>
        </p:sp>
      </p:grpSp>
      <p:pic>
        <p:nvPicPr>
          <p:cNvPr id="29"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0489" flipH="1" flipV="1">
            <a:off x="9911086" y="1389759"/>
            <a:ext cx="941165" cy="995463"/>
          </a:xfrm>
          <a:prstGeom prst="rect">
            <a:avLst/>
          </a:prstGeom>
        </p:spPr>
      </p:pic>
      <p:pic>
        <p:nvPicPr>
          <p:cNvPr id="14" name="Picture 13"/>
          <p:cNvPicPr>
            <a:picLocks noChangeAspect="1"/>
          </p:cNvPicPr>
          <p:nvPr/>
        </p:nvPicPr>
        <p:blipFill>
          <a:blip r:embed="rId9"/>
          <a:stretch>
            <a:fillRect/>
          </a:stretch>
        </p:blipFill>
        <p:spPr>
          <a:xfrm>
            <a:off x="-304800" y="4281295"/>
            <a:ext cx="12258087" cy="2495512"/>
          </a:xfrm>
          <a:prstGeom prst="rect">
            <a:avLst/>
          </a:prstGeom>
        </p:spPr>
      </p:pic>
    </p:spTree>
    <p:extLst>
      <p:ext uri="{BB962C8B-B14F-4D97-AF65-F5344CB8AC3E}">
        <p14:creationId xmlns:p14="http://schemas.microsoft.com/office/powerpoint/2010/main" val="17010900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2192000" cy="6858000"/>
          </a:xfrm>
          <a:prstGeom prst="rect">
            <a:avLst/>
          </a:prstGeom>
        </p:spPr>
      </p:pic>
      <p:sp>
        <p:nvSpPr>
          <p:cNvPr id="9" name="AutoShape 9"/>
          <p:cNvSpPr/>
          <p:nvPr/>
        </p:nvSpPr>
        <p:spPr>
          <a:xfrm>
            <a:off x="203201" y="156411"/>
            <a:ext cx="11767924" cy="6553200"/>
          </a:xfrm>
          <a:prstGeom prst="rect">
            <a:avLst/>
          </a:prstGeom>
          <a:solidFill>
            <a:srgbClr val="FFFBEC"/>
          </a:solidFill>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92481">
            <a:off x="11238475" y="98684"/>
            <a:ext cx="828067" cy="875840"/>
          </a:xfrm>
          <a:prstGeom prst="rect">
            <a:avLst/>
          </a:prstGeom>
        </p:spPr>
      </p:pic>
      <p:pic>
        <p:nvPicPr>
          <p:cNvPr id="29" name="Picture 28"/>
          <p:cNvPicPr>
            <a:picLocks noChangeAspect="1"/>
          </p:cNvPicPr>
          <p:nvPr/>
        </p:nvPicPr>
        <p:blipFill>
          <a:blip r:embed="rId7"/>
          <a:stretch>
            <a:fillRect/>
          </a:stretch>
        </p:blipFill>
        <p:spPr>
          <a:xfrm>
            <a:off x="10904919" y="5562600"/>
            <a:ext cx="1125843" cy="1194702"/>
          </a:xfrm>
          <a:prstGeom prst="rect">
            <a:avLst/>
          </a:prstGeom>
        </p:spPr>
      </p:pic>
      <p:grpSp>
        <p:nvGrpSpPr>
          <p:cNvPr id="8" name="Group 7"/>
          <p:cNvGrpSpPr/>
          <p:nvPr/>
        </p:nvGrpSpPr>
        <p:grpSpPr>
          <a:xfrm>
            <a:off x="508000" y="479232"/>
            <a:ext cx="10301705" cy="1939377"/>
            <a:chOff x="675479" y="516546"/>
            <a:chExt cx="15452558" cy="2909066"/>
          </a:xfrm>
        </p:grpSpPr>
        <p:pic>
          <p:nvPicPr>
            <p:cNvPr id="13" name="Picture 12"/>
            <p:cNvPicPr>
              <a:picLocks noChangeAspect="1"/>
            </p:cNvPicPr>
            <p:nvPr/>
          </p:nvPicPr>
          <p:blipFill>
            <a:blip r:embed="rId8" cstate="print">
              <a:duotone>
                <a:prstClr val="black"/>
                <a:schemeClr val="tx1">
                  <a:tint val="45000"/>
                  <a:satMod val="400000"/>
                </a:schemeClr>
              </a:duotone>
              <a:extLst>
                <a:ext uri="{BEBA8EAE-BF5A-486C-A8C5-ECC9F3942E4B}">
                  <a14:imgProps xmlns:a14="http://schemas.microsoft.com/office/drawing/2010/main">
                    <a14:imgLayer r:embed="rId9">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75479" y="571500"/>
              <a:ext cx="979790" cy="914400"/>
            </a:xfrm>
            <a:prstGeom prst="rect">
              <a:avLst/>
            </a:prstGeom>
          </p:spPr>
        </p:pic>
        <p:sp>
          <p:nvSpPr>
            <p:cNvPr id="14" name="TextBox 13"/>
            <p:cNvSpPr txBox="1"/>
            <p:nvPr/>
          </p:nvSpPr>
          <p:spPr>
            <a:xfrm>
              <a:off x="1676401" y="699806"/>
              <a:ext cx="3581400" cy="754149"/>
            </a:xfrm>
            <a:prstGeom prst="rect">
              <a:avLst/>
            </a:prstGeom>
            <a:noFill/>
          </p:spPr>
          <p:txBody>
            <a:bodyPr wrap="square" rtlCol="0">
              <a:spAutoFit/>
            </a:bodyPr>
            <a:lstStyle/>
            <a:p>
              <a:pPr defTabSz="609630">
                <a:defRPr/>
              </a:pPr>
              <a:r>
                <a:rPr lang="nl-NL" sz="2667" b="1">
                  <a:solidFill>
                    <a:prstClr val="black"/>
                  </a:solidFill>
                  <a:latin typeface="Arial" panose="020B0604020202020204" pitchFamily="34" charset="0"/>
                  <a:cs typeface="Arial" panose="020B0604020202020204" pitchFamily="34" charset="0"/>
                </a:rPr>
                <a:t>HĐ 2:</a:t>
              </a:r>
              <a:endParaRPr lang="en-US" sz="2667"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675479" y="516546"/>
                  <a:ext cx="15452558" cy="2909066"/>
                </a:xfrm>
                <a:prstGeom prst="rect">
                  <a:avLst/>
                </a:prstGeom>
              </p:spPr>
              <p:txBody>
                <a:bodyPr wrap="square">
                  <a:spAutoFit/>
                </a:bodyPr>
                <a:lstStyle/>
                <a:p>
                  <a:pPr defTabSz="609630">
                    <a:lnSpc>
                      <a:spcPct val="150000"/>
                    </a:lnSpc>
                  </a:pPr>
                  <a:r>
                    <a:rPr lang="en-US" sz="2667">
                      <a:solidFill>
                        <a:srgbClr val="000000"/>
                      </a:solidFill>
                      <a:latin typeface="Arial" panose="020B0604020202020204" pitchFamily="34" charset="0"/>
                      <a:cs typeface="Arial" panose="020B0604020202020204" pitchFamily="34" charset="0"/>
                    </a:rPr>
                    <a:t>                  Cho cấp số nhân </a:t>
                  </a:r>
                  <a14:m>
                    <m:oMath xmlns:m="http://schemas.openxmlformats.org/officeDocument/2006/math">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n</m:t>
                              </m:r>
                            </m:sub>
                          </m:sSub>
                        </m:e>
                      </m:d>
                    </m:oMath>
                  </a14:m>
                  <a:r>
                    <a:rPr lang="en-US" sz="2667">
                      <a:solidFill>
                        <a:srgbClr val="000000"/>
                      </a:solidFill>
                      <a:latin typeface="Arial" panose="020B0604020202020204" pitchFamily="34" charset="0"/>
                      <a:cs typeface="Arial" panose="020B0604020202020204" pitchFamily="34" charset="0"/>
                    </a:rPr>
                    <a:t> với số hạng đầu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en-US" sz="2667">
                      <a:solidFill>
                        <a:srgbClr val="000000"/>
                      </a:solidFill>
                      <a:latin typeface="Arial" panose="020B0604020202020204" pitchFamily="34" charset="0"/>
                      <a:cs typeface="Arial" panose="020B0604020202020204" pitchFamily="34" charset="0"/>
                    </a:rPr>
                    <a:t>và công bội </a:t>
                  </a:r>
                  <a14:m>
                    <m:oMath xmlns:m="http://schemas.openxmlformats.org/officeDocument/2006/math">
                      <m:r>
                        <m:rPr>
                          <m:sty m:val="p"/>
                        </m:rPr>
                        <a:rPr lang="en-US" sz="2667">
                          <a:solidFill>
                            <a:srgbClr val="000000"/>
                          </a:solidFill>
                          <a:latin typeface="Cambria Math" panose="02040503050406030204" pitchFamily="18" charset="0"/>
                          <a:cs typeface="Arial" panose="020B0604020202020204" pitchFamily="34" charset="0"/>
                        </a:rPr>
                        <m:t>q</m:t>
                      </m:r>
                    </m:oMath>
                  </a14:m>
                  <a:r>
                    <a:rPr lang="en-US" sz="2667">
                      <a:solidFill>
                        <a:srgbClr val="000000"/>
                      </a:solidFill>
                      <a:latin typeface="Arial" panose="020B0604020202020204" pitchFamily="34" charset="0"/>
                      <a:cs typeface="Arial" panose="020B0604020202020204" pitchFamily="34" charset="0"/>
                    </a:rPr>
                    <a:t>.</a:t>
                  </a:r>
                </a:p>
                <a:p>
                  <a:pPr defTabSz="609630">
                    <a:lnSpc>
                      <a:spcPct val="150000"/>
                    </a:lnSpc>
                  </a:pPr>
                  <a:r>
                    <a:rPr lang="en-US" sz="2667">
                      <a:solidFill>
                        <a:srgbClr val="000000"/>
                      </a:solidFill>
                      <a:latin typeface="Arial" panose="020B0604020202020204" pitchFamily="34" charset="0"/>
                      <a:cs typeface="Arial" panose="020B0604020202020204" pitchFamily="34" charset="0"/>
                    </a:rPr>
                    <a:t>a) Tính các số hạng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5</m:t>
                          </m:r>
                        </m:sub>
                      </m:sSub>
                    </m:oMath>
                  </a14:m>
                  <a:r>
                    <a:rPr lang="en-US" sz="2667">
                      <a:solidFill>
                        <a:srgbClr val="000000"/>
                      </a:solidFill>
                      <a:latin typeface="Arial" panose="020B0604020202020204" pitchFamily="34" charset="0"/>
                      <a:cs typeface="Arial" panose="020B0604020202020204" pitchFamily="34" charset="0"/>
                    </a:rPr>
                    <a:t> theo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2667">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n-US" sz="2667">
                          <a:solidFill>
                            <a:srgbClr val="000000"/>
                          </a:solidFill>
                          <a:latin typeface="Cambria Math" panose="02040503050406030204" pitchFamily="18" charset="0"/>
                          <a:cs typeface="Arial" panose="020B0604020202020204" pitchFamily="34" charset="0"/>
                        </a:rPr>
                        <m:t>q</m:t>
                      </m:r>
                    </m:oMath>
                  </a14:m>
                  <a:r>
                    <a:rPr lang="en-US" sz="2667">
                      <a:solidFill>
                        <a:srgbClr val="000000"/>
                      </a:solidFill>
                      <a:latin typeface="Arial" panose="020B0604020202020204" pitchFamily="34" charset="0"/>
                      <a:cs typeface="Arial" panose="020B0604020202020204" pitchFamily="34" charset="0"/>
                    </a:rPr>
                    <a:t>.</a:t>
                  </a:r>
                </a:p>
                <a:p>
                  <a:pPr defTabSz="609630">
                    <a:lnSpc>
                      <a:spcPct val="150000"/>
                    </a:lnSpc>
                  </a:pPr>
                  <a:r>
                    <a:rPr lang="en-US" sz="2667">
                      <a:solidFill>
                        <a:srgbClr val="000000"/>
                      </a:solidFill>
                      <a:latin typeface="Arial" panose="020B0604020202020204" pitchFamily="34" charset="0"/>
                      <a:cs typeface="Arial" panose="020B0604020202020204" pitchFamily="34" charset="0"/>
                    </a:rPr>
                    <a:t>b) Dự đoán công thức tính số hạng thứ </a:t>
                  </a:r>
                  <a14:m>
                    <m:oMath xmlns:m="http://schemas.openxmlformats.org/officeDocument/2006/math">
                      <m:r>
                        <m:rPr>
                          <m:sty m:val="p"/>
                        </m:rPr>
                        <a:rPr lang="en-US" sz="2667">
                          <a:solidFill>
                            <a:srgbClr val="000000"/>
                          </a:solidFill>
                          <a:latin typeface="Cambria Math" panose="02040503050406030204" pitchFamily="18" charset="0"/>
                          <a:cs typeface="Arial" panose="020B0604020202020204" pitchFamily="34" charset="0"/>
                        </a:rPr>
                        <m:t>n</m:t>
                      </m:r>
                      <m:r>
                        <a:rPr lang="en-US" sz="2667">
                          <a:solidFill>
                            <a:srgbClr val="000000"/>
                          </a:solidFill>
                          <a:latin typeface="Cambria Math" panose="02040503050406030204" pitchFamily="18" charset="0"/>
                          <a:cs typeface="Arial" panose="020B0604020202020204" pitchFamily="34" charset="0"/>
                        </a:rPr>
                        <m:t> </m:t>
                      </m:r>
                    </m:oMath>
                  </a14:m>
                  <a:r>
                    <a:rPr lang="en-US" sz="2667">
                      <a:solidFill>
                        <a:srgbClr val="000000"/>
                      </a:solidFill>
                      <a:latin typeface="Arial" panose="020B0604020202020204" pitchFamily="34" charset="0"/>
                      <a:cs typeface="Arial" panose="020B0604020202020204" pitchFamily="34" charset="0"/>
                    </a:rPr>
                    <a:t> theo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2667">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n-US" sz="2667">
                          <a:solidFill>
                            <a:srgbClr val="000000"/>
                          </a:solidFill>
                          <a:latin typeface="Cambria Math" panose="02040503050406030204" pitchFamily="18" charset="0"/>
                          <a:cs typeface="Arial" panose="020B0604020202020204" pitchFamily="34" charset="0"/>
                        </a:rPr>
                        <m:t>q</m:t>
                      </m:r>
                    </m:oMath>
                  </a14:m>
                  <a:r>
                    <a:rPr lang="en-US" sz="2667">
                      <a:solidFill>
                        <a:srgbClr val="000000"/>
                      </a:solidFill>
                      <a:latin typeface="Arial" panose="020B0604020202020204" pitchFamily="34" charset="0"/>
                      <a:cs typeface="Arial" panose="020B060402020202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675479" y="516546"/>
                  <a:ext cx="15452558" cy="2909066"/>
                </a:xfrm>
                <a:prstGeom prst="rect">
                  <a:avLst/>
                </a:prstGeom>
                <a:blipFill>
                  <a:blip r:embed="rId10"/>
                  <a:stretch>
                    <a:fillRect l="-1124" r="-1124" b="-3459"/>
                  </a:stretch>
                </a:blipFill>
              </p:spPr>
              <p:txBody>
                <a:bodyPr/>
                <a:lstStyle/>
                <a:p>
                  <a:r>
                    <a:rPr lang="en-US">
                      <a:noFill/>
                    </a:rPr>
                    <a:t> </a:t>
                  </a:r>
                </a:p>
              </p:txBody>
            </p:sp>
          </mc:Fallback>
        </mc:AlternateContent>
      </p:grpSp>
      <p:sp>
        <p:nvSpPr>
          <p:cNvPr id="21" name="Oval Callout 20"/>
          <p:cNvSpPr/>
          <p:nvPr/>
        </p:nvSpPr>
        <p:spPr>
          <a:xfrm>
            <a:off x="5567345" y="2639424"/>
            <a:ext cx="1039636" cy="637176"/>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p:sp>
        <p:nvSpPr>
          <p:cNvPr id="11" name="Rectangle 10"/>
          <p:cNvSpPr/>
          <p:nvPr/>
        </p:nvSpPr>
        <p:spPr>
          <a:xfrm>
            <a:off x="514880" y="3540258"/>
            <a:ext cx="11067520" cy="2747419"/>
          </a:xfrm>
          <a:prstGeom prst="rect">
            <a:avLst/>
          </a:prstGeom>
        </p:spPr>
        <p:txBody>
          <a:bodyPr wrap="square">
            <a:spAutoFit/>
          </a:bodyPr>
          <a:lstStyle/>
          <a:p>
            <a:pPr algn="just" defTabSz="609630">
              <a:lnSpc>
                <a:spcPct val="150000"/>
              </a:lnSpc>
              <a:spcAft>
                <a:spcPts val="533"/>
              </a:spcAft>
            </a:pP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a) Ta có: u</a:t>
            </a:r>
            <a:r>
              <a:rPr lang="en-US"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en-US"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 q; </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b) Dự đoán công thức tính số hạng thứ n theo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và q là </a:t>
            </a:r>
          </a:p>
          <a:p>
            <a:pPr algn="ctr"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667">
                <a:solidFill>
                  <a:prstClr val="black"/>
                </a:solidFill>
                <a:latin typeface="Arial" panose="020B0604020202020204" pitchFamily="34" charset="0"/>
                <a:ea typeface="Caudex"/>
                <a:cs typeface="Arial" panose="020B0604020202020204" pitchFamily="34" charset="0"/>
              </a:rPr>
              <a:t> với n ≥ 2.</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4101390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anim calcmode="lin" valueType="num">
                                      <p:cBhvr>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anim calcmode="lin" valueType="num">
                                      <p:cBhvr>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9" dur="500"/>
                                        <p:tgtEl>
                                          <p:spTgt spid="11">
                                            <p:txEl>
                                              <p:pRg st="2" end="2"/>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12192000" cy="6858000"/>
          </a:xfrm>
          <a:prstGeom prst="rect">
            <a:avLst/>
          </a:prstGeom>
        </p:spPr>
      </p:pic>
      <p:sp>
        <p:nvSpPr>
          <p:cNvPr id="7" name="AutoShape 7"/>
          <p:cNvSpPr/>
          <p:nvPr/>
        </p:nvSpPr>
        <p:spPr>
          <a:xfrm>
            <a:off x="1843844" y="1691788"/>
            <a:ext cx="8703961" cy="2833197"/>
          </a:xfrm>
          <a:prstGeom prst="rect">
            <a:avLst/>
          </a:prstGeom>
          <a:solidFill>
            <a:srgbClr val="FFFBEC"/>
          </a:solidFill>
        </p:spPr>
      </p:sp>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773854" y="1857183"/>
            <a:ext cx="351346" cy="355876"/>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15127">
            <a:off x="10276561" y="1672090"/>
            <a:ext cx="539366" cy="539366"/>
          </a:xfrm>
          <a:prstGeom prst="rect">
            <a:avLst/>
          </a:prstGeom>
        </p:spPr>
      </p:pic>
      <mc:AlternateContent xmlns:mc="http://schemas.openxmlformats.org/markup-compatibility/2006" xmlns:a14="http://schemas.microsoft.com/office/drawing/2010/main">
        <mc:Choice Requires="a14">
          <p:sp>
            <p:nvSpPr>
              <p:cNvPr id="26" name="Rectangle 25"/>
              <p:cNvSpPr/>
              <p:nvPr/>
            </p:nvSpPr>
            <p:spPr>
              <a:xfrm>
                <a:off x="2071517" y="1824782"/>
                <a:ext cx="8096887" cy="2619179"/>
              </a:xfrm>
              <a:prstGeom prst="rect">
                <a:avLst/>
              </a:prstGeom>
            </p:spPr>
            <p:txBody>
              <a:bodyPr wrap="square">
                <a:spAutoFit/>
              </a:bodyPr>
              <a:lstStyle/>
              <a:p>
                <a:pPr algn="just"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Nếu một cấp số nhân có số hạng đầu </a:t>
                </a:r>
                <a14:m>
                  <m:oMath xmlns:m="http://schemas.openxmlformats.org/officeDocument/2006/math">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và công bội q thì số hạng tổng quát </a:t>
                </a:r>
                <a14:m>
                  <m:oMath xmlns:m="http://schemas.openxmlformats.org/officeDocument/2006/math">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của nó được xác định bởi công thức</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spcAft>
                    <a:spcPts val="533"/>
                  </a:spcAft>
                </a:pPr>
                <a14:m>
                  <m:oMath xmlns:m="http://schemas.openxmlformats.org/officeDocument/2006/math">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q</m:t>
                        </m:r>
                      </m:e>
                      <m:sup>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p>
                    </m:sSup>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071517" y="1824782"/>
                <a:ext cx="8096887" cy="2619179"/>
              </a:xfrm>
              <a:prstGeom prst="rect">
                <a:avLst/>
              </a:prstGeom>
              <a:blipFill>
                <a:blip r:embed="rId16"/>
                <a:stretch>
                  <a:fillRect l="-1431" r="-1431" b="-2558"/>
                </a:stretch>
              </a:blipFill>
            </p:spPr>
            <p:txBody>
              <a:bodyPr/>
              <a:lstStyle/>
              <a:p>
                <a:r>
                  <a:rPr lang="en-US">
                    <a:noFill/>
                  </a:rPr>
                  <a:t> </a:t>
                </a:r>
              </a:p>
            </p:txBody>
          </p:sp>
        </mc:Fallback>
      </mc:AlternateContent>
      <p:sp>
        <p:nvSpPr>
          <p:cNvPr id="24" name="Rectangle 23"/>
          <p:cNvSpPr/>
          <p:nvPr/>
        </p:nvSpPr>
        <p:spPr>
          <a:xfrm>
            <a:off x="4881790" y="635000"/>
            <a:ext cx="2688557" cy="687432"/>
          </a:xfrm>
          <a:prstGeom prst="rect">
            <a:avLst/>
          </a:prstGeom>
        </p:spPr>
        <p:txBody>
          <a:bodyPr wrap="none">
            <a:spAutoFit/>
          </a:bodyPr>
          <a:lstStyle/>
          <a:p>
            <a:pPr defTabSz="609630">
              <a:defRPr/>
            </a:pPr>
            <a:r>
              <a:rPr lang="en-US" sz="3867" b="1" dirty="0">
                <a:solidFill>
                  <a:prstClr val="black"/>
                </a:solidFill>
                <a:latin typeface="Arial" panose="020B0604020202020204" pitchFamily="34" charset="0"/>
                <a:cs typeface="Arial" panose="020B0604020202020204" pitchFamily="34" charset="0"/>
              </a:rPr>
              <a:t>KẾT LUẬN</a:t>
            </a:r>
          </a:p>
        </p:txBody>
      </p:sp>
      <p:pic>
        <p:nvPicPr>
          <p:cNvPr id="5" name="Picture 4"/>
          <p:cNvPicPr>
            <a:picLocks noChangeAspect="1"/>
          </p:cNvPicPr>
          <p:nvPr/>
        </p:nvPicPr>
        <p:blipFill>
          <a:blip r:embed="rId17"/>
          <a:stretch>
            <a:fillRect/>
          </a:stretch>
        </p:blipFill>
        <p:spPr>
          <a:xfrm>
            <a:off x="203200" y="5061041"/>
            <a:ext cx="7600339" cy="1637934"/>
          </a:xfrm>
          <a:prstGeom prst="rect">
            <a:avLst/>
          </a:prstGeom>
        </p:spPr>
      </p:pic>
    </p:spTree>
    <p:extLst>
      <p:ext uri="{BB962C8B-B14F-4D97-AF65-F5344CB8AC3E}">
        <p14:creationId xmlns:p14="http://schemas.microsoft.com/office/powerpoint/2010/main" val="390494267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011" y="-419886"/>
            <a:ext cx="12344400" cy="7277886"/>
          </a:xfrm>
          <a:prstGeom prst="rect">
            <a:avLst/>
          </a:prstGeom>
        </p:spPr>
      </p:pic>
      <p:sp>
        <p:nvSpPr>
          <p:cNvPr id="3" name="AutoShape 3"/>
          <p:cNvSpPr/>
          <p:nvPr/>
        </p:nvSpPr>
        <p:spPr>
          <a:xfrm>
            <a:off x="273601" y="521174"/>
            <a:ext cx="11514965" cy="6667026"/>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84353" y="210358"/>
            <a:ext cx="745621" cy="621631"/>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01003">
            <a:off x="-197642" y="6003525"/>
            <a:ext cx="1170499" cy="878939"/>
          </a:xfrm>
          <a:prstGeom prst="rect">
            <a:avLst/>
          </a:prstGeom>
        </p:spPr>
      </p:pic>
      <p:grpSp>
        <p:nvGrpSpPr>
          <p:cNvPr id="14" name="Group 13"/>
          <p:cNvGrpSpPr/>
          <p:nvPr/>
        </p:nvGrpSpPr>
        <p:grpSpPr>
          <a:xfrm>
            <a:off x="812800" y="838200"/>
            <a:ext cx="3708400" cy="711200"/>
            <a:chOff x="228600" y="190500"/>
            <a:chExt cx="5562600" cy="1066800"/>
          </a:xfrm>
        </p:grpSpPr>
        <p:sp>
          <p:nvSpPr>
            <p:cNvPr id="15" name="Rectangle 14"/>
            <p:cNvSpPr/>
            <p:nvPr/>
          </p:nvSpPr>
          <p:spPr>
            <a:xfrm>
              <a:off x="2286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6" name="Rectangle 15"/>
            <p:cNvSpPr/>
            <p:nvPr/>
          </p:nvSpPr>
          <p:spPr>
            <a:xfrm>
              <a:off x="449478" y="190500"/>
              <a:ext cx="5232683" cy="1062021"/>
            </a:xfrm>
            <a:prstGeom prst="rect">
              <a:avLst/>
            </a:prstGeom>
          </p:spPr>
          <p:txBody>
            <a:bodyPr wrap="none">
              <a:spAutoFit/>
            </a:bodyPr>
            <a:lstStyle/>
            <a:p>
              <a:pPr algn="just" defTabSz="609630">
                <a:lnSpc>
                  <a:spcPct val="150000"/>
                </a:lnSpc>
                <a:spcAft>
                  <a:spcPts val="533"/>
                </a:spcAft>
                <a:defRPr/>
              </a:pPr>
              <a:r>
                <a:rPr lang="nl-NL" sz="2667" b="1">
                  <a:solidFill>
                    <a:prstClr val="white"/>
                  </a:solidFill>
                  <a:latin typeface="Arial" panose="020B0604020202020204" pitchFamily="34" charset="0"/>
                  <a:ea typeface="Times New Roman" panose="02020603050405020304" pitchFamily="18" charset="0"/>
                  <a:cs typeface="Arial" panose="020B0604020202020204" pitchFamily="34" charset="0"/>
                </a:rPr>
                <a:t>Ví dụ 3: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a:solidFill>
                    <a:prstClr val="white"/>
                  </a:solidFill>
                  <a:latin typeface="Arial" panose="020B0604020202020204" pitchFamily="34" charset="0"/>
                  <a:ea typeface="Times New Roman" panose="02020603050405020304" pitchFamily="18" charset="0"/>
                  <a:cs typeface="Arial" panose="020B0604020202020204" pitchFamily="34" charset="0"/>
                </a:rPr>
                <a:t>– tr53)</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16"/>
          <a:stretch>
            <a:fillRect/>
          </a:stretch>
        </p:blipFill>
        <p:spPr>
          <a:xfrm>
            <a:off x="10889414" y="5969000"/>
            <a:ext cx="1081118" cy="808806"/>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715489" y="1685092"/>
                <a:ext cx="10885627" cy="708014"/>
              </a:xfrm>
              <a:prstGeom prst="rect">
                <a:avLst/>
              </a:prstGeom>
              <a:noFill/>
            </p:spPr>
            <p:txBody>
              <a:bodyPr wrap="square" rtlCol="0">
                <a:spAutoFit/>
              </a:bodyPr>
              <a:lstStyle/>
              <a:p>
                <a:pPr algn="just" defTabSz="609630">
                  <a:lnSpc>
                    <a:spcPct val="150000"/>
                  </a:lnSpc>
                  <a:defRPr/>
                </a:pPr>
                <a:r>
                  <a:rPr lang="en-US" sz="2667">
                    <a:solidFill>
                      <a:srgbClr val="000000"/>
                    </a:solidFill>
                    <a:latin typeface="Arial" panose="020B0604020202020204" pitchFamily="34" charset="0"/>
                    <a:ea typeface="Calibri" panose="020F0502020204030204" pitchFamily="34" charset="0"/>
                    <a:cs typeface="Arial" panose="020B0604020202020204" pitchFamily="34" charset="0"/>
                  </a:rPr>
                  <a:t>Tìm năm số hạng đầu và số hạng thứ 100 của cấp số nhân: </a:t>
                </a:r>
                <a14:m>
                  <m:oMath xmlns:m="http://schemas.openxmlformats.org/officeDocument/2006/math">
                    <m:r>
                      <a:rPr lang="en-US" sz="2667" i="1">
                        <a:solidFill>
                          <a:prstClr val="black"/>
                        </a:solidFill>
                        <a:latin typeface="Cambria Math" panose="02040503050406030204" pitchFamily="18" charset="0"/>
                        <a:ea typeface="Arial" panose="020B0604020202020204" pitchFamily="34" charset="0"/>
                        <a:cs typeface="Arial" panose="020B0604020202020204" pitchFamily="34" charset="0"/>
                      </a:rPr>
                      <m:t>8, −4,…</m:t>
                    </m:r>
                  </m:oMath>
                </a14:m>
                <a:endParaRPr lang="en-US" sz="2667" i="1">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15489" y="1685092"/>
                <a:ext cx="10885627" cy="708014"/>
              </a:xfrm>
              <a:prstGeom prst="rect">
                <a:avLst/>
              </a:prstGeom>
              <a:blipFill>
                <a:blip r:embed="rId17"/>
                <a:stretch>
                  <a:fillRect l="-106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11200" y="3378201"/>
                <a:ext cx="10871200" cy="3082703"/>
              </a:xfrm>
              <a:prstGeom prst="rect">
                <a:avLst/>
              </a:prstGeom>
              <a:noFill/>
            </p:spPr>
            <p:txBody>
              <a:bodyPr wrap="square" rtlCol="0">
                <a:spAutoFit/>
              </a:bodyPr>
              <a:lstStyle/>
              <a:p>
                <a:pPr algn="just" defTabSz="609630">
                  <a:lnSpc>
                    <a:spcPct val="150000"/>
                  </a:lnSpc>
                  <a:spcBef>
                    <a:spcPts val="400"/>
                  </a:spcBef>
                  <a:spcAft>
                    <a:spcPts val="400"/>
                  </a:spcAft>
                  <a:defRPr/>
                </a:pPr>
                <a:r>
                  <a:rPr lang="en-US" sz="2667">
                    <a:solidFill>
                      <a:prstClr val="black"/>
                    </a:solidFill>
                    <a:latin typeface="Arial" panose="020B0604020202020204" pitchFamily="34" charset="0"/>
                    <a:ea typeface="Arial" panose="020B0604020202020204" pitchFamily="34" charset="0"/>
                    <a:cs typeface="Arial" panose="020B0604020202020204" pitchFamily="34" charset="0"/>
                  </a:rPr>
                  <a:t>Cấp số nhân này có số hạng đầu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=8</m:t>
                    </m:r>
                  </m:oMath>
                </a14:m>
                <a:r>
                  <a:rPr lang="en-US" sz="2667">
                    <a:solidFill>
                      <a:prstClr val="black"/>
                    </a:solidFill>
                    <a:latin typeface="Arial" panose="020B0604020202020204" pitchFamily="34" charset="0"/>
                    <a:ea typeface="Arial" panose="020B0604020202020204" pitchFamily="34" charset="0"/>
                    <a:cs typeface="Arial" panose="020B0604020202020204" pitchFamily="34" charset="0"/>
                  </a:rPr>
                  <a:t> và công bội  </a:t>
                </a:r>
                <a14:m>
                  <m:oMath xmlns:m="http://schemas.openxmlformats.org/officeDocument/2006/math">
                    <m:r>
                      <m:rPr>
                        <m:sty m:val="p"/>
                      </m:rPr>
                      <a:rPr lang="en-US" sz="2667">
                        <a:solidFill>
                          <a:prstClr val="black"/>
                        </a:solidFill>
                        <a:latin typeface="Cambria Math" panose="02040503050406030204" pitchFamily="18" charset="0"/>
                        <a:ea typeface="Arial" panose="020B0604020202020204" pitchFamily="34" charset="0"/>
                        <a:cs typeface="Arial" panose="020B0604020202020204" pitchFamily="34" charset="0"/>
                      </a:rPr>
                      <m:t>q</m:t>
                    </m:r>
                    <m:r>
                      <a:rPr lang="en-US" sz="2667">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2667" i="1">
                            <a:solidFill>
                              <a:prstClr val="black"/>
                            </a:solidFill>
                            <a:latin typeface="Cambria Math" panose="02040503050406030204" pitchFamily="18" charset="0"/>
                            <a:cs typeface="Arial" panose="020B0604020202020204" pitchFamily="34" charset="0"/>
                          </a:rPr>
                        </m:ctrlPr>
                      </m:fPr>
                      <m:num>
                        <m:r>
                          <a:rPr lang="en-US" sz="2667">
                            <a:solidFill>
                              <a:prstClr val="black"/>
                            </a:solidFill>
                            <a:latin typeface="Cambria Math" panose="02040503050406030204" pitchFamily="18" charset="0"/>
                            <a:cs typeface="Arial" panose="020B0604020202020204" pitchFamily="34" charset="0"/>
                          </a:rPr>
                          <m:t>−4</m:t>
                        </m:r>
                      </m:num>
                      <m:den>
                        <m:r>
                          <a:rPr lang="en-US" sz="2667">
                            <a:solidFill>
                              <a:prstClr val="black"/>
                            </a:solidFill>
                            <a:latin typeface="Cambria Math" panose="02040503050406030204" pitchFamily="18" charset="0"/>
                            <a:cs typeface="Arial" panose="020B0604020202020204" pitchFamily="34" charset="0"/>
                          </a:rPr>
                          <m:t>8</m:t>
                        </m:r>
                      </m:den>
                    </m:f>
                    <m:r>
                      <a:rPr lang="en-US" sz="2667">
                        <a:solidFill>
                          <a:prstClr val="black"/>
                        </a:solidFill>
                        <a:latin typeface="Cambria Math" panose="02040503050406030204" pitchFamily="18" charset="0"/>
                        <a:cs typeface="Arial" panose="020B0604020202020204" pitchFamily="34" charset="0"/>
                      </a:rPr>
                      <m:t>=−</m:t>
                    </m:r>
                    <m:f>
                      <m:fPr>
                        <m:ctrlPr>
                          <a:rPr lang="en-US" sz="2667" i="1">
                            <a:solidFill>
                              <a:prstClr val="black"/>
                            </a:solidFill>
                            <a:latin typeface="Cambria Math" panose="02040503050406030204" pitchFamily="18" charset="0"/>
                            <a:cs typeface="Arial" panose="020B0604020202020204" pitchFamily="34" charset="0"/>
                          </a:rPr>
                        </m:ctrlPr>
                      </m:fPr>
                      <m:num>
                        <m:r>
                          <a:rPr lang="en-US" sz="2667">
                            <a:solidFill>
                              <a:prstClr val="black"/>
                            </a:solidFill>
                            <a:latin typeface="Cambria Math" panose="02040503050406030204" pitchFamily="18" charset="0"/>
                            <a:cs typeface="Arial" panose="020B0604020202020204" pitchFamily="34" charset="0"/>
                          </a:rPr>
                          <m:t>1</m:t>
                        </m:r>
                      </m:num>
                      <m:den>
                        <m:r>
                          <a:rPr lang="en-US" sz="2667">
                            <a:solidFill>
                              <a:prstClr val="black"/>
                            </a:solidFill>
                            <a:latin typeface="Cambria Math" panose="02040503050406030204" pitchFamily="18" charset="0"/>
                            <a:cs typeface="Arial" panose="020B0604020202020204" pitchFamily="34" charset="0"/>
                          </a:rPr>
                          <m:t>2</m:t>
                        </m:r>
                      </m:den>
                    </m:f>
                  </m:oMath>
                </a14:m>
                <a:endParaRPr lang="en-US" sz="2667">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defTabSz="609630">
                  <a:lnSpc>
                    <a:spcPct val="150000"/>
                  </a:lnSpc>
                  <a:spcBef>
                    <a:spcPts val="400"/>
                  </a:spcBef>
                  <a:spcAft>
                    <a:spcPts val="400"/>
                  </a:spcAft>
                  <a:defRPr/>
                </a:pPr>
                <a:r>
                  <a:rPr lang="en-US" sz="2667">
                    <a:solidFill>
                      <a:prstClr val="black"/>
                    </a:solidFill>
                    <a:latin typeface="Arial" panose="020B0604020202020204" pitchFamily="34" charset="0"/>
                    <a:ea typeface="Arial" panose="020B0604020202020204" pitchFamily="34" charset="0"/>
                    <a:cs typeface="Arial" panose="020B0604020202020204" pitchFamily="34" charset="0"/>
                  </a:rPr>
                  <a:t>Do đó năm số hạng đầu là: </a:t>
                </a:r>
                <a14:m>
                  <m:oMath xmlns:m="http://schemas.openxmlformats.org/officeDocument/2006/math">
                    <m:r>
                      <a:rPr lang="en-US" sz="2667" i="1">
                        <a:solidFill>
                          <a:prstClr val="black"/>
                        </a:solidFill>
                        <a:latin typeface="Cambria Math" panose="02040503050406030204" pitchFamily="18" charset="0"/>
                        <a:ea typeface="Arial" panose="020B0604020202020204" pitchFamily="34" charset="0"/>
                        <a:cs typeface="Arial" panose="020B0604020202020204" pitchFamily="34" charset="0"/>
                      </a:rPr>
                      <m:t>8, −4, 2, −1, </m:t>
                    </m:r>
                    <m:f>
                      <m:fPr>
                        <m:ctrlPr>
                          <a:rPr lang="en-US" sz="2667" i="1">
                            <a:solidFill>
                              <a:prstClr val="black"/>
                            </a:solidFill>
                            <a:latin typeface="Cambria Math" panose="02040503050406030204" pitchFamily="18" charset="0"/>
                            <a:cs typeface="Arial" panose="020B0604020202020204" pitchFamily="34" charset="0"/>
                          </a:rPr>
                        </m:ctrlPr>
                      </m:fPr>
                      <m:num>
                        <m:r>
                          <a:rPr lang="en-US" sz="2667" i="1">
                            <a:solidFill>
                              <a:prstClr val="black"/>
                            </a:solidFill>
                            <a:latin typeface="Cambria Math" panose="02040503050406030204" pitchFamily="18" charset="0"/>
                            <a:cs typeface="Arial" panose="020B0604020202020204" pitchFamily="34" charset="0"/>
                          </a:rPr>
                          <m:t>1</m:t>
                        </m:r>
                      </m:num>
                      <m:den>
                        <m:r>
                          <a:rPr lang="en-US" sz="2667" i="1">
                            <a:solidFill>
                              <a:prstClr val="black"/>
                            </a:solidFill>
                            <a:latin typeface="Cambria Math" panose="02040503050406030204" pitchFamily="18" charset="0"/>
                            <a:cs typeface="Arial" panose="020B0604020202020204" pitchFamily="34" charset="0"/>
                          </a:rPr>
                          <m:t> 2</m:t>
                        </m:r>
                      </m:den>
                    </m:f>
                  </m:oMath>
                </a14:m>
                <a:endParaRPr lang="en-US" sz="2667">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defTabSz="609630">
                  <a:lnSpc>
                    <a:spcPct val="150000"/>
                  </a:lnSpc>
                  <a:spcBef>
                    <a:spcPts val="400"/>
                  </a:spcBef>
                  <a:spcAft>
                    <a:spcPts val="400"/>
                  </a:spcAft>
                  <a:defRPr/>
                </a:pPr>
                <a:r>
                  <a:rPr lang="en-US" sz="2667">
                    <a:solidFill>
                      <a:prstClr val="black"/>
                    </a:solidFill>
                    <a:latin typeface="Arial" panose="020B0604020202020204" pitchFamily="34" charset="0"/>
                    <a:ea typeface="Arial" panose="020B0604020202020204" pitchFamily="34" charset="0"/>
                    <a:cs typeface="Arial" panose="020B0604020202020204" pitchFamily="34" charset="0"/>
                  </a:rPr>
                  <a:t>Số hạng thứ 100 là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100</m:t>
                        </m:r>
                      </m:sub>
                    </m:s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q</m:t>
                        </m:r>
                      </m:e>
                      <m:sup>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99</m:t>
                        </m:r>
                      </m:sup>
                    </m:sSup>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2667">
                                <a:solidFill>
                                  <a:prstClr val="black"/>
                                </a:solidFill>
                                <a:latin typeface="Cambria Math" panose="02040503050406030204" pitchFamily="18" charset="0"/>
                                <a:cs typeface="Arial" panose="020B0604020202020204" pitchFamily="34" charset="0"/>
                              </a:rPr>
                              <m:t>−</m:t>
                            </m:r>
                            <m:f>
                              <m:fPr>
                                <m:ctrlPr>
                                  <a:rPr lang="en-US" sz="2667" i="1">
                                    <a:solidFill>
                                      <a:prstClr val="black"/>
                                    </a:solidFill>
                                    <a:latin typeface="Cambria Math" panose="02040503050406030204" pitchFamily="18" charset="0"/>
                                    <a:cs typeface="Arial" panose="020B0604020202020204" pitchFamily="34" charset="0"/>
                                  </a:rPr>
                                </m:ctrlPr>
                              </m:fPr>
                              <m:num>
                                <m:r>
                                  <a:rPr lang="en-US" sz="2667">
                                    <a:solidFill>
                                      <a:prstClr val="black"/>
                                    </a:solidFill>
                                    <a:latin typeface="Cambria Math" panose="02040503050406030204" pitchFamily="18" charset="0"/>
                                    <a:cs typeface="Arial" panose="020B0604020202020204" pitchFamily="34" charset="0"/>
                                  </a:rPr>
                                  <m:t>1</m:t>
                                </m:r>
                              </m:num>
                              <m:den>
                                <m:r>
                                  <a:rPr lang="en-US" sz="2667">
                                    <a:solidFill>
                                      <a:prstClr val="black"/>
                                    </a:solidFill>
                                    <a:latin typeface="Cambria Math" panose="02040503050406030204" pitchFamily="18" charset="0"/>
                                    <a:cs typeface="Arial" panose="020B0604020202020204" pitchFamily="34" charset="0"/>
                                  </a:rPr>
                                  <m:t>2</m:t>
                                </m:r>
                              </m:den>
                            </m:f>
                          </m:e>
                        </m:d>
                      </m:e>
                      <m:sup>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99</m:t>
                        </m:r>
                      </m:sup>
                    </m:sSup>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2667" i="1">
                            <a:solidFill>
                              <a:prstClr val="black"/>
                            </a:solidFill>
                            <a:latin typeface="Cambria Math" panose="02040503050406030204" pitchFamily="18" charset="0"/>
                            <a:cs typeface="Arial" panose="020B0604020202020204" pitchFamily="34" charset="0"/>
                          </a:rPr>
                        </m:ctrlPr>
                      </m:fPr>
                      <m:num>
                        <m:r>
                          <a:rPr lang="en-US" sz="2667">
                            <a:solidFill>
                              <a:prstClr val="black"/>
                            </a:solidFill>
                            <a:latin typeface="Cambria Math" panose="02040503050406030204" pitchFamily="18" charset="0"/>
                            <a:cs typeface="Arial" panose="020B0604020202020204" pitchFamily="34" charset="0"/>
                          </a:rPr>
                          <m:t>1</m:t>
                        </m:r>
                      </m:num>
                      <m:den>
                        <m:sSup>
                          <m:sSupPr>
                            <m:ctrlPr>
                              <a:rPr lang="en-US" sz="2667" i="1">
                                <a:solidFill>
                                  <a:prstClr val="black"/>
                                </a:solidFill>
                                <a:latin typeface="Cambria Math" panose="02040503050406030204" pitchFamily="18" charset="0"/>
                                <a:cs typeface="Arial" panose="020B0604020202020204" pitchFamily="34" charset="0"/>
                              </a:rPr>
                            </m:ctrlPr>
                          </m:sSupPr>
                          <m:e>
                            <m:r>
                              <a:rPr lang="en-US" sz="2667" i="1">
                                <a:solidFill>
                                  <a:prstClr val="black"/>
                                </a:solidFill>
                                <a:latin typeface="Cambria Math" panose="02040503050406030204" pitchFamily="18" charset="0"/>
                                <a:cs typeface="Arial" panose="020B0604020202020204" pitchFamily="34" charset="0"/>
                              </a:rPr>
                              <m:t>2</m:t>
                            </m:r>
                          </m:e>
                          <m:sup>
                            <m:r>
                              <a:rPr lang="en-US" sz="2667" i="1">
                                <a:solidFill>
                                  <a:prstClr val="black"/>
                                </a:solidFill>
                                <a:latin typeface="Cambria Math" panose="02040503050406030204" pitchFamily="18" charset="0"/>
                                <a:cs typeface="Arial" panose="020B0604020202020204" pitchFamily="34" charset="0"/>
                              </a:rPr>
                              <m:t>96</m:t>
                            </m:r>
                          </m:sup>
                        </m:sSup>
                      </m:den>
                    </m:f>
                  </m:oMath>
                </a14:m>
                <a:endParaRPr lang="en-US" sz="2667">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11200" y="3378201"/>
                <a:ext cx="10871200" cy="3082703"/>
              </a:xfrm>
              <a:prstGeom prst="rect">
                <a:avLst/>
              </a:prstGeom>
              <a:blipFill>
                <a:blip r:embed="rId18"/>
                <a:stretch>
                  <a:fillRect l="-1066"/>
                </a:stretch>
              </a:blipFill>
            </p:spPr>
            <p:txBody>
              <a:bodyPr/>
              <a:lstStyle/>
              <a:p>
                <a:r>
                  <a:rPr lang="en-US">
                    <a:noFill/>
                  </a:rPr>
                  <a:t> </a:t>
                </a:r>
              </a:p>
            </p:txBody>
          </p:sp>
        </mc:Fallback>
      </mc:AlternateContent>
      <p:sp>
        <p:nvSpPr>
          <p:cNvPr id="23" name="Oval Callout 22"/>
          <p:cNvSpPr/>
          <p:nvPr/>
        </p:nvSpPr>
        <p:spPr>
          <a:xfrm>
            <a:off x="5444797" y="2577927"/>
            <a:ext cx="1192785" cy="65948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spTree>
    <p:extLst>
      <p:ext uri="{BB962C8B-B14F-4D97-AF65-F5344CB8AC3E}">
        <p14:creationId xmlns:p14="http://schemas.microsoft.com/office/powerpoint/2010/main" val="2576115102"/>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6" dur="500"/>
                                        <p:tgtEl>
                                          <p:spTgt spid="22">
                                            <p:txEl>
                                              <p:pRg st="1" end="1"/>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9"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011" y="-76200"/>
            <a:ext cx="12344400" cy="6934200"/>
          </a:xfrm>
          <a:prstGeom prst="rect">
            <a:avLst/>
          </a:prstGeom>
        </p:spPr>
      </p:pic>
      <p:sp>
        <p:nvSpPr>
          <p:cNvPr id="3" name="AutoShape 3"/>
          <p:cNvSpPr/>
          <p:nvPr/>
        </p:nvSpPr>
        <p:spPr>
          <a:xfrm>
            <a:off x="101600" y="55439"/>
            <a:ext cx="11887200" cy="6680199"/>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200000">
            <a:off x="-493528" y="287148"/>
            <a:ext cx="748870" cy="624340"/>
          </a:xfrm>
          <a:prstGeom prst="rect">
            <a:avLst/>
          </a:prstGeom>
        </p:spPr>
      </p:pic>
      <p:grpSp>
        <p:nvGrpSpPr>
          <p:cNvPr id="17" name="Group 16"/>
          <p:cNvGrpSpPr/>
          <p:nvPr/>
        </p:nvGrpSpPr>
        <p:grpSpPr>
          <a:xfrm>
            <a:off x="4232981" y="228600"/>
            <a:ext cx="3708400" cy="711200"/>
            <a:chOff x="228600" y="190500"/>
            <a:chExt cx="5562600" cy="1066800"/>
          </a:xfrm>
        </p:grpSpPr>
        <p:sp>
          <p:nvSpPr>
            <p:cNvPr id="18" name="Rectangle 17"/>
            <p:cNvSpPr/>
            <p:nvPr/>
          </p:nvSpPr>
          <p:spPr>
            <a:xfrm>
              <a:off x="2286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defRPr/>
              </a:pPr>
              <a:endParaRPr lang="en-US" sz="2533">
                <a:solidFill>
                  <a:prstClr val="white"/>
                </a:solidFill>
                <a:latin typeface="Calibri"/>
              </a:endParaRPr>
            </a:p>
          </p:txBody>
        </p:sp>
        <p:sp>
          <p:nvSpPr>
            <p:cNvPr id="20" name="Rectangle 19"/>
            <p:cNvSpPr/>
            <p:nvPr/>
          </p:nvSpPr>
          <p:spPr>
            <a:xfrm>
              <a:off x="574512" y="190500"/>
              <a:ext cx="4982615" cy="1015568"/>
            </a:xfrm>
            <a:prstGeom prst="rect">
              <a:avLst/>
            </a:prstGeom>
          </p:spPr>
          <p:txBody>
            <a:bodyPr wrap="none">
              <a:spAutoFit/>
            </a:bodyPr>
            <a:lstStyle/>
            <a:p>
              <a:pPr algn="just" defTabSz="609630">
                <a:lnSpc>
                  <a:spcPct val="150000"/>
                </a:lnSpc>
                <a:spcAft>
                  <a:spcPts val="533"/>
                </a:spcAft>
                <a:defRPr/>
              </a:pP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Ví dụ 4: </a:t>
              </a:r>
              <a:r>
                <a:rPr lang="nl-NL" sz="2533"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 tr53)</a:t>
              </a:r>
              <a:endParaRPr lang="en-US" sz="2533"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1" name="TextBox 20"/>
          <p:cNvSpPr txBox="1"/>
          <p:nvPr/>
        </p:nvSpPr>
        <p:spPr>
          <a:xfrm>
            <a:off x="403434" y="979375"/>
            <a:ext cx="11331366" cy="1846468"/>
          </a:xfrm>
          <a:prstGeom prst="rect">
            <a:avLst/>
          </a:prstGeom>
          <a:noFill/>
        </p:spPr>
        <p:txBody>
          <a:bodyPr wrap="square" rtlCol="0">
            <a:spAutoFit/>
          </a:bodyPr>
          <a:lstStyle/>
          <a:p>
            <a:pPr algn="just" defTabSz="609630">
              <a:lnSpc>
                <a:spcPct val="150000"/>
              </a:lnSpc>
              <a:defRPr/>
            </a:pPr>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Cho một cấp số nhân gồm các số hạng dương. Biết số hạng thứ 10 </a:t>
            </a:r>
            <a:r>
              <a:rPr lang="en-US" sz="2533">
                <a:solidFill>
                  <a:prstClr val="black"/>
                </a:solidFill>
                <a:latin typeface="Arial" panose="020B0604020202020204" pitchFamily="34" charset="0"/>
                <a:ea typeface="Arial" panose="020B0604020202020204" pitchFamily="34" charset="0"/>
                <a:cs typeface="Arial" panose="020B0604020202020204" pitchFamily="34" charset="0"/>
              </a:rPr>
              <a:t>bằng        1 536 và số hạng thứ 12 bằng 6 144. Tìm số hạng thứ 20 của cấp số nhân đó. </a:t>
            </a:r>
          </a:p>
        </p:txBody>
      </p:sp>
      <p:sp>
        <p:nvSpPr>
          <p:cNvPr id="23" name="Oval Callout 22"/>
          <p:cNvSpPr/>
          <p:nvPr/>
        </p:nvSpPr>
        <p:spPr>
          <a:xfrm>
            <a:off x="5558381" y="2301519"/>
            <a:ext cx="1057603" cy="54792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mc:AlternateContent xmlns:mc="http://schemas.openxmlformats.org/markup-compatibility/2006" xmlns:a14="http://schemas.microsoft.com/office/drawing/2010/main">
        <mc:Choice Requires="a14">
          <p:sp>
            <p:nvSpPr>
              <p:cNvPr id="25" name="Rectangle 24"/>
              <p:cNvSpPr/>
              <p:nvPr/>
            </p:nvSpPr>
            <p:spPr>
              <a:xfrm>
                <a:off x="349829" y="2951039"/>
                <a:ext cx="11268194" cy="677045"/>
              </a:xfrm>
              <a:prstGeom prst="rect">
                <a:avLst/>
              </a:prstGeom>
            </p:spPr>
            <p:txBody>
              <a:bodyPr wrap="square">
                <a:spAutoFit/>
              </a:bodyPr>
              <a:lstStyle/>
              <a:p>
                <a:pPr defTabSz="609630">
                  <a:lnSpc>
                    <a:spcPct val="150000"/>
                  </a:lnSpc>
                  <a:spcBef>
                    <a:spcPts val="400"/>
                  </a:spcBef>
                  <a:spcAft>
                    <a:spcPts val="400"/>
                  </a:spcAft>
                  <a:defRPr/>
                </a:pPr>
                <a:r>
                  <a:rPr lang="en-US" sz="2533">
                    <a:solidFill>
                      <a:prstClr val="black"/>
                    </a:solidFill>
                    <a:latin typeface="Arial" panose="020B0604020202020204" pitchFamily="34" charset="0"/>
                    <a:ea typeface="Calibri" panose="020F0502020204030204" pitchFamily="34" charset="0"/>
                    <a:cs typeface="Arial" panose="020B0604020202020204" pitchFamily="34" charset="0"/>
                  </a:rPr>
                  <a:t>Giả sử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en-US" sz="2533">
                    <a:solidFill>
                      <a:prstClr val="black"/>
                    </a:solidFill>
                    <a:latin typeface="Arial" panose="020B0604020202020204" pitchFamily="34" charset="0"/>
                    <a:cs typeface="Arial" panose="020B0604020202020204" pitchFamily="34" charset="0"/>
                  </a:rPr>
                  <a:t> là số hạng đầu và </a:t>
                </a:r>
                <a14:m>
                  <m:oMath xmlns:m="http://schemas.openxmlformats.org/officeDocument/2006/math">
                    <m:r>
                      <a:rPr lang="en-US" sz="2533" i="1">
                        <a:solidFill>
                          <a:prstClr val="black"/>
                        </a:solidFill>
                        <a:latin typeface="Cambria Math" panose="02040503050406030204" pitchFamily="18" charset="0"/>
                        <a:cs typeface="Arial" panose="020B0604020202020204" pitchFamily="34" charset="0"/>
                      </a:rPr>
                      <m:t>𝑞</m:t>
                    </m:r>
                    <m:r>
                      <a:rPr lang="en-US" sz="2533" i="1">
                        <a:solidFill>
                          <a:prstClr val="black"/>
                        </a:solidFill>
                        <a:latin typeface="Cambria Math" panose="02040503050406030204" pitchFamily="18" charset="0"/>
                        <a:cs typeface="Arial" panose="020B0604020202020204" pitchFamily="34" charset="0"/>
                      </a:rPr>
                      <m:t> </m:t>
                    </m:r>
                  </m:oMath>
                </a14:m>
                <a:r>
                  <a:rPr lang="en-US" sz="2533">
                    <a:solidFill>
                      <a:prstClr val="black"/>
                    </a:solidFill>
                    <a:latin typeface="Arial" panose="020B0604020202020204" pitchFamily="34" charset="0"/>
                    <a:cs typeface="Arial" panose="020B0604020202020204" pitchFamily="34" charset="0"/>
                  </a:rPr>
                  <a:t>là công bội của cấp số nhân đã cho. Ta có:</a:t>
                </a:r>
              </a:p>
            </p:txBody>
          </p:sp>
        </mc:Choice>
        <mc:Fallback xmlns="">
          <p:sp>
            <p:nvSpPr>
              <p:cNvPr id="25" name="Rectangle 24"/>
              <p:cNvSpPr>
                <a:spLocks noRot="1" noChangeAspect="1" noMove="1" noResize="1" noEditPoints="1" noAdjustHandles="1" noChangeArrowheads="1" noChangeShapeType="1" noTextEdit="1"/>
              </p:cNvSpPr>
              <p:nvPr/>
            </p:nvSpPr>
            <p:spPr>
              <a:xfrm>
                <a:off x="349829" y="2951039"/>
                <a:ext cx="11268194" cy="677045"/>
              </a:xfrm>
              <a:prstGeom prst="rect">
                <a:avLst/>
              </a:prstGeom>
              <a:blipFill>
                <a:blip r:embed="rId6"/>
                <a:stretch>
                  <a:fillRect l="-919"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5925" y="4729039"/>
                <a:ext cx="7975600" cy="1261756"/>
              </a:xfrm>
              <a:prstGeom prst="rect">
                <a:avLst/>
              </a:prstGeom>
            </p:spPr>
            <p:txBody>
              <a:bodyPr wrap="square">
                <a:spAutoFit/>
              </a:bodyPr>
              <a:lstStyle/>
              <a:p>
                <a:pPr defTabSz="609630">
                  <a:lnSpc>
                    <a:spcPct val="150000"/>
                  </a:lnSpc>
                  <a:defRPr/>
                </a:pPr>
                <a:r>
                  <a:rPr lang="en-US" sz="2533">
                    <a:solidFill>
                      <a:prstClr val="black"/>
                    </a:solidFill>
                    <a:latin typeface="Arial" panose="020B0604020202020204" pitchFamily="34" charset="0"/>
                    <a:cs typeface="Arial" panose="020B0604020202020204" pitchFamily="34" charset="0"/>
                  </a:rPr>
                  <a:t>Từ đây suy ra </a:t>
                </a:r>
                <a14:m>
                  <m:oMath xmlns:m="http://schemas.openxmlformats.org/officeDocument/2006/math">
                    <m:sSup>
                      <m:sSupPr>
                        <m:ctrlPr>
                          <a:rPr lang="en-US" sz="2533" i="1">
                            <a:solidFill>
                              <a:prstClr val="black"/>
                            </a:solidFill>
                            <a:latin typeface="Cambria Math" panose="02040503050406030204" pitchFamily="18" charset="0"/>
                            <a:cs typeface="Arial" panose="020B0604020202020204" pitchFamily="34" charset="0"/>
                          </a:rPr>
                        </m:ctrlPr>
                      </m:sSupPr>
                      <m:e>
                        <m:r>
                          <m:rPr>
                            <m:sty m:val="p"/>
                          </m:rPr>
                          <a:rPr lang="en-US" sz="2533">
                            <a:solidFill>
                              <a:prstClr val="black"/>
                            </a:solidFill>
                            <a:latin typeface="Cambria Math" panose="02040503050406030204" pitchFamily="18" charset="0"/>
                            <a:cs typeface="Arial" panose="020B0604020202020204" pitchFamily="34" charset="0"/>
                          </a:rPr>
                          <m:t>q</m:t>
                        </m:r>
                      </m:e>
                      <m:sup>
                        <m:r>
                          <a:rPr lang="en-US" sz="2533">
                            <a:solidFill>
                              <a:prstClr val="black"/>
                            </a:solidFill>
                            <a:latin typeface="Cambria Math" panose="02040503050406030204" pitchFamily="18" charset="0"/>
                            <a:cs typeface="Arial" panose="020B0604020202020204" pitchFamily="34" charset="0"/>
                          </a:rPr>
                          <m:t>2</m:t>
                        </m:r>
                      </m:sup>
                    </m:sSup>
                    <m:r>
                      <a:rPr lang="en-US" sz="2533">
                        <a:solidFill>
                          <a:prstClr val="black"/>
                        </a:solidFill>
                        <a:latin typeface="Cambria Math" panose="02040503050406030204" pitchFamily="18" charset="0"/>
                        <a:cs typeface="Arial" panose="020B0604020202020204" pitchFamily="34" charset="0"/>
                      </a:rPr>
                      <m:t>=4</m:t>
                    </m:r>
                  </m:oMath>
                </a14:m>
                <a:r>
                  <a:rPr lang="en-US" sz="2533">
                    <a:solidFill>
                      <a:prstClr val="black"/>
                    </a:solidFill>
                    <a:latin typeface="Arial" panose="020B0604020202020204" pitchFamily="34" charset="0"/>
                    <a:cs typeface="Arial" panose="020B0604020202020204" pitchFamily="34" charset="0"/>
                  </a:rPr>
                  <a:t>, tức là </a:t>
                </a:r>
                <a14:m>
                  <m:oMath xmlns:m="http://schemas.openxmlformats.org/officeDocument/2006/math">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q</m:t>
                    </m:r>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en-US" sz="2533">
                    <a:solidFill>
                      <a:prstClr val="black"/>
                    </a:solidFill>
                    <a:latin typeface="Arial" panose="020B0604020202020204" pitchFamily="34" charset="0"/>
                    <a:cs typeface="Arial" panose="020B0604020202020204" pitchFamily="34" charset="0"/>
                  </a:rPr>
                  <a:t> hoặc </a:t>
                </a:r>
                <a14:m>
                  <m:oMath xmlns:m="http://schemas.openxmlformats.org/officeDocument/2006/math">
                    <m:r>
                      <m:rPr>
                        <m:sty m:val="p"/>
                      </m:rPr>
                      <a:rPr lang="en-US" sz="2533">
                        <a:solidFill>
                          <a:prstClr val="black"/>
                        </a:solidFill>
                        <a:latin typeface="Cambria Math" panose="02040503050406030204" pitchFamily="18" charset="0"/>
                        <a:cs typeface="Arial" panose="020B0604020202020204" pitchFamily="34" charset="0"/>
                      </a:rPr>
                      <m:t>q</m:t>
                    </m:r>
                    <m:r>
                      <a:rPr lang="en-US" sz="2533" i="1">
                        <a:solidFill>
                          <a:prstClr val="black"/>
                        </a:solidFill>
                        <a:latin typeface="Cambria Math" panose="02040503050406030204" pitchFamily="18" charset="0"/>
                        <a:cs typeface="Arial" panose="020B0604020202020204" pitchFamily="34" charset="0"/>
                      </a:rPr>
                      <m:t>=−2</m:t>
                    </m:r>
                  </m:oMath>
                </a14:m>
                <a:r>
                  <a:rPr lang="en-US" sz="2533">
                    <a:solidFill>
                      <a:prstClr val="black"/>
                    </a:solidFill>
                    <a:latin typeface="Arial" panose="020B0604020202020204" pitchFamily="34" charset="0"/>
                    <a:cs typeface="Arial" panose="020B0604020202020204" pitchFamily="34" charset="0"/>
                  </a:rPr>
                  <a:t>.</a:t>
                </a:r>
              </a:p>
              <a:p>
                <a:pPr defTabSz="609630">
                  <a:lnSpc>
                    <a:spcPct val="150000"/>
                  </a:lnSpc>
                  <a:defRPr/>
                </a:pPr>
                <a:r>
                  <a:rPr lang="en-US" sz="2533">
                    <a:solidFill>
                      <a:prstClr val="black"/>
                    </a:solidFill>
                    <a:latin typeface="Arial" panose="020B0604020202020204" pitchFamily="34" charset="0"/>
                    <a:cs typeface="Arial" panose="020B0604020202020204" pitchFamily="34" charset="0"/>
                  </a:rPr>
                  <a:t>Với </a:t>
                </a:r>
                <a14:m>
                  <m:oMath xmlns:m="http://schemas.openxmlformats.org/officeDocument/2006/math">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q</m:t>
                    </m:r>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en-US" sz="2533">
                    <a:solidFill>
                      <a:prstClr val="black"/>
                    </a:solidFill>
                    <a:latin typeface="Arial" panose="020B0604020202020204" pitchFamily="34" charset="0"/>
                    <a:cs typeface="Arial" panose="020B0604020202020204" pitchFamily="34" charset="0"/>
                  </a:rPr>
                  <a:t>, ta tính được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endParaRPr lang="en-US" sz="2533">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95925" y="4729039"/>
                <a:ext cx="7975600" cy="1261756"/>
              </a:xfrm>
              <a:prstGeom prst="rect">
                <a:avLst/>
              </a:prstGeom>
              <a:blipFill>
                <a:blip r:embed="rId7"/>
                <a:stretch>
                  <a:fillRect l="-1376" b="-53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798703" y="3154239"/>
                <a:ext cx="6096000" cy="1611018"/>
              </a:xfrm>
              <a:prstGeom prst="rect">
                <a:avLst/>
              </a:prstGeom>
            </p:spPr>
            <p:txBody>
              <a:bodyPr>
                <a:spAutoFit/>
              </a:bodyPr>
              <a:lstStyle/>
              <a:p>
                <a:pPr algn="ctr" defTabSz="609630">
                  <a:lnSpc>
                    <a:spcPct val="150000"/>
                  </a:lnSpc>
                  <a:spcBef>
                    <a:spcPts val="400"/>
                  </a:spcBef>
                  <a:spcAft>
                    <a:spcPts val="400"/>
                  </a:spcAft>
                  <a:defRPr/>
                </a:pPr>
                <a14:m>
                  <m:oMath xmlns:m="http://schemas.openxmlformats.org/officeDocument/2006/math">
                    <m:d>
                      <m:dPr>
                        <m:begChr m:val="{"/>
                        <m:endChr m:val=""/>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10</m:t>
                                </m:r>
                              </m:sub>
                            </m:s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q</m:t>
                                </m:r>
                              </m:e>
                              <m:sup>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9</m:t>
                                </m:r>
                              </m:sup>
                            </m:sSup>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nor/>
                              </m:rPr>
                              <a:rPr lang="en-US" sz="2533">
                                <a:solidFill>
                                  <a:prstClr val="black"/>
                                </a:solidFill>
                                <a:latin typeface="Arial" panose="020B0604020202020204" pitchFamily="34" charset="0"/>
                                <a:ea typeface="Arial" panose="020B0604020202020204" pitchFamily="34" charset="0"/>
                                <a:cs typeface="Arial" panose="020B0604020202020204" pitchFamily="34" charset="0"/>
                              </a:rPr>
                              <m:t>1 536</m:t>
                            </m:r>
                          </m:e>
                          <m:e>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12</m:t>
                                </m:r>
                              </m:sub>
                            </m:s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sSup>
                              <m:sSup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q</m:t>
                                </m:r>
                              </m:e>
                              <m:sup>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11</m:t>
                                </m:r>
                              </m:sup>
                            </m:sSup>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nor/>
                              </m:rPr>
                              <a:rPr lang="en-US" sz="2533">
                                <a:solidFill>
                                  <a:prstClr val="black"/>
                                </a:solidFill>
                                <a:latin typeface="Arial" panose="020B0604020202020204" pitchFamily="34" charset="0"/>
                                <a:ea typeface="Arial" panose="020B0604020202020204" pitchFamily="34" charset="0"/>
                                <a:cs typeface="Arial" panose="020B0604020202020204" pitchFamily="34" charset="0"/>
                              </a:rPr>
                              <m:t>6 144</m:t>
                            </m:r>
                          </m:e>
                        </m:eqArr>
                      </m:e>
                    </m:d>
                  </m:oMath>
                </a14:m>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533">
                  <a:solidFill>
                    <a:prstClr val="black"/>
                  </a:solidFill>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798703" y="3154239"/>
                <a:ext cx="6096000" cy="161101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95926" y="5999039"/>
                <a:ext cx="11661141" cy="677045"/>
              </a:xfrm>
              <a:prstGeom prst="rect">
                <a:avLst/>
              </a:prstGeom>
            </p:spPr>
            <p:txBody>
              <a:bodyPr wrap="none">
                <a:spAutoFit/>
              </a:bodyPr>
              <a:lstStyle/>
              <a:p>
                <a:pPr defTabSz="609630">
                  <a:lnSpc>
                    <a:spcPct val="150000"/>
                  </a:lnSpc>
                  <a:spcBef>
                    <a:spcPts val="400"/>
                  </a:spcBef>
                  <a:spcAft>
                    <a:spcPts val="400"/>
                  </a:spcAft>
                  <a:defRPr/>
                </a:pPr>
                <a:r>
                  <a:rPr lang="en-US" sz="2533">
                    <a:solidFill>
                      <a:prstClr val="black"/>
                    </a:solidFill>
                    <a:latin typeface="Arial" panose="020B0604020202020204" pitchFamily="34" charset="0"/>
                    <a:cs typeface="Arial" panose="020B0604020202020204" pitchFamily="34" charset="0"/>
                  </a:rPr>
                  <a:t>Với </a:t>
                </a:r>
                <a14:m>
                  <m:oMath xmlns:m="http://schemas.openxmlformats.org/officeDocument/2006/math">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q</m:t>
                    </m:r>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en-US" sz="2533">
                    <a:solidFill>
                      <a:prstClr val="black"/>
                    </a:solidFill>
                    <a:latin typeface="Arial" panose="020B0604020202020204" pitchFamily="34" charset="0"/>
                    <a:cs typeface="Arial" panose="020B0604020202020204" pitchFamily="34" charset="0"/>
                  </a:rPr>
                  <a:t>, ta tính được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en-US" sz="2533">
                    <a:solidFill>
                      <a:prstClr val="black"/>
                    </a:solidFill>
                    <a:latin typeface="Arial" panose="020B0604020202020204" pitchFamily="34" charset="0"/>
                    <a:cs typeface="Arial" panose="020B0604020202020204" pitchFamily="34" charset="0"/>
                  </a:rPr>
                  <a:t> (trường hợp này loại vì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&gt;0</m:t>
                    </m:r>
                  </m:oMath>
                </a14:m>
                <a:r>
                  <a:rPr lang="en-US" sz="2533">
                    <a:solidFill>
                      <a:prstClr val="black"/>
                    </a:solidFill>
                    <a:latin typeface="Arial" panose="020B0604020202020204" pitchFamily="34" charset="0"/>
                    <a:cs typeface="Arial" panose="020B0604020202020204" pitchFamily="34" charset="0"/>
                  </a:rPr>
                  <a:t> theo giả thiết). </a:t>
                </a:r>
              </a:p>
            </p:txBody>
          </p:sp>
        </mc:Choice>
        <mc:Fallback xmlns="">
          <p:sp>
            <p:nvSpPr>
              <p:cNvPr id="28" name="Rectangle 27"/>
              <p:cNvSpPr>
                <a:spLocks noRot="1" noChangeAspect="1" noMove="1" noResize="1" noEditPoints="1" noAdjustHandles="1" noChangeArrowheads="1" noChangeShapeType="1" noTextEdit="1"/>
              </p:cNvSpPr>
              <p:nvPr/>
            </p:nvSpPr>
            <p:spPr>
              <a:xfrm>
                <a:off x="395926" y="5999039"/>
                <a:ext cx="11661141" cy="677045"/>
              </a:xfrm>
              <a:prstGeom prst="rect">
                <a:avLst/>
              </a:prstGeom>
              <a:blipFill>
                <a:blip r:embed="rId9"/>
                <a:stretch>
                  <a:fillRect l="-941" b="-10811"/>
                </a:stretch>
              </a:blipFill>
            </p:spPr>
            <p:txBody>
              <a:bodyPr/>
              <a:lstStyle/>
              <a:p>
                <a:r>
                  <a:rPr lang="en-US">
                    <a:noFill/>
                  </a:rPr>
                  <a:t> </a:t>
                </a:r>
              </a:p>
            </p:txBody>
          </p:sp>
        </mc:Fallback>
      </mc:AlternateContent>
      <p:pic>
        <p:nvPicPr>
          <p:cNvPr id="29" name="Picture 28"/>
          <p:cNvPicPr>
            <a:picLocks noChangeAspect="1"/>
          </p:cNvPicPr>
          <p:nvPr/>
        </p:nvPicPr>
        <p:blipFill>
          <a:blip r:embed="rId10"/>
          <a:stretch>
            <a:fillRect/>
          </a:stretch>
        </p:blipFill>
        <p:spPr>
          <a:xfrm>
            <a:off x="11024698" y="4465875"/>
            <a:ext cx="702081" cy="900959"/>
          </a:xfrm>
          <a:prstGeom prst="rect">
            <a:avLst/>
          </a:prstGeom>
        </p:spPr>
      </p:pic>
    </p:spTree>
    <p:extLst>
      <p:ext uri="{BB962C8B-B14F-4D97-AF65-F5344CB8AC3E}">
        <p14:creationId xmlns:p14="http://schemas.microsoft.com/office/powerpoint/2010/main" val="266125083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5" grpId="0"/>
      <p:bldP spid="13"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011" y="-76200"/>
            <a:ext cx="12344400" cy="6934200"/>
          </a:xfrm>
          <a:prstGeom prst="rect">
            <a:avLst/>
          </a:prstGeom>
        </p:spPr>
      </p:pic>
      <p:sp>
        <p:nvSpPr>
          <p:cNvPr id="3" name="AutoShape 3"/>
          <p:cNvSpPr/>
          <p:nvPr/>
        </p:nvSpPr>
        <p:spPr>
          <a:xfrm>
            <a:off x="101600" y="55439"/>
            <a:ext cx="11887200" cy="6680199"/>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200000">
            <a:off x="-493528" y="287148"/>
            <a:ext cx="748870" cy="624340"/>
          </a:xfrm>
          <a:prstGeom prst="rect">
            <a:avLst/>
          </a:prstGeom>
        </p:spPr>
      </p:pic>
      <p:grpSp>
        <p:nvGrpSpPr>
          <p:cNvPr id="17" name="Group 16"/>
          <p:cNvGrpSpPr/>
          <p:nvPr/>
        </p:nvGrpSpPr>
        <p:grpSpPr>
          <a:xfrm>
            <a:off x="4232981" y="228600"/>
            <a:ext cx="3708400" cy="711200"/>
            <a:chOff x="228600" y="190500"/>
            <a:chExt cx="5562600" cy="1066800"/>
          </a:xfrm>
        </p:grpSpPr>
        <p:sp>
          <p:nvSpPr>
            <p:cNvPr id="18" name="Rectangle 17"/>
            <p:cNvSpPr/>
            <p:nvPr/>
          </p:nvSpPr>
          <p:spPr>
            <a:xfrm>
              <a:off x="2286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defRPr/>
              </a:pPr>
              <a:endParaRPr lang="en-US" sz="2533">
                <a:solidFill>
                  <a:prstClr val="white"/>
                </a:solidFill>
                <a:latin typeface="Calibri"/>
              </a:endParaRPr>
            </a:p>
          </p:txBody>
        </p:sp>
        <p:sp>
          <p:nvSpPr>
            <p:cNvPr id="20" name="Rectangle 19"/>
            <p:cNvSpPr/>
            <p:nvPr/>
          </p:nvSpPr>
          <p:spPr>
            <a:xfrm>
              <a:off x="574512" y="190500"/>
              <a:ext cx="4982615" cy="1015568"/>
            </a:xfrm>
            <a:prstGeom prst="rect">
              <a:avLst/>
            </a:prstGeom>
          </p:spPr>
          <p:txBody>
            <a:bodyPr wrap="none">
              <a:spAutoFit/>
            </a:bodyPr>
            <a:lstStyle/>
            <a:p>
              <a:pPr algn="just" defTabSz="609630">
                <a:lnSpc>
                  <a:spcPct val="150000"/>
                </a:lnSpc>
                <a:spcAft>
                  <a:spcPts val="533"/>
                </a:spcAft>
                <a:defRPr/>
              </a:pP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Ví dụ 4: </a:t>
              </a:r>
              <a:r>
                <a:rPr lang="nl-NL" sz="2533"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 tr53)</a:t>
              </a:r>
              <a:endParaRPr lang="en-US" sz="2533"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1" name="TextBox 20"/>
          <p:cNvSpPr txBox="1"/>
          <p:nvPr/>
        </p:nvSpPr>
        <p:spPr>
          <a:xfrm>
            <a:off x="403434" y="979375"/>
            <a:ext cx="11331366" cy="1846468"/>
          </a:xfrm>
          <a:prstGeom prst="rect">
            <a:avLst/>
          </a:prstGeom>
          <a:noFill/>
        </p:spPr>
        <p:txBody>
          <a:bodyPr wrap="square" rtlCol="0">
            <a:spAutoFit/>
          </a:bodyPr>
          <a:lstStyle/>
          <a:p>
            <a:pPr algn="just" defTabSz="609630">
              <a:lnSpc>
                <a:spcPct val="150000"/>
              </a:lnSpc>
              <a:defRPr/>
            </a:pPr>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Cho một cấp số nhân gồm các số hạng dương. Biết số hạng thứ 10 </a:t>
            </a:r>
            <a:r>
              <a:rPr lang="en-US" sz="2533">
                <a:solidFill>
                  <a:prstClr val="black"/>
                </a:solidFill>
                <a:latin typeface="Arial" panose="020B0604020202020204" pitchFamily="34" charset="0"/>
                <a:ea typeface="Arial" panose="020B0604020202020204" pitchFamily="34" charset="0"/>
                <a:cs typeface="Arial" panose="020B0604020202020204" pitchFamily="34" charset="0"/>
              </a:rPr>
              <a:t>bằng        1 536 và số hạng thứ 12 bằng 6 144. Tìm số hạng thứ 20 của cấp số nhân đó. </a:t>
            </a:r>
          </a:p>
        </p:txBody>
      </p:sp>
      <p:sp>
        <p:nvSpPr>
          <p:cNvPr id="23" name="Oval Callout 22"/>
          <p:cNvSpPr/>
          <p:nvPr/>
        </p:nvSpPr>
        <p:spPr>
          <a:xfrm>
            <a:off x="5558381" y="2301519"/>
            <a:ext cx="1057603" cy="54792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mc:AlternateContent xmlns:mc="http://schemas.openxmlformats.org/markup-compatibility/2006" xmlns:a14="http://schemas.microsoft.com/office/drawing/2010/main">
        <mc:Choice Requires="a14">
          <p:sp>
            <p:nvSpPr>
              <p:cNvPr id="13" name="Rectangle 12"/>
              <p:cNvSpPr/>
              <p:nvPr/>
            </p:nvSpPr>
            <p:spPr>
              <a:xfrm>
                <a:off x="414129" y="3111217"/>
                <a:ext cx="4023675" cy="677045"/>
              </a:xfrm>
              <a:prstGeom prst="rect">
                <a:avLst/>
              </a:prstGeom>
            </p:spPr>
            <p:txBody>
              <a:bodyPr wrap="square">
                <a:spAutoFit/>
              </a:bodyPr>
              <a:lstStyle/>
              <a:p>
                <a:pPr defTabSz="609630">
                  <a:lnSpc>
                    <a:spcPct val="150000"/>
                  </a:lnSpc>
                  <a:defRPr/>
                </a:pPr>
                <a:r>
                  <a:rPr lang="en-US" sz="2533">
                    <a:solidFill>
                      <a:prstClr val="black"/>
                    </a:solidFill>
                    <a:latin typeface="Arial" panose="020B0604020202020204" pitchFamily="34" charset="0"/>
                    <a:cs typeface="Arial" panose="020B0604020202020204" pitchFamily="34" charset="0"/>
                  </a:rPr>
                  <a:t>Do đó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en-US" sz="2533">
                    <a:solidFill>
                      <a:prstClr val="black"/>
                    </a:solidFill>
                    <a:latin typeface="Arial" panose="020B0604020202020204" pitchFamily="34" charset="0"/>
                    <a:cs typeface="Arial" panose="020B0604020202020204" pitchFamily="34" charset="0"/>
                  </a:rPr>
                  <a:t> và </a:t>
                </a:r>
                <a14:m>
                  <m:oMath xmlns:m="http://schemas.openxmlformats.org/officeDocument/2006/math">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q</m:t>
                    </m:r>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endParaRPr lang="en-US" sz="2533">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14129" y="3111217"/>
                <a:ext cx="4023675" cy="677045"/>
              </a:xfrm>
              <a:prstGeom prst="rect">
                <a:avLst/>
              </a:prstGeom>
              <a:blipFill>
                <a:blip r:embed="rId6"/>
                <a:stretch>
                  <a:fillRect l="-2727" b="-10811"/>
                </a:stretch>
              </a:blipFill>
            </p:spPr>
            <p:txBody>
              <a:bodyPr/>
              <a:lstStyle/>
              <a:p>
                <a:r>
                  <a:rPr lang="en-US">
                    <a:noFill/>
                  </a:rPr>
                  <a:t> </a:t>
                </a:r>
              </a:p>
            </p:txBody>
          </p:sp>
        </mc:Fallback>
      </mc:AlternateContent>
      <p:sp>
        <p:nvSpPr>
          <p:cNvPr id="28" name="Rectangle 27"/>
          <p:cNvSpPr/>
          <p:nvPr/>
        </p:nvSpPr>
        <p:spPr>
          <a:xfrm>
            <a:off x="403434" y="3951070"/>
            <a:ext cx="6906058" cy="677045"/>
          </a:xfrm>
          <a:prstGeom prst="rect">
            <a:avLst/>
          </a:prstGeom>
        </p:spPr>
        <p:txBody>
          <a:bodyPr wrap="none">
            <a:spAutoFit/>
          </a:bodyPr>
          <a:lstStyle/>
          <a:p>
            <a:pPr defTabSz="609630">
              <a:lnSpc>
                <a:spcPct val="150000"/>
              </a:lnSpc>
              <a:spcBef>
                <a:spcPts val="400"/>
              </a:spcBef>
              <a:spcAft>
                <a:spcPts val="400"/>
              </a:spcAft>
              <a:defRPr/>
            </a:pPr>
            <a:r>
              <a:rPr lang="en-US" sz="2533">
                <a:solidFill>
                  <a:prstClr val="black"/>
                </a:solidFill>
                <a:latin typeface="Arial" panose="020B0604020202020204" pitchFamily="34" charset="0"/>
                <a:cs typeface="Arial" panose="020B0604020202020204" pitchFamily="34" charset="0"/>
              </a:rPr>
              <a:t>Vậy số hạng thứ 20 của cấp số nhân đã cho là</a:t>
            </a:r>
          </a:p>
        </p:txBody>
      </p:sp>
      <p:pic>
        <p:nvPicPr>
          <p:cNvPr id="29" name="Picture 28"/>
          <p:cNvPicPr>
            <a:picLocks noChangeAspect="1"/>
          </p:cNvPicPr>
          <p:nvPr/>
        </p:nvPicPr>
        <p:blipFill>
          <a:blip r:embed="rId7"/>
          <a:stretch>
            <a:fillRect/>
          </a:stretch>
        </p:blipFill>
        <p:spPr>
          <a:xfrm>
            <a:off x="10758905" y="5181370"/>
            <a:ext cx="1211179" cy="155426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575486" y="4859178"/>
                <a:ext cx="5057667" cy="482120"/>
              </a:xfrm>
              <a:prstGeom prst="rect">
                <a:avLst/>
              </a:prstGeom>
            </p:spPr>
            <p:txBody>
              <a:bodyPr wrap="none">
                <a:spAutoFit/>
              </a:bodyPr>
              <a:lstStyle/>
              <a:p>
                <a:pPr defTabSz="609630"/>
                <a14:m>
                  <m:oMathPara xmlns:m="http://schemas.openxmlformats.org/officeDocument/2006/math">
                    <m:oMathParaPr>
                      <m:jc m:val="centerGroup"/>
                    </m:oMathParaPr>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20</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𝑞</m:t>
                          </m:r>
                        </m:e>
                        <m:sup>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19</m:t>
                          </m:r>
                        </m:sup>
                      </m:sSup>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2</m:t>
                          </m:r>
                        </m:e>
                        <m:sup>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19</m:t>
                          </m:r>
                        </m:sup>
                      </m:sSup>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=1 572 864</m:t>
                      </m:r>
                    </m:oMath>
                  </m:oMathPara>
                </a14:m>
                <a:endParaRPr lang="en-US" sz="120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3575486" y="4859178"/>
                <a:ext cx="5057667" cy="482120"/>
              </a:xfrm>
              <a:prstGeom prst="rect">
                <a:avLst/>
              </a:prstGeom>
              <a:blipFill>
                <a:blip r:embed="rId8"/>
                <a:stretch>
                  <a:fillRect b="-10127"/>
                </a:stretch>
              </a:blipFill>
            </p:spPr>
            <p:txBody>
              <a:bodyPr/>
              <a:lstStyle/>
              <a:p>
                <a:r>
                  <a:rPr lang="en-US">
                    <a:noFill/>
                  </a:rPr>
                  <a:t> </a:t>
                </a:r>
              </a:p>
            </p:txBody>
          </p:sp>
        </mc:Fallback>
      </mc:AlternateContent>
    </p:spTree>
    <p:extLst>
      <p:ext uri="{BB962C8B-B14F-4D97-AF65-F5344CB8AC3E}">
        <p14:creationId xmlns:p14="http://schemas.microsoft.com/office/powerpoint/2010/main" val="22467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12192000" cy="6858001"/>
          </a:xfrm>
          <a:prstGeom prst="rect">
            <a:avLst/>
          </a:prstGeom>
        </p:spPr>
      </p:pic>
      <p:sp>
        <p:nvSpPr>
          <p:cNvPr id="3" name="AutoShape 3"/>
          <p:cNvSpPr/>
          <p:nvPr/>
        </p:nvSpPr>
        <p:spPr>
          <a:xfrm>
            <a:off x="152400" y="123936"/>
            <a:ext cx="11887200" cy="6607065"/>
          </a:xfrm>
          <a:prstGeom prst="rect">
            <a:avLst/>
          </a:prstGeom>
          <a:solidFill>
            <a:srgbClr val="FFFBEC"/>
          </a:solidFill>
        </p:spPr>
      </p:sp>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2400" y="-138337"/>
            <a:ext cx="558800" cy="56186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916560">
            <a:off x="10922487" y="5687481"/>
            <a:ext cx="1139292" cy="106671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603" y="423528"/>
            <a:ext cx="279595" cy="283199"/>
          </a:xfrm>
          <a:prstGeom prst="rect">
            <a:avLst/>
          </a:prstGeom>
        </p:spPr>
      </p:pic>
      <p:pic>
        <p:nvPicPr>
          <p:cNvPr id="16"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246833" y="-151441"/>
            <a:ext cx="558800" cy="561865"/>
          </a:xfrm>
          <a:prstGeom prst="rect">
            <a:avLst/>
          </a:prstGeom>
        </p:spPr>
      </p:pic>
      <p:grpSp>
        <p:nvGrpSpPr>
          <p:cNvPr id="6" name="Group 5"/>
          <p:cNvGrpSpPr/>
          <p:nvPr/>
        </p:nvGrpSpPr>
        <p:grpSpPr>
          <a:xfrm>
            <a:off x="4729717" y="279401"/>
            <a:ext cx="2768600" cy="796655"/>
            <a:chOff x="6991350" y="431021"/>
            <a:chExt cx="4152900" cy="1194983"/>
          </a:xfrm>
        </p:grpSpPr>
        <p:sp>
          <p:nvSpPr>
            <p:cNvPr id="5" name="Rounded Rectangle 4"/>
            <p:cNvSpPr/>
            <p:nvPr/>
          </p:nvSpPr>
          <p:spPr>
            <a:xfrm>
              <a:off x="6991350" y="473508"/>
              <a:ext cx="4152900" cy="1152496"/>
            </a:xfrm>
            <a:prstGeom prst="round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20" name="Rectangle 19"/>
            <p:cNvSpPr/>
            <p:nvPr/>
          </p:nvSpPr>
          <p:spPr>
            <a:xfrm>
              <a:off x="7315200" y="431021"/>
              <a:ext cx="3733800" cy="1177245"/>
            </a:xfrm>
            <a:prstGeom prst="rect">
              <a:avLst/>
            </a:prstGeom>
          </p:spPr>
          <p:txBody>
            <a:bodyPr wrap="square">
              <a:spAutoFit/>
            </a:bodyPr>
            <a:lstStyle/>
            <a:p>
              <a:pPr defTabSz="609630">
                <a:lnSpc>
                  <a:spcPct val="150000"/>
                </a:lnSpc>
                <a:defRPr/>
              </a:pPr>
              <a:r>
                <a:rPr lang="en-US" sz="3000" b="1">
                  <a:solidFill>
                    <a:prstClr val="black"/>
                  </a:solidFill>
                  <a:latin typeface="Arial" panose="020B0604020202020204" pitchFamily="34" charset="0"/>
                  <a:ea typeface="Times New Roman" panose="02020603050405020304" pitchFamily="18" charset="0"/>
                </a:rPr>
                <a:t>Luyện tập 2</a:t>
              </a:r>
              <a:endParaRPr lang="en-US" sz="3000" dirty="0">
                <a:solidFill>
                  <a:prstClr val="black"/>
                </a:solidFill>
                <a:latin typeface="Times New Roman" panose="02020603050405020304" pitchFamily="18" charset="0"/>
                <a:ea typeface="Times New Roman" panose="02020603050405020304" pitchFamily="18" charset="0"/>
              </a:endParaRPr>
            </a:p>
          </p:txBody>
        </p:sp>
      </p:grpSp>
      <p:sp>
        <p:nvSpPr>
          <p:cNvPr id="28" name="Oval Callout 27"/>
          <p:cNvSpPr/>
          <p:nvPr/>
        </p:nvSpPr>
        <p:spPr>
          <a:xfrm>
            <a:off x="5636503" y="2492551"/>
            <a:ext cx="1018297" cy="587673"/>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467" b="1" dirty="0">
                <a:solidFill>
                  <a:prstClr val="black"/>
                </a:solidFill>
                <a:latin typeface="Arial" panose="020B0604020202020204" pitchFamily="34" charset="0"/>
              </a:rPr>
              <a:t>Giải</a:t>
            </a:r>
            <a:endParaRPr lang="en-US" sz="2467" b="1" dirty="0">
              <a:solidFill>
                <a:prstClr val="black"/>
              </a:solidFill>
              <a:latin typeface="Calibri"/>
            </a:endParaRPr>
          </a:p>
        </p:txBody>
      </p:sp>
      <p:sp>
        <p:nvSpPr>
          <p:cNvPr id="13" name="Rectangle 12"/>
          <p:cNvSpPr/>
          <p:nvPr/>
        </p:nvSpPr>
        <p:spPr>
          <a:xfrm>
            <a:off x="254000" y="1222551"/>
            <a:ext cx="11684000" cy="1800878"/>
          </a:xfrm>
          <a:prstGeom prst="rect">
            <a:avLst/>
          </a:prstGeom>
        </p:spPr>
        <p:txBody>
          <a:bodyPr wrap="square">
            <a:spAutoFit/>
          </a:bodyPr>
          <a:lstStyle/>
          <a:p>
            <a:pPr algn="just" defTabSz="609630">
              <a:lnSpc>
                <a:spcPct val="150000"/>
              </a:lnSpc>
            </a:pPr>
            <a:r>
              <a:rPr lang="vi-VN" sz="2467">
                <a:solidFill>
                  <a:srgbClr val="000000"/>
                </a:solidFill>
                <a:latin typeface="Arial" panose="020B0604020202020204" pitchFamily="34" charset="0"/>
              </a:rPr>
              <a:t>Trong một lọ nuôi cấy vi khuẩn, ban đầy có 5 000 con vi khuẩn và số lượng vi khuẩn tăng lên thêm 8% mỗi giờ. Hỏi sau 5 giờ thì số lượng vi khuẩn là bao nhiêu?</a:t>
            </a:r>
            <a:endParaRPr lang="en-US" sz="2467">
              <a:solidFill>
                <a:prstClr val="black"/>
              </a:solidFill>
              <a:latin typeface="Calibri"/>
            </a:endParaRPr>
          </a:p>
        </p:txBody>
      </p:sp>
      <p:sp>
        <p:nvSpPr>
          <p:cNvPr id="14" name="Rectangle 13"/>
          <p:cNvSpPr/>
          <p:nvPr/>
        </p:nvSpPr>
        <p:spPr>
          <a:xfrm>
            <a:off x="254000" y="3152951"/>
            <a:ext cx="11684000" cy="3637662"/>
          </a:xfrm>
          <a:prstGeom prst="rect">
            <a:avLst/>
          </a:prstGeom>
        </p:spPr>
        <p:txBody>
          <a:bodyPr wrap="square">
            <a:spAutoFit/>
          </a:bodyPr>
          <a:lstStyle/>
          <a:p>
            <a:pPr algn="just" defTabSz="609630">
              <a:lnSpc>
                <a:spcPct val="150000"/>
              </a:lnSpc>
              <a:spcAft>
                <a:spcPts val="533"/>
              </a:spcAft>
            </a:pP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Vì ban đầu có 5 000 con vi khuẩn và số lượng vi khuẩn tăng lên thêm 8% mỗi giờ nên số lượng vi khuẩn sau mỗi giờ lập thành một cấp số nhân với số hạng đầu u</a:t>
            </a:r>
            <a:r>
              <a:rPr lang="nl-NL" sz="24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 = 5 000 và công bội q = 1,08 và u</a:t>
            </a:r>
            <a:r>
              <a:rPr lang="nl-NL" sz="24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 là số lượng vi khuẩn nhận được sau 5 giờ nuôi cấy.</a:t>
            </a:r>
            <a:endParaRPr lang="en-US" sz="24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Ta có: u</a:t>
            </a:r>
            <a:r>
              <a:rPr lang="nl-NL" sz="24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4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4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6 – 1</a:t>
            </a: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 = 5 000 . 1,08</a:t>
            </a:r>
            <a:r>
              <a:rPr lang="nl-NL" sz="24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nl-NL" sz="2467">
                <a:solidFill>
                  <a:prstClr val="black"/>
                </a:solidFill>
                <a:latin typeface="Arial" panose="020B0604020202020204" pitchFamily="34" charset="0"/>
                <a:ea typeface="Gungsuh" panose="02030600000101010101" pitchFamily="18" charset="-127"/>
                <a:cs typeface="Arial" panose="020B0604020202020204" pitchFamily="34" charset="0"/>
              </a:rPr>
              <a:t> ≈ 7 347.</a:t>
            </a:r>
            <a:endParaRPr lang="en-US" sz="24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Vậy sau 5 giờ thì số lượng vi khuẩn xấp xỉ khoảng 7 347 con.</a:t>
            </a:r>
            <a:endParaRPr lang="en-US" sz="2467">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45579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00"/>
                                        <p:tgtEl>
                                          <p:spTgt spid="14">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 y="1"/>
            <a:ext cx="12192001" cy="6858000"/>
          </a:xfrm>
          <a:prstGeom prst="rect">
            <a:avLst/>
          </a:prstGeom>
        </p:spPr>
      </p:pic>
      <p:grpSp>
        <p:nvGrpSpPr>
          <p:cNvPr id="9" name="Group 8"/>
          <p:cNvGrpSpPr/>
          <p:nvPr/>
        </p:nvGrpSpPr>
        <p:grpSpPr>
          <a:xfrm>
            <a:off x="1574800" y="1112337"/>
            <a:ext cx="8995733" cy="2965433"/>
            <a:chOff x="1981200" y="3286150"/>
            <a:chExt cx="13493600" cy="4448150"/>
          </a:xfrm>
        </p:grpSpPr>
        <p:grpSp>
          <p:nvGrpSpPr>
            <p:cNvPr id="16" name="Group 15"/>
            <p:cNvGrpSpPr/>
            <p:nvPr/>
          </p:nvGrpSpPr>
          <p:grpSpPr>
            <a:xfrm>
              <a:off x="1981200" y="3286150"/>
              <a:ext cx="13493600" cy="4448150"/>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sp>
          <p:sp>
            <p:nvSpPr>
              <p:cNvPr id="7" name="AutoShape 7"/>
              <p:cNvSpPr/>
              <p:nvPr/>
            </p:nvSpPr>
            <p:spPr>
              <a:xfrm>
                <a:off x="805442" y="3778343"/>
                <a:ext cx="16453858" cy="5757218"/>
              </a:xfrm>
              <a:prstGeom prst="rect">
                <a:avLst/>
              </a:prstGeom>
              <a:solidFill>
                <a:srgbClr val="FFFBEC"/>
              </a:solidFill>
            </p:spPr>
          </p:sp>
        </p:grpSp>
        <p:sp>
          <p:nvSpPr>
            <p:cNvPr id="8" name="Rectangle 7"/>
            <p:cNvSpPr/>
            <p:nvPr/>
          </p:nvSpPr>
          <p:spPr>
            <a:xfrm>
              <a:off x="2425334" y="4152900"/>
              <a:ext cx="12672129" cy="3278397"/>
            </a:xfrm>
            <a:prstGeom prst="rect">
              <a:avLst/>
            </a:prstGeom>
          </p:spPr>
          <p:txBody>
            <a:bodyPr wrap="square">
              <a:spAutoFit/>
            </a:bodyPr>
            <a:lstStyle/>
            <a:p>
              <a:pPr algn="ctr" defTabSz="609630">
                <a:lnSpc>
                  <a:spcPct val="150000"/>
                </a:lnSpc>
              </a:pPr>
              <a:r>
                <a:rPr lang="en-US" sz="4534" b="1">
                  <a:solidFill>
                    <a:prstClr val="black"/>
                  </a:solidFill>
                  <a:latin typeface="Arial" panose="020B0604020202020204" pitchFamily="34" charset="0"/>
                  <a:ea typeface="Times New Roman" panose="02020603050405020304" pitchFamily="18" charset="0"/>
                </a:rPr>
                <a:t>TỔNG n SỐ HẠNG ĐẦU CỦA MỘT CẤP SỐ NHÂN</a:t>
              </a:r>
            </a:p>
          </p:txBody>
        </p:sp>
      </p:grpSp>
      <p:grpSp>
        <p:nvGrpSpPr>
          <p:cNvPr id="11" name="Group 10"/>
          <p:cNvGrpSpPr/>
          <p:nvPr/>
        </p:nvGrpSpPr>
        <p:grpSpPr>
          <a:xfrm>
            <a:off x="5497709" y="685800"/>
            <a:ext cx="914400" cy="952575"/>
            <a:chOff x="3150009" y="1575546"/>
            <a:chExt cx="1528938" cy="1428862"/>
          </a:xfrm>
        </p:grpSpPr>
        <p:pic>
          <p:nvPicPr>
            <p:cNvPr id="26" name="Picture 2"/>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150009" y="1575546"/>
              <a:ext cx="1528938" cy="1428862"/>
            </a:xfrm>
            <a:prstGeom prst="rect">
              <a:avLst/>
            </a:prstGeom>
          </p:spPr>
        </p:pic>
        <p:sp>
          <p:nvSpPr>
            <p:cNvPr id="27" name="TextBox 26"/>
            <p:cNvSpPr txBox="1"/>
            <p:nvPr/>
          </p:nvSpPr>
          <p:spPr>
            <a:xfrm>
              <a:off x="3392781" y="2220460"/>
              <a:ext cx="1043392" cy="557845"/>
            </a:xfrm>
            <a:prstGeom prst="rect">
              <a:avLst/>
            </a:prstGeom>
          </p:spPr>
          <p:txBody>
            <a:bodyPr lIns="0" tIns="0" rIns="0" bIns="0" rtlCol="0" anchor="t">
              <a:spAutoFit/>
            </a:bodyPr>
            <a:lstStyle/>
            <a:p>
              <a:pPr algn="ctr" defTabSz="609630">
                <a:lnSpc>
                  <a:spcPts val="2912"/>
                </a:lnSpc>
                <a:defRPr/>
              </a:pPr>
              <a:r>
                <a:rPr lang="en-US" sz="4334" b="1">
                  <a:solidFill>
                    <a:prstClr val="black"/>
                  </a:solidFill>
                  <a:latin typeface="Arial" panose="020B0604020202020204" pitchFamily="34" charset="0"/>
                  <a:cs typeface="Arial" panose="020B0604020202020204" pitchFamily="34" charset="0"/>
                </a:rPr>
                <a:t>3</a:t>
              </a:r>
              <a:endParaRPr lang="en-US" sz="4334" b="1" dirty="0">
                <a:solidFill>
                  <a:prstClr val="black"/>
                </a:solidFill>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7"/>
          <a:stretch>
            <a:fillRect/>
          </a:stretch>
        </p:blipFill>
        <p:spPr>
          <a:xfrm>
            <a:off x="-355600" y="4337088"/>
            <a:ext cx="12258087" cy="2495512"/>
          </a:xfrm>
          <a:prstGeom prst="rect">
            <a:avLst/>
          </a:prstGeom>
        </p:spPr>
      </p:pic>
    </p:spTree>
    <p:extLst>
      <p:ext uri="{BB962C8B-B14F-4D97-AF65-F5344CB8AC3E}">
        <p14:creationId xmlns:p14="http://schemas.microsoft.com/office/powerpoint/2010/main" val="124125449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 y="1"/>
            <a:ext cx="12192001" cy="6858000"/>
          </a:xfrm>
          <a:prstGeom prst="rect">
            <a:avLst/>
          </a:prstGeom>
        </p:spPr>
      </p:pic>
      <p:sp>
        <p:nvSpPr>
          <p:cNvPr id="9" name="AutoShape 3"/>
          <p:cNvSpPr/>
          <p:nvPr/>
        </p:nvSpPr>
        <p:spPr>
          <a:xfrm>
            <a:off x="224589" y="376673"/>
            <a:ext cx="11734799" cy="6281355"/>
          </a:xfrm>
          <a:prstGeom prst="rect">
            <a:avLst/>
          </a:prstGeom>
          <a:solidFill>
            <a:srgbClr val="FFFBEC"/>
          </a:solidFill>
        </p:spPr>
      </p:sp>
      <p:grpSp>
        <p:nvGrpSpPr>
          <p:cNvPr id="17" name="Group 16"/>
          <p:cNvGrpSpPr/>
          <p:nvPr/>
        </p:nvGrpSpPr>
        <p:grpSpPr>
          <a:xfrm>
            <a:off x="4186988" y="900561"/>
            <a:ext cx="3810001" cy="902839"/>
            <a:chOff x="6096000" y="601341"/>
            <a:chExt cx="5715001" cy="1354259"/>
          </a:xfrm>
        </p:grpSpPr>
        <p:pic>
          <p:nvPicPr>
            <p:cNvPr id="18"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096000" y="601341"/>
              <a:ext cx="5715001" cy="1354259"/>
            </a:xfrm>
            <a:prstGeom prst="rect">
              <a:avLst/>
            </a:prstGeom>
          </p:spPr>
        </p:pic>
        <p:sp>
          <p:nvSpPr>
            <p:cNvPr id="19" name="TextBox 5"/>
            <p:cNvSpPr txBox="1"/>
            <p:nvPr/>
          </p:nvSpPr>
          <p:spPr>
            <a:xfrm>
              <a:off x="6743700" y="828642"/>
              <a:ext cx="4648200" cy="892649"/>
            </a:xfrm>
            <a:prstGeom prst="rect">
              <a:avLst/>
            </a:prstGeom>
          </p:spPr>
          <p:txBody>
            <a:bodyPr wrap="square" lIns="0" tIns="0" rIns="0" bIns="0" rtlCol="0" anchor="t">
              <a:spAutoFit/>
            </a:bodyPr>
            <a:lstStyle/>
            <a:p>
              <a:pPr defTabSz="609630">
                <a:spcBef>
                  <a:spcPct val="0"/>
                </a:spcBef>
              </a:pPr>
              <a:r>
                <a:rPr lang="en-US" sz="3867" b="1" dirty="0">
                  <a:solidFill>
                    <a:prstClr val="white"/>
                  </a:solidFill>
                  <a:latin typeface="Arial" panose="020B0604020202020204" pitchFamily="34" charset="0"/>
                  <a:cs typeface="Arial" panose="020B0604020202020204" pitchFamily="34" charset="0"/>
                </a:rPr>
                <a:t>KHỞI ĐỘNG</a:t>
              </a:r>
            </a:p>
          </p:txBody>
        </p:sp>
      </p:grpSp>
      <p:sp>
        <p:nvSpPr>
          <p:cNvPr id="21" name="Rectangle 20"/>
          <p:cNvSpPr/>
          <p:nvPr/>
        </p:nvSpPr>
        <p:spPr>
          <a:xfrm>
            <a:off x="877910" y="2108200"/>
            <a:ext cx="10580555" cy="3683701"/>
          </a:xfrm>
          <a:prstGeom prst="rect">
            <a:avLst/>
          </a:prstGeom>
        </p:spPr>
        <p:txBody>
          <a:bodyPr wrap="square">
            <a:spAutoFit/>
          </a:bodyPr>
          <a:lstStyle/>
          <a:p>
            <a:pPr algn="just" defTabSz="609630">
              <a:lnSpc>
                <a:spcPct val="175000"/>
              </a:lnSpc>
            </a:pP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Một công ty tuyển một chuyên gia về công nghệ thông tin với mức lương năm đầu là 240 triệu đồng và cam kết sẽ tăng thêm 5% lương mỗi năm so với năm liền trước đó. Tính tổng số lương mà chuyên gia đó nhận được sau khi làm việc cho công ty 10 năm (làm tròn đến triệu đồng).</a:t>
            </a:r>
          </a:p>
        </p:txBody>
      </p:sp>
      <p:pic>
        <p:nvPicPr>
          <p:cNvPr id="6" name="Picture 5"/>
          <p:cNvPicPr>
            <a:picLocks noChangeAspect="1"/>
          </p:cNvPicPr>
          <p:nvPr/>
        </p:nvPicPr>
        <p:blipFill>
          <a:blip r:embed="rId16"/>
          <a:stretch>
            <a:fillRect/>
          </a:stretch>
        </p:blipFill>
        <p:spPr>
          <a:xfrm>
            <a:off x="10500894" y="608894"/>
            <a:ext cx="1458494" cy="1357131"/>
          </a:xfrm>
          <a:prstGeom prst="rect">
            <a:avLst/>
          </a:prstGeom>
        </p:spPr>
      </p:pic>
      <p:pic>
        <p:nvPicPr>
          <p:cNvPr id="7" name="Picture 6"/>
          <p:cNvPicPr>
            <a:picLocks noChangeAspect="1"/>
          </p:cNvPicPr>
          <p:nvPr/>
        </p:nvPicPr>
        <p:blipFill>
          <a:blip r:embed="rId17"/>
          <a:stretch>
            <a:fillRect/>
          </a:stretch>
        </p:blipFill>
        <p:spPr>
          <a:xfrm>
            <a:off x="11426195" y="6133650"/>
            <a:ext cx="690940" cy="666554"/>
          </a:xfrm>
          <a:prstGeom prst="rect">
            <a:avLst/>
          </a:prstGeom>
        </p:spPr>
      </p:pic>
      <p:pic>
        <p:nvPicPr>
          <p:cNvPr id="8" name="Picture 7"/>
          <p:cNvPicPr>
            <a:picLocks noChangeAspect="1"/>
          </p:cNvPicPr>
          <p:nvPr/>
        </p:nvPicPr>
        <p:blipFill>
          <a:blip r:embed="rId18"/>
          <a:stretch>
            <a:fillRect/>
          </a:stretch>
        </p:blipFill>
        <p:spPr>
          <a:xfrm>
            <a:off x="528603" y="17194"/>
            <a:ext cx="886029" cy="686875"/>
          </a:xfrm>
          <a:prstGeom prst="rect">
            <a:avLst/>
          </a:prstGeom>
        </p:spPr>
      </p:pic>
    </p:spTree>
    <p:extLst>
      <p:ext uri="{BB962C8B-B14F-4D97-AF65-F5344CB8AC3E}">
        <p14:creationId xmlns:p14="http://schemas.microsoft.com/office/powerpoint/2010/main" val="29079844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57076"/>
            <a:ext cx="12213389" cy="6915076"/>
          </a:xfrm>
          <a:prstGeom prst="rect">
            <a:avLst/>
          </a:prstGeom>
        </p:spPr>
      </p:pic>
      <p:sp>
        <p:nvSpPr>
          <p:cNvPr id="3" name="AutoShape 3"/>
          <p:cNvSpPr/>
          <p:nvPr/>
        </p:nvSpPr>
        <p:spPr>
          <a:xfrm>
            <a:off x="348464" y="177800"/>
            <a:ext cx="11514965" cy="6737276"/>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24322" y="-47718"/>
            <a:ext cx="920046" cy="767051"/>
          </a:xfrm>
          <a:prstGeom prst="rect">
            <a:avLst/>
          </a:prstGeom>
        </p:spPr>
      </p:pic>
      <p:pic>
        <p:nvPicPr>
          <p:cNvPr id="19" name="Picture 18"/>
          <p:cNvPicPr>
            <a:picLocks noChangeAspect="1"/>
          </p:cNvPicPr>
          <p:nvPr/>
        </p:nvPicPr>
        <p:blipFill>
          <a:blip r:embed="rId6" cstate="print">
            <a:duotone>
              <a:prstClr val="black"/>
              <a:schemeClr val="tx1">
                <a:tint val="45000"/>
                <a:satMod val="400000"/>
              </a:schemeClr>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75868" y="279400"/>
            <a:ext cx="653193" cy="609600"/>
          </a:xfrm>
          <a:prstGeom prst="rect">
            <a:avLst/>
          </a:prstGeom>
        </p:spPr>
      </p:pic>
      <p:sp>
        <p:nvSpPr>
          <p:cNvPr id="21" name="TextBox 20"/>
          <p:cNvSpPr txBox="1"/>
          <p:nvPr/>
        </p:nvSpPr>
        <p:spPr>
          <a:xfrm>
            <a:off x="1243148" y="364937"/>
            <a:ext cx="2387600" cy="502766"/>
          </a:xfrm>
          <a:prstGeom prst="rect">
            <a:avLst/>
          </a:prstGeom>
          <a:noFill/>
        </p:spPr>
        <p:txBody>
          <a:bodyPr wrap="square" rtlCol="0">
            <a:spAutoFit/>
          </a:bodyPr>
          <a:lstStyle/>
          <a:p>
            <a:pPr defTabSz="609630"/>
            <a:r>
              <a:rPr lang="nl-NL" sz="2667" b="1">
                <a:solidFill>
                  <a:prstClr val="black"/>
                </a:solidFill>
                <a:latin typeface="Arial" panose="020B0604020202020204" pitchFamily="34" charset="0"/>
                <a:cs typeface="Arial" panose="020B0604020202020204" pitchFamily="34" charset="0"/>
              </a:rPr>
              <a:t>HĐ 3:</a:t>
            </a:r>
            <a:endParaRPr lang="en-US" sz="2667"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508000" y="975578"/>
                <a:ext cx="11156259" cy="5787482"/>
              </a:xfrm>
              <a:prstGeom prst="rect">
                <a:avLst/>
              </a:prstGeom>
            </p:spPr>
            <p:txBody>
              <a:bodyPr wrap="square">
                <a:spAutoFit/>
              </a:bodyPr>
              <a:lstStyle/>
              <a:p>
                <a:pPr algn="just" defTabSz="609630">
                  <a:lnSpc>
                    <a:spcPct val="150000"/>
                  </a:lnSpc>
                  <a:defRPr/>
                </a:pPr>
                <a:r>
                  <a:rPr lang="vi-VN" sz="2467">
                    <a:solidFill>
                      <a:srgbClr val="000000"/>
                    </a:solidFill>
                    <a:latin typeface="Arial" panose="020B0604020202020204" pitchFamily="34" charset="0"/>
                    <a:cs typeface="Arial" panose="020B0604020202020204" pitchFamily="34" charset="0"/>
                  </a:rPr>
                  <a:t>Cho cấp số </a:t>
                </a:r>
                <a:r>
                  <a:rPr lang="en-US" sz="2467">
                    <a:solidFill>
                      <a:srgbClr val="000000"/>
                    </a:solidFill>
                    <a:latin typeface="Arial" panose="020B0604020202020204" pitchFamily="34" charset="0"/>
                    <a:cs typeface="Arial" panose="020B0604020202020204" pitchFamily="34" charset="0"/>
                  </a:rPr>
                  <a:t>nhân </a:t>
                </a:r>
                <a14:m>
                  <m:oMath xmlns:m="http://schemas.openxmlformats.org/officeDocument/2006/math">
                    <m:d>
                      <m:dPr>
                        <m:ctrlPr>
                          <a:rPr lang="en-US" sz="24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24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4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467"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e>
                    </m:d>
                  </m:oMath>
                </a14:m>
                <a:r>
                  <a:rPr lang="vi-VN" sz="2467">
                    <a:solidFill>
                      <a:srgbClr val="000000"/>
                    </a:solidFill>
                    <a:latin typeface="Arial" panose="020B0604020202020204" pitchFamily="34" charset="0"/>
                    <a:cs typeface="Arial" panose="020B0604020202020204" pitchFamily="34" charset="0"/>
                  </a:rPr>
                  <a:t> với số hạng đầu </a:t>
                </a:r>
                <a14:m>
                  <m:oMath xmlns:m="http://schemas.openxmlformats.org/officeDocument/2006/math">
                    <m:sSub>
                      <m:sSubPr>
                        <m:ctrlPr>
                          <a:rPr lang="en-US" sz="24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4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467"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oMath>
                </a14:m>
                <a:r>
                  <a:rPr lang="vi-VN" sz="2467">
                    <a:solidFill>
                      <a:srgbClr val="000000"/>
                    </a:solidFill>
                    <a:latin typeface="Arial" panose="020B0604020202020204" pitchFamily="34" charset="0"/>
                    <a:cs typeface="Arial" panose="020B0604020202020204" pitchFamily="34" charset="0"/>
                  </a:rPr>
                  <a:t> và công </a:t>
                </a:r>
                <a:r>
                  <a:rPr lang="en-US" sz="2467">
                    <a:solidFill>
                      <a:srgbClr val="000000"/>
                    </a:solidFill>
                    <a:latin typeface="Arial" panose="020B0604020202020204" pitchFamily="34" charset="0"/>
                    <a:cs typeface="Arial" panose="020B0604020202020204" pitchFamily="34" charset="0"/>
                  </a:rPr>
                  <a:t>bội </a:t>
                </a:r>
                <a14:m>
                  <m:oMath xmlns:m="http://schemas.openxmlformats.org/officeDocument/2006/math">
                    <m:r>
                      <a:rPr lang="en-US" sz="2467" i="1">
                        <a:solidFill>
                          <a:srgbClr val="000000"/>
                        </a:solidFill>
                        <a:latin typeface="Cambria Math" panose="02040503050406030204" pitchFamily="18" charset="0"/>
                        <a:cs typeface="Arial" panose="020B0604020202020204" pitchFamily="34" charset="0"/>
                      </a:rPr>
                      <m:t>𝑞</m:t>
                    </m:r>
                    <m:r>
                      <a:rPr lang="en-US" sz="2467" i="1">
                        <a:solidFill>
                          <a:srgbClr val="000000"/>
                        </a:solidFill>
                        <a:latin typeface="Cambria Math" panose="02040503050406030204" pitchFamily="18" charset="0"/>
                        <a:ea typeface="Cambria Math" panose="02040503050406030204" pitchFamily="18" charset="0"/>
                        <a:cs typeface="Arial" panose="020B0604020202020204" pitchFamily="34" charset="0"/>
                      </a:rPr>
                      <m:t>≠1</m:t>
                    </m:r>
                  </m:oMath>
                </a14:m>
                <a:endParaRPr lang="vi-VN" sz="2467" i="1">
                  <a:solidFill>
                    <a:srgbClr val="000000"/>
                  </a:solidFill>
                  <a:latin typeface="Arial" panose="020B0604020202020204" pitchFamily="34" charset="0"/>
                  <a:cs typeface="Arial" panose="020B0604020202020204" pitchFamily="34" charset="0"/>
                </a:endParaRPr>
              </a:p>
              <a:p>
                <a:pPr algn="just" defTabSz="609630">
                  <a:lnSpc>
                    <a:spcPct val="150000"/>
                  </a:lnSpc>
                  <a:defRPr/>
                </a:pPr>
                <a:r>
                  <a:rPr lang="vi-VN" sz="2467">
                    <a:solidFill>
                      <a:srgbClr val="000000"/>
                    </a:solidFill>
                    <a:latin typeface="Arial" panose="020B0604020202020204" pitchFamily="34" charset="0"/>
                    <a:cs typeface="Arial" panose="020B0604020202020204" pitchFamily="34" charset="0"/>
                  </a:rPr>
                  <a:t>Để tính tổng của </a:t>
                </a:r>
                <a14:m>
                  <m:oMath xmlns:m="http://schemas.openxmlformats.org/officeDocument/2006/math">
                    <m:r>
                      <a:rPr lang="vi-VN" sz="2467" i="1">
                        <a:solidFill>
                          <a:srgbClr val="000000"/>
                        </a:solidFill>
                        <a:latin typeface="Cambria Math" panose="02040503050406030204" pitchFamily="18" charset="0"/>
                        <a:cs typeface="Arial" panose="020B0604020202020204" pitchFamily="34" charset="0"/>
                      </a:rPr>
                      <m:t>𝑛</m:t>
                    </m:r>
                  </m:oMath>
                </a14:m>
                <a:r>
                  <a:rPr lang="vi-VN" sz="2467">
                    <a:solidFill>
                      <a:srgbClr val="000000"/>
                    </a:solidFill>
                    <a:latin typeface="Arial" panose="020B0604020202020204" pitchFamily="34" charset="0"/>
                    <a:cs typeface="Arial" panose="020B0604020202020204" pitchFamily="34" charset="0"/>
                  </a:rPr>
                  <a:t> số hạng đầu</a:t>
                </a:r>
              </a:p>
              <a:p>
                <a:pPr algn="just" defTabSz="609630">
                  <a:lnSpc>
                    <a:spcPct val="150000"/>
                  </a:lnSpc>
                </a:pPr>
                <a:r>
                  <a:rPr lang="vi-VN" sz="2467">
                    <a:solidFill>
                      <a:srgbClr val="000000"/>
                    </a:solidFill>
                    <a:latin typeface="Arial" panose="020B0604020202020204" pitchFamily="34" charset="0"/>
                    <a:cs typeface="Arial" panose="020B0604020202020204" pitchFamily="34" charset="0"/>
                  </a:rPr>
                  <a:t>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𝑆</m:t>
                    </m:r>
                    <m:r>
                      <a:rPr lang="nl-NL"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m:t>
                    </m:r>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𝑢</m:t>
                    </m:r>
                    <m:r>
                      <a:rPr lang="nl-NL"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m:t>
                    </m:r>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𝑢</m:t>
                    </m:r>
                    <m:r>
                      <a:rPr lang="nl-NL"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 + </m:t>
                    </m:r>
                    <m:sSub>
                      <m:sSubPr>
                        <m:ctrlPr>
                          <a:rPr lang="nl-NL" sz="2467" i="1">
                            <a:solidFill>
                              <a:prstClr val="black"/>
                            </a:solidFill>
                            <a:latin typeface="Cambria Math" panose="02040503050406030204" pitchFamily="18" charset="0"/>
                            <a:cs typeface="Times New Roman" panose="02020603050405020304" pitchFamily="18" charset="0"/>
                          </a:rPr>
                        </m:ctrlPr>
                      </m:sSubPr>
                      <m:e>
                        <m:r>
                          <a:rPr lang="en-US" sz="2467" i="1">
                            <a:solidFill>
                              <a:prstClr val="black"/>
                            </a:solidFill>
                            <a:latin typeface="Cambria Math" panose="02040503050406030204" pitchFamily="18" charset="0"/>
                            <a:cs typeface="Times New Roman" panose="02020603050405020304" pitchFamily="18" charset="0"/>
                          </a:rPr>
                          <m:t>𝑢</m:t>
                        </m:r>
                      </m:e>
                      <m:sub>
                        <m:r>
                          <a:rPr lang="en-US" sz="2467" i="1">
                            <a:solidFill>
                              <a:prstClr val="black"/>
                            </a:solidFill>
                            <a:latin typeface="Cambria Math" panose="02040503050406030204" pitchFamily="18" charset="0"/>
                            <a:cs typeface="Times New Roman" panose="02020603050405020304" pitchFamily="18" charset="0"/>
                          </a:rPr>
                          <m:t>𝑛</m:t>
                        </m:r>
                        <m:r>
                          <a:rPr lang="en-US" sz="2467" i="1">
                            <a:solidFill>
                              <a:prstClr val="black"/>
                            </a:solidFill>
                            <a:latin typeface="Cambria Math" panose="02040503050406030204" pitchFamily="18" charset="0"/>
                            <a:cs typeface="Times New Roman" panose="02020603050405020304" pitchFamily="18" charset="0"/>
                          </a:rPr>
                          <m:t>−1</m:t>
                        </m:r>
                      </m:sub>
                    </m:sSub>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nl-NL" sz="2467" i="1">
                            <a:solidFill>
                              <a:prstClr val="black"/>
                            </a:solidFill>
                            <a:latin typeface="Cambria Math" panose="02040503050406030204" pitchFamily="18" charset="0"/>
                            <a:cs typeface="Times New Roman" panose="02020603050405020304" pitchFamily="18" charset="0"/>
                          </a:rPr>
                        </m:ctrlPr>
                      </m:sSubPr>
                      <m:e>
                        <m:r>
                          <a:rPr lang="en-US" sz="2467" i="1">
                            <a:solidFill>
                              <a:prstClr val="black"/>
                            </a:solidFill>
                            <a:latin typeface="Cambria Math" panose="02040503050406030204" pitchFamily="18" charset="0"/>
                            <a:cs typeface="Times New Roman" panose="02020603050405020304" pitchFamily="18" charset="0"/>
                          </a:rPr>
                          <m:t>𝑢</m:t>
                        </m:r>
                      </m:e>
                      <m:sub>
                        <m:r>
                          <a:rPr lang="en-US" sz="2467" i="1">
                            <a:solidFill>
                              <a:prstClr val="black"/>
                            </a:solidFill>
                            <a:latin typeface="Cambria Math" panose="02040503050406030204" pitchFamily="18" charset="0"/>
                            <a:cs typeface="Times New Roman" panose="02020603050405020304" pitchFamily="18" charset="0"/>
                          </a:rPr>
                          <m:t>𝑛</m:t>
                        </m:r>
                      </m:sub>
                    </m:sSub>
                  </m:oMath>
                </a14:m>
                <a:endParaRPr lang="en-US" sz="24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defRPr/>
                </a:pPr>
                <a:r>
                  <a:rPr lang="vi-VN" sz="2467">
                    <a:solidFill>
                      <a:srgbClr val="000000"/>
                    </a:solidFill>
                    <a:latin typeface="Arial" panose="020B0604020202020204" pitchFamily="34" charset="0"/>
                    <a:cs typeface="Arial" panose="020B0604020202020204" pitchFamily="34" charset="0"/>
                  </a:rPr>
                  <a:t>Hãy lần lượt thực hiện các yêu cầu sau:</a:t>
                </a:r>
              </a:p>
              <a:p>
                <a:pPr algn="just" defTabSz="609630">
                  <a:lnSpc>
                    <a:spcPct val="150000"/>
                  </a:lnSpc>
                </a:pPr>
                <a:r>
                  <a:rPr lang="vi-VN" sz="2467">
                    <a:solidFill>
                      <a:srgbClr val="000000"/>
                    </a:solidFill>
                    <a:latin typeface="Arial" panose="020B0604020202020204" pitchFamily="34" charset="0"/>
                    <a:cs typeface="Arial" panose="020B0604020202020204" pitchFamily="34" charset="0"/>
                  </a:rPr>
                  <a:t>a) Biểu diễn mỗi số hạng trong tổng </a:t>
                </a:r>
                <a:r>
                  <a:rPr lang="nl-NL" sz="2467">
                    <a:solidFill>
                      <a:prstClr val="black"/>
                    </a:solidFill>
                    <a:latin typeface="Arial" panose="020B0604020202020204" pitchFamily="34" charset="0"/>
                    <a:cs typeface="Arial" panose="020B0604020202020204" pitchFamily="34" charset="0"/>
                  </a:rPr>
                  <a:t>trên </a:t>
                </a:r>
                <a:r>
                  <a:rPr lang="vi-VN" sz="2467">
                    <a:solidFill>
                      <a:srgbClr val="000000"/>
                    </a:solidFill>
                    <a:latin typeface="Arial" panose="020B0604020202020204" pitchFamily="34" charset="0"/>
                    <a:cs typeface="Arial" panose="020B0604020202020204" pitchFamily="34" charset="0"/>
                  </a:rPr>
                  <a:t>theo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𝑢</m:t>
                    </m:r>
                    <m:r>
                      <a:rPr lang="en-US"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467">
                    <a:solidFill>
                      <a:srgbClr val="000000"/>
                    </a:solidFill>
                    <a:latin typeface="Arial" panose="020B0604020202020204" pitchFamily="34" charset="0"/>
                    <a:cs typeface="Arial" panose="020B0604020202020204" pitchFamily="34" charset="0"/>
                  </a:rPr>
                  <a:t> và</a:t>
                </a:r>
                <a:r>
                  <a:rPr lang="vi-VN" sz="2467">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2467" i="1">
                        <a:solidFill>
                          <a:srgbClr val="000000"/>
                        </a:solidFill>
                        <a:latin typeface="Cambria Math" panose="02040503050406030204" pitchFamily="18" charset="0"/>
                        <a:cs typeface="Arial" panose="020B0604020202020204" pitchFamily="34" charset="0"/>
                      </a:rPr>
                      <m:t>𝑞</m:t>
                    </m:r>
                  </m:oMath>
                </a14:m>
                <a:r>
                  <a:rPr lang="en-US" sz="2467" i="1">
                    <a:solidFill>
                      <a:srgbClr val="000000"/>
                    </a:solidFill>
                    <a:latin typeface="Arial" panose="020B0604020202020204" pitchFamily="34" charset="0"/>
                    <a:cs typeface="Arial" panose="020B0604020202020204" pitchFamily="34" charset="0"/>
                  </a:rPr>
                  <a:t> </a:t>
                </a:r>
                <a:r>
                  <a:rPr lang="en-US" sz="2467">
                    <a:solidFill>
                      <a:srgbClr val="000000"/>
                    </a:solidFill>
                    <a:latin typeface="Arial" panose="020B0604020202020204" pitchFamily="34" charset="0"/>
                    <a:cs typeface="Arial" panose="020B0604020202020204" pitchFamily="34" charset="0"/>
                  </a:rPr>
                  <a:t>để được biểu thức tính tổng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𝑆</m:t>
                    </m:r>
                    <m:r>
                      <a:rPr lang="nl-NL"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r>
                      <a:rPr lang="nl-NL"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67">
                    <a:solidFill>
                      <a:srgbClr val="000000"/>
                    </a:solidFill>
                    <a:latin typeface="Arial" panose="020B0604020202020204" pitchFamily="34" charset="0"/>
                    <a:cs typeface="Arial" panose="020B0604020202020204" pitchFamily="34" charset="0"/>
                  </a:rPr>
                  <a:t> chỉ chứa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𝑢</m:t>
                    </m:r>
                    <m:r>
                      <a:rPr lang="en-US"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467">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2467" i="1">
                        <a:solidFill>
                          <a:srgbClr val="000000"/>
                        </a:solidFill>
                        <a:latin typeface="Cambria Math" panose="02040503050406030204" pitchFamily="18" charset="0"/>
                        <a:cs typeface="Arial" panose="020B0604020202020204" pitchFamily="34" charset="0"/>
                      </a:rPr>
                      <m:t>𝑞</m:t>
                    </m:r>
                  </m:oMath>
                </a14:m>
                <a:r>
                  <a:rPr lang="en-US" sz="2467">
                    <a:solidFill>
                      <a:srgbClr val="000000"/>
                    </a:solidFill>
                    <a:latin typeface="Arial" panose="020B0604020202020204" pitchFamily="34" charset="0"/>
                    <a:cs typeface="Arial" panose="020B0604020202020204" pitchFamily="34" charset="0"/>
                  </a:rPr>
                  <a:t>.</a:t>
                </a:r>
                <a:endParaRPr lang="vi-VN" sz="2467">
                  <a:solidFill>
                    <a:srgbClr val="000000"/>
                  </a:solidFill>
                  <a:latin typeface="Arial" panose="020B0604020202020204" pitchFamily="34" charset="0"/>
                  <a:cs typeface="Arial" panose="020B0604020202020204" pitchFamily="34" charset="0"/>
                </a:endParaRPr>
              </a:p>
              <a:p>
                <a:pPr algn="just" defTabSz="609630">
                  <a:lnSpc>
                    <a:spcPct val="150000"/>
                  </a:lnSpc>
                </a:pPr>
                <a:r>
                  <a:rPr lang="vi-VN" sz="2467">
                    <a:solidFill>
                      <a:srgbClr val="000000"/>
                    </a:solidFill>
                    <a:latin typeface="Arial" panose="020B0604020202020204" pitchFamily="34" charset="0"/>
                    <a:cs typeface="Arial" panose="020B0604020202020204" pitchFamily="34" charset="0"/>
                  </a:rPr>
                  <a:t>b) </a:t>
                </a:r>
                <a:r>
                  <a:rPr lang="en-US" sz="2467">
                    <a:solidFill>
                      <a:srgbClr val="000000"/>
                    </a:solidFill>
                    <a:latin typeface="Arial" panose="020B0604020202020204" pitchFamily="34" charset="0"/>
                    <a:cs typeface="Arial" panose="020B0604020202020204" pitchFamily="34" charset="0"/>
                  </a:rPr>
                  <a:t>Từ </a:t>
                </a:r>
                <a:r>
                  <a:rPr lang="vi-VN" sz="2467">
                    <a:solidFill>
                      <a:srgbClr val="000000"/>
                    </a:solidFill>
                    <a:latin typeface="Arial" panose="020B0604020202020204" pitchFamily="34" charset="0"/>
                    <a:cs typeface="Arial" panose="020B0604020202020204" pitchFamily="34" charset="0"/>
                  </a:rPr>
                  <a:t>kết quả ở phần a)</a:t>
                </a:r>
                <a:r>
                  <a:rPr lang="en-US" sz="2467">
                    <a:solidFill>
                      <a:srgbClr val="000000"/>
                    </a:solidFill>
                    <a:latin typeface="Arial" panose="020B0604020202020204" pitchFamily="34" charset="0"/>
                    <a:cs typeface="Arial" panose="020B0604020202020204" pitchFamily="34" charset="0"/>
                  </a:rPr>
                  <a:t>, nhân cả hai vế với </a:t>
                </a:r>
                <a14:m>
                  <m:oMath xmlns:m="http://schemas.openxmlformats.org/officeDocument/2006/math">
                    <m:r>
                      <a:rPr lang="en-US" sz="2467" i="1">
                        <a:solidFill>
                          <a:srgbClr val="000000"/>
                        </a:solidFill>
                        <a:latin typeface="Cambria Math" panose="02040503050406030204" pitchFamily="18" charset="0"/>
                        <a:cs typeface="Arial" panose="020B0604020202020204" pitchFamily="34" charset="0"/>
                      </a:rPr>
                      <m:t>𝑞</m:t>
                    </m:r>
                  </m:oMath>
                </a14:m>
                <a:r>
                  <a:rPr lang="en-US" sz="2467">
                    <a:solidFill>
                      <a:srgbClr val="000000"/>
                    </a:solidFill>
                    <a:latin typeface="Arial" panose="020B0604020202020204" pitchFamily="34" charset="0"/>
                    <a:cs typeface="Arial" panose="020B0604020202020204" pitchFamily="34" charset="0"/>
                  </a:rPr>
                  <a:t> để được biểu thức tính </a:t>
                </a:r>
                <a14:m>
                  <m:oMath xmlns:m="http://schemas.openxmlformats.org/officeDocument/2006/math">
                    <m:r>
                      <a:rPr lang="en-US" sz="2467" i="1">
                        <a:solidFill>
                          <a:srgbClr val="000000"/>
                        </a:solidFill>
                        <a:latin typeface="Cambria Math" panose="02040503050406030204" pitchFamily="18" charset="0"/>
                        <a:cs typeface="Arial" panose="020B0604020202020204" pitchFamily="34" charset="0"/>
                      </a:rPr>
                      <m:t>𝑞</m:t>
                    </m:r>
                    <m:r>
                      <a:rPr lang="en-US" sz="2467" i="1">
                        <a:solidFill>
                          <a:srgbClr val="000000"/>
                        </a:solidFill>
                        <a:latin typeface="Cambria Math" panose="02040503050406030204" pitchFamily="18" charset="0"/>
                        <a:cs typeface="Arial" panose="020B0604020202020204" pitchFamily="34" charset="0"/>
                      </a:rPr>
                      <m:t>.</m:t>
                    </m:r>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𝑆</m:t>
                    </m:r>
                    <m:r>
                      <a:rPr lang="nl-NL"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2467">
                    <a:solidFill>
                      <a:srgbClr val="000000"/>
                    </a:solidFill>
                    <a:latin typeface="Arial" panose="020B0604020202020204" pitchFamily="34" charset="0"/>
                    <a:cs typeface="Arial" panose="020B0604020202020204" pitchFamily="34" charset="0"/>
                  </a:rPr>
                  <a:t> chỉ chứa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𝑢</m:t>
                    </m:r>
                    <m:r>
                      <a:rPr lang="en-US"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467">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2467" i="1">
                        <a:solidFill>
                          <a:srgbClr val="000000"/>
                        </a:solidFill>
                        <a:latin typeface="Cambria Math" panose="02040503050406030204" pitchFamily="18" charset="0"/>
                        <a:cs typeface="Arial" panose="020B0604020202020204" pitchFamily="34" charset="0"/>
                      </a:rPr>
                      <m:t>𝑞</m:t>
                    </m:r>
                    <m:r>
                      <a:rPr lang="en-US" sz="2467" i="1">
                        <a:solidFill>
                          <a:srgbClr val="000000"/>
                        </a:solidFill>
                        <a:latin typeface="Cambria Math" panose="02040503050406030204" pitchFamily="18" charset="0"/>
                        <a:cs typeface="Arial" panose="020B0604020202020204" pitchFamily="34" charset="0"/>
                      </a:rPr>
                      <m:t> </m:t>
                    </m:r>
                  </m:oMath>
                </a14:m>
                <a:r>
                  <a:rPr lang="en-US" sz="2467">
                    <a:solidFill>
                      <a:srgbClr val="000000"/>
                    </a:solidFill>
                    <a:latin typeface="Arial" panose="020B0604020202020204" pitchFamily="34" charset="0"/>
                    <a:cs typeface="Arial" panose="020B0604020202020204" pitchFamily="34" charset="0"/>
                  </a:rPr>
                  <a:t>.</a:t>
                </a:r>
              </a:p>
              <a:p>
                <a:pPr algn="just" defTabSz="609630">
                  <a:lnSpc>
                    <a:spcPct val="150000"/>
                  </a:lnSpc>
                </a:pPr>
                <a:r>
                  <a:rPr lang="vi-VN" sz="2467">
                    <a:solidFill>
                      <a:srgbClr val="000000"/>
                    </a:solidFill>
                    <a:latin typeface="Arial" panose="020B0604020202020204" pitchFamily="34" charset="0"/>
                    <a:cs typeface="Arial" panose="020B0604020202020204" pitchFamily="34" charset="0"/>
                  </a:rPr>
                  <a:t>c) </a:t>
                </a:r>
                <a:r>
                  <a:rPr lang="en-US" sz="2467">
                    <a:solidFill>
                      <a:srgbClr val="000000"/>
                    </a:solidFill>
                    <a:latin typeface="Arial" panose="020B0604020202020204" pitchFamily="34" charset="0"/>
                    <a:cs typeface="Arial" panose="020B0604020202020204" pitchFamily="34" charset="0"/>
                  </a:rPr>
                  <a:t>Trừ</a:t>
                </a:r>
                <a:r>
                  <a:rPr lang="vi-VN" sz="2467">
                    <a:solidFill>
                      <a:srgbClr val="000000"/>
                    </a:solidFill>
                    <a:latin typeface="Arial" panose="020B0604020202020204" pitchFamily="34" charset="0"/>
                    <a:cs typeface="Arial" panose="020B0604020202020204" pitchFamily="34" charset="0"/>
                  </a:rPr>
                  <a:t> từng vế hai đẳng thức nhận được ở a)</a:t>
                </a:r>
                <a:r>
                  <a:rPr lang="en-US" sz="2467">
                    <a:solidFill>
                      <a:srgbClr val="000000"/>
                    </a:solidFill>
                    <a:latin typeface="Arial" panose="020B0604020202020204" pitchFamily="34" charset="0"/>
                    <a:cs typeface="Arial" panose="020B0604020202020204" pitchFamily="34" charset="0"/>
                  </a:rPr>
                  <a:t> và</a:t>
                </a:r>
                <a:r>
                  <a:rPr lang="vi-VN" sz="2467">
                    <a:solidFill>
                      <a:srgbClr val="000000"/>
                    </a:solidFill>
                    <a:latin typeface="Arial" panose="020B0604020202020204" pitchFamily="34" charset="0"/>
                    <a:cs typeface="Arial" panose="020B0604020202020204" pitchFamily="34" charset="0"/>
                  </a:rPr>
                  <a:t> b)</a:t>
                </a:r>
                <a:r>
                  <a:rPr lang="en-US" sz="2467">
                    <a:solidFill>
                      <a:srgbClr val="000000"/>
                    </a:solidFill>
                    <a:latin typeface="Arial" panose="020B0604020202020204" pitchFamily="34" charset="0"/>
                    <a:cs typeface="Arial" panose="020B0604020202020204" pitchFamily="34" charset="0"/>
                  </a:rPr>
                  <a:t> và giản ước các số hạng đồng dạng để tính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rPr>
                      <m:t>(1 – </m:t>
                    </m:r>
                    <m:r>
                      <a:rPr lang="nl-NL" sz="2467" i="1">
                        <a:solidFill>
                          <a:prstClr val="black"/>
                        </a:solidFill>
                        <a:latin typeface="Cambria Math" panose="02040503050406030204" pitchFamily="18" charset="0"/>
                        <a:ea typeface="Times New Roman" panose="02020603050405020304" pitchFamily="18" charset="0"/>
                      </a:rPr>
                      <m:t>𝑞</m:t>
                    </m:r>
                    <m:r>
                      <a:rPr lang="nl-NL" sz="2467" i="1">
                        <a:solidFill>
                          <a:prstClr val="black"/>
                        </a:solidFill>
                        <a:latin typeface="Cambria Math" panose="02040503050406030204" pitchFamily="18" charset="0"/>
                        <a:ea typeface="Times New Roman" panose="02020603050405020304" pitchFamily="18" charset="0"/>
                      </a:rPr>
                      <m:t>)</m:t>
                    </m:r>
                    <m:r>
                      <a:rPr lang="nl-NL" sz="2467" i="1">
                        <a:solidFill>
                          <a:prstClr val="black"/>
                        </a:solidFill>
                        <a:latin typeface="Cambria Math" panose="02040503050406030204" pitchFamily="18" charset="0"/>
                        <a:ea typeface="Times New Roman" panose="02020603050405020304" pitchFamily="18" charset="0"/>
                      </a:rPr>
                      <m:t>𝑆𝑛</m:t>
                    </m:r>
                  </m:oMath>
                </a14:m>
                <a:r>
                  <a:rPr lang="nl-NL" sz="2467">
                    <a:solidFill>
                      <a:prstClr val="black"/>
                    </a:solidFill>
                    <a:latin typeface="Arial" panose="020B0604020202020204" pitchFamily="34" charset="0"/>
                    <a:ea typeface="Times New Roman" panose="02020603050405020304" pitchFamily="18" charset="0"/>
                    <a:cs typeface="Arial" panose="020B0604020202020204" pitchFamily="34" charset="0"/>
                  </a:rPr>
                  <a:t> theo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𝑢</m:t>
                    </m:r>
                    <m:r>
                      <a:rPr lang="en-US" sz="2467" i="1" baseline="-25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467">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2467" i="1">
                        <a:solidFill>
                          <a:srgbClr val="000000"/>
                        </a:solidFill>
                        <a:latin typeface="Cambria Math" panose="02040503050406030204" pitchFamily="18" charset="0"/>
                        <a:cs typeface="Arial" panose="020B0604020202020204" pitchFamily="34" charset="0"/>
                      </a:rPr>
                      <m:t>𝑞</m:t>
                    </m:r>
                    <m:r>
                      <a:rPr lang="en-US" sz="2467">
                        <a:solidFill>
                          <a:srgbClr val="000000"/>
                        </a:solidFill>
                        <a:latin typeface="Cambria Math" panose="02040503050406030204" pitchFamily="18" charset="0"/>
                        <a:cs typeface="Arial" panose="020B0604020202020204" pitchFamily="34" charset="0"/>
                      </a:rPr>
                      <m:t>.</m:t>
                    </m:r>
                  </m:oMath>
                </a14:m>
                <a:r>
                  <a:rPr lang="en-US" sz="2467">
                    <a:solidFill>
                      <a:srgbClr val="000000"/>
                    </a:solidFill>
                    <a:latin typeface="Arial" panose="020B0604020202020204" pitchFamily="34" charset="0"/>
                    <a:cs typeface="Arial" panose="020B0604020202020204" pitchFamily="34" charset="0"/>
                  </a:rPr>
                  <a:t> Từ đó suy ra công thức tính </a:t>
                </a:r>
                <a14:m>
                  <m:oMath xmlns:m="http://schemas.openxmlformats.org/officeDocument/2006/math">
                    <m:r>
                      <a:rPr lang="nl-NL" sz="2467" i="1">
                        <a:solidFill>
                          <a:prstClr val="black"/>
                        </a:solidFill>
                        <a:latin typeface="Cambria Math" panose="02040503050406030204" pitchFamily="18" charset="0"/>
                        <a:ea typeface="Times New Roman" panose="02020603050405020304" pitchFamily="18" charset="0"/>
                      </a:rPr>
                      <m:t>𝑆</m:t>
                    </m:r>
                    <m:r>
                      <a:rPr lang="nl-NL" sz="2467" i="1" baseline="-25000">
                        <a:solidFill>
                          <a:prstClr val="black"/>
                        </a:solidFill>
                        <a:latin typeface="Cambria Math" panose="02040503050406030204" pitchFamily="18" charset="0"/>
                        <a:ea typeface="Times New Roman" panose="02020603050405020304" pitchFamily="18" charset="0"/>
                      </a:rPr>
                      <m:t>𝑛</m:t>
                    </m:r>
                  </m:oMath>
                </a14:m>
                <a:r>
                  <a:rPr lang="en-US" sz="2467">
                    <a:solidFill>
                      <a:srgbClr val="000000"/>
                    </a:solidFill>
                    <a:latin typeface="Arial" panose="020B0604020202020204" pitchFamily="34" charset="0"/>
                    <a:cs typeface="Arial" panose="020B0604020202020204" pitchFamily="34" charset="0"/>
                  </a:rPr>
                  <a:t>.</a:t>
                </a:r>
                <a:endParaRPr lang="vi-VN" sz="2467">
                  <a:solidFill>
                    <a:srgbClr val="000000"/>
                  </a:solidFill>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08000" y="975578"/>
                <a:ext cx="11156259" cy="5787482"/>
              </a:xfrm>
              <a:prstGeom prst="rect">
                <a:avLst/>
              </a:prstGeom>
              <a:blipFill>
                <a:blip r:embed="rId8"/>
                <a:stretch>
                  <a:fillRect l="-874" r="-874" b="-421"/>
                </a:stretch>
              </a:blipFill>
            </p:spPr>
            <p:txBody>
              <a:bodyPr/>
              <a:lstStyle/>
              <a:p>
                <a:r>
                  <a:rPr lang="en-US">
                    <a:noFill/>
                  </a:rPr>
                  <a:t> </a:t>
                </a:r>
              </a:p>
            </p:txBody>
          </p:sp>
        </mc:Fallback>
      </mc:AlternateContent>
    </p:spTree>
    <p:extLst>
      <p:ext uri="{BB962C8B-B14F-4D97-AF65-F5344CB8AC3E}">
        <p14:creationId xmlns:p14="http://schemas.microsoft.com/office/powerpoint/2010/main" val="17710411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57076"/>
            <a:ext cx="12213389" cy="6915076"/>
          </a:xfrm>
          <a:prstGeom prst="rect">
            <a:avLst/>
          </a:prstGeom>
        </p:spPr>
      </p:pic>
      <p:sp>
        <p:nvSpPr>
          <p:cNvPr id="3" name="AutoShape 3"/>
          <p:cNvSpPr/>
          <p:nvPr/>
        </p:nvSpPr>
        <p:spPr>
          <a:xfrm>
            <a:off x="348464" y="177800"/>
            <a:ext cx="11514965" cy="6737276"/>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24322" y="-47718"/>
            <a:ext cx="920046" cy="767051"/>
          </a:xfrm>
          <a:prstGeom prst="rect">
            <a:avLst/>
          </a:prstGeom>
        </p:spPr>
      </p:pic>
      <p:sp>
        <p:nvSpPr>
          <p:cNvPr id="5" name="Rectangle 4"/>
          <p:cNvSpPr/>
          <p:nvPr/>
        </p:nvSpPr>
        <p:spPr>
          <a:xfrm>
            <a:off x="1060467" y="1467451"/>
            <a:ext cx="10681227" cy="4786823"/>
          </a:xfrm>
          <a:prstGeom prst="rect">
            <a:avLst/>
          </a:prstGeom>
        </p:spPr>
        <p:txBody>
          <a:bodyPr wrap="square">
            <a:spAutoFit/>
          </a:bodyPr>
          <a:lstStyle/>
          <a:p>
            <a:pPr algn="just"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 Ta có: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 1 </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 – 1 </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Do đó, S</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2 </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 </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(1).</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b) Ta có: </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q . S</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pPr>
            <a:r>
              <a:rPr lang="nl-NL" sz="2667">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q . S</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(2).</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10987428" y="5308600"/>
            <a:ext cx="857886" cy="1462306"/>
          </a:xfrm>
          <a:prstGeom prst="rect">
            <a:avLst/>
          </a:prstGeom>
        </p:spPr>
      </p:pic>
      <p:sp>
        <p:nvSpPr>
          <p:cNvPr id="11" name="Oval Callout 10"/>
          <p:cNvSpPr/>
          <p:nvPr/>
        </p:nvSpPr>
        <p:spPr>
          <a:xfrm>
            <a:off x="5540533" y="671270"/>
            <a:ext cx="1130827" cy="711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spTree>
    <p:extLst>
      <p:ext uri="{BB962C8B-B14F-4D97-AF65-F5344CB8AC3E}">
        <p14:creationId xmlns:p14="http://schemas.microsoft.com/office/powerpoint/2010/main" val="165717384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9" dur="500"/>
                                        <p:tgtEl>
                                          <p:spTgt spid="5">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57076"/>
            <a:ext cx="12213389" cy="6915076"/>
          </a:xfrm>
          <a:prstGeom prst="rect">
            <a:avLst/>
          </a:prstGeom>
        </p:spPr>
      </p:pic>
      <p:sp>
        <p:nvSpPr>
          <p:cNvPr id="3" name="AutoShape 3"/>
          <p:cNvSpPr/>
          <p:nvPr/>
        </p:nvSpPr>
        <p:spPr>
          <a:xfrm>
            <a:off x="348464" y="177800"/>
            <a:ext cx="11514965" cy="6737276"/>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24322" y="-47718"/>
            <a:ext cx="920046" cy="767051"/>
          </a:xfrm>
          <a:prstGeom prst="rect">
            <a:avLst/>
          </a:prstGeom>
        </p:spPr>
      </p:pic>
      <p:sp>
        <p:nvSpPr>
          <p:cNvPr id="8" name="Oval Callout 7"/>
          <p:cNvSpPr/>
          <p:nvPr/>
        </p:nvSpPr>
        <p:spPr>
          <a:xfrm>
            <a:off x="5540533" y="671270"/>
            <a:ext cx="1130827" cy="7112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mc:AlternateContent xmlns:mc="http://schemas.openxmlformats.org/markup-compatibility/2006" xmlns:a14="http://schemas.microsoft.com/office/drawing/2010/main">
        <mc:Choice Requires="a14">
          <p:sp>
            <p:nvSpPr>
              <p:cNvPr id="5" name="Rectangle 4"/>
              <p:cNvSpPr/>
              <p:nvPr/>
            </p:nvSpPr>
            <p:spPr>
              <a:xfrm>
                <a:off x="1629260" y="1701800"/>
                <a:ext cx="10234169" cy="4490845"/>
              </a:xfrm>
              <a:prstGeom prst="rect">
                <a:avLst/>
              </a:prstGeom>
            </p:spPr>
            <p:txBody>
              <a:bodyPr wrap="square">
                <a:spAutoFit/>
              </a:bodyPr>
              <a:lstStyle/>
              <a:p>
                <a:pPr algn="just" defTabSz="609630">
                  <a:lnSpc>
                    <a:spcPct val="150000"/>
                  </a:lnSpc>
                  <a:spcAft>
                    <a:spcPts val="533"/>
                  </a:spcAft>
                  <a:defRPr/>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c) Lấy (1) trừ vế theo vế cho (2) ta được:</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defRPr/>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S</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S</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algn="just" defTabSz="609630">
                  <a:lnSpc>
                    <a:spcPct val="150000"/>
                  </a:lnSpc>
                  <a:spcAft>
                    <a:spcPts val="533"/>
                  </a:spcAft>
                  <a:defRPr/>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defRPr/>
                </a:pPr>
                <a:r>
                  <a:rPr lang="nl-NL" sz="2667">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(1 – q)S</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defRPr/>
                </a:pPr>
                <a:r>
                  <a:rPr lang="nl-NL" sz="2667">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(1 – q)S</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(1 – q</a:t>
                </a:r>
                <a:r>
                  <a:rPr lang="nl-NL" sz="2667" baseline="30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spcAft>
                    <a:spcPts val="533"/>
                  </a:spcAft>
                  <a:defRPr/>
                </a:pPr>
                <a14:m>
                  <m:oMath xmlns:m="http://schemas.openxmlformats.org/officeDocument/2006/math">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nl-NL"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nl-NL"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
                          <m:d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nl-NL"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e>
                              <m:sup>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p>
                            </m:sSup>
                          </m:e>
                        </m:d>
                      </m:num>
                      <m:den>
                        <m:r>
                          <a:rPr lang="nl-NL"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den>
                    </m:f>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với </a:t>
                </a:r>
                <a14:m>
                  <m:oMath xmlns:m="http://schemas.openxmlformats.org/officeDocument/2006/math">
                    <m: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r>
                      <a:rPr lang="nl-NL"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29260" y="1701800"/>
                <a:ext cx="10234169" cy="4490845"/>
              </a:xfrm>
              <a:prstGeom prst="rect">
                <a:avLst/>
              </a:prstGeom>
              <a:blipFill>
                <a:blip r:embed="rId6"/>
                <a:stretch>
                  <a:fillRect l="-1132"/>
                </a:stretch>
              </a:blipFill>
            </p:spPr>
            <p:txBody>
              <a:bodyPr/>
              <a:lstStyle/>
              <a:p>
                <a:r>
                  <a:rPr lang="en-US">
                    <a:noFill/>
                  </a:rPr>
                  <a:t> </a:t>
                </a:r>
              </a:p>
            </p:txBody>
          </p:sp>
        </mc:Fallback>
      </mc:AlternateContent>
      <p:pic>
        <p:nvPicPr>
          <p:cNvPr id="6" name="Picture 5"/>
          <p:cNvPicPr>
            <a:picLocks noChangeAspect="1"/>
          </p:cNvPicPr>
          <p:nvPr/>
        </p:nvPicPr>
        <p:blipFill>
          <a:blip r:embed="rId7"/>
          <a:stretch>
            <a:fillRect/>
          </a:stretch>
        </p:blipFill>
        <p:spPr>
          <a:xfrm>
            <a:off x="10987428" y="5308600"/>
            <a:ext cx="857886" cy="1462306"/>
          </a:xfrm>
          <a:prstGeom prst="rect">
            <a:avLst/>
          </a:prstGeom>
        </p:spPr>
      </p:pic>
    </p:spTree>
    <p:extLst>
      <p:ext uri="{BB962C8B-B14F-4D97-AF65-F5344CB8AC3E}">
        <p14:creationId xmlns:p14="http://schemas.microsoft.com/office/powerpoint/2010/main" val="82785965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0" cy="6858000"/>
          </a:xfrm>
          <a:prstGeom prst="rect">
            <a:avLst/>
          </a:prstGeom>
        </p:spPr>
      </p:pic>
      <p:grpSp>
        <p:nvGrpSpPr>
          <p:cNvPr id="8" name="Group 7"/>
          <p:cNvGrpSpPr/>
          <p:nvPr/>
        </p:nvGrpSpPr>
        <p:grpSpPr>
          <a:xfrm>
            <a:off x="1066800" y="1629853"/>
            <a:ext cx="9403175" cy="4034347"/>
            <a:chOff x="9116641" y="679772"/>
            <a:chExt cx="7970669" cy="4321116"/>
          </a:xfrm>
        </p:grpSpPr>
        <p:sp>
          <p:nvSpPr>
            <p:cNvPr id="3" name="AutoShape 3"/>
            <p:cNvSpPr/>
            <p:nvPr/>
          </p:nvSpPr>
          <p:spPr>
            <a:xfrm rot="548643">
              <a:off x="9116641" y="679772"/>
              <a:ext cx="5394255" cy="3168925"/>
            </a:xfrm>
            <a:prstGeom prst="rect">
              <a:avLst/>
            </a:prstGeom>
            <a:solidFill>
              <a:srgbClr val="F8C578"/>
            </a:solidFill>
          </p:spPr>
        </p:sp>
        <p:sp>
          <p:nvSpPr>
            <p:cNvPr id="7" name="AutoShape 7"/>
            <p:cNvSpPr/>
            <p:nvPr/>
          </p:nvSpPr>
          <p:spPr>
            <a:xfrm>
              <a:off x="9686226" y="756833"/>
              <a:ext cx="7401084" cy="4244055"/>
            </a:xfrm>
            <a:prstGeom prst="rect">
              <a:avLst/>
            </a:prstGeom>
            <a:solidFill>
              <a:srgbClr val="FFFBEC"/>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627" y="5834647"/>
            <a:ext cx="941668" cy="9416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09698" y="6491329"/>
            <a:ext cx="520687" cy="520687"/>
          </a:xfrm>
          <a:prstGeom prst="rect">
            <a:avLst/>
          </a:prstGeom>
        </p:spPr>
      </p:pic>
      <p:sp>
        <p:nvSpPr>
          <p:cNvPr id="24" name="Rectangle 23"/>
          <p:cNvSpPr/>
          <p:nvPr/>
        </p:nvSpPr>
        <p:spPr>
          <a:xfrm>
            <a:off x="5029201" y="537210"/>
            <a:ext cx="2688557" cy="687432"/>
          </a:xfrm>
          <a:prstGeom prst="rect">
            <a:avLst/>
          </a:prstGeom>
        </p:spPr>
        <p:txBody>
          <a:bodyPr wrap="none">
            <a:spAutoFit/>
          </a:bodyPr>
          <a:lstStyle/>
          <a:p>
            <a:pPr defTabSz="609630">
              <a:defRPr/>
            </a:pPr>
            <a:r>
              <a:rPr lang="en-US" sz="3867" b="1" dirty="0">
                <a:solidFill>
                  <a:prstClr val="black"/>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13" name="Rectangle 12"/>
              <p:cNvSpPr/>
              <p:nvPr/>
            </p:nvSpPr>
            <p:spPr>
              <a:xfrm>
                <a:off x="2748375" y="2335333"/>
                <a:ext cx="7157625" cy="2940420"/>
              </a:xfrm>
              <a:prstGeom prst="rect">
                <a:avLst/>
              </a:prstGeom>
            </p:spPr>
            <p:txBody>
              <a:bodyPr wrap="square">
                <a:spAutoFit/>
              </a:bodyPr>
              <a:lstStyle/>
              <a:p>
                <a:pPr algn="just" defTabSz="609630">
                  <a:lnSpc>
                    <a:spcPct val="150000"/>
                  </a:lnSpc>
                  <a:spcAft>
                    <a:spcPts val="533"/>
                  </a:spcAft>
                </a:pPr>
                <a:r>
                  <a:rPr lang="nl-NL" sz="2800">
                    <a:solidFill>
                      <a:prstClr val="black"/>
                    </a:solidFill>
                    <a:latin typeface="Arial" panose="020B0604020202020204" pitchFamily="34" charset="0"/>
                    <a:ea typeface="Times New Roman" panose="02020603050405020304" pitchFamily="18" charset="0"/>
                    <a:cs typeface="Arial" panose="020B0604020202020204" pitchFamily="34" charset="0"/>
                  </a:rPr>
                  <a:t>Cho cấp số nhân </a:t>
                </a:r>
                <a14:m>
                  <m:oMath xmlns:m="http://schemas.openxmlformats.org/officeDocument/2006/math">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nl-NL" sz="2800">
                    <a:solidFill>
                      <a:prstClr val="black"/>
                    </a:solidFill>
                    <a:latin typeface="Arial" panose="020B0604020202020204" pitchFamily="34" charset="0"/>
                    <a:ea typeface="Times New Roman" panose="02020603050405020304" pitchFamily="18" charset="0"/>
                    <a:cs typeface="Arial" panose="020B0604020202020204" pitchFamily="34" charset="0"/>
                  </a:rPr>
                  <a:t> với công bội </a:t>
                </a:r>
                <a14:m>
                  <m:oMath xmlns:m="http://schemas.openxmlformats.org/officeDocument/2006/math">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q</m:t>
                    </m:r>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oMath>
                </a14:m>
                <a:r>
                  <a:rPr lang="nl-NL" sz="280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algn="just" defTabSz="609630">
                  <a:lnSpc>
                    <a:spcPct val="150000"/>
                  </a:lnSpc>
                  <a:spcAft>
                    <a:spcPts val="533"/>
                  </a:spcAft>
                </a:pPr>
                <a:r>
                  <a:rPr lang="nl-NL" sz="2800">
                    <a:solidFill>
                      <a:prstClr val="black"/>
                    </a:solidFill>
                    <a:latin typeface="Arial" panose="020B0604020202020204" pitchFamily="34" charset="0"/>
                    <a:ea typeface="Times New Roman" panose="02020603050405020304" pitchFamily="18" charset="0"/>
                    <a:cs typeface="Arial" panose="020B0604020202020204" pitchFamily="34" charset="0"/>
                  </a:rPr>
                  <a:t>Đặt </a:t>
                </a:r>
                <a14:m>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S</m:t>
                        </m:r>
                      </m:e>
                      <m:sub>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nl-NL"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nl-NL" sz="2800">
                    <a:solidFill>
                      <a:prstClr val="black"/>
                    </a:solidFill>
                    <a:latin typeface="Arial" panose="020B0604020202020204" pitchFamily="34" charset="0"/>
                    <a:ea typeface="Times New Roman" panose="02020603050405020304" pitchFamily="18" charset="0"/>
                    <a:cs typeface="Arial" panose="020B0604020202020204" pitchFamily="34" charset="0"/>
                  </a:rPr>
                  <a:t>. Khi đó </a:t>
                </a:r>
                <a:endParaRPr lang="en-US" sz="28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spcAft>
                    <a:spcPts val="533"/>
                  </a:spcAft>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S</m:t>
                          </m:r>
                        </m:e>
                        <m:sub>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
                            <m:d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q</m:t>
                                  </m:r>
                                </m:e>
                                <m:sup>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p>
                              </m:sSup>
                            </m:e>
                          </m:d>
                        </m:num>
                        <m:den>
                          <m: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n-US" sz="28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q</m:t>
                          </m:r>
                        </m:den>
                      </m:f>
                    </m:oMath>
                  </m:oMathPara>
                </a14:m>
                <a:endParaRPr lang="en-US" sz="28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48375" y="2335333"/>
                <a:ext cx="7157625" cy="2940420"/>
              </a:xfrm>
              <a:prstGeom prst="rect">
                <a:avLst/>
              </a:prstGeom>
              <a:blipFill>
                <a:blip r:embed="rId20"/>
                <a:stretch>
                  <a:fillRect l="-1789"/>
                </a:stretch>
              </a:blipFill>
            </p:spPr>
            <p:txBody>
              <a:bodyPr/>
              <a:lstStyle/>
              <a:p>
                <a:r>
                  <a:rPr lang="en-US">
                    <a:noFill/>
                  </a:rPr>
                  <a:t> </a:t>
                </a:r>
              </a:p>
            </p:txBody>
          </p:sp>
        </mc:Fallback>
      </mc:AlternateContent>
      <p:pic>
        <p:nvPicPr>
          <p:cNvPr id="15" name="Picture 14"/>
          <p:cNvPicPr>
            <a:picLocks noChangeAspect="1"/>
          </p:cNvPicPr>
          <p:nvPr/>
        </p:nvPicPr>
        <p:blipFill>
          <a:blip r:embed="rId21"/>
          <a:stretch>
            <a:fillRect/>
          </a:stretch>
        </p:blipFill>
        <p:spPr>
          <a:xfrm flipH="1">
            <a:off x="9443532" y="4152647"/>
            <a:ext cx="2782361" cy="2782361"/>
          </a:xfrm>
          <a:prstGeom prst="rect">
            <a:avLst/>
          </a:prstGeom>
        </p:spPr>
      </p:pic>
    </p:spTree>
    <p:extLst>
      <p:ext uri="{BB962C8B-B14F-4D97-AF65-F5344CB8AC3E}">
        <p14:creationId xmlns:p14="http://schemas.microsoft.com/office/powerpoint/2010/main" val="193058707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2192000" cy="6858000"/>
          </a:xfrm>
          <a:prstGeom prst="rect">
            <a:avLst/>
          </a:prstGeom>
        </p:spPr>
      </p:pic>
      <p:sp>
        <p:nvSpPr>
          <p:cNvPr id="3" name="AutoShape 3"/>
          <p:cNvSpPr/>
          <p:nvPr/>
        </p:nvSpPr>
        <p:spPr>
          <a:xfrm>
            <a:off x="155073" y="249731"/>
            <a:ext cx="11887200" cy="6633669"/>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1600" y="-91549"/>
            <a:ext cx="558800" cy="56186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829862">
            <a:off x="11264750" y="342588"/>
            <a:ext cx="889922" cy="668251"/>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723709">
            <a:off x="1857" y="6119413"/>
            <a:ext cx="532333" cy="42683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0525" y="5241114"/>
            <a:ext cx="279595" cy="283199"/>
          </a:xfrm>
          <a:prstGeom prst="rect">
            <a:avLst/>
          </a:prstGeom>
        </p:spPr>
      </p:pic>
      <p:pic>
        <p:nvPicPr>
          <p:cNvPr id="16"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312400" y="-98233"/>
            <a:ext cx="558800" cy="561865"/>
          </a:xfrm>
          <a:prstGeom prst="rect">
            <a:avLst/>
          </a:prstGeom>
        </p:spPr>
      </p:pic>
      <p:sp>
        <p:nvSpPr>
          <p:cNvPr id="5" name="Rectangle 4"/>
          <p:cNvSpPr/>
          <p:nvPr/>
        </p:nvSpPr>
        <p:spPr>
          <a:xfrm>
            <a:off x="5283201" y="811445"/>
            <a:ext cx="1939955" cy="553998"/>
          </a:xfrm>
          <a:prstGeom prst="rect">
            <a:avLst/>
          </a:prstGeom>
        </p:spPr>
        <p:txBody>
          <a:bodyPr wrap="none">
            <a:spAutoFit/>
          </a:bodyPr>
          <a:lstStyle/>
          <a:p>
            <a:pPr defTabSz="609630"/>
            <a:r>
              <a:rPr lang="en-US" altLang="en-US" sz="3000" b="1">
                <a:solidFill>
                  <a:srgbClr val="C00000"/>
                </a:solidFill>
                <a:latin typeface="Arial" panose="020B0604020202020204" pitchFamily="34" charset="0"/>
                <a:cs typeface="Arial" panose="020B0604020202020204" pitchFamily="34" charset="0"/>
              </a:rPr>
              <a:t>Câu hỏi:  </a:t>
            </a:r>
            <a:endParaRPr lang="en-US" sz="3000">
              <a:solidFill>
                <a:srgbClr val="C00000"/>
              </a:solidFill>
              <a:latin typeface="Calibri"/>
            </a:endParaRPr>
          </a:p>
        </p:txBody>
      </p:sp>
      <mc:AlternateContent xmlns:mc="http://schemas.openxmlformats.org/markup-compatibility/2006" xmlns:a14="http://schemas.microsoft.com/office/drawing/2010/main">
        <mc:Choice Requires="a14">
          <p:sp>
            <p:nvSpPr>
              <p:cNvPr id="7" name="Rectangle 6"/>
              <p:cNvSpPr/>
              <p:nvPr/>
            </p:nvSpPr>
            <p:spPr>
              <a:xfrm>
                <a:off x="502848" y="1498600"/>
                <a:ext cx="11028753" cy="1323696"/>
              </a:xfrm>
              <a:prstGeom prst="rect">
                <a:avLst/>
              </a:prstGeom>
            </p:spPr>
            <p:txBody>
              <a:bodyPr wrap="square">
                <a:spAutoFit/>
              </a:bodyPr>
              <a:lstStyle/>
              <a:p>
                <a:pPr algn="just" defTabSz="609630">
                  <a:lnSpc>
                    <a:spcPct val="150000"/>
                  </a:lnSpc>
                  <a:spcAft>
                    <a:spcPts val="400"/>
                  </a:spcAft>
                </a:pPr>
                <a:r>
                  <a:rPr lang="en-US" sz="2667">
                    <a:solidFill>
                      <a:prstClr val="black"/>
                    </a:solidFill>
                    <a:latin typeface="Arial" panose="020B0604020202020204" pitchFamily="34" charset="0"/>
                    <a:ea typeface="Malgun Gothic" panose="020B0503020000020004" pitchFamily="34" charset="-127"/>
                    <a:cs typeface="Arial" panose="020B0604020202020204" pitchFamily="34" charset="0"/>
                  </a:rPr>
                  <a:t>Nếu cấp số nhân có công bội </a:t>
                </a:r>
                <a14:m>
                  <m:oMath xmlns:m="http://schemas.openxmlformats.org/officeDocument/2006/math">
                    <m:r>
                      <a:rPr lang="en-US" sz="2667" i="1">
                        <a:solidFill>
                          <a:prstClr val="black"/>
                        </a:solidFill>
                        <a:latin typeface="Cambria Math" panose="02040503050406030204" pitchFamily="18" charset="0"/>
                        <a:ea typeface="Malgun Gothic" panose="020B0503020000020004" pitchFamily="34" charset="-127"/>
                        <a:cs typeface="Arial" panose="020B0604020202020204" pitchFamily="34" charset="0"/>
                      </a:rPr>
                      <m:t>𝑞</m:t>
                    </m:r>
                    <m:r>
                      <a:rPr lang="en-US" sz="2667" i="1">
                        <a:solidFill>
                          <a:prstClr val="black"/>
                        </a:solidFill>
                        <a:latin typeface="Cambria Math" panose="02040503050406030204" pitchFamily="18" charset="0"/>
                        <a:ea typeface="Malgun Gothic" panose="020B0503020000020004" pitchFamily="34" charset="-127"/>
                        <a:cs typeface="Arial" panose="020B0604020202020204" pitchFamily="34" charset="0"/>
                      </a:rPr>
                      <m:t>=1</m:t>
                    </m:r>
                  </m:oMath>
                </a14:m>
                <a:r>
                  <a:rPr lang="en-US" sz="2667">
                    <a:solidFill>
                      <a:prstClr val="black"/>
                    </a:solidFill>
                    <a:latin typeface="Arial" panose="020B0604020202020204" pitchFamily="34" charset="0"/>
                    <a:ea typeface="Malgun Gothic" panose="020B0503020000020004" pitchFamily="34" charset="-127"/>
                    <a:cs typeface="Arial" panose="020B0604020202020204" pitchFamily="34" charset="0"/>
                  </a:rPr>
                  <a:t> thì tổng </a:t>
                </a:r>
                <a14:m>
                  <m:oMath xmlns:m="http://schemas.openxmlformats.org/officeDocument/2006/math">
                    <m:r>
                      <a:rPr lang="en-US" sz="2667" i="1">
                        <a:solidFill>
                          <a:prstClr val="black"/>
                        </a:solidFill>
                        <a:latin typeface="Cambria Math" panose="02040503050406030204" pitchFamily="18" charset="0"/>
                        <a:ea typeface="Malgun Gothic" panose="020B0503020000020004" pitchFamily="34" charset="-127"/>
                        <a:cs typeface="Arial" panose="020B0604020202020204" pitchFamily="34" charset="0"/>
                      </a:rPr>
                      <m:t>𝑛</m:t>
                    </m:r>
                  </m:oMath>
                </a14:m>
                <a:r>
                  <a:rPr lang="en-US" sz="2667">
                    <a:solidFill>
                      <a:prstClr val="black"/>
                    </a:solidFill>
                    <a:latin typeface="Arial" panose="020B0604020202020204" pitchFamily="34" charset="0"/>
                    <a:ea typeface="Malgun Gothic" panose="020B0503020000020004" pitchFamily="34" charset="-127"/>
                    <a:cs typeface="Arial" panose="020B0604020202020204" pitchFamily="34" charset="0"/>
                  </a:rPr>
                  <a:t> số hạng đầu </a:t>
                </a:r>
                <a14:m>
                  <m:oMath xmlns:m="http://schemas.openxmlformats.org/officeDocument/2006/math">
                    <m:sSub>
                      <m:sSubPr>
                        <m:ctrlPr>
                          <a:rPr lang="en-US" sz="2667" i="1">
                            <a:solidFill>
                              <a:prstClr val="black"/>
                            </a:solidFill>
                            <a:latin typeface="Cambria Math" panose="02040503050406030204" pitchFamily="18" charset="0"/>
                            <a:ea typeface="Malgun Gothic" panose="020B0503020000020004" pitchFamily="34" charset="-127"/>
                            <a:cs typeface="Arial" panose="020B0604020202020204" pitchFamily="34" charset="0"/>
                          </a:rPr>
                        </m:ctrlPr>
                      </m:sSubPr>
                      <m:e>
                        <m:r>
                          <a:rPr lang="en-US" sz="2667" i="1">
                            <a:solidFill>
                              <a:prstClr val="black"/>
                            </a:solidFill>
                            <a:latin typeface="Cambria Math" panose="02040503050406030204" pitchFamily="18" charset="0"/>
                            <a:ea typeface="Malgun Gothic" panose="020B0503020000020004" pitchFamily="34" charset="-127"/>
                            <a:cs typeface="Arial" panose="020B0604020202020204" pitchFamily="34" charset="0"/>
                          </a:rPr>
                          <m:t>𝑆</m:t>
                        </m:r>
                      </m:e>
                      <m:sub>
                        <m:r>
                          <a:rPr lang="en-US" sz="2667" i="1">
                            <a:solidFill>
                              <a:prstClr val="black"/>
                            </a:solidFill>
                            <a:latin typeface="Cambria Math" panose="02040503050406030204" pitchFamily="18" charset="0"/>
                            <a:ea typeface="Malgun Gothic" panose="020B0503020000020004" pitchFamily="34" charset="-127"/>
                            <a:cs typeface="Arial" panose="020B0604020202020204" pitchFamily="34" charset="0"/>
                          </a:rPr>
                          <m:t>𝑛</m:t>
                        </m:r>
                      </m:sub>
                    </m:sSub>
                  </m:oMath>
                </a14:m>
                <a:r>
                  <a:rPr lang="en-US" sz="2667">
                    <a:solidFill>
                      <a:prstClr val="black"/>
                    </a:solidFill>
                    <a:latin typeface="Arial" panose="020B0604020202020204" pitchFamily="34" charset="0"/>
                    <a:ea typeface="Calibri" panose="020F0502020204030204" pitchFamily="34" charset="0"/>
                    <a:cs typeface="Arial" panose="020B0604020202020204" pitchFamily="34" charset="0"/>
                  </a:rPr>
                  <a:t> của nó bằng bao nhiêu?</a:t>
                </a:r>
              </a:p>
            </p:txBody>
          </p:sp>
        </mc:Choice>
        <mc:Fallback xmlns="">
          <p:sp>
            <p:nvSpPr>
              <p:cNvPr id="7" name="Rectangle 6"/>
              <p:cNvSpPr>
                <a:spLocks noRot="1" noChangeAspect="1" noMove="1" noResize="1" noEditPoints="1" noAdjustHandles="1" noChangeArrowheads="1" noChangeShapeType="1" noTextEdit="1"/>
              </p:cNvSpPr>
              <p:nvPr/>
            </p:nvSpPr>
            <p:spPr>
              <a:xfrm>
                <a:off x="502848" y="1498600"/>
                <a:ext cx="11028753" cy="1323696"/>
              </a:xfrm>
              <a:prstGeom prst="rect">
                <a:avLst/>
              </a:prstGeom>
              <a:blipFill>
                <a:blip r:embed="rId13"/>
                <a:stretch>
                  <a:fillRect l="-1050" r="-994" b="-5530"/>
                </a:stretch>
              </a:blipFill>
            </p:spPr>
            <p:txBody>
              <a:bodyPr/>
              <a:lstStyle/>
              <a:p>
                <a:r>
                  <a:rPr lang="en-US">
                    <a:noFill/>
                  </a:rPr>
                  <a:t> </a:t>
                </a:r>
              </a:p>
            </p:txBody>
          </p:sp>
        </mc:Fallback>
      </mc:AlternateContent>
      <p:sp>
        <p:nvSpPr>
          <p:cNvPr id="20" name="Oval Callout 19"/>
          <p:cNvSpPr/>
          <p:nvPr/>
        </p:nvSpPr>
        <p:spPr>
          <a:xfrm>
            <a:off x="5539428" y="2893891"/>
            <a:ext cx="1113145" cy="5923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mc:AlternateContent xmlns:mc="http://schemas.openxmlformats.org/markup-compatibility/2006" xmlns:a14="http://schemas.microsoft.com/office/drawing/2010/main">
        <mc:Choice Requires="a14">
          <p:sp>
            <p:nvSpPr>
              <p:cNvPr id="12" name="Rectangle 11"/>
              <p:cNvSpPr/>
              <p:nvPr/>
            </p:nvSpPr>
            <p:spPr>
              <a:xfrm>
                <a:off x="555398" y="4018842"/>
                <a:ext cx="10836172" cy="2003497"/>
              </a:xfrm>
              <a:prstGeom prst="rect">
                <a:avLst/>
              </a:prstGeom>
            </p:spPr>
            <p:txBody>
              <a:bodyPr wrap="square">
                <a:spAutoFit/>
              </a:bodyPr>
              <a:lstStyle/>
              <a:p>
                <a:pPr algn="just" defTabSz="609630">
                  <a:lnSpc>
                    <a:spcPct val="150000"/>
                  </a:lnSpc>
                  <a:spcAft>
                    <a:spcPts val="533"/>
                  </a:spcAft>
                </a:pPr>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Nếu cấp số nhân có công bội </a:t>
                </a:r>
                <a14:m>
                  <m:oMath xmlns:m="http://schemas.openxmlformats.org/officeDocument/2006/math">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𝑞</m:t>
                    </m:r>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 1 </m:t>
                    </m:r>
                  </m:oMath>
                </a14:m>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thì cấp số nhân là </a:t>
                </a:r>
                <a14:m>
                  <m:oMath xmlns:m="http://schemas.openxmlformats.org/officeDocument/2006/math">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r>
                      <a:rPr lang="en-US"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r>
                      <a:rPr lang="en-US"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r>
                      <a:rPr lang="en-US"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667">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Khi đó</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spcAft>
                    <a:spcPts val="533"/>
                  </a:spcAft>
                </a:pPr>
                <a14:m>
                  <m:oMath xmlns:m="http://schemas.openxmlformats.org/officeDocument/2006/math">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𝑆</m:t>
                    </m:r>
                    <m:r>
                      <a:rPr lang="nl-NL"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r>
                      <a:rPr lang="nl-NL"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r>
                      <a:rPr lang="nl-NL"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 … + </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r>
                      <a:rPr lang="nl-NL"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nl-NL" sz="2667" i="1">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r>
                      <a:rPr lang="nl-NL" sz="2667" i="1" baseline="-25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(tổng của n số hạng u</a:t>
                </a:r>
                <a:r>
                  <a:rPr lang="nl-NL" sz="2667"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55398" y="4018842"/>
                <a:ext cx="10836172" cy="2003497"/>
              </a:xfrm>
              <a:prstGeom prst="rect">
                <a:avLst/>
              </a:prstGeom>
              <a:blipFill>
                <a:blip r:embed="rId14"/>
                <a:stretch>
                  <a:fillRect l="-1069" b="-3343"/>
                </a:stretch>
              </a:blipFill>
            </p:spPr>
            <p:txBody>
              <a:bodyPr/>
              <a:lstStyle/>
              <a:p>
                <a:r>
                  <a:rPr lang="en-US">
                    <a:noFill/>
                  </a:rPr>
                  <a:t> </a:t>
                </a:r>
              </a:p>
            </p:txBody>
          </p:sp>
        </mc:Fallback>
      </mc:AlternateContent>
      <p:pic>
        <p:nvPicPr>
          <p:cNvPr id="15" name="Picture 14"/>
          <p:cNvPicPr>
            <a:picLocks noChangeAspect="1"/>
          </p:cNvPicPr>
          <p:nvPr/>
        </p:nvPicPr>
        <p:blipFill>
          <a:blip r:embed="rId15"/>
          <a:stretch>
            <a:fillRect/>
          </a:stretch>
        </p:blipFill>
        <p:spPr>
          <a:xfrm rot="728882">
            <a:off x="4896799" y="691108"/>
            <a:ext cx="347986" cy="555953"/>
          </a:xfrm>
          <a:prstGeom prst="rect">
            <a:avLst/>
          </a:prstGeom>
        </p:spPr>
      </p:pic>
    </p:spTree>
    <p:extLst>
      <p:ext uri="{BB962C8B-B14F-4D97-AF65-F5344CB8AC3E}">
        <p14:creationId xmlns:p14="http://schemas.microsoft.com/office/powerpoint/2010/main" val="14524162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419886"/>
            <a:ext cx="12213389" cy="7277886"/>
          </a:xfrm>
          <a:prstGeom prst="rect">
            <a:avLst/>
          </a:prstGeom>
        </p:spPr>
      </p:pic>
      <p:sp>
        <p:nvSpPr>
          <p:cNvPr id="3" name="AutoShape 3"/>
          <p:cNvSpPr/>
          <p:nvPr/>
        </p:nvSpPr>
        <p:spPr>
          <a:xfrm>
            <a:off x="348464" y="450924"/>
            <a:ext cx="11514965" cy="6737276"/>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363200" y="-57076"/>
            <a:ext cx="920046" cy="767051"/>
          </a:xfrm>
          <a:prstGeom prst="rect">
            <a:avLst/>
          </a:prstGeom>
        </p:spPr>
      </p:pic>
      <p:grpSp>
        <p:nvGrpSpPr>
          <p:cNvPr id="25" name="Group 24"/>
          <p:cNvGrpSpPr/>
          <p:nvPr/>
        </p:nvGrpSpPr>
        <p:grpSpPr>
          <a:xfrm>
            <a:off x="4232981" y="177800"/>
            <a:ext cx="3708400" cy="711200"/>
            <a:chOff x="228600" y="190500"/>
            <a:chExt cx="5562600" cy="1066800"/>
          </a:xfrm>
        </p:grpSpPr>
        <p:sp>
          <p:nvSpPr>
            <p:cNvPr id="27" name="Rectangle 26"/>
            <p:cNvSpPr/>
            <p:nvPr/>
          </p:nvSpPr>
          <p:spPr>
            <a:xfrm>
              <a:off x="2286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defRPr/>
              </a:pPr>
              <a:endParaRPr lang="en-US" sz="2533">
                <a:solidFill>
                  <a:prstClr val="white"/>
                </a:solidFill>
                <a:latin typeface="Calibri"/>
              </a:endParaRPr>
            </a:p>
          </p:txBody>
        </p:sp>
        <p:sp>
          <p:nvSpPr>
            <p:cNvPr id="35" name="Rectangle 34"/>
            <p:cNvSpPr/>
            <p:nvPr/>
          </p:nvSpPr>
          <p:spPr>
            <a:xfrm>
              <a:off x="574512" y="190500"/>
              <a:ext cx="4982615" cy="1015568"/>
            </a:xfrm>
            <a:prstGeom prst="rect">
              <a:avLst/>
            </a:prstGeom>
          </p:spPr>
          <p:txBody>
            <a:bodyPr wrap="none">
              <a:spAutoFit/>
            </a:bodyPr>
            <a:lstStyle/>
            <a:p>
              <a:pPr algn="just" defTabSz="609630">
                <a:lnSpc>
                  <a:spcPct val="150000"/>
                </a:lnSpc>
                <a:spcAft>
                  <a:spcPts val="533"/>
                </a:spcAft>
                <a:defRPr/>
              </a:pP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Ví dụ 5: </a:t>
              </a:r>
              <a:r>
                <a:rPr lang="nl-NL" sz="2533"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533" b="1">
                  <a:solidFill>
                    <a:prstClr val="white"/>
                  </a:solidFill>
                  <a:latin typeface="Arial" panose="020B0604020202020204" pitchFamily="34" charset="0"/>
                  <a:ea typeface="Times New Roman" panose="02020603050405020304" pitchFamily="18" charset="0"/>
                  <a:cs typeface="Arial" panose="020B0604020202020204" pitchFamily="34" charset="0"/>
                </a:rPr>
                <a:t>– tr54)</a:t>
              </a:r>
              <a:endParaRPr lang="en-US" sz="2533"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3523428" y="939801"/>
            <a:ext cx="5202065" cy="677045"/>
          </a:xfrm>
          <a:prstGeom prst="rect">
            <a:avLst/>
          </a:prstGeom>
        </p:spPr>
        <p:txBody>
          <a:bodyPr wrap="none">
            <a:spAutoFit/>
          </a:bodyPr>
          <a:lstStyle/>
          <a:p>
            <a:pPr algn="just" defTabSz="609630">
              <a:lnSpc>
                <a:spcPct val="150000"/>
              </a:lnSpc>
              <a:spcAft>
                <a:spcPts val="400"/>
              </a:spcAft>
            </a:pPr>
            <a:r>
              <a:rPr lang="en-US" sz="2533">
                <a:solidFill>
                  <a:prstClr val="black"/>
                </a:solidFill>
                <a:latin typeface="Arial" panose="020B0604020202020204" pitchFamily="34" charset="0"/>
                <a:ea typeface="Malgun Gothic" panose="020B0503020000020004" pitchFamily="34" charset="-127"/>
                <a:cs typeface="Arial" panose="020B0604020202020204" pitchFamily="34" charset="0"/>
              </a:rPr>
              <a:t>Giải bài toán </a:t>
            </a:r>
            <a:r>
              <a:rPr lang="en-US" sz="2533" i="1">
                <a:solidFill>
                  <a:prstClr val="black"/>
                </a:solidFill>
                <a:latin typeface="Arial" panose="020B0604020202020204" pitchFamily="34" charset="0"/>
                <a:ea typeface="Malgun Gothic" panose="020B0503020000020004" pitchFamily="34" charset="-127"/>
                <a:cs typeface="Arial" panose="020B0604020202020204" pitchFamily="34" charset="0"/>
              </a:rPr>
              <a:t>ở tình huống mở đầu.</a:t>
            </a:r>
            <a:endParaRPr lang="en-US" sz="2533" i="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7" name="Oval Callout 36"/>
          <p:cNvSpPr/>
          <p:nvPr/>
        </p:nvSpPr>
        <p:spPr>
          <a:xfrm>
            <a:off x="5549373" y="1617412"/>
            <a:ext cx="1113145" cy="5923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mc:AlternateContent xmlns:mc="http://schemas.openxmlformats.org/markup-compatibility/2006" xmlns:a14="http://schemas.microsoft.com/office/drawing/2010/main">
        <mc:Choice Requires="a14">
          <p:sp>
            <p:nvSpPr>
              <p:cNvPr id="39" name="Rectangle 38"/>
              <p:cNvSpPr/>
              <p:nvPr/>
            </p:nvSpPr>
            <p:spPr>
              <a:xfrm>
                <a:off x="698826" y="2311400"/>
                <a:ext cx="10851269" cy="2431178"/>
              </a:xfrm>
              <a:prstGeom prst="rect">
                <a:avLst/>
              </a:prstGeom>
            </p:spPr>
            <p:txBody>
              <a:bodyPr wrap="square">
                <a:spAutoFit/>
              </a:bodyPr>
              <a:lstStyle/>
              <a:p>
                <a:pPr algn="just" defTabSz="609630">
                  <a:lnSpc>
                    <a:spcPct val="150000"/>
                  </a:lnSpc>
                </a:pPr>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Lương hằng năm (triệu đồng) của chuyên gia lập thành một cấp số nhân, với số hạng đầu </a:t>
                </a:r>
                <a14:m>
                  <m:oMath xmlns:m="http://schemas.openxmlformats.org/officeDocument/2006/math">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=240</m:t>
                    </m:r>
                  </m:oMath>
                </a14:m>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 và công bội </a:t>
                </a:r>
                <a14:m>
                  <m:oMath xmlns:m="http://schemas.openxmlformats.org/officeDocument/2006/math">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=1,05</m:t>
                    </m:r>
                  </m:oMath>
                </a14:m>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 Tổng số lương của chuyên gia sau đó 10 năm chính là tổng của 10 số hạng đầu của cấp số nhân này và bằng</a:t>
                </a:r>
              </a:p>
            </p:txBody>
          </p:sp>
        </mc:Choice>
        <mc:Fallback xmlns="">
          <p:sp>
            <p:nvSpPr>
              <p:cNvPr id="39" name="Rectangle 38"/>
              <p:cNvSpPr>
                <a:spLocks noRot="1" noChangeAspect="1" noMove="1" noResize="1" noEditPoints="1" noAdjustHandles="1" noChangeArrowheads="1" noChangeShapeType="1" noTextEdit="1"/>
              </p:cNvSpPr>
              <p:nvPr/>
            </p:nvSpPr>
            <p:spPr>
              <a:xfrm>
                <a:off x="698826" y="2311400"/>
                <a:ext cx="10851269" cy="2431178"/>
              </a:xfrm>
              <a:prstGeom prst="rect">
                <a:avLst/>
              </a:prstGeom>
              <a:blipFill>
                <a:blip r:embed="rId6"/>
                <a:stretch>
                  <a:fillRect l="-1011" r="-955" b="-2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24237" y="4292600"/>
                <a:ext cx="9200446" cy="1364925"/>
              </a:xfrm>
              <a:prstGeom prst="rect">
                <a:avLst/>
              </a:prstGeom>
            </p:spPr>
            <p:txBody>
              <a:bodyPr wrap="square">
                <a:spAutoFit/>
              </a:bodyPr>
              <a:lstStyle/>
              <a:p>
                <a:pPr algn="just" defTabSz="609630">
                  <a:lnSpc>
                    <a:spcPct val="150000"/>
                  </a:lnSpc>
                </a:pPr>
                <a14:m>
                  <m:oMathPara xmlns:m="http://schemas.openxmlformats.org/officeDocument/2006/math">
                    <m:oMathParaPr>
                      <m:jc m:val="centerGroup"/>
                    </m:oMathParaPr>
                    <m:oMath xmlns:m="http://schemas.openxmlformats.org/officeDocument/2006/math">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m:t>
                          </m:r>
                        </m:sub>
                      </m:sSub>
                      <m:r>
                        <a:rPr lang="en-US" sz="2533" i="1">
                          <a:solidFill>
                            <a:prstClr val="black"/>
                          </a:solidFill>
                          <a:latin typeface="Cambria Math" panose="02040503050406030204" pitchFamily="18" charset="0"/>
                          <a:cs typeface="Times New Roman" panose="02020603050405020304" pitchFamily="18" charset="0"/>
                        </a:rPr>
                        <m:t>=</m:t>
                      </m:r>
                      <m:f>
                        <m:f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
                            <m:dPr>
                              <m:ctrlPr>
                                <a:rPr lang="nl-NL"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e>
                                <m:sup>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m:t>
                                  </m:r>
                                </m:sup>
                              </m:sSup>
                            </m:e>
                          </m:d>
                        </m:num>
                        <m:den>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den>
                      </m:f>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240</m:t>
                          </m:r>
                          <m:d>
                            <m:dPr>
                              <m:begChr m:val="["/>
                              <m:endChr m:val="]"/>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1,05</m:t>
                                      </m:r>
                                    </m:e>
                                  </m:d>
                                </m:e>
                                <m:sup>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m:t>
                                  </m:r>
                                </m:sup>
                              </m:sSup>
                            </m:e>
                          </m:d>
                        </m:num>
                        <m:den>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1−1,05</m:t>
                          </m:r>
                        </m:den>
                      </m:f>
                      <m: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≈3 019</m:t>
                      </m:r>
                    </m:oMath>
                  </m:oMathPara>
                </a14:m>
                <a:endParaRPr lang="en-US" sz="2533">
                  <a:solidFill>
                    <a:prstClr val="black"/>
                  </a:solidFill>
                  <a:latin typeface="Arial" panose="020B0604020202020204" pitchFamily="34" charset="0"/>
                  <a:ea typeface="Cambria Math" panose="020405030504060302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24237" y="4292600"/>
                <a:ext cx="9200446" cy="1364925"/>
              </a:xfrm>
              <a:prstGeom prst="rect">
                <a:avLst/>
              </a:prstGeom>
              <a:blipFill>
                <a:blip r:embed="rId7"/>
                <a:stretch>
                  <a:fillRect/>
                </a:stretch>
              </a:blipFill>
            </p:spPr>
            <p:txBody>
              <a:bodyPr/>
              <a:lstStyle/>
              <a:p>
                <a:r>
                  <a:rPr lang="en-US">
                    <a:noFill/>
                  </a:rPr>
                  <a:t> </a:t>
                </a:r>
              </a:p>
            </p:txBody>
          </p:sp>
        </mc:Fallback>
      </mc:AlternateContent>
      <p:sp>
        <p:nvSpPr>
          <p:cNvPr id="10" name="Rectangle 9"/>
          <p:cNvSpPr/>
          <p:nvPr/>
        </p:nvSpPr>
        <p:spPr>
          <a:xfrm>
            <a:off x="698825" y="5562601"/>
            <a:ext cx="10731175" cy="1261756"/>
          </a:xfrm>
          <a:prstGeom prst="rect">
            <a:avLst/>
          </a:prstGeom>
        </p:spPr>
        <p:txBody>
          <a:bodyPr wrap="square">
            <a:spAutoFit/>
          </a:bodyPr>
          <a:lstStyle/>
          <a:p>
            <a:pPr algn="just" defTabSz="609630">
              <a:lnSpc>
                <a:spcPct val="150000"/>
              </a:lnSpc>
            </a:pPr>
            <a:r>
              <a:rPr lang="en-US" sz="2533">
                <a:solidFill>
                  <a:prstClr val="black"/>
                </a:solidFill>
                <a:latin typeface="Arial" panose="020B0604020202020204" pitchFamily="34" charset="0"/>
                <a:ea typeface="Arial" panose="020B0604020202020204" pitchFamily="34" charset="0"/>
                <a:cs typeface="Arial" panose="020B0604020202020204" pitchFamily="34" charset="0"/>
              </a:rPr>
              <a:t>Vậy tổng số lương (làm tròn đến triệu đồng) của chuyên gia đó sau 10 năm 3 019 triệu đồng hay 3,019 tỉ đồng.</a:t>
            </a:r>
          </a:p>
        </p:txBody>
      </p:sp>
      <p:pic>
        <p:nvPicPr>
          <p:cNvPr id="11" name="Picture 10"/>
          <p:cNvPicPr>
            <a:picLocks noChangeAspect="1"/>
          </p:cNvPicPr>
          <p:nvPr/>
        </p:nvPicPr>
        <p:blipFill>
          <a:blip r:embed="rId8"/>
          <a:stretch>
            <a:fillRect/>
          </a:stretch>
        </p:blipFill>
        <p:spPr>
          <a:xfrm>
            <a:off x="-364636" y="760830"/>
            <a:ext cx="1582389" cy="1211012"/>
          </a:xfrm>
          <a:prstGeom prst="rect">
            <a:avLst/>
          </a:prstGeom>
        </p:spPr>
      </p:pic>
    </p:spTree>
    <p:extLst>
      <p:ext uri="{BB962C8B-B14F-4D97-AF65-F5344CB8AC3E}">
        <p14:creationId xmlns:p14="http://schemas.microsoft.com/office/powerpoint/2010/main" val="231560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animBg="1"/>
      <p:bldP spid="39"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2192000" cy="6858000"/>
          </a:xfrm>
          <a:prstGeom prst="rect">
            <a:avLst/>
          </a:prstGeom>
        </p:spPr>
      </p:pic>
      <p:sp>
        <p:nvSpPr>
          <p:cNvPr id="3" name="AutoShape 3"/>
          <p:cNvSpPr/>
          <p:nvPr/>
        </p:nvSpPr>
        <p:spPr>
          <a:xfrm>
            <a:off x="275389" y="140985"/>
            <a:ext cx="11627880" cy="6539215"/>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4000" y="55578"/>
            <a:ext cx="558800" cy="56186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829862">
            <a:off x="11154978" y="300875"/>
            <a:ext cx="889922" cy="668251"/>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1663903" y="5820950"/>
            <a:ext cx="435831" cy="441449"/>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5592" y="670059"/>
            <a:ext cx="279595" cy="283199"/>
          </a:xfrm>
          <a:prstGeom prst="rect">
            <a:avLst/>
          </a:prstGeom>
        </p:spPr>
      </p:pic>
      <p:pic>
        <p:nvPicPr>
          <p:cNvPr id="16"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058400" y="95862"/>
            <a:ext cx="558800" cy="561865"/>
          </a:xfrm>
          <a:prstGeom prst="rect">
            <a:avLst/>
          </a:prstGeom>
        </p:spPr>
      </p:pic>
      <p:grpSp>
        <p:nvGrpSpPr>
          <p:cNvPr id="17" name="Group 16"/>
          <p:cNvGrpSpPr/>
          <p:nvPr/>
        </p:nvGrpSpPr>
        <p:grpSpPr>
          <a:xfrm>
            <a:off x="4368801" y="279400"/>
            <a:ext cx="3675431" cy="711200"/>
            <a:chOff x="248957" y="190500"/>
            <a:chExt cx="5513147" cy="1066800"/>
          </a:xfrm>
        </p:grpSpPr>
        <p:sp>
          <p:nvSpPr>
            <p:cNvPr id="19" name="Rectangle 18"/>
            <p:cNvSpPr/>
            <p:nvPr/>
          </p:nvSpPr>
          <p:spPr>
            <a:xfrm>
              <a:off x="248957" y="190500"/>
              <a:ext cx="5513147"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21" name="Rectangle 20"/>
            <p:cNvSpPr/>
            <p:nvPr/>
          </p:nvSpPr>
          <p:spPr>
            <a:xfrm>
              <a:off x="469835" y="190500"/>
              <a:ext cx="5232683" cy="1062021"/>
            </a:xfrm>
            <a:prstGeom prst="rect">
              <a:avLst/>
            </a:prstGeom>
          </p:spPr>
          <p:txBody>
            <a:bodyPr wrap="none">
              <a:spAutoFit/>
            </a:bodyPr>
            <a:lstStyle/>
            <a:p>
              <a:pPr algn="just" defTabSz="609630">
                <a:lnSpc>
                  <a:spcPct val="150000"/>
                </a:lnSpc>
                <a:spcAft>
                  <a:spcPts val="533"/>
                </a:spcAft>
                <a:defRPr/>
              </a:pPr>
              <a:r>
                <a:rPr lang="nl-NL" sz="2667" b="1">
                  <a:solidFill>
                    <a:prstClr val="white"/>
                  </a:solidFill>
                  <a:latin typeface="Arial" panose="020B0604020202020204" pitchFamily="34" charset="0"/>
                  <a:ea typeface="Times New Roman" panose="02020603050405020304" pitchFamily="18" charset="0"/>
                  <a:cs typeface="Arial" panose="020B0604020202020204" pitchFamily="34" charset="0"/>
                </a:rPr>
                <a:t>Ví dụ 6: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a:solidFill>
                    <a:prstClr val="white"/>
                  </a:solidFill>
                  <a:latin typeface="Arial" panose="020B0604020202020204" pitchFamily="34" charset="0"/>
                  <a:ea typeface="Times New Roman" panose="02020603050405020304" pitchFamily="18" charset="0"/>
                  <a:cs typeface="Arial" panose="020B0604020202020204" pitchFamily="34" charset="0"/>
                </a:rPr>
                <a:t>– tr54)</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5534985" y="2159000"/>
            <a:ext cx="1108689" cy="60308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mc:AlternateContent xmlns:mc="http://schemas.openxmlformats.org/markup-compatibility/2006" xmlns:a14="http://schemas.microsoft.com/office/drawing/2010/main">
        <mc:Choice Requires="a14">
          <p:sp>
            <p:nvSpPr>
              <p:cNvPr id="26" name="TextBox 25"/>
              <p:cNvSpPr txBox="1"/>
              <p:nvPr/>
            </p:nvSpPr>
            <p:spPr>
              <a:xfrm>
                <a:off x="415187" y="1092201"/>
                <a:ext cx="11248717" cy="1261756"/>
              </a:xfrm>
              <a:prstGeom prst="rect">
                <a:avLst/>
              </a:prstGeom>
              <a:noFill/>
            </p:spPr>
            <p:txBody>
              <a:bodyPr wrap="square" rtlCol="0">
                <a:spAutoFit/>
              </a:bodyPr>
              <a:lstStyle/>
              <a:p>
                <a:pPr algn="just" defTabSz="609630">
                  <a:lnSpc>
                    <a:spcPct val="150000"/>
                  </a:lnSpc>
                  <a:defRPr/>
                </a:pPr>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Cần lấy tổng của bao nhiêu số hạng đầu của cấp số nhân </a:t>
                </a:r>
                <a14:m>
                  <m:oMath xmlns:m="http://schemas.openxmlformats.org/officeDocument/2006/math">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2, 6, 18,… </m:t>
                    </m:r>
                  </m:oMath>
                </a14:m>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để được kết quả bằng </a:t>
                </a:r>
                <a14:m>
                  <m:oMath xmlns:m="http://schemas.openxmlformats.org/officeDocument/2006/math">
                    <m: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t>728</m:t>
                    </m:r>
                  </m:oMath>
                </a14:m>
                <a:r>
                  <a:rPr lang="en-US" sz="2533">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533">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15187" y="1092201"/>
                <a:ext cx="11248717" cy="1261756"/>
              </a:xfrm>
              <a:prstGeom prst="rect">
                <a:avLst/>
              </a:prstGeom>
              <a:blipFill>
                <a:blip r:embed="rId14"/>
                <a:stretch>
                  <a:fillRect l="-921" r="-976" b="-53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56747" y="2906099"/>
                <a:ext cx="11265163" cy="3703771"/>
              </a:xfrm>
              <a:prstGeom prst="rect">
                <a:avLst/>
              </a:prstGeom>
            </p:spPr>
            <p:txBody>
              <a:bodyPr wrap="square">
                <a:spAutoFit/>
              </a:bodyPr>
              <a:lstStyle/>
              <a:p>
                <a:pPr algn="just" defTabSz="609630">
                  <a:lnSpc>
                    <a:spcPct val="150000"/>
                  </a:lnSpc>
                  <a:defRPr/>
                </a:pPr>
                <a:r>
                  <a:rPr lang="en-US" sz="2533">
                    <a:solidFill>
                      <a:prstClr val="black"/>
                    </a:solidFill>
                    <a:latin typeface="Arial" panose="020B0604020202020204" pitchFamily="34" charset="0"/>
                    <a:cs typeface="Arial" panose="020B0604020202020204" pitchFamily="34" charset="0"/>
                  </a:rPr>
                  <a:t>Cấp số nhân này có số hạng đầu </a:t>
                </a:r>
                <a14:m>
                  <m:oMath xmlns:m="http://schemas.openxmlformats.org/officeDocument/2006/math">
                    <m:sSub>
                      <m:sSubPr>
                        <m:ctrlPr>
                          <a:rPr lang="en-US" sz="2533"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u</m:t>
                        </m:r>
                      </m:e>
                      <m: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533">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en-US" sz="2533">
                    <a:solidFill>
                      <a:prstClr val="black"/>
                    </a:solidFill>
                    <a:latin typeface="Arial" panose="020B0604020202020204" pitchFamily="34" charset="0"/>
                    <a:cs typeface="Arial" panose="020B0604020202020204" pitchFamily="34" charset="0"/>
                  </a:rPr>
                  <a:t> và công bội </a:t>
                </a:r>
                <a14:m>
                  <m:oMath xmlns:m="http://schemas.openxmlformats.org/officeDocument/2006/math">
                    <m:r>
                      <m:rPr>
                        <m:sty m:val="p"/>
                      </m:rPr>
                      <a:rPr lang="en-US" sz="2533">
                        <a:solidFill>
                          <a:prstClr val="black"/>
                        </a:solidFill>
                        <a:latin typeface="Cambria Math" panose="02040503050406030204" pitchFamily="18" charset="0"/>
                        <a:cs typeface="Arial" panose="020B0604020202020204" pitchFamily="34" charset="0"/>
                      </a:rPr>
                      <m:t>q</m:t>
                    </m:r>
                    <m:r>
                      <a:rPr lang="en-US" sz="2533">
                        <a:solidFill>
                          <a:prstClr val="black"/>
                        </a:solidFill>
                        <a:latin typeface="Cambria Math" panose="02040503050406030204" pitchFamily="18" charset="0"/>
                        <a:cs typeface="Arial" panose="020B0604020202020204" pitchFamily="34" charset="0"/>
                      </a:rPr>
                      <m:t>=3</m:t>
                    </m:r>
                  </m:oMath>
                </a14:m>
                <a:r>
                  <a:rPr lang="en-US" sz="2533">
                    <a:solidFill>
                      <a:prstClr val="black"/>
                    </a:solidFill>
                    <a:latin typeface="Arial" panose="020B0604020202020204" pitchFamily="34" charset="0"/>
                    <a:cs typeface="Arial" panose="020B0604020202020204" pitchFamily="34" charset="0"/>
                  </a:rPr>
                  <a:t>. Gọi </a:t>
                </a:r>
                <a14:m>
                  <m:oMath xmlns:m="http://schemas.openxmlformats.org/officeDocument/2006/math">
                    <m:r>
                      <m:rPr>
                        <m:sty m:val="p"/>
                      </m:rPr>
                      <a:rPr lang="en-US" sz="2533">
                        <a:solidFill>
                          <a:prstClr val="black"/>
                        </a:solidFill>
                        <a:latin typeface="Cambria Math" panose="02040503050406030204" pitchFamily="18" charset="0"/>
                        <a:cs typeface="Arial" panose="020B0604020202020204" pitchFamily="34" charset="0"/>
                      </a:rPr>
                      <m:t>n</m:t>
                    </m:r>
                  </m:oMath>
                </a14:m>
                <a:r>
                  <a:rPr lang="en-US" sz="2533">
                    <a:solidFill>
                      <a:prstClr val="black"/>
                    </a:solidFill>
                    <a:latin typeface="Arial" panose="020B0604020202020204" pitchFamily="34" charset="0"/>
                    <a:cs typeface="Arial" panose="020B0604020202020204" pitchFamily="34" charset="0"/>
                  </a:rPr>
                  <a:t> là số các số hạng đầu cần lấy. Ta có:</a:t>
                </a:r>
              </a:p>
              <a:p>
                <a:pPr algn="just" defTabSz="609630">
                  <a:lnSpc>
                    <a:spcPct val="150000"/>
                  </a:lnSpc>
                </a:pPr>
                <a14:m>
                  <m:oMathPara xmlns:m="http://schemas.openxmlformats.org/officeDocument/2006/math">
                    <m:oMathParaPr>
                      <m:jc m:val="centerGroup"/>
                    </m:oMathParaPr>
                    <m:oMath xmlns:m="http://schemas.openxmlformats.org/officeDocument/2006/math">
                      <m:r>
                        <a:rPr lang="en-US" sz="2533">
                          <a:solidFill>
                            <a:prstClr val="black"/>
                          </a:solidFill>
                          <a:latin typeface="Cambria Math" panose="02040503050406030204" pitchFamily="18" charset="0"/>
                          <a:cs typeface="Arial" panose="020B0604020202020204" pitchFamily="34" charset="0"/>
                        </a:rPr>
                        <m:t>728=</m:t>
                      </m:r>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S</m:t>
                          </m:r>
                        </m:e>
                        <m:sub>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d>
                            <m:dPr>
                              <m:ctrlPr>
                                <a:rPr lang="nl-NL"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q</m:t>
                                  </m:r>
                                </m:e>
                                <m:sup>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m:t>
                                  </m:r>
                                </m:sup>
                              </m:sSup>
                            </m:e>
                          </m:d>
                        </m:num>
                        <m:den>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q</m:t>
                          </m:r>
                        </m:den>
                      </m:f>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
                            <m:dPr>
                              <m:begChr m:val="["/>
                              <m:endChr m:val="]"/>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e>
                                <m:sup>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p>
                              </m:sSup>
                            </m:e>
                          </m:d>
                        </m:num>
                        <m:den>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1−3</m:t>
                          </m:r>
                        </m:den>
                      </m:f>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e>
                        <m:sup>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p>
                      </m:sSup>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en-US" sz="2533">
                  <a:solidFill>
                    <a:prstClr val="black"/>
                  </a:solidFill>
                  <a:latin typeface="Arial" panose="020B0604020202020204" pitchFamily="34" charset="0"/>
                  <a:cs typeface="Arial" panose="020B0604020202020204" pitchFamily="34" charset="0"/>
                </a:endParaRPr>
              </a:p>
              <a:p>
                <a:pPr algn="just" defTabSz="609630">
                  <a:lnSpc>
                    <a:spcPct val="150000"/>
                  </a:lnSpc>
                </a:pPr>
                <a:r>
                  <a:rPr lang="en-US" sz="2533">
                    <a:solidFill>
                      <a:prstClr val="black"/>
                    </a:solidFill>
                    <a:latin typeface="Arial" panose="020B0604020202020204" pitchFamily="34" charset="0"/>
                    <a:cs typeface="Arial" panose="020B0604020202020204" pitchFamily="34" charset="0"/>
                  </a:rPr>
                  <a:t>Từ đây ta được </a:t>
                </a:r>
                <a14:m>
                  <m:oMath xmlns:m="http://schemas.openxmlformats.org/officeDocument/2006/math">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e>
                      <m:sup>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p>
                    </m:sSup>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=729=</m:t>
                    </m:r>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e>
                      <m:sup>
                        <m: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6</m:t>
                        </m:r>
                      </m:sup>
                    </m:sSup>
                  </m:oMath>
                </a14:m>
                <a:r>
                  <a:rPr lang="en-US" sz="2533">
                    <a:solidFill>
                      <a:prstClr val="black"/>
                    </a:solidFill>
                    <a:latin typeface="Arial" panose="020B0604020202020204" pitchFamily="34" charset="0"/>
                    <a:cs typeface="Arial" panose="020B0604020202020204" pitchFamily="34" charset="0"/>
                  </a:rPr>
                  <a:t>. Suy ra </a:t>
                </a:r>
                <a14:m>
                  <m:oMath xmlns:m="http://schemas.openxmlformats.org/officeDocument/2006/math">
                    <m:r>
                      <m:rPr>
                        <m:sty m:val="p"/>
                      </m:rPr>
                      <a:rPr lang="en-US" sz="2533">
                        <a:solidFill>
                          <a:prstClr val="black"/>
                        </a:solidFill>
                        <a:latin typeface="Cambria Math" panose="02040503050406030204" pitchFamily="18" charset="0"/>
                        <a:cs typeface="Arial" panose="020B0604020202020204" pitchFamily="34" charset="0"/>
                      </a:rPr>
                      <m:t>n</m:t>
                    </m:r>
                    <m:r>
                      <a:rPr lang="en-US" sz="2533">
                        <a:solidFill>
                          <a:prstClr val="black"/>
                        </a:solidFill>
                        <a:latin typeface="Cambria Math" panose="02040503050406030204" pitchFamily="18" charset="0"/>
                        <a:cs typeface="Arial" panose="020B0604020202020204" pitchFamily="34" charset="0"/>
                      </a:rPr>
                      <m:t>=6</m:t>
                    </m:r>
                  </m:oMath>
                </a14:m>
                <a:endParaRPr lang="en-US" sz="2533">
                  <a:solidFill>
                    <a:prstClr val="black"/>
                  </a:solidFill>
                  <a:latin typeface="Arial" panose="020B0604020202020204" pitchFamily="34" charset="0"/>
                  <a:cs typeface="Arial" panose="020B0604020202020204" pitchFamily="34" charset="0"/>
                </a:endParaRPr>
              </a:p>
              <a:p>
                <a:pPr algn="just" defTabSz="609630">
                  <a:lnSpc>
                    <a:spcPct val="150000"/>
                  </a:lnSpc>
                  <a:defRPr/>
                </a:pPr>
                <a:r>
                  <a:rPr lang="en-US" sz="2533">
                    <a:solidFill>
                      <a:prstClr val="black"/>
                    </a:solidFill>
                    <a:latin typeface="Arial" panose="020B0604020202020204" pitchFamily="34" charset="0"/>
                    <a:cs typeface="Arial" panose="020B0604020202020204" pitchFamily="34" charset="0"/>
                  </a:rPr>
                  <a:t>Vậy phải lấy </a:t>
                </a:r>
                <a14:m>
                  <m:oMath xmlns:m="http://schemas.openxmlformats.org/officeDocument/2006/math">
                    <m:r>
                      <a:rPr lang="en-US" sz="2533" i="1">
                        <a:solidFill>
                          <a:prstClr val="black"/>
                        </a:solidFill>
                        <a:latin typeface="Cambria Math" panose="02040503050406030204" pitchFamily="18" charset="0"/>
                        <a:cs typeface="Arial" panose="020B0604020202020204" pitchFamily="34" charset="0"/>
                      </a:rPr>
                      <m:t>6</m:t>
                    </m:r>
                  </m:oMath>
                </a14:m>
                <a:r>
                  <a:rPr lang="en-US" sz="2533">
                    <a:solidFill>
                      <a:prstClr val="black"/>
                    </a:solidFill>
                    <a:latin typeface="Arial" panose="020B0604020202020204" pitchFamily="34" charset="0"/>
                    <a:cs typeface="Arial" panose="020B0604020202020204" pitchFamily="34" charset="0"/>
                  </a:rPr>
                  <a:t> số hạng đầu của cấp số nhân đã cho để được tổng bằng </a:t>
                </a:r>
                <a14:m>
                  <m:oMath xmlns:m="http://schemas.openxmlformats.org/officeDocument/2006/math">
                    <m:r>
                      <a:rPr lang="en-US" sz="2533" i="1">
                        <a:solidFill>
                          <a:prstClr val="black"/>
                        </a:solidFill>
                        <a:latin typeface="Cambria Math" panose="02040503050406030204" pitchFamily="18" charset="0"/>
                        <a:cs typeface="Arial" panose="020B0604020202020204" pitchFamily="34" charset="0"/>
                      </a:rPr>
                      <m:t>728</m:t>
                    </m:r>
                  </m:oMath>
                </a14:m>
                <a:r>
                  <a:rPr lang="en-US" sz="2533">
                    <a:solidFill>
                      <a:prstClr val="black"/>
                    </a:solidFill>
                    <a:latin typeface="Arial" panose="020B0604020202020204" pitchFamily="34" charset="0"/>
                    <a:cs typeface="Arial" panose="020B060402020202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456747" y="2906099"/>
                <a:ext cx="11265163" cy="3703771"/>
              </a:xfrm>
              <a:prstGeom prst="rect">
                <a:avLst/>
              </a:prstGeom>
              <a:blipFill>
                <a:blip r:embed="rId15"/>
                <a:stretch>
                  <a:fillRect l="-974" r="-920" b="-1318"/>
                </a:stretch>
              </a:blipFill>
            </p:spPr>
            <p:txBody>
              <a:bodyPr/>
              <a:lstStyle/>
              <a:p>
                <a:r>
                  <a:rPr lang="en-US">
                    <a:noFill/>
                  </a:rPr>
                  <a:t> </a:t>
                </a:r>
              </a:p>
            </p:txBody>
          </p:sp>
        </mc:Fallback>
      </mc:AlternateContent>
    </p:spTree>
    <p:extLst>
      <p:ext uri="{BB962C8B-B14F-4D97-AF65-F5344CB8AC3E}">
        <p14:creationId xmlns:p14="http://schemas.microsoft.com/office/powerpoint/2010/main" val="216836633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2192000" cy="6858000"/>
          </a:xfrm>
          <a:prstGeom prst="rect">
            <a:avLst/>
          </a:prstGeom>
        </p:spPr>
      </p:pic>
      <p:sp>
        <p:nvSpPr>
          <p:cNvPr id="3" name="AutoShape 3"/>
          <p:cNvSpPr/>
          <p:nvPr/>
        </p:nvSpPr>
        <p:spPr>
          <a:xfrm>
            <a:off x="155073" y="249731"/>
            <a:ext cx="11887200" cy="6633669"/>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40299" y="-98233"/>
            <a:ext cx="558800" cy="56186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829862">
            <a:off x="11359055" y="174343"/>
            <a:ext cx="889922" cy="668251"/>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723709">
            <a:off x="1857" y="6119413"/>
            <a:ext cx="532333" cy="42683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0525" y="5241114"/>
            <a:ext cx="279595" cy="283199"/>
          </a:xfrm>
          <a:prstGeom prst="rect">
            <a:avLst/>
          </a:prstGeom>
        </p:spPr>
      </p:pic>
      <p:pic>
        <p:nvPicPr>
          <p:cNvPr id="16"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8185" y="-98233"/>
            <a:ext cx="558800" cy="561865"/>
          </a:xfrm>
          <a:prstGeom prst="rect">
            <a:avLst/>
          </a:prstGeom>
        </p:spPr>
      </p:pic>
      <p:pic>
        <p:nvPicPr>
          <p:cNvPr id="9" name="Picture 8"/>
          <p:cNvPicPr>
            <a:picLocks noChangeAspect="1"/>
          </p:cNvPicPr>
          <p:nvPr/>
        </p:nvPicPr>
        <p:blipFill>
          <a:blip r:embed="rId13"/>
          <a:stretch>
            <a:fillRect/>
          </a:stretch>
        </p:blipFill>
        <p:spPr>
          <a:xfrm>
            <a:off x="10687962" y="5888980"/>
            <a:ext cx="1007697" cy="729801"/>
          </a:xfrm>
          <a:prstGeom prst="rect">
            <a:avLst/>
          </a:prstGeom>
        </p:spPr>
      </p:pic>
      <p:sp>
        <p:nvSpPr>
          <p:cNvPr id="17" name="TextBox 16"/>
          <p:cNvSpPr txBox="1"/>
          <p:nvPr/>
        </p:nvSpPr>
        <p:spPr>
          <a:xfrm>
            <a:off x="4411700" y="505854"/>
            <a:ext cx="3221821" cy="784830"/>
          </a:xfrm>
          <a:prstGeom prst="rect">
            <a:avLst/>
          </a:prstGeom>
          <a:solidFill>
            <a:schemeClr val="tx2"/>
          </a:solidFill>
          <a:ln w="38100">
            <a:solidFill>
              <a:schemeClr val="bg1"/>
            </a:solidFill>
          </a:ln>
        </p:spPr>
        <p:txBody>
          <a:bodyPr wrap="square" rtlCol="0">
            <a:spAutoFit/>
          </a:bodyPr>
          <a:lstStyle/>
          <a:p>
            <a:pPr algn="ctr" defTabSz="609630">
              <a:lnSpc>
                <a:spcPct val="150000"/>
              </a:lnSpc>
            </a:pPr>
            <a:r>
              <a:rPr lang="en-US" sz="3000" b="1">
                <a:solidFill>
                  <a:prstClr val="white"/>
                </a:solidFill>
                <a:latin typeface="Arial" panose="020B0604020202020204" pitchFamily="34" charset="0"/>
                <a:cs typeface="Arial" panose="020B0604020202020204" pitchFamily="34" charset="0"/>
              </a:rPr>
              <a:t>VẬN DỤNG</a:t>
            </a:r>
          </a:p>
        </p:txBody>
      </p:sp>
      <p:sp>
        <p:nvSpPr>
          <p:cNvPr id="8" name="Rectangle 7"/>
          <p:cNvSpPr/>
          <p:nvPr/>
        </p:nvSpPr>
        <p:spPr>
          <a:xfrm>
            <a:off x="508000" y="1346200"/>
            <a:ext cx="11029221" cy="5017784"/>
          </a:xfrm>
          <a:prstGeom prst="rect">
            <a:avLst/>
          </a:prstGeom>
        </p:spPr>
        <p:txBody>
          <a:bodyPr wrap="square">
            <a:spAutoFit/>
          </a:bodyPr>
          <a:lstStyle/>
          <a:p>
            <a:pPr algn="just" defTabSz="609630">
              <a:lnSpc>
                <a:spcPct val="150000"/>
              </a:lnSpc>
            </a:pPr>
            <a:r>
              <a:rPr lang="vi-VN" sz="2667">
                <a:solidFill>
                  <a:srgbClr val="000000"/>
                </a:solidFill>
                <a:latin typeface="Arial" panose="020B0604020202020204" pitchFamily="34" charset="0"/>
              </a:rPr>
              <a:t>Một nhà máy tuyển thêm công nhân vào làm việc trong thời hạn ba năm và đưa ra hai phương án lựa chọn về lương như sau:</a:t>
            </a:r>
          </a:p>
          <a:p>
            <a:pPr algn="just" defTabSz="609630">
              <a:lnSpc>
                <a:spcPct val="150000"/>
              </a:lnSpc>
            </a:pPr>
            <a:r>
              <a:rPr lang="vi-VN" sz="2667">
                <a:solidFill>
                  <a:srgbClr val="000000"/>
                </a:solidFill>
                <a:latin typeface="Arial" panose="020B0604020202020204" pitchFamily="34" charset="0"/>
              </a:rPr>
              <a:t>- Phương án 1: Lương tháng khởi điểm là 5 triệu đồng và sau mỗi quý, lương tháng sẽ tăng thêm 500 nghìn đồng.</a:t>
            </a:r>
          </a:p>
          <a:p>
            <a:pPr algn="just" defTabSz="609630">
              <a:lnSpc>
                <a:spcPct val="150000"/>
              </a:lnSpc>
            </a:pPr>
            <a:r>
              <a:rPr lang="vi-VN" sz="2667">
                <a:solidFill>
                  <a:srgbClr val="000000"/>
                </a:solidFill>
                <a:latin typeface="Arial" panose="020B0604020202020204" pitchFamily="34" charset="0"/>
              </a:rPr>
              <a:t>- Phương án 2: Lương tháng khởi điểm là 5 triệu đồng và sau mỗi quý, lương tháng sẽ tăng thêm 5%.</a:t>
            </a:r>
          </a:p>
          <a:p>
            <a:pPr algn="just" defTabSz="609630">
              <a:lnSpc>
                <a:spcPct val="150000"/>
              </a:lnSpc>
            </a:pPr>
            <a:r>
              <a:rPr lang="vi-VN" sz="2667">
                <a:solidFill>
                  <a:srgbClr val="000000"/>
                </a:solidFill>
                <a:latin typeface="Arial" panose="020B0604020202020204" pitchFamily="34" charset="0"/>
              </a:rPr>
              <a:t>Với phương án nào thì tổng lương nhận được sau ba năm làm việc của người công nhân sẽ lớn hơn?</a:t>
            </a:r>
          </a:p>
        </p:txBody>
      </p:sp>
    </p:spTree>
    <p:extLst>
      <p:ext uri="{BB962C8B-B14F-4D97-AF65-F5344CB8AC3E}">
        <p14:creationId xmlns:p14="http://schemas.microsoft.com/office/powerpoint/2010/main" val="245305886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723709">
            <a:off x="-82365" y="6431709"/>
            <a:ext cx="532333" cy="42683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5794" y="279401"/>
            <a:ext cx="279595" cy="283199"/>
          </a:xfrm>
          <a:prstGeom prst="rect">
            <a:avLst/>
          </a:prstGeom>
        </p:spPr>
      </p:pic>
      <p:pic>
        <p:nvPicPr>
          <p:cNvPr id="9" name="Picture 8"/>
          <p:cNvPicPr>
            <a:picLocks noChangeAspect="1"/>
          </p:cNvPicPr>
          <p:nvPr/>
        </p:nvPicPr>
        <p:blipFill>
          <a:blip r:embed="rId13"/>
          <a:stretch>
            <a:fillRect/>
          </a:stretch>
        </p:blipFill>
        <p:spPr>
          <a:xfrm>
            <a:off x="10536676" y="297243"/>
            <a:ext cx="1308094" cy="947357"/>
          </a:xfrm>
          <a:prstGeom prst="rect">
            <a:avLst/>
          </a:prstGeom>
        </p:spPr>
      </p:pic>
      <p:sp>
        <p:nvSpPr>
          <p:cNvPr id="12" name="Oval Callout 11"/>
          <p:cNvSpPr/>
          <p:nvPr/>
        </p:nvSpPr>
        <p:spPr>
          <a:xfrm>
            <a:off x="5638800" y="228601"/>
            <a:ext cx="1066800" cy="638175"/>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400" b="1" dirty="0">
                <a:solidFill>
                  <a:prstClr val="black"/>
                </a:solidFill>
                <a:latin typeface="Arial" panose="020B0604020202020204" pitchFamily="34" charset="0"/>
              </a:rPr>
              <a:t>Giải</a:t>
            </a:r>
            <a:endParaRPr lang="en-US" sz="2400" b="1" dirty="0">
              <a:solidFill>
                <a:prstClr val="black"/>
              </a:solidFill>
              <a:latin typeface="Calibri"/>
            </a:endParaRPr>
          </a:p>
        </p:txBody>
      </p:sp>
      <mc:AlternateContent xmlns:mc="http://schemas.openxmlformats.org/markup-compatibility/2006" xmlns:a14="http://schemas.microsoft.com/office/drawing/2010/main">
        <mc:Choice Requires="a14">
          <p:sp>
            <p:nvSpPr>
              <p:cNvPr id="5" name="Rectangle 4"/>
              <p:cNvSpPr/>
              <p:nvPr/>
            </p:nvSpPr>
            <p:spPr>
              <a:xfrm>
                <a:off x="508000" y="950845"/>
                <a:ext cx="11155531" cy="5861797"/>
              </a:xfrm>
              <a:prstGeom prst="rect">
                <a:avLst/>
              </a:prstGeom>
            </p:spPr>
            <p:txBody>
              <a:bodyPr wrap="square">
                <a:spAutoFit/>
              </a:bodyPr>
              <a:lstStyle/>
              <a:p>
                <a:pPr algn="just" defTabSz="609630">
                  <a:lnSpc>
                    <a:spcPct val="150000"/>
                  </a:lnSpc>
                  <a:defRPr/>
                </a:pPr>
                <a:r>
                  <a:rPr lang="nl-NL" sz="2400">
                    <a:solidFill>
                      <a:prstClr val="black"/>
                    </a:solidFill>
                    <a:latin typeface="Arial" panose="020B0604020202020204" pitchFamily="34" charset="0"/>
                    <a:ea typeface="Times New Roman" panose="02020603050405020304" pitchFamily="18" charset="0"/>
                    <a:cs typeface="Arial" panose="020B0604020202020204" pitchFamily="34" charset="0"/>
                  </a:rPr>
                  <a:t>Ta có: 3 năm = 12 quý (mỗi quý gồm 3 tháng).</a:t>
                </a:r>
                <a:endParaRPr lang="en-US" sz="24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81019" indent="-381019" algn="just" defTabSz="609630">
                  <a:lnSpc>
                    <a:spcPct val="150000"/>
                  </a:lnSpc>
                  <a:buFont typeface="Arial" panose="020B0604020202020204" pitchFamily="34" charset="0"/>
                  <a:buChar char="•"/>
                  <a:defRPr/>
                </a:pPr>
                <a:r>
                  <a:rPr lang="nl-NL" sz="2400">
                    <a:solidFill>
                      <a:prstClr val="black"/>
                    </a:solidFill>
                    <a:latin typeface="Arial" panose="020B0604020202020204" pitchFamily="34" charset="0"/>
                    <a:ea typeface="Times New Roman" panose="02020603050405020304" pitchFamily="18" charset="0"/>
                    <a:cs typeface="Arial" panose="020B0604020202020204" pitchFamily="34" charset="0"/>
                  </a:rPr>
                  <a:t>Theo phương án 1:</a:t>
                </a:r>
                <a:endParaRPr lang="en-US" sz="24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defRPr/>
                </a:pPr>
                <a:r>
                  <a:rPr lang="nl-NL" sz="2400">
                    <a:solidFill>
                      <a:prstClr val="black"/>
                    </a:solidFill>
                    <a:latin typeface="Arial" panose="020B0604020202020204" pitchFamily="34" charset="0"/>
                    <a:ea typeface="Times New Roman" panose="02020603050405020304" pitchFamily="18" charset="0"/>
                    <a:cs typeface="Arial" panose="020B0604020202020204" pitchFamily="34" charset="0"/>
                  </a:rPr>
                  <a:t>Lương của công nhân trong quý 1 là: 5 . 3 = 15 (triệu đồng).</a:t>
                </a:r>
                <a:endParaRPr lang="en-US" sz="24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defRPr/>
                </a:pPr>
                <a:r>
                  <a:rPr lang="nl-NL" sz="2400">
                    <a:solidFill>
                      <a:prstClr val="black"/>
                    </a:solidFill>
                    <a:latin typeface="Arial" panose="020B0604020202020204" pitchFamily="34" charset="0"/>
                    <a:ea typeface="Times New Roman" panose="02020603050405020304" pitchFamily="18" charset="0"/>
                    <a:cs typeface="Arial" panose="020B0604020202020204" pitchFamily="34" charset="0"/>
                  </a:rPr>
                  <a:t>Sau mỗi quý, lương tháng sẽ tăng thêm 500 nghìn đồng hay 0,5 triệu đồng, do đó từ quý thứ hai trở đi, lương sẽ tăng mỗi quý là 0,5 . 3 = 1,5 (triệu đồng).</a:t>
                </a:r>
                <a:endParaRPr lang="en-US" sz="24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defRPr/>
                </a:pPr>
                <a:r>
                  <a:rPr lang="nl-NL" sz="2400">
                    <a:solidFill>
                      <a:prstClr val="black"/>
                    </a:solidFill>
                    <a:latin typeface="Arial" panose="020B0604020202020204" pitchFamily="34" charset="0"/>
                    <a:ea typeface="Times New Roman" panose="02020603050405020304" pitchFamily="18" charset="0"/>
                    <a:cs typeface="Arial" panose="020B0604020202020204" pitchFamily="34" charset="0"/>
                  </a:rPr>
                  <a:t>Khi đó, lương mỗi quý của công nhân lập thành một cấp số cộng với số hạng đầu u</a:t>
                </a:r>
                <a:r>
                  <a:rPr lang="nl-NL" sz="2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400">
                    <a:solidFill>
                      <a:prstClr val="black"/>
                    </a:solidFill>
                    <a:latin typeface="Arial" panose="020B0604020202020204" pitchFamily="34" charset="0"/>
                    <a:ea typeface="Times New Roman" panose="02020603050405020304" pitchFamily="18" charset="0"/>
                    <a:cs typeface="Arial" panose="020B0604020202020204" pitchFamily="34" charset="0"/>
                  </a:rPr>
                  <a:t> = 15 và công sai d = 1,5. Vậy tổng lương nhận được của người công nhân đó sau ba năm hay 12 quý làm việc chính là tổng của 12 số hạng đầu của cấp số cộng trên và là:</a:t>
                </a:r>
                <a:endParaRPr lang="en-US" sz="24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defRPr/>
                </a:pPr>
                <a14:m>
                  <m:oMath xmlns:m="http://schemas.openxmlformats.org/officeDocument/2006/math">
                    <m:sSub>
                      <m:sSub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sub>
                    </m:sSub>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num>
                      <m:den>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d>
                      <m:d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12−1</m:t>
                            </m:r>
                          </m:e>
                        </m:d>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𝑑</m:t>
                        </m:r>
                      </m:e>
                    </m:d>
                  </m:oMath>
                </a14:m>
                <a:r>
                  <a:rPr lang="en-US" sz="24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=6</m:t>
                    </m:r>
                    <m:d>
                      <m:d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2.15+11.1,5</m:t>
                        </m:r>
                      </m:e>
                    </m:d>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=279</m:t>
                    </m:r>
                  </m:oMath>
                </a14:m>
                <a:r>
                  <a:rPr lang="en-US" sz="2400">
                    <a:solidFill>
                      <a:prstClr val="black"/>
                    </a:solidFill>
                    <a:latin typeface="Arial" panose="020B0604020202020204" pitchFamily="34" charset="0"/>
                    <a:ea typeface="Times New Roman" panose="02020603050405020304" pitchFamily="18" charset="0"/>
                    <a:cs typeface="Arial" panose="020B0604020202020204" pitchFamily="34" charset="0"/>
                  </a:rPr>
                  <a:t> (triệu đồng).</a:t>
                </a:r>
              </a:p>
            </p:txBody>
          </p:sp>
        </mc:Choice>
        <mc:Fallback xmlns="">
          <p:sp>
            <p:nvSpPr>
              <p:cNvPr id="5" name="Rectangle 4"/>
              <p:cNvSpPr>
                <a:spLocks noRot="1" noChangeAspect="1" noMove="1" noResize="1" noEditPoints="1" noAdjustHandles="1" noChangeArrowheads="1" noChangeShapeType="1" noTextEdit="1"/>
              </p:cNvSpPr>
              <p:nvPr/>
            </p:nvSpPr>
            <p:spPr>
              <a:xfrm>
                <a:off x="508000" y="950845"/>
                <a:ext cx="11155531" cy="5861797"/>
              </a:xfrm>
              <a:prstGeom prst="rect">
                <a:avLst/>
              </a:prstGeom>
              <a:blipFill>
                <a:blip r:embed="rId14"/>
                <a:stretch>
                  <a:fillRect l="-820" r="-874"/>
                </a:stretch>
              </a:blipFill>
            </p:spPr>
            <p:txBody>
              <a:bodyPr/>
              <a:lstStyle/>
              <a:p>
                <a:r>
                  <a:rPr lang="en-US">
                    <a:noFill/>
                  </a:rPr>
                  <a:t> </a:t>
                </a:r>
              </a:p>
            </p:txBody>
          </p:sp>
        </mc:Fallback>
      </mc:AlternateContent>
    </p:spTree>
    <p:extLst>
      <p:ext uri="{BB962C8B-B14F-4D97-AF65-F5344CB8AC3E}">
        <p14:creationId xmlns:p14="http://schemas.microsoft.com/office/powerpoint/2010/main" val="14468504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anim calcmode="lin" valueType="num">
                                      <p:cBhvr>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anim calcmode="lin" valueType="num">
                                      <p:cBhvr>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anim calcmode="lin" valueType="num">
                                      <p:cBhvr>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anim calcmode="lin" valueType="num">
                                      <p:cBhvr>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723709">
            <a:off x="-82365" y="6431709"/>
            <a:ext cx="532333" cy="42683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052203" y="6361927"/>
            <a:ext cx="279595" cy="283199"/>
          </a:xfrm>
          <a:prstGeom prst="rect">
            <a:avLst/>
          </a:prstGeom>
        </p:spPr>
      </p:pic>
      <p:pic>
        <p:nvPicPr>
          <p:cNvPr id="9" name="Picture 8"/>
          <p:cNvPicPr>
            <a:picLocks noChangeAspect="1"/>
          </p:cNvPicPr>
          <p:nvPr/>
        </p:nvPicPr>
        <p:blipFill>
          <a:blip r:embed="rId13"/>
          <a:stretch>
            <a:fillRect/>
          </a:stretch>
        </p:blipFill>
        <p:spPr>
          <a:xfrm>
            <a:off x="10769600" y="196468"/>
            <a:ext cx="1096525" cy="794133"/>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415952" y="273925"/>
                <a:ext cx="11379200" cy="6401496"/>
              </a:xfrm>
              <a:prstGeom prst="rect">
                <a:avLst/>
              </a:prstGeom>
            </p:spPr>
            <p:txBody>
              <a:bodyPr wrap="square">
                <a:spAutoFit/>
              </a:bodyPr>
              <a:lstStyle/>
              <a:p>
                <a:pPr marL="381019" indent="-381019" algn="just" defTabSz="609630">
                  <a:lnSpc>
                    <a:spcPct val="150000"/>
                  </a:lnSpc>
                  <a:buFont typeface="Arial" panose="020B0604020202020204" pitchFamily="34" charset="0"/>
                  <a:buChar char="•"/>
                  <a:defRPr/>
                </a:pPr>
                <a:r>
                  <a:rPr lang="en-US" sz="2333">
                    <a:solidFill>
                      <a:prstClr val="black"/>
                    </a:solidFill>
                    <a:latin typeface="Arial" panose="020B0604020202020204" pitchFamily="34" charset="0"/>
                    <a:ea typeface="Times New Roman" panose="02020603050405020304" pitchFamily="18" charset="0"/>
                    <a:cs typeface="Arial" panose="020B0604020202020204" pitchFamily="34" charset="0"/>
                  </a:rPr>
                  <a:t>Theo phương án 2:</a:t>
                </a:r>
              </a:p>
              <a:p>
                <a:pPr algn="just" defTabSz="609630">
                  <a:lnSpc>
                    <a:spcPct val="150000"/>
                  </a:lnSpc>
                  <a:defRPr/>
                </a:pPr>
                <a:r>
                  <a:rPr lang="en-US" sz="2333">
                    <a:solidFill>
                      <a:prstClr val="black"/>
                    </a:solidFill>
                    <a:latin typeface="Arial" panose="020B0604020202020204" pitchFamily="34" charset="0"/>
                    <a:ea typeface="Times New Roman" panose="02020603050405020304" pitchFamily="18" charset="0"/>
                    <a:cs typeface="Arial" panose="020B0604020202020204" pitchFamily="34" charset="0"/>
                  </a:rPr>
                  <a:t>Lương của công nhân trong quý 1 là: 5 . 3 = 15 (triệu đồng).</a:t>
                </a:r>
              </a:p>
              <a:p>
                <a:pPr algn="just" defTabSz="609630">
                  <a:lnSpc>
                    <a:spcPct val="150000"/>
                  </a:lnSpc>
                  <a:defRPr/>
                </a:pPr>
                <a:r>
                  <a:rPr lang="en-US" sz="2333">
                    <a:solidFill>
                      <a:prstClr val="black"/>
                    </a:solidFill>
                    <a:latin typeface="Arial" panose="020B0604020202020204" pitchFamily="34" charset="0"/>
                    <a:ea typeface="Times New Roman" panose="02020603050405020304" pitchFamily="18" charset="0"/>
                    <a:cs typeface="Arial" panose="020B0604020202020204" pitchFamily="34" charset="0"/>
                  </a:rPr>
                  <a:t>Sau mỗi quý, lương tháng sẽ tăng thêm 5%, có nghĩa là lương mỗi tháng trong quý tiếp theo bằng 105% lương mỗi tháng quý liền trước đó, tức là lương của quý tiếp theo bằng 105% lương mỗi quý liền trước đó.</a:t>
                </a:r>
              </a:p>
              <a:p>
                <a:pPr algn="just" defTabSz="609630">
                  <a:lnSpc>
                    <a:spcPct val="150000"/>
                  </a:lnSpc>
                  <a:defRPr/>
                </a:pPr>
                <a:r>
                  <a:rPr lang="en-US" sz="2333">
                    <a:solidFill>
                      <a:prstClr val="black"/>
                    </a:solidFill>
                    <a:latin typeface="Arial" panose="020B0604020202020204" pitchFamily="34" charset="0"/>
                    <a:ea typeface="Times New Roman" panose="02020603050405020304" pitchFamily="18" charset="0"/>
                    <a:cs typeface="Arial" panose="020B0604020202020204" pitchFamily="34" charset="0"/>
                  </a:rPr>
                  <a:t>Khi đó, lương mỗi quý của công nhân lập thành một cấp số nhân với số hạng đầu     u</a:t>
                </a:r>
                <a:r>
                  <a:rPr lang="en-US" sz="2333" i="1">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3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en-US" sz="2333">
                    <a:solidFill>
                      <a:prstClr val="black"/>
                    </a:solidFill>
                    <a:latin typeface="Arial" panose="020B0604020202020204" pitchFamily="34" charset="0"/>
                    <a:ea typeface="Times New Roman" panose="02020603050405020304" pitchFamily="18" charset="0"/>
                    <a:cs typeface="Arial" panose="020B0604020202020204" pitchFamily="34" charset="0"/>
                  </a:rPr>
                  <a:t> = 15 và công bội q = 1,05. Vậy tổng lương nhận được của người công nhân đó sau ba năm hay 12 quý làm việc chính là tổng của 12 số hạng đầu của cấp số nhân trên và là: </a:t>
                </a:r>
                <a14:m>
                  <m:oMath xmlns:m="http://schemas.openxmlformats.org/officeDocument/2006/math">
                    <m:sSubSup>
                      <m:sSubSup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sub>
                      <m:sup>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up>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d>
                          <m:d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e>
                              <m:sup>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sup>
                            </m:sSup>
                          </m:e>
                        </m:d>
                      </m:num>
                      <m:den>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den>
                    </m:f>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15</m:t>
                        </m:r>
                        <m:d>
                          <m:d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1,05</m:t>
                                    </m:r>
                                  </m:e>
                                </m:d>
                              </m:e>
                              <m:sup>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sup>
                            </m:sSup>
                          </m:e>
                        </m:d>
                      </m:num>
                      <m:den>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1−1,05</m:t>
                        </m:r>
                      </m:den>
                    </m:f>
                    <m:r>
                      <a:rPr lang="en-US" sz="23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≈238,76</m:t>
                    </m:r>
                  </m:oMath>
                </a14:m>
                <a:r>
                  <a:rPr lang="en-US" sz="2333">
                    <a:solidFill>
                      <a:prstClr val="black"/>
                    </a:solidFill>
                    <a:latin typeface="Arial" panose="020B0604020202020204" pitchFamily="34" charset="0"/>
                    <a:ea typeface="Times New Roman" panose="02020603050405020304" pitchFamily="18" charset="0"/>
                    <a:cs typeface="Arial" panose="020B0604020202020204" pitchFamily="34" charset="0"/>
                  </a:rPr>
                  <a:t> (triệu đồng).</a:t>
                </a:r>
              </a:p>
              <a:p>
                <a:pPr defTabSz="609630">
                  <a:lnSpc>
                    <a:spcPct val="150000"/>
                  </a:lnSpc>
                  <a:defRPr/>
                </a:pPr>
                <a:r>
                  <a:rPr lang="en-US" sz="2333">
                    <a:solidFill>
                      <a:prstClr val="black"/>
                    </a:solidFill>
                    <a:latin typeface="Arial" panose="020B0604020202020204" pitchFamily="34" charset="0"/>
                    <a:ea typeface="Times New Roman" panose="02020603050405020304" pitchFamily="18" charset="0"/>
                    <a:cs typeface="Arial" panose="020B0604020202020204" pitchFamily="34" charset="0"/>
                  </a:rPr>
                  <a:t>Vì 279 &gt; 238,76, do đó với phương án 1 thì tổng lương nhận được sau ba năm làm việc của người công nhân sẽ lớn hơn.</a:t>
                </a:r>
                <a:endParaRPr lang="en-US" sz="2333">
                  <a:solidFill>
                    <a:prstClr val="black"/>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15952" y="273925"/>
                <a:ext cx="11379200" cy="6401496"/>
              </a:xfrm>
              <a:prstGeom prst="rect">
                <a:avLst/>
              </a:prstGeom>
              <a:blipFill>
                <a:blip r:embed="rId14"/>
                <a:stretch>
                  <a:fillRect l="-803" r="-750" b="-95"/>
                </a:stretch>
              </a:blipFill>
            </p:spPr>
            <p:txBody>
              <a:bodyPr/>
              <a:lstStyle/>
              <a:p>
                <a:r>
                  <a:rPr lang="en-US">
                    <a:noFill/>
                  </a:rPr>
                  <a:t> </a:t>
                </a:r>
              </a:p>
            </p:txBody>
          </p:sp>
        </mc:Fallback>
      </mc:AlternateContent>
    </p:spTree>
    <p:extLst>
      <p:ext uri="{BB962C8B-B14F-4D97-AF65-F5344CB8AC3E}">
        <p14:creationId xmlns:p14="http://schemas.microsoft.com/office/powerpoint/2010/main" val="28092495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23"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0" cy="6858000"/>
          </a:xfrm>
          <a:prstGeom prst="rect">
            <a:avLst/>
          </a:prstGeom>
        </p:spPr>
      </p:pic>
      <p:grpSp>
        <p:nvGrpSpPr>
          <p:cNvPr id="26" name="Group 25"/>
          <p:cNvGrpSpPr/>
          <p:nvPr/>
        </p:nvGrpSpPr>
        <p:grpSpPr>
          <a:xfrm>
            <a:off x="604887" y="248278"/>
            <a:ext cx="10977513" cy="6361444"/>
            <a:chOff x="2624826" y="1146668"/>
            <a:chExt cx="13716098" cy="7900198"/>
          </a:xfrm>
        </p:grpSpPr>
        <p:grpSp>
          <p:nvGrpSpPr>
            <p:cNvPr id="3" name="Group 3"/>
            <p:cNvGrpSpPr/>
            <p:nvPr/>
          </p:nvGrpSpPr>
          <p:grpSpPr>
            <a:xfrm>
              <a:off x="2886962" y="1775909"/>
              <a:ext cx="13453962" cy="7068257"/>
              <a:chOff x="0" y="0"/>
              <a:chExt cx="5490351" cy="2884445"/>
            </a:xfrm>
          </p:grpSpPr>
          <p:sp>
            <p:nvSpPr>
              <p:cNvPr id="4" name="Freeform 4"/>
              <p:cNvSpPr/>
              <p:nvPr/>
            </p:nvSpPr>
            <p:spPr>
              <a:xfrm>
                <a:off x="0" y="0"/>
                <a:ext cx="5490351" cy="2884445"/>
              </a:xfrm>
              <a:custGeom>
                <a:avLst/>
                <a:gdLst/>
                <a:ahLst/>
                <a:cxnLst/>
                <a:rect l="l" t="t" r="r" b="b"/>
                <a:pathLst>
                  <a:path w="5490351" h="2884445">
                    <a:moveTo>
                      <a:pt x="5365891" y="2884445"/>
                    </a:moveTo>
                    <a:lnTo>
                      <a:pt x="124460" y="2884445"/>
                    </a:lnTo>
                    <a:cubicBezTo>
                      <a:pt x="55880" y="2884445"/>
                      <a:pt x="0" y="2828565"/>
                      <a:pt x="0" y="2759985"/>
                    </a:cubicBezTo>
                    <a:lnTo>
                      <a:pt x="0" y="124460"/>
                    </a:lnTo>
                    <a:cubicBezTo>
                      <a:pt x="0" y="55880"/>
                      <a:pt x="55880" y="0"/>
                      <a:pt x="124460" y="0"/>
                    </a:cubicBezTo>
                    <a:lnTo>
                      <a:pt x="5365891" y="0"/>
                    </a:lnTo>
                    <a:cubicBezTo>
                      <a:pt x="5434471" y="0"/>
                      <a:pt x="5490351" y="55880"/>
                      <a:pt x="5490351" y="124460"/>
                    </a:cubicBezTo>
                    <a:lnTo>
                      <a:pt x="5490351" y="2759985"/>
                    </a:lnTo>
                    <a:cubicBezTo>
                      <a:pt x="5490351" y="2828565"/>
                      <a:pt x="5434471" y="2884445"/>
                      <a:pt x="5365891" y="2884445"/>
                    </a:cubicBezTo>
                    <a:close/>
                  </a:path>
                </a:pathLst>
              </a:custGeom>
              <a:solidFill>
                <a:srgbClr val="DB9463"/>
              </a:solidFill>
            </p:spPr>
          </p:sp>
        </p:grpSp>
        <p:grpSp>
          <p:nvGrpSpPr>
            <p:cNvPr id="25" name="Group 24"/>
            <p:cNvGrpSpPr/>
            <p:nvPr/>
          </p:nvGrpSpPr>
          <p:grpSpPr>
            <a:xfrm>
              <a:off x="2624826" y="1146668"/>
              <a:ext cx="13453962" cy="7900198"/>
              <a:chOff x="2624826" y="1146668"/>
              <a:chExt cx="13453962" cy="7900198"/>
            </a:xfrm>
          </p:grpSpPr>
          <p:grpSp>
            <p:nvGrpSpPr>
              <p:cNvPr id="5" name="Group 5"/>
              <p:cNvGrpSpPr/>
              <p:nvPr/>
            </p:nvGrpSpPr>
            <p:grpSpPr>
              <a:xfrm rot="-10800000">
                <a:off x="9043750" y="1146668"/>
                <a:ext cx="6484124" cy="782571"/>
                <a:chOff x="0" y="0"/>
                <a:chExt cx="50256911" cy="6065520"/>
              </a:xfrm>
            </p:grpSpPr>
            <p:sp>
              <p:nvSpPr>
                <p:cNvPr id="6" name="Freeform 6"/>
                <p:cNvSpPr/>
                <p:nvPr/>
              </p:nvSpPr>
              <p:spPr>
                <a:xfrm>
                  <a:off x="-50800" y="0"/>
                  <a:ext cx="50358511" cy="6066790"/>
                </a:xfrm>
                <a:custGeom>
                  <a:avLst/>
                  <a:gdLst/>
                  <a:ahLst/>
                  <a:cxnLst/>
                  <a:rect l="l" t="t" r="r" b="b"/>
                  <a:pathLst>
                    <a:path w="50358511" h="6066790">
                      <a:moveTo>
                        <a:pt x="1692910" y="0"/>
                      </a:moveTo>
                      <a:lnTo>
                        <a:pt x="1692910" y="6065520"/>
                      </a:lnTo>
                      <a:cubicBezTo>
                        <a:pt x="1710690" y="6066790"/>
                        <a:pt x="1728470" y="6066790"/>
                        <a:pt x="1746250" y="6066790"/>
                      </a:cubicBezTo>
                      <a:lnTo>
                        <a:pt x="48602100" y="6066790"/>
                      </a:lnTo>
                      <a:lnTo>
                        <a:pt x="48602100" y="0"/>
                      </a:lnTo>
                      <a:lnTo>
                        <a:pt x="1692910" y="0"/>
                      </a:lnTo>
                      <a:close/>
                      <a:moveTo>
                        <a:pt x="49059300" y="0"/>
                      </a:moveTo>
                      <a:lnTo>
                        <a:pt x="48602100" y="0"/>
                      </a:lnTo>
                      <a:lnTo>
                        <a:pt x="48602100" y="6065520"/>
                      </a:lnTo>
                      <a:lnTo>
                        <a:pt x="48612261" y="6065520"/>
                      </a:lnTo>
                      <a:cubicBezTo>
                        <a:pt x="49351400" y="6065520"/>
                        <a:pt x="50000371" y="5462270"/>
                        <a:pt x="50053711" y="4725670"/>
                      </a:cubicBezTo>
                      <a:lnTo>
                        <a:pt x="50303900" y="1338580"/>
                      </a:lnTo>
                      <a:cubicBezTo>
                        <a:pt x="50358511" y="603250"/>
                        <a:pt x="49798443" y="0"/>
                        <a:pt x="4905930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B9463"/>
                </a:solidFill>
              </p:spPr>
            </p:sp>
          </p:grpSp>
          <p:grpSp>
            <p:nvGrpSpPr>
              <p:cNvPr id="7" name="Group 7"/>
              <p:cNvGrpSpPr/>
              <p:nvPr/>
            </p:nvGrpSpPr>
            <p:grpSpPr>
              <a:xfrm>
                <a:off x="2624826" y="1962554"/>
                <a:ext cx="13453962" cy="7084312"/>
                <a:chOff x="0" y="0"/>
                <a:chExt cx="5490351" cy="2890997"/>
              </a:xfrm>
            </p:grpSpPr>
            <p:sp>
              <p:nvSpPr>
                <p:cNvPr id="8" name="Freeform 8"/>
                <p:cNvSpPr/>
                <p:nvPr/>
              </p:nvSpPr>
              <p:spPr>
                <a:xfrm>
                  <a:off x="0" y="0"/>
                  <a:ext cx="5490351" cy="2890997"/>
                </a:xfrm>
                <a:custGeom>
                  <a:avLst/>
                  <a:gdLst/>
                  <a:ahLst/>
                  <a:cxnLst/>
                  <a:rect l="l" t="t" r="r" b="b"/>
                  <a:pathLst>
                    <a:path w="5490351" h="2890997">
                      <a:moveTo>
                        <a:pt x="5365891" y="2890997"/>
                      </a:moveTo>
                      <a:lnTo>
                        <a:pt x="124460" y="2890997"/>
                      </a:lnTo>
                      <a:cubicBezTo>
                        <a:pt x="55880" y="2890997"/>
                        <a:pt x="0" y="2835117"/>
                        <a:pt x="0" y="2766537"/>
                      </a:cubicBezTo>
                      <a:lnTo>
                        <a:pt x="0" y="124460"/>
                      </a:lnTo>
                      <a:cubicBezTo>
                        <a:pt x="0" y="55880"/>
                        <a:pt x="55880" y="0"/>
                        <a:pt x="124460" y="0"/>
                      </a:cubicBezTo>
                      <a:lnTo>
                        <a:pt x="5365891" y="0"/>
                      </a:lnTo>
                      <a:cubicBezTo>
                        <a:pt x="5434471" y="0"/>
                        <a:pt x="5490351" y="55880"/>
                        <a:pt x="5490351" y="124460"/>
                      </a:cubicBezTo>
                      <a:lnTo>
                        <a:pt x="5490351" y="2766537"/>
                      </a:lnTo>
                      <a:cubicBezTo>
                        <a:pt x="5490351" y="2835117"/>
                        <a:pt x="5434471" y="2890997"/>
                        <a:pt x="5365891" y="2890997"/>
                      </a:cubicBezTo>
                      <a:close/>
                    </a:path>
                  </a:pathLst>
                </a:custGeom>
                <a:solidFill>
                  <a:srgbClr val="51604D"/>
                </a:solidFill>
              </p:spPr>
            </p:sp>
          </p:grpSp>
          <p:grpSp>
            <p:nvGrpSpPr>
              <p:cNvPr id="9" name="Group 9"/>
              <p:cNvGrpSpPr/>
              <p:nvPr/>
            </p:nvGrpSpPr>
            <p:grpSpPr>
              <a:xfrm rot="-10800000">
                <a:off x="9043750" y="1491619"/>
                <a:ext cx="6484124" cy="782571"/>
                <a:chOff x="0" y="0"/>
                <a:chExt cx="50256911" cy="6065520"/>
              </a:xfrm>
            </p:grpSpPr>
            <p:sp>
              <p:nvSpPr>
                <p:cNvPr id="10" name="Freeform 10"/>
                <p:cNvSpPr/>
                <p:nvPr/>
              </p:nvSpPr>
              <p:spPr>
                <a:xfrm>
                  <a:off x="-50800" y="0"/>
                  <a:ext cx="50358511" cy="6066790"/>
                </a:xfrm>
                <a:custGeom>
                  <a:avLst/>
                  <a:gdLst/>
                  <a:ahLst/>
                  <a:cxnLst/>
                  <a:rect l="l" t="t" r="r" b="b"/>
                  <a:pathLst>
                    <a:path w="50358511" h="6066790">
                      <a:moveTo>
                        <a:pt x="1692910" y="0"/>
                      </a:moveTo>
                      <a:lnTo>
                        <a:pt x="1692910" y="6065520"/>
                      </a:lnTo>
                      <a:cubicBezTo>
                        <a:pt x="1710690" y="6066790"/>
                        <a:pt x="1728470" y="6066790"/>
                        <a:pt x="1746250" y="6066790"/>
                      </a:cubicBezTo>
                      <a:lnTo>
                        <a:pt x="48602100" y="6066790"/>
                      </a:lnTo>
                      <a:lnTo>
                        <a:pt x="48602100" y="0"/>
                      </a:lnTo>
                      <a:lnTo>
                        <a:pt x="1692910" y="0"/>
                      </a:lnTo>
                      <a:close/>
                      <a:moveTo>
                        <a:pt x="49059300" y="0"/>
                      </a:moveTo>
                      <a:lnTo>
                        <a:pt x="48602100" y="0"/>
                      </a:lnTo>
                      <a:lnTo>
                        <a:pt x="48602100" y="6065520"/>
                      </a:lnTo>
                      <a:lnTo>
                        <a:pt x="48612261" y="6065520"/>
                      </a:lnTo>
                      <a:cubicBezTo>
                        <a:pt x="49351400" y="6065520"/>
                        <a:pt x="50000371" y="5462270"/>
                        <a:pt x="50053711" y="4725670"/>
                      </a:cubicBezTo>
                      <a:lnTo>
                        <a:pt x="50303900" y="1338580"/>
                      </a:lnTo>
                      <a:cubicBezTo>
                        <a:pt x="50358511" y="603250"/>
                        <a:pt x="49798443" y="0"/>
                        <a:pt x="4905930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sp>
          </p:grpSp>
        </p:grpSp>
      </p:grpSp>
      <p:pic>
        <p:nvPicPr>
          <p:cNvPr id="22" name="Picture 22"/>
          <p:cNvPicPr>
            <a:picLocks noChangeAspect="1"/>
          </p:cNvPicPr>
          <p:nvPr/>
        </p:nvPicPr>
        <p:blipFill>
          <a:blip r:embed="rId4"/>
          <a:srcRect/>
          <a:stretch>
            <a:fillRect/>
          </a:stretch>
        </p:blipFill>
        <p:spPr>
          <a:xfrm>
            <a:off x="814684" y="834364"/>
            <a:ext cx="353095" cy="1042345"/>
          </a:xfrm>
          <a:prstGeom prst="rect">
            <a:avLst/>
          </a:prstGeom>
        </p:spPr>
      </p:pic>
      <p:sp>
        <p:nvSpPr>
          <p:cNvPr id="23" name="Google Shape;132;p3"/>
          <p:cNvSpPr/>
          <p:nvPr/>
        </p:nvSpPr>
        <p:spPr>
          <a:xfrm>
            <a:off x="602213" y="1537697"/>
            <a:ext cx="10689011" cy="2369853"/>
          </a:xfrm>
          <a:prstGeom prst="rect">
            <a:avLst/>
          </a:prstGeom>
          <a:noFill/>
          <a:ln>
            <a:noFill/>
          </a:ln>
        </p:spPr>
        <p:txBody>
          <a:bodyPr spcFirstLastPara="1" wrap="square" lIns="60950" tIns="30467" rIns="60950" bIns="30467" anchor="t" anchorCtr="0">
            <a:spAutoFit/>
          </a:bodyPr>
          <a:lstStyle/>
          <a:p>
            <a:pPr algn="ctr" defTabSz="609630">
              <a:lnSpc>
                <a:spcPct val="150000"/>
              </a:lnSpc>
            </a:pPr>
            <a:r>
              <a:rPr lang="vi-VN" sz="5000" b="1" kern="0">
                <a:solidFill>
                  <a:prstClr val="white"/>
                </a:solidFill>
                <a:latin typeface="Arial" panose="020B0604020202020204" pitchFamily="34" charset="0"/>
                <a:ea typeface="Calibri" panose="020F0502020204030204" pitchFamily="34" charset="0"/>
                <a:cs typeface="Times New Roman" panose="02020603050405020304" pitchFamily="18" charset="0"/>
              </a:rPr>
              <a:t>CHƯƠNG II. DÃY SỐ. </a:t>
            </a:r>
            <a:endParaRPr lang="en-US" sz="5000" b="1" kern="0">
              <a:solidFill>
                <a:prstClr val="white"/>
              </a:solidFill>
              <a:latin typeface="Calibri"/>
              <a:ea typeface="Calibri" panose="020F0502020204030204" pitchFamily="34" charset="0"/>
              <a:cs typeface="Times New Roman" panose="02020603050405020304" pitchFamily="18" charset="0"/>
            </a:endParaRPr>
          </a:p>
          <a:p>
            <a:pPr algn="ctr" defTabSz="609630">
              <a:lnSpc>
                <a:spcPct val="150000"/>
              </a:lnSpc>
            </a:pPr>
            <a:r>
              <a:rPr lang="vi-VN" sz="5000" b="1" kern="0">
                <a:solidFill>
                  <a:prstClr val="white"/>
                </a:solidFill>
                <a:latin typeface="Arial" panose="020B0604020202020204" pitchFamily="34" charset="0"/>
                <a:ea typeface="Calibri" panose="020F0502020204030204" pitchFamily="34" charset="0"/>
                <a:cs typeface="Times New Roman" panose="02020603050405020304" pitchFamily="18" charset="0"/>
              </a:rPr>
              <a:t>CẤP SỐ CỘNG VÀ CẤP SỐ NHÂN</a:t>
            </a:r>
            <a:endParaRPr lang="en-US" sz="5000" b="1" kern="0" dirty="0">
              <a:solidFill>
                <a:prstClr val="white"/>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4" name="Google Shape;133;p3"/>
          <p:cNvSpPr/>
          <p:nvPr/>
        </p:nvSpPr>
        <p:spPr>
          <a:xfrm>
            <a:off x="1783742" y="4204738"/>
            <a:ext cx="8624517" cy="1182349"/>
          </a:xfrm>
          <a:prstGeom prst="rect">
            <a:avLst/>
          </a:prstGeom>
          <a:noFill/>
          <a:ln>
            <a:noFill/>
          </a:ln>
        </p:spPr>
        <p:txBody>
          <a:bodyPr spcFirstLastPara="1" wrap="square" lIns="60950" tIns="30467" rIns="60950" bIns="30467" anchor="t" anchorCtr="0">
            <a:spAutoFit/>
          </a:bodyPr>
          <a:lstStyle/>
          <a:p>
            <a:pPr algn="ctr" defTabSz="609630">
              <a:lnSpc>
                <a:spcPct val="150000"/>
              </a:lnSpc>
              <a:spcBef>
                <a:spcPts val="133"/>
              </a:spcBef>
            </a:pPr>
            <a:r>
              <a:rPr lang="en-US" sz="4800" b="1">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7: CẤP SỐ NHÂN </a:t>
            </a:r>
            <a:endParaRPr lang="en-US" sz="4800" b="1" dirty="0">
              <a:solidFill>
                <a:srgbClr val="FFFF00"/>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stretch>
            <a:fillRect/>
          </a:stretch>
        </p:blipFill>
        <p:spPr>
          <a:xfrm>
            <a:off x="409971" y="236423"/>
            <a:ext cx="11372057" cy="6539543"/>
          </a:xfrm>
          <a:prstGeom prst="rect">
            <a:avLst/>
          </a:prstGeom>
        </p:spPr>
      </p:pic>
    </p:spTree>
    <p:extLst>
      <p:ext uri="{BB962C8B-B14F-4D97-AF65-F5344CB8AC3E}">
        <p14:creationId xmlns:p14="http://schemas.microsoft.com/office/powerpoint/2010/main" val="331394388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 y="1"/>
            <a:ext cx="12192001" cy="6858000"/>
          </a:xfrm>
          <a:prstGeom prst="rect">
            <a:avLst/>
          </a:prstGeom>
        </p:spPr>
      </p:pic>
      <p:pic>
        <p:nvPicPr>
          <p:cNvPr id="24"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12800" y="4038600"/>
            <a:ext cx="867708" cy="867708"/>
          </a:xfrm>
          <a:prstGeom prst="rect">
            <a:avLst/>
          </a:prstGeom>
        </p:spPr>
      </p:pic>
      <p:grpSp>
        <p:nvGrpSpPr>
          <p:cNvPr id="9" name="Group 8"/>
          <p:cNvGrpSpPr/>
          <p:nvPr/>
        </p:nvGrpSpPr>
        <p:grpSpPr>
          <a:xfrm>
            <a:off x="2997200" y="1195293"/>
            <a:ext cx="6201733" cy="1981200"/>
            <a:chOff x="1981200" y="3286150"/>
            <a:chExt cx="13493600" cy="4448150"/>
          </a:xfrm>
        </p:grpSpPr>
        <p:grpSp>
          <p:nvGrpSpPr>
            <p:cNvPr id="16" name="Group 15"/>
            <p:cNvGrpSpPr/>
            <p:nvPr/>
          </p:nvGrpSpPr>
          <p:grpSpPr>
            <a:xfrm>
              <a:off x="1981200" y="3286150"/>
              <a:ext cx="13493600" cy="4448150"/>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sp>
          <p:sp>
            <p:nvSpPr>
              <p:cNvPr id="7" name="AutoShape 7"/>
              <p:cNvSpPr/>
              <p:nvPr/>
            </p:nvSpPr>
            <p:spPr>
              <a:xfrm>
                <a:off x="805442" y="3778343"/>
                <a:ext cx="16453858" cy="5757218"/>
              </a:xfrm>
              <a:prstGeom prst="rect">
                <a:avLst/>
              </a:prstGeom>
              <a:solidFill>
                <a:srgbClr val="FFFBEC"/>
              </a:solidFill>
            </p:spPr>
          </p:sp>
        </p:grpSp>
        <p:sp>
          <p:nvSpPr>
            <p:cNvPr id="8" name="Rectangle 7"/>
            <p:cNvSpPr/>
            <p:nvPr/>
          </p:nvSpPr>
          <p:spPr>
            <a:xfrm>
              <a:off x="4854969" y="4195239"/>
              <a:ext cx="9149122" cy="2626140"/>
            </a:xfrm>
            <a:prstGeom prst="rect">
              <a:avLst/>
            </a:prstGeom>
          </p:spPr>
          <p:txBody>
            <a:bodyPr wrap="square">
              <a:spAutoFit/>
            </a:bodyPr>
            <a:lstStyle/>
            <a:p>
              <a:pPr defTabSz="609630">
                <a:lnSpc>
                  <a:spcPct val="150000"/>
                </a:lnSpc>
                <a:defRPr/>
              </a:pPr>
              <a:r>
                <a:rPr lang="en-US" sz="4667" b="1">
                  <a:solidFill>
                    <a:prstClr val="black"/>
                  </a:solidFill>
                  <a:latin typeface="Arial" panose="020B0604020202020204" pitchFamily="34" charset="0"/>
                  <a:ea typeface="Times New Roman" panose="02020603050405020304" pitchFamily="18" charset="0"/>
                </a:rPr>
                <a:t>LUYỆN TẬP</a:t>
              </a:r>
            </a:p>
          </p:txBody>
        </p:sp>
      </p:grpSp>
      <p:pic>
        <p:nvPicPr>
          <p:cNvPr id="29"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80489" flipH="1" flipV="1">
            <a:off x="8770201" y="1123785"/>
            <a:ext cx="636919" cy="673665"/>
          </a:xfrm>
          <a:prstGeom prst="rect">
            <a:avLst/>
          </a:prstGeom>
        </p:spPr>
      </p:pic>
      <p:pic>
        <p:nvPicPr>
          <p:cNvPr id="15" name="Picture 13"/>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72813" y="1002592"/>
            <a:ext cx="867708" cy="867708"/>
          </a:xfrm>
          <a:prstGeom prst="rect">
            <a:avLst/>
          </a:prstGeom>
        </p:spPr>
      </p:pic>
      <p:pic>
        <p:nvPicPr>
          <p:cNvPr id="10" name="Picture 9"/>
          <p:cNvPicPr>
            <a:picLocks noChangeAspect="1"/>
          </p:cNvPicPr>
          <p:nvPr/>
        </p:nvPicPr>
        <p:blipFill>
          <a:blip r:embed="rId16"/>
          <a:stretch>
            <a:fillRect/>
          </a:stretch>
        </p:blipFill>
        <p:spPr>
          <a:xfrm>
            <a:off x="3542672" y="4629038"/>
            <a:ext cx="5226757" cy="1910245"/>
          </a:xfrm>
          <a:prstGeom prst="rect">
            <a:avLst/>
          </a:prstGeom>
        </p:spPr>
      </p:pic>
    </p:spTree>
    <p:extLst>
      <p:ext uri="{BB962C8B-B14F-4D97-AF65-F5344CB8AC3E}">
        <p14:creationId xmlns:p14="http://schemas.microsoft.com/office/powerpoint/2010/main" val="15900067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p:cNvGrpSpPr/>
          <p:nvPr/>
        </p:nvGrpSpPr>
        <p:grpSpPr>
          <a:xfrm>
            <a:off x="8888477" y="714229"/>
            <a:ext cx="722584" cy="709684"/>
            <a:chOff x="8625386" y="109182"/>
            <a:chExt cx="7225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sz="1050" b="1" dirty="0">
                <a:solidFill>
                  <a:prstClr val="white"/>
                </a:solidFill>
                <a:latin typeface="Arial" panose="020B0604020202020204" pitchFamily="34" charset="0"/>
              </a:endParaRPr>
            </a:p>
          </p:txBody>
        </p:sp>
        <p:sp>
          <p:nvSpPr>
            <p:cNvPr id="11" name="TextBox 10"/>
            <p:cNvSpPr txBox="1"/>
            <p:nvPr/>
          </p:nvSpPr>
          <p:spPr>
            <a:xfrm>
              <a:off x="8631107" y="279358"/>
              <a:ext cx="716863" cy="369332"/>
            </a:xfrm>
            <a:prstGeom prst="rect">
              <a:avLst/>
            </a:prstGeom>
            <a:noFill/>
          </p:spPr>
          <p:txBody>
            <a:bodyPr wrap="none" rtlCol="0">
              <a:spAutoFit/>
            </a:bodyPr>
            <a:lstStyle/>
            <a:p>
              <a:pPr defTabSz="914446">
                <a:defRPr/>
              </a:pPr>
              <a:r>
                <a:rPr lang="en-US" b="1" dirty="0">
                  <a:solidFill>
                    <a:prstClr val="white"/>
                  </a:solidFill>
                  <a:latin typeface="Calibri" panose="020F0502020204030204"/>
                </a:rPr>
                <a:t>50:50</a:t>
              </a:r>
              <a:endParaRPr lang="vi-VN" dirty="0">
                <a:solidFill>
                  <a:prstClr val="white"/>
                </a:solidFill>
                <a:latin typeface="Arial" panose="020B0604020202020204" pitchFamily="34" charset="0"/>
              </a:endParaRPr>
            </a:p>
          </p:txBody>
        </p:sp>
      </p:grpSp>
      <p:grpSp>
        <p:nvGrpSpPr>
          <p:cNvPr id="18" name="Group 17"/>
          <p:cNvGrpSpPr/>
          <p:nvPr/>
        </p:nvGrpSpPr>
        <p:grpSpPr>
          <a:xfrm>
            <a:off x="10168078" y="714229"/>
            <a:ext cx="709684" cy="709684"/>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05084775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2262"/>
            <a:ext cx="12192000" cy="6871138"/>
          </a:xfrm>
          <a:prstGeom prst="rect">
            <a:avLst/>
          </a:prstGeom>
        </p:spPr>
      </p:pic>
      <p:sp>
        <p:nvSpPr>
          <p:cNvPr id="9" name="Flowchart: Terminator 6"/>
          <p:cNvSpPr/>
          <p:nvPr/>
        </p:nvSpPr>
        <p:spPr>
          <a:xfrm>
            <a:off x="1463656" y="1600200"/>
            <a:ext cx="9738820" cy="20223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r>
              <a:rPr lang="en-US" dirty="0">
                <a:solidFill>
                  <a:prstClr val="white"/>
                </a:solidFill>
                <a:latin typeface="Calibri" panose="020F0502020204030204"/>
              </a:rPr>
              <a:t> </a:t>
            </a:r>
            <a:endParaRPr lang="vi-VN" dirty="0">
              <a:solidFill>
                <a:prstClr val="white"/>
              </a:solidFill>
              <a:latin typeface="Arial" panose="020B0604020202020204" pitchFamily="34" charset="0"/>
            </a:endParaRPr>
          </a:p>
        </p:txBody>
      </p:sp>
      <p:sp>
        <p:nvSpPr>
          <p:cNvPr id="11" name="Flowchart: Terminator 6"/>
          <p:cNvSpPr/>
          <p:nvPr/>
        </p:nvSpPr>
        <p:spPr>
          <a:xfrm>
            <a:off x="1463656" y="3995761"/>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3" name="Flowchart: Terminator 6"/>
          <p:cNvSpPr/>
          <p:nvPr/>
        </p:nvSpPr>
        <p:spPr>
          <a:xfrm>
            <a:off x="1427523" y="5461000"/>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4" name="Flowchart: Terminator 6"/>
          <p:cNvSpPr/>
          <p:nvPr/>
        </p:nvSpPr>
        <p:spPr>
          <a:xfrm>
            <a:off x="6827828" y="3961274"/>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5" name="Flowchart: Terminator 6"/>
          <p:cNvSpPr/>
          <p:nvPr/>
        </p:nvSpPr>
        <p:spPr>
          <a:xfrm>
            <a:off x="6819807" y="5416206"/>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grpSp>
        <p:nvGrpSpPr>
          <p:cNvPr id="17" name="Group 16"/>
          <p:cNvGrpSpPr/>
          <p:nvPr/>
        </p:nvGrpSpPr>
        <p:grpSpPr>
          <a:xfrm>
            <a:off x="9827876" y="304220"/>
            <a:ext cx="722584" cy="709684"/>
            <a:chOff x="8625386" y="109182"/>
            <a:chExt cx="7225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sz="1050" b="1" dirty="0">
                <a:solidFill>
                  <a:prstClr val="white"/>
                </a:solidFill>
                <a:latin typeface="Arial" panose="020B0604020202020204" pitchFamily="34" charset="0"/>
              </a:endParaRPr>
            </a:p>
          </p:txBody>
        </p:sp>
        <p:sp>
          <p:nvSpPr>
            <p:cNvPr id="19" name="TextBox 18"/>
            <p:cNvSpPr txBox="1"/>
            <p:nvPr/>
          </p:nvSpPr>
          <p:spPr>
            <a:xfrm>
              <a:off x="8631107" y="279358"/>
              <a:ext cx="716863" cy="369332"/>
            </a:xfrm>
            <a:prstGeom prst="rect">
              <a:avLst/>
            </a:prstGeom>
            <a:noFill/>
          </p:spPr>
          <p:txBody>
            <a:bodyPr wrap="none" rtlCol="0">
              <a:spAutoFit/>
            </a:bodyPr>
            <a:lstStyle/>
            <a:p>
              <a:pPr defTabSz="914446">
                <a:defRPr/>
              </a:pPr>
              <a:r>
                <a:rPr lang="en-US" b="1" dirty="0">
                  <a:solidFill>
                    <a:prstClr val="white"/>
                  </a:solidFill>
                  <a:latin typeface="Calibri" panose="020F0502020204030204"/>
                </a:rPr>
                <a:t>50:50</a:t>
              </a:r>
              <a:endParaRPr lang="vi-VN" dirty="0">
                <a:solidFill>
                  <a:prstClr val="white"/>
                </a:solidFill>
                <a:latin typeface="Arial" panose="020B0604020202020204" pitchFamily="34" charset="0"/>
              </a:endParaRPr>
            </a:p>
          </p:txBody>
        </p:sp>
      </p:grpSp>
      <p:grpSp>
        <p:nvGrpSpPr>
          <p:cNvPr id="21" name="Group 20"/>
          <p:cNvGrpSpPr/>
          <p:nvPr/>
        </p:nvGrpSpPr>
        <p:grpSpPr>
          <a:xfrm>
            <a:off x="10830732" y="321384"/>
            <a:ext cx="709684" cy="709684"/>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75218" y="285038"/>
            <a:ext cx="894349" cy="894349"/>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sp>
          <p:nvSpPr>
            <p:cNvPr id="36" name="TextBox 35"/>
            <p:cNvSpPr txBox="1"/>
            <p:nvPr/>
          </p:nvSpPr>
          <p:spPr>
            <a:xfrm>
              <a:off x="2570074" y="307850"/>
              <a:ext cx="701667" cy="523220"/>
            </a:xfrm>
            <a:prstGeom prst="rect">
              <a:avLst/>
            </a:prstGeom>
            <a:noFill/>
          </p:spPr>
          <p:txBody>
            <a:bodyPr wrap="none" rtlCol="0">
              <a:spAutoFit/>
            </a:bodyPr>
            <a:lstStyle/>
            <a:p>
              <a:pPr defTabSz="914446">
                <a:defRPr/>
              </a:pPr>
              <a:r>
                <a:rPr lang="en-US" sz="2800" dirty="0">
                  <a:solidFill>
                    <a:srgbClr val="FFC000">
                      <a:lumMod val="40000"/>
                      <a:lumOff val="60000"/>
                    </a:srgbClr>
                  </a:solidFill>
                  <a:latin typeface="Calibri" panose="020F0502020204030204"/>
                </a:rPr>
                <a:t>Key</a:t>
              </a:r>
              <a:endParaRPr lang="vi-VN" sz="2800" dirty="0">
                <a:solidFill>
                  <a:srgbClr val="FFC000">
                    <a:lumMod val="40000"/>
                    <a:lumOff val="60000"/>
                  </a:srgbClr>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834015" y="4174292"/>
                <a:ext cx="1430071" cy="708014"/>
              </a:xfrm>
              <a:prstGeom prst="rect">
                <a:avLst/>
              </a:prstGeom>
            </p:spPr>
            <p:txBody>
              <a:bodyPr wrap="none">
                <a:spAutoFit/>
              </a:bodyPr>
              <a:lstStyle/>
              <a:p>
                <a:pPr algn="just" defTabSz="609630">
                  <a:lnSpc>
                    <a:spcPct val="150000"/>
                  </a:lnSpc>
                  <a:spcAft>
                    <a:spcPts val="400"/>
                  </a:spcAft>
                  <a:defRPr/>
                </a:pPr>
                <a:r>
                  <a:rPr lang="en-US" sz="2667">
                    <a:solidFill>
                      <a:prstClr val="white"/>
                    </a:solidFill>
                    <a:latin typeface="Arial" panose="020B0604020202020204" pitchFamily="34" charset="0"/>
                    <a:cs typeface="Arial" panose="020B0604020202020204" pitchFamily="34" charset="0"/>
                  </a:rPr>
                  <a:t>A. </a:t>
                </a:r>
                <a14:m>
                  <m:oMath xmlns:m="http://schemas.openxmlformats.org/officeDocument/2006/math">
                    <m:r>
                      <a:rPr lang="en-US" sz="2667" i="1">
                        <a:solidFill>
                          <a:prstClr val="white"/>
                        </a:solidFill>
                        <a:latin typeface="Cambria Math" panose="02040503050406030204" pitchFamily="18" charset="0"/>
                        <a:cs typeface="Arial" panose="020B0604020202020204" pitchFamily="34" charset="0"/>
                      </a:rPr>
                      <m:t>𝑞</m:t>
                    </m:r>
                    <m:r>
                      <a:rPr lang="en-US" sz="2667" i="1">
                        <a:solidFill>
                          <a:prstClr val="white"/>
                        </a:solidFill>
                        <a:latin typeface="Cambria Math" panose="02040503050406030204" pitchFamily="18" charset="0"/>
                        <a:cs typeface="Arial" panose="020B0604020202020204" pitchFamily="34" charset="0"/>
                      </a:rPr>
                      <m:t>=3</m:t>
                    </m:r>
                  </m:oMath>
                </a14:m>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34015" y="4174292"/>
                <a:ext cx="1430071" cy="708014"/>
              </a:xfrm>
              <a:prstGeom prst="rect">
                <a:avLst/>
              </a:prstGeom>
              <a:blipFill>
                <a:blip r:embed="rId5"/>
                <a:stretch>
                  <a:fillRect l="-8120" b="-11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207332" y="5668514"/>
                <a:ext cx="1474956" cy="708014"/>
              </a:xfrm>
              <a:prstGeom prst="rect">
                <a:avLst/>
              </a:prstGeom>
            </p:spPr>
            <p:txBody>
              <a:bodyPr wrap="none">
                <a:spAutoFit/>
              </a:bodyPr>
              <a:lstStyle/>
              <a:p>
                <a:pPr algn="just" defTabSz="609630">
                  <a:lnSpc>
                    <a:spcPct val="150000"/>
                  </a:lnSpc>
                  <a:spcAft>
                    <a:spcPts val="400"/>
                  </a:spcAft>
                  <a:defRPr/>
                </a:pPr>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𝑞</m:t>
                    </m:r>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207332" y="5668514"/>
                <a:ext cx="1474956" cy="708014"/>
              </a:xfrm>
              <a:prstGeom prst="rect">
                <a:avLst/>
              </a:prstGeom>
              <a:blipFill>
                <a:blip r:embed="rId6"/>
                <a:stretch>
                  <a:fillRect l="-7851" b="-11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13497" y="5362073"/>
                <a:ext cx="1471108" cy="1118448"/>
              </a:xfrm>
              <a:prstGeom prst="rect">
                <a:avLst/>
              </a:prstGeom>
            </p:spPr>
            <p:txBody>
              <a:bodyPr wrap="none">
                <a:spAutoFit/>
              </a:bodyPr>
              <a:lstStyle/>
              <a:p>
                <a:pPr marL="20321" marR="20321" algn="just" defTabSz="609630">
                  <a:lnSpc>
                    <a:spcPct val="250000"/>
                  </a:lnSpc>
                  <a:spcAft>
                    <a:spcPts val="800"/>
                  </a:spcAft>
                  <a:defRPr/>
                </a:pPr>
                <a:r>
                  <a:rPr lang="nl-NL" sz="2667">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𝑞</m:t>
                    </m:r>
                    <m:r>
                      <a:rPr lang="nl-NL"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2667">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13497" y="5362073"/>
                <a:ext cx="1471108" cy="1118448"/>
              </a:xfrm>
              <a:prstGeom prst="rect">
                <a:avLst/>
              </a:prstGeom>
              <a:blipFill>
                <a:blip r:embed="rId7"/>
                <a:stretch>
                  <a:fillRect l="-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37544" y="4174292"/>
                <a:ext cx="2022516" cy="708014"/>
              </a:xfrm>
              <a:prstGeom prst="rect">
                <a:avLst/>
              </a:prstGeom>
            </p:spPr>
            <p:txBody>
              <a:bodyPr wrap="square">
                <a:spAutoFit/>
              </a:bodyPr>
              <a:lstStyle/>
              <a:p>
                <a:pPr algn="just" defTabSz="609630">
                  <a:lnSpc>
                    <a:spcPct val="150000"/>
                  </a:lnSpc>
                  <a:defRPr/>
                </a:pPr>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𝑞</m:t>
                    </m:r>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oMath>
                </a14:m>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237544" y="4174292"/>
                <a:ext cx="2022516" cy="708014"/>
              </a:xfrm>
              <a:prstGeom prst="rect">
                <a:avLst/>
              </a:prstGeom>
              <a:blipFill>
                <a:blip r:embed="rId8"/>
                <a:stretch>
                  <a:fillRect l="-5723" b="-11207"/>
                </a:stretch>
              </a:blipFill>
            </p:spPr>
            <p:txBody>
              <a:bodyPr/>
              <a:lstStyle/>
              <a:p>
                <a:r>
                  <a:rPr lang="en-US">
                    <a:noFill/>
                  </a:rPr>
                  <a:t> </a:t>
                </a:r>
              </a:p>
            </p:txBody>
          </p:sp>
        </mc:Fallback>
      </mc:AlternateContent>
      <p:grpSp>
        <p:nvGrpSpPr>
          <p:cNvPr id="26" name="Group 25"/>
          <p:cNvGrpSpPr/>
          <p:nvPr/>
        </p:nvGrpSpPr>
        <p:grpSpPr>
          <a:xfrm>
            <a:off x="10842577" y="315030"/>
            <a:ext cx="709684" cy="709684"/>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949678" y="1600200"/>
                <a:ext cx="8729017" cy="2031325"/>
              </a:xfrm>
              <a:prstGeom prst="rect">
                <a:avLst/>
              </a:prstGeom>
            </p:spPr>
            <p:txBody>
              <a:bodyPr wrap="square">
                <a:spAutoFit/>
              </a:bodyPr>
              <a:lstStyle/>
              <a:p>
                <a:pPr algn="just" defTabSz="609630">
                  <a:lnSpc>
                    <a:spcPct val="150000"/>
                  </a:lnSpc>
                </a:pPr>
                <a:r>
                  <a:rPr lang="nl-NL" sz="2800" b="1">
                    <a:solidFill>
                      <a:prstClr val="white"/>
                    </a:solidFill>
                    <a:latin typeface="Arial" panose="020B0604020202020204" pitchFamily="34" charset="0"/>
                    <a:ea typeface="Calibri" panose="020F0502020204030204" pitchFamily="34" charset="0"/>
                    <a:cs typeface="Arial" panose="020B0604020202020204" pitchFamily="34" charset="0"/>
                  </a:rPr>
                  <a:t>Câu 1.</a:t>
                </a:r>
                <a:r>
                  <a:rPr lang="nl-NL" sz="280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2800">
                    <a:solidFill>
                      <a:prstClr val="white"/>
                    </a:solidFill>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prstClr val="white"/>
                    </a:solidFill>
                    <a:latin typeface="Arial" panose="020B0604020202020204" pitchFamily="34" charset="0"/>
                    <a:ea typeface="Times New Roman" panose="02020603050405020304" pitchFamily="18" charset="0"/>
                    <a:cs typeface="Arial" panose="020B0604020202020204" pitchFamily="34" charset="0"/>
                  </a:rPr>
                  <a:t> có phải là cấp số nhân không? Nếu phải hãy xác định số công bội ?</a:t>
                </a:r>
              </a:p>
              <a:p>
                <a:pPr algn="just" defTabSz="609630">
                  <a:lnSpc>
                    <a:spcPct val="150000"/>
                  </a:lnSpc>
                </a:pPr>
                <a:r>
                  <a:rPr lang="nl-NL" sz="2800">
                    <a:solidFill>
                      <a:prstClr val="white"/>
                    </a:solidFill>
                    <a:latin typeface="Arial" panose="020B0604020202020204" pitchFamily="34" charset="0"/>
                    <a:ea typeface="Times New Roman" panose="02020603050405020304" pitchFamily="18" charset="0"/>
                    <a:cs typeface="Arial" panose="020B0604020202020204" pitchFamily="34" charset="0"/>
                  </a:rPr>
                  <a:t>Biết: </a:t>
                </a:r>
                <a14:m>
                  <m:oMath xmlns:m="http://schemas.openxmlformats.org/officeDocument/2006/math">
                    <m:sSub>
                      <m:sSubPr>
                        <m:ctrlP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nl-NL"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r>
                      <a:rPr lang="en-US" sz="28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oMath>
                </a14:m>
                <a:endParaRPr lang="en-US" sz="28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949678" y="1600200"/>
                <a:ext cx="8729017" cy="2031325"/>
              </a:xfrm>
              <a:prstGeom prst="rect">
                <a:avLst/>
              </a:prstGeom>
              <a:blipFill>
                <a:blip r:embed="rId9"/>
                <a:stretch>
                  <a:fillRect l="-1466" r="-1397" b="-3303"/>
                </a:stretch>
              </a:blipFill>
            </p:spPr>
            <p:txBody>
              <a:bodyPr/>
              <a:lstStyle/>
              <a:p>
                <a:r>
                  <a:rPr lang="en-US">
                    <a:noFill/>
                  </a:rPr>
                  <a:t> </a:t>
                </a:r>
              </a:p>
            </p:txBody>
          </p:sp>
        </mc:Fallback>
      </mc:AlternateContent>
    </p:spTree>
    <p:extLst>
      <p:ext uri="{BB962C8B-B14F-4D97-AF65-F5344CB8AC3E}">
        <p14:creationId xmlns:p14="http://schemas.microsoft.com/office/powerpoint/2010/main" val="1797064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71138"/>
          </a:xfrm>
          <a:prstGeom prst="rect">
            <a:avLst/>
          </a:prstGeom>
        </p:spPr>
      </p:pic>
      <p:sp>
        <p:nvSpPr>
          <p:cNvPr id="9" name="Flowchart: Terminator 6"/>
          <p:cNvSpPr/>
          <p:nvPr/>
        </p:nvSpPr>
        <p:spPr>
          <a:xfrm>
            <a:off x="1109283" y="1381821"/>
            <a:ext cx="10015917" cy="235197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r>
              <a:rPr lang="en-US" dirty="0">
                <a:solidFill>
                  <a:prstClr val="white"/>
                </a:solidFill>
                <a:latin typeface="Calibri" panose="020F0502020204030204"/>
              </a:rPr>
              <a:t> </a:t>
            </a:r>
            <a:endParaRPr lang="vi-VN" dirty="0">
              <a:solidFill>
                <a:prstClr val="white"/>
              </a:solidFill>
              <a:latin typeface="Arial" panose="020B0604020202020204" pitchFamily="34" charset="0"/>
            </a:endParaRPr>
          </a:p>
        </p:txBody>
      </p:sp>
      <p:sp>
        <p:nvSpPr>
          <p:cNvPr id="11" name="Flowchart: Terminator 6"/>
          <p:cNvSpPr/>
          <p:nvPr/>
        </p:nvSpPr>
        <p:spPr>
          <a:xfrm>
            <a:off x="6777748" y="4115903"/>
            <a:ext cx="4313533" cy="109109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3" name="Flowchart: Terminator 6"/>
          <p:cNvSpPr/>
          <p:nvPr/>
        </p:nvSpPr>
        <p:spPr>
          <a:xfrm>
            <a:off x="6761479" y="5551655"/>
            <a:ext cx="4312877" cy="92114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4" name="Flowchart: Terminator 6"/>
          <p:cNvSpPr/>
          <p:nvPr/>
        </p:nvSpPr>
        <p:spPr>
          <a:xfrm>
            <a:off x="1242680" y="5475505"/>
            <a:ext cx="4315009" cy="99729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5" name="Flowchart: Terminator 6"/>
          <p:cNvSpPr/>
          <p:nvPr/>
        </p:nvSpPr>
        <p:spPr>
          <a:xfrm>
            <a:off x="1242680" y="4166703"/>
            <a:ext cx="4312877" cy="104029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grpSp>
        <p:nvGrpSpPr>
          <p:cNvPr id="17" name="Group 16"/>
          <p:cNvGrpSpPr/>
          <p:nvPr/>
        </p:nvGrpSpPr>
        <p:grpSpPr>
          <a:xfrm>
            <a:off x="9827876" y="304220"/>
            <a:ext cx="722584" cy="709684"/>
            <a:chOff x="8625386" y="109182"/>
            <a:chExt cx="7225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sz="1050" b="1" dirty="0">
                <a:solidFill>
                  <a:prstClr val="white"/>
                </a:solidFill>
                <a:latin typeface="Arial" panose="020B0604020202020204" pitchFamily="34" charset="0"/>
              </a:endParaRPr>
            </a:p>
          </p:txBody>
        </p:sp>
        <p:sp>
          <p:nvSpPr>
            <p:cNvPr id="19" name="TextBox 18"/>
            <p:cNvSpPr txBox="1"/>
            <p:nvPr/>
          </p:nvSpPr>
          <p:spPr>
            <a:xfrm>
              <a:off x="8631107" y="279358"/>
              <a:ext cx="716863" cy="369332"/>
            </a:xfrm>
            <a:prstGeom prst="rect">
              <a:avLst/>
            </a:prstGeom>
            <a:noFill/>
          </p:spPr>
          <p:txBody>
            <a:bodyPr wrap="none" rtlCol="0">
              <a:spAutoFit/>
            </a:bodyPr>
            <a:lstStyle/>
            <a:p>
              <a:pPr defTabSz="914446">
                <a:defRPr/>
              </a:pPr>
              <a:r>
                <a:rPr lang="en-US" b="1" dirty="0">
                  <a:solidFill>
                    <a:prstClr val="white"/>
                  </a:solidFill>
                  <a:latin typeface="Calibri" panose="020F0502020204030204"/>
                </a:rPr>
                <a:t>50:50</a:t>
              </a:r>
              <a:endParaRPr lang="vi-VN" dirty="0">
                <a:solidFill>
                  <a:prstClr val="white"/>
                </a:solidFill>
                <a:latin typeface="Arial" panose="020B0604020202020204" pitchFamily="34" charset="0"/>
              </a:endParaRPr>
            </a:p>
          </p:txBody>
        </p:sp>
      </p:grpSp>
      <p:grpSp>
        <p:nvGrpSpPr>
          <p:cNvPr id="21" name="Group 20"/>
          <p:cNvGrpSpPr/>
          <p:nvPr/>
        </p:nvGrpSpPr>
        <p:grpSpPr>
          <a:xfrm>
            <a:off x="10830732" y="321384"/>
            <a:ext cx="709684" cy="709684"/>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75218" y="285038"/>
            <a:ext cx="894349" cy="894349"/>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sp>
          <p:nvSpPr>
            <p:cNvPr id="36" name="TextBox 35"/>
            <p:cNvSpPr txBox="1"/>
            <p:nvPr/>
          </p:nvSpPr>
          <p:spPr>
            <a:xfrm>
              <a:off x="2570074" y="307850"/>
              <a:ext cx="701667" cy="523220"/>
            </a:xfrm>
            <a:prstGeom prst="rect">
              <a:avLst/>
            </a:prstGeom>
            <a:noFill/>
          </p:spPr>
          <p:txBody>
            <a:bodyPr wrap="none" rtlCol="0">
              <a:spAutoFit/>
            </a:bodyPr>
            <a:lstStyle/>
            <a:p>
              <a:pPr defTabSz="914446">
                <a:defRPr/>
              </a:pPr>
              <a:r>
                <a:rPr lang="en-US" sz="2800" dirty="0">
                  <a:solidFill>
                    <a:srgbClr val="FFC000">
                      <a:lumMod val="40000"/>
                      <a:lumOff val="60000"/>
                    </a:srgbClr>
                  </a:solidFill>
                  <a:latin typeface="Calibri" panose="020F0502020204030204"/>
                </a:rPr>
                <a:t>Key</a:t>
              </a:r>
              <a:endParaRPr lang="vi-VN" sz="2800" dirty="0">
                <a:solidFill>
                  <a:srgbClr val="FFC000">
                    <a:lumMod val="40000"/>
                    <a:lumOff val="60000"/>
                  </a:srgbClr>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358409" y="1803400"/>
                <a:ext cx="9494863" cy="1477328"/>
              </a:xfrm>
              <a:prstGeom prst="rect">
                <a:avLst/>
              </a:prstGeom>
            </p:spPr>
            <p:txBody>
              <a:bodyPr wrap="square">
                <a:spAutoFit/>
              </a:bodyPr>
              <a:lstStyle/>
              <a:p>
                <a:pPr algn="just" defTabSz="609630">
                  <a:lnSpc>
                    <a:spcPct val="150000"/>
                  </a:lnSpc>
                </a:pPr>
                <a:r>
                  <a:rPr lang="nl-NL" sz="3000" b="1">
                    <a:solidFill>
                      <a:prstClr val="white"/>
                    </a:solidFill>
                    <a:latin typeface="Arial" panose="020B0604020202020204" pitchFamily="34" charset="0"/>
                    <a:ea typeface="Calibri" panose="020F0502020204030204" pitchFamily="34" charset="0"/>
                    <a:cs typeface="Arial" panose="020B0604020202020204" pitchFamily="34" charset="0"/>
                  </a:rPr>
                  <a:t>Câu 2.</a:t>
                </a:r>
                <a:r>
                  <a:rPr lang="nl-NL" sz="300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000">
                    <a:solidFill>
                      <a:prstClr val="white"/>
                    </a:solidFill>
                    <a:latin typeface="Arial" panose="020B0604020202020204" pitchFamily="34" charset="0"/>
                    <a:ea typeface="Times New Roman" panose="02020603050405020304" pitchFamily="18" charset="0"/>
                    <a:cs typeface="Arial" panose="020B0604020202020204" pitchFamily="34" charset="0"/>
                  </a:rPr>
                  <a:t>Cho dãy số: </a:t>
                </a:r>
                <a14:m>
                  <m:oMath xmlns:m="http://schemas.openxmlformats.org/officeDocument/2006/math">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𝑥</m:t>
                    </m:r>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;0,64</m:t>
                    </m:r>
                  </m:oMath>
                </a14:m>
                <a:r>
                  <a:rPr lang="en-US" sz="3000">
                    <a:solidFill>
                      <a:prstClr val="white"/>
                    </a:solidFill>
                    <a:latin typeface="Arial" panose="020B0604020202020204" pitchFamily="34" charset="0"/>
                    <a:ea typeface="Times New Roman" panose="02020603050405020304" pitchFamily="18" charset="0"/>
                    <a:cs typeface="Arial" panose="020B0604020202020204" pitchFamily="34" charset="0"/>
                  </a:rPr>
                  <a:t>. Chọn x để dãy số đã cho theo thứ tự lập thành cấp số nhân?</a:t>
                </a:r>
              </a:p>
            </p:txBody>
          </p:sp>
        </mc:Choice>
        <mc:Fallback xmlns="">
          <p:sp>
            <p:nvSpPr>
              <p:cNvPr id="3" name="Rectangle 2"/>
              <p:cNvSpPr>
                <a:spLocks noRot="1" noChangeAspect="1" noMove="1" noResize="1" noEditPoints="1" noAdjustHandles="1" noChangeArrowheads="1" noChangeShapeType="1" noTextEdit="1"/>
              </p:cNvSpPr>
              <p:nvPr/>
            </p:nvSpPr>
            <p:spPr>
              <a:xfrm>
                <a:off x="1358409" y="1803400"/>
                <a:ext cx="9494863" cy="1477328"/>
              </a:xfrm>
              <a:prstGeom prst="rect">
                <a:avLst/>
              </a:prstGeom>
              <a:blipFill>
                <a:blip r:embed="rId5"/>
                <a:stretch>
                  <a:fillRect l="-1541" r="-1477" b="-6198"/>
                </a:stretch>
              </a:blipFill>
            </p:spPr>
            <p:txBody>
              <a:bodyPr/>
              <a:lstStyle/>
              <a:p>
                <a:r>
                  <a:rPr lang="en-US">
                    <a:noFill/>
                  </a:rPr>
                  <a:t> </a:t>
                </a:r>
              </a:p>
            </p:txBody>
          </p:sp>
        </mc:Fallback>
      </mc:AlternateContent>
      <p:sp>
        <p:nvSpPr>
          <p:cNvPr id="2" name="Rectangle 1"/>
          <p:cNvSpPr/>
          <p:nvPr/>
        </p:nvSpPr>
        <p:spPr>
          <a:xfrm>
            <a:off x="1408384" y="4273908"/>
            <a:ext cx="3824016" cy="913199"/>
          </a:xfrm>
          <a:prstGeom prst="rect">
            <a:avLst/>
          </a:prstGeom>
        </p:spPr>
        <p:txBody>
          <a:bodyPr wrap="square">
            <a:spAutoFit/>
          </a:bodyPr>
          <a:lstStyle/>
          <a:p>
            <a:pPr algn="just" defTabSz="609630">
              <a:spcAft>
                <a:spcPts val="533"/>
              </a:spcAft>
              <a:defRPr/>
            </a:pPr>
            <a:r>
              <a:rPr lang="en-US" sz="2667">
                <a:solidFill>
                  <a:prstClr val="white"/>
                </a:solidFill>
                <a:latin typeface="Arial" panose="020B0604020202020204" pitchFamily="34" charset="0"/>
                <a:ea typeface="Calibri" panose="020F0502020204030204" pitchFamily="34" charset="0"/>
                <a:cs typeface="Arial" panose="020B0604020202020204" pitchFamily="34" charset="0"/>
              </a:rPr>
              <a:t>A. Không có giá trị nào của x</a:t>
            </a:r>
            <a:endParaRPr lang="en-US" sz="2667"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875068" y="4273908"/>
                <a:ext cx="2085699" cy="708014"/>
              </a:xfrm>
              <a:prstGeom prst="rect">
                <a:avLst/>
              </a:prstGeom>
            </p:spPr>
            <p:txBody>
              <a:bodyPr wrap="none">
                <a:spAutoFit/>
              </a:bodyPr>
              <a:lstStyle/>
              <a:p>
                <a:pPr algn="just" defTabSz="609630">
                  <a:lnSpc>
                    <a:spcPct val="150000"/>
                  </a:lnSpc>
                  <a:spcAft>
                    <a:spcPts val="533"/>
                  </a:spcAft>
                  <a:defRPr/>
                </a:pPr>
                <a:r>
                  <a:rPr lang="en-US" sz="2667">
                    <a:solidFill>
                      <a:prstClr val="white"/>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2667"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2667" i="1">
                        <a:solidFill>
                          <a:prstClr val="white"/>
                        </a:solidFill>
                        <a:latin typeface="Cambria Math" panose="02040503050406030204" pitchFamily="18" charset="0"/>
                        <a:ea typeface="Calibri" panose="020F0502020204030204" pitchFamily="34" charset="0"/>
                        <a:cs typeface="Arial" panose="020B0604020202020204" pitchFamily="34" charset="0"/>
                      </a:rPr>
                      <m:t>=0,008</m:t>
                    </m:r>
                  </m:oMath>
                </a14:m>
                <a:endParaRPr lang="en-US" sz="2667"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875068" y="4273908"/>
                <a:ext cx="2085699" cy="708014"/>
              </a:xfrm>
              <a:prstGeom prst="rect">
                <a:avLst/>
              </a:prstGeom>
              <a:blipFill>
                <a:blip r:embed="rId6"/>
                <a:stretch>
                  <a:fillRect l="-5556" b="-12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59722" y="5634789"/>
                <a:ext cx="2321341" cy="708014"/>
              </a:xfrm>
              <a:prstGeom prst="rect">
                <a:avLst/>
              </a:prstGeom>
            </p:spPr>
            <p:txBody>
              <a:bodyPr wrap="none">
                <a:spAutoFit/>
              </a:bodyPr>
              <a:lstStyle/>
              <a:p>
                <a:pPr algn="just" defTabSz="609630">
                  <a:lnSpc>
                    <a:spcPct val="150000"/>
                  </a:lnSpc>
                  <a:spcAft>
                    <a:spcPts val="533"/>
                  </a:spcAft>
                  <a:defRPr/>
                </a:pPr>
                <a:r>
                  <a:rPr lang="en-US" sz="2667">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2667"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2667" i="1">
                        <a:solidFill>
                          <a:prstClr val="white"/>
                        </a:solidFill>
                        <a:latin typeface="Cambria Math" panose="02040503050406030204" pitchFamily="18" charset="0"/>
                        <a:ea typeface="Calibri" panose="020F0502020204030204" pitchFamily="34" charset="0"/>
                        <a:cs typeface="Arial" panose="020B0604020202020204" pitchFamily="34" charset="0"/>
                      </a:rPr>
                      <m:t>=−0,008</m:t>
                    </m:r>
                  </m:oMath>
                </a14:m>
                <a:endParaRPr lang="en-US" sz="2667"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59722" y="5634789"/>
                <a:ext cx="2321341" cy="708014"/>
              </a:xfrm>
              <a:prstGeom prst="rect">
                <a:avLst/>
              </a:prstGeom>
              <a:blipFill>
                <a:blip r:embed="rId7"/>
                <a:stretch>
                  <a:fillRect l="-4987" b="-12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911073" y="5634790"/>
                <a:ext cx="2085699" cy="708014"/>
              </a:xfrm>
              <a:prstGeom prst="rect">
                <a:avLst/>
              </a:prstGeom>
            </p:spPr>
            <p:txBody>
              <a:bodyPr wrap="none">
                <a:spAutoFit/>
              </a:bodyPr>
              <a:lstStyle/>
              <a:p>
                <a:pPr algn="just" defTabSz="609630">
                  <a:lnSpc>
                    <a:spcPct val="150000"/>
                  </a:lnSpc>
                  <a:spcAft>
                    <a:spcPts val="533"/>
                  </a:spcAft>
                  <a:defRPr/>
                </a:pPr>
                <a:r>
                  <a:rPr lang="en-US" sz="2667">
                    <a:solidFill>
                      <a:prstClr val="white"/>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2667"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2667" i="1">
                        <a:solidFill>
                          <a:prstClr val="white"/>
                        </a:solidFill>
                        <a:latin typeface="Cambria Math" panose="02040503050406030204" pitchFamily="18" charset="0"/>
                        <a:ea typeface="Calibri" panose="020F0502020204030204" pitchFamily="34" charset="0"/>
                        <a:cs typeface="Arial" panose="020B0604020202020204" pitchFamily="34" charset="0"/>
                      </a:rPr>
                      <m:t>=0,004</m:t>
                    </m:r>
                  </m:oMath>
                </a14:m>
                <a:endParaRPr lang="en-US" sz="2667"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911073" y="5634790"/>
                <a:ext cx="2085699" cy="708014"/>
              </a:xfrm>
              <a:prstGeom prst="rect">
                <a:avLst/>
              </a:prstGeom>
              <a:blipFill>
                <a:blip r:embed="rId8"/>
                <a:stretch>
                  <a:fillRect l="-5556" b="-12069"/>
                </a:stretch>
              </a:blipFill>
            </p:spPr>
            <p:txBody>
              <a:bodyPr/>
              <a:lstStyle/>
              <a:p>
                <a:r>
                  <a:rPr lang="en-US">
                    <a:noFill/>
                  </a:rPr>
                  <a:t> </a:t>
                </a:r>
              </a:p>
            </p:txBody>
          </p:sp>
        </mc:Fallback>
      </mc:AlternateContent>
      <p:grpSp>
        <p:nvGrpSpPr>
          <p:cNvPr id="26" name="Group 25"/>
          <p:cNvGrpSpPr/>
          <p:nvPr/>
        </p:nvGrpSpPr>
        <p:grpSpPr>
          <a:xfrm>
            <a:off x="10842577" y="315030"/>
            <a:ext cx="709684" cy="709684"/>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611687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2262"/>
            <a:ext cx="12192000" cy="6871138"/>
          </a:xfrm>
          <a:prstGeom prst="rect">
            <a:avLst/>
          </a:prstGeom>
        </p:spPr>
      </p:pic>
      <p:sp>
        <p:nvSpPr>
          <p:cNvPr id="9" name="Flowchart: Terminator 6"/>
          <p:cNvSpPr/>
          <p:nvPr/>
        </p:nvSpPr>
        <p:spPr>
          <a:xfrm>
            <a:off x="1422400" y="1549400"/>
            <a:ext cx="9738820" cy="205798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r>
              <a:rPr lang="en-US" dirty="0">
                <a:solidFill>
                  <a:prstClr val="white"/>
                </a:solidFill>
                <a:latin typeface="Calibri" panose="020F0502020204030204"/>
              </a:rPr>
              <a:t> </a:t>
            </a:r>
            <a:endParaRPr lang="vi-VN" dirty="0">
              <a:solidFill>
                <a:prstClr val="white"/>
              </a:solidFill>
              <a:latin typeface="Arial" panose="020B0604020202020204" pitchFamily="34" charset="0"/>
            </a:endParaRPr>
          </a:p>
        </p:txBody>
      </p:sp>
      <p:sp>
        <p:nvSpPr>
          <p:cNvPr id="11" name="Flowchart: Terminator 6"/>
          <p:cNvSpPr/>
          <p:nvPr/>
        </p:nvSpPr>
        <p:spPr>
          <a:xfrm>
            <a:off x="1463656" y="3995761"/>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3" name="Flowchart: Terminator 6"/>
          <p:cNvSpPr/>
          <p:nvPr/>
        </p:nvSpPr>
        <p:spPr>
          <a:xfrm>
            <a:off x="6851554" y="5470106"/>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4" name="Flowchart: Terminator 6"/>
          <p:cNvSpPr/>
          <p:nvPr/>
        </p:nvSpPr>
        <p:spPr>
          <a:xfrm>
            <a:off x="6827828" y="3961274"/>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5" name="Flowchart: Terminator 6"/>
          <p:cNvSpPr/>
          <p:nvPr/>
        </p:nvSpPr>
        <p:spPr>
          <a:xfrm>
            <a:off x="1462674" y="5479929"/>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grpSp>
        <p:nvGrpSpPr>
          <p:cNvPr id="17" name="Group 16"/>
          <p:cNvGrpSpPr/>
          <p:nvPr/>
        </p:nvGrpSpPr>
        <p:grpSpPr>
          <a:xfrm>
            <a:off x="9827876" y="304220"/>
            <a:ext cx="722584" cy="709684"/>
            <a:chOff x="8625386" y="109182"/>
            <a:chExt cx="7225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sz="1050" b="1" dirty="0">
                <a:solidFill>
                  <a:prstClr val="white"/>
                </a:solidFill>
                <a:latin typeface="Arial" panose="020B0604020202020204" pitchFamily="34" charset="0"/>
              </a:endParaRPr>
            </a:p>
          </p:txBody>
        </p:sp>
        <p:sp>
          <p:nvSpPr>
            <p:cNvPr id="19" name="TextBox 18"/>
            <p:cNvSpPr txBox="1"/>
            <p:nvPr/>
          </p:nvSpPr>
          <p:spPr>
            <a:xfrm>
              <a:off x="8631107" y="279358"/>
              <a:ext cx="716863" cy="369332"/>
            </a:xfrm>
            <a:prstGeom prst="rect">
              <a:avLst/>
            </a:prstGeom>
            <a:noFill/>
          </p:spPr>
          <p:txBody>
            <a:bodyPr wrap="none" rtlCol="0">
              <a:spAutoFit/>
            </a:bodyPr>
            <a:lstStyle/>
            <a:p>
              <a:pPr defTabSz="914446">
                <a:defRPr/>
              </a:pPr>
              <a:r>
                <a:rPr lang="en-US" b="1" dirty="0">
                  <a:solidFill>
                    <a:prstClr val="white"/>
                  </a:solidFill>
                  <a:latin typeface="Calibri" panose="020F0502020204030204"/>
                </a:rPr>
                <a:t>50:50</a:t>
              </a:r>
              <a:endParaRPr lang="vi-VN" dirty="0">
                <a:solidFill>
                  <a:prstClr val="white"/>
                </a:solidFill>
                <a:latin typeface="Arial" panose="020B0604020202020204" pitchFamily="34" charset="0"/>
              </a:endParaRPr>
            </a:p>
          </p:txBody>
        </p:sp>
      </p:grpSp>
      <p:grpSp>
        <p:nvGrpSpPr>
          <p:cNvPr id="21" name="Group 20"/>
          <p:cNvGrpSpPr/>
          <p:nvPr/>
        </p:nvGrpSpPr>
        <p:grpSpPr>
          <a:xfrm>
            <a:off x="10830732" y="321384"/>
            <a:ext cx="709684" cy="709684"/>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75218" y="285038"/>
            <a:ext cx="894349" cy="894349"/>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sp>
          <p:nvSpPr>
            <p:cNvPr id="36" name="TextBox 35"/>
            <p:cNvSpPr txBox="1"/>
            <p:nvPr/>
          </p:nvSpPr>
          <p:spPr>
            <a:xfrm>
              <a:off x="2570074" y="307850"/>
              <a:ext cx="701667" cy="523220"/>
            </a:xfrm>
            <a:prstGeom prst="rect">
              <a:avLst/>
            </a:prstGeom>
            <a:noFill/>
          </p:spPr>
          <p:txBody>
            <a:bodyPr wrap="none" rtlCol="0">
              <a:spAutoFit/>
            </a:bodyPr>
            <a:lstStyle/>
            <a:p>
              <a:pPr defTabSz="914446">
                <a:defRPr/>
              </a:pPr>
              <a:r>
                <a:rPr lang="en-US" sz="2800" dirty="0">
                  <a:solidFill>
                    <a:srgbClr val="FFC000">
                      <a:lumMod val="40000"/>
                      <a:lumOff val="60000"/>
                    </a:srgbClr>
                  </a:solidFill>
                  <a:latin typeface="Calibri" panose="020F0502020204030204"/>
                </a:rPr>
                <a:t>Key</a:t>
              </a:r>
              <a:endParaRPr lang="vi-VN" sz="2800" dirty="0">
                <a:solidFill>
                  <a:srgbClr val="FFC000">
                    <a:lumMod val="40000"/>
                    <a:lumOff val="60000"/>
                  </a:srgbClr>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381921" y="4021252"/>
                <a:ext cx="2324675" cy="961225"/>
              </a:xfrm>
              <a:prstGeom prst="rect">
                <a:avLst/>
              </a:prstGeom>
            </p:spPr>
            <p:txBody>
              <a:bodyPr wrap="none">
                <a:spAutoFit/>
              </a:bodyPr>
              <a:lstStyle/>
              <a:p>
                <a:pPr algn="just" defTabSz="609630">
                  <a:lnSpc>
                    <a:spcPct val="150000"/>
                  </a:lnSpc>
                  <a:spcAft>
                    <a:spcPts val="400"/>
                  </a:spcAft>
                  <a:defRPr/>
                </a:pPr>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e>
                          <m: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p>
                        </m:sSup>
                      </m:den>
                    </m:f>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81921" y="4021252"/>
                <a:ext cx="2324675" cy="961225"/>
              </a:xfrm>
              <a:prstGeom prst="rect">
                <a:avLst/>
              </a:prstGeom>
              <a:blipFill>
                <a:blip r:embed="rId5"/>
                <a:stretch>
                  <a:fillRect l="-4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23515" y="5493776"/>
                <a:ext cx="2004523" cy="961225"/>
              </a:xfrm>
              <a:prstGeom prst="rect">
                <a:avLst/>
              </a:prstGeom>
            </p:spPr>
            <p:txBody>
              <a:bodyPr wrap="none">
                <a:spAutoFit/>
              </a:bodyPr>
              <a:lstStyle/>
              <a:p>
                <a:pPr algn="just" defTabSz="609630">
                  <a:lnSpc>
                    <a:spcPct val="150000"/>
                  </a:lnSpc>
                </a:pPr>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e>
                          <m: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sup>
                        </m:sSup>
                      </m:den>
                    </m:f>
                  </m:oMath>
                </a14:m>
                <a:endParaRPr lang="en-US" sz="2667">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23515" y="5493776"/>
                <a:ext cx="2004523" cy="961225"/>
              </a:xfrm>
              <a:prstGeom prst="rect">
                <a:avLst/>
              </a:prstGeom>
              <a:blipFill>
                <a:blip r:embed="rId6"/>
                <a:stretch>
                  <a:fillRect l="-5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864426" y="5101917"/>
                <a:ext cx="2352182" cy="1540486"/>
              </a:xfrm>
              <a:prstGeom prst="rect">
                <a:avLst/>
              </a:prstGeom>
            </p:spPr>
            <p:txBody>
              <a:bodyPr wrap="none">
                <a:spAutoFit/>
              </a:bodyPr>
              <a:lstStyle/>
              <a:p>
                <a:pPr defTabSz="609630">
                  <a:lnSpc>
                    <a:spcPct val="250000"/>
                  </a:lnSpc>
                  <a:spcAft>
                    <a:spcPts val="533"/>
                  </a:spcAft>
                  <a:defRPr/>
                </a:pPr>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b>
                      <m:sSub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den>
                    </m:f>
                  </m:oMath>
                </a14:m>
                <a:endParaRPr lang="en-US" sz="2667">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864426" y="5101917"/>
                <a:ext cx="2352182" cy="1540486"/>
              </a:xfrm>
              <a:prstGeom prst="rect">
                <a:avLst/>
              </a:prstGeom>
              <a:blipFill>
                <a:blip r:embed="rId7"/>
                <a:stretch>
                  <a:fillRect l="-4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64591" y="3586645"/>
                <a:ext cx="3066216" cy="1540486"/>
              </a:xfrm>
              <a:prstGeom prst="rect">
                <a:avLst/>
              </a:prstGeom>
            </p:spPr>
            <p:txBody>
              <a:bodyPr wrap="square">
                <a:spAutoFit/>
              </a:bodyPr>
              <a:lstStyle/>
              <a:p>
                <a:pPr defTabSz="609630">
                  <a:lnSpc>
                    <a:spcPct val="250000"/>
                  </a:lnSpc>
                  <a:spcAft>
                    <a:spcPts val="533"/>
                  </a:spcAft>
                </a:pPr>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den>
                    </m:f>
                  </m:oMath>
                </a14:m>
                <a:endParaRPr lang="en-US" sz="2667">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64591" y="3586645"/>
                <a:ext cx="3066216" cy="1540486"/>
              </a:xfrm>
              <a:prstGeom prst="rect">
                <a:avLst/>
              </a:prstGeom>
              <a:blipFill>
                <a:blip r:embed="rId8"/>
                <a:stretch>
                  <a:fillRect l="-3777"/>
                </a:stretch>
              </a:blipFill>
            </p:spPr>
            <p:txBody>
              <a:bodyPr/>
              <a:lstStyle/>
              <a:p>
                <a:r>
                  <a:rPr lang="en-US">
                    <a:noFill/>
                  </a:rPr>
                  <a:t> </a:t>
                </a:r>
              </a:p>
            </p:txBody>
          </p:sp>
        </mc:Fallback>
      </mc:AlternateContent>
      <p:grpSp>
        <p:nvGrpSpPr>
          <p:cNvPr id="26" name="Group 25"/>
          <p:cNvGrpSpPr/>
          <p:nvPr/>
        </p:nvGrpSpPr>
        <p:grpSpPr>
          <a:xfrm>
            <a:off x="10842577" y="315030"/>
            <a:ext cx="709684" cy="709684"/>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1913014" y="1779250"/>
            <a:ext cx="8573753" cy="1477328"/>
          </a:xfrm>
          <a:prstGeom prst="rect">
            <a:avLst/>
          </a:prstGeom>
        </p:spPr>
        <p:txBody>
          <a:bodyPr wrap="square">
            <a:spAutoFit/>
          </a:bodyPr>
          <a:lstStyle/>
          <a:p>
            <a:pPr algn="just" defTabSz="609630">
              <a:lnSpc>
                <a:spcPct val="150000"/>
              </a:lnSpc>
              <a:spcBef>
                <a:spcPts val="200"/>
              </a:spcBef>
              <a:spcAft>
                <a:spcPts val="400"/>
              </a:spcAft>
            </a:pPr>
            <a:r>
              <a:rPr lang="nl-NL" sz="3000" b="1">
                <a:solidFill>
                  <a:prstClr val="white"/>
                </a:solidFill>
                <a:latin typeface="Arial" panose="020B0604020202020204" pitchFamily="34" charset="0"/>
                <a:ea typeface="Calibri" panose="020F0502020204030204" pitchFamily="34" charset="0"/>
                <a:cs typeface="Arial" panose="020B0604020202020204" pitchFamily="34" charset="0"/>
              </a:rPr>
              <a:t>Câu 3.</a:t>
            </a:r>
            <a:r>
              <a:rPr lang="nl-NL" sz="3000">
                <a:solidFill>
                  <a:prstClr val="white"/>
                </a:solidFill>
                <a:latin typeface="Arial" panose="020B0604020202020204" pitchFamily="34" charset="0"/>
                <a:ea typeface="Calibri" panose="020F0502020204030204" pitchFamily="34" charset="0"/>
                <a:cs typeface="Arial" panose="020B0604020202020204" pitchFamily="34" charset="0"/>
              </a:rPr>
              <a:t> </a:t>
            </a:r>
            <a:r>
              <a:rPr lang="vi-VN" sz="3000">
                <a:solidFill>
                  <a:prstClr val="white"/>
                </a:solidFill>
                <a:latin typeface="Arial" panose="020B0604020202020204" pitchFamily="34" charset="0"/>
                <a:ea typeface="Calibri" panose="020F0502020204030204" pitchFamily="34" charset="0"/>
                <a:cs typeface="Arial" panose="020B0604020202020204" pitchFamily="34" charset="0"/>
              </a:rPr>
              <a:t>Hãy chọn cấp số nhân trong các dãy số được cho sau đây:</a:t>
            </a:r>
            <a:endParaRPr lang="en-US" sz="30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5824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2262"/>
            <a:ext cx="12192000" cy="6871138"/>
          </a:xfrm>
          <a:prstGeom prst="rect">
            <a:avLst/>
          </a:prstGeom>
        </p:spPr>
      </p:pic>
      <p:sp>
        <p:nvSpPr>
          <p:cNvPr id="9" name="Flowchart: Terminator 6"/>
          <p:cNvSpPr/>
          <p:nvPr/>
        </p:nvSpPr>
        <p:spPr>
          <a:xfrm>
            <a:off x="1437180" y="1498601"/>
            <a:ext cx="9738820" cy="16493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r>
              <a:rPr lang="en-US" dirty="0">
                <a:solidFill>
                  <a:prstClr val="white"/>
                </a:solidFill>
                <a:latin typeface="Calibri" panose="020F0502020204030204"/>
              </a:rPr>
              <a:t> </a:t>
            </a:r>
            <a:endParaRPr lang="vi-VN" dirty="0">
              <a:solidFill>
                <a:prstClr val="white"/>
              </a:solidFill>
              <a:latin typeface="Arial" panose="020B0604020202020204" pitchFamily="34" charset="0"/>
            </a:endParaRPr>
          </a:p>
        </p:txBody>
      </p:sp>
      <p:sp>
        <p:nvSpPr>
          <p:cNvPr id="11" name="Flowchart: Terminator 6"/>
          <p:cNvSpPr/>
          <p:nvPr/>
        </p:nvSpPr>
        <p:spPr>
          <a:xfrm>
            <a:off x="1453222" y="3487761"/>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3" name="Flowchart: Terminator 6"/>
          <p:cNvSpPr/>
          <p:nvPr/>
        </p:nvSpPr>
        <p:spPr>
          <a:xfrm>
            <a:off x="1453222" y="5020864"/>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4" name="Flowchart: Terminator 6"/>
          <p:cNvSpPr/>
          <p:nvPr/>
        </p:nvSpPr>
        <p:spPr>
          <a:xfrm>
            <a:off x="6872406" y="5024023"/>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5" name="Flowchart: Terminator 6"/>
          <p:cNvSpPr/>
          <p:nvPr/>
        </p:nvSpPr>
        <p:spPr>
          <a:xfrm>
            <a:off x="6896469" y="3496143"/>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grpSp>
        <p:nvGrpSpPr>
          <p:cNvPr id="17" name="Group 16"/>
          <p:cNvGrpSpPr/>
          <p:nvPr/>
        </p:nvGrpSpPr>
        <p:grpSpPr>
          <a:xfrm>
            <a:off x="9827876" y="304220"/>
            <a:ext cx="722584" cy="709684"/>
            <a:chOff x="8625386" y="109182"/>
            <a:chExt cx="7225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sz="1050" b="1" dirty="0">
                <a:solidFill>
                  <a:prstClr val="white"/>
                </a:solidFill>
                <a:latin typeface="Arial" panose="020B0604020202020204" pitchFamily="34" charset="0"/>
              </a:endParaRPr>
            </a:p>
          </p:txBody>
        </p:sp>
        <p:sp>
          <p:nvSpPr>
            <p:cNvPr id="19" name="TextBox 18"/>
            <p:cNvSpPr txBox="1"/>
            <p:nvPr/>
          </p:nvSpPr>
          <p:spPr>
            <a:xfrm>
              <a:off x="8631107" y="279358"/>
              <a:ext cx="716863" cy="369332"/>
            </a:xfrm>
            <a:prstGeom prst="rect">
              <a:avLst/>
            </a:prstGeom>
            <a:noFill/>
          </p:spPr>
          <p:txBody>
            <a:bodyPr wrap="none" rtlCol="0">
              <a:spAutoFit/>
            </a:bodyPr>
            <a:lstStyle/>
            <a:p>
              <a:pPr defTabSz="914446">
                <a:defRPr/>
              </a:pPr>
              <a:r>
                <a:rPr lang="en-US" b="1" dirty="0">
                  <a:solidFill>
                    <a:prstClr val="white"/>
                  </a:solidFill>
                  <a:latin typeface="Calibri" panose="020F0502020204030204"/>
                </a:rPr>
                <a:t>50:50</a:t>
              </a:r>
              <a:endParaRPr lang="vi-VN" dirty="0">
                <a:solidFill>
                  <a:prstClr val="white"/>
                </a:solidFill>
                <a:latin typeface="Arial" panose="020B0604020202020204" pitchFamily="34" charset="0"/>
              </a:endParaRPr>
            </a:p>
          </p:txBody>
        </p:sp>
      </p:grpSp>
      <p:grpSp>
        <p:nvGrpSpPr>
          <p:cNvPr id="21" name="Group 20"/>
          <p:cNvGrpSpPr/>
          <p:nvPr/>
        </p:nvGrpSpPr>
        <p:grpSpPr>
          <a:xfrm>
            <a:off x="10830732" y="321384"/>
            <a:ext cx="709684" cy="709684"/>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75218" y="285038"/>
            <a:ext cx="894349" cy="894349"/>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sp>
          <p:nvSpPr>
            <p:cNvPr id="36" name="TextBox 35"/>
            <p:cNvSpPr txBox="1"/>
            <p:nvPr/>
          </p:nvSpPr>
          <p:spPr>
            <a:xfrm>
              <a:off x="2570074" y="307850"/>
              <a:ext cx="701667" cy="523220"/>
            </a:xfrm>
            <a:prstGeom prst="rect">
              <a:avLst/>
            </a:prstGeom>
            <a:noFill/>
          </p:spPr>
          <p:txBody>
            <a:bodyPr wrap="none" rtlCol="0">
              <a:spAutoFit/>
            </a:bodyPr>
            <a:lstStyle/>
            <a:p>
              <a:pPr defTabSz="914446">
                <a:defRPr/>
              </a:pPr>
              <a:r>
                <a:rPr lang="en-US" sz="2800" dirty="0">
                  <a:solidFill>
                    <a:srgbClr val="FFC000">
                      <a:lumMod val="40000"/>
                      <a:lumOff val="60000"/>
                    </a:srgbClr>
                  </a:solidFill>
                  <a:latin typeface="Calibri" panose="020F0502020204030204"/>
                </a:rPr>
                <a:t>Key</a:t>
              </a:r>
              <a:endParaRPr lang="vi-VN" sz="2800" dirty="0">
                <a:solidFill>
                  <a:srgbClr val="FFC000">
                    <a:lumMod val="40000"/>
                    <a:lumOff val="60000"/>
                  </a:srgbClr>
                </a:solidFill>
                <a:latin typeface="Arial" panose="020B0604020202020204" pitchFamily="34" charset="0"/>
              </a:endParaRPr>
            </a:p>
          </p:txBody>
        </p:sp>
      </p:grpSp>
      <p:sp>
        <p:nvSpPr>
          <p:cNvPr id="2" name="Rectangle 1"/>
          <p:cNvSpPr/>
          <p:nvPr/>
        </p:nvSpPr>
        <p:spPr>
          <a:xfrm>
            <a:off x="1591959" y="3613508"/>
            <a:ext cx="3985607" cy="913199"/>
          </a:xfrm>
          <a:prstGeom prst="rect">
            <a:avLst/>
          </a:prstGeom>
        </p:spPr>
        <p:txBody>
          <a:bodyPr wrap="square">
            <a:spAutoFit/>
          </a:bodyPr>
          <a:lstStyle/>
          <a:p>
            <a:pPr algn="just" defTabSz="609630">
              <a:spcAft>
                <a:spcPts val="400"/>
              </a:spcAft>
              <a:defRPr/>
            </a:pPr>
            <a:r>
              <a:rPr lang="en-US" sz="2667">
                <a:solidFill>
                  <a:prstClr val="white"/>
                </a:solidFill>
                <a:latin typeface="Arial" panose="020B0604020202020204" pitchFamily="34" charset="0"/>
                <a:ea typeface="Calibri" panose="020F0502020204030204" pitchFamily="34" charset="0"/>
                <a:cs typeface="Arial" panose="020B0604020202020204" pitchFamily="34" charset="0"/>
              </a:rPr>
              <a:t>A. Dãy số này không phải là cấp số nhân</a:t>
            </a:r>
            <a:endParaRPr lang="en-US" sz="2667"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063781" y="3613508"/>
                <a:ext cx="3807419" cy="1323632"/>
              </a:xfrm>
              <a:prstGeom prst="rect">
                <a:avLst/>
              </a:prstGeom>
            </p:spPr>
            <p:txBody>
              <a:bodyPr wrap="square">
                <a:spAutoFit/>
              </a:bodyPr>
              <a:lstStyle/>
              <a:p>
                <a:pPr algn="just" defTabSz="609630"/>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C. Dãy số này là cấp số nhân có </a:t>
                </a:r>
                <a14:m>
                  <m:oMath xmlns:m="http://schemas.openxmlformats.org/officeDocument/2006/math">
                    <m:sSub>
                      <m:sSubPr>
                        <m:ctrlP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 = –1</a:t>
                </a:r>
                <a14:m>
                  <m:oMath xmlns:m="http://schemas.openxmlformats.org/officeDocument/2006/math">
                    <m:r>
                      <a:rPr lang="en-US" sz="2667"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2667" i="1">
                        <a:solidFill>
                          <a:prstClr val="white"/>
                        </a:solidFill>
                        <a:latin typeface="Cambria Math" panose="02040503050406030204" pitchFamily="18" charset="0"/>
                        <a:ea typeface="Times New Roman" panose="02020603050405020304" pitchFamily="18" charset="0"/>
                        <a:cs typeface="Arial" panose="020B0604020202020204" pitchFamily="34" charset="0"/>
                      </a:rPr>
                      <m:t>𝑞</m:t>
                    </m:r>
                    <m:r>
                      <a:rPr lang="en-US" sz="2667" i="1">
                        <a:solidFill>
                          <a:prstClr val="white"/>
                        </a:solidFill>
                        <a:latin typeface="Cambria Math" panose="02040503050406030204" pitchFamily="18" charset="0"/>
                        <a:ea typeface="Times New Roman" panose="02020603050405020304" pitchFamily="18" charset="0"/>
                        <a:cs typeface="Arial" panose="020B0604020202020204" pitchFamily="34" charset="0"/>
                      </a:rPr>
                      <m:t> = –1</m:t>
                    </m:r>
                  </m:oMath>
                </a14:m>
                <a:endParaRPr lang="en-US" sz="2667">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063781" y="3613508"/>
                <a:ext cx="3807419" cy="1323632"/>
              </a:xfrm>
              <a:prstGeom prst="rect">
                <a:avLst/>
              </a:prstGeom>
              <a:blipFill>
                <a:blip r:embed="rId5"/>
                <a:stretch>
                  <a:fillRect l="-3045" t="-4608" r="-3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25600" y="5137508"/>
                <a:ext cx="3860800" cy="913199"/>
              </a:xfrm>
              <a:prstGeom prst="rect">
                <a:avLst/>
              </a:prstGeom>
            </p:spPr>
            <p:txBody>
              <a:bodyPr wrap="square">
                <a:spAutoFit/>
              </a:bodyPr>
              <a:lstStyle/>
              <a:p>
                <a:pPr algn="just" defTabSz="609630"/>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B. Số hạng tổng quát   </a:t>
                </a:r>
                <a14:m>
                  <m:oMath xmlns:m="http://schemas.openxmlformats.org/officeDocument/2006/math">
                    <m:sSub>
                      <m:sSubPr>
                        <m:ctrlP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a:solidFill>
                          <a:prstClr val="white"/>
                        </a:solidFill>
                        <a:latin typeface="Cambria Math" panose="02040503050406030204" pitchFamily="18" charset="0"/>
                        <a:ea typeface="Times New Roman" panose="02020603050405020304" pitchFamily="18" charset="0"/>
                        <a:cs typeface="Arial" panose="020B0604020202020204" pitchFamily="34" charset="0"/>
                      </a:rPr>
                      <m:t>= 1</m:t>
                    </m:r>
                    <m:r>
                      <a:rPr lang="en-US" sz="2667" i="1">
                        <a:solidFill>
                          <a:prstClr val="white"/>
                        </a:solidFill>
                        <a:latin typeface="Cambria Math" panose="02040503050406030204" pitchFamily="18" charset="0"/>
                        <a:ea typeface="Times New Roman" panose="02020603050405020304" pitchFamily="18" charset="0"/>
                        <a:cs typeface="Arial" panose="020B0604020202020204" pitchFamily="34" charset="0"/>
                      </a:rPr>
                      <m:t>𝑛</m:t>
                    </m:r>
                    <m:r>
                      <a:rPr lang="en-US" sz="2667" i="1">
                        <a:solidFill>
                          <a:prstClr val="white"/>
                        </a:solidFill>
                        <a:latin typeface="Cambria Math" panose="02040503050406030204" pitchFamily="18" charset="0"/>
                        <a:ea typeface="Times New Roman" panose="02020603050405020304" pitchFamily="18" charset="0"/>
                        <a:cs typeface="Arial" panose="020B0604020202020204" pitchFamily="34" charset="0"/>
                      </a:rPr>
                      <m:t> = 1</m:t>
                    </m:r>
                  </m:oMath>
                </a14:m>
                <a:endParaRPr lang="en-US" sz="2667">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25600" y="5137508"/>
                <a:ext cx="3860800" cy="913199"/>
              </a:xfrm>
              <a:prstGeom prst="rect">
                <a:avLst/>
              </a:prstGeom>
              <a:blipFill>
                <a:blip r:embed="rId6"/>
                <a:stretch>
                  <a:fillRect l="-3002" t="-6667" r="-30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137744" y="5131565"/>
                <a:ext cx="3733456" cy="913199"/>
              </a:xfrm>
              <a:prstGeom prst="rect">
                <a:avLst/>
              </a:prstGeom>
            </p:spPr>
            <p:txBody>
              <a:bodyPr wrap="square">
                <a:spAutoFit/>
              </a:bodyPr>
              <a:lstStyle/>
              <a:p>
                <a:pPr algn="just" defTabSz="609630">
                  <a:defRPr/>
                </a:pPr>
                <a:r>
                  <a:rPr lang="pt-BR" sz="2667">
                    <a:solidFill>
                      <a:prstClr val="white"/>
                    </a:solidFill>
                    <a:latin typeface="Arial" panose="020B0604020202020204" pitchFamily="34" charset="0"/>
                    <a:ea typeface="Calibri" panose="020F0502020204030204" pitchFamily="34" charset="0"/>
                    <a:cs typeface="Arial" panose="020B0604020202020204" pitchFamily="34" charset="0"/>
                  </a:rPr>
                  <a:t>D. Số hạng tổng quát </a:t>
                </a:r>
                <a14:m>
                  <m:oMath xmlns:m="http://schemas.openxmlformats.org/officeDocument/2006/math">
                    <m:sSub>
                      <m:sSubPr>
                        <m:ctrlP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pt-BR" sz="2667">
                    <a:solidFill>
                      <a:prstClr val="white"/>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pt-BR" sz="2667" i="1">
                        <a:solidFill>
                          <a:prstClr val="white"/>
                        </a:solidFill>
                        <a:latin typeface="Cambria Math" panose="02040503050406030204" pitchFamily="18" charset="0"/>
                        <a:ea typeface="Calibri" panose="020F0502020204030204" pitchFamily="34" charset="0"/>
                        <a:cs typeface="Arial" panose="020B0604020202020204" pitchFamily="34" charset="0"/>
                      </a:rPr>
                      <m:t>= (–1).2</m:t>
                    </m:r>
                    <m:r>
                      <a:rPr lang="pt-BR" sz="2667" i="1">
                        <a:solidFill>
                          <a:prstClr val="white"/>
                        </a:solidFill>
                        <a:latin typeface="Cambria Math" panose="02040503050406030204" pitchFamily="18" charset="0"/>
                        <a:ea typeface="Calibri" panose="020F0502020204030204" pitchFamily="34" charset="0"/>
                        <a:cs typeface="Arial" panose="020B0604020202020204" pitchFamily="34" charset="0"/>
                      </a:rPr>
                      <m:t>𝑛</m:t>
                    </m:r>
                    <m:r>
                      <a:rPr lang="pt-BR" sz="2667" i="1">
                        <a:solidFill>
                          <a:prstClr val="white"/>
                        </a:solidFill>
                        <a:latin typeface="Cambria Math" panose="02040503050406030204" pitchFamily="18" charset="0"/>
                        <a:ea typeface="Calibri" panose="020F0502020204030204" pitchFamily="34" charset="0"/>
                        <a:cs typeface="Arial" panose="020B0604020202020204" pitchFamily="34" charset="0"/>
                      </a:rPr>
                      <m:t>.</m:t>
                    </m:r>
                  </m:oMath>
                </a14:m>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137744" y="5131565"/>
                <a:ext cx="3733456" cy="913199"/>
              </a:xfrm>
              <a:prstGeom prst="rect">
                <a:avLst/>
              </a:prstGeom>
              <a:blipFill>
                <a:blip r:embed="rId7"/>
                <a:stretch>
                  <a:fillRect l="-3105" t="-6667" r="-3105"/>
                </a:stretch>
              </a:blipFill>
            </p:spPr>
            <p:txBody>
              <a:bodyPr/>
              <a:lstStyle/>
              <a:p>
                <a:r>
                  <a:rPr lang="en-US">
                    <a:noFill/>
                  </a:rPr>
                  <a:t> </a:t>
                </a:r>
              </a:p>
            </p:txBody>
          </p:sp>
        </mc:Fallback>
      </mc:AlternateContent>
      <p:grpSp>
        <p:nvGrpSpPr>
          <p:cNvPr id="26" name="Group 25"/>
          <p:cNvGrpSpPr/>
          <p:nvPr/>
        </p:nvGrpSpPr>
        <p:grpSpPr>
          <a:xfrm>
            <a:off x="10842577" y="315030"/>
            <a:ext cx="709684" cy="709684"/>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815395" y="1593860"/>
                <a:ext cx="8982391" cy="1477328"/>
              </a:xfrm>
              <a:prstGeom prst="rect">
                <a:avLst/>
              </a:prstGeom>
            </p:spPr>
            <p:txBody>
              <a:bodyPr wrap="square">
                <a:spAutoFit/>
              </a:bodyPr>
              <a:lstStyle/>
              <a:p>
                <a:pPr algn="just" defTabSz="609630">
                  <a:lnSpc>
                    <a:spcPct val="150000"/>
                  </a:lnSpc>
                </a:pPr>
                <a:r>
                  <a:rPr lang="nl-NL" sz="3000" b="1">
                    <a:solidFill>
                      <a:prstClr val="white"/>
                    </a:solidFill>
                    <a:latin typeface="Arial" panose="020B0604020202020204" pitchFamily="34" charset="0"/>
                    <a:ea typeface="Times New Roman" panose="02020603050405020304" pitchFamily="18" charset="0"/>
                    <a:cs typeface="Arial" panose="020B0604020202020204" pitchFamily="34" charset="0"/>
                  </a:rPr>
                  <a:t>Câu 4</a:t>
                </a:r>
                <a:r>
                  <a:rPr lang="nl-NL" sz="300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3000">
                    <a:solidFill>
                      <a:prstClr val="white"/>
                    </a:solidFill>
                    <a:latin typeface="Arial" panose="020B0604020202020204" pitchFamily="34" charset="0"/>
                    <a:ea typeface="Calibri" panose="020F0502020204030204" pitchFamily="34" charset="0"/>
                    <a:cs typeface="Arial" panose="020B0604020202020204" pitchFamily="34" charset="0"/>
                  </a:rPr>
                  <a:t>Cho dãy số: </a:t>
                </a:r>
                <a14:m>
                  <m:oMath xmlns:m="http://schemas.openxmlformats.org/officeDocument/2006/math">
                    <m:r>
                      <a:rPr lang="nl-NL" sz="3000" i="1">
                        <a:solidFill>
                          <a:prstClr val="white"/>
                        </a:solidFill>
                        <a:latin typeface="Cambria Math" panose="02040503050406030204" pitchFamily="18" charset="0"/>
                        <a:ea typeface="Calibri" panose="020F0502020204030204" pitchFamily="34" charset="0"/>
                        <a:cs typeface="Arial" panose="020B0604020202020204" pitchFamily="34" charset="0"/>
                      </a:rPr>
                      <m:t>–1; 1; –1; 1; –1; </m:t>
                    </m:r>
                  </m:oMath>
                </a14:m>
                <a:r>
                  <a:rPr lang="nl-NL" sz="3000">
                    <a:solidFill>
                      <a:prstClr val="white"/>
                    </a:solidFill>
                    <a:latin typeface="Arial" panose="020B0604020202020204" pitchFamily="34" charset="0"/>
                    <a:ea typeface="Calibri" panose="020F0502020204030204" pitchFamily="34" charset="0"/>
                    <a:cs typeface="Arial" panose="020B0604020202020204" pitchFamily="34" charset="0"/>
                  </a:rPr>
                  <a:t>… Khẳng định nào sau đây là đúng?</a:t>
                </a:r>
                <a:endParaRPr lang="en-US" sz="300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815395" y="1593860"/>
                <a:ext cx="8982391" cy="1477328"/>
              </a:xfrm>
              <a:prstGeom prst="rect">
                <a:avLst/>
              </a:prstGeom>
              <a:blipFill>
                <a:blip r:embed="rId8"/>
                <a:stretch>
                  <a:fillRect l="-1629" r="-1561" b="-5761"/>
                </a:stretch>
              </a:blipFill>
            </p:spPr>
            <p:txBody>
              <a:bodyPr/>
              <a:lstStyle/>
              <a:p>
                <a:r>
                  <a:rPr lang="en-US">
                    <a:noFill/>
                  </a:rPr>
                  <a:t> </a:t>
                </a:r>
              </a:p>
            </p:txBody>
          </p:sp>
        </mc:Fallback>
      </mc:AlternateContent>
    </p:spTree>
    <p:extLst>
      <p:ext uri="{BB962C8B-B14F-4D97-AF65-F5344CB8AC3E}">
        <p14:creationId xmlns:p14="http://schemas.microsoft.com/office/powerpoint/2010/main" val="2496321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2262"/>
            <a:ext cx="12192000" cy="6871138"/>
          </a:xfrm>
          <a:prstGeom prst="rect">
            <a:avLst/>
          </a:prstGeom>
        </p:spPr>
      </p:pic>
      <p:sp>
        <p:nvSpPr>
          <p:cNvPr id="9" name="Flowchart: Terminator 6"/>
          <p:cNvSpPr/>
          <p:nvPr/>
        </p:nvSpPr>
        <p:spPr>
          <a:xfrm>
            <a:off x="1437180" y="1599155"/>
            <a:ext cx="9738820" cy="213464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r>
              <a:rPr lang="en-US" dirty="0">
                <a:solidFill>
                  <a:prstClr val="white"/>
                </a:solidFill>
                <a:latin typeface="Calibri" panose="020F0502020204030204"/>
              </a:rPr>
              <a:t> </a:t>
            </a:r>
            <a:endParaRPr lang="vi-VN" dirty="0">
              <a:solidFill>
                <a:prstClr val="white"/>
              </a:solidFill>
              <a:latin typeface="Arial" panose="020B0604020202020204" pitchFamily="34" charset="0"/>
            </a:endParaRPr>
          </a:p>
        </p:txBody>
      </p:sp>
      <p:sp>
        <p:nvSpPr>
          <p:cNvPr id="11" name="Flowchart: Terminator 6"/>
          <p:cNvSpPr/>
          <p:nvPr/>
        </p:nvSpPr>
        <p:spPr>
          <a:xfrm>
            <a:off x="1463656" y="3995761"/>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3" name="Flowchart: Terminator 6"/>
          <p:cNvSpPr/>
          <p:nvPr/>
        </p:nvSpPr>
        <p:spPr>
          <a:xfrm>
            <a:off x="1427523" y="5461000"/>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4" name="Flowchart: Terminator 6"/>
          <p:cNvSpPr/>
          <p:nvPr/>
        </p:nvSpPr>
        <p:spPr>
          <a:xfrm>
            <a:off x="6908800" y="5410200"/>
            <a:ext cx="4312877" cy="10973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sp>
        <p:nvSpPr>
          <p:cNvPr id="15" name="Flowchart: Terminator 6"/>
          <p:cNvSpPr/>
          <p:nvPr/>
        </p:nvSpPr>
        <p:spPr>
          <a:xfrm>
            <a:off x="6910988" y="3995761"/>
            <a:ext cx="4312877" cy="110963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914446">
              <a:defRPr/>
            </a:pPr>
            <a:endParaRPr lang="vi-VN" dirty="0">
              <a:solidFill>
                <a:prstClr val="white"/>
              </a:solidFill>
              <a:latin typeface="Arial" panose="020B0604020202020204" pitchFamily="34" charset="0"/>
            </a:endParaRPr>
          </a:p>
        </p:txBody>
      </p:sp>
      <p:grpSp>
        <p:nvGrpSpPr>
          <p:cNvPr id="17" name="Group 16"/>
          <p:cNvGrpSpPr/>
          <p:nvPr/>
        </p:nvGrpSpPr>
        <p:grpSpPr>
          <a:xfrm>
            <a:off x="9827876" y="304220"/>
            <a:ext cx="722584" cy="709684"/>
            <a:chOff x="8625386" y="109182"/>
            <a:chExt cx="7225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sz="1050" b="1" dirty="0">
                <a:solidFill>
                  <a:prstClr val="white"/>
                </a:solidFill>
                <a:latin typeface="Arial" panose="020B0604020202020204" pitchFamily="34" charset="0"/>
              </a:endParaRPr>
            </a:p>
          </p:txBody>
        </p:sp>
        <p:sp>
          <p:nvSpPr>
            <p:cNvPr id="19" name="TextBox 18"/>
            <p:cNvSpPr txBox="1"/>
            <p:nvPr/>
          </p:nvSpPr>
          <p:spPr>
            <a:xfrm>
              <a:off x="8631107" y="279358"/>
              <a:ext cx="716863" cy="369332"/>
            </a:xfrm>
            <a:prstGeom prst="rect">
              <a:avLst/>
            </a:prstGeom>
            <a:noFill/>
          </p:spPr>
          <p:txBody>
            <a:bodyPr wrap="none" rtlCol="0">
              <a:spAutoFit/>
            </a:bodyPr>
            <a:lstStyle/>
            <a:p>
              <a:pPr defTabSz="914446">
                <a:defRPr/>
              </a:pPr>
              <a:r>
                <a:rPr lang="en-US" b="1" dirty="0">
                  <a:solidFill>
                    <a:prstClr val="white"/>
                  </a:solidFill>
                  <a:latin typeface="Calibri" panose="020F0502020204030204"/>
                </a:rPr>
                <a:t>50:50</a:t>
              </a:r>
              <a:endParaRPr lang="vi-VN" dirty="0">
                <a:solidFill>
                  <a:prstClr val="white"/>
                </a:solidFill>
                <a:latin typeface="Arial" panose="020B0604020202020204" pitchFamily="34" charset="0"/>
              </a:endParaRPr>
            </a:p>
          </p:txBody>
        </p:sp>
      </p:grpSp>
      <p:grpSp>
        <p:nvGrpSpPr>
          <p:cNvPr id="21" name="Group 20"/>
          <p:cNvGrpSpPr/>
          <p:nvPr/>
        </p:nvGrpSpPr>
        <p:grpSpPr>
          <a:xfrm>
            <a:off x="10830732" y="321384"/>
            <a:ext cx="709684" cy="709684"/>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75218" y="285038"/>
            <a:ext cx="894349" cy="894349"/>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sp>
          <p:nvSpPr>
            <p:cNvPr id="36" name="TextBox 35"/>
            <p:cNvSpPr txBox="1"/>
            <p:nvPr/>
          </p:nvSpPr>
          <p:spPr>
            <a:xfrm>
              <a:off x="2570074" y="307850"/>
              <a:ext cx="701667" cy="523220"/>
            </a:xfrm>
            <a:prstGeom prst="rect">
              <a:avLst/>
            </a:prstGeom>
            <a:noFill/>
          </p:spPr>
          <p:txBody>
            <a:bodyPr wrap="none" rtlCol="0">
              <a:spAutoFit/>
            </a:bodyPr>
            <a:lstStyle/>
            <a:p>
              <a:pPr defTabSz="914446">
                <a:defRPr/>
              </a:pPr>
              <a:r>
                <a:rPr lang="en-US" sz="2800" dirty="0">
                  <a:solidFill>
                    <a:srgbClr val="FFC000">
                      <a:lumMod val="40000"/>
                      <a:lumOff val="60000"/>
                    </a:srgbClr>
                  </a:solidFill>
                  <a:latin typeface="Calibri" panose="020F0502020204030204"/>
                </a:rPr>
                <a:t>Key</a:t>
              </a:r>
              <a:endParaRPr lang="vi-VN" sz="2800" dirty="0">
                <a:solidFill>
                  <a:srgbClr val="FFC000">
                    <a:lumMod val="40000"/>
                    <a:lumOff val="60000"/>
                  </a:srgbClr>
                </a:solidFill>
                <a:latin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574800" y="4054002"/>
                <a:ext cx="4073544" cy="1082027"/>
              </a:xfrm>
              <a:prstGeom prst="rect">
                <a:avLst/>
              </a:prstGeom>
            </p:spPr>
            <p:txBody>
              <a:bodyPr wrap="square">
                <a:spAutoFit/>
              </a:bodyPr>
              <a:lstStyle/>
              <a:p>
                <a:pPr algn="just" defTabSz="609630"/>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A. Dãy số này là cấp số nhân có </a:t>
                </a:r>
                <a14:m>
                  <m:oMath xmlns:m="http://schemas.openxmlformats.org/officeDocument/2006/math">
                    <m:sSub>
                      <m:sSub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oMath>
                </a14:m>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𝑞</m:t>
                    </m:r>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oMath>
                </a14:m>
                <a:endParaRPr lang="en-US" sz="2667">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74800" y="4054002"/>
                <a:ext cx="4073544" cy="1082027"/>
              </a:xfrm>
              <a:prstGeom prst="rect">
                <a:avLst/>
              </a:prstGeom>
              <a:blipFill>
                <a:blip r:embed="rId5"/>
                <a:stretch>
                  <a:fillRect l="-2840" t="-5618" r="-2691" b="-5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68277" y="4038600"/>
                <a:ext cx="3855323" cy="1082027"/>
              </a:xfrm>
              <a:prstGeom prst="rect">
                <a:avLst/>
              </a:prstGeom>
            </p:spPr>
            <p:txBody>
              <a:bodyPr wrap="square">
                <a:spAutoFit/>
              </a:bodyPr>
              <a:lstStyle/>
              <a:p>
                <a:pPr algn="just" defTabSz="609630"/>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C. Số hạng tổng quát </a:t>
                </a:r>
                <a14:m>
                  <m:oMath xmlns:m="http://schemas.openxmlformats.org/officeDocument/2006/math">
                    <m:sSub>
                      <m:sSub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p>
                        </m:sSup>
                      </m:den>
                    </m:f>
                  </m:oMath>
                </a14:m>
                <a:endParaRPr lang="en-US" sz="2667">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68277" y="4038600"/>
                <a:ext cx="3855323" cy="1082027"/>
              </a:xfrm>
              <a:prstGeom prst="rect">
                <a:avLst/>
              </a:prstGeom>
              <a:blipFill>
                <a:blip r:embed="rId6"/>
                <a:stretch>
                  <a:fillRect l="-3006" t="-5650" r="-30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74800" y="5476402"/>
                <a:ext cx="3911600" cy="1082027"/>
              </a:xfrm>
              <a:prstGeom prst="rect">
                <a:avLst/>
              </a:prstGeom>
            </p:spPr>
            <p:txBody>
              <a:bodyPr wrap="square">
                <a:spAutoFit/>
              </a:bodyPr>
              <a:lstStyle/>
              <a:p>
                <a:pPr algn="just" defTabSz="609630"/>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B. Số hạng tổng quát   </a:t>
                </a:r>
              </a:p>
              <a:p>
                <a:pPr algn="just" defTabSz="609630"/>
                <a14:m>
                  <m:oMath xmlns:m="http://schemas.openxmlformats.org/officeDocument/2006/math">
                    <m:sSub>
                      <m:sSub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sup>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67"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p>
                        </m:sSup>
                      </m:den>
                    </m:f>
                  </m:oMath>
                </a14:m>
                <a:r>
                  <a:rPr lang="en-US" sz="2667">
                    <a:solidFill>
                      <a:prstClr val="white"/>
                    </a:solidFill>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574800" y="5476402"/>
                <a:ext cx="3911600" cy="1082027"/>
              </a:xfrm>
              <a:prstGeom prst="rect">
                <a:avLst/>
              </a:prstGeom>
              <a:blipFill>
                <a:blip r:embed="rId7"/>
                <a:stretch>
                  <a:fillRect l="-2960" t="-5056"/>
                </a:stretch>
              </a:blipFill>
            </p:spPr>
            <p:txBody>
              <a:bodyPr/>
              <a:lstStyle/>
              <a:p>
                <a:r>
                  <a:rPr lang="en-US">
                    <a:noFill/>
                  </a:rPr>
                  <a:t> </a:t>
                </a:r>
              </a:p>
            </p:txBody>
          </p:sp>
        </mc:Fallback>
      </mc:AlternateContent>
      <p:sp>
        <p:nvSpPr>
          <p:cNvPr id="7" name="Rectangle 6"/>
          <p:cNvSpPr/>
          <p:nvPr/>
        </p:nvSpPr>
        <p:spPr>
          <a:xfrm>
            <a:off x="7192174" y="5543908"/>
            <a:ext cx="3780626" cy="913199"/>
          </a:xfrm>
          <a:prstGeom prst="rect">
            <a:avLst/>
          </a:prstGeom>
        </p:spPr>
        <p:txBody>
          <a:bodyPr wrap="square">
            <a:spAutoFit/>
          </a:bodyPr>
          <a:lstStyle/>
          <a:p>
            <a:pPr algn="just" defTabSz="609630">
              <a:defRPr/>
            </a:pPr>
            <a:r>
              <a:rPr lang="en-US" sz="2667">
                <a:solidFill>
                  <a:prstClr val="white"/>
                </a:solidFill>
                <a:latin typeface="Arial" panose="020B0604020202020204" pitchFamily="34" charset="0"/>
                <a:ea typeface="Calibri" panose="020F0502020204030204" pitchFamily="34" charset="0"/>
                <a:cs typeface="Arial" panose="020B0604020202020204" pitchFamily="34" charset="0"/>
              </a:rPr>
              <a:t>D. Dãy số này là dãy số giảm</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0842577" y="315030"/>
            <a:ext cx="709684" cy="709684"/>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916364" y="1803400"/>
                <a:ext cx="8700836" cy="1767535"/>
              </a:xfrm>
              <a:prstGeom prst="rect">
                <a:avLst/>
              </a:prstGeom>
            </p:spPr>
            <p:txBody>
              <a:bodyPr wrap="square">
                <a:spAutoFit/>
              </a:bodyPr>
              <a:lstStyle/>
              <a:p>
                <a:pPr algn="just" defTabSz="609630">
                  <a:lnSpc>
                    <a:spcPct val="150000"/>
                  </a:lnSpc>
                </a:pPr>
                <a:r>
                  <a:rPr lang="nl-NL" sz="3000" b="1">
                    <a:solidFill>
                      <a:prstClr val="white"/>
                    </a:solidFill>
                    <a:latin typeface="Arial" panose="020B0604020202020204" pitchFamily="34" charset="0"/>
                    <a:ea typeface="Times New Roman" panose="02020603050405020304" pitchFamily="18" charset="0"/>
                    <a:cs typeface="Arial" panose="020B0604020202020204" pitchFamily="34" charset="0"/>
                  </a:rPr>
                  <a:t>Câu 5</a:t>
                </a:r>
                <a:r>
                  <a:rPr lang="nl-NL" sz="300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000">
                    <a:solidFill>
                      <a:prstClr val="white"/>
                    </a:solidFill>
                    <a:latin typeface="Arial" panose="020B0604020202020204" pitchFamily="34" charset="0"/>
                    <a:ea typeface="Times New Roman" panose="02020603050405020304" pitchFamily="18" charset="0"/>
                    <a:cs typeface="Arial" panose="020B0604020202020204" pitchFamily="34" charset="0"/>
                  </a:rPr>
                  <a:t>Cho dãy số: </a:t>
                </a:r>
                <a14:m>
                  <m:oMath xmlns:m="http://schemas.openxmlformats.org/officeDocument/2006/math">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f>
                      <m:fPr>
                        <m:ctrlP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4</m:t>
                        </m:r>
                      </m:den>
                    </m:f>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8</m:t>
                        </m:r>
                      </m:den>
                    </m:f>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16</m:t>
                        </m:r>
                      </m:den>
                    </m:f>
                    <m:r>
                      <a:rPr lang="en-US" sz="3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000">
                    <a:solidFill>
                      <a:prstClr val="white"/>
                    </a:solidFill>
                    <a:latin typeface="Arial" panose="020B0604020202020204" pitchFamily="34" charset="0"/>
                    <a:ea typeface="Times New Roman" panose="02020603050405020304" pitchFamily="18" charset="0"/>
                    <a:cs typeface="Arial" panose="020B0604020202020204" pitchFamily="34" charset="0"/>
                  </a:rPr>
                  <a:t> Khẳng định nào sau đây là sai?</a:t>
                </a:r>
                <a:endParaRPr lang="en-US" sz="300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916364" y="1803400"/>
                <a:ext cx="8700836" cy="1767535"/>
              </a:xfrm>
              <a:prstGeom prst="rect">
                <a:avLst/>
              </a:prstGeom>
              <a:blipFill>
                <a:blip r:embed="rId8"/>
                <a:stretch>
                  <a:fillRect l="-1611" r="-1611" b="-4828"/>
                </a:stretch>
              </a:blipFill>
            </p:spPr>
            <p:txBody>
              <a:bodyPr/>
              <a:lstStyle/>
              <a:p>
                <a:r>
                  <a:rPr lang="en-US">
                    <a:noFill/>
                  </a:rPr>
                  <a:t> </a:t>
                </a:r>
              </a:p>
            </p:txBody>
          </p:sp>
        </mc:Fallback>
      </mc:AlternateContent>
    </p:spTree>
    <p:extLst>
      <p:ext uri="{BB962C8B-B14F-4D97-AF65-F5344CB8AC3E}">
        <p14:creationId xmlns:p14="http://schemas.microsoft.com/office/powerpoint/2010/main" val="3324754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0" cy="68580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237">
            <a:off x="10996389" y="294538"/>
            <a:ext cx="882876" cy="16694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715888">
            <a:off x="462306" y="5981712"/>
            <a:ext cx="594655" cy="476805"/>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355262" y="6172201"/>
            <a:ext cx="520687" cy="520687"/>
          </a:xfrm>
          <a:prstGeom prst="rect">
            <a:avLst/>
          </a:prstGeom>
        </p:spPr>
      </p:pic>
      <p:grpSp>
        <p:nvGrpSpPr>
          <p:cNvPr id="34" name="Group 33"/>
          <p:cNvGrpSpPr/>
          <p:nvPr/>
        </p:nvGrpSpPr>
        <p:grpSpPr>
          <a:xfrm>
            <a:off x="1075634" y="1803400"/>
            <a:ext cx="4308065" cy="3551461"/>
            <a:chOff x="963882" y="2933700"/>
            <a:chExt cx="6462098" cy="5327192"/>
          </a:xfrm>
        </p:grpSpPr>
        <p:sp>
          <p:nvSpPr>
            <p:cNvPr id="4" name="AutoShape 4"/>
            <p:cNvSpPr/>
            <p:nvPr/>
          </p:nvSpPr>
          <p:spPr>
            <a:xfrm>
              <a:off x="1422601" y="2933700"/>
              <a:ext cx="6003379" cy="5327192"/>
            </a:xfrm>
            <a:prstGeom prst="rect">
              <a:avLst/>
            </a:prstGeom>
            <a:solidFill>
              <a:srgbClr val="DB9703"/>
            </a:solidFill>
          </p:spPr>
        </p:sp>
        <p:grpSp>
          <p:nvGrpSpPr>
            <p:cNvPr id="5" name="Group 5"/>
            <p:cNvGrpSpPr/>
            <p:nvPr/>
          </p:nvGrpSpPr>
          <p:grpSpPr>
            <a:xfrm rot="5400000">
              <a:off x="-657655" y="6003037"/>
              <a:ext cx="3879392" cy="636317"/>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B9703"/>
              </a:solidFill>
            </p:spPr>
          </p:sp>
        </p:grpSp>
        <p:sp>
          <p:nvSpPr>
            <p:cNvPr id="23" name="TextBox 5"/>
            <p:cNvSpPr txBox="1"/>
            <p:nvPr/>
          </p:nvSpPr>
          <p:spPr>
            <a:xfrm>
              <a:off x="1563836" y="4297838"/>
              <a:ext cx="5380329" cy="2678042"/>
            </a:xfrm>
            <a:prstGeom prst="rect">
              <a:avLst/>
            </a:prstGeom>
          </p:spPr>
          <p:txBody>
            <a:bodyPr wrap="square" lIns="0" tIns="0" rIns="0" bIns="0" rtlCol="0" anchor="t">
              <a:spAutoFit/>
            </a:bodyPr>
            <a:lstStyle/>
            <a:p>
              <a:pPr algn="ctr" defTabSz="609630">
                <a:lnSpc>
                  <a:spcPct val="150000"/>
                </a:lnSpc>
                <a:spcBef>
                  <a:spcPct val="0"/>
                </a:spcBef>
              </a:pPr>
              <a:r>
                <a:rPr lang="en-US" sz="3867" b="1" dirty="0">
                  <a:solidFill>
                    <a:prstClr val="white"/>
                  </a:solidFill>
                  <a:latin typeface="Arial" panose="020B0604020202020204" pitchFamily="34" charset="0"/>
                  <a:cs typeface="Arial" panose="020B0604020202020204" pitchFamily="34" charset="0"/>
                </a:rPr>
                <a:t>HƯỚNG DẪN VỀ NHÀ</a:t>
              </a:r>
            </a:p>
          </p:txBody>
        </p:sp>
      </p:grpSp>
      <p:grpSp>
        <p:nvGrpSpPr>
          <p:cNvPr id="11" name="Group 10"/>
          <p:cNvGrpSpPr/>
          <p:nvPr/>
        </p:nvGrpSpPr>
        <p:grpSpPr>
          <a:xfrm>
            <a:off x="6699458" y="500533"/>
            <a:ext cx="3786585" cy="1547488"/>
            <a:chOff x="10190261" y="1104900"/>
            <a:chExt cx="5679878" cy="2639641"/>
          </a:xfrm>
        </p:grpSpPr>
        <p:grpSp>
          <p:nvGrpSpPr>
            <p:cNvPr id="8" name="Group 7"/>
            <p:cNvGrpSpPr/>
            <p:nvPr/>
          </p:nvGrpSpPr>
          <p:grpSpPr>
            <a:xfrm>
              <a:off x="10190261" y="1104900"/>
              <a:ext cx="5679878" cy="2639641"/>
              <a:chOff x="9142651" y="756833"/>
              <a:chExt cx="7944659" cy="4244055"/>
            </a:xfrm>
          </p:grpSpPr>
          <p:sp>
            <p:nvSpPr>
              <p:cNvPr id="3" name="AutoShape 3"/>
              <p:cNvSpPr/>
              <p:nvPr/>
            </p:nvSpPr>
            <p:spPr>
              <a:xfrm rot="548643">
                <a:off x="9142651" y="820735"/>
                <a:ext cx="6195444" cy="3663502"/>
              </a:xfrm>
              <a:prstGeom prst="rect">
                <a:avLst/>
              </a:prstGeom>
              <a:solidFill>
                <a:srgbClr val="F8C578"/>
              </a:solidFill>
            </p:spPr>
          </p:sp>
          <p:sp>
            <p:nvSpPr>
              <p:cNvPr id="7" name="AutoShape 7"/>
              <p:cNvSpPr/>
              <p:nvPr/>
            </p:nvSpPr>
            <p:spPr>
              <a:xfrm>
                <a:off x="9686226" y="756833"/>
                <a:ext cx="7401084" cy="4244055"/>
              </a:xfrm>
              <a:prstGeom prst="rect">
                <a:avLst/>
              </a:prstGeom>
              <a:solidFill>
                <a:srgbClr val="FFFBEC"/>
              </a:solidFill>
            </p:spPr>
          </p:sp>
        </p:grpSp>
        <p:sp>
          <p:nvSpPr>
            <p:cNvPr id="26" name="Rectangle 25"/>
            <p:cNvSpPr/>
            <p:nvPr/>
          </p:nvSpPr>
          <p:spPr>
            <a:xfrm>
              <a:off x="10784767" y="1403130"/>
              <a:ext cx="4802705" cy="2257906"/>
            </a:xfrm>
            <a:prstGeom prst="rect">
              <a:avLst/>
            </a:prstGeom>
          </p:spPr>
          <p:txBody>
            <a:bodyPr wrap="square">
              <a:spAutoFit/>
            </a:bodyPr>
            <a:lstStyle/>
            <a:p>
              <a:pPr algn="ctr" defTabSz="609630">
                <a:lnSpc>
                  <a:spcPct val="150000"/>
                </a:lnSpc>
              </a:pPr>
              <a:r>
                <a:rPr lang="vi-VN" sz="2667">
                  <a:solidFill>
                    <a:srgbClr val="000000"/>
                  </a:solidFill>
                  <a:latin typeface="Arial" panose="020B0604020202020204" pitchFamily="34" charset="0"/>
                  <a:ea typeface="Calibri" panose="020F0502020204030204" pitchFamily="34" charset="0"/>
                </a:rPr>
                <a:t>Ghi nhớ kiến thức trong bài. </a:t>
              </a:r>
              <a:endParaRPr lang="en-US" sz="2667" dirty="0">
                <a:solidFill>
                  <a:prstClr val="black"/>
                </a:solidFill>
                <a:latin typeface="Times New Roman" panose="02020603050405020304" pitchFamily="18" charset="0"/>
                <a:ea typeface="Times New Roman" panose="02020603050405020304" pitchFamily="18" charset="0"/>
              </a:endParaRPr>
            </a:p>
          </p:txBody>
        </p:sp>
      </p:grpSp>
      <p:grpSp>
        <p:nvGrpSpPr>
          <p:cNvPr id="12" name="Group 11"/>
          <p:cNvGrpSpPr/>
          <p:nvPr/>
        </p:nvGrpSpPr>
        <p:grpSpPr>
          <a:xfrm>
            <a:off x="6672727" y="2645632"/>
            <a:ext cx="3786585" cy="1462121"/>
            <a:chOff x="10112034" y="4849441"/>
            <a:chExt cx="5679878" cy="2639641"/>
          </a:xfrm>
        </p:grpSpPr>
        <p:grpSp>
          <p:nvGrpSpPr>
            <p:cNvPr id="24" name="Group 23"/>
            <p:cNvGrpSpPr/>
            <p:nvPr/>
          </p:nvGrpSpPr>
          <p:grpSpPr>
            <a:xfrm>
              <a:off x="10112034" y="4849441"/>
              <a:ext cx="5679878" cy="2639641"/>
              <a:chOff x="9142651" y="756832"/>
              <a:chExt cx="7944659" cy="4244056"/>
            </a:xfrm>
          </p:grpSpPr>
          <p:sp>
            <p:nvSpPr>
              <p:cNvPr id="25" name="AutoShape 3"/>
              <p:cNvSpPr/>
              <p:nvPr/>
            </p:nvSpPr>
            <p:spPr>
              <a:xfrm rot="548643">
                <a:off x="9142651" y="820735"/>
                <a:ext cx="6195444" cy="3663502"/>
              </a:xfrm>
              <a:prstGeom prst="rect">
                <a:avLst/>
              </a:prstGeom>
              <a:solidFill>
                <a:srgbClr val="F8C578"/>
              </a:solidFill>
            </p:spPr>
          </p:sp>
          <p:sp>
            <p:nvSpPr>
              <p:cNvPr id="28" name="AutoShape 7"/>
              <p:cNvSpPr/>
              <p:nvPr/>
            </p:nvSpPr>
            <p:spPr>
              <a:xfrm>
                <a:off x="9686226" y="756832"/>
                <a:ext cx="7401084" cy="4244056"/>
              </a:xfrm>
              <a:prstGeom prst="rect">
                <a:avLst/>
              </a:prstGeom>
              <a:solidFill>
                <a:srgbClr val="FFFBEC"/>
              </a:solidFill>
            </p:spPr>
          </p:sp>
        </p:grpSp>
        <p:sp>
          <p:nvSpPr>
            <p:cNvPr id="29" name="Rectangle 28"/>
            <p:cNvSpPr/>
            <p:nvPr/>
          </p:nvSpPr>
          <p:spPr>
            <a:xfrm>
              <a:off x="11022023" y="4990432"/>
              <a:ext cx="4248516" cy="2389735"/>
            </a:xfrm>
            <a:prstGeom prst="rect">
              <a:avLst/>
            </a:prstGeom>
          </p:spPr>
          <p:txBody>
            <a:bodyPr wrap="square">
              <a:spAutoFit/>
            </a:bodyPr>
            <a:lstStyle/>
            <a:p>
              <a:pPr algn="ctr" defTabSz="609630">
                <a:lnSpc>
                  <a:spcPct val="150000"/>
                </a:lnSpc>
              </a:pPr>
              <a:r>
                <a:rPr lang="vi-VN" sz="2667">
                  <a:solidFill>
                    <a:srgbClr val="000000"/>
                  </a:solidFill>
                  <a:latin typeface="Arial" panose="020B0604020202020204" pitchFamily="34" charset="0"/>
                  <a:ea typeface="Calibri" panose="020F0502020204030204" pitchFamily="34" charset="0"/>
                </a:rPr>
                <a:t>Hoàn thành các bài tập trong SBT</a:t>
              </a:r>
              <a:endParaRPr lang="en-US" sz="2667" dirty="0">
                <a:solidFill>
                  <a:prstClr val="black"/>
                </a:solidFill>
                <a:latin typeface="Times New Roman" panose="02020603050405020304" pitchFamily="18" charset="0"/>
                <a:ea typeface="Times New Roman" panose="02020603050405020304" pitchFamily="18" charset="0"/>
              </a:endParaRPr>
            </a:p>
          </p:txBody>
        </p:sp>
      </p:grpSp>
      <p:grpSp>
        <p:nvGrpSpPr>
          <p:cNvPr id="13" name="Group 12"/>
          <p:cNvGrpSpPr/>
          <p:nvPr/>
        </p:nvGrpSpPr>
        <p:grpSpPr>
          <a:xfrm>
            <a:off x="6699458" y="4667603"/>
            <a:ext cx="3786585" cy="1863579"/>
            <a:chOff x="10049186" y="7218461"/>
            <a:chExt cx="5679878" cy="3208066"/>
          </a:xfrm>
        </p:grpSpPr>
        <p:grpSp>
          <p:nvGrpSpPr>
            <p:cNvPr id="30" name="Group 29"/>
            <p:cNvGrpSpPr/>
            <p:nvPr/>
          </p:nvGrpSpPr>
          <p:grpSpPr>
            <a:xfrm>
              <a:off x="10049186" y="7218461"/>
              <a:ext cx="5679878" cy="3208066"/>
              <a:chOff x="9142651" y="686534"/>
              <a:chExt cx="7944659" cy="5157977"/>
            </a:xfrm>
          </p:grpSpPr>
          <p:sp>
            <p:nvSpPr>
              <p:cNvPr id="31" name="AutoShape 3"/>
              <p:cNvSpPr/>
              <p:nvPr/>
            </p:nvSpPr>
            <p:spPr>
              <a:xfrm rot="548643">
                <a:off x="9142651" y="820735"/>
                <a:ext cx="6195444" cy="3663502"/>
              </a:xfrm>
              <a:prstGeom prst="rect">
                <a:avLst/>
              </a:prstGeom>
              <a:solidFill>
                <a:srgbClr val="F8C578"/>
              </a:solidFill>
            </p:spPr>
          </p:sp>
          <p:sp>
            <p:nvSpPr>
              <p:cNvPr id="32" name="AutoShape 7"/>
              <p:cNvSpPr/>
              <p:nvPr/>
            </p:nvSpPr>
            <p:spPr>
              <a:xfrm>
                <a:off x="9686226" y="686534"/>
                <a:ext cx="7401084" cy="5157977"/>
              </a:xfrm>
              <a:prstGeom prst="rect">
                <a:avLst/>
              </a:prstGeom>
              <a:solidFill>
                <a:srgbClr val="FFFBEC"/>
              </a:solidFill>
            </p:spPr>
          </p:sp>
        </p:grpSp>
        <p:sp>
          <p:nvSpPr>
            <p:cNvPr id="33" name="Rectangle 32"/>
            <p:cNvSpPr/>
            <p:nvPr/>
          </p:nvSpPr>
          <p:spPr>
            <a:xfrm>
              <a:off x="10690102" y="7262184"/>
              <a:ext cx="4732232" cy="1218814"/>
            </a:xfrm>
            <a:prstGeom prst="rect">
              <a:avLst/>
            </a:prstGeom>
          </p:spPr>
          <p:txBody>
            <a:bodyPr wrap="square">
              <a:spAutoFit/>
            </a:bodyPr>
            <a:lstStyle/>
            <a:p>
              <a:pPr algn="ctr" defTabSz="609630">
                <a:lnSpc>
                  <a:spcPct val="150000"/>
                </a:lnSpc>
              </a:pPr>
              <a:r>
                <a:rPr lang="vi-VN" sz="2667" dirty="0">
                  <a:solidFill>
                    <a:srgbClr val="000000"/>
                  </a:solidFill>
                  <a:latin typeface="Arial" panose="020B0604020202020204" pitchFamily="34" charset="0"/>
                  <a:ea typeface="Calibri" panose="020F0502020204030204" pitchFamily="34" charset="0"/>
                </a:rPr>
                <a:t>Chuẩn bị bài </a:t>
              </a:r>
              <a:r>
                <a:rPr lang="vi-VN" sz="2667" dirty="0" smtClean="0">
                  <a:solidFill>
                    <a:srgbClr val="000000"/>
                  </a:solidFill>
                  <a:latin typeface="Arial" panose="020B0604020202020204" pitchFamily="34" charset="0"/>
                  <a:ea typeface="Calibri" panose="020F0502020204030204" pitchFamily="34" charset="0"/>
                </a:rPr>
                <a:t>mới</a:t>
              </a:r>
              <a:endParaRPr lang="en-US" sz="2667" b="1" i="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35"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747932" y="1322912"/>
            <a:ext cx="941668" cy="941668"/>
          </a:xfrm>
          <a:prstGeom prst="rect">
            <a:avLst/>
          </a:prstGeom>
        </p:spPr>
      </p:pic>
    </p:spTree>
    <p:extLst>
      <p:ext uri="{BB962C8B-B14F-4D97-AF65-F5344CB8AC3E}">
        <p14:creationId xmlns:p14="http://schemas.microsoft.com/office/powerpoint/2010/main" val="72063131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674" y="0"/>
            <a:ext cx="12192000" cy="6858000"/>
          </a:xfrm>
          <a:prstGeom prst="rect">
            <a:avLst/>
          </a:prstGeom>
        </p:spPr>
      </p:pic>
      <p:sp>
        <p:nvSpPr>
          <p:cNvPr id="3" name="AutoShape 3"/>
          <p:cNvSpPr/>
          <p:nvPr/>
        </p:nvSpPr>
        <p:spPr>
          <a:xfrm>
            <a:off x="1524000" y="1359792"/>
            <a:ext cx="9245600" cy="4327123"/>
          </a:xfrm>
          <a:prstGeom prst="rect">
            <a:avLst/>
          </a:prstGeom>
          <a:solidFill>
            <a:srgbClr val="FFFBEC"/>
          </a:solidFill>
        </p:spPr>
      </p:sp>
      <p:sp>
        <p:nvSpPr>
          <p:cNvPr id="5" name="AutoShape 5"/>
          <p:cNvSpPr/>
          <p:nvPr/>
        </p:nvSpPr>
        <p:spPr>
          <a:xfrm rot="-5406310">
            <a:off x="2303430" y="211968"/>
            <a:ext cx="2045217" cy="0"/>
          </a:xfrm>
          <a:prstGeom prst="line">
            <a:avLst/>
          </a:prstGeom>
          <a:ln w="19050" cap="rnd">
            <a:solidFill>
              <a:srgbClr val="727272"/>
            </a:solidFill>
            <a:prstDash val="solid"/>
            <a:headEnd type="none" w="sm" len="sm"/>
            <a:tailEnd type="none" w="sm" len="sm"/>
          </a:ln>
        </p:spPr>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02286" y="910899"/>
            <a:ext cx="656450" cy="660051"/>
          </a:xfrm>
          <a:prstGeom prst="rect">
            <a:avLst/>
          </a:prstGeom>
        </p:spPr>
      </p:pic>
      <p:sp>
        <p:nvSpPr>
          <p:cNvPr id="7" name="AutoShape 7"/>
          <p:cNvSpPr/>
          <p:nvPr/>
        </p:nvSpPr>
        <p:spPr>
          <a:xfrm rot="-5406310">
            <a:off x="8064824" y="211968"/>
            <a:ext cx="2045217" cy="0"/>
          </a:xfrm>
          <a:prstGeom prst="line">
            <a:avLst/>
          </a:prstGeom>
          <a:ln w="19050" cap="rnd">
            <a:solidFill>
              <a:srgbClr val="727272"/>
            </a:solidFill>
            <a:prstDash val="solid"/>
            <a:headEnd type="none" w="sm" len="sm"/>
            <a:tailEnd type="none" w="sm" len="sm"/>
          </a:ln>
        </p:spPr>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763680" y="910899"/>
            <a:ext cx="656450" cy="660051"/>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871555">
            <a:off x="1149223" y="5302439"/>
            <a:ext cx="1314536" cy="4302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16001" y="1722230"/>
            <a:ext cx="1580983" cy="298949"/>
          </a:xfrm>
          <a:prstGeom prst="rect">
            <a:avLst/>
          </a:prstGeom>
        </p:spPr>
      </p:pic>
      <p:sp>
        <p:nvSpPr>
          <p:cNvPr id="12" name="Rectangle 11"/>
          <p:cNvSpPr/>
          <p:nvPr/>
        </p:nvSpPr>
        <p:spPr>
          <a:xfrm>
            <a:off x="1473201" y="2021179"/>
            <a:ext cx="9271563" cy="2400657"/>
          </a:xfrm>
          <a:prstGeom prst="rect">
            <a:avLst/>
          </a:prstGeom>
        </p:spPr>
        <p:txBody>
          <a:bodyPr wrap="square">
            <a:spAutoFit/>
          </a:bodyPr>
          <a:lstStyle/>
          <a:p>
            <a:pPr algn="ctr" defTabSz="609630">
              <a:lnSpc>
                <a:spcPct val="150000"/>
              </a:lnSpc>
              <a:defRPr/>
            </a:pPr>
            <a:r>
              <a:rPr lang="en-US" sz="5000" b="1" kern="0" dirty="0">
                <a:ln w="0"/>
                <a:solidFill>
                  <a:srgbClr val="1F497D"/>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CẢM </a:t>
            </a:r>
            <a:r>
              <a:rPr lang="en-US" sz="5000" b="1" kern="0">
                <a:ln w="0"/>
                <a:solidFill>
                  <a:srgbClr val="1F497D"/>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ƠN CÁC EM</a:t>
            </a:r>
          </a:p>
          <a:p>
            <a:pPr algn="ctr" defTabSz="609630">
              <a:lnSpc>
                <a:spcPct val="150000"/>
              </a:lnSpc>
              <a:defRPr/>
            </a:pPr>
            <a:r>
              <a:rPr lang="en-US" sz="5000" b="1" kern="0">
                <a:ln w="0"/>
                <a:solidFill>
                  <a:srgbClr val="1F497D"/>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 </a:t>
            </a:r>
            <a:r>
              <a:rPr lang="en-US" sz="5000" b="1" kern="0" dirty="0">
                <a:ln w="0"/>
                <a:solidFill>
                  <a:srgbClr val="1F497D"/>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ĐÃ LẮNG NGHE BÀI GIẢNG!</a:t>
            </a:r>
            <a:endParaRPr lang="en-US" sz="5000" b="1" kern="0" dirty="0">
              <a:ln w="0"/>
              <a:solidFill>
                <a:srgbClr val="1F497D"/>
              </a:solidFill>
              <a:effectLst>
                <a:outerShdw blurRad="38100" dist="25400" dir="5400000" algn="ctr" rotWithShape="0">
                  <a:srgbClr val="6E747A">
                    <a:alpha val="43000"/>
                  </a:srgbClr>
                </a:outerShdw>
              </a:effectLst>
              <a:latin typeface="Arial"/>
              <a:sym typeface="Arial"/>
            </a:endParaRPr>
          </a:p>
        </p:txBody>
      </p:sp>
      <p:pic>
        <p:nvPicPr>
          <p:cNvPr id="4" name="Picture 3"/>
          <p:cNvPicPr>
            <a:picLocks noChangeAspect="1"/>
          </p:cNvPicPr>
          <p:nvPr/>
        </p:nvPicPr>
        <p:blipFill>
          <a:blip r:embed="rId12"/>
          <a:stretch>
            <a:fillRect/>
          </a:stretch>
        </p:blipFill>
        <p:spPr>
          <a:xfrm>
            <a:off x="9453729" y="4796822"/>
            <a:ext cx="1707028" cy="1780186"/>
          </a:xfrm>
          <a:prstGeom prst="rect">
            <a:avLst/>
          </a:prstGeom>
        </p:spPr>
      </p:pic>
    </p:spTree>
    <p:extLst>
      <p:ext uri="{BB962C8B-B14F-4D97-AF65-F5344CB8AC3E}">
        <p14:creationId xmlns:p14="http://schemas.microsoft.com/office/powerpoint/2010/main" val="28317246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2192000" cy="6858001"/>
          </a:xfrm>
          <a:prstGeom prst="rect">
            <a:avLst/>
          </a:prstGeom>
        </p:spPr>
      </p:pic>
      <p:grpSp>
        <p:nvGrpSpPr>
          <p:cNvPr id="5" name="Group 5"/>
          <p:cNvGrpSpPr/>
          <p:nvPr/>
        </p:nvGrpSpPr>
        <p:grpSpPr>
          <a:xfrm>
            <a:off x="1140616" y="1954874"/>
            <a:ext cx="10146925" cy="3910165"/>
            <a:chOff x="0" y="0"/>
            <a:chExt cx="13844653" cy="2782235"/>
          </a:xfrm>
        </p:grpSpPr>
        <p:sp>
          <p:nvSpPr>
            <p:cNvPr id="6" name="Freeform 6"/>
            <p:cNvSpPr/>
            <p:nvPr/>
          </p:nvSpPr>
          <p:spPr>
            <a:xfrm>
              <a:off x="-1" y="0"/>
              <a:ext cx="13852312" cy="2782236"/>
            </a:xfrm>
            <a:custGeom>
              <a:avLst/>
              <a:gdLst/>
              <a:ahLst/>
              <a:cxnLst/>
              <a:rect l="l" t="t" r="r" b="b"/>
              <a:pathLst>
                <a:path w="13852312" h="2782236">
                  <a:moveTo>
                    <a:pt x="13345873" y="2765316"/>
                  </a:moveTo>
                  <a:cubicBezTo>
                    <a:pt x="13345873" y="2765316"/>
                    <a:pt x="13108877" y="2755347"/>
                    <a:pt x="12746738" y="2768791"/>
                  </a:cubicBezTo>
                  <a:cubicBezTo>
                    <a:pt x="12384600" y="2782236"/>
                    <a:pt x="490924" y="2782236"/>
                    <a:pt x="490924" y="2782236"/>
                  </a:cubicBezTo>
                  <a:cubicBezTo>
                    <a:pt x="245502" y="2782236"/>
                    <a:pt x="32509" y="2684968"/>
                    <a:pt x="31032" y="2524853"/>
                  </a:cubicBezTo>
                  <a:cubicBezTo>
                    <a:pt x="31032" y="2524853"/>
                    <a:pt x="0" y="138644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299326" y="0"/>
                    <a:pt x="13299326" y="0"/>
                  </a:cubicBezTo>
                  <a:cubicBezTo>
                    <a:pt x="13611226" y="0"/>
                    <a:pt x="13844654" y="101069"/>
                    <a:pt x="13836797" y="303616"/>
                  </a:cubicBezTo>
                  <a:cubicBezTo>
                    <a:pt x="13836797" y="303616"/>
                    <a:pt x="13834802" y="1317157"/>
                    <a:pt x="13843558" y="1825266"/>
                  </a:cubicBezTo>
                  <a:cubicBezTo>
                    <a:pt x="13852312" y="2118568"/>
                    <a:pt x="13805765" y="2451639"/>
                    <a:pt x="13805765" y="2451639"/>
                  </a:cubicBezTo>
                  <a:cubicBezTo>
                    <a:pt x="13802799" y="2631664"/>
                    <a:pt x="13591295" y="2765316"/>
                    <a:pt x="13345873" y="2765316"/>
                  </a:cubicBezTo>
                  <a:close/>
                </a:path>
              </a:pathLst>
            </a:custGeom>
            <a:solidFill>
              <a:srgbClr val="FFFBEC"/>
            </a:solidFill>
          </p:spPr>
        </p:sp>
      </p:grpSp>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084239">
            <a:off x="11072768" y="5524904"/>
            <a:ext cx="1181721" cy="386745"/>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09600" y="5714266"/>
            <a:ext cx="1752163" cy="331318"/>
          </a:xfrm>
          <a:prstGeom prst="rect">
            <a:avLst/>
          </a:prstGeom>
        </p:spPr>
      </p:pic>
      <p:grpSp>
        <p:nvGrpSpPr>
          <p:cNvPr id="21" name="Group 20"/>
          <p:cNvGrpSpPr/>
          <p:nvPr/>
        </p:nvGrpSpPr>
        <p:grpSpPr>
          <a:xfrm>
            <a:off x="3234389" y="482600"/>
            <a:ext cx="5964991" cy="914400"/>
            <a:chOff x="5732351" y="609998"/>
            <a:chExt cx="8947486" cy="1371600"/>
          </a:xfrm>
        </p:grpSpPr>
        <p:pic>
          <p:nvPicPr>
            <p:cNvPr id="22"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732351" y="609998"/>
              <a:ext cx="8888635" cy="1371600"/>
            </a:xfrm>
            <a:prstGeom prst="rect">
              <a:avLst/>
            </a:prstGeom>
          </p:spPr>
        </p:pic>
        <p:sp>
          <p:nvSpPr>
            <p:cNvPr id="23" name="TextBox 5"/>
            <p:cNvSpPr txBox="1"/>
            <p:nvPr/>
          </p:nvSpPr>
          <p:spPr>
            <a:xfrm>
              <a:off x="6602635" y="867370"/>
              <a:ext cx="8077202" cy="892649"/>
            </a:xfrm>
            <a:prstGeom prst="rect">
              <a:avLst/>
            </a:prstGeom>
          </p:spPr>
          <p:txBody>
            <a:bodyPr wrap="square" lIns="0" tIns="0" rIns="0" bIns="0" rtlCol="0" anchor="t">
              <a:spAutoFit/>
            </a:bodyPr>
            <a:lstStyle/>
            <a:p>
              <a:pPr defTabSz="609630">
                <a:spcBef>
                  <a:spcPct val="0"/>
                </a:spcBef>
              </a:pPr>
              <a:r>
                <a:rPr lang="en-US" sz="3867" b="1" dirty="0">
                  <a:solidFill>
                    <a:prstClr val="white"/>
                  </a:solidFill>
                  <a:latin typeface="Arial" panose="020B0604020202020204" pitchFamily="34" charset="0"/>
                  <a:cs typeface="Arial" panose="020B0604020202020204" pitchFamily="34" charset="0"/>
                </a:rPr>
                <a:t>NỘI DUNG BÀI HỌC</a:t>
              </a:r>
            </a:p>
          </p:txBody>
        </p:sp>
      </p:grpSp>
      <p:grpSp>
        <p:nvGrpSpPr>
          <p:cNvPr id="9" name="Group 8"/>
          <p:cNvGrpSpPr/>
          <p:nvPr/>
        </p:nvGrpSpPr>
        <p:grpSpPr>
          <a:xfrm>
            <a:off x="1938082" y="2324309"/>
            <a:ext cx="9896781" cy="784830"/>
            <a:chOff x="3886200" y="3479838"/>
            <a:chExt cx="14845172" cy="1177245"/>
          </a:xfrm>
        </p:grpSpPr>
        <p:sp>
          <p:nvSpPr>
            <p:cNvPr id="24" name="Rectangle 23"/>
            <p:cNvSpPr/>
            <p:nvPr/>
          </p:nvSpPr>
          <p:spPr>
            <a:xfrm>
              <a:off x="5396372" y="3479838"/>
              <a:ext cx="13335000" cy="1177245"/>
            </a:xfrm>
            <a:prstGeom prst="rect">
              <a:avLst/>
            </a:prstGeom>
          </p:spPr>
          <p:txBody>
            <a:bodyPr wrap="square">
              <a:spAutoFit/>
            </a:bodyPr>
            <a:lstStyle/>
            <a:p>
              <a:pPr defTabSz="609630">
                <a:lnSpc>
                  <a:spcPct val="150000"/>
                </a:lnSpc>
              </a:pPr>
              <a:r>
                <a:rPr lang="en-US" sz="3000" b="1">
                  <a:solidFill>
                    <a:prstClr val="black"/>
                  </a:solidFill>
                  <a:latin typeface="Arial" panose="020B0604020202020204" pitchFamily="34" charset="0"/>
                  <a:ea typeface="Times New Roman" panose="02020603050405020304" pitchFamily="18" charset="0"/>
                </a:rPr>
                <a:t>Định nghĩa</a:t>
              </a:r>
              <a:endParaRPr lang="en-US" sz="3000" dirty="0">
                <a:solidFill>
                  <a:prstClr val="black"/>
                </a:solidFill>
                <a:latin typeface="Times New Roman" panose="02020603050405020304" pitchFamily="18" charset="0"/>
                <a:ea typeface="Times New Roman" panose="02020603050405020304" pitchFamily="18" charset="0"/>
              </a:endParaRPr>
            </a:p>
          </p:txBody>
        </p:sp>
        <p:grpSp>
          <p:nvGrpSpPr>
            <p:cNvPr id="14" name="Group 13"/>
            <p:cNvGrpSpPr/>
            <p:nvPr/>
          </p:nvGrpSpPr>
          <p:grpSpPr>
            <a:xfrm>
              <a:off x="3886200" y="3497333"/>
              <a:ext cx="1236936" cy="1155973"/>
              <a:chOff x="2315060" y="3149849"/>
              <a:chExt cx="1236936" cy="1155973"/>
            </a:xfrm>
          </p:grpSpPr>
          <p:pic>
            <p:nvPicPr>
              <p:cNvPr id="15" name="Picture 2"/>
              <p:cNvPicPr>
                <a:picLocks noChangeAspect="1"/>
              </p:cNvPicPr>
              <p:nvPr/>
            </p:nvPicPr>
            <p:blipFill>
              <a:blip r:embed="rId17" cstate="print">
                <a:duotone>
                  <a:schemeClr val="accent6">
                    <a:shade val="45000"/>
                    <a:satMod val="135000"/>
                  </a:schemeClr>
                  <a:prstClr val="white"/>
                </a:duotone>
                <a:extLst>
                  <a:ext uri="{BEBA8EAE-BF5A-486C-A8C5-ECC9F3942E4B}">
                    <a14:imgProps xmlns:a14="http://schemas.microsoft.com/office/drawing/2010/main">
                      <a14:imgLayer r:embed="rId18">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315060" y="3149849"/>
                <a:ext cx="1236936" cy="1155973"/>
              </a:xfrm>
              <a:prstGeom prst="rect">
                <a:avLst/>
              </a:prstGeom>
            </p:spPr>
          </p:pic>
          <p:sp>
            <p:nvSpPr>
              <p:cNvPr id="16" name="TextBox 15"/>
              <p:cNvSpPr txBox="1"/>
              <p:nvPr/>
            </p:nvSpPr>
            <p:spPr>
              <a:xfrm>
                <a:off x="2411833" y="3543300"/>
                <a:ext cx="1043391" cy="557845"/>
              </a:xfrm>
              <a:prstGeom prst="rect">
                <a:avLst/>
              </a:prstGeom>
            </p:spPr>
            <p:txBody>
              <a:bodyPr lIns="0" tIns="0" rIns="0" bIns="0" rtlCol="0" anchor="t">
                <a:spAutoFit/>
              </a:bodyPr>
              <a:lstStyle/>
              <a:p>
                <a:pPr algn="ctr" defTabSz="609630">
                  <a:lnSpc>
                    <a:spcPts val="2912"/>
                  </a:lnSpc>
                  <a:defRPr/>
                </a:pPr>
                <a:r>
                  <a:rPr lang="en-US" sz="3334" b="1" dirty="0">
                    <a:solidFill>
                      <a:prstClr val="black"/>
                    </a:solidFill>
                    <a:latin typeface="Arial" panose="020B0604020202020204" pitchFamily="34" charset="0"/>
                    <a:cs typeface="Arial" panose="020B0604020202020204" pitchFamily="34" charset="0"/>
                  </a:rPr>
                  <a:t>1</a:t>
                </a:r>
              </a:p>
            </p:txBody>
          </p:sp>
        </p:grpSp>
      </p:grpSp>
      <p:grpSp>
        <p:nvGrpSpPr>
          <p:cNvPr id="8" name="Group 7"/>
          <p:cNvGrpSpPr/>
          <p:nvPr/>
        </p:nvGrpSpPr>
        <p:grpSpPr>
          <a:xfrm>
            <a:off x="1938082" y="3241713"/>
            <a:ext cx="4576456" cy="1015663"/>
            <a:chOff x="3866147" y="6394784"/>
            <a:chExt cx="6864684" cy="1523495"/>
          </a:xfrm>
        </p:grpSpPr>
        <p:sp>
          <p:nvSpPr>
            <p:cNvPr id="7" name="Rectangle 6"/>
            <p:cNvSpPr/>
            <p:nvPr/>
          </p:nvSpPr>
          <p:spPr>
            <a:xfrm>
              <a:off x="5380329" y="6394784"/>
              <a:ext cx="5350502" cy="1523495"/>
            </a:xfrm>
            <a:prstGeom prst="rect">
              <a:avLst/>
            </a:prstGeom>
          </p:spPr>
          <p:txBody>
            <a:bodyPr wrap="none">
              <a:spAutoFit/>
            </a:bodyPr>
            <a:lstStyle/>
            <a:p>
              <a:pPr defTabSz="609630">
                <a:lnSpc>
                  <a:spcPct val="200000"/>
                </a:lnSpc>
              </a:pPr>
              <a:r>
                <a:rPr lang="en-US" sz="3000" b="1">
                  <a:solidFill>
                    <a:prstClr val="black"/>
                  </a:solidFill>
                  <a:latin typeface="Arial" panose="020B0604020202020204" pitchFamily="34" charset="0"/>
                  <a:ea typeface="Times New Roman" panose="02020603050405020304" pitchFamily="18" charset="0"/>
                  <a:cs typeface="Arial" panose="020B0604020202020204" pitchFamily="34" charset="0"/>
                </a:rPr>
                <a:t>Số hạng tổng quát</a:t>
              </a:r>
            </a:p>
          </p:txBody>
        </p:sp>
        <p:grpSp>
          <p:nvGrpSpPr>
            <p:cNvPr id="25" name="Group 24"/>
            <p:cNvGrpSpPr/>
            <p:nvPr/>
          </p:nvGrpSpPr>
          <p:grpSpPr>
            <a:xfrm>
              <a:off x="3866147" y="6677413"/>
              <a:ext cx="1236936" cy="1155973"/>
              <a:chOff x="2315060" y="3149849"/>
              <a:chExt cx="1236936" cy="1155973"/>
            </a:xfrm>
          </p:grpSpPr>
          <p:pic>
            <p:nvPicPr>
              <p:cNvPr id="26" name="Picture 2"/>
              <p:cNvPicPr>
                <a:picLocks noChangeAspect="1"/>
              </p:cNvPicPr>
              <p:nvPr/>
            </p:nvPicPr>
            <p:blipFill>
              <a:blip r:embed="rId17" cstate="print">
                <a:duotone>
                  <a:schemeClr val="accent6">
                    <a:shade val="45000"/>
                    <a:satMod val="135000"/>
                  </a:schemeClr>
                  <a:prstClr val="white"/>
                </a:duotone>
                <a:extLst>
                  <a:ext uri="{BEBA8EAE-BF5A-486C-A8C5-ECC9F3942E4B}">
                    <a14:imgProps xmlns:a14="http://schemas.microsoft.com/office/drawing/2010/main">
                      <a14:imgLayer r:embed="rId18">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315060" y="3149849"/>
                <a:ext cx="1236936" cy="1155973"/>
              </a:xfrm>
              <a:prstGeom prst="rect">
                <a:avLst/>
              </a:prstGeom>
            </p:spPr>
          </p:pic>
          <p:sp>
            <p:nvSpPr>
              <p:cNvPr id="27" name="TextBox 26"/>
              <p:cNvSpPr txBox="1"/>
              <p:nvPr/>
            </p:nvSpPr>
            <p:spPr>
              <a:xfrm>
                <a:off x="2411833" y="3543299"/>
                <a:ext cx="1043391" cy="557846"/>
              </a:xfrm>
              <a:prstGeom prst="rect">
                <a:avLst/>
              </a:prstGeom>
            </p:spPr>
            <p:txBody>
              <a:bodyPr lIns="0" tIns="0" rIns="0" bIns="0" rtlCol="0" anchor="t">
                <a:spAutoFit/>
              </a:bodyPr>
              <a:lstStyle/>
              <a:p>
                <a:pPr algn="ctr" defTabSz="609630">
                  <a:lnSpc>
                    <a:spcPts val="2912"/>
                  </a:lnSpc>
                  <a:defRPr/>
                </a:pPr>
                <a:r>
                  <a:rPr lang="en-US" sz="3334" b="1">
                    <a:solidFill>
                      <a:prstClr val="black"/>
                    </a:solidFill>
                    <a:latin typeface="Arial" panose="020B0604020202020204" pitchFamily="34" charset="0"/>
                    <a:cs typeface="Arial" panose="020B0604020202020204" pitchFamily="34" charset="0"/>
                  </a:rPr>
                  <a:t>2</a:t>
                </a:r>
                <a:endParaRPr lang="en-US" sz="3334" b="1" dirty="0">
                  <a:solidFill>
                    <a:prstClr val="black"/>
                  </a:solidFill>
                  <a:latin typeface="Arial" panose="020B0604020202020204" pitchFamily="34" charset="0"/>
                  <a:cs typeface="Arial" panose="020B0604020202020204" pitchFamily="34" charset="0"/>
                </a:endParaRPr>
              </a:p>
            </p:txBody>
          </p:sp>
        </p:grpSp>
      </p:grpSp>
      <p:pic>
        <p:nvPicPr>
          <p:cNvPr id="11" name="Picture 10"/>
          <p:cNvPicPr>
            <a:picLocks noChangeAspect="1"/>
          </p:cNvPicPr>
          <p:nvPr/>
        </p:nvPicPr>
        <p:blipFill>
          <a:blip r:embed="rId20"/>
          <a:stretch>
            <a:fillRect/>
          </a:stretch>
        </p:blipFill>
        <p:spPr>
          <a:xfrm>
            <a:off x="10614716" y="1368845"/>
            <a:ext cx="991702" cy="1475360"/>
          </a:xfrm>
          <a:prstGeom prst="rect">
            <a:avLst/>
          </a:prstGeom>
        </p:spPr>
      </p:pic>
      <p:grpSp>
        <p:nvGrpSpPr>
          <p:cNvPr id="28" name="Group 27"/>
          <p:cNvGrpSpPr/>
          <p:nvPr/>
        </p:nvGrpSpPr>
        <p:grpSpPr>
          <a:xfrm>
            <a:off x="1943429" y="4406987"/>
            <a:ext cx="8780059" cy="1015663"/>
            <a:chOff x="3866147" y="6394784"/>
            <a:chExt cx="13170088" cy="1523495"/>
          </a:xfrm>
        </p:grpSpPr>
        <p:sp>
          <p:nvSpPr>
            <p:cNvPr id="29" name="Rectangle 28"/>
            <p:cNvSpPr/>
            <p:nvPr/>
          </p:nvSpPr>
          <p:spPr>
            <a:xfrm>
              <a:off x="5364289" y="6394784"/>
              <a:ext cx="11671946" cy="1523495"/>
            </a:xfrm>
            <a:prstGeom prst="rect">
              <a:avLst/>
            </a:prstGeom>
          </p:spPr>
          <p:txBody>
            <a:bodyPr wrap="none">
              <a:spAutoFit/>
            </a:bodyPr>
            <a:lstStyle/>
            <a:p>
              <a:pPr defTabSz="609630">
                <a:lnSpc>
                  <a:spcPct val="200000"/>
                </a:lnSpc>
              </a:pPr>
              <a:r>
                <a:rPr lang="en-US" sz="3000" b="1">
                  <a:solidFill>
                    <a:prstClr val="black"/>
                  </a:solidFill>
                  <a:latin typeface="Arial" panose="020B0604020202020204" pitchFamily="34" charset="0"/>
                  <a:ea typeface="Times New Roman" panose="02020603050405020304" pitchFamily="18" charset="0"/>
                  <a:cs typeface="Arial" panose="020B0604020202020204" pitchFamily="34" charset="0"/>
                </a:rPr>
                <a:t>Tổng n số hạng đầu của một cấp số nhân</a:t>
              </a:r>
            </a:p>
          </p:txBody>
        </p:sp>
        <p:grpSp>
          <p:nvGrpSpPr>
            <p:cNvPr id="30" name="Group 29"/>
            <p:cNvGrpSpPr/>
            <p:nvPr/>
          </p:nvGrpSpPr>
          <p:grpSpPr>
            <a:xfrm>
              <a:off x="3866147" y="6677413"/>
              <a:ext cx="1236936" cy="1155973"/>
              <a:chOff x="2315060" y="3149849"/>
              <a:chExt cx="1236936" cy="1155973"/>
            </a:xfrm>
          </p:grpSpPr>
          <p:pic>
            <p:nvPicPr>
              <p:cNvPr id="31" name="Picture 2"/>
              <p:cNvPicPr>
                <a:picLocks noChangeAspect="1"/>
              </p:cNvPicPr>
              <p:nvPr/>
            </p:nvPicPr>
            <p:blipFill>
              <a:blip r:embed="rId17" cstate="print">
                <a:duotone>
                  <a:schemeClr val="accent6">
                    <a:shade val="45000"/>
                    <a:satMod val="135000"/>
                  </a:schemeClr>
                  <a:prstClr val="white"/>
                </a:duotone>
                <a:extLst>
                  <a:ext uri="{BEBA8EAE-BF5A-486C-A8C5-ECC9F3942E4B}">
                    <a14:imgProps xmlns:a14="http://schemas.microsoft.com/office/drawing/2010/main">
                      <a14:imgLayer r:embed="rId18">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315060" y="3149849"/>
                <a:ext cx="1236936" cy="1155973"/>
              </a:xfrm>
              <a:prstGeom prst="rect">
                <a:avLst/>
              </a:prstGeom>
            </p:spPr>
          </p:pic>
          <p:sp>
            <p:nvSpPr>
              <p:cNvPr id="32" name="TextBox 31"/>
              <p:cNvSpPr txBox="1"/>
              <p:nvPr/>
            </p:nvSpPr>
            <p:spPr>
              <a:xfrm>
                <a:off x="2411833" y="3543299"/>
                <a:ext cx="1043391" cy="557846"/>
              </a:xfrm>
              <a:prstGeom prst="rect">
                <a:avLst/>
              </a:prstGeom>
            </p:spPr>
            <p:txBody>
              <a:bodyPr lIns="0" tIns="0" rIns="0" bIns="0" rtlCol="0" anchor="t">
                <a:spAutoFit/>
              </a:bodyPr>
              <a:lstStyle/>
              <a:p>
                <a:pPr algn="ctr" defTabSz="609630">
                  <a:lnSpc>
                    <a:spcPts val="2912"/>
                  </a:lnSpc>
                  <a:defRPr/>
                </a:pPr>
                <a:r>
                  <a:rPr lang="en-US" sz="3334" b="1">
                    <a:solidFill>
                      <a:prstClr val="black"/>
                    </a:solidFill>
                    <a:latin typeface="Arial" panose="020B0604020202020204" pitchFamily="34" charset="0"/>
                    <a:cs typeface="Arial" panose="020B0604020202020204" pitchFamily="34" charset="0"/>
                  </a:rPr>
                  <a:t>3</a:t>
                </a:r>
                <a:endParaRPr lang="en-US" sz="3334" b="1" dirty="0">
                  <a:solidFill>
                    <a:prstClr val="black"/>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00217560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 y="1"/>
            <a:ext cx="12192001" cy="6858000"/>
          </a:xfrm>
          <a:prstGeom prst="rect">
            <a:avLst/>
          </a:prstGeom>
        </p:spPr>
      </p:pic>
      <p:grpSp>
        <p:nvGrpSpPr>
          <p:cNvPr id="9" name="Group 8"/>
          <p:cNvGrpSpPr/>
          <p:nvPr/>
        </p:nvGrpSpPr>
        <p:grpSpPr>
          <a:xfrm>
            <a:off x="1574800" y="1682767"/>
            <a:ext cx="8995733" cy="2965433"/>
            <a:chOff x="1981200" y="3286150"/>
            <a:chExt cx="13493600" cy="4448150"/>
          </a:xfrm>
        </p:grpSpPr>
        <p:grpSp>
          <p:nvGrpSpPr>
            <p:cNvPr id="16" name="Group 15"/>
            <p:cNvGrpSpPr/>
            <p:nvPr/>
          </p:nvGrpSpPr>
          <p:grpSpPr>
            <a:xfrm>
              <a:off x="1981200" y="3286150"/>
              <a:ext cx="13493600" cy="4448150"/>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sp>
          <p:sp>
            <p:nvSpPr>
              <p:cNvPr id="7" name="AutoShape 7"/>
              <p:cNvSpPr/>
              <p:nvPr/>
            </p:nvSpPr>
            <p:spPr>
              <a:xfrm>
                <a:off x="805442" y="3778343"/>
                <a:ext cx="16453858" cy="5757218"/>
              </a:xfrm>
              <a:prstGeom prst="rect">
                <a:avLst/>
              </a:prstGeom>
              <a:solidFill>
                <a:srgbClr val="FFFBEC"/>
              </a:solidFill>
            </p:spPr>
          </p:sp>
        </p:grpSp>
        <p:sp>
          <p:nvSpPr>
            <p:cNvPr id="8" name="Rectangle 7"/>
            <p:cNvSpPr/>
            <p:nvPr/>
          </p:nvSpPr>
          <p:spPr>
            <a:xfrm>
              <a:off x="6853062" y="4544472"/>
              <a:ext cx="5567538" cy="1754519"/>
            </a:xfrm>
            <a:prstGeom prst="rect">
              <a:avLst/>
            </a:prstGeom>
          </p:spPr>
          <p:txBody>
            <a:bodyPr wrap="square">
              <a:spAutoFit/>
            </a:bodyPr>
            <a:lstStyle/>
            <a:p>
              <a:pPr defTabSz="609630">
                <a:lnSpc>
                  <a:spcPct val="150000"/>
                </a:lnSpc>
              </a:pPr>
              <a:r>
                <a:rPr lang="en-US" sz="4667" b="1">
                  <a:solidFill>
                    <a:prstClr val="black"/>
                  </a:solidFill>
                  <a:latin typeface="Arial" panose="020B0604020202020204" pitchFamily="34" charset="0"/>
                  <a:ea typeface="Times New Roman" panose="02020603050405020304" pitchFamily="18" charset="0"/>
                </a:rPr>
                <a:t>ĐỊNH NGHĨA</a:t>
              </a:r>
              <a:endParaRPr lang="en-US" sz="4667" dirty="0">
                <a:solidFill>
                  <a:prstClr val="black"/>
                </a:solidFill>
                <a:latin typeface="Times New Roman" panose="02020603050405020304" pitchFamily="18" charset="0"/>
                <a:ea typeface="Times New Roman" panose="02020603050405020304" pitchFamily="18" charset="0"/>
              </a:endParaRPr>
            </a:p>
          </p:txBody>
        </p:sp>
      </p:grpSp>
      <p:grpSp>
        <p:nvGrpSpPr>
          <p:cNvPr id="11" name="Group 10"/>
          <p:cNvGrpSpPr/>
          <p:nvPr/>
        </p:nvGrpSpPr>
        <p:grpSpPr>
          <a:xfrm>
            <a:off x="3708400" y="2641240"/>
            <a:ext cx="914400" cy="952575"/>
            <a:chOff x="3150009" y="1575546"/>
            <a:chExt cx="1528938" cy="1428862"/>
          </a:xfrm>
        </p:grpSpPr>
        <p:pic>
          <p:nvPicPr>
            <p:cNvPr id="26" name="Picture 2"/>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150009" y="1575546"/>
              <a:ext cx="1528938" cy="1428862"/>
            </a:xfrm>
            <a:prstGeom prst="rect">
              <a:avLst/>
            </a:prstGeom>
          </p:spPr>
        </p:pic>
        <p:sp>
          <p:nvSpPr>
            <p:cNvPr id="27" name="TextBox 26"/>
            <p:cNvSpPr txBox="1"/>
            <p:nvPr/>
          </p:nvSpPr>
          <p:spPr>
            <a:xfrm>
              <a:off x="3392781" y="2220460"/>
              <a:ext cx="1043392" cy="557845"/>
            </a:xfrm>
            <a:prstGeom prst="rect">
              <a:avLst/>
            </a:prstGeom>
          </p:spPr>
          <p:txBody>
            <a:bodyPr lIns="0" tIns="0" rIns="0" bIns="0" rtlCol="0" anchor="t">
              <a:spAutoFit/>
            </a:bodyPr>
            <a:lstStyle/>
            <a:p>
              <a:pPr algn="ctr" defTabSz="609630">
                <a:lnSpc>
                  <a:spcPts val="2912"/>
                </a:lnSpc>
                <a:defRPr/>
              </a:pPr>
              <a:r>
                <a:rPr lang="en-US" sz="4334" b="1">
                  <a:solidFill>
                    <a:prstClr val="black"/>
                  </a:solidFill>
                  <a:latin typeface="Arial" panose="020B0604020202020204" pitchFamily="34" charset="0"/>
                  <a:cs typeface="Arial" panose="020B0604020202020204" pitchFamily="34" charset="0"/>
                </a:rPr>
                <a:t>1</a:t>
              </a:r>
              <a:endParaRPr lang="en-US" sz="4334" b="1" dirty="0">
                <a:solidFill>
                  <a:prstClr val="black"/>
                </a:solidFill>
                <a:latin typeface="Arial" panose="020B0604020202020204" pitchFamily="34" charset="0"/>
                <a:cs typeface="Arial" panose="020B0604020202020204" pitchFamily="34" charset="0"/>
              </a:endParaRPr>
            </a:p>
          </p:txBody>
        </p:sp>
      </p:grpSp>
      <p:pic>
        <p:nvPicPr>
          <p:cNvPr id="29"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0489" flipH="1" flipV="1">
            <a:off x="9911086" y="1389759"/>
            <a:ext cx="941165" cy="995463"/>
          </a:xfrm>
          <a:prstGeom prst="rect">
            <a:avLst/>
          </a:prstGeom>
        </p:spPr>
      </p:pic>
      <p:pic>
        <p:nvPicPr>
          <p:cNvPr id="14" name="Picture 13"/>
          <p:cNvPicPr>
            <a:picLocks noChangeAspect="1"/>
          </p:cNvPicPr>
          <p:nvPr/>
        </p:nvPicPr>
        <p:blipFill>
          <a:blip r:embed="rId9"/>
          <a:stretch>
            <a:fillRect/>
          </a:stretch>
        </p:blipFill>
        <p:spPr>
          <a:xfrm>
            <a:off x="-304800" y="4281295"/>
            <a:ext cx="12258087" cy="2495512"/>
          </a:xfrm>
          <a:prstGeom prst="rect">
            <a:avLst/>
          </a:prstGeom>
        </p:spPr>
      </p:pic>
    </p:spTree>
    <p:extLst>
      <p:ext uri="{BB962C8B-B14F-4D97-AF65-F5344CB8AC3E}">
        <p14:creationId xmlns:p14="http://schemas.microsoft.com/office/powerpoint/2010/main" val="40068937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
            <a:ext cx="12192000" cy="6858000"/>
          </a:xfrm>
          <a:prstGeom prst="rect">
            <a:avLst/>
          </a:prstGeom>
        </p:spPr>
      </p:pic>
      <p:sp>
        <p:nvSpPr>
          <p:cNvPr id="9" name="AutoShape 9"/>
          <p:cNvSpPr/>
          <p:nvPr/>
        </p:nvSpPr>
        <p:spPr>
          <a:xfrm>
            <a:off x="203201" y="177800"/>
            <a:ext cx="11788628" cy="7010400"/>
          </a:xfrm>
          <a:prstGeom prst="rect">
            <a:avLst/>
          </a:prstGeom>
          <a:solidFill>
            <a:srgbClr val="FFFBEC"/>
          </a:solidFill>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0822">
            <a:off x="11274126" y="128883"/>
            <a:ext cx="828067" cy="87584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4703374">
            <a:off x="-253544" y="6351522"/>
            <a:ext cx="1006927" cy="402771"/>
          </a:xfrm>
          <a:prstGeom prst="rect">
            <a:avLst/>
          </a:prstGeom>
        </p:spPr>
      </p:pic>
      <p:grpSp>
        <p:nvGrpSpPr>
          <p:cNvPr id="3" name="Group 2"/>
          <p:cNvGrpSpPr/>
          <p:nvPr/>
        </p:nvGrpSpPr>
        <p:grpSpPr>
          <a:xfrm>
            <a:off x="609601" y="444718"/>
            <a:ext cx="8853287" cy="1846468"/>
            <a:chOff x="599279" y="590877"/>
            <a:chExt cx="13279931" cy="2769701"/>
          </a:xfrm>
        </p:grpSpPr>
        <p:pic>
          <p:nvPicPr>
            <p:cNvPr id="13" name="Picture 12"/>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9279" y="647700"/>
              <a:ext cx="979790" cy="914400"/>
            </a:xfrm>
            <a:prstGeom prst="rect">
              <a:avLst/>
            </a:prstGeom>
          </p:spPr>
        </p:pic>
        <p:sp>
          <p:nvSpPr>
            <p:cNvPr id="14" name="TextBox 13"/>
            <p:cNvSpPr txBox="1"/>
            <p:nvPr/>
          </p:nvSpPr>
          <p:spPr>
            <a:xfrm>
              <a:off x="1600201" y="776005"/>
              <a:ext cx="3581400" cy="754149"/>
            </a:xfrm>
            <a:prstGeom prst="rect">
              <a:avLst/>
            </a:prstGeom>
            <a:noFill/>
          </p:spPr>
          <p:txBody>
            <a:bodyPr wrap="square" rtlCol="0">
              <a:spAutoFit/>
            </a:bodyPr>
            <a:lstStyle/>
            <a:p>
              <a:pPr defTabSz="609630"/>
              <a:r>
                <a:rPr lang="nl-NL" sz="2667" b="1" dirty="0">
                  <a:solidFill>
                    <a:prstClr val="black"/>
                  </a:solidFill>
                  <a:latin typeface="Arial" panose="020B0604020202020204" pitchFamily="34" charset="0"/>
                  <a:cs typeface="Arial" panose="020B0604020202020204" pitchFamily="34" charset="0"/>
                </a:rPr>
                <a:t>HĐ 1:</a:t>
              </a:r>
              <a:endParaRPr lang="en-US" sz="2667"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685801" y="590877"/>
                  <a:ext cx="13193409" cy="2769701"/>
                </a:xfrm>
                <a:prstGeom prst="rect">
                  <a:avLst/>
                </a:prstGeom>
                <a:noFill/>
              </p:spPr>
              <p:txBody>
                <a:bodyPr wrap="square" rtlCol="0">
                  <a:spAutoFit/>
                </a:bodyPr>
                <a:lstStyle/>
                <a:p>
                  <a:pPr defTabSz="609630">
                    <a:lnSpc>
                      <a:spcPct val="150000"/>
                    </a:lnSpc>
                  </a:pPr>
                  <a:r>
                    <a:rPr lang="en-US" sz="2533">
                      <a:solidFill>
                        <a:srgbClr val="000000"/>
                      </a:solidFill>
                      <a:latin typeface="Arial" panose="020B0604020202020204" pitchFamily="34" charset="0"/>
                      <a:cs typeface="Arial" panose="020B0604020202020204" pitchFamily="34" charset="0"/>
                    </a:rPr>
                    <a:t>                  Cho dãy số </a:t>
                  </a:r>
                  <a14:m>
                    <m:oMath xmlns:m="http://schemas.openxmlformats.org/officeDocument/2006/math">
                      <m:d>
                        <m:dPr>
                          <m:ctrlPr>
                            <a:rPr lang="en-US" sz="2533" i="1">
                              <a:solidFill>
                                <a:prstClr val="black"/>
                              </a:solidFill>
                              <a:latin typeface="Cambria Math" panose="02040503050406030204" pitchFamily="18" charset="0"/>
                              <a:cs typeface="Arial" panose="020B0604020202020204" pitchFamily="34" charset="0"/>
                            </a:rPr>
                          </m:ctrlPr>
                        </m:dPr>
                        <m:e>
                          <m:sSub>
                            <m:sSubPr>
                              <m:ctrlPr>
                                <a:rPr lang="en-US" sz="2533" i="1">
                                  <a:solidFill>
                                    <a:prstClr val="black"/>
                                  </a:solidFill>
                                  <a:latin typeface="Cambria Math" panose="02040503050406030204" pitchFamily="18" charset="0"/>
                                  <a:cs typeface="Arial" panose="020B0604020202020204" pitchFamily="34" charset="0"/>
                                </a:rPr>
                              </m:ctrlPr>
                            </m:sSubPr>
                            <m:e>
                              <m:r>
                                <m:rPr>
                                  <m:sty m:val="p"/>
                                </m:rPr>
                                <a:rPr lang="en-US" sz="2533">
                                  <a:solidFill>
                                    <a:prstClr val="black"/>
                                  </a:solidFill>
                                  <a:latin typeface="Cambria Math" panose="02040503050406030204" pitchFamily="18" charset="0"/>
                                  <a:cs typeface="Arial" panose="020B0604020202020204" pitchFamily="34" charset="0"/>
                                </a:rPr>
                                <m:t>u</m:t>
                              </m:r>
                            </m:e>
                            <m:sub>
                              <m:r>
                                <m:rPr>
                                  <m:sty m:val="p"/>
                                </m:rPr>
                                <a:rPr lang="en-US" sz="2533">
                                  <a:solidFill>
                                    <a:prstClr val="black"/>
                                  </a:solidFill>
                                  <a:latin typeface="Cambria Math" panose="02040503050406030204" pitchFamily="18" charset="0"/>
                                  <a:cs typeface="Arial" panose="020B0604020202020204" pitchFamily="34" charset="0"/>
                                </a:rPr>
                                <m:t>n</m:t>
                              </m:r>
                            </m:sub>
                          </m:sSub>
                        </m:e>
                      </m:d>
                    </m:oMath>
                  </a14:m>
                  <a:r>
                    <a:rPr lang="en-US" sz="2533">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2533" i="1">
                              <a:solidFill>
                                <a:prstClr val="black"/>
                              </a:solidFill>
                              <a:latin typeface="Cambria Math" panose="02040503050406030204" pitchFamily="18" charset="0"/>
                              <a:cs typeface="Arial" panose="020B0604020202020204" pitchFamily="34" charset="0"/>
                            </a:rPr>
                          </m:ctrlPr>
                        </m:sSubPr>
                        <m:e>
                          <m:r>
                            <m:rPr>
                              <m:sty m:val="p"/>
                            </m:rPr>
                            <a:rPr lang="en-US" sz="2533">
                              <a:solidFill>
                                <a:prstClr val="black"/>
                              </a:solidFill>
                              <a:latin typeface="Cambria Math" panose="02040503050406030204" pitchFamily="18" charset="0"/>
                              <a:cs typeface="Arial" panose="020B0604020202020204" pitchFamily="34" charset="0"/>
                            </a:rPr>
                            <m:t>u</m:t>
                          </m:r>
                        </m:e>
                        <m:sub>
                          <m:r>
                            <m:rPr>
                              <m:sty m:val="p"/>
                            </m:rPr>
                            <a:rPr lang="en-US" sz="2533">
                              <a:solidFill>
                                <a:prstClr val="black"/>
                              </a:solidFill>
                              <a:latin typeface="Cambria Math" panose="02040503050406030204" pitchFamily="18" charset="0"/>
                              <a:cs typeface="Arial" panose="020B0604020202020204" pitchFamily="34" charset="0"/>
                            </a:rPr>
                            <m:t>n</m:t>
                          </m:r>
                        </m:sub>
                      </m:sSub>
                      <m:r>
                        <a:rPr lang="en-US" sz="2533">
                          <a:solidFill>
                            <a:prstClr val="black"/>
                          </a:solidFill>
                          <a:latin typeface="Cambria Math" panose="02040503050406030204" pitchFamily="18" charset="0"/>
                          <a:cs typeface="Arial" panose="020B0604020202020204" pitchFamily="34" charset="0"/>
                        </a:rPr>
                        <m:t>=3.</m:t>
                      </m:r>
                      <m:sSup>
                        <m:sSupPr>
                          <m:ctrlPr>
                            <a:rPr lang="en-US" sz="2533" i="1">
                              <a:solidFill>
                                <a:prstClr val="black"/>
                              </a:solidFill>
                              <a:latin typeface="Cambria Math" panose="02040503050406030204" pitchFamily="18" charset="0"/>
                              <a:cs typeface="Arial" panose="020B0604020202020204" pitchFamily="34" charset="0"/>
                            </a:rPr>
                          </m:ctrlPr>
                        </m:sSupPr>
                        <m:e>
                          <m:r>
                            <a:rPr lang="en-US" sz="2533">
                              <a:solidFill>
                                <a:prstClr val="black"/>
                              </a:solidFill>
                              <a:latin typeface="Cambria Math" panose="02040503050406030204" pitchFamily="18" charset="0"/>
                              <a:cs typeface="Arial" panose="020B0604020202020204" pitchFamily="34" charset="0"/>
                            </a:rPr>
                            <m:t>2</m:t>
                          </m:r>
                        </m:e>
                        <m:sup>
                          <m:r>
                            <m:rPr>
                              <m:sty m:val="p"/>
                            </m:rPr>
                            <a:rPr lang="en-US" sz="2533">
                              <a:solidFill>
                                <a:prstClr val="black"/>
                              </a:solidFill>
                              <a:latin typeface="Cambria Math" panose="02040503050406030204" pitchFamily="18" charset="0"/>
                              <a:cs typeface="Arial" panose="020B0604020202020204" pitchFamily="34" charset="0"/>
                            </a:rPr>
                            <m:t>n</m:t>
                          </m:r>
                        </m:sup>
                      </m:sSup>
                    </m:oMath>
                  </a14:m>
                  <a:endParaRPr lang="en-US" sz="2533">
                    <a:solidFill>
                      <a:srgbClr val="000000"/>
                    </a:solidFill>
                    <a:latin typeface="Arial" panose="020B0604020202020204" pitchFamily="34" charset="0"/>
                    <a:cs typeface="Arial" panose="020B0604020202020204" pitchFamily="34" charset="0"/>
                  </a:endParaRPr>
                </a:p>
                <a:p>
                  <a:pPr defTabSz="609630">
                    <a:lnSpc>
                      <a:spcPct val="150000"/>
                    </a:lnSpc>
                  </a:pPr>
                  <a:r>
                    <a:rPr lang="en-US" sz="2533">
                      <a:solidFill>
                        <a:srgbClr val="000000"/>
                      </a:solidFill>
                      <a:latin typeface="Arial" panose="020B0604020202020204" pitchFamily="34" charset="0"/>
                      <a:cs typeface="Arial" panose="020B0604020202020204" pitchFamily="34" charset="0"/>
                    </a:rPr>
                    <a:t>a) Viết năm số hạng đầu của dãy số này.</a:t>
                  </a:r>
                </a:p>
                <a:p>
                  <a:pPr defTabSz="609630">
                    <a:lnSpc>
                      <a:spcPct val="150000"/>
                    </a:lnSpc>
                  </a:pPr>
                  <a:r>
                    <a:rPr lang="en-US" sz="2533">
                      <a:solidFill>
                        <a:srgbClr val="000000"/>
                      </a:solidFill>
                      <a:latin typeface="Arial" panose="020B0604020202020204" pitchFamily="34" charset="0"/>
                      <a:cs typeface="Arial" panose="020B0604020202020204" pitchFamily="34" charset="0"/>
                    </a:rPr>
                    <a:t>b) Dự đoán hệ thức truy hồi liên hệ giữa </a:t>
                  </a:r>
                  <a14:m>
                    <m:oMath xmlns:m="http://schemas.openxmlformats.org/officeDocument/2006/math">
                      <m:sSub>
                        <m:sSubPr>
                          <m:ctrlPr>
                            <a:rPr lang="en-US" sz="2533" i="1">
                              <a:solidFill>
                                <a:prstClr val="black"/>
                              </a:solidFill>
                              <a:latin typeface="Cambria Math" panose="02040503050406030204" pitchFamily="18" charset="0"/>
                              <a:cs typeface="Arial" panose="020B0604020202020204" pitchFamily="34" charset="0"/>
                            </a:rPr>
                          </m:ctrlPr>
                        </m:sSubPr>
                        <m:e>
                          <m:r>
                            <m:rPr>
                              <m:sty m:val="p"/>
                            </m:rPr>
                            <a:rPr lang="en-US" sz="2533">
                              <a:solidFill>
                                <a:prstClr val="black"/>
                              </a:solidFill>
                              <a:latin typeface="Cambria Math" panose="02040503050406030204" pitchFamily="18" charset="0"/>
                              <a:cs typeface="Arial" panose="020B0604020202020204" pitchFamily="34" charset="0"/>
                            </a:rPr>
                            <m:t>u</m:t>
                          </m:r>
                        </m:e>
                        <m:sub>
                          <m:r>
                            <m:rPr>
                              <m:sty m:val="p"/>
                            </m:rPr>
                            <a:rPr lang="en-US" sz="2533">
                              <a:solidFill>
                                <a:prstClr val="black"/>
                              </a:solidFill>
                              <a:latin typeface="Cambria Math" panose="02040503050406030204" pitchFamily="18" charset="0"/>
                              <a:cs typeface="Arial" panose="020B0604020202020204" pitchFamily="34" charset="0"/>
                            </a:rPr>
                            <m:t>n</m:t>
                          </m:r>
                        </m:sub>
                      </m:sSub>
                    </m:oMath>
                  </a14:m>
                  <a:r>
                    <a:rPr lang="en-US" sz="2533">
                      <a:solidFill>
                        <a:srgbClr val="000000"/>
                      </a:solidFill>
                      <a:latin typeface="Arial" panose="020B0604020202020204" pitchFamily="34" charset="0"/>
                      <a:cs typeface="Arial" panose="020B0604020202020204" pitchFamily="34" charset="0"/>
                    </a:rPr>
                    <a:t> và </a:t>
                  </a:r>
                  <a14:m>
                    <m:oMath xmlns:m="http://schemas.openxmlformats.org/officeDocument/2006/math">
                      <m:sSub>
                        <m:sSubPr>
                          <m:ctrlPr>
                            <a:rPr lang="en-US" sz="2533" i="1">
                              <a:solidFill>
                                <a:prstClr val="black"/>
                              </a:solidFill>
                              <a:latin typeface="Cambria Math" panose="02040503050406030204" pitchFamily="18" charset="0"/>
                              <a:cs typeface="Arial" panose="020B0604020202020204" pitchFamily="34" charset="0"/>
                            </a:rPr>
                          </m:ctrlPr>
                        </m:sSubPr>
                        <m:e>
                          <m:r>
                            <m:rPr>
                              <m:sty m:val="p"/>
                            </m:rPr>
                            <a:rPr lang="en-US" sz="2533">
                              <a:solidFill>
                                <a:prstClr val="black"/>
                              </a:solidFill>
                              <a:latin typeface="Cambria Math" panose="02040503050406030204" pitchFamily="18" charset="0"/>
                              <a:cs typeface="Arial" panose="020B0604020202020204" pitchFamily="34" charset="0"/>
                            </a:rPr>
                            <m:t>u</m:t>
                          </m:r>
                        </m:e>
                        <m:sub>
                          <m:r>
                            <m:rPr>
                              <m:sty m:val="p"/>
                            </m:rPr>
                            <a:rPr lang="en-US" sz="2533">
                              <a:solidFill>
                                <a:prstClr val="black"/>
                              </a:solidFill>
                              <a:latin typeface="Cambria Math" panose="02040503050406030204" pitchFamily="18" charset="0"/>
                              <a:cs typeface="Arial" panose="020B0604020202020204" pitchFamily="34" charset="0"/>
                            </a:rPr>
                            <m:t>n</m:t>
                          </m:r>
                          <m:r>
                            <a:rPr lang="en-US" sz="2533">
                              <a:solidFill>
                                <a:prstClr val="black"/>
                              </a:solidFill>
                              <a:latin typeface="Cambria Math" panose="02040503050406030204" pitchFamily="18" charset="0"/>
                              <a:cs typeface="Arial" panose="020B0604020202020204" pitchFamily="34" charset="0"/>
                            </a:rPr>
                            <m:t>−1</m:t>
                          </m:r>
                        </m:sub>
                      </m:sSub>
                    </m:oMath>
                  </a14:m>
                  <a:r>
                    <a:rPr lang="en-US" sz="2533">
                      <a:solidFill>
                        <a:srgbClr val="000000"/>
                      </a:solidFill>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685801" y="590877"/>
                  <a:ext cx="13193409" cy="2769701"/>
                </a:xfrm>
                <a:prstGeom prst="rect">
                  <a:avLst/>
                </a:prstGeom>
                <a:blipFill>
                  <a:blip r:embed="rId17"/>
                  <a:stretch>
                    <a:fillRect l="-1178" b="-3300"/>
                  </a:stretch>
                </a:blipFill>
              </p:spPr>
              <p:txBody>
                <a:bodyPr/>
                <a:lstStyle/>
                <a:p>
                  <a:r>
                    <a:rPr lang="en-US">
                      <a:noFill/>
                    </a:rPr>
                    <a:t> </a:t>
                  </a:r>
                </a:p>
              </p:txBody>
            </p:sp>
          </mc:Fallback>
        </mc:AlternateContent>
      </p:grpSp>
      <p:sp>
        <p:nvSpPr>
          <p:cNvPr id="23" name="Oval Callout 22"/>
          <p:cNvSpPr/>
          <p:nvPr/>
        </p:nvSpPr>
        <p:spPr>
          <a:xfrm>
            <a:off x="5537200" y="2514600"/>
            <a:ext cx="1081365" cy="5588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533" b="1" dirty="0">
                <a:solidFill>
                  <a:prstClr val="black"/>
                </a:solidFill>
                <a:latin typeface="Arial" panose="020B0604020202020204" pitchFamily="34" charset="0"/>
              </a:rPr>
              <a:t>Giải</a:t>
            </a:r>
            <a:endParaRPr lang="en-US" sz="2533" b="1" dirty="0">
              <a:solidFill>
                <a:prstClr val="black"/>
              </a:solidFill>
              <a:latin typeface="Calibri"/>
            </a:endParaRPr>
          </a:p>
        </p:txBody>
      </p:sp>
      <p:pic>
        <p:nvPicPr>
          <p:cNvPr id="26" name="Picture 25"/>
          <p:cNvPicPr>
            <a:picLocks noChangeAspect="1"/>
          </p:cNvPicPr>
          <p:nvPr/>
        </p:nvPicPr>
        <p:blipFill>
          <a:blip r:embed="rId18"/>
          <a:stretch>
            <a:fillRect/>
          </a:stretch>
        </p:blipFill>
        <p:spPr>
          <a:xfrm>
            <a:off x="10579228" y="5283165"/>
            <a:ext cx="1329043" cy="141033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55600" y="3295693"/>
                <a:ext cx="11522045" cy="3314241"/>
              </a:xfrm>
              <a:prstGeom prst="rect">
                <a:avLst/>
              </a:prstGeom>
            </p:spPr>
            <p:txBody>
              <a:bodyPr wrap="square">
                <a:spAutoFit/>
              </a:bodyPr>
              <a:lstStyle/>
              <a:p>
                <a:pPr algn="just" defTabSz="609630">
                  <a:lnSpc>
                    <a:spcPct val="150000"/>
                  </a:lnSpc>
                </a:pPr>
                <a:r>
                  <a:rPr lang="en-US" sz="2533">
                    <a:solidFill>
                      <a:prstClr val="black"/>
                    </a:solidFill>
                    <a:latin typeface="Arial" panose="020B0604020202020204" pitchFamily="34" charset="0"/>
                    <a:ea typeface="Times New Roman" panose="02020603050405020304" pitchFamily="18" charset="0"/>
                    <a:cs typeface="Arial" panose="020B0604020202020204" pitchFamily="34" charset="0"/>
                  </a:rPr>
                  <a:t>a) Năm số hạng đầu của dãy số đã cho là</a:t>
                </a:r>
              </a:p>
              <a:p>
                <a:pPr algn="ctr" defTabSz="609630">
                  <a:lnSpc>
                    <a:spcPct val="150000"/>
                  </a:lnSpc>
                </a:pP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3 . 2</a:t>
                </a:r>
                <a:r>
                  <a:rPr lang="nl-NL" sz="2533" baseline="30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6;</a:t>
                </a:r>
                <a:r>
                  <a:rPr lang="en-US" sz="2533">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3 . 2</a:t>
                </a:r>
                <a:r>
                  <a:rPr lang="nl-NL" sz="2533"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12;</a:t>
                </a:r>
                <a:r>
                  <a:rPr lang="en-US" sz="2533">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3 . 2</a:t>
                </a:r>
                <a:r>
                  <a:rPr lang="nl-NL" sz="2533" baseline="30000">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24;</a:t>
                </a:r>
                <a:r>
                  <a:rPr lang="en-US" sz="2533">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3 . 2</a:t>
                </a:r>
                <a:r>
                  <a:rPr lang="nl-NL" sz="2533" baseline="30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48;</a:t>
                </a:r>
                <a:r>
                  <a:rPr lang="en-US" sz="2533">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3 . 2</a:t>
                </a:r>
                <a:r>
                  <a:rPr lang="nl-NL" sz="2533" baseline="3000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96</a:t>
                </a:r>
                <a:endParaRPr lang="en-US" sz="2533">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pP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3.2</m:t>
                        </m:r>
                      </m:e>
                      <m:sup>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p>
                    </m:sSup>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f>
                      <m:f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e>
                          <m:sup>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p>
                        </m:sSup>
                      </m:num>
                      <m:den>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e>
                          <m:sup>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p>
                        </m:sSup>
                      </m:den>
                    </m:f>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3.2</m:t>
                            </m:r>
                          </m:e>
                          <m:sup>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p>
                        </m:sSup>
                      </m:num>
                      <m:den>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num>
                      <m:den>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oMath>
                </a14:m>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533"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nl-NL" sz="2533">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2533">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pP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Hệ thức truy hồi liên hệ giữa 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và 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là: </a:t>
                </a:r>
                <a:endParaRPr lang="en-US" sz="2533">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pP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 6, 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a:t>
                </a:r>
                <a:r>
                  <a:rPr lang="nl-NL" sz="2533">
                    <a:solidFill>
                      <a:prstClr val="black"/>
                    </a:solidFill>
                    <a:latin typeface="Arial" panose="020B0604020202020204" pitchFamily="34" charset="0"/>
                    <a:ea typeface="Times New Roman" panose="02020603050405020304" pitchFamily="18" charset="0"/>
                    <a:cs typeface="Arial" panose="020B0604020202020204" pitchFamily="34" charset="0"/>
                  </a:rPr>
                  <a:t>= u</a:t>
                </a:r>
                <a:r>
                  <a:rPr lang="nl-NL" sz="2533"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 1 </a:t>
                </a:r>
                <a:r>
                  <a:rPr lang="nl-NL" sz="2533">
                    <a:solidFill>
                      <a:prstClr val="black"/>
                    </a:solidFill>
                    <a:latin typeface="Arial" panose="020B0604020202020204" pitchFamily="34" charset="0"/>
                    <a:ea typeface="Caudex"/>
                    <a:cs typeface="Arial" panose="020B0604020202020204" pitchFamily="34" charset="0"/>
                  </a:rPr>
                  <a:t>. 2 với n ≥ 2</a:t>
                </a:r>
                <a:endParaRPr lang="en-US" sz="2533">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5600" y="3295693"/>
                <a:ext cx="11522045" cy="3314241"/>
              </a:xfrm>
              <a:prstGeom prst="rect">
                <a:avLst/>
              </a:prstGeom>
              <a:blipFill>
                <a:blip r:embed="rId19"/>
                <a:stretch>
                  <a:fillRect l="-899" r="-265" b="-1657"/>
                </a:stretch>
              </a:blipFill>
            </p:spPr>
            <p:txBody>
              <a:bodyPr/>
              <a:lstStyle/>
              <a:p>
                <a:r>
                  <a:rPr lang="en-US">
                    <a:noFill/>
                  </a:rPr>
                  <a:t> </a:t>
                </a:r>
              </a:p>
            </p:txBody>
          </p:sp>
        </mc:Fallback>
      </mc:AlternateContent>
    </p:spTree>
    <p:extLst>
      <p:ext uri="{BB962C8B-B14F-4D97-AF65-F5344CB8AC3E}">
        <p14:creationId xmlns:p14="http://schemas.microsoft.com/office/powerpoint/2010/main" val="96010426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up)">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500"/>
                                        <p:tgtEl>
                                          <p:spTgt spid="4">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0" cy="6858000"/>
          </a:xfrm>
          <a:prstGeom prst="rect">
            <a:avLst/>
          </a:prstGeom>
        </p:spPr>
      </p:pic>
      <p:grpSp>
        <p:nvGrpSpPr>
          <p:cNvPr id="8" name="Group 7"/>
          <p:cNvGrpSpPr/>
          <p:nvPr/>
        </p:nvGrpSpPr>
        <p:grpSpPr>
          <a:xfrm>
            <a:off x="1170932" y="1346200"/>
            <a:ext cx="9398000" cy="5171429"/>
            <a:chOff x="9142651" y="756833"/>
            <a:chExt cx="7944659" cy="4244055"/>
          </a:xfrm>
        </p:grpSpPr>
        <p:sp>
          <p:nvSpPr>
            <p:cNvPr id="3" name="AutoShape 3"/>
            <p:cNvSpPr/>
            <p:nvPr/>
          </p:nvSpPr>
          <p:spPr>
            <a:xfrm rot="548643">
              <a:off x="9142651" y="820735"/>
              <a:ext cx="6195444" cy="3663502"/>
            </a:xfrm>
            <a:prstGeom prst="rect">
              <a:avLst/>
            </a:prstGeom>
            <a:solidFill>
              <a:srgbClr val="F8C578"/>
            </a:solidFill>
          </p:spPr>
        </p:sp>
        <p:sp>
          <p:nvSpPr>
            <p:cNvPr id="7" name="AutoShape 7"/>
            <p:cNvSpPr/>
            <p:nvPr/>
          </p:nvSpPr>
          <p:spPr>
            <a:xfrm>
              <a:off x="9686226" y="756833"/>
              <a:ext cx="7401084" cy="4244055"/>
            </a:xfrm>
            <a:prstGeom prst="rect">
              <a:avLst/>
            </a:prstGeom>
            <a:solidFill>
              <a:srgbClr val="FFFBEC"/>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627" y="5834647"/>
            <a:ext cx="941668" cy="941668"/>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740559" y="1601334"/>
            <a:ext cx="414814" cy="42016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15127">
            <a:off x="10166801" y="1441501"/>
            <a:ext cx="636799" cy="636799"/>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09698" y="6491329"/>
            <a:ext cx="520687" cy="520687"/>
          </a:xfrm>
          <a:prstGeom prst="rect">
            <a:avLst/>
          </a:prstGeom>
        </p:spPr>
      </p:pic>
      <mc:AlternateContent xmlns:mc="http://schemas.openxmlformats.org/markup-compatibility/2006" xmlns:a14="http://schemas.microsoft.com/office/drawing/2010/main">
        <mc:Choice Requires="a14">
          <p:sp>
            <p:nvSpPr>
              <p:cNvPr id="26" name="Rectangle 25"/>
              <p:cNvSpPr/>
              <p:nvPr/>
            </p:nvSpPr>
            <p:spPr>
              <a:xfrm>
                <a:off x="2184400" y="1386829"/>
                <a:ext cx="7929769" cy="5146024"/>
              </a:xfrm>
              <a:prstGeom prst="rect">
                <a:avLst/>
              </a:prstGeom>
            </p:spPr>
            <p:txBody>
              <a:bodyPr wrap="square">
                <a:spAutoFit/>
              </a:bodyPr>
              <a:lstStyle/>
              <a:p>
                <a:pPr marL="381019" indent="-381019" algn="just" defTabSz="609630">
                  <a:lnSpc>
                    <a:spcPct val="150000"/>
                  </a:lnSpc>
                  <a:spcAft>
                    <a:spcPts val="533"/>
                  </a:spcAft>
                  <a:buFont typeface="Arial" panose="020B0604020202020204" pitchFamily="34" charset="0"/>
                  <a:buChar char="•"/>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Cấp số nhân là một dãy số (hữu hạn hay vô hạn), trong đó kể từ số hạng thứ hai, mỗi số hạng đều là tích của số hạng đứng ngay trước nó với một số không đổi q. Số q được gọi là công bội của cấp số nhân.</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81019" indent="-381019" algn="just" defTabSz="609630">
                  <a:lnSpc>
                    <a:spcPct val="150000"/>
                  </a:lnSpc>
                  <a:spcAft>
                    <a:spcPts val="533"/>
                  </a:spcAft>
                  <a:buFont typeface="Arial" panose="020B0604020202020204" pitchFamily="34" charset="0"/>
                  <a:buChar char="•"/>
                </a:pPr>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Cấp số nhân </a:t>
                </a:r>
                <a14:m>
                  <m:oMath xmlns:m="http://schemas.openxmlformats.org/officeDocument/2006/math">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với công bội q được cho bởi hệ thức truy hồi:</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ctr" defTabSz="609630">
                  <a:lnSpc>
                    <a:spcPct val="150000"/>
                  </a:lnSpc>
                  <a:spcAft>
                    <a:spcPts val="533"/>
                  </a:spcAft>
                </a:pPr>
                <a14:m>
                  <m:oMath xmlns:m="http://schemas.openxmlformats.org/officeDocument/2006/math">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sub>
                    </m:sSub>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67"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q</m:t>
                    </m:r>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en-US"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n</m:t>
                    </m:r>
                    <m:r>
                      <a:rPr lang="nl-NL" sz="2667">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nl-NL" sz="2667">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184400" y="1386829"/>
                <a:ext cx="7929769" cy="5146024"/>
              </a:xfrm>
              <a:prstGeom prst="rect">
                <a:avLst/>
              </a:prstGeom>
              <a:blipFill>
                <a:blip r:embed="rId20"/>
                <a:stretch>
                  <a:fillRect l="-1307" r="-1460" b="-710"/>
                </a:stretch>
              </a:blipFill>
            </p:spPr>
            <p:txBody>
              <a:bodyPr/>
              <a:lstStyle/>
              <a:p>
                <a:r>
                  <a:rPr lang="en-US">
                    <a:noFill/>
                  </a:rPr>
                  <a:t> </a:t>
                </a:r>
              </a:p>
            </p:txBody>
          </p:sp>
        </mc:Fallback>
      </mc:AlternateContent>
      <p:sp>
        <p:nvSpPr>
          <p:cNvPr id="24" name="Rectangle 23"/>
          <p:cNvSpPr/>
          <p:nvPr/>
        </p:nvSpPr>
        <p:spPr>
          <a:xfrm>
            <a:off x="4991931" y="330200"/>
            <a:ext cx="2688557" cy="687432"/>
          </a:xfrm>
          <a:prstGeom prst="rect">
            <a:avLst/>
          </a:prstGeom>
        </p:spPr>
        <p:txBody>
          <a:bodyPr wrap="none">
            <a:spAutoFit/>
          </a:bodyPr>
          <a:lstStyle/>
          <a:p>
            <a:pPr defTabSz="609630">
              <a:defRPr/>
            </a:pPr>
            <a:r>
              <a:rPr lang="en-US" sz="3867" b="1" dirty="0">
                <a:solidFill>
                  <a:prstClr val="black"/>
                </a:solidFill>
                <a:latin typeface="Arial" panose="020B0604020202020204" pitchFamily="34" charset="0"/>
                <a:cs typeface="Arial" panose="020B0604020202020204" pitchFamily="34" charset="0"/>
              </a:rPr>
              <a:t>KẾT LUẬN</a:t>
            </a:r>
          </a:p>
        </p:txBody>
      </p:sp>
    </p:spTree>
    <p:extLst>
      <p:ext uri="{BB962C8B-B14F-4D97-AF65-F5344CB8AC3E}">
        <p14:creationId xmlns:p14="http://schemas.microsoft.com/office/powerpoint/2010/main" val="126191302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 y="1"/>
            <a:ext cx="12192001" cy="6858000"/>
          </a:xfrm>
          <a:prstGeom prst="rect">
            <a:avLst/>
          </a:prstGeom>
        </p:spPr>
      </p:pic>
      <p:grpSp>
        <p:nvGrpSpPr>
          <p:cNvPr id="16" name="Group 15"/>
          <p:cNvGrpSpPr/>
          <p:nvPr/>
        </p:nvGrpSpPr>
        <p:grpSpPr>
          <a:xfrm>
            <a:off x="232471" y="219342"/>
            <a:ext cx="11712223" cy="6359258"/>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sp>
        <p:sp>
          <p:nvSpPr>
            <p:cNvPr id="7" name="AutoShape 7"/>
            <p:cNvSpPr/>
            <p:nvPr/>
          </p:nvSpPr>
          <p:spPr>
            <a:xfrm>
              <a:off x="805442" y="3778343"/>
              <a:ext cx="16453858" cy="5757218"/>
            </a:xfrm>
            <a:prstGeom prst="rect">
              <a:avLst/>
            </a:prstGeom>
            <a:solidFill>
              <a:srgbClr val="FFFBEC"/>
            </a:solidFill>
          </p:spPr>
        </p:sp>
      </p:grpSp>
      <p:pic>
        <p:nvPicPr>
          <p:cNvPr id="24"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5349" y="5896453"/>
            <a:ext cx="867708" cy="867708"/>
          </a:xfrm>
          <a:prstGeom prst="rect">
            <a:avLst/>
          </a:prstGeom>
        </p:spPr>
      </p:pic>
      <p:pic>
        <p:nvPicPr>
          <p:cNvPr id="14" name="Picture 13"/>
          <p:cNvPicPr>
            <a:picLocks noChangeAspect="1"/>
          </p:cNvPicPr>
          <p:nvPr/>
        </p:nvPicPr>
        <p:blipFill>
          <a:blip r:embed="rId15"/>
          <a:stretch>
            <a:fillRect/>
          </a:stretch>
        </p:blipFill>
        <p:spPr>
          <a:xfrm>
            <a:off x="10880993" y="6017678"/>
            <a:ext cx="1138019" cy="780355"/>
          </a:xfrm>
          <a:prstGeom prst="rect">
            <a:avLst/>
          </a:prstGeom>
        </p:spPr>
      </p:pic>
      <p:sp>
        <p:nvSpPr>
          <p:cNvPr id="15" name="TextBox 14"/>
          <p:cNvSpPr txBox="1"/>
          <p:nvPr/>
        </p:nvSpPr>
        <p:spPr>
          <a:xfrm>
            <a:off x="897710" y="1049347"/>
            <a:ext cx="2444122" cy="784830"/>
          </a:xfrm>
          <a:prstGeom prst="rect">
            <a:avLst/>
          </a:prstGeom>
          <a:solidFill>
            <a:schemeClr val="accent2"/>
          </a:solidFill>
          <a:ln w="38100">
            <a:solidFill>
              <a:schemeClr val="bg1"/>
            </a:solidFill>
          </a:ln>
        </p:spPr>
        <p:txBody>
          <a:bodyPr wrap="square" rtlCol="0">
            <a:spAutoFit/>
          </a:bodyPr>
          <a:lstStyle/>
          <a:p>
            <a:pPr algn="ctr" defTabSz="609630">
              <a:lnSpc>
                <a:spcPct val="150000"/>
              </a:lnSpc>
              <a:defRPr/>
            </a:pPr>
            <a:r>
              <a:rPr lang="en-US" sz="3000" b="1">
                <a:solidFill>
                  <a:prstClr val="white"/>
                </a:solidFill>
                <a:latin typeface="Arial" panose="020B0604020202020204" pitchFamily="34" charset="0"/>
                <a:cs typeface="Arial" panose="020B0604020202020204" pitchFamily="34" charset="0"/>
              </a:rPr>
              <a:t>CÂU HỎI</a:t>
            </a:r>
          </a:p>
        </p:txBody>
      </p:sp>
      <p:sp>
        <p:nvSpPr>
          <p:cNvPr id="17" name="TextBox 16"/>
          <p:cNvSpPr txBox="1"/>
          <p:nvPr/>
        </p:nvSpPr>
        <p:spPr>
          <a:xfrm>
            <a:off x="965200" y="2032780"/>
            <a:ext cx="10769600" cy="738664"/>
          </a:xfrm>
          <a:prstGeom prst="rect">
            <a:avLst/>
          </a:prstGeom>
          <a:noFill/>
        </p:spPr>
        <p:txBody>
          <a:bodyPr wrap="square" rtlCol="0">
            <a:spAutoFit/>
          </a:bodyPr>
          <a:lstStyle/>
          <a:p>
            <a:pPr algn="just" defTabSz="609630">
              <a:lnSpc>
                <a:spcPct val="150000"/>
              </a:lnSpc>
              <a:spcBef>
                <a:spcPts val="800"/>
              </a:spcBef>
              <a:defRPr/>
            </a:pPr>
            <a:r>
              <a:rPr lang="es-ES" sz="2800">
                <a:solidFill>
                  <a:srgbClr val="000000"/>
                </a:solidFill>
                <a:latin typeface="Open Sans"/>
              </a:rPr>
              <a:t>Dãy số không đổi a, a, a, … Có phải là một cấp số nhân không?</a:t>
            </a:r>
            <a:endParaRPr lang="vi-VN" sz="2800">
              <a:solidFill>
                <a:srgbClr val="000000"/>
              </a:solidFill>
              <a:latin typeface="Arial" panose="020B0604020202020204" pitchFamily="34" charset="0"/>
            </a:endParaRPr>
          </a:p>
        </p:txBody>
      </p:sp>
      <p:sp>
        <p:nvSpPr>
          <p:cNvPr id="18" name="Oval Callout 17"/>
          <p:cNvSpPr/>
          <p:nvPr/>
        </p:nvSpPr>
        <p:spPr>
          <a:xfrm>
            <a:off x="5692401" y="3179533"/>
            <a:ext cx="1180218" cy="655867"/>
          </a:xfrm>
          <a:prstGeom prst="wedgeEllipseCallou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800" b="1" dirty="0">
                <a:solidFill>
                  <a:prstClr val="black"/>
                </a:solidFill>
                <a:latin typeface="Arial" panose="020B0604020202020204" pitchFamily="34" charset="0"/>
              </a:rPr>
              <a:t>Giải</a:t>
            </a:r>
            <a:endParaRPr lang="en-US" sz="2800" b="1" dirty="0">
              <a:solidFill>
                <a:prstClr val="black"/>
              </a:solidFill>
              <a:latin typeface="Calibri"/>
            </a:endParaRPr>
          </a:p>
        </p:txBody>
      </p:sp>
      <p:sp>
        <p:nvSpPr>
          <p:cNvPr id="3" name="Rectangle 2"/>
          <p:cNvSpPr/>
          <p:nvPr/>
        </p:nvSpPr>
        <p:spPr>
          <a:xfrm>
            <a:off x="940662" y="4172565"/>
            <a:ext cx="10761279" cy="738664"/>
          </a:xfrm>
          <a:prstGeom prst="rect">
            <a:avLst/>
          </a:prstGeom>
        </p:spPr>
        <p:txBody>
          <a:bodyPr wrap="none">
            <a:spAutoFit/>
          </a:bodyPr>
          <a:lstStyle/>
          <a:p>
            <a:pPr defTabSz="609630">
              <a:lnSpc>
                <a:spcPct val="150000"/>
              </a:lnSpc>
              <a:spcAft>
                <a:spcPts val="533"/>
              </a:spcAft>
            </a:pPr>
            <a:r>
              <a:rPr lang="nl-NL" sz="2800">
                <a:solidFill>
                  <a:prstClr val="black"/>
                </a:solidFill>
                <a:latin typeface="Arial" panose="020B0604020202020204" pitchFamily="34" charset="0"/>
                <a:ea typeface="Times New Roman" panose="02020603050405020304" pitchFamily="18" charset="0"/>
                <a:cs typeface="Arial" panose="020B0604020202020204" pitchFamily="34" charset="0"/>
              </a:rPr>
              <a:t>Dãy số không đổi a, a, a, ... là một cấp số nhân với công bội q = 1.</a:t>
            </a:r>
            <a:endParaRPr lang="en-US" sz="28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0" name="Picture 19"/>
          <p:cNvPicPr>
            <a:picLocks noChangeAspect="1"/>
          </p:cNvPicPr>
          <p:nvPr/>
        </p:nvPicPr>
        <p:blipFill>
          <a:blip r:embed="rId16"/>
          <a:stretch>
            <a:fillRect/>
          </a:stretch>
        </p:blipFill>
        <p:spPr>
          <a:xfrm rot="20821712">
            <a:off x="10942279" y="623404"/>
            <a:ext cx="841779" cy="1262669"/>
          </a:xfrm>
          <a:prstGeom prst="rect">
            <a:avLst/>
          </a:prstGeom>
        </p:spPr>
      </p:pic>
    </p:spTree>
    <p:extLst>
      <p:ext uri="{BB962C8B-B14F-4D97-AF65-F5344CB8AC3E}">
        <p14:creationId xmlns:p14="http://schemas.microsoft.com/office/powerpoint/2010/main" val="327949180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011" y="-419886"/>
            <a:ext cx="12344400" cy="7277886"/>
          </a:xfrm>
          <a:prstGeom prst="rect">
            <a:avLst/>
          </a:prstGeom>
        </p:spPr>
      </p:pic>
      <p:sp>
        <p:nvSpPr>
          <p:cNvPr id="3" name="AutoShape 3"/>
          <p:cNvSpPr/>
          <p:nvPr/>
        </p:nvSpPr>
        <p:spPr>
          <a:xfrm>
            <a:off x="273601" y="521174"/>
            <a:ext cx="11514965" cy="6667026"/>
          </a:xfrm>
          <a:prstGeom prst="rect">
            <a:avLst/>
          </a:prstGeom>
          <a:solidFill>
            <a:srgbClr val="FFFBEC"/>
          </a:solidFill>
        </p:spPr>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84353" y="210358"/>
            <a:ext cx="745621" cy="621631"/>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601003">
            <a:off x="-197642" y="6003525"/>
            <a:ext cx="1170499" cy="878939"/>
          </a:xfrm>
          <a:prstGeom prst="rect">
            <a:avLst/>
          </a:prstGeom>
        </p:spPr>
      </p:pic>
      <p:grpSp>
        <p:nvGrpSpPr>
          <p:cNvPr id="14" name="Group 13"/>
          <p:cNvGrpSpPr/>
          <p:nvPr/>
        </p:nvGrpSpPr>
        <p:grpSpPr>
          <a:xfrm>
            <a:off x="545432" y="635000"/>
            <a:ext cx="3467768" cy="1323696"/>
            <a:chOff x="304800" y="190500"/>
            <a:chExt cx="5201652" cy="1985544"/>
          </a:xfrm>
        </p:grpSpPr>
        <p:sp>
          <p:nvSpPr>
            <p:cNvPr id="15" name="Rectangle 14"/>
            <p:cNvSpPr/>
            <p:nvPr/>
          </p:nvSpPr>
          <p:spPr>
            <a:xfrm>
              <a:off x="304800" y="190500"/>
              <a:ext cx="5201652"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6" name="Rectangle 15"/>
            <p:cNvSpPr/>
            <p:nvPr/>
          </p:nvSpPr>
          <p:spPr>
            <a:xfrm>
              <a:off x="348684" y="190500"/>
              <a:ext cx="5157768" cy="1985544"/>
            </a:xfrm>
            <a:prstGeom prst="rect">
              <a:avLst/>
            </a:prstGeom>
          </p:spPr>
          <p:txBody>
            <a:bodyPr wrap="square">
              <a:spAutoFit/>
            </a:bodyPr>
            <a:lstStyle/>
            <a:p>
              <a:pPr algn="just" defTabSz="609630">
                <a:lnSpc>
                  <a:spcPct val="150000"/>
                </a:lnSpc>
                <a:spcAft>
                  <a:spcPts val="533"/>
                </a:spcAft>
              </a:pPr>
              <a:r>
                <a:rPr lang="nl-NL" sz="2667" b="1">
                  <a:solidFill>
                    <a:prstClr val="white"/>
                  </a:solidFill>
                  <a:latin typeface="Arial" panose="020B0604020202020204" pitchFamily="34" charset="0"/>
                  <a:ea typeface="Times New Roman" panose="02020603050405020304" pitchFamily="18" charset="0"/>
                  <a:cs typeface="Arial" panose="020B0604020202020204" pitchFamily="34" charset="0"/>
                </a:rPr>
                <a:t>Ví dụ 1: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a:solidFill>
                    <a:prstClr val="white"/>
                  </a:solidFill>
                  <a:latin typeface="Arial" panose="020B0604020202020204" pitchFamily="34" charset="0"/>
                  <a:ea typeface="Times New Roman" panose="02020603050405020304" pitchFamily="18" charset="0"/>
                  <a:cs typeface="Arial" panose="020B0604020202020204" pitchFamily="34" charset="0"/>
                </a:rPr>
                <a:t>– tr52)</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1" name="Oval Callout 20"/>
          <p:cNvSpPr/>
          <p:nvPr/>
        </p:nvSpPr>
        <p:spPr>
          <a:xfrm>
            <a:off x="5524011" y="2870200"/>
            <a:ext cx="1109163" cy="586853"/>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pic>
        <p:nvPicPr>
          <p:cNvPr id="22" name="Picture 21"/>
          <p:cNvPicPr>
            <a:picLocks noChangeAspect="1"/>
          </p:cNvPicPr>
          <p:nvPr/>
        </p:nvPicPr>
        <p:blipFill>
          <a:blip r:embed="rId16"/>
          <a:stretch>
            <a:fillRect/>
          </a:stretch>
        </p:blipFill>
        <p:spPr>
          <a:xfrm>
            <a:off x="11282801" y="6280497"/>
            <a:ext cx="762000" cy="544911"/>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08000" y="1425139"/>
                <a:ext cx="10854273" cy="1323696"/>
              </a:xfrm>
              <a:prstGeom prst="rect">
                <a:avLst/>
              </a:prstGeom>
            </p:spPr>
            <p:txBody>
              <a:bodyPr wrap="square">
                <a:spAutoFit/>
              </a:bodyPr>
              <a:lstStyle/>
              <a:p>
                <a:pPr algn="just" defTabSz="609630">
                  <a:lnSpc>
                    <a:spcPct val="150000"/>
                  </a:lnSpc>
                  <a:defRPr/>
                </a:pPr>
                <a:r>
                  <a:rPr lang="en-US" sz="2667">
                    <a:solidFill>
                      <a:srgbClr val="000000"/>
                    </a:solidFill>
                    <a:latin typeface="Arial" panose="020B0604020202020204" pitchFamily="34" charset="0"/>
                    <a:ea typeface="Calibri" panose="020F0502020204030204" pitchFamily="34" charset="0"/>
                    <a:cs typeface="Arial" panose="020B0604020202020204" pitchFamily="34" charset="0"/>
                  </a:rPr>
                  <a:t>Cho cấp số nhân</a:t>
                </a:r>
                <a:r>
                  <a:rPr lang="en-US" sz="2667">
                    <a:solidFill>
                      <a:prstClr val="black"/>
                    </a:solidFill>
                    <a:latin typeface="Arial" panose="020B0604020202020204" pitchFamily="34" charset="0"/>
                    <a:ea typeface="Arial" panose="020B0604020202020204" pitchFamily="34" charset="0"/>
                    <a:cs typeface="Arial" panose="020B0604020202020204" pitchFamily="34" charset="0"/>
                  </a:rPr>
                  <a:t> có số hạng đầu </a:t>
                </a:r>
                <a14:m>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en-US" sz="2667">
                    <a:solidFill>
                      <a:prstClr val="black"/>
                    </a:solidFill>
                    <a:latin typeface="Arial" panose="020B0604020202020204" pitchFamily="34" charset="0"/>
                    <a:ea typeface="Arial" panose="020B0604020202020204" pitchFamily="34" charset="0"/>
                    <a:cs typeface="Arial" panose="020B0604020202020204" pitchFamily="34" charset="0"/>
                  </a:rPr>
                  <a:t> và công bội </a:t>
                </a:r>
                <a14:m>
                  <m:oMath xmlns:m="http://schemas.openxmlformats.org/officeDocument/2006/math">
                    <m:r>
                      <m:rPr>
                        <m:sty m:val="p"/>
                      </m:rP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q</m:t>
                    </m:r>
                    <m:r>
                      <a:rPr lang="en-US" sz="2667">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en-US" sz="2667">
                    <a:solidFill>
                      <a:prstClr val="black"/>
                    </a:solidFill>
                    <a:latin typeface="Arial" panose="020B0604020202020204" pitchFamily="34" charset="0"/>
                    <a:ea typeface="Arial" panose="020B0604020202020204" pitchFamily="34" charset="0"/>
                    <a:cs typeface="Arial" panose="020B0604020202020204" pitchFamily="34" charset="0"/>
                  </a:rPr>
                  <a:t>. Hãy viết năm số hạng đầu của cấp số nhân này.  </a:t>
                </a:r>
              </a:p>
            </p:txBody>
          </p:sp>
        </mc:Choice>
        <mc:Fallback xmlns="">
          <p:sp>
            <p:nvSpPr>
              <p:cNvPr id="18" name="Rectangle 17"/>
              <p:cNvSpPr>
                <a:spLocks noRot="1" noChangeAspect="1" noMove="1" noResize="1" noEditPoints="1" noAdjustHandles="1" noChangeArrowheads="1" noChangeShapeType="1" noTextEdit="1"/>
              </p:cNvSpPr>
              <p:nvPr/>
            </p:nvSpPr>
            <p:spPr>
              <a:xfrm>
                <a:off x="508000" y="1425139"/>
                <a:ext cx="10854273" cy="1323696"/>
              </a:xfrm>
              <a:prstGeom prst="rect">
                <a:avLst/>
              </a:prstGeom>
              <a:blipFill>
                <a:blip r:embed="rId17"/>
                <a:stretch>
                  <a:fillRect l="-1067" r="-1067" b="-5530"/>
                </a:stretch>
              </a:blipFill>
            </p:spPr>
            <p:txBody>
              <a:bodyPr/>
              <a:lstStyle/>
              <a:p>
                <a:r>
                  <a:rPr lang="en-US">
                    <a:noFill/>
                  </a:rPr>
                  <a:t> </a:t>
                </a:r>
              </a:p>
            </p:txBody>
          </p:sp>
        </mc:Fallback>
      </mc:AlternateContent>
      <p:sp>
        <p:nvSpPr>
          <p:cNvPr id="19" name="Rectangle 18"/>
          <p:cNvSpPr/>
          <p:nvPr/>
        </p:nvSpPr>
        <p:spPr>
          <a:xfrm>
            <a:off x="508000" y="3683000"/>
            <a:ext cx="7264401" cy="708014"/>
          </a:xfrm>
          <a:prstGeom prst="rect">
            <a:avLst/>
          </a:prstGeom>
        </p:spPr>
        <p:txBody>
          <a:bodyPr wrap="square">
            <a:spAutoFit/>
          </a:bodyPr>
          <a:lstStyle/>
          <a:p>
            <a:pPr algn="just" defTabSz="609630">
              <a:lnSpc>
                <a:spcPct val="150000"/>
              </a:lnSpc>
            </a:pPr>
            <a:r>
              <a:rPr lang="en-US" sz="2667">
                <a:solidFill>
                  <a:srgbClr val="000000"/>
                </a:solidFill>
                <a:latin typeface="Arial" panose="020B0604020202020204" pitchFamily="34" charset="0"/>
                <a:ea typeface="Calibri" panose="020F0502020204030204" pitchFamily="34" charset="0"/>
                <a:cs typeface="Arial" panose="020B0604020202020204" pitchFamily="34" charset="0"/>
              </a:rPr>
              <a:t>Năm số hạng đầu của cấp số nhân này là:</a:t>
            </a:r>
            <a:endParaRPr lang="en-US" sz="2667">
              <a:solidFill>
                <a:prstClr val="black"/>
              </a:solidFill>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416487" y="4579974"/>
                <a:ext cx="11299632" cy="502766"/>
              </a:xfrm>
              <a:prstGeom prst="rect">
                <a:avLst/>
              </a:prstGeom>
            </p:spPr>
            <p:txBody>
              <a:bodyPr wrap="none">
                <a:spAutoFit/>
              </a:bodyPr>
              <a:lstStyle/>
              <a:p>
                <a:pPr defTabSz="60963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=5,  </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1</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𝑞</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=5.</m:t>
                      </m:r>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=−10,  </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𝑞</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−10</m:t>
                          </m:r>
                        </m:e>
                      </m:d>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m:oMathPara>
                </a14:m>
                <a:endParaRPr lang="en-US" sz="1200">
                  <a:solidFill>
                    <a:prstClr val="black"/>
                  </a:solidFill>
                  <a:latin typeface="Calibri"/>
                </a:endParaRPr>
              </a:p>
            </p:txBody>
          </p:sp>
        </mc:Choice>
        <mc:Fallback xmlns="">
          <p:sp>
            <p:nvSpPr>
              <p:cNvPr id="20" name="Rectangle 19"/>
              <p:cNvSpPr>
                <a:spLocks noRot="1" noChangeAspect="1" noMove="1" noResize="1" noEditPoints="1" noAdjustHandles="1" noChangeArrowheads="1" noChangeShapeType="1" noTextEdit="1"/>
              </p:cNvSpPr>
              <p:nvPr/>
            </p:nvSpPr>
            <p:spPr>
              <a:xfrm>
                <a:off x="416487" y="4579974"/>
                <a:ext cx="11299632" cy="50276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85132" y="5410200"/>
                <a:ext cx="9762544" cy="502766"/>
              </a:xfrm>
              <a:prstGeom prst="rect">
                <a:avLst/>
              </a:prstGeom>
            </p:spPr>
            <p:txBody>
              <a:bodyPr wrap="none">
                <a:spAutoFit/>
              </a:bodyPr>
              <a:lstStyle/>
              <a:p>
                <a:pPr defTabSz="60963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3</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𝑞</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=20.</m:t>
                      </m:r>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=−40,  </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5</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sSub>
                        <m:sSub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4</m:t>
                          </m:r>
                        </m:sub>
                      </m:sSub>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𝑞</m:t>
                      </m:r>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−40</m:t>
                          </m:r>
                        </m:e>
                      </m:d>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en-US" sz="2667" i="1">
                          <a:solidFill>
                            <a:srgbClr val="000000"/>
                          </a:solidFill>
                          <a:latin typeface="Cambria Math" panose="02040503050406030204" pitchFamily="18" charset="0"/>
                          <a:ea typeface="Calibri" panose="020F0502020204030204" pitchFamily="34" charset="0"/>
                          <a:cs typeface="Arial" panose="020B0604020202020204" pitchFamily="34" charset="0"/>
                        </a:rPr>
                        <m:t>=80</m:t>
                      </m:r>
                    </m:oMath>
                  </m:oMathPara>
                </a14:m>
                <a:endParaRPr lang="en-US" sz="1200">
                  <a:solidFill>
                    <a:prstClr val="black"/>
                  </a:solidFill>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985132" y="5410200"/>
                <a:ext cx="9762544" cy="502766"/>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24642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19" grpId="0"/>
      <p:bldP spid="20" grpId="0"/>
      <p:bldP spid="2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1406</Words>
  <Application>Microsoft Office PowerPoint</Application>
  <PresentationFormat>Widescreen</PresentationFormat>
  <Paragraphs>215</Paragraphs>
  <Slides>38</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Malgun Gothic</vt:lpstr>
      <vt:lpstr>Anton</vt:lpstr>
      <vt:lpstr>Arial</vt:lpstr>
      <vt:lpstr>Calibri</vt:lpstr>
      <vt:lpstr>Calibri Light</vt:lpstr>
      <vt:lpstr>Cambria Math</vt:lpstr>
      <vt:lpstr>Caudex</vt:lpstr>
      <vt:lpstr>Gungsuh</vt:lpstr>
      <vt:lpstr>Open Sans</vt:lpstr>
      <vt:lpstr>OpenSans</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2025-01-26T02:12:11Z</dcterms:created>
  <dcterms:modified xsi:type="dcterms:W3CDTF">2025-01-31T00:49:05Z</dcterms:modified>
</cp:coreProperties>
</file>