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Lst>
  <p:sldIdLst>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91" d="100"/>
          <a:sy n="91" d="100"/>
        </p:scale>
        <p:origin x="1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6825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39244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60311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9240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67150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63801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43442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2414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62393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23987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0620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91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26299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97888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11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8703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5950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2313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25399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8249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5811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7347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256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14294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5552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3062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9117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1423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6403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9176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293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4569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3550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138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1376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90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6507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5094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3905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0902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396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9683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9978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5549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4748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1783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426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0735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1376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6453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342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9358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7518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0092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556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0943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6926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7197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463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496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3481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629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1704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0432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11195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8050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5775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7488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3169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0909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924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5842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3873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2265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075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8598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4255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694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5834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8023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0835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0315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7715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4356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66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49219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6285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184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3641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431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1685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36241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4255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7219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6078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73962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2695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85231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296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42428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8353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5183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82002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4829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19682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6767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225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52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623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9903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6408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68213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2087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991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44863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1543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5946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44412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70868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77829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957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30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065199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48046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4120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26021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5138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8344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57677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51723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453986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087628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1" Type="http://schemas.openxmlformats.org/officeDocument/2006/relationships/image" Target="../media/image14.png"/><Relationship Id="rId25" Type="http://schemas.microsoft.com/office/2007/relationships/hdphoto" Target="../media/hdphoto1.wdp"/><Relationship Id="rId2" Type="http://schemas.openxmlformats.org/officeDocument/2006/relationships/image" Target="../media/image13.png"/><Relationship Id="rId20" Type="http://schemas.openxmlformats.org/officeDocument/2006/relationships/image" Target="../media/image19.svg"/><Relationship Id="rId1" Type="http://schemas.openxmlformats.org/officeDocument/2006/relationships/slideLayout" Target="../slideLayouts/slideLayout40.xml"/><Relationship Id="rId24" Type="http://schemas.openxmlformats.org/officeDocument/2006/relationships/image" Target="../media/image16.png"/><Relationship Id="rId23" Type="http://schemas.openxmlformats.org/officeDocument/2006/relationships/image" Target="../media/image15.png"/><Relationship Id="rId22"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image" Target="../media/image59.png"/><Relationship Id="rId5" Type="http://schemas.microsoft.com/office/2007/relationships/hdphoto" Target="../media/hdphoto2.wdp"/><Relationship Id="rId10" Type="http://schemas.openxmlformats.org/officeDocument/2006/relationships/image" Target="../media/image63.png"/><Relationship Id="rId4" Type="http://schemas.openxmlformats.org/officeDocument/2006/relationships/image" Target="../media/image1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1.png"/><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1.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51.xml"/><Relationship Id="rId6" Type="http://schemas.openxmlformats.org/officeDocument/2006/relationships/image" Target="../media/image37.png"/><Relationship Id="rId11" Type="http://schemas.openxmlformats.org/officeDocument/2006/relationships/image" Target="../media/image77.png"/><Relationship Id="rId5" Type="http://schemas.openxmlformats.org/officeDocument/2006/relationships/image" Target="../media/image11.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6.png"/><Relationship Id="rId7" Type="http://schemas.openxmlformats.org/officeDocument/2006/relationships/image" Target="../media/image81.png"/><Relationship Id="rId2" Type="http://schemas.openxmlformats.org/officeDocument/2006/relationships/image" Target="../media/image45.png"/><Relationship Id="rId1" Type="http://schemas.openxmlformats.org/officeDocument/2006/relationships/slideLayout" Target="../slideLayouts/slideLayout6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image" Target="../media/image89.png"/><Relationship Id="rId5" Type="http://schemas.microsoft.com/office/2007/relationships/hdphoto" Target="../media/hdphoto2.wdp"/><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image" Target="../media/image89.png"/><Relationship Id="rId5" Type="http://schemas.microsoft.com/office/2007/relationships/hdphoto" Target="../media/hdphoto2.wdp"/><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1.png"/><Relationship Id="rId1" Type="http://schemas.openxmlformats.org/officeDocument/2006/relationships/slideLayout" Target="../slideLayouts/slideLayout62.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3.png"/><Relationship Id="rId1" Type="http://schemas.openxmlformats.org/officeDocument/2006/relationships/slideLayout" Target="../slideLayouts/slideLayout6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3.xml"/><Relationship Id="rId5" Type="http://schemas.openxmlformats.org/officeDocument/2006/relationships/image" Target="../media/image97.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3.xml"/><Relationship Id="rId6" Type="http://schemas.openxmlformats.org/officeDocument/2006/relationships/image" Target="../media/image37.png"/><Relationship Id="rId11" Type="http://schemas.openxmlformats.org/officeDocument/2006/relationships/image" Target="../media/image100.png"/><Relationship Id="rId5" Type="http://schemas.openxmlformats.org/officeDocument/2006/relationships/image" Target="../media/image11.svg"/><Relationship Id="rId10" Type="http://schemas.openxmlformats.org/officeDocument/2006/relationships/image" Target="../media/image99.png"/><Relationship Id="rId4" Type="http://schemas.openxmlformats.org/officeDocument/2006/relationships/image" Target="../media/image36.png"/><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3.xml"/><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5.png"/><Relationship Id="rId2" Type="http://schemas.openxmlformats.org/officeDocument/2006/relationships/image" Target="../media/image45.png"/><Relationship Id="rId1" Type="http://schemas.openxmlformats.org/officeDocument/2006/relationships/slideLayout" Target="../slideLayouts/slideLayout73.xml"/><Relationship Id="rId6" Type="http://schemas.openxmlformats.org/officeDocument/2006/relationships/image" Target="../media/image104.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1" Type="http://schemas.openxmlformats.org/officeDocument/2006/relationships/image" Target="../media/image14.png"/><Relationship Id="rId25" Type="http://schemas.microsoft.com/office/2007/relationships/hdphoto" Target="../media/hdphoto1.wdp"/><Relationship Id="rId2" Type="http://schemas.openxmlformats.org/officeDocument/2006/relationships/image" Target="../media/image106.png"/><Relationship Id="rId20" Type="http://schemas.openxmlformats.org/officeDocument/2006/relationships/image" Target="../media/image19.svg"/><Relationship Id="rId1" Type="http://schemas.openxmlformats.org/officeDocument/2006/relationships/slideLayout" Target="../slideLayouts/slideLayout73.xml"/><Relationship Id="rId24" Type="http://schemas.openxmlformats.org/officeDocument/2006/relationships/image" Target="../media/image16.png"/><Relationship Id="rId23" Type="http://schemas.openxmlformats.org/officeDocument/2006/relationships/image" Target="../media/image15.png"/><Relationship Id="rId22"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hdphoto" Target="../media/hdphoto2.wdp"/><Relationship Id="rId7" Type="http://schemas.openxmlformats.org/officeDocument/2006/relationships/image" Target="../media/image108.png"/><Relationship Id="rId2" Type="http://schemas.openxmlformats.org/officeDocument/2006/relationships/image" Target="../media/image17.png"/><Relationship Id="rId1" Type="http://schemas.openxmlformats.org/officeDocument/2006/relationships/slideLayout" Target="../slideLayouts/slideLayout73.xml"/><Relationship Id="rId6" Type="http://schemas.openxmlformats.org/officeDocument/2006/relationships/image" Target="../media/image107.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hdphoto" Target="../media/hdphoto2.wdp"/><Relationship Id="rId7" Type="http://schemas.openxmlformats.org/officeDocument/2006/relationships/image" Target="../media/image109.png"/><Relationship Id="rId2" Type="http://schemas.openxmlformats.org/officeDocument/2006/relationships/image" Target="../media/image17.png"/><Relationship Id="rId1" Type="http://schemas.openxmlformats.org/officeDocument/2006/relationships/slideLayout" Target="../slideLayouts/slideLayout84.xml"/><Relationship Id="rId6" Type="http://schemas.openxmlformats.org/officeDocument/2006/relationships/image" Target="../media/image111.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5.xml"/><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9.png"/><Relationship Id="rId7" Type="http://schemas.openxmlformats.org/officeDocument/2006/relationships/image" Target="../media/image119.png"/><Relationship Id="rId2" Type="http://schemas.openxmlformats.org/officeDocument/2006/relationships/image" Target="../media/image18.png"/><Relationship Id="rId1" Type="http://schemas.openxmlformats.org/officeDocument/2006/relationships/slideLayout" Target="../slideLayouts/slideLayout95.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5.xml"/><Relationship Id="rId6" Type="http://schemas.openxmlformats.org/officeDocument/2006/relationships/image" Target="../media/image123.png"/><Relationship Id="rId5" Type="http://schemas.microsoft.com/office/2007/relationships/hdphoto" Target="../media/hdphoto4.wdp"/><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1.png"/><Relationship Id="rId1" Type="http://schemas.openxmlformats.org/officeDocument/2006/relationships/slideLayout" Target="../slideLayouts/slideLayout95.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129.png"/><Relationship Id="rId2" Type="http://schemas.openxmlformats.org/officeDocument/2006/relationships/image" Target="../media/image35.png"/><Relationship Id="rId1" Type="http://schemas.openxmlformats.org/officeDocument/2006/relationships/slideLayout" Target="../slideLayouts/slideLayout95.xml"/><Relationship Id="rId6" Type="http://schemas.openxmlformats.org/officeDocument/2006/relationships/image" Target="../media/image37.png"/><Relationship Id="rId11" Type="http://schemas.openxmlformats.org/officeDocument/2006/relationships/image" Target="../media/image128.png"/><Relationship Id="rId5" Type="http://schemas.openxmlformats.org/officeDocument/2006/relationships/image" Target="../media/image11.svg"/><Relationship Id="rId10" Type="http://schemas.openxmlformats.org/officeDocument/2006/relationships/image" Target="../media/image127.png"/><Relationship Id="rId4" Type="http://schemas.openxmlformats.org/officeDocument/2006/relationships/image" Target="../media/image36.png"/><Relationship Id="rId9" Type="http://schemas.openxmlformats.org/officeDocument/2006/relationships/image" Target="../media/image126.png"/></Relationships>
</file>

<file path=ppt/slides/_rels/slide3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46.png"/><Relationship Id="rId7" Type="http://schemas.openxmlformats.org/officeDocument/2006/relationships/image" Target="../media/image73.png"/><Relationship Id="rId2" Type="http://schemas.openxmlformats.org/officeDocument/2006/relationships/image" Target="../media/image45.png"/><Relationship Id="rId1" Type="http://schemas.openxmlformats.org/officeDocument/2006/relationships/slideLayout" Target="../slideLayouts/slideLayout106.xml"/><Relationship Id="rId6" Type="http://schemas.openxmlformats.org/officeDocument/2006/relationships/image" Target="../media/image72.png"/><Relationship Id="rId5" Type="http://schemas.openxmlformats.org/officeDocument/2006/relationships/image" Target="../media/image131.png"/><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6.xml"/><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6.xml"/><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21" Type="http://schemas.openxmlformats.org/officeDocument/2006/relationships/image" Target="../media/image14.png"/><Relationship Id="rId25" Type="http://schemas.microsoft.com/office/2007/relationships/hdphoto" Target="../media/hdphoto1.wdp"/><Relationship Id="rId2" Type="http://schemas.openxmlformats.org/officeDocument/2006/relationships/image" Target="../media/image13.png"/><Relationship Id="rId20" Type="http://schemas.openxmlformats.org/officeDocument/2006/relationships/image" Target="../media/image19.svg"/><Relationship Id="rId1" Type="http://schemas.openxmlformats.org/officeDocument/2006/relationships/slideLayout" Target="../slideLayouts/slideLayout29.xml"/><Relationship Id="rId24" Type="http://schemas.openxmlformats.org/officeDocument/2006/relationships/image" Target="../media/image16.png"/><Relationship Id="rId23" Type="http://schemas.openxmlformats.org/officeDocument/2006/relationships/image" Target="../media/image15.png"/><Relationship Id="rId22"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1" Type="http://schemas.openxmlformats.org/officeDocument/2006/relationships/image" Target="../media/image138.png"/><Relationship Id="rId7" Type="http://schemas.openxmlformats.org/officeDocument/2006/relationships/image" Target="../media/image13.png"/><Relationship Id="rId2"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106.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1.wdp"/><Relationship Id="rId22" Type="http://schemas.openxmlformats.org/officeDocument/2006/relationships/image" Target="../media/image21.svg"/></Relationships>
</file>

<file path=ppt/slides/_rels/slide4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92.svg"/><Relationship Id="rId7"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106.xml"/><Relationship Id="rId6" Type="http://schemas.openxmlformats.org/officeDocument/2006/relationships/image" Target="../media/image141.png"/><Relationship Id="rId5" Type="http://schemas.openxmlformats.org/officeDocument/2006/relationships/image" Target="../media/image4.svg"/><Relationship Id="rId4" Type="http://schemas.openxmlformats.org/officeDocument/2006/relationships/image" Target="../media/image140.png"/><Relationship Id="rId9" Type="http://schemas.openxmlformats.org/officeDocument/2006/relationships/image" Target="../media/image144.png"/></Relationships>
</file>

<file path=ppt/slides/_rels/slide4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2.svg"/><Relationship Id="rId7" Type="http://schemas.openxmlformats.org/officeDocument/2006/relationships/image" Target="../media/image145.png"/><Relationship Id="rId2" Type="http://schemas.openxmlformats.org/officeDocument/2006/relationships/image" Target="../media/image139.png"/><Relationship Id="rId1" Type="http://schemas.openxmlformats.org/officeDocument/2006/relationships/slideLayout" Target="../slideLayouts/slideLayout106.xml"/><Relationship Id="rId6" Type="http://schemas.openxmlformats.org/officeDocument/2006/relationships/image" Target="../media/image4.svg"/><Relationship Id="rId11" Type="http://schemas.openxmlformats.org/officeDocument/2006/relationships/image" Target="../media/image147.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3.png"/></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2.png"/><Relationship Id="rId1" Type="http://schemas.openxmlformats.org/officeDocument/2006/relationships/slideLayout" Target="../slideLayouts/slideLayout117.xml"/><Relationship Id="rId6" Type="http://schemas.openxmlformats.org/officeDocument/2006/relationships/image" Target="../media/image143.png"/><Relationship Id="rId5" Type="http://schemas.openxmlformats.org/officeDocument/2006/relationships/image" Target="../media/image149.png"/><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117.xml"/><Relationship Id="rId6" Type="http://schemas.openxmlformats.org/officeDocument/2006/relationships/image" Target="../media/image9.png"/><Relationship Id="rId5" Type="http://schemas.openxmlformats.org/officeDocument/2006/relationships/image" Target="../media/image153.png"/><Relationship Id="rId4" Type="http://schemas.openxmlformats.org/officeDocument/2006/relationships/image" Target="../media/image152.png"/></Relationships>
</file>

<file path=ppt/slides/_rels/slide4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9.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40.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11.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152401" y="-11852"/>
            <a:ext cx="11481795" cy="6633023"/>
          </a:xfrm>
          <a:prstGeom prst="rect">
            <a:avLst/>
          </a:prstGeom>
        </p:spPr>
      </p:pic>
      <p:sp>
        <p:nvSpPr>
          <p:cNvPr id="70" name="Google Shape;132;p3"/>
          <p:cNvSpPr/>
          <p:nvPr/>
        </p:nvSpPr>
        <p:spPr>
          <a:xfrm>
            <a:off x="748775" y="1447800"/>
            <a:ext cx="10467331" cy="2808178"/>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 THPT NGÔ LÊ TÂN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VIÊN: HỒ VĂN NGUYÊN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11A1</a:t>
            </a:r>
          </a:p>
          <a:p>
            <a:pPr marL="0" marR="0" lvl="0" indent="0" algn="ctr" defTabSz="609630" rtl="0" eaLnBrk="1" fontAlgn="auto" latinLnBrk="0" hangingPunct="1">
              <a:lnSpc>
                <a:spcPct val="150000"/>
              </a:lnSpc>
              <a:spcBef>
                <a:spcPts val="133"/>
              </a:spcBef>
              <a:spcAft>
                <a:spcPts val="0"/>
              </a:spcAft>
              <a:buClrTx/>
              <a:buSzTx/>
              <a:buFontTx/>
              <a:buNone/>
              <a:tabLst/>
              <a:defRPr/>
            </a:pP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2987343" y="4123356"/>
            <a:ext cx="6096000" cy="1446422"/>
          </a:xfrm>
          <a:prstGeom prst="rect">
            <a:avLst/>
          </a:prstGeom>
        </p:spPr>
        <p:txBody>
          <a:bodyPr>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3: HÀM SỐ LƯỢNG GIÁC</a:t>
            </a:r>
            <a:endParaRPr kumimoji="0" lang="en-US" sz="2933"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a:t>
            </a:r>
            <a:r>
              <a:rPr lang="en-US" sz="2933"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851954"/>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508000" y="692277"/>
            <a:ext cx="2962363" cy="8636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Arial"/>
                <a:cs typeface="Arial"/>
                <a:sym typeface="Arial"/>
              </a:rPr>
              <a:t>LUYỆN TẬP 1</a:t>
            </a:r>
            <a:endParaRPr kumimoji="0" sz="3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996181" y="5737573"/>
            <a:ext cx="2422201" cy="2273972"/>
          </a:xfrm>
          <a:prstGeom prst="rect">
            <a:avLst/>
          </a:prstGeom>
        </p:spPr>
      </p:pic>
      <p:pic>
        <p:nvPicPr>
          <p:cNvPr id="5" name="Picture 4"/>
          <p:cNvPicPr>
            <a:picLocks noChangeAspect="1"/>
          </p:cNvPicPr>
          <p:nvPr/>
        </p:nvPicPr>
        <p:blipFill>
          <a:blip r:embed="rId3"/>
          <a:stretch>
            <a:fillRect/>
          </a:stretch>
        </p:blipFill>
        <p:spPr>
          <a:xfrm rot="16200000">
            <a:off x="11051414" y="708786"/>
            <a:ext cx="870077" cy="824105"/>
          </a:xfrm>
          <a:prstGeom prst="rect">
            <a:avLst/>
          </a:prstGeom>
        </p:spPr>
      </p:pic>
      <p:sp>
        <p:nvSpPr>
          <p:cNvPr id="18" name="Oval Callout 17"/>
          <p:cNvSpPr/>
          <p:nvPr/>
        </p:nvSpPr>
        <p:spPr>
          <a:xfrm>
            <a:off x="5749295" y="1907344"/>
            <a:ext cx="1167955" cy="5748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0922000" y="5869744"/>
            <a:ext cx="1066800" cy="1024310"/>
          </a:xfrm>
          <a:prstGeom prst="rect">
            <a:avLst/>
          </a:prstGeom>
        </p:spPr>
      </p:pic>
      <p:pic>
        <p:nvPicPr>
          <p:cNvPr id="21" name="Picture 20"/>
          <p:cNvPicPr>
            <a:picLocks noChangeAspect="1"/>
          </p:cNvPicPr>
          <p:nvPr/>
        </p:nvPicPr>
        <p:blipFill>
          <a:blip r:embed="rId5"/>
          <a:stretch>
            <a:fillRect/>
          </a:stretch>
        </p:blipFill>
        <p:spPr>
          <a:xfrm>
            <a:off x="11313690" y="5011039"/>
            <a:ext cx="1169631" cy="1123045"/>
          </a:xfrm>
          <a:prstGeom prst="rect">
            <a:avLst/>
          </a:prstGeom>
        </p:spPr>
      </p:pic>
      <p:grpSp>
        <p:nvGrpSpPr>
          <p:cNvPr id="16" name="Group 15"/>
          <p:cNvGrpSpPr/>
          <p:nvPr/>
        </p:nvGrpSpPr>
        <p:grpSpPr>
          <a:xfrm>
            <a:off x="3759200" y="685800"/>
            <a:ext cx="6045940" cy="862993"/>
            <a:chOff x="6321482" y="922897"/>
            <a:chExt cx="9068909" cy="1294490"/>
          </a:xfrm>
        </p:grpSpPr>
        <p:sp>
          <p:nvSpPr>
            <p:cNvPr id="22" name="TextBox 21"/>
            <p:cNvSpPr txBox="1"/>
            <p:nvPr/>
          </p:nvSpPr>
          <p:spPr>
            <a:xfrm>
              <a:off x="6321482" y="1221853"/>
              <a:ext cx="7722216" cy="75414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tập xác định của hàm số</a:t>
              </a:r>
            </a:p>
          </p:txBody>
        </p:sp>
        <mc:AlternateContent xmlns:mc="http://schemas.openxmlformats.org/markup-compatibility/2006" xmlns:a14="http://schemas.microsoft.com/office/drawing/2010/main">
          <mc:Choice Requires="a14">
            <p:sp>
              <p:nvSpPr>
                <p:cNvPr id="23" name="Rectangle 22"/>
                <p:cNvSpPr/>
                <p:nvPr/>
              </p:nvSpPr>
              <p:spPr>
                <a:xfrm>
                  <a:off x="13061196" y="922897"/>
                  <a:ext cx="2329195" cy="129449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3061196" y="922897"/>
                  <a:ext cx="2329195" cy="129449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 name="Rectangle 1"/>
              <p:cNvSpPr/>
              <p:nvPr/>
            </p:nvSpPr>
            <p:spPr>
              <a:xfrm>
                <a:off x="1524000" y="3074662"/>
                <a:ext cx="10374505" cy="1528880"/>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800"/>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Biểu thức           </a:t>
                </a: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nghĩa khi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 </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tức là:</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60963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Z</m:t>
                          </m:r>
                        </m:e>
                      </m:d>
                    </m:oMath>
                  </m:oMathPara>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24000" y="3074662"/>
                <a:ext cx="10374505" cy="1528880"/>
              </a:xfrm>
              <a:prstGeom prst="rect">
                <a:avLst/>
              </a:prstGeom>
              <a:blipFill>
                <a:blip r:embed="rId7"/>
                <a:stretch>
                  <a:fillRect l="-11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138817" y="2720327"/>
                <a:ext cx="934871" cy="1350947"/>
              </a:xfrm>
              <a:prstGeom prst="rect">
                <a:avLst/>
              </a:prstGeom>
            </p:spPr>
            <p:txBody>
              <a:bodyPr wrap="none">
                <a:spAutoFit/>
              </a:bodyPr>
              <a:lstStyle/>
              <a:p>
                <a:pPr marL="0" marR="0" lvl="0" indent="0" algn="l" defTabSz="60963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3138817" y="2720327"/>
                <a:ext cx="934871" cy="1350947"/>
              </a:xfrm>
              <a:prstGeom prst="rect">
                <a:avLst/>
              </a:prstGeom>
              <a:blipFill>
                <a:blip r:embed="rId8"/>
                <a:stretch>
                  <a:fillRect/>
                </a:stretch>
              </a:blipFill>
            </p:spPr>
            <p:txBody>
              <a:bodyPr/>
              <a:lstStyle/>
              <a:p>
                <a:r>
                  <a:rPr lang="en-US">
                    <a:noFill/>
                  </a:rPr>
                  <a:t> </a:t>
                </a:r>
              </a:p>
            </p:txBody>
          </p:sp>
        </mc:Fallback>
      </mc:AlternateContent>
      <p:grpSp>
        <p:nvGrpSpPr>
          <p:cNvPr id="6" name="Group 5"/>
          <p:cNvGrpSpPr/>
          <p:nvPr/>
        </p:nvGrpSpPr>
        <p:grpSpPr>
          <a:xfrm>
            <a:off x="1524001" y="4648198"/>
            <a:ext cx="9835131" cy="862993"/>
            <a:chOff x="3230502" y="7018897"/>
            <a:chExt cx="14752697" cy="1294490"/>
          </a:xfrm>
        </p:grpSpPr>
        <mc:AlternateContent xmlns:mc="http://schemas.openxmlformats.org/markup-compatibility/2006" xmlns:a14="http://schemas.microsoft.com/office/drawing/2010/main">
          <mc:Choice Requires="a14">
            <p:sp>
              <p:nvSpPr>
                <p:cNvPr id="24" name="Rectangle 23"/>
                <p:cNvSpPr/>
                <p:nvPr/>
              </p:nvSpPr>
              <p:spPr>
                <a:xfrm>
                  <a:off x="9982200" y="7018897"/>
                  <a:ext cx="2329196" cy="129449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9982200" y="7018897"/>
                  <a:ext cx="2329196" cy="129449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230502" y="7180278"/>
                  <a:ext cx="14752697" cy="106202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800"/>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tập xác định của hàm số                  là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Z</m:t>
                          </m:r>
                        </m:e>
                      </m:d>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30502" y="7180278"/>
                  <a:ext cx="14752697" cy="1062021"/>
                </a:xfrm>
                <a:prstGeom prst="rect">
                  <a:avLst/>
                </a:prstGeom>
                <a:blipFill>
                  <a:blip r:embed="rId10"/>
                  <a:stretch>
                    <a:fillRect l="-1178" b="-12069"/>
                  </a:stretch>
                </a:blipFill>
              </p:spPr>
              <p:txBody>
                <a:bodyPr/>
                <a:lstStyle/>
                <a:p>
                  <a:r>
                    <a:rPr lang="en-US">
                      <a:noFill/>
                    </a:rPr>
                    <a:t> </a:t>
                  </a:r>
                </a:p>
              </p:txBody>
            </p:sp>
          </mc:Fallback>
        </mc:AlternateContent>
      </p:grpSp>
    </p:spTree>
    <p:extLst>
      <p:ext uri="{BB962C8B-B14F-4D97-AF65-F5344CB8AC3E}">
        <p14:creationId xmlns:p14="http://schemas.microsoft.com/office/powerpoint/2010/main" val="21466439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0566400" y="482601"/>
            <a:ext cx="1117600" cy="414443"/>
          </a:xfrm>
          <a:prstGeom prst="rect">
            <a:avLst/>
          </a:prstGeom>
        </p:spPr>
      </p:pic>
      <p:grpSp>
        <p:nvGrpSpPr>
          <p:cNvPr id="16" name="Group 15"/>
          <p:cNvGrpSpPr/>
          <p:nvPr/>
        </p:nvGrpSpPr>
        <p:grpSpPr>
          <a:xfrm>
            <a:off x="558800" y="482600"/>
            <a:ext cx="3843501" cy="1903705"/>
            <a:chOff x="-762000" y="7277100"/>
            <a:chExt cx="5765252" cy="2855558"/>
          </a:xfrm>
        </p:grpSpPr>
        <p:pic>
          <p:nvPicPr>
            <p:cNvPr id="11" name="Picture 10"/>
            <p:cNvPicPr>
              <a:picLocks noChangeAspect="1"/>
            </p:cNvPicPr>
            <p:nvPr/>
          </p:nvPicPr>
          <p:blipFill>
            <a:blip r:embed="rId3"/>
            <a:stretch>
              <a:fillRect/>
            </a:stretch>
          </p:blipFill>
          <p:spPr>
            <a:xfrm>
              <a:off x="-762000" y="7277100"/>
              <a:ext cx="5765252" cy="2855558"/>
            </a:xfrm>
            <a:prstGeom prst="rect">
              <a:avLst/>
            </a:prstGeom>
          </p:spPr>
        </p:pic>
        <p:sp>
          <p:nvSpPr>
            <p:cNvPr id="38" name="Rectangle 37"/>
            <p:cNvSpPr/>
            <p:nvPr/>
          </p:nvSpPr>
          <p:spPr>
            <a:xfrm>
              <a:off x="-229192" y="7505700"/>
              <a:ext cx="4609917" cy="784830"/>
            </a:xfrm>
            <a:prstGeom prst="rect">
              <a:avLst/>
            </a:prstGeom>
          </p:spPr>
          <p:txBody>
            <a:bodyPr wrap="non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 mở rộng</a:t>
              </a:r>
            </a:p>
          </p:txBody>
        </p:sp>
      </p:grpSp>
      <p:pic>
        <p:nvPicPr>
          <p:cNvPr id="24" name="Picture 23"/>
          <p:cNvPicPr>
            <a:picLocks noChangeAspect="1"/>
          </p:cNvPicPr>
          <p:nvPr/>
        </p:nvPicPr>
        <p:blipFill>
          <a:blip r:embed="rId4"/>
          <a:stretch>
            <a:fillRect/>
          </a:stretch>
        </p:blipFill>
        <p:spPr>
          <a:xfrm rot="13723961" flipV="1">
            <a:off x="345818" y="5584366"/>
            <a:ext cx="942761" cy="1383398"/>
          </a:xfrm>
          <a:prstGeom prst="rect">
            <a:avLst/>
          </a:prstGeom>
        </p:spPr>
      </p:pic>
      <p:pic>
        <p:nvPicPr>
          <p:cNvPr id="40" name="Picture 39"/>
          <p:cNvPicPr>
            <a:picLocks noChangeAspect="1"/>
          </p:cNvPicPr>
          <p:nvPr/>
        </p:nvPicPr>
        <p:blipFill>
          <a:blip r:embed="rId5"/>
          <a:stretch>
            <a:fillRect/>
          </a:stretch>
        </p:blipFill>
        <p:spPr>
          <a:xfrm>
            <a:off x="10226688" y="4664220"/>
            <a:ext cx="1157805" cy="1373494"/>
          </a:xfrm>
          <a:prstGeom prst="rect">
            <a:avLst/>
          </a:prstGeom>
        </p:spPr>
      </p:pic>
      <p:grpSp>
        <p:nvGrpSpPr>
          <p:cNvPr id="8" name="Group 7"/>
          <p:cNvGrpSpPr/>
          <p:nvPr/>
        </p:nvGrpSpPr>
        <p:grpSpPr>
          <a:xfrm>
            <a:off x="1879600" y="939802"/>
            <a:ext cx="8421115" cy="1473288"/>
            <a:chOff x="4572000" y="3848100"/>
            <a:chExt cx="12631673" cy="2209932"/>
          </a:xfrm>
        </p:grpSpPr>
        <p:sp>
          <p:nvSpPr>
            <p:cNvPr id="5" name="Rectangle 4"/>
            <p:cNvSpPr/>
            <p:nvPr/>
          </p:nvSpPr>
          <p:spPr>
            <a:xfrm>
              <a:off x="4572000" y="4633425"/>
              <a:ext cx="9144000" cy="1062021"/>
            </a:xfrm>
            <a:prstGeom prst="rect">
              <a:avLst/>
            </a:prstGeom>
          </p:spPr>
          <p:txBody>
            <a:bodyPr>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tập xác định của hàm số: </a:t>
              </a:r>
            </a:p>
          </p:txBody>
        </p:sp>
        <mc:AlternateContent xmlns:mc="http://schemas.openxmlformats.org/markup-compatibility/2006" xmlns:a14="http://schemas.microsoft.com/office/drawing/2010/main">
          <mc:Choice Requires="a14">
            <p:sp>
              <p:nvSpPr>
                <p:cNvPr id="6" name="Rectangle 5"/>
                <p:cNvSpPr/>
                <p:nvPr/>
              </p:nvSpPr>
              <p:spPr>
                <a:xfrm>
                  <a:off x="11408048" y="3848100"/>
                  <a:ext cx="5795625" cy="2209932"/>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14:m>
                    <m:oMathPara xmlns:m="http://schemas.openxmlformats.org/officeDocument/2006/math">
                      <m:oMathParaPr>
                        <m:jc m:val="centerGroup"/>
                      </m:oMathParaPr>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𝑓</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sSup>
                                  <m:sSup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e>
                                  <m:sup>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e>
                                  <m:sup>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e>
                            </m:rad>
                          </m:num>
                          <m:den>
                            <m:box>
                              <m:box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e>
                            </m:box>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408048" y="3848100"/>
                  <a:ext cx="5795625" cy="2209932"/>
                </a:xfrm>
                <a:prstGeom prst="rect">
                  <a:avLst/>
                </a:prstGeom>
                <a:blipFill>
                  <a:blip r:embed="rId6"/>
                  <a:stretch>
                    <a:fillRect/>
                  </a:stretch>
                </a:blipFill>
              </p:spPr>
              <p:txBody>
                <a:bodyPr/>
                <a:lstStyle/>
                <a:p>
                  <a:r>
                    <a:rPr lang="en-US">
                      <a:noFill/>
                    </a:rPr>
                    <a:t> </a:t>
                  </a:r>
                </a:p>
              </p:txBody>
            </p:sp>
          </mc:Fallback>
        </mc:AlternateContent>
      </p:grpSp>
      <p:sp>
        <p:nvSpPr>
          <p:cNvPr id="27" name="Oval Callout 26"/>
          <p:cNvSpPr/>
          <p:nvPr/>
        </p:nvSpPr>
        <p:spPr>
          <a:xfrm>
            <a:off x="5812812" y="2311401"/>
            <a:ext cx="1095989" cy="59923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1930400" y="3132660"/>
            <a:ext cx="9427391" cy="70801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Điều kiện xác định của hàm số:</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3603278" y="4012848"/>
                <a:ext cx="5067477" cy="115826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eqArr>
                          <m:eqArr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eqArrPr>
                          <m:e>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sSup>
                              <m:sSup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sup>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sSup>
                              <m:sSup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sup>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≥0</m:t>
                            </m:r>
                          </m:e>
                          <m:e>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cos</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≠0       </m:t>
                            </m:r>
                          </m:e>
                        </m:eqArr>
                      </m:e>
                    </m:d>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eqArr>
                          <m:eqArr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eqArrPr>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e>
                        </m:eqArr>
                      </m:e>
                    </m:d>
                  </m:oMath>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3603278" y="4012848"/>
                <a:ext cx="5067477" cy="115826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971226" y="5194925"/>
                <a:ext cx="5132431" cy="1008161"/>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D</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den>
                        </m:f>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d>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971226" y="5194925"/>
                <a:ext cx="5132431" cy="1008161"/>
              </a:xfrm>
              <a:prstGeom prst="rect">
                <a:avLst/>
              </a:prstGeom>
              <a:blipFill>
                <a:blip r:embed="rId8"/>
                <a:stretch>
                  <a:fillRect l="-2257" r="-1306"/>
                </a:stretch>
              </a:blipFill>
            </p:spPr>
            <p:txBody>
              <a:bodyPr/>
              <a:lstStyle/>
              <a:p>
                <a:r>
                  <a:rPr lang="en-US">
                    <a:noFill/>
                  </a:rPr>
                  <a:t> </a:t>
                </a:r>
              </a:p>
            </p:txBody>
          </p:sp>
        </mc:Fallback>
      </mc:AlternateContent>
    </p:spTree>
    <p:extLst>
      <p:ext uri="{BB962C8B-B14F-4D97-AF65-F5344CB8AC3E}">
        <p14:creationId xmlns:p14="http://schemas.microsoft.com/office/powerpoint/2010/main" val="25090901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179095" y="787401"/>
            <a:ext cx="9753600" cy="252985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1564106" y="938174"/>
            <a:ext cx="9012989" cy="2247025"/>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tab pos="240042" algn="l"/>
                <a:tab pos="480084" algn="l"/>
              </a:tabLst>
              <a:defRPr/>
            </a:pPr>
            <a:r>
              <a:rPr kumimoji="0" lang="nl-NL" sz="4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4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HÀM SỐ CHẴN, HÀM SỐ LẺ, HÀM SỐ TUẦN HOÀN</a:t>
            </a:r>
            <a:endParaRPr kumimoji="0" lang="en-US" sz="46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109200" y="3748433"/>
            <a:ext cx="1307675" cy="1255367"/>
          </a:xfrm>
          <a:prstGeom prst="rect">
            <a:avLst/>
          </a:prstGeom>
        </p:spPr>
      </p:pic>
      <p:pic>
        <p:nvPicPr>
          <p:cNvPr id="36"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63600" y="5461000"/>
            <a:ext cx="1016000" cy="975360"/>
          </a:xfrm>
          <a:prstGeom prst="rect">
            <a:avLst/>
          </a:prstGeom>
        </p:spPr>
      </p:pic>
      <p:pic>
        <p:nvPicPr>
          <p:cNvPr id="37" name="Picture 36"/>
          <p:cNvPicPr>
            <a:picLocks noChangeAspect="1"/>
          </p:cNvPicPr>
          <p:nvPr/>
        </p:nvPicPr>
        <p:blipFill>
          <a:blip r:embed="rId23"/>
          <a:stretch>
            <a:fillRect/>
          </a:stretch>
        </p:blipFill>
        <p:spPr>
          <a:xfrm>
            <a:off x="5382710" y="3987800"/>
            <a:ext cx="1324979" cy="2593057"/>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0350532" y="400581"/>
            <a:ext cx="797542" cy="878207"/>
          </a:xfrm>
          <a:prstGeom prst="rect">
            <a:avLst/>
          </a:prstGeom>
        </p:spPr>
      </p:pic>
    </p:spTree>
    <p:extLst>
      <p:ext uri="{BB962C8B-B14F-4D97-AF65-F5344CB8AC3E}">
        <p14:creationId xmlns:p14="http://schemas.microsoft.com/office/powerpoint/2010/main" val="3628735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48389"/>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483463" y="450764"/>
            <a:ext cx="879167" cy="326024"/>
          </a:xfrm>
          <a:prstGeom prst="rect">
            <a:avLst/>
          </a:prstGeom>
        </p:spPr>
      </p:pic>
      <p:pic>
        <p:nvPicPr>
          <p:cNvPr id="18" name="Picture 17"/>
          <p:cNvPicPr>
            <a:picLocks noChangeAspect="1"/>
          </p:cNvPicPr>
          <p:nvPr/>
        </p:nvPicPr>
        <p:blipFill>
          <a:blip r:embed="rId3"/>
          <a:stretch>
            <a:fillRect/>
          </a:stretch>
        </p:blipFill>
        <p:spPr>
          <a:xfrm>
            <a:off x="10710002" y="522832"/>
            <a:ext cx="914410" cy="1088277"/>
          </a:xfrm>
          <a:prstGeom prst="rect">
            <a:avLst/>
          </a:prstGeom>
        </p:spPr>
      </p:pic>
      <p:grpSp>
        <p:nvGrpSpPr>
          <p:cNvPr id="10" name="Group 9"/>
          <p:cNvGrpSpPr/>
          <p:nvPr/>
        </p:nvGrpSpPr>
        <p:grpSpPr>
          <a:xfrm>
            <a:off x="3450389" y="381000"/>
            <a:ext cx="5283200" cy="971572"/>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3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190664" y="2984022"/>
              <a:ext cx="7048083" cy="1107996"/>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 Hàm số chẵn, hàm số lẻ</a:t>
              </a:r>
              <a:endParaRPr kumimoji="0" lang="en-US" sz="28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1910" y="1193800"/>
            <a:ext cx="653193" cy="609600"/>
          </a:xfrm>
          <a:prstGeom prst="rect">
            <a:avLst/>
          </a:prstGeom>
        </p:spPr>
      </p:pic>
      <p:sp>
        <p:nvSpPr>
          <p:cNvPr id="31" name="TextBox 30"/>
          <p:cNvSpPr txBox="1"/>
          <p:nvPr/>
        </p:nvSpPr>
        <p:spPr>
          <a:xfrm>
            <a:off x="1159190" y="1279337"/>
            <a:ext cx="2387600"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2667"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459580" y="1752600"/>
                <a:ext cx="11072021" cy="661848"/>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mn-cs"/>
                  </a:rPr>
                  <a:t>Cho hai hàm số </a:t>
                </a:r>
                <a14:m>
                  <m:oMath xmlns:m="http://schemas.openxmlformats.org/officeDocument/2006/math">
                    <m:sSup>
                      <m:sSup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f</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d>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sup>
                        <m: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mn-cs"/>
                  </a:rPr>
                  <a:t> và </a:t>
                </a:r>
                <a14:m>
                  <m:oMath xmlns:m="http://schemas.openxmlformats.org/officeDocument/2006/math">
                    <m:sSup>
                      <m:sSup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g</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d>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sup>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mn-cs"/>
                  </a:rPr>
                  <a:t>, với các đồ thị như hình dưới đây.</a:t>
                </a: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459580" y="1752600"/>
                <a:ext cx="11072021" cy="661848"/>
              </a:xfrm>
              <a:prstGeom prst="rect">
                <a:avLst/>
              </a:prstGeom>
              <a:blipFill>
                <a:blip r:embed="rId6"/>
                <a:stretch>
                  <a:fillRect l="-881" b="-10185"/>
                </a:stretch>
              </a:blipFill>
            </p:spPr>
            <p:txBody>
              <a:bodyPr/>
              <a:lstStyle/>
              <a:p>
                <a:r>
                  <a:rPr lang="en-US">
                    <a:noFill/>
                  </a:rPr>
                  <a:t> </a:t>
                </a:r>
              </a:p>
            </p:txBody>
          </p:sp>
        </mc:Fallback>
      </mc:AlternateContent>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2248" y="3115992"/>
            <a:ext cx="4542552" cy="325940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57200" y="2311400"/>
                <a:ext cx="11074401" cy="707694"/>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Tìm các tập xác định </a:t>
                </a:r>
                <a14:m>
                  <m:oMath xmlns:m="http://schemas.openxmlformats.org/officeDocument/2006/math">
                    <m:sSub>
                      <m:sSub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𝐷</m:t>
                        </m:r>
                      </m:e>
                      <m:sub>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𝑓</m:t>
                        </m:r>
                      </m:sub>
                    </m:sSub>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sSub>
                      <m:sSub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𝐷</m:t>
                        </m:r>
                      </m:e>
                      <m:sub>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𝑔</m:t>
                        </m:r>
                      </m:sub>
                    </m:sSub>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của các hàm số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f</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d>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g</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d>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mc:Choice>
        <mc:Fallback xmlns="">
          <p:sp>
            <p:nvSpPr>
              <p:cNvPr id="14" name="Rectangle 13"/>
              <p:cNvSpPr>
                <a:spLocks noRot="1" noChangeAspect="1" noMove="1" noResize="1" noEditPoints="1" noAdjustHandles="1" noChangeArrowheads="1" noChangeShapeType="1" noTextEdit="1"/>
              </p:cNvSpPr>
              <p:nvPr/>
            </p:nvSpPr>
            <p:spPr>
              <a:xfrm>
                <a:off x="457200" y="2311400"/>
                <a:ext cx="11074401" cy="707694"/>
              </a:xfrm>
              <a:prstGeom prst="rect">
                <a:avLst/>
              </a:prstGeom>
              <a:blipFill>
                <a:blip r:embed="rId8"/>
                <a:stretch>
                  <a:fillRect l="-881" b="-7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57200" y="2934474"/>
                <a:ext cx="6518491" cy="184608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Chứng tỏ rằng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f</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d>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f</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d>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sSub>
                      <m:sSub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𝐷</m:t>
                        </m:r>
                      </m:e>
                      <m:sub>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𝑓</m:t>
                        </m:r>
                      </m:sub>
                    </m:sSub>
                    <m:r>
                      <a:rPr kumimoji="0" lang="en-US" sz="2467" b="0" i="0"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Có nhận xét gì về tính đối xứng của đồ thị hàm số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𝑓</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đối với hệ trục tọa độ </a:t>
                </a:r>
                <a:r>
                  <a:rPr kumimoji="0" lang="en-US" sz="2467"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Oxy</a:t>
                </a:r>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457200" y="2934474"/>
                <a:ext cx="6518491" cy="1846083"/>
              </a:xfrm>
              <a:prstGeom prst="rect">
                <a:avLst/>
              </a:prstGeom>
              <a:blipFill>
                <a:blip r:embed="rId9"/>
                <a:stretch>
                  <a:fillRect l="-1497" r="-1497" b="-33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54526" y="4749800"/>
                <a:ext cx="6518491" cy="1800878"/>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Chứng tỏ rằng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𝑔</m:t>
                    </m:r>
                    <m:d>
                      <m:d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dPr>
                      <m:e>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e>
                    </m:d>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𝑔</m:t>
                    </m:r>
                    <m:d>
                      <m:d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dPr>
                      <m:e>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e>
                    </m:d>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𝐷𝑔</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Có nhận xét gì về tính đối xứng của đồ thị hàm số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𝑔</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đối với hệ trục tọa độ </a:t>
                </a:r>
                <a:r>
                  <a:rPr kumimoji="0" lang="en-US" sz="2467"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Oxy</a:t>
                </a:r>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mc:Choice>
        <mc:Fallback xmlns="">
          <p:sp>
            <p:nvSpPr>
              <p:cNvPr id="17" name="Rectangle 16"/>
              <p:cNvSpPr>
                <a:spLocks noRot="1" noChangeAspect="1" noMove="1" noResize="1" noEditPoints="1" noAdjustHandles="1" noChangeArrowheads="1" noChangeShapeType="1" noTextEdit="1"/>
              </p:cNvSpPr>
              <p:nvPr/>
            </p:nvSpPr>
            <p:spPr>
              <a:xfrm>
                <a:off x="454526" y="4749800"/>
                <a:ext cx="6518491" cy="1800878"/>
              </a:xfrm>
              <a:prstGeom prst="rect">
                <a:avLst/>
              </a:prstGeom>
              <a:blipFill>
                <a:blip r:embed="rId10"/>
                <a:stretch>
                  <a:fillRect l="-1497" r="-1497" b="-3041"/>
                </a:stretch>
              </a:blipFill>
            </p:spPr>
            <p:txBody>
              <a:bodyPr/>
              <a:lstStyle/>
              <a:p>
                <a:r>
                  <a:rPr lang="en-US">
                    <a:noFill/>
                  </a:rPr>
                  <a:t> </a:t>
                </a:r>
              </a:p>
            </p:txBody>
          </p:sp>
        </mc:Fallback>
      </mc:AlternateContent>
    </p:spTree>
    <p:extLst>
      <p:ext uri="{BB962C8B-B14F-4D97-AF65-F5344CB8AC3E}">
        <p14:creationId xmlns:p14="http://schemas.microsoft.com/office/powerpoint/2010/main" val="2937520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P spid="14"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48389"/>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1039310" y="611413"/>
            <a:ext cx="879167" cy="326024"/>
          </a:xfrm>
          <a:prstGeom prst="rect">
            <a:avLst/>
          </a:prstGeom>
        </p:spPr>
      </p:pic>
      <p:pic>
        <p:nvPicPr>
          <p:cNvPr id="24" name="Picture 23"/>
          <p:cNvPicPr>
            <a:picLocks noChangeAspect="1"/>
          </p:cNvPicPr>
          <p:nvPr/>
        </p:nvPicPr>
        <p:blipFill>
          <a:blip r:embed="rId3"/>
          <a:stretch>
            <a:fillRect/>
          </a:stretch>
        </p:blipFill>
        <p:spPr>
          <a:xfrm rot="13859259" flipV="1">
            <a:off x="612243" y="355723"/>
            <a:ext cx="600871" cy="866819"/>
          </a:xfrm>
          <a:prstGeom prst="rect">
            <a:avLst/>
          </a:prstGeom>
        </p:spPr>
      </p:pic>
      <p:sp>
        <p:nvSpPr>
          <p:cNvPr id="25" name="Oval Callout 24"/>
          <p:cNvSpPr/>
          <p:nvPr/>
        </p:nvSpPr>
        <p:spPr>
          <a:xfrm>
            <a:off x="5508012" y="551429"/>
            <a:ext cx="1167955" cy="5923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457200" y="1327134"/>
                <a:ext cx="5783412" cy="307154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Biểu thức </a:t>
                </a:r>
                <a14:m>
                  <m:oMath xmlns:m="http://schemas.openxmlformats.org/officeDocument/2006/math">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sup>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luôn có nghĩa với mọi </a:t>
                </a:r>
                <a14:m>
                  <m:oMath xmlns:m="http://schemas.openxmlformats.org/officeDocument/2006/math">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tập xác định của hàm số </a:t>
                </a:r>
                <a14:m>
                  <m:oMath xmlns:m="http://schemas.openxmlformats.org/officeDocument/2006/math">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sup>
                    </m:sSup>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sSub>
                      <m:sSub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sub>
                    </m:sSub>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tập xác định của hàm số </a:t>
                </a:r>
                <a14:m>
                  <m:oMath xmlns:m="http://schemas.openxmlformats.org/officeDocument/2006/math">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sSub>
                      <m:sSub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sub>
                    </m:sSub>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1327134"/>
                <a:ext cx="5783412" cy="3071546"/>
              </a:xfrm>
              <a:prstGeom prst="rect">
                <a:avLst/>
              </a:prstGeom>
              <a:blipFill>
                <a:blip r:embed="rId4"/>
                <a:stretch>
                  <a:fillRect l="-1791" r="-1686" b="-992"/>
                </a:stretch>
              </a:blipFill>
            </p:spPr>
            <p:txBody>
              <a:bodyPr/>
              <a:lstStyle/>
              <a:p>
                <a:r>
                  <a:rPr lang="en-US">
                    <a:noFill/>
                  </a:rPr>
                  <a:t> </a:t>
                </a:r>
              </a:p>
            </p:txBody>
          </p:sp>
        </mc:Fallback>
      </mc:AlternateContent>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6648" y="1357515"/>
            <a:ext cx="4373745" cy="3138285"/>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406400" y="4559518"/>
                <a:ext cx="11745505" cy="1846468"/>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sub>
                    </m:sSub>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luôn có: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sup>
                    </m:s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sup>
                    </m:s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sub>
                    </m:sSub>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hình vẽ ta thấy đồ thị hàm số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f</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oMath>
                </a14:m>
                <a:r>
                  <a:rPr kumimoji="0" lang="en-US" sz="2533"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đối xứng với nhau qua trục tung Oy.</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06400" y="4559518"/>
                <a:ext cx="11745505" cy="1846468"/>
              </a:xfrm>
              <a:prstGeom prst="rect">
                <a:avLst/>
              </a:prstGeom>
              <a:blipFill>
                <a:blip r:embed="rId6"/>
                <a:stretch>
                  <a:fillRect l="-935" b="-3300"/>
                </a:stretch>
              </a:blipFill>
            </p:spPr>
            <p:txBody>
              <a:bodyPr/>
              <a:lstStyle/>
              <a:p>
                <a:r>
                  <a:rPr lang="en-US">
                    <a:noFill/>
                  </a:rPr>
                  <a:t> </a:t>
                </a:r>
              </a:p>
            </p:txBody>
          </p:sp>
        </mc:Fallback>
      </mc:AlternateContent>
    </p:spTree>
    <p:extLst>
      <p:ext uri="{BB962C8B-B14F-4D97-AF65-F5344CB8AC3E}">
        <p14:creationId xmlns:p14="http://schemas.microsoft.com/office/powerpoint/2010/main" val="412698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48389"/>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1039310" y="611413"/>
            <a:ext cx="879167" cy="326024"/>
          </a:xfrm>
          <a:prstGeom prst="rect">
            <a:avLst/>
          </a:prstGeom>
        </p:spPr>
      </p:pic>
      <p:pic>
        <p:nvPicPr>
          <p:cNvPr id="24" name="Picture 23"/>
          <p:cNvPicPr>
            <a:picLocks noChangeAspect="1"/>
          </p:cNvPicPr>
          <p:nvPr/>
        </p:nvPicPr>
        <p:blipFill>
          <a:blip r:embed="rId3"/>
          <a:stretch>
            <a:fillRect/>
          </a:stretch>
        </p:blipFill>
        <p:spPr>
          <a:xfrm rot="13859259" flipV="1">
            <a:off x="612243" y="355723"/>
            <a:ext cx="600871" cy="866819"/>
          </a:xfrm>
          <a:prstGeom prst="rect">
            <a:avLst/>
          </a:prstGeom>
        </p:spPr>
      </p:pic>
      <p:sp>
        <p:nvSpPr>
          <p:cNvPr id="25" name="Oval Callout 24"/>
          <p:cNvSpPr/>
          <p:nvPr/>
        </p:nvSpPr>
        <p:spPr>
          <a:xfrm>
            <a:off x="5486401" y="865248"/>
            <a:ext cx="1167955" cy="5923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6648" y="1744244"/>
            <a:ext cx="4373745" cy="313828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11201" y="1701800"/>
                <a:ext cx="6858000" cy="2086020"/>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sub>
                    </m:sSub>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luôn có: </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609630" rtl="0" eaLnBrk="1" fontAlgn="auto" latinLnBrk="0" hangingPunct="1">
                  <a:lnSpc>
                    <a:spcPct val="150000"/>
                  </a:lnSpc>
                  <a:spcBef>
                    <a:spcPts val="0"/>
                  </a:spcBef>
                  <a:spcAft>
                    <a:spcPts val="533"/>
                  </a:spcAft>
                  <a:buClrTx/>
                  <a:buSzTx/>
                  <a:buFontTx/>
                  <a:buNone/>
                  <a:tabLst/>
                  <a:defRPr/>
                </a:pP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sub>
                    </m:sSub>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11201" y="1701800"/>
                <a:ext cx="6858000" cy="2086020"/>
              </a:xfrm>
              <a:prstGeom prst="rect">
                <a:avLst/>
              </a:prstGeom>
              <a:blipFill>
                <a:blip r:embed="rId5"/>
                <a:stretch>
                  <a:fillRect l="-1600"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4356" y="3879447"/>
                <a:ext cx="5574844" cy="1846468"/>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Từ hình vẽ ta thấy đồ thị hàm số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nhận gốc tọa độ O làm tâm đối xứng.</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24356" y="3879447"/>
                <a:ext cx="5574844" cy="1846468"/>
              </a:xfrm>
              <a:prstGeom prst="rect">
                <a:avLst/>
              </a:prstGeom>
              <a:blipFill>
                <a:blip r:embed="rId6"/>
                <a:stretch>
                  <a:fillRect l="-1969" r="-1860" b="-3300"/>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0895978" y="5531056"/>
            <a:ext cx="987637" cy="1170533"/>
          </a:xfrm>
          <a:prstGeom prst="rect">
            <a:avLst/>
          </a:prstGeom>
        </p:spPr>
      </p:pic>
    </p:spTree>
    <p:extLst>
      <p:ext uri="{BB962C8B-B14F-4D97-AF65-F5344CB8AC3E}">
        <p14:creationId xmlns:p14="http://schemas.microsoft.com/office/powerpoint/2010/main" val="322979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7423" y="0"/>
            <a:ext cx="13587129" cy="7787299"/>
          </a:xfrm>
          <a:prstGeom prst="rect">
            <a:avLst/>
          </a:prstGeom>
        </p:spPr>
      </p:pic>
      <p:sp>
        <p:nvSpPr>
          <p:cNvPr id="13" name="AutoShape 7"/>
          <p:cNvSpPr/>
          <p:nvPr/>
        </p:nvSpPr>
        <p:spPr>
          <a:xfrm>
            <a:off x="914400" y="1397000"/>
            <a:ext cx="10414001" cy="4775200"/>
          </a:xfrm>
          <a:prstGeom prst="rect">
            <a:avLst/>
          </a:prstGeom>
          <a:solidFill>
            <a:srgbClr val="FFFBEC"/>
          </a:solidFill>
        </p:spPr>
      </p:sp>
      <mc:AlternateContent xmlns:mc="http://schemas.openxmlformats.org/markup-compatibility/2006" xmlns:a14="http://schemas.microsoft.com/office/drawing/2010/main">
        <mc:Choice Requires="a14">
          <p:sp>
            <p:nvSpPr>
              <p:cNvPr id="14" name="Rectangle 13"/>
              <p:cNvSpPr/>
              <p:nvPr/>
            </p:nvSpPr>
            <p:spPr>
              <a:xfrm>
                <a:off x="1179073" y="1568230"/>
                <a:ext cx="9844529" cy="440210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y</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tập xác định là D.</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15" marR="0" lvl="0" indent="-304815"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chẵn nếu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Đồ thị của một hàm số chẵn nhận trục tung là trục đối xứng.</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15" marR="0" lvl="0" indent="-304815"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lẻ nếu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Đồ thị của một hàm số lẻ nhận gốc tọa độ là tâm đối xứng.</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79073" y="1568230"/>
                <a:ext cx="9844529" cy="4402103"/>
              </a:xfrm>
              <a:prstGeom prst="rect">
                <a:avLst/>
              </a:prstGeom>
              <a:blipFill>
                <a:blip r:embed="rId3"/>
                <a:stretch>
                  <a:fillRect l="-1176" r="-1176" b="-1108"/>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0517592" y="827735"/>
            <a:ext cx="963210" cy="1013905"/>
          </a:xfrm>
          <a:prstGeom prst="rect">
            <a:avLst/>
          </a:prstGeom>
        </p:spPr>
      </p:pic>
      <p:sp>
        <p:nvSpPr>
          <p:cNvPr id="3" name="Rectangle 2"/>
          <p:cNvSpPr/>
          <p:nvPr/>
        </p:nvSpPr>
        <p:spPr>
          <a:xfrm>
            <a:off x="4858104" y="415091"/>
            <a:ext cx="2831224"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185561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533857" y="616337"/>
            <a:ext cx="11166192" cy="5639864"/>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4673601" y="1147681"/>
            <a:ext cx="2803973"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0634455" y="635000"/>
            <a:ext cx="830335" cy="863600"/>
          </a:xfrm>
          <a:prstGeom prst="rect">
            <a:avLst/>
          </a:prstGeom>
        </p:spPr>
      </p:pic>
      <p:pic>
        <p:nvPicPr>
          <p:cNvPr id="33" name="Picture 32"/>
          <p:cNvPicPr>
            <a:picLocks noChangeAspect="1"/>
          </p:cNvPicPr>
          <p:nvPr/>
        </p:nvPicPr>
        <p:blipFill>
          <a:blip r:embed="rId3"/>
          <a:stretch>
            <a:fillRect/>
          </a:stretch>
        </p:blipFill>
        <p:spPr>
          <a:xfrm>
            <a:off x="11033545" y="1118453"/>
            <a:ext cx="658482" cy="684862"/>
          </a:xfrm>
          <a:prstGeom prst="rect">
            <a:avLst/>
          </a:prstGeom>
        </p:spPr>
      </p:pic>
      <p:pic>
        <p:nvPicPr>
          <p:cNvPr id="34" name="Picture 33"/>
          <p:cNvPicPr>
            <a:picLocks noChangeAspect="1"/>
          </p:cNvPicPr>
          <p:nvPr/>
        </p:nvPicPr>
        <p:blipFill>
          <a:blip r:embed="rId4"/>
          <a:stretch>
            <a:fillRect/>
          </a:stretch>
        </p:blipFill>
        <p:spPr>
          <a:xfrm>
            <a:off x="5213156" y="4953001"/>
            <a:ext cx="1666510" cy="1663371"/>
          </a:xfrm>
          <a:prstGeom prst="rect">
            <a:avLst/>
          </a:prstGeom>
        </p:spPr>
      </p:pic>
      <p:sp>
        <p:nvSpPr>
          <p:cNvPr id="5" name="Rectangle 4"/>
          <p:cNvSpPr/>
          <p:nvPr/>
        </p:nvSpPr>
        <p:spPr>
          <a:xfrm>
            <a:off x="1117600" y="2057401"/>
            <a:ext cx="9956800" cy="273972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8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Để vẽ đồ thị của một hàm số chẵn (tương ứng, lẻ), ta chỉ cần vẽ phần đồ thị của hàm số với những x dương, sau đó lấy đối xứng phần đồ thị đã vẽ qua trục tung (tương ứng, qua gốc tọa độ), ta sẽ được đồ thị của hàm số đã cho.</a:t>
            </a:r>
          </a:p>
        </p:txBody>
      </p:sp>
    </p:spTree>
    <p:extLst>
      <p:ext uri="{BB962C8B-B14F-4D97-AF65-F5344CB8AC3E}">
        <p14:creationId xmlns:p14="http://schemas.microsoft.com/office/powerpoint/2010/main" val="114195685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693605" y="-1653599"/>
            <a:ext cx="13408095" cy="9244976"/>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406400" y="381000"/>
            <a:ext cx="11430000" cy="61468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18990" tIns="18990" rIns="18990" bIns="18990" rtlCol="0" anchor="ctr"/>
            <a:lstStyle/>
            <a:p>
              <a:pPr marL="0" marR="0" lvl="0" indent="0" algn="ctr" defTabSz="609630" rtl="0" eaLnBrk="1" fontAlgn="auto" latinLnBrk="0" hangingPunct="1">
                <a:lnSpc>
                  <a:spcPts val="74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983352" y="841514"/>
            <a:ext cx="3658374" cy="738664"/>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2: (SGK – tr24)</a:t>
            </a:r>
            <a:endPar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5537423" y="1803400"/>
            <a:ext cx="1167955" cy="57683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p:pic>
        <p:nvPicPr>
          <p:cNvPr id="61" name="Picture 60"/>
          <p:cNvPicPr>
            <a:picLocks noChangeAspect="1"/>
          </p:cNvPicPr>
          <p:nvPr/>
        </p:nvPicPr>
        <p:blipFill>
          <a:blip r:embed="rId8"/>
          <a:stretch>
            <a:fillRect/>
          </a:stretch>
        </p:blipFill>
        <p:spPr>
          <a:xfrm>
            <a:off x="10370638" y="5198770"/>
            <a:ext cx="1269109" cy="1149863"/>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4620721" y="1000230"/>
                <a:ext cx="7237485"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tính chẵn, lẻ của hàm số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𝑓</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𝑠𝑖𝑛𝑥</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620721" y="1000230"/>
                <a:ext cx="7237485" cy="502766"/>
              </a:xfrm>
              <a:prstGeom prst="rect">
                <a:avLst/>
              </a:prstGeom>
              <a:blipFill>
                <a:blip r:embed="rId9"/>
                <a:stretch>
                  <a:fillRect l="-1601" t="-12048" b="-31325"/>
                </a:stretch>
              </a:blipFill>
            </p:spPr>
            <p:txBody>
              <a:bodyPr/>
              <a:lstStyle/>
              <a:p>
                <a:r>
                  <a:rPr lang="en-US">
                    <a:noFill/>
                  </a:rPr>
                  <a:t> </a:t>
                </a:r>
              </a:p>
            </p:txBody>
          </p:sp>
        </mc:Fallback>
      </mc:AlternateContent>
      <p:pic>
        <p:nvPicPr>
          <p:cNvPr id="41" name="Picture 40"/>
          <p:cNvPicPr>
            <a:picLocks noChangeAspect="1"/>
          </p:cNvPicPr>
          <p:nvPr/>
        </p:nvPicPr>
        <p:blipFill>
          <a:blip r:embed="rId10"/>
          <a:stretch>
            <a:fillRect/>
          </a:stretch>
        </p:blipFill>
        <p:spPr>
          <a:xfrm>
            <a:off x="471027" y="5707913"/>
            <a:ext cx="796585" cy="92387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035858" y="2681248"/>
                <a:ext cx="10171082" cy="3363100"/>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 xác định của hàm số là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R</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Do đó, nếu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𝑥</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thuộc tập xác định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𝐷</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r>
                  <a:rPr kumimoji="0" lang="en-US" sz="2667" b="0" i="0" u="none" strike="noStrike" kern="1200" cap="none" spc="0" normalizeH="0" baseline="0" noProof="0">
                    <a:ln>
                      <a:noFill/>
                    </a:ln>
                    <a:solidFill>
                      <a:prstClr val="black"/>
                    </a:solidFill>
                    <a:effectLst/>
                    <a:uLnTx/>
                    <a:uFillTx/>
                    <a:latin typeface="Calibri"/>
                    <a:ea typeface="Dotum" panose="020B0600000101010101" pitchFamily="34" charset="-127"/>
                    <a:cs typeface="+mn-cs"/>
                  </a:rPr>
                  <a:t>-x</a:t>
                </a: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cũng thuộc tập xác định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𝐷</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𝑓</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𝑓</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𝐷</m:t>
                    </m:r>
                  </m:oMath>
                </a14:m>
                <a:endParaRPr kumimoji="0" lang="en-US" sz="2667"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𝑓</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𝑠𝑖𝑛𝑥</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hàm số lẻ.</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35858" y="2681248"/>
                <a:ext cx="10171082" cy="3363100"/>
              </a:xfrm>
              <a:prstGeom prst="rect">
                <a:avLst/>
              </a:prstGeom>
              <a:blipFill>
                <a:blip r:embed="rId11"/>
                <a:stretch>
                  <a:fillRect l="-1139" r="-1139" b="-1449"/>
                </a:stretch>
              </a:blipFill>
            </p:spPr>
            <p:txBody>
              <a:bodyPr/>
              <a:lstStyle/>
              <a:p>
                <a:r>
                  <a:rPr lang="en-US">
                    <a:noFill/>
                  </a:rPr>
                  <a:t> </a:t>
                </a:r>
              </a:p>
            </p:txBody>
          </p:sp>
        </mc:Fallback>
      </mc:AlternateContent>
    </p:spTree>
    <p:extLst>
      <p:ext uri="{BB962C8B-B14F-4D97-AF65-F5344CB8AC3E}">
        <p14:creationId xmlns:p14="http://schemas.microsoft.com/office/powerpoint/2010/main" val="10378169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anim calcmode="lin" valueType="num">
                                      <p:cBhvr>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anim calcmode="lin" valueType="num">
                                      <p:cBhvr>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anim calcmode="lin" valueType="num">
                                      <p:cBhvr>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8">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anim calcmode="lin" valueType="num">
                                      <p:cBhvr>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508000" y="435933"/>
            <a:ext cx="2962363" cy="8636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Arial"/>
                <a:cs typeface="Arial"/>
                <a:sym typeface="Arial"/>
              </a:rPr>
              <a:t>LUYỆN TẬP 2</a:t>
            </a:r>
            <a:endParaRPr kumimoji="0" sz="3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0586219" y="5582828"/>
            <a:ext cx="2422201" cy="2273972"/>
          </a:xfrm>
          <a:prstGeom prst="rect">
            <a:avLst/>
          </a:prstGeom>
        </p:spPr>
      </p:pic>
      <p:pic>
        <p:nvPicPr>
          <p:cNvPr id="5" name="Picture 4"/>
          <p:cNvPicPr>
            <a:picLocks noChangeAspect="1"/>
          </p:cNvPicPr>
          <p:nvPr/>
        </p:nvPicPr>
        <p:blipFill>
          <a:blip r:embed="rId3"/>
          <a:stretch>
            <a:fillRect/>
          </a:stretch>
        </p:blipFill>
        <p:spPr>
          <a:xfrm rot="16200000">
            <a:off x="11051414" y="452442"/>
            <a:ext cx="870077" cy="824105"/>
          </a:xfrm>
          <a:prstGeom prst="rect">
            <a:avLst/>
          </a:prstGeom>
        </p:spPr>
      </p:pic>
      <p:sp>
        <p:nvSpPr>
          <p:cNvPr id="18" name="Oval Callout 17"/>
          <p:cNvSpPr/>
          <p:nvPr/>
        </p:nvSpPr>
        <p:spPr>
          <a:xfrm>
            <a:off x="5486401" y="1549400"/>
            <a:ext cx="1167955" cy="61926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2"/>
          <p:cNvGrpSpPr/>
          <p:nvPr/>
        </p:nvGrpSpPr>
        <p:grpSpPr>
          <a:xfrm>
            <a:off x="3665090" y="435934"/>
            <a:ext cx="5881715" cy="860300"/>
            <a:chOff x="5410200" y="653900"/>
            <a:chExt cx="8822573" cy="1290451"/>
          </a:xfrm>
        </p:grpSpPr>
        <mc:AlternateContent xmlns:mc="http://schemas.openxmlformats.org/markup-compatibility/2006" xmlns:a14="http://schemas.microsoft.com/office/drawing/2010/main">
          <mc:Choice Requires="a14">
            <p:sp>
              <p:nvSpPr>
                <p:cNvPr id="7" name="Rectangle 6"/>
                <p:cNvSpPr/>
                <p:nvPr/>
              </p:nvSpPr>
              <p:spPr>
                <a:xfrm>
                  <a:off x="11963400" y="653900"/>
                  <a:ext cx="2269373" cy="1290451"/>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11963400" y="653900"/>
                  <a:ext cx="2269373" cy="1290451"/>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5410200" y="993631"/>
              <a:ext cx="6925455" cy="75415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tính chẵn, lẻ của hàm số </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p:cNvGrpSpPr/>
          <p:nvPr/>
        </p:nvGrpSpPr>
        <p:grpSpPr>
          <a:xfrm>
            <a:off x="544721" y="2107956"/>
            <a:ext cx="11074400" cy="860300"/>
            <a:chOff x="817082" y="3186825"/>
            <a:chExt cx="16611600" cy="1290451"/>
          </a:xfrm>
        </p:grpSpPr>
        <mc:AlternateContent xmlns:mc="http://schemas.openxmlformats.org/markup-compatibility/2006" xmlns:a14="http://schemas.microsoft.com/office/drawing/2010/main">
          <mc:Choice Requires="a14">
            <p:sp>
              <p:nvSpPr>
                <p:cNvPr id="2" name="Rectangle 1"/>
                <p:cNvSpPr/>
                <p:nvPr/>
              </p:nvSpPr>
              <p:spPr>
                <a:xfrm>
                  <a:off x="817082" y="3314700"/>
                  <a:ext cx="16611600" cy="106202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Biểu thức     </a:t>
                  </a: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nghĩa khi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17082" y="3314700"/>
                  <a:ext cx="16611600" cy="1062022"/>
                </a:xfrm>
                <a:prstGeom prst="rect">
                  <a:avLst/>
                </a:prstGeom>
                <a:blipFill>
                  <a:blip r:embed="rId5"/>
                  <a:stretch>
                    <a:fillRect l="-1046" b="-11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117682" y="3186825"/>
                  <a:ext cx="676146" cy="1290451"/>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3117682" y="3186825"/>
                  <a:ext cx="676146" cy="1290451"/>
                </a:xfrm>
                <a:prstGeom prst="rect">
                  <a:avLst/>
                </a:prstGeom>
                <a:blipFill>
                  <a:blip r:embed="rId6"/>
                  <a:stretch>
                    <a:fillRect/>
                  </a:stretch>
                </a:blipFill>
              </p:spPr>
              <p:txBody>
                <a:bodyPr/>
                <a:lstStyle/>
                <a:p>
                  <a:r>
                    <a:rPr lang="en-US">
                      <a:noFill/>
                    </a:rPr>
                    <a:t> </a:t>
                  </a:r>
                </a:p>
              </p:txBody>
            </p:sp>
          </mc:Fallback>
        </mc:AlternateContent>
      </p:grpSp>
      <p:grpSp>
        <p:nvGrpSpPr>
          <p:cNvPr id="23" name="Group 22"/>
          <p:cNvGrpSpPr/>
          <p:nvPr/>
        </p:nvGrpSpPr>
        <p:grpSpPr>
          <a:xfrm>
            <a:off x="508000" y="3013725"/>
            <a:ext cx="9499600" cy="860300"/>
            <a:chOff x="762000" y="4545478"/>
            <a:chExt cx="14249400" cy="1290451"/>
          </a:xfrm>
        </p:grpSpPr>
        <mc:AlternateContent xmlns:mc="http://schemas.openxmlformats.org/markup-compatibility/2006" xmlns:a14="http://schemas.microsoft.com/office/drawing/2010/main">
          <mc:Choice Requires="a14">
            <p:sp>
              <p:nvSpPr>
                <p:cNvPr id="16" name="Rectangle 15"/>
                <p:cNvSpPr/>
                <p:nvPr/>
              </p:nvSpPr>
              <p:spPr>
                <a:xfrm>
                  <a:off x="762000" y="4668970"/>
                  <a:ext cx="14249400" cy="106202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Suy ra tập xác định của hàm số                là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e>
                      </m:d>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62000" y="4668970"/>
                  <a:ext cx="14249400" cy="1062022"/>
                </a:xfrm>
                <a:prstGeom prst="rect">
                  <a:avLst/>
                </a:prstGeom>
                <a:blipFill>
                  <a:blip r:embed="rId7"/>
                  <a:stretch>
                    <a:fillRect l="-1219" b="-11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965281" y="4545478"/>
                  <a:ext cx="2269373" cy="1290451"/>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7965281" y="4545478"/>
                  <a:ext cx="2269373" cy="1290451"/>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Rectangle 23"/>
              <p:cNvSpPr/>
              <p:nvPr/>
            </p:nvSpPr>
            <p:spPr>
              <a:xfrm>
                <a:off x="508000" y="4022007"/>
                <a:ext cx="11111121" cy="70801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Do đó, nếu x thuộc tập xác định D thì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cũng thuộc tập xác định D.</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508000" y="4022007"/>
                <a:ext cx="11111121" cy="708014"/>
              </a:xfrm>
              <a:prstGeom prst="rect">
                <a:avLst/>
              </a:prstGeom>
              <a:blipFill>
                <a:blip r:embed="rId9"/>
                <a:stretch>
                  <a:fillRect l="-1042" b="-11207"/>
                </a:stretch>
              </a:blipFill>
            </p:spPr>
            <p:txBody>
              <a:bodyPr/>
              <a:lstStyle/>
              <a:p>
                <a:r>
                  <a:rPr lang="en-US">
                    <a:noFill/>
                  </a:rPr>
                  <a:t> </a:t>
                </a:r>
              </a:p>
            </p:txBody>
          </p:sp>
        </mc:Fallback>
      </mc:AlternateContent>
      <p:grpSp>
        <p:nvGrpSpPr>
          <p:cNvPr id="29" name="Group 28"/>
          <p:cNvGrpSpPr/>
          <p:nvPr/>
        </p:nvGrpSpPr>
        <p:grpSpPr>
          <a:xfrm>
            <a:off x="476944" y="4833175"/>
            <a:ext cx="6440186" cy="860300"/>
            <a:chOff x="3342071" y="6935963"/>
            <a:chExt cx="9660278" cy="1290450"/>
          </a:xfrm>
        </p:grpSpPr>
        <mc:AlternateContent xmlns:mc="http://schemas.openxmlformats.org/markup-compatibility/2006" xmlns:a14="http://schemas.microsoft.com/office/drawing/2010/main">
          <mc:Choice Requires="a14">
            <p:sp>
              <p:nvSpPr>
                <p:cNvPr id="25" name="Rectangle 24"/>
                <p:cNvSpPr/>
                <p:nvPr/>
              </p:nvSpPr>
              <p:spPr>
                <a:xfrm>
                  <a:off x="4905420" y="6935963"/>
                  <a:ext cx="8096929" cy="129045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num>
                          <m:den>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den>
                        </m:f>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den>
                        </m:f>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4905420" y="6935963"/>
                  <a:ext cx="8096929" cy="1290450"/>
                </a:xfrm>
                <a:prstGeom prst="rect">
                  <a:avLst/>
                </a:prstGeom>
                <a:blipFill>
                  <a:blip r:embed="rId10"/>
                  <a:stretch>
                    <a:fillRect/>
                  </a:stretch>
                </a:blipFill>
              </p:spPr>
              <p:txBody>
                <a:bodyPr/>
                <a:lstStyle/>
                <a:p>
                  <a:r>
                    <a:rPr lang="en-US">
                      <a:noFill/>
                    </a:rPr>
                    <a:t> </a:t>
                  </a:r>
                </a:p>
              </p:txBody>
            </p:sp>
          </mc:Fallback>
        </mc:AlternateContent>
        <p:sp>
          <p:nvSpPr>
            <p:cNvPr id="28" name="Rectangle 27"/>
            <p:cNvSpPr/>
            <p:nvPr/>
          </p:nvSpPr>
          <p:spPr>
            <a:xfrm>
              <a:off x="3342071" y="7116583"/>
              <a:ext cx="1646028" cy="1062021"/>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1" name="Group 30"/>
          <p:cNvGrpSpPr/>
          <p:nvPr/>
        </p:nvGrpSpPr>
        <p:grpSpPr>
          <a:xfrm>
            <a:off x="544721" y="5816599"/>
            <a:ext cx="6096000" cy="860300"/>
            <a:chOff x="1981200" y="9029700"/>
            <a:chExt cx="9144000" cy="1290451"/>
          </a:xfrm>
        </p:grpSpPr>
        <p:sp>
          <p:nvSpPr>
            <p:cNvPr id="26" name="Rectangle 25"/>
            <p:cNvSpPr/>
            <p:nvPr/>
          </p:nvSpPr>
          <p:spPr>
            <a:xfrm>
              <a:off x="1981200" y="9182100"/>
              <a:ext cx="9144000" cy="1062022"/>
            </a:xfrm>
            <a:prstGeom prst="rect">
              <a:avLst/>
            </a:prstGeom>
          </p:spPr>
          <p:txBody>
            <a:bodyPr>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là hàm số lẻ.</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2971800" y="9029700"/>
                  <a:ext cx="2269373" cy="1290451"/>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2971800" y="9029700"/>
                  <a:ext cx="2269373" cy="1290451"/>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30571810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5" name="Rectangle 24"/>
          <p:cNvSpPr/>
          <p:nvPr/>
        </p:nvSpPr>
        <p:spPr>
          <a:xfrm>
            <a:off x="4413154" y="717913"/>
            <a:ext cx="3187091" cy="913070"/>
          </a:xfrm>
          <a:prstGeom prst="rect">
            <a:avLst/>
          </a:prstGeom>
        </p:spPr>
        <p:txBody>
          <a:bodyPr wrap="none">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KHỞI ĐỘNG</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558800" y="1760387"/>
                <a:ext cx="11031621" cy="403655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 sử vận tốc v (tính bằng lít/giây) của luồng khí trong một chu kì hô hấp (tức là thời gian từ lúc bắt đầu của một nhịp thở đến khi bắt đầu của nhịp thở tiếp theo) của một người nào đó ở trạng thái nghỉ ngơi được cho bởi công thức: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v</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=0,85</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πt</m:t>
                        </m:r>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trong đó t là thời gian (tính bằng giây). Hãy tìm thời gian của một chu kì hô hấp đầy đủ và số chu kì hô hấp trong một phút của người đó.</a:t>
                </a:r>
              </a:p>
            </p:txBody>
          </p:sp>
        </mc:Choice>
        <mc:Fallback xmlns="">
          <p:sp>
            <p:nvSpPr>
              <p:cNvPr id="26" name="Rectangle 25"/>
              <p:cNvSpPr>
                <a:spLocks noRot="1" noChangeAspect="1" noMove="1" noResize="1" noEditPoints="1" noAdjustHandles="1" noChangeArrowheads="1" noChangeShapeType="1" noTextEdit="1"/>
              </p:cNvSpPr>
              <p:nvPr/>
            </p:nvSpPr>
            <p:spPr>
              <a:xfrm>
                <a:off x="558800" y="1760387"/>
                <a:ext cx="11031621" cy="4036554"/>
              </a:xfrm>
              <a:prstGeom prst="rect">
                <a:avLst/>
              </a:prstGeom>
              <a:blipFill>
                <a:blip r:embed="rId2"/>
                <a:stretch>
                  <a:fillRect l="-1050" r="-1050" b="-1208"/>
                </a:stretch>
              </a:blipFill>
            </p:spPr>
            <p:txBody>
              <a:bodyPr/>
              <a:lstStyle/>
              <a:p>
                <a:r>
                  <a:rPr lang="en-US">
                    <a:noFill/>
                  </a:rPr>
                  <a:t> </a:t>
                </a:r>
              </a:p>
            </p:txBody>
          </p:sp>
        </mc:Fallback>
      </mc:AlternateContent>
      <p:pic>
        <p:nvPicPr>
          <p:cNvPr id="30" name="Picture 29"/>
          <p:cNvPicPr>
            <a:picLocks noChangeAspect="1"/>
          </p:cNvPicPr>
          <p:nvPr/>
        </p:nvPicPr>
        <p:blipFill>
          <a:blip r:embed="rId3"/>
          <a:stretch>
            <a:fillRect/>
          </a:stretch>
        </p:blipFill>
        <p:spPr>
          <a:xfrm>
            <a:off x="10452738" y="5960957"/>
            <a:ext cx="1117600" cy="414443"/>
          </a:xfrm>
          <a:prstGeom prst="rect">
            <a:avLst/>
          </a:prstGeom>
        </p:spPr>
      </p:pic>
      <p:pic>
        <p:nvPicPr>
          <p:cNvPr id="31" name="Picture 30"/>
          <p:cNvPicPr>
            <a:picLocks noChangeAspect="1"/>
          </p:cNvPicPr>
          <p:nvPr/>
        </p:nvPicPr>
        <p:blipFill>
          <a:blip r:embed="rId4"/>
          <a:stretch>
            <a:fillRect/>
          </a:stretch>
        </p:blipFill>
        <p:spPr>
          <a:xfrm>
            <a:off x="10452739" y="484317"/>
            <a:ext cx="1137683" cy="892250"/>
          </a:xfrm>
          <a:prstGeom prst="rect">
            <a:avLst/>
          </a:prstGeom>
        </p:spPr>
      </p:pic>
      <p:pic>
        <p:nvPicPr>
          <p:cNvPr id="32" name="Picture 31"/>
          <p:cNvPicPr>
            <a:picLocks noChangeAspect="1"/>
          </p:cNvPicPr>
          <p:nvPr/>
        </p:nvPicPr>
        <p:blipFill>
          <a:blip r:embed="rId5"/>
          <a:stretch>
            <a:fillRect/>
          </a:stretch>
        </p:blipFill>
        <p:spPr>
          <a:xfrm rot="2413509">
            <a:off x="237008" y="139283"/>
            <a:ext cx="1003259" cy="1229038"/>
          </a:xfrm>
          <a:prstGeom prst="rect">
            <a:avLst/>
          </a:prstGeom>
        </p:spPr>
      </p:pic>
    </p:spTree>
    <p:extLst>
      <p:ext uri="{BB962C8B-B14F-4D97-AF65-F5344CB8AC3E}">
        <p14:creationId xmlns:p14="http://schemas.microsoft.com/office/powerpoint/2010/main" val="11403100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0566400" y="482601"/>
            <a:ext cx="1117600" cy="414443"/>
          </a:xfrm>
          <a:prstGeom prst="rect">
            <a:avLst/>
          </a:prstGeom>
        </p:spPr>
      </p:pic>
      <p:grpSp>
        <p:nvGrpSpPr>
          <p:cNvPr id="16" name="Group 15"/>
          <p:cNvGrpSpPr/>
          <p:nvPr/>
        </p:nvGrpSpPr>
        <p:grpSpPr>
          <a:xfrm>
            <a:off x="558800" y="407695"/>
            <a:ext cx="3843501" cy="1903705"/>
            <a:chOff x="-762000" y="7277100"/>
            <a:chExt cx="5765252" cy="2855558"/>
          </a:xfrm>
        </p:grpSpPr>
        <p:pic>
          <p:nvPicPr>
            <p:cNvPr id="11" name="Picture 10"/>
            <p:cNvPicPr>
              <a:picLocks noChangeAspect="1"/>
            </p:cNvPicPr>
            <p:nvPr/>
          </p:nvPicPr>
          <p:blipFill>
            <a:blip r:embed="rId3"/>
            <a:stretch>
              <a:fillRect/>
            </a:stretch>
          </p:blipFill>
          <p:spPr>
            <a:xfrm>
              <a:off x="-762000" y="7277100"/>
              <a:ext cx="5765252" cy="2855558"/>
            </a:xfrm>
            <a:prstGeom prst="rect">
              <a:avLst/>
            </a:prstGeom>
          </p:spPr>
        </p:pic>
        <p:sp>
          <p:nvSpPr>
            <p:cNvPr id="38" name="Rectangle 37"/>
            <p:cNvSpPr/>
            <p:nvPr/>
          </p:nvSpPr>
          <p:spPr>
            <a:xfrm>
              <a:off x="-229192" y="7505700"/>
              <a:ext cx="4609917" cy="784830"/>
            </a:xfrm>
            <a:prstGeom prst="rect">
              <a:avLst/>
            </a:prstGeom>
          </p:spPr>
          <p:txBody>
            <a:bodyPr wrap="non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 mở rộng</a:t>
              </a:r>
            </a:p>
          </p:txBody>
        </p:sp>
      </p:grpSp>
      <p:pic>
        <p:nvPicPr>
          <p:cNvPr id="40" name="Picture 39"/>
          <p:cNvPicPr>
            <a:picLocks noChangeAspect="1"/>
          </p:cNvPicPr>
          <p:nvPr/>
        </p:nvPicPr>
        <p:blipFill>
          <a:blip r:embed="rId4"/>
          <a:stretch>
            <a:fillRect/>
          </a:stretch>
        </p:blipFill>
        <p:spPr>
          <a:xfrm>
            <a:off x="10871885" y="5453332"/>
            <a:ext cx="862915" cy="1023669"/>
          </a:xfrm>
          <a:prstGeom prst="rect">
            <a:avLst/>
          </a:prstGeom>
        </p:spPr>
      </p:pic>
      <p:sp>
        <p:nvSpPr>
          <p:cNvPr id="27" name="Oval Callout 26"/>
          <p:cNvSpPr/>
          <p:nvPr/>
        </p:nvSpPr>
        <p:spPr>
          <a:xfrm>
            <a:off x="5606152" y="2108200"/>
            <a:ext cx="1095989" cy="59298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046696" y="1249000"/>
                <a:ext cx="8214905" cy="78810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tính chẵn lẻ của hàm số: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f</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e>
                          <m:sup>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e>
                    </m:ra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2046696" y="1249000"/>
                <a:ext cx="8214905" cy="788101"/>
              </a:xfrm>
              <a:prstGeom prst="rect">
                <a:avLst/>
              </a:prstGeom>
              <a:blipFill>
                <a:blip r:embed="rId5"/>
                <a:stretch>
                  <a:fillRect l="-1411"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53497" y="2768600"/>
                <a:ext cx="6334586" cy="70801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TXĐ: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D</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beg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 +∞</m:t>
                        </m:r>
                      </m:e>
                    </m:d>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53497" y="2768600"/>
                <a:ext cx="6334586" cy="708014"/>
              </a:xfrm>
              <a:prstGeom prst="rect">
                <a:avLst/>
              </a:prstGeom>
              <a:blipFill>
                <a:blip r:embed="rId6"/>
                <a:stretch>
                  <a:fillRect l="-1829"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32553" y="2937709"/>
                <a:ext cx="10443189" cy="3849708"/>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beg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 +∞</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eqArr>
                              <m:eqArr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eqArr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e>
                                </m:d>
                              </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beg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 +∞</m:t>
                                    </m:r>
                                  </m:e>
                                </m:d>
                              </m:e>
                            </m:eqArr>
                          </m:e>
                        </m:d>
                      </m:e>
                    </m:d>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eqArr>
                              <m:eqArr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eqArr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beg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 +∞</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e>
                              <m:e/>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e>
                                </m:d>
                              </m:e>
                            </m:eqArr>
                          </m:e>
                        </m:d>
                      </m:e>
                    </m:d>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D</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f</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cos</m:t>
                        </m:r>
                      </m:fName>
                      <m:e>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radPr>
                          <m:deg/>
                          <m:e>
                            <m:sSup>
                              <m:sSup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d>
                              </m:e>
                              <m:sup>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16</m:t>
                            </m:r>
                          </m:e>
                        </m:rad>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cos</m:t>
                        </m:r>
                      </m:fName>
                      <m:e>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radPr>
                          <m:deg/>
                          <m:e>
                            <m:sSup>
                              <m:sSup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sup>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16</m:t>
                            </m:r>
                          </m:e>
                        </m:ra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hàm số chẵn</a:t>
                </a:r>
              </a:p>
            </p:txBody>
          </p:sp>
        </mc:Choice>
        <mc:Fallback xmlns="">
          <p:sp>
            <p:nvSpPr>
              <p:cNvPr id="10" name="Rectangle 9"/>
              <p:cNvSpPr>
                <a:spLocks noRot="1" noChangeAspect="1" noMove="1" noResize="1" noEditPoints="1" noAdjustHandles="1" noChangeArrowheads="1" noChangeShapeType="1" noTextEdit="1"/>
              </p:cNvSpPr>
              <p:nvPr/>
            </p:nvSpPr>
            <p:spPr>
              <a:xfrm>
                <a:off x="932553" y="2937709"/>
                <a:ext cx="10443189" cy="3849708"/>
              </a:xfrm>
              <a:prstGeom prst="rect">
                <a:avLst/>
              </a:prstGeom>
              <a:blipFill>
                <a:blip r:embed="rId7"/>
                <a:stretch>
                  <a:fillRect l="-1109" b="-1268"/>
                </a:stretch>
              </a:blipFill>
            </p:spPr>
            <p:txBody>
              <a:bodyPr/>
              <a:lstStyle/>
              <a:p>
                <a:r>
                  <a:rPr lang="en-US">
                    <a:noFill/>
                  </a:rPr>
                  <a:t> </a:t>
                </a:r>
              </a:p>
            </p:txBody>
          </p:sp>
        </mc:Fallback>
      </mc:AlternateContent>
      <p:sp>
        <p:nvSpPr>
          <p:cNvPr id="12" name="Rectangle 11"/>
          <p:cNvSpPr/>
          <p:nvPr/>
        </p:nvSpPr>
        <p:spPr>
          <a:xfrm>
            <a:off x="8382000" y="4089400"/>
            <a:ext cx="45720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6040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5" dur="500"/>
                                        <p:tgtEl>
                                          <p:spTgt spid="10">
                                            <p:txEl>
                                              <p:pRg st="0" end="0"/>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down)">
                                      <p:cBhvr>
                                        <p:cTn id="29" dur="500"/>
                                        <p:tgtEl>
                                          <p:spTgt spid="10">
                                            <p:txEl>
                                              <p:pRg st="1" end="1"/>
                                            </p:txEl>
                                          </p:spTgt>
                                        </p:tgtEl>
                                      </p:cBhvr>
                                    </p:animEffect>
                                  </p:childTnLst>
                                </p:cTn>
                              </p:par>
                            </p:childTnLst>
                          </p:cTn>
                        </p:par>
                        <p:par>
                          <p:cTn id="30" fill="hold">
                            <p:stCondLst>
                              <p:cond delay="1500"/>
                            </p:stCondLst>
                            <p:childTnLst>
                              <p:par>
                                <p:cTn id="31" presetID="16" presetClass="entr" presetSubtype="21" fill="hold" nodeType="after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48389"/>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483463" y="450764"/>
            <a:ext cx="879167" cy="326024"/>
          </a:xfrm>
          <a:prstGeom prst="rect">
            <a:avLst/>
          </a:prstGeom>
        </p:spPr>
      </p:pic>
      <p:pic>
        <p:nvPicPr>
          <p:cNvPr id="18" name="Picture 17"/>
          <p:cNvPicPr>
            <a:picLocks noChangeAspect="1"/>
          </p:cNvPicPr>
          <p:nvPr/>
        </p:nvPicPr>
        <p:blipFill>
          <a:blip r:embed="rId3"/>
          <a:stretch>
            <a:fillRect/>
          </a:stretch>
        </p:blipFill>
        <p:spPr>
          <a:xfrm>
            <a:off x="10710002" y="522832"/>
            <a:ext cx="914410" cy="1088277"/>
          </a:xfrm>
          <a:prstGeom prst="rect">
            <a:avLst/>
          </a:prstGeom>
        </p:spPr>
      </p:pic>
      <p:grpSp>
        <p:nvGrpSpPr>
          <p:cNvPr id="10" name="Group 9"/>
          <p:cNvGrpSpPr/>
          <p:nvPr/>
        </p:nvGrpSpPr>
        <p:grpSpPr>
          <a:xfrm>
            <a:off x="3450389" y="381000"/>
            <a:ext cx="5283200" cy="971572"/>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3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909610" y="2984022"/>
              <a:ext cx="5610189" cy="1107996"/>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 Hàm số tuần hoàn</a:t>
              </a:r>
              <a:endParaRPr kumimoji="0" lang="en-US" sz="28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8351" y="1600200"/>
            <a:ext cx="653193" cy="609600"/>
          </a:xfrm>
          <a:prstGeom prst="rect">
            <a:avLst/>
          </a:prstGeom>
        </p:spPr>
      </p:pic>
      <p:sp>
        <p:nvSpPr>
          <p:cNvPr id="31" name="TextBox 30"/>
          <p:cNvSpPr txBox="1"/>
          <p:nvPr/>
        </p:nvSpPr>
        <p:spPr>
          <a:xfrm>
            <a:off x="1215631" y="1685737"/>
            <a:ext cx="2387600"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2667"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516021" y="2321680"/>
                <a:ext cx="3942267" cy="3581109"/>
              </a:xfrm>
              <a:prstGeom prst="rect">
                <a:avLst/>
              </a:prstGeom>
            </p:spPr>
            <p:txBody>
              <a:bodyPr wrap="square">
                <a:spAutoFit/>
              </a:bodyPr>
              <a:lstStyle/>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 sánh:</a:t>
                </a: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16021" y="2321680"/>
                <a:ext cx="3942267" cy="3581109"/>
              </a:xfrm>
              <a:prstGeom prst="rect">
                <a:avLst/>
              </a:prstGeom>
              <a:blipFill>
                <a:blip r:embed="rId6"/>
                <a:stretch>
                  <a:fillRect l="-2941" b="-1533"/>
                </a:stretch>
              </a:blipFill>
            </p:spPr>
            <p:txBody>
              <a:bodyPr/>
              <a:lstStyle/>
              <a:p>
                <a:r>
                  <a:rPr lang="en-US">
                    <a:noFill/>
                  </a:rPr>
                  <a:t> </a:t>
                </a:r>
              </a:p>
            </p:txBody>
          </p:sp>
        </mc:Fallback>
      </mc:AlternateContent>
      <p:cxnSp>
        <p:nvCxnSpPr>
          <p:cNvPr id="7" name="Straight Connector 6"/>
          <p:cNvCxnSpPr/>
          <p:nvPr/>
        </p:nvCxnSpPr>
        <p:spPr>
          <a:xfrm>
            <a:off x="4318000" y="1600200"/>
            <a:ext cx="0" cy="47752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7571985" y="1769219"/>
            <a:ext cx="1095989" cy="59298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4624696" y="2514600"/>
                <a:ext cx="7160904" cy="404290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40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d>
                          </m:e>
                        </m:d>
                      </m:e>
                    </m:func>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400"/>
                  </a:spcAft>
                  <a:buClrTx/>
                  <a:buSzTx/>
                  <a:buFontTx/>
                  <a:buNone/>
                  <a:tabLst/>
                  <a:defRPr/>
                </a:pPr>
                <a:r>
                  <a:rPr kumimoji="0" lang="en-US" sz="2667" b="0" i="0" u="none" strike="noStrike" kern="1200" cap="none" spc="0" normalizeH="0" baseline="0" noProof="0">
                    <a:ln>
                      <a:noFill/>
                    </a:ln>
                    <a:solidFill>
                      <a:prstClr val="black"/>
                    </a:solidFill>
                    <a:effectLst/>
                    <a:uLnTx/>
                    <a:uFillTx/>
                    <a:latin typeface="Calibri"/>
                    <a:ea typeface="Times New Roman" panose="02020603050405020304" pitchFamily="18" charset="0"/>
                    <a:cs typeface="+mn-cs"/>
                  </a:rPr>
                  <a:t>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40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40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d>
                      </m:e>
                    </m:func>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400"/>
                  </a:spcAft>
                  <a:buClrTx/>
                  <a:buSzTx/>
                  <a:buFontTx/>
                  <a:buNone/>
                  <a:tabLst/>
                  <a:defRPr/>
                </a:pPr>
                <a14:m>
                  <m:oMathPara xmlns:m="http://schemas.openxmlformats.org/officeDocument/2006/math">
                    <m:oMathParaPr>
                      <m:jc m:val="left"/>
                    </m:oMathParaPr>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e>
                      </m:d>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m:oMathPara>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40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24696" y="2514600"/>
                <a:ext cx="7160904" cy="4042902"/>
              </a:xfrm>
              <a:prstGeom prst="rect">
                <a:avLst/>
              </a:prstGeom>
              <a:blipFill>
                <a:blip r:embed="rId7"/>
                <a:stretch>
                  <a:fillRect l="-1618" b="-1207"/>
                </a:stretch>
              </a:blipFill>
            </p:spPr>
            <p:txBody>
              <a:bodyPr/>
              <a:lstStyle/>
              <a:p>
                <a:r>
                  <a:rPr lang="en-US">
                    <a:noFill/>
                  </a:rPr>
                  <a:t> </a:t>
                </a:r>
              </a:p>
            </p:txBody>
          </p:sp>
        </mc:Fallback>
      </mc:AlternateContent>
    </p:spTree>
    <p:extLst>
      <p:ext uri="{BB962C8B-B14F-4D97-AF65-F5344CB8AC3E}">
        <p14:creationId xmlns:p14="http://schemas.microsoft.com/office/powerpoint/2010/main" val="33122570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par>
                                <p:cTn id="26" presetID="22"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3" dur="500"/>
                                        <p:tgtEl>
                                          <p:spTgt spid="8">
                                            <p:txEl>
                                              <p:pRg st="0" end="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6" dur="500"/>
                                        <p:tgtEl>
                                          <p:spTgt spid="8">
                                            <p:txEl>
                                              <p:pRg st="1" end="1"/>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48389"/>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483463" y="450764"/>
            <a:ext cx="879167" cy="326024"/>
          </a:xfrm>
          <a:prstGeom prst="rect">
            <a:avLst/>
          </a:prstGeom>
        </p:spPr>
      </p:pic>
      <p:pic>
        <p:nvPicPr>
          <p:cNvPr id="18" name="Picture 17"/>
          <p:cNvPicPr>
            <a:picLocks noChangeAspect="1"/>
          </p:cNvPicPr>
          <p:nvPr/>
        </p:nvPicPr>
        <p:blipFill>
          <a:blip r:embed="rId3"/>
          <a:stretch>
            <a:fillRect/>
          </a:stretch>
        </p:blipFill>
        <p:spPr>
          <a:xfrm>
            <a:off x="10710002" y="522832"/>
            <a:ext cx="914410" cy="1088277"/>
          </a:xfrm>
          <a:prstGeom prst="rect">
            <a:avLst/>
          </a:prstGeom>
        </p:spPr>
      </p:pic>
      <p:grpSp>
        <p:nvGrpSpPr>
          <p:cNvPr id="10" name="Group 9"/>
          <p:cNvGrpSpPr/>
          <p:nvPr/>
        </p:nvGrpSpPr>
        <p:grpSpPr>
          <a:xfrm>
            <a:off x="3450389" y="381000"/>
            <a:ext cx="5283200" cy="971572"/>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3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909610" y="2984022"/>
              <a:ext cx="5610189" cy="1107996"/>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 Hàm số tuần hoàn</a:t>
              </a:r>
              <a:endParaRPr kumimoji="0" lang="en-US" sz="28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8351" y="1600200"/>
            <a:ext cx="653193" cy="609600"/>
          </a:xfrm>
          <a:prstGeom prst="rect">
            <a:avLst/>
          </a:prstGeom>
        </p:spPr>
      </p:pic>
      <p:sp>
        <p:nvSpPr>
          <p:cNvPr id="31" name="TextBox 30"/>
          <p:cNvSpPr txBox="1"/>
          <p:nvPr/>
        </p:nvSpPr>
        <p:spPr>
          <a:xfrm>
            <a:off x="1215631" y="1685737"/>
            <a:ext cx="2387600"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2667"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516021" y="2321680"/>
                <a:ext cx="3942267" cy="3581109"/>
              </a:xfrm>
              <a:prstGeom prst="rect">
                <a:avLst/>
              </a:prstGeom>
            </p:spPr>
            <p:txBody>
              <a:bodyPr wrap="square">
                <a:spAutoFit/>
              </a:bodyPr>
              <a:lstStyle/>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 sánh:</a:t>
                </a: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16021" y="2321680"/>
                <a:ext cx="3942267" cy="3581109"/>
              </a:xfrm>
              <a:prstGeom prst="rect">
                <a:avLst/>
              </a:prstGeom>
              <a:blipFill>
                <a:blip r:embed="rId6"/>
                <a:stretch>
                  <a:fillRect l="-2941" b="-1533"/>
                </a:stretch>
              </a:blipFill>
            </p:spPr>
            <p:txBody>
              <a:bodyPr/>
              <a:lstStyle/>
              <a:p>
                <a:r>
                  <a:rPr lang="en-US">
                    <a:noFill/>
                  </a:rPr>
                  <a:t> </a:t>
                </a:r>
              </a:p>
            </p:txBody>
          </p:sp>
        </mc:Fallback>
      </mc:AlternateContent>
      <p:cxnSp>
        <p:nvCxnSpPr>
          <p:cNvPr id="7" name="Straight Connector 6"/>
          <p:cNvCxnSpPr/>
          <p:nvPr/>
        </p:nvCxnSpPr>
        <p:spPr>
          <a:xfrm>
            <a:off x="4318000" y="1600200"/>
            <a:ext cx="0" cy="47752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7571985" y="1769219"/>
            <a:ext cx="1095989" cy="59298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4624696" y="2932272"/>
                <a:ext cx="7160904" cy="3055195"/>
              </a:xfrm>
              <a:prstGeom prst="rect">
                <a:avLst/>
              </a:prstGeom>
            </p:spPr>
            <p:txBody>
              <a:bodyPr wrap="square">
                <a:spAutoFit/>
              </a:bodyPr>
              <a:lstStyle/>
              <a:p>
                <a:pPr marL="0" marR="0" lvl="0" indent="0" algn="just" defTabSz="609630" rtl="0" eaLnBrk="1" fontAlgn="auto" latinLnBrk="0" hangingPunct="1">
                  <a:lnSpc>
                    <a:spcPct val="150000"/>
                  </a:lnSpc>
                  <a:spcBef>
                    <a:spcPts val="80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Ta có: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80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80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d) Ta có: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80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24696" y="2932272"/>
                <a:ext cx="7160904" cy="3055195"/>
              </a:xfrm>
              <a:prstGeom prst="rect">
                <a:avLst/>
              </a:prstGeom>
              <a:blipFill>
                <a:blip r:embed="rId7"/>
                <a:stretch>
                  <a:fillRect l="-1618" b="-1996"/>
                </a:stretch>
              </a:blipFill>
            </p:spPr>
            <p:txBody>
              <a:bodyPr/>
              <a:lstStyle/>
              <a:p>
                <a:r>
                  <a:rPr lang="en-US">
                    <a:noFill/>
                  </a:rPr>
                  <a:t> </a:t>
                </a:r>
              </a:p>
            </p:txBody>
          </p:sp>
        </mc:Fallback>
      </mc:AlternateContent>
    </p:spTree>
    <p:extLst>
      <p:ext uri="{BB962C8B-B14F-4D97-AF65-F5344CB8AC3E}">
        <p14:creationId xmlns:p14="http://schemas.microsoft.com/office/powerpoint/2010/main" val="27366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9" dur="500"/>
                                        <p:tgtEl>
                                          <p:spTgt spid="8">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7423" y="0"/>
            <a:ext cx="13587129" cy="7787299"/>
          </a:xfrm>
          <a:prstGeom prst="rect">
            <a:avLst/>
          </a:prstGeom>
        </p:spPr>
      </p:pic>
      <p:sp>
        <p:nvSpPr>
          <p:cNvPr id="13" name="AutoShape 7"/>
          <p:cNvSpPr/>
          <p:nvPr/>
        </p:nvSpPr>
        <p:spPr>
          <a:xfrm>
            <a:off x="671095" y="1397000"/>
            <a:ext cx="10820400" cy="4419600"/>
          </a:xfrm>
          <a:prstGeom prst="rect">
            <a:avLst/>
          </a:prstGeom>
          <a:solidFill>
            <a:srgbClr val="FFFBEC"/>
          </a:solidFill>
        </p:spPr>
      </p:sp>
      <mc:AlternateContent xmlns:mc="http://schemas.openxmlformats.org/markup-compatibility/2006" xmlns:a14="http://schemas.microsoft.com/office/drawing/2010/main">
        <mc:Choice Requires="a14">
          <p:sp>
            <p:nvSpPr>
              <p:cNvPr id="14" name="Rectangle 13"/>
              <p:cNvSpPr/>
              <p:nvPr/>
            </p:nvSpPr>
            <p:spPr>
              <a:xfrm>
                <a:off x="1026695" y="1653342"/>
                <a:ext cx="10149329" cy="397878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tập xác định D được gọi là </a:t>
                </a:r>
                <a:r>
                  <a:rPr kumimoji="0" lang="en-US" sz="2667" b="1"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tuần hoàn</a:t>
                </a: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nếu tồn tại số </a:t>
                </a:r>
                <a14:m>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sao cho với mọi </a:t>
                </a:r>
                <a14:m>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có:</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i) </a:t>
                </a:r>
                <a14:m>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ii) </a:t>
                </a:r>
                <a14:m>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Số T dương nhỏ nhất thỏa mãn các điều kiện trên (nếu có) được gọi là chu kì của hàm số tuần hoàn đó.</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026695" y="1653342"/>
                <a:ext cx="10149329" cy="3978782"/>
              </a:xfrm>
              <a:prstGeom prst="rect">
                <a:avLst/>
              </a:prstGeom>
              <a:blipFill>
                <a:blip r:embed="rId3"/>
                <a:stretch>
                  <a:fillRect l="-1141" r="-1141" b="-1225"/>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0568414" y="687895"/>
            <a:ext cx="963210" cy="1013905"/>
          </a:xfrm>
          <a:prstGeom prst="rect">
            <a:avLst/>
          </a:prstGeom>
        </p:spPr>
      </p:pic>
      <p:sp>
        <p:nvSpPr>
          <p:cNvPr id="3" name="Rectangle 2"/>
          <p:cNvSpPr/>
          <p:nvPr/>
        </p:nvSpPr>
        <p:spPr>
          <a:xfrm>
            <a:off x="4715723" y="465891"/>
            <a:ext cx="2831224"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079280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6" name="Rectangle 5"/>
          <p:cNvSpPr/>
          <p:nvPr/>
        </p:nvSpPr>
        <p:spPr>
          <a:xfrm>
            <a:off x="152400" y="127000"/>
            <a:ext cx="11863414" cy="66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406400" y="365399"/>
            <a:ext cx="2556639" cy="523633"/>
            <a:chOff x="3955637" y="875982"/>
            <a:chExt cx="3834958" cy="785450"/>
          </a:xfrm>
        </p:grpSpPr>
        <p:sp>
          <p:nvSpPr>
            <p:cNvPr id="15" name="Rectangle 1"/>
            <p:cNvSpPr>
              <a:spLocks noChangeArrowheads="1"/>
            </p:cNvSpPr>
            <p:nvPr/>
          </p:nvSpPr>
          <p:spPr bwMode="auto">
            <a:xfrm>
              <a:off x="5134098" y="907283"/>
              <a:ext cx="2656497" cy="75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2867"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alt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2"/>
            <a:stretch>
              <a:fillRect/>
            </a:stretch>
          </p:blipFill>
          <p:spPr>
            <a:xfrm>
              <a:off x="3955637" y="875982"/>
              <a:ext cx="1347333" cy="725487"/>
            </a:xfrm>
            <a:prstGeom prst="rect">
              <a:avLst/>
            </a:prstGeom>
          </p:spPr>
        </p:pic>
      </p:grpSp>
      <p:pic>
        <p:nvPicPr>
          <p:cNvPr id="17" name="Picture 16"/>
          <p:cNvPicPr>
            <a:picLocks noChangeAspect="1"/>
          </p:cNvPicPr>
          <p:nvPr/>
        </p:nvPicPr>
        <p:blipFill>
          <a:blip r:embed="rId3"/>
          <a:stretch>
            <a:fillRect/>
          </a:stretch>
        </p:blipFill>
        <p:spPr>
          <a:xfrm>
            <a:off x="11023600" y="219945"/>
            <a:ext cx="992214" cy="1177055"/>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406401" y="956287"/>
                <a:ext cx="10464800" cy="1200329"/>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Hàm số hằng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𝑓</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oMath>
                </a14:m>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 là hằng số) có phải là hàm số tuần hoàn không? Nếu hàm số tuần hoàn thì nó có chu kì không?</a:t>
                </a:r>
              </a:p>
            </p:txBody>
          </p:sp>
        </mc:Choice>
        <mc:Fallback xmlns="">
          <p:sp>
            <p:nvSpPr>
              <p:cNvPr id="19" name="TextBox 18"/>
              <p:cNvSpPr txBox="1">
                <a:spLocks noRot="1" noChangeAspect="1" noMove="1" noResize="1" noEditPoints="1" noAdjustHandles="1" noChangeArrowheads="1" noChangeShapeType="1" noTextEdit="1"/>
              </p:cNvSpPr>
              <p:nvPr/>
            </p:nvSpPr>
            <p:spPr>
              <a:xfrm>
                <a:off x="406401" y="956287"/>
                <a:ext cx="10464800" cy="1200329"/>
              </a:xfrm>
              <a:prstGeom prst="rect">
                <a:avLst/>
              </a:prstGeom>
              <a:blipFill>
                <a:blip r:embed="rId4"/>
                <a:stretch>
                  <a:fillRect l="-932" r="-874" b="-5584"/>
                </a:stretch>
              </a:blipFill>
            </p:spPr>
            <p:txBody>
              <a:bodyPr/>
              <a:lstStyle/>
              <a:p>
                <a:r>
                  <a:rPr lang="en-US">
                    <a:noFill/>
                  </a:rPr>
                  <a:t> </a:t>
                </a:r>
              </a:p>
            </p:txBody>
          </p:sp>
        </mc:Fallback>
      </mc:AlternateContent>
      <p:sp>
        <p:nvSpPr>
          <p:cNvPr id="20" name="Oval Callout 19"/>
          <p:cNvSpPr/>
          <p:nvPr/>
        </p:nvSpPr>
        <p:spPr>
          <a:xfrm>
            <a:off x="5554681" y="2159000"/>
            <a:ext cx="1067260" cy="55414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441824" y="2809097"/>
                <a:ext cx="11292977" cy="3970318"/>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hằng </a:t>
                </a:r>
                <a14:m>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m:t>
                    </m:r>
                  </m:oMath>
                </a14:m>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 là hằng số) có tập xác định </a:t>
                </a:r>
                <a14:m>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T là số dương bất kì và với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luôn có:</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e>
                    </m:d>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(vì f(x) là hàm số hằng nên với mọi x thì giá trị của hàm số đều có giá trị bằng c).</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hàm số hằng f(x) = c (c là hằng số) là hàm số tuần hoàn với chu kì là một số dương bất kì.</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41824" y="2809097"/>
                <a:ext cx="11292977" cy="3970318"/>
              </a:xfrm>
              <a:prstGeom prst="rect">
                <a:avLst/>
              </a:prstGeom>
              <a:blipFill>
                <a:blip r:embed="rId5"/>
                <a:stretch>
                  <a:fillRect l="-809" r="-809" b="-1075"/>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0801297" y="2869195"/>
            <a:ext cx="1203823" cy="1209903"/>
          </a:xfrm>
          <a:prstGeom prst="rect">
            <a:avLst/>
          </a:prstGeom>
        </p:spPr>
      </p:pic>
    </p:spTree>
    <p:extLst>
      <p:ext uri="{BB962C8B-B14F-4D97-AF65-F5344CB8AC3E}">
        <p14:creationId xmlns:p14="http://schemas.microsoft.com/office/powerpoint/2010/main" val="113500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Effect transition="in" filter="wipe(down)">
                                      <p:cBhvr>
                                        <p:cTn id="29" dur="500"/>
                                        <p:tgtEl>
                                          <p:spTgt spid="21">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1">
                                            <p:txEl>
                                              <p:pRg st="3" end="3"/>
                                            </p:txEl>
                                          </p:spTgt>
                                        </p:tgtEl>
                                        <p:attrNameLst>
                                          <p:attrName>style.visibility</p:attrName>
                                        </p:attrNameLst>
                                      </p:cBhvr>
                                      <p:to>
                                        <p:strVal val="visible"/>
                                      </p:to>
                                    </p:set>
                                    <p:animEffect transition="in" filter="fade">
                                      <p:cBhvr>
                                        <p:cTn id="33" dur="500"/>
                                        <p:tgtEl>
                                          <p:spTgt spid="21">
                                            <p:txEl>
                                              <p:pRg st="3" end="3"/>
                                            </p:txEl>
                                          </p:spTgt>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3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533857" y="616337"/>
            <a:ext cx="11166192" cy="5639864"/>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4673601" y="973891"/>
            <a:ext cx="2803973"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0642476" y="381085"/>
            <a:ext cx="830335" cy="863600"/>
          </a:xfrm>
          <a:prstGeom prst="rect">
            <a:avLst/>
          </a:prstGeom>
        </p:spPr>
      </p:pic>
      <p:pic>
        <p:nvPicPr>
          <p:cNvPr id="33" name="Picture 32"/>
          <p:cNvPicPr>
            <a:picLocks noChangeAspect="1"/>
          </p:cNvPicPr>
          <p:nvPr/>
        </p:nvPicPr>
        <p:blipFill>
          <a:blip r:embed="rId3"/>
          <a:stretch>
            <a:fillRect/>
          </a:stretch>
        </p:blipFill>
        <p:spPr>
          <a:xfrm>
            <a:off x="11041566" y="864538"/>
            <a:ext cx="658482" cy="684862"/>
          </a:xfrm>
          <a:prstGeom prst="rect">
            <a:avLst/>
          </a:prstGeom>
        </p:spPr>
      </p:pic>
      <p:pic>
        <p:nvPicPr>
          <p:cNvPr id="34" name="Picture 33"/>
          <p:cNvPicPr>
            <a:picLocks noChangeAspect="1"/>
          </p:cNvPicPr>
          <p:nvPr/>
        </p:nvPicPr>
        <p:blipFill>
          <a:blip r:embed="rId4"/>
          <a:stretch>
            <a:fillRect/>
          </a:stretch>
        </p:blipFill>
        <p:spPr>
          <a:xfrm>
            <a:off x="10515601" y="5384781"/>
            <a:ext cx="1196071" cy="119381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1667709"/>
                <a:ext cx="10566400" cy="440210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Các hàm số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𝜋</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Các hàm số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𝜋</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Để vẽ đồ thị của một hàm số tuần hoàn với chu kì T, ta chỉ cần vẽ đồ thị của hàm số này trên đoạn [a; a + T ], sau đó dịch chuyển song song với trục hoành phần đồ thị đã vẽ sang phải và sang trái các đoạn có độ dài lần lượt là T, 2T, 3T, ... ta được toàn bộ đồ thị của hàm số.</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000" y="1667709"/>
                <a:ext cx="10566400" cy="4402103"/>
              </a:xfrm>
              <a:prstGeom prst="rect">
                <a:avLst/>
              </a:prstGeom>
              <a:blipFill>
                <a:blip r:embed="rId5"/>
                <a:stretch>
                  <a:fillRect l="-1096" r="-1096" b="-970"/>
                </a:stretch>
              </a:blipFill>
            </p:spPr>
            <p:txBody>
              <a:bodyPr/>
              <a:lstStyle/>
              <a:p>
                <a:r>
                  <a:rPr lang="en-US">
                    <a:noFill/>
                  </a:rPr>
                  <a:t> </a:t>
                </a:r>
              </a:p>
            </p:txBody>
          </p:sp>
        </mc:Fallback>
      </mc:AlternateContent>
    </p:spTree>
    <p:extLst>
      <p:ext uri="{BB962C8B-B14F-4D97-AF65-F5344CB8AC3E}">
        <p14:creationId xmlns:p14="http://schemas.microsoft.com/office/powerpoint/2010/main" val="16237875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693605" y="-1653599"/>
            <a:ext cx="13408095" cy="9244976"/>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406400" y="381000"/>
            <a:ext cx="11430000" cy="61468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18990" tIns="18990" rIns="18990" bIns="18990" rtlCol="0" anchor="ctr"/>
            <a:lstStyle/>
            <a:p>
              <a:pPr marL="0" marR="0" lvl="0" indent="0" algn="ctr" defTabSz="609630" rtl="0" eaLnBrk="1" fontAlgn="auto" latinLnBrk="0" hangingPunct="1">
                <a:lnSpc>
                  <a:spcPts val="74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051364" y="841514"/>
            <a:ext cx="3658374" cy="738664"/>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3: (SGK – tr25)</a:t>
            </a:r>
            <a:endPar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5537423" y="1888993"/>
            <a:ext cx="1167955" cy="5240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2" name="Rectangle 51"/>
              <p:cNvSpPr/>
              <p:nvPr/>
            </p:nvSpPr>
            <p:spPr>
              <a:xfrm>
                <a:off x="1821504" y="2706494"/>
                <a:ext cx="8662949" cy="2760243"/>
              </a:xfrm>
              <a:prstGeom prst="rect">
                <a:avLst/>
              </a:prstGeom>
            </p:spPr>
            <p:txBody>
              <a:bodyPr wrap="none">
                <a:spAutoFit/>
              </a:bodyPr>
              <a:lstStyle/>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Hàm số có tập xác định là R và với mọi số thực x, ta có:</a:t>
                </a:r>
              </a:p>
              <a:p>
                <a:pPr marL="0" marR="0" lvl="0" indent="0" algn="l" defTabSz="60963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𝑅</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𝑅</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mn-cs"/>
                </a:endParaRPr>
              </a:p>
              <a:p>
                <a:pPr marL="0" marR="0" lvl="0" indent="0" algn="l" defTabSz="60963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e>
                      </m:d>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oMath>
                  </m:oMathPara>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50000"/>
                  </a:lnSpc>
                  <a:spcBef>
                    <a:spcPts val="400"/>
                  </a:spcBef>
                  <a:spcAft>
                    <a:spcPts val="40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 hàm số tuần hoàn</a:t>
                </a:r>
              </a:p>
            </p:txBody>
          </p:sp>
        </mc:Choice>
        <mc:Fallback xmlns="">
          <p:sp>
            <p:nvSpPr>
              <p:cNvPr id="52" name="Rectangle 51"/>
              <p:cNvSpPr>
                <a:spLocks noRot="1" noChangeAspect="1" noMove="1" noResize="1" noEditPoints="1" noAdjustHandles="1" noChangeArrowheads="1" noChangeShapeType="1" noTextEdit="1"/>
              </p:cNvSpPr>
              <p:nvPr/>
            </p:nvSpPr>
            <p:spPr>
              <a:xfrm>
                <a:off x="1821504" y="2706494"/>
                <a:ext cx="8662949" cy="2760243"/>
              </a:xfrm>
              <a:prstGeom prst="rect">
                <a:avLst/>
              </a:prstGeom>
              <a:blipFill>
                <a:blip r:embed="rId8"/>
                <a:stretch>
                  <a:fillRect l="-1337" r="-422" b="-1987"/>
                </a:stretch>
              </a:blipFill>
            </p:spPr>
            <p:txBody>
              <a:bodyPr/>
              <a:lstStyle/>
              <a:p>
                <a:r>
                  <a:rPr lang="en-US">
                    <a:noFill/>
                  </a:rPr>
                  <a:t> </a:t>
                </a:r>
              </a:p>
            </p:txBody>
          </p:sp>
        </mc:Fallback>
      </mc:AlternateContent>
      <p:pic>
        <p:nvPicPr>
          <p:cNvPr id="61" name="Picture 60"/>
          <p:cNvPicPr>
            <a:picLocks noChangeAspect="1"/>
          </p:cNvPicPr>
          <p:nvPr/>
        </p:nvPicPr>
        <p:blipFill>
          <a:blip r:embed="rId9"/>
          <a:stretch>
            <a:fillRect/>
          </a:stretch>
        </p:blipFill>
        <p:spPr>
          <a:xfrm>
            <a:off x="558801" y="5359400"/>
            <a:ext cx="1040791" cy="1016000"/>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4688734" y="1000230"/>
                <a:ext cx="6606069"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tính tuần hoàn của hàm số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688734" y="1000230"/>
                <a:ext cx="6606069" cy="502766"/>
              </a:xfrm>
              <a:prstGeom prst="rect">
                <a:avLst/>
              </a:prstGeom>
              <a:blipFill>
                <a:blip r:embed="rId10"/>
                <a:stretch>
                  <a:fillRect l="-1753" t="-12048" b="-31325"/>
                </a:stretch>
              </a:blipFill>
            </p:spPr>
            <p:txBody>
              <a:bodyPr/>
              <a:lstStyle/>
              <a:p>
                <a:r>
                  <a:rPr lang="en-US">
                    <a:noFill/>
                  </a:rPr>
                  <a:t> </a:t>
                </a:r>
              </a:p>
            </p:txBody>
          </p:sp>
        </mc:Fallback>
      </mc:AlternateContent>
      <p:pic>
        <p:nvPicPr>
          <p:cNvPr id="10" name="Picture 9"/>
          <p:cNvPicPr>
            <a:picLocks noChangeAspect="1"/>
          </p:cNvPicPr>
          <p:nvPr/>
        </p:nvPicPr>
        <p:blipFill>
          <a:blip r:embed="rId11"/>
          <a:stretch>
            <a:fillRect/>
          </a:stretch>
        </p:blipFill>
        <p:spPr>
          <a:xfrm>
            <a:off x="10160000" y="4645258"/>
            <a:ext cx="1373817" cy="1658903"/>
          </a:xfrm>
          <a:prstGeom prst="rect">
            <a:avLst/>
          </a:prstGeom>
        </p:spPr>
      </p:pic>
    </p:spTree>
    <p:extLst>
      <p:ext uri="{BB962C8B-B14F-4D97-AF65-F5344CB8AC3E}">
        <p14:creationId xmlns:p14="http://schemas.microsoft.com/office/powerpoint/2010/main" val="143034917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randombar(horizontal)">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52"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533857" y="616337"/>
            <a:ext cx="11166192" cy="5639864"/>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5257101" y="1244600"/>
            <a:ext cx="1779654"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CHÚ Ý</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19552" y="2036480"/>
                <a:ext cx="9194800" cy="3599127"/>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Tổng quát, người ta chứng minh được các hàm số </a:t>
                </a:r>
                <a14:m>
                  <m:oMath xmlns:m="http://schemas.openxmlformats.org/officeDocument/2006/math">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A</m:t>
                    </m:r>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ωx</m:t>
                        </m:r>
                      </m:e>
                    </m:func>
                  </m:oMath>
                </a14:m>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A</m:t>
                    </m:r>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ωx</m:t>
                        </m:r>
                      </m:e>
                    </m:func>
                  </m:oMath>
                </a14:m>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ω</m:t>
                    </m:r>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&gt;0)</m:t>
                    </m:r>
                  </m:oMath>
                </a14:m>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những hàm số tuần hoàn với chu kì: </a:t>
                </a: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609630" rtl="0" eaLnBrk="1" fontAlgn="auto" latinLnBrk="0" hangingPunct="1">
                  <a:lnSpc>
                    <a:spcPct val="150000"/>
                  </a:lnSpc>
                  <a:spcBef>
                    <a:spcPts val="0"/>
                  </a:spcBef>
                  <a:spcAft>
                    <a:spcPts val="533"/>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ω</m:t>
                          </m:r>
                        </m:den>
                      </m:f>
                    </m:oMath>
                  </m:oMathPara>
                </a14:m>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19552" y="2036480"/>
                <a:ext cx="9194800" cy="3599127"/>
              </a:xfrm>
              <a:prstGeom prst="rect">
                <a:avLst/>
              </a:prstGeom>
              <a:blipFill>
                <a:blip r:embed="rId2"/>
                <a:stretch>
                  <a:fillRect l="-1524" r="-1524"/>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0059081" y="4560733"/>
            <a:ext cx="1426587" cy="2105335"/>
          </a:xfrm>
          <a:prstGeom prst="rect">
            <a:avLst/>
          </a:prstGeom>
        </p:spPr>
      </p:pic>
      <p:pic>
        <p:nvPicPr>
          <p:cNvPr id="7" name="Picture 6"/>
          <p:cNvPicPr>
            <a:picLocks noChangeAspect="1"/>
          </p:cNvPicPr>
          <p:nvPr/>
        </p:nvPicPr>
        <p:blipFill>
          <a:blip r:embed="rId4"/>
          <a:stretch>
            <a:fillRect/>
          </a:stretch>
        </p:blipFill>
        <p:spPr>
          <a:xfrm>
            <a:off x="512467" y="652431"/>
            <a:ext cx="927674" cy="714959"/>
          </a:xfrm>
          <a:prstGeom prst="rect">
            <a:avLst/>
          </a:prstGeom>
        </p:spPr>
      </p:pic>
    </p:spTree>
    <p:extLst>
      <p:ext uri="{BB962C8B-B14F-4D97-AF65-F5344CB8AC3E}">
        <p14:creationId xmlns:p14="http://schemas.microsoft.com/office/powerpoint/2010/main" val="10901016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508000" y="435933"/>
            <a:ext cx="2962363" cy="8636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Arial"/>
                <a:cs typeface="Arial"/>
                <a:sym typeface="Arial"/>
              </a:rPr>
              <a:t>LUYỆN TẬP 3</a:t>
            </a:r>
            <a:endParaRPr kumimoji="0" sz="3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0840220" y="-897201"/>
            <a:ext cx="2422201" cy="2273972"/>
          </a:xfrm>
          <a:prstGeom prst="rect">
            <a:avLst/>
          </a:prstGeom>
        </p:spPr>
      </p:pic>
      <p:pic>
        <p:nvPicPr>
          <p:cNvPr id="5" name="Picture 4"/>
          <p:cNvPicPr>
            <a:picLocks noChangeAspect="1"/>
          </p:cNvPicPr>
          <p:nvPr/>
        </p:nvPicPr>
        <p:blipFill>
          <a:blip r:embed="rId3"/>
          <a:stretch>
            <a:fillRect/>
          </a:stretch>
        </p:blipFill>
        <p:spPr>
          <a:xfrm rot="16200000">
            <a:off x="10848214" y="5700446"/>
            <a:ext cx="870077" cy="824105"/>
          </a:xfrm>
          <a:prstGeom prst="rect">
            <a:avLst/>
          </a:prstGeom>
        </p:spPr>
      </p:pic>
      <p:sp>
        <p:nvSpPr>
          <p:cNvPr id="18" name="Oval Callout 17"/>
          <p:cNvSpPr/>
          <p:nvPr/>
        </p:nvSpPr>
        <p:spPr>
          <a:xfrm>
            <a:off x="5638799" y="1362300"/>
            <a:ext cx="1167955" cy="5427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59392" y="6350425"/>
            <a:ext cx="410578" cy="394225"/>
          </a:xfrm>
          <a:prstGeom prst="rect">
            <a:avLst/>
          </a:prstGeom>
        </p:spPr>
      </p:pic>
      <p:pic>
        <p:nvPicPr>
          <p:cNvPr id="21" name="Picture 20"/>
          <p:cNvPicPr>
            <a:picLocks noChangeAspect="1"/>
          </p:cNvPicPr>
          <p:nvPr/>
        </p:nvPicPr>
        <p:blipFill>
          <a:blip r:embed="rId5"/>
          <a:stretch>
            <a:fillRect/>
          </a:stretch>
        </p:blipFill>
        <p:spPr>
          <a:xfrm>
            <a:off x="-85473" y="5918200"/>
            <a:ext cx="450154" cy="432225"/>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664547" y="631772"/>
                <a:ext cx="6606069" cy="91319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tính tuần hoàn của hàm số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𝑡𝑎𝑛</m:t>
                        </m:r>
                      </m:fName>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e>
                    </m:func>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664547" y="631772"/>
                <a:ext cx="6606069" cy="913199"/>
              </a:xfrm>
              <a:prstGeom prst="rect">
                <a:avLst/>
              </a:prstGeom>
              <a:blipFill>
                <a:blip r:embed="rId6"/>
                <a:stretch>
                  <a:fillRect l="-1753" t="-67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27858" y="1983307"/>
                <a:ext cx="10589839" cy="483055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Biểu thức </a:t>
                </a:r>
                <a14:m>
                  <m:oMath xmlns:m="http://schemas.openxmlformats.org/officeDocument/2006/math">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nghĩa khi: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Suy ra hàm số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tập xác định là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begChr m:val="{"/>
                        <m:endChr m:val="}"/>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e>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mọi số thực x, ta có:</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e>
                        </m:d>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hàm số tuần hoàn với chu kì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27858" y="1983307"/>
                <a:ext cx="10589839" cy="4830553"/>
              </a:xfrm>
              <a:prstGeom prst="rect">
                <a:avLst/>
              </a:prstGeom>
              <a:blipFill>
                <a:blip r:embed="rId7"/>
                <a:stretch>
                  <a:fillRect l="-979"/>
                </a:stretch>
              </a:blipFill>
            </p:spPr>
            <p:txBody>
              <a:bodyPr/>
              <a:lstStyle/>
              <a:p>
                <a:r>
                  <a:rPr lang="en-US">
                    <a:noFill/>
                  </a:rPr>
                  <a:t> </a:t>
                </a:r>
              </a:p>
            </p:txBody>
          </p:sp>
        </mc:Fallback>
      </mc:AlternateContent>
    </p:spTree>
    <p:extLst>
      <p:ext uri="{BB962C8B-B14F-4D97-AF65-F5344CB8AC3E}">
        <p14:creationId xmlns:p14="http://schemas.microsoft.com/office/powerpoint/2010/main" val="259656765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500"/>
                                        <p:tgtEl>
                                          <p:spTgt spid="6">
                                            <p:txEl>
                                              <p:pRg st="5" end="5"/>
                                            </p:txEl>
                                          </p:spTgt>
                                        </p:tgtEl>
                                      </p:cBhvr>
                                    </p:animEffect>
                                    <p:anim calcmode="lin" valueType="num">
                                      <p:cBhvr>
                                        <p:cTn id="4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179095" y="787401"/>
            <a:ext cx="9753600" cy="252985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xmlns:a14="http://schemas.microsoft.com/office/drawing/2010/main">
        <mc:Choice Requires="a14">
          <p:sp>
            <p:nvSpPr>
              <p:cNvPr id="32" name="Rectangle 31"/>
              <p:cNvSpPr/>
              <p:nvPr/>
            </p:nvSpPr>
            <p:spPr>
              <a:xfrm>
                <a:off x="1874253" y="908209"/>
                <a:ext cx="8189495" cy="2247025"/>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tab pos="240042" algn="l"/>
                    <a:tab pos="480084" algn="l"/>
                  </a:tabLst>
                  <a:defRPr/>
                </a:pPr>
                <a:r>
                  <a:rPr kumimoji="0" lang="nl-NL" sz="4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en-US" sz="4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4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4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𝒔𝒊𝒏</m:t>
                    </m:r>
                    <m:r>
                      <a:rPr kumimoji="0" lang="en-US" sz="4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46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1874253" y="908209"/>
                <a:ext cx="8189495" cy="2247025"/>
              </a:xfrm>
              <a:prstGeom prst="rect">
                <a:avLst/>
              </a:prstGeom>
              <a:blipFill>
                <a:blip r:embed="rId2"/>
                <a:stretch>
                  <a:fillRect b="-6775"/>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109200" y="3748433"/>
            <a:ext cx="1307675" cy="1255367"/>
          </a:xfrm>
          <a:prstGeom prst="rect">
            <a:avLst/>
          </a:prstGeom>
        </p:spPr>
      </p:pic>
      <p:pic>
        <p:nvPicPr>
          <p:cNvPr id="36"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63600" y="5461000"/>
            <a:ext cx="1016000" cy="975360"/>
          </a:xfrm>
          <a:prstGeom prst="rect">
            <a:avLst/>
          </a:prstGeom>
        </p:spPr>
      </p:pic>
      <p:pic>
        <p:nvPicPr>
          <p:cNvPr id="37" name="Picture 36"/>
          <p:cNvPicPr>
            <a:picLocks noChangeAspect="1"/>
          </p:cNvPicPr>
          <p:nvPr/>
        </p:nvPicPr>
        <p:blipFill>
          <a:blip r:embed="rId23"/>
          <a:stretch>
            <a:fillRect/>
          </a:stretch>
        </p:blipFill>
        <p:spPr>
          <a:xfrm>
            <a:off x="5382710" y="3987800"/>
            <a:ext cx="1324979" cy="2593057"/>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0350532" y="400581"/>
            <a:ext cx="797542" cy="878207"/>
          </a:xfrm>
          <a:prstGeom prst="rect">
            <a:avLst/>
          </a:prstGeom>
        </p:spPr>
      </p:pic>
    </p:spTree>
    <p:extLst>
      <p:ext uri="{BB962C8B-B14F-4D97-AF65-F5344CB8AC3E}">
        <p14:creationId xmlns:p14="http://schemas.microsoft.com/office/powerpoint/2010/main" val="4223540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41" name="Group 18"/>
          <p:cNvGrpSpPr/>
          <p:nvPr/>
        </p:nvGrpSpPr>
        <p:grpSpPr>
          <a:xfrm>
            <a:off x="266413" y="199034"/>
            <a:ext cx="11671587" cy="6430365"/>
            <a:chOff x="0" y="0"/>
            <a:chExt cx="10671496" cy="5709653"/>
          </a:xfrm>
        </p:grpSpPr>
        <p:sp>
          <p:nvSpPr>
            <p:cNvPr id="42" name="Freeform 19"/>
            <p:cNvSpPr/>
            <p:nvPr/>
          </p:nvSpPr>
          <p:spPr>
            <a:xfrm>
              <a:off x="0" y="0"/>
              <a:ext cx="10671497" cy="5709653"/>
            </a:xfrm>
            <a:custGeom>
              <a:avLst/>
              <a:gdLst/>
              <a:ahLst/>
              <a:cxnLst/>
              <a:rect l="l" t="t" r="r" b="b"/>
              <a:pathLst>
                <a:path w="10671497" h="5709653">
                  <a:moveTo>
                    <a:pt x="17481" y="0"/>
                  </a:moveTo>
                  <a:lnTo>
                    <a:pt x="10654016" y="0"/>
                  </a:lnTo>
                  <a:cubicBezTo>
                    <a:pt x="10658652" y="0"/>
                    <a:pt x="10663098" y="1842"/>
                    <a:pt x="10666377" y="5120"/>
                  </a:cubicBezTo>
                  <a:cubicBezTo>
                    <a:pt x="10669655" y="8398"/>
                    <a:pt x="10671497" y="12845"/>
                    <a:pt x="10671497" y="17481"/>
                  </a:cubicBezTo>
                  <a:lnTo>
                    <a:pt x="10671497" y="5692172"/>
                  </a:lnTo>
                  <a:cubicBezTo>
                    <a:pt x="10671497" y="5696808"/>
                    <a:pt x="10669655" y="5701255"/>
                    <a:pt x="10666377" y="5704533"/>
                  </a:cubicBezTo>
                  <a:cubicBezTo>
                    <a:pt x="10663098" y="5707812"/>
                    <a:pt x="10658652" y="5709653"/>
                    <a:pt x="10654016" y="5709653"/>
                  </a:cubicBezTo>
                  <a:lnTo>
                    <a:pt x="17481" y="5709653"/>
                  </a:lnTo>
                  <a:cubicBezTo>
                    <a:pt x="12845" y="5709653"/>
                    <a:pt x="8398" y="5707812"/>
                    <a:pt x="5120" y="5704533"/>
                  </a:cubicBezTo>
                  <a:cubicBezTo>
                    <a:pt x="1842" y="5701255"/>
                    <a:pt x="0" y="5696808"/>
                    <a:pt x="0" y="5692172"/>
                  </a:cubicBezTo>
                  <a:lnTo>
                    <a:pt x="0" y="17481"/>
                  </a:lnTo>
                  <a:cubicBezTo>
                    <a:pt x="0" y="12845"/>
                    <a:pt x="1842" y="8398"/>
                    <a:pt x="5120" y="5120"/>
                  </a:cubicBezTo>
                  <a:cubicBezTo>
                    <a:pt x="8398" y="1842"/>
                    <a:pt x="12845" y="0"/>
                    <a:pt x="17481" y="0"/>
                  </a:cubicBezTo>
                  <a:close/>
                </a:path>
              </a:pathLst>
            </a:custGeom>
            <a:solidFill>
              <a:srgbClr val="FDFAE6"/>
            </a:solidFill>
            <a:ln w="142875">
              <a:solidFill>
                <a:srgbClr val="6B3B32"/>
              </a:solidFill>
            </a:ln>
          </p:spPr>
        </p:sp>
        <p:sp>
          <p:nvSpPr>
            <p:cNvPr id="43" name="TextBox 20"/>
            <p:cNvSpPr txBox="1"/>
            <p:nvPr/>
          </p:nvSpPr>
          <p:spPr>
            <a:xfrm>
              <a:off x="0" y="-19050"/>
              <a:ext cx="812800" cy="831850"/>
            </a:xfrm>
            <a:prstGeom prst="rect">
              <a:avLst/>
            </a:prstGeom>
          </p:spPr>
          <p:txBody>
            <a:bodyPr lIns="18990" tIns="18990" rIns="18990" bIns="18990" rtlCol="0" anchor="ctr"/>
            <a:lstStyle/>
            <a:p>
              <a:pPr marL="0" marR="0" lvl="0" indent="0" algn="ctr" defTabSz="609630" rtl="0" eaLnBrk="1" fontAlgn="auto" latinLnBrk="0" hangingPunct="1">
                <a:lnSpc>
                  <a:spcPts val="74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Rectangle 52"/>
          <p:cNvSpPr/>
          <p:nvPr/>
        </p:nvSpPr>
        <p:spPr>
          <a:xfrm>
            <a:off x="3677623" y="565508"/>
            <a:ext cx="5057795" cy="913070"/>
          </a:xfrm>
          <a:prstGeom prst="rect">
            <a:avLst/>
          </a:prstGeom>
        </p:spPr>
        <p:txBody>
          <a:bodyPr wrap="none">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NỘI DUNG BÀI HỌC</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4" name="Rectangle 53"/>
          <p:cNvSpPr/>
          <p:nvPr/>
        </p:nvSpPr>
        <p:spPr>
          <a:xfrm>
            <a:off x="2362797" y="1517984"/>
            <a:ext cx="6764723" cy="70801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tab pos="240042" algn="l"/>
                <a:tab pos="480084" algn="l"/>
              </a:tabLst>
              <a:defRPr/>
            </a:pPr>
            <a:r>
              <a:rPr kumimoji="0" lang="en-US" sz="2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Định nghĩa hàm số lượng giác</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5" name="Rectangle 54"/>
          <p:cNvSpPr/>
          <p:nvPr/>
        </p:nvSpPr>
        <p:spPr>
          <a:xfrm>
            <a:off x="2362796" y="2428544"/>
            <a:ext cx="7572907" cy="50276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Hàm số chẵn, hàm số lẻ, hàm số tuần hoàn</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3" name="Rectangle 62"/>
              <p:cNvSpPr/>
              <p:nvPr/>
            </p:nvSpPr>
            <p:spPr>
              <a:xfrm>
                <a:off x="2353315" y="3093592"/>
                <a:ext cx="8009885" cy="708014"/>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nl-NL" sz="2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Đồ thị và tính chất của hàm số </a:t>
                </a:r>
                <a14:m>
                  <m:oMath xmlns:m="http://schemas.openxmlformats.org/officeDocument/2006/math">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sin</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2353315" y="3093592"/>
                <a:ext cx="8009885" cy="708014"/>
              </a:xfrm>
              <a:prstGeom prst="rect">
                <a:avLst/>
              </a:prstGeom>
              <a:blipFill>
                <a:blip r:embed="rId2"/>
                <a:stretch>
                  <a:fillRect l="-1446" b="-11111"/>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10058400" y="5156200"/>
            <a:ext cx="1495428" cy="1258997"/>
          </a:xfrm>
          <a:prstGeom prst="rect">
            <a:avLst/>
          </a:prstGeom>
        </p:spPr>
      </p:pic>
      <p:pic>
        <p:nvPicPr>
          <p:cNvPr id="3" name="Picture 2"/>
          <p:cNvPicPr>
            <a:picLocks noChangeAspect="1"/>
          </p:cNvPicPr>
          <p:nvPr/>
        </p:nvPicPr>
        <p:blipFill>
          <a:blip r:embed="rId4"/>
          <a:stretch>
            <a:fillRect/>
          </a:stretch>
        </p:blipFill>
        <p:spPr>
          <a:xfrm rot="13292260" flipV="1">
            <a:off x="11066274" y="551295"/>
            <a:ext cx="766109" cy="270053"/>
          </a:xfrm>
          <a:prstGeom prst="rect">
            <a:avLst/>
          </a:prstGeom>
        </p:spPr>
      </p:pic>
      <p:pic>
        <p:nvPicPr>
          <p:cNvPr id="4" name="Picture 3"/>
          <p:cNvPicPr>
            <a:picLocks noChangeAspect="1"/>
          </p:cNvPicPr>
          <p:nvPr/>
        </p:nvPicPr>
        <p:blipFill>
          <a:blip r:embed="rId5"/>
          <a:stretch>
            <a:fillRect/>
          </a:stretch>
        </p:blipFill>
        <p:spPr>
          <a:xfrm>
            <a:off x="489212" y="735940"/>
            <a:ext cx="1816769" cy="1142889"/>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2353315" y="3911754"/>
                <a:ext cx="8009885" cy="708014"/>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nl-NL" sz="2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Đồ thị và tính chất của hàm số </a:t>
                </a:r>
                <a14:m>
                  <m:oMath xmlns:m="http://schemas.openxmlformats.org/officeDocument/2006/math">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cos</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353315" y="3911754"/>
                <a:ext cx="8009885" cy="708014"/>
              </a:xfrm>
              <a:prstGeom prst="rect">
                <a:avLst/>
              </a:prstGeom>
              <a:blipFill>
                <a:blip r:embed="rId6"/>
                <a:stretch>
                  <a:fillRect l="-1446" b="-11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353315" y="4760256"/>
                <a:ext cx="8009885" cy="708014"/>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nl-NL" sz="2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Đồ thị và tính chất của hàm số </a:t>
                </a:r>
                <a14:m>
                  <m:oMath xmlns:m="http://schemas.openxmlformats.org/officeDocument/2006/math">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tan</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353315" y="4760256"/>
                <a:ext cx="8009885" cy="708014"/>
              </a:xfrm>
              <a:prstGeom prst="rect">
                <a:avLst/>
              </a:prstGeom>
              <a:blipFill>
                <a:blip r:embed="rId7"/>
                <a:stretch>
                  <a:fillRect l="-1446" b="-11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2362796" y="5596692"/>
                <a:ext cx="8009885" cy="708014"/>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nl-NL" sz="2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 Đồ thị và tính chất của hàm số </a:t>
                </a:r>
                <a14:m>
                  <m:oMath xmlns:m="http://schemas.openxmlformats.org/officeDocument/2006/math">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cot</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2667"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362796" y="5596692"/>
                <a:ext cx="8009885" cy="708014"/>
              </a:xfrm>
              <a:prstGeom prst="rect">
                <a:avLst/>
              </a:prstGeom>
              <a:blipFill>
                <a:blip r:embed="rId8"/>
                <a:stretch>
                  <a:fillRect l="-1446" b="-12069"/>
                </a:stretch>
              </a:blipFill>
            </p:spPr>
            <p:txBody>
              <a:bodyPr/>
              <a:lstStyle/>
              <a:p>
                <a:r>
                  <a:rPr lang="en-US">
                    <a:noFill/>
                  </a:rPr>
                  <a:t> </a:t>
                </a:r>
              </a:p>
            </p:txBody>
          </p:sp>
        </mc:Fallback>
      </mc:AlternateContent>
    </p:spTree>
    <p:extLst>
      <p:ext uri="{BB962C8B-B14F-4D97-AF65-F5344CB8AC3E}">
        <p14:creationId xmlns:p14="http://schemas.microsoft.com/office/powerpoint/2010/main" val="29988183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down)">
                                      <p:cBhvr>
                                        <p:cTn id="15" dur="500"/>
                                        <p:tgtEl>
                                          <p:spTgt spid="5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randombar(horizontal)">
                                      <p:cBhvr>
                                        <p:cTn id="19" dur="500"/>
                                        <p:tgtEl>
                                          <p:spTgt spid="6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3" grpId="0"/>
      <p:bldP spid="23" grpId="0"/>
      <p:bldP spid="27"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1920" y="435496"/>
            <a:ext cx="653193" cy="609600"/>
          </a:xfrm>
          <a:prstGeom prst="rect">
            <a:avLst/>
          </a:prstGeom>
        </p:spPr>
      </p:pic>
      <p:sp>
        <p:nvSpPr>
          <p:cNvPr id="15" name="TextBox 14"/>
          <p:cNvSpPr txBox="1"/>
          <p:nvPr/>
        </p:nvSpPr>
        <p:spPr>
          <a:xfrm>
            <a:off x="1219200" y="521033"/>
            <a:ext cx="2387600"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2667"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stretch>
            <a:fillRect/>
          </a:stretch>
        </p:blipFill>
        <p:spPr>
          <a:xfrm rot="18785483">
            <a:off x="11294248" y="5993450"/>
            <a:ext cx="582573" cy="854862"/>
          </a:xfrm>
          <a:prstGeom prst="rect">
            <a:avLst/>
          </a:prstGeom>
        </p:spPr>
      </p:pic>
      <p:pic>
        <p:nvPicPr>
          <p:cNvPr id="40" name="Picture 39"/>
          <p:cNvPicPr>
            <a:picLocks noChangeAspect="1"/>
          </p:cNvPicPr>
          <p:nvPr/>
        </p:nvPicPr>
        <p:blipFill>
          <a:blip r:embed="rId5"/>
          <a:stretch>
            <a:fillRect/>
          </a:stretch>
        </p:blipFill>
        <p:spPr>
          <a:xfrm>
            <a:off x="10684703" y="281110"/>
            <a:ext cx="1028740" cy="122038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8800" y="1029033"/>
                <a:ext cx="11074400" cy="237039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Xét tính chẵn, lẻ của hàm số</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Hoàn thành bảng giá trị sau của hàm số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trên đoạn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bằng cách tính giá trị của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những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2467"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không âm, sau đó sử dụng kết quả câu a để suy ra giá trị tương ứng của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những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âm.</a:t>
                </a:r>
              </a:p>
            </p:txBody>
          </p:sp>
        </mc:Choice>
        <mc:Fallback xmlns="">
          <p:sp>
            <p:nvSpPr>
              <p:cNvPr id="5" name="Rectangle 4"/>
              <p:cNvSpPr>
                <a:spLocks noRot="1" noChangeAspect="1" noMove="1" noResize="1" noEditPoints="1" noAdjustHandles="1" noChangeArrowheads="1" noChangeShapeType="1" noTextEdit="1"/>
              </p:cNvSpPr>
              <p:nvPr/>
            </p:nvSpPr>
            <p:spPr>
              <a:xfrm>
                <a:off x="558800" y="1029033"/>
                <a:ext cx="11074400" cy="2370392"/>
              </a:xfrm>
              <a:prstGeom prst="rect">
                <a:avLst/>
              </a:prstGeom>
              <a:blipFill>
                <a:blip r:embed="rId6"/>
                <a:stretch>
                  <a:fillRect l="-881" r="-881" b="-20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nvPr>
            </p:nvGraphicFramePr>
            <p:xfrm>
              <a:off x="986589" y="3581857"/>
              <a:ext cx="10210797" cy="1574343"/>
            </p:xfrm>
            <a:graphic>
              <a:graphicData uri="http://schemas.openxmlformats.org/drawingml/2006/table">
                <a:tbl>
                  <a:tblPr firstRow="1" bandRow="1">
                    <a:tableStyleId>{5C22544A-7EE6-4342-B048-85BDC9FD1C3A}</a:tableStyleId>
                  </a:tblPr>
                  <a:tblGrid>
                    <a:gridCol w="1676682">
                      <a:extLst>
                        <a:ext uri="{9D8B030D-6E8A-4147-A177-3AD203B41FA5}">
                          <a16:colId xmlns:a16="http://schemas.microsoft.com/office/drawing/2014/main" val="931681444"/>
                        </a:ext>
                      </a:extLst>
                    </a:gridCol>
                    <a:gridCol w="948235">
                      <a:extLst>
                        <a:ext uri="{9D8B030D-6E8A-4147-A177-3AD203B41FA5}">
                          <a16:colId xmlns:a16="http://schemas.microsoft.com/office/drawing/2014/main" val="1483630915"/>
                        </a:ext>
                      </a:extLst>
                    </a:gridCol>
                    <a:gridCol w="948235">
                      <a:extLst>
                        <a:ext uri="{9D8B030D-6E8A-4147-A177-3AD203B41FA5}">
                          <a16:colId xmlns:a16="http://schemas.microsoft.com/office/drawing/2014/main" val="3667939274"/>
                        </a:ext>
                      </a:extLst>
                    </a:gridCol>
                    <a:gridCol w="948235">
                      <a:extLst>
                        <a:ext uri="{9D8B030D-6E8A-4147-A177-3AD203B41FA5}">
                          <a16:colId xmlns:a16="http://schemas.microsoft.com/office/drawing/2014/main" val="1105347392"/>
                        </a:ext>
                      </a:extLst>
                    </a:gridCol>
                    <a:gridCol w="948235">
                      <a:extLst>
                        <a:ext uri="{9D8B030D-6E8A-4147-A177-3AD203B41FA5}">
                          <a16:colId xmlns:a16="http://schemas.microsoft.com/office/drawing/2014/main" val="3617089060"/>
                        </a:ext>
                      </a:extLst>
                    </a:gridCol>
                    <a:gridCol w="948235">
                      <a:extLst>
                        <a:ext uri="{9D8B030D-6E8A-4147-A177-3AD203B41FA5}">
                          <a16:colId xmlns:a16="http://schemas.microsoft.com/office/drawing/2014/main" val="140918191"/>
                        </a:ext>
                      </a:extLst>
                    </a:gridCol>
                    <a:gridCol w="948235">
                      <a:extLst>
                        <a:ext uri="{9D8B030D-6E8A-4147-A177-3AD203B41FA5}">
                          <a16:colId xmlns:a16="http://schemas.microsoft.com/office/drawing/2014/main" val="2451592667"/>
                        </a:ext>
                      </a:extLst>
                    </a:gridCol>
                    <a:gridCol w="948235">
                      <a:extLst>
                        <a:ext uri="{9D8B030D-6E8A-4147-A177-3AD203B41FA5}">
                          <a16:colId xmlns:a16="http://schemas.microsoft.com/office/drawing/2014/main" val="722807373"/>
                        </a:ext>
                      </a:extLst>
                    </a:gridCol>
                    <a:gridCol w="948235">
                      <a:extLst>
                        <a:ext uri="{9D8B030D-6E8A-4147-A177-3AD203B41FA5}">
                          <a16:colId xmlns:a16="http://schemas.microsoft.com/office/drawing/2014/main" val="3964461608"/>
                        </a:ext>
                      </a:extLst>
                    </a:gridCol>
                    <a:gridCol w="948235">
                      <a:extLst>
                        <a:ext uri="{9D8B030D-6E8A-4147-A177-3AD203B41FA5}">
                          <a16:colId xmlns:a16="http://schemas.microsoft.com/office/drawing/2014/main" val="714505030"/>
                        </a:ext>
                      </a:extLst>
                    </a:gridCol>
                  </a:tblGrid>
                  <a:tr h="819789">
                    <a:tc>
                      <a:txBody>
                        <a:bodyPr/>
                        <a:lstStyle/>
                        <a:p>
                          <a:pPr algn="ctr"/>
                          <a14:m>
                            <m:oMathPara xmlns:m="http://schemas.openxmlformats.org/officeDocument/2006/math">
                              <m:oMathParaPr>
                                <m:jc m:val="centerGroup"/>
                              </m:oMathParaPr>
                              <m:oMath xmlns:m="http://schemas.openxmlformats.org/officeDocument/2006/math">
                                <m:r>
                                  <a:rPr lang="en-US" sz="2300" b="1" i="1" smtClean="0">
                                    <a:solidFill>
                                      <a:schemeClr val="tx1"/>
                                    </a:solidFill>
                                    <a:latin typeface="Cambria Math" panose="02040503050406030204" pitchFamily="18" charset="0"/>
                                  </a:rPr>
                                  <m:t>𝒙</m:t>
                                </m:r>
                              </m:oMath>
                            </m:oMathPara>
                          </a14:m>
                          <a:endParaRPr lang="en-US" sz="2300" b="1">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r>
                                  <m:rPr>
                                    <m:sty m:val="p"/>
                                  </m:rPr>
                                  <a:rPr lang="nl-NL" sz="2300">
                                    <a:solidFill>
                                      <a:schemeClr val="tx1"/>
                                    </a:solidFill>
                                    <a:effectLst/>
                                    <a:latin typeface="Cambria Math" panose="02040503050406030204" pitchFamily="18" charset="0"/>
                                    <a:ea typeface="Dotum" panose="020B0600000101010101" pitchFamily="34" charset="-127"/>
                                  </a:rPr>
                                  <m:t>π</m:t>
                                </m:r>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f>
                                  <m:fPr>
                                    <m:ctrlPr>
                                      <a:rPr lang="en-US" sz="2300" i="1">
                                        <a:solidFill>
                                          <a:schemeClr val="tx1"/>
                                        </a:solidFill>
                                        <a:effectLst/>
                                        <a:latin typeface="Cambria Math" panose="02040503050406030204" pitchFamily="18" charset="0"/>
                                        <a:ea typeface="Dotum" panose="020B0600000101010101" pitchFamily="34" charset="-127"/>
                                      </a:rPr>
                                    </m:ctrlPr>
                                  </m:fPr>
                                  <m:num>
                                    <m:r>
                                      <a:rPr lang="nl-NL" sz="2300">
                                        <a:solidFill>
                                          <a:schemeClr val="tx1"/>
                                        </a:solidFill>
                                        <a:effectLst/>
                                        <a:latin typeface="Cambria Math" panose="02040503050406030204" pitchFamily="18" charset="0"/>
                                        <a:ea typeface="Dotum" panose="020B0600000101010101" pitchFamily="34" charset="-127"/>
                                      </a:rPr>
                                      <m:t>3</m:t>
                                    </m:r>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f>
                                  <m:fPr>
                                    <m:ctrlPr>
                                      <a:rPr lang="en-US" sz="2300" i="1">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2</m:t>
                                    </m:r>
                                  </m:den>
                                </m:f>
                              </m:oMath>
                            </m:oMathPara>
                          </a14:m>
                          <a:endParaRPr lang="en-US" sz="230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f>
                                  <m:fPr>
                                    <m:ctrlPr>
                                      <a:rPr lang="en-US" sz="2300" i="1">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23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23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300" i="1" smtClean="0">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300" i="1" smtClean="0">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2</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300" i="1" smtClean="0">
                                        <a:solidFill>
                                          <a:schemeClr val="tx1"/>
                                        </a:solidFill>
                                        <a:effectLst/>
                                        <a:latin typeface="Cambria Math" panose="02040503050406030204" pitchFamily="18" charset="0"/>
                                        <a:ea typeface="Dotum" panose="020B0600000101010101" pitchFamily="34" charset="-127"/>
                                      </a:rPr>
                                    </m:ctrlPr>
                                  </m:fPr>
                                  <m:num>
                                    <m:r>
                                      <a:rPr lang="nl-NL" sz="2300">
                                        <a:solidFill>
                                          <a:schemeClr val="tx1"/>
                                        </a:solidFill>
                                        <a:effectLst/>
                                        <a:latin typeface="Cambria Math" panose="02040503050406030204" pitchFamily="18" charset="0"/>
                                        <a:ea typeface="Dotum" panose="020B0600000101010101" pitchFamily="34" charset="-127"/>
                                      </a:rPr>
                                      <m:t>3</m:t>
                                    </m:r>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2300" smtClean="0">
                                    <a:solidFill>
                                      <a:schemeClr val="tx1"/>
                                    </a:solidFill>
                                    <a:effectLst/>
                                    <a:latin typeface="Cambria Math" panose="02040503050406030204" pitchFamily="18" charset="0"/>
                                    <a:ea typeface="Dotum" panose="020B0600000101010101" pitchFamily="34" charset="-127"/>
                                  </a:rPr>
                                  <m:t>π</m:t>
                                </m:r>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754554">
                    <a:tc>
                      <a:txBody>
                        <a:bodyPr/>
                        <a:lstStyle/>
                        <a:p>
                          <a:pPr algn="ctr"/>
                          <a14:m>
                            <m:oMathPara xmlns:m="http://schemas.openxmlformats.org/officeDocument/2006/math">
                              <m:oMathParaPr>
                                <m:jc m:val="centerGroup"/>
                              </m:oMathParaPr>
                              <m:oMath xmlns:m="http://schemas.openxmlformats.org/officeDocument/2006/math">
                                <m:r>
                                  <a:rPr lang="en-US" sz="2300" b="1" i="1" smtClean="0">
                                    <a:latin typeface="Cambria Math" panose="02040503050406030204" pitchFamily="18" charset="0"/>
                                  </a:rPr>
                                  <m:t>𝒚</m:t>
                                </m:r>
                                <m:r>
                                  <a:rPr lang="en-US" sz="2300" b="1" i="1" smtClean="0">
                                    <a:latin typeface="Cambria Math" panose="02040503050406030204" pitchFamily="18" charset="0"/>
                                  </a:rPr>
                                  <m:t> = </m:t>
                                </m:r>
                                <m:r>
                                  <a:rPr lang="en-US" sz="2300" b="1" i="1" smtClean="0">
                                    <a:latin typeface="Cambria Math" panose="02040503050406030204" pitchFamily="18" charset="0"/>
                                  </a:rPr>
                                  <m:t>𝒔𝒊𝒏𝒙</m:t>
                                </m:r>
                              </m:oMath>
                            </m:oMathPara>
                          </a14:m>
                          <a:endParaRPr lang="en-US" sz="2300" b="1">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22" name="Table 21"/>
              <p:cNvGraphicFramePr>
                <a:graphicFrameLocks noGrp="1"/>
              </p:cNvGraphicFramePr>
              <p:nvPr>
                <p:extLst/>
              </p:nvPr>
            </p:nvGraphicFramePr>
            <p:xfrm>
              <a:off x="986589" y="3581857"/>
              <a:ext cx="10210797" cy="1574343"/>
            </p:xfrm>
            <a:graphic>
              <a:graphicData uri="http://schemas.openxmlformats.org/drawingml/2006/table">
                <a:tbl>
                  <a:tblPr firstRow="1" bandRow="1">
                    <a:tableStyleId>{5C22544A-7EE6-4342-B048-85BDC9FD1C3A}</a:tableStyleId>
                  </a:tblPr>
                  <a:tblGrid>
                    <a:gridCol w="1676682">
                      <a:extLst>
                        <a:ext uri="{9D8B030D-6E8A-4147-A177-3AD203B41FA5}">
                          <a16:colId xmlns:a16="http://schemas.microsoft.com/office/drawing/2014/main" val="931681444"/>
                        </a:ext>
                      </a:extLst>
                    </a:gridCol>
                    <a:gridCol w="948235">
                      <a:extLst>
                        <a:ext uri="{9D8B030D-6E8A-4147-A177-3AD203B41FA5}">
                          <a16:colId xmlns:a16="http://schemas.microsoft.com/office/drawing/2014/main" val="1483630915"/>
                        </a:ext>
                      </a:extLst>
                    </a:gridCol>
                    <a:gridCol w="948235">
                      <a:extLst>
                        <a:ext uri="{9D8B030D-6E8A-4147-A177-3AD203B41FA5}">
                          <a16:colId xmlns:a16="http://schemas.microsoft.com/office/drawing/2014/main" val="3667939274"/>
                        </a:ext>
                      </a:extLst>
                    </a:gridCol>
                    <a:gridCol w="948235">
                      <a:extLst>
                        <a:ext uri="{9D8B030D-6E8A-4147-A177-3AD203B41FA5}">
                          <a16:colId xmlns:a16="http://schemas.microsoft.com/office/drawing/2014/main" val="1105347392"/>
                        </a:ext>
                      </a:extLst>
                    </a:gridCol>
                    <a:gridCol w="948235">
                      <a:extLst>
                        <a:ext uri="{9D8B030D-6E8A-4147-A177-3AD203B41FA5}">
                          <a16:colId xmlns:a16="http://schemas.microsoft.com/office/drawing/2014/main" val="3617089060"/>
                        </a:ext>
                      </a:extLst>
                    </a:gridCol>
                    <a:gridCol w="948235">
                      <a:extLst>
                        <a:ext uri="{9D8B030D-6E8A-4147-A177-3AD203B41FA5}">
                          <a16:colId xmlns:a16="http://schemas.microsoft.com/office/drawing/2014/main" val="140918191"/>
                        </a:ext>
                      </a:extLst>
                    </a:gridCol>
                    <a:gridCol w="948235">
                      <a:extLst>
                        <a:ext uri="{9D8B030D-6E8A-4147-A177-3AD203B41FA5}">
                          <a16:colId xmlns:a16="http://schemas.microsoft.com/office/drawing/2014/main" val="2451592667"/>
                        </a:ext>
                      </a:extLst>
                    </a:gridCol>
                    <a:gridCol w="948235">
                      <a:extLst>
                        <a:ext uri="{9D8B030D-6E8A-4147-A177-3AD203B41FA5}">
                          <a16:colId xmlns:a16="http://schemas.microsoft.com/office/drawing/2014/main" val="722807373"/>
                        </a:ext>
                      </a:extLst>
                    </a:gridCol>
                    <a:gridCol w="948235">
                      <a:extLst>
                        <a:ext uri="{9D8B030D-6E8A-4147-A177-3AD203B41FA5}">
                          <a16:colId xmlns:a16="http://schemas.microsoft.com/office/drawing/2014/main" val="3964461608"/>
                        </a:ext>
                      </a:extLst>
                    </a:gridCol>
                    <a:gridCol w="948235">
                      <a:extLst>
                        <a:ext uri="{9D8B030D-6E8A-4147-A177-3AD203B41FA5}">
                          <a16:colId xmlns:a16="http://schemas.microsoft.com/office/drawing/2014/main" val="714505030"/>
                        </a:ext>
                      </a:extLst>
                    </a:gridCol>
                  </a:tblGrid>
                  <a:tr h="819789">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64" t="-741" r="-510182" b="-93333"/>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76923" t="-741" r="-799359" b="-93333"/>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78710" t="-741" r="-704516" b="-93333"/>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76282" t="-741" r="-600000" b="-93333"/>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76282" t="-741" r="-500000" b="-93333"/>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23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23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75641" t="-741" r="-300641" b="-93333"/>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775641" t="-741" r="-200641" b="-93333"/>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81290" t="-741" r="-101935" b="-93333"/>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975000" t="-741" r="-1282" b="-93333"/>
                          </a:stretch>
                        </a:blipFill>
                      </a:tcPr>
                    </a:tc>
                    <a:extLst>
                      <a:ext uri="{0D108BD9-81ED-4DB2-BD59-A6C34878D82A}">
                        <a16:rowId xmlns:a16="http://schemas.microsoft.com/office/drawing/2014/main" val="58603989"/>
                      </a:ext>
                    </a:extLst>
                  </a:tr>
                  <a:tr h="754554">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64" t="-109677" r="-510182" b="-1613"/>
                          </a:stretch>
                        </a:blip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2237892" y="415491"/>
                <a:ext cx="3268587" cy="661848"/>
              </a:xfrm>
              <a:prstGeom prst="rect">
                <a:avLst/>
              </a:prstGeom>
            </p:spPr>
            <p:txBody>
              <a:bodyPr wrap="non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2237892" y="415491"/>
                <a:ext cx="3268587" cy="661848"/>
              </a:xfrm>
              <a:prstGeom prst="rect">
                <a:avLst/>
              </a:prstGeom>
              <a:blipFill>
                <a:blip r:embed="rId8"/>
                <a:stretch>
                  <a:fillRect l="-2985" b="-100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1920" y="5245433"/>
                <a:ext cx="11081281" cy="12313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Bằng cách lấy nhiều điểm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𝑀</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và nối lại ta được đồ thị hàm số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51920" y="5245433"/>
                <a:ext cx="11081281" cy="1231363"/>
              </a:xfrm>
              <a:prstGeom prst="rect">
                <a:avLst/>
              </a:prstGeom>
              <a:blipFill>
                <a:blip r:embed="rId9"/>
                <a:stretch>
                  <a:fillRect l="-881" r="-936" b="-5446"/>
                </a:stretch>
              </a:blipFill>
            </p:spPr>
            <p:txBody>
              <a:bodyPr/>
              <a:lstStyle/>
              <a:p>
                <a:r>
                  <a:rPr lang="en-US">
                    <a:noFill/>
                  </a:rPr>
                  <a:t> </a:t>
                </a:r>
              </a:p>
            </p:txBody>
          </p:sp>
        </mc:Fallback>
      </mc:AlternateContent>
    </p:spTree>
    <p:extLst>
      <p:ext uri="{BB962C8B-B14F-4D97-AF65-F5344CB8AC3E}">
        <p14:creationId xmlns:p14="http://schemas.microsoft.com/office/powerpoint/2010/main" val="16597428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1920" y="435496"/>
            <a:ext cx="653193" cy="609600"/>
          </a:xfrm>
          <a:prstGeom prst="rect">
            <a:avLst/>
          </a:prstGeom>
        </p:spPr>
      </p:pic>
      <p:sp>
        <p:nvSpPr>
          <p:cNvPr id="15" name="TextBox 14"/>
          <p:cNvSpPr txBox="1"/>
          <p:nvPr/>
        </p:nvSpPr>
        <p:spPr>
          <a:xfrm>
            <a:off x="1219200" y="521033"/>
            <a:ext cx="2387600"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2667"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stretch>
            <a:fillRect/>
          </a:stretch>
        </p:blipFill>
        <p:spPr>
          <a:xfrm rot="18785483">
            <a:off x="10876722" y="5680108"/>
            <a:ext cx="885705" cy="1299676"/>
          </a:xfrm>
          <a:prstGeom prst="rect">
            <a:avLst/>
          </a:prstGeom>
        </p:spPr>
      </p:pic>
      <p:pic>
        <p:nvPicPr>
          <p:cNvPr id="40" name="Picture 39"/>
          <p:cNvPicPr>
            <a:picLocks noChangeAspect="1"/>
          </p:cNvPicPr>
          <p:nvPr/>
        </p:nvPicPr>
        <p:blipFill>
          <a:blip r:embed="rId5"/>
          <a:stretch>
            <a:fillRect/>
          </a:stretch>
        </p:blipFill>
        <p:spPr>
          <a:xfrm>
            <a:off x="11044686" y="63907"/>
            <a:ext cx="944114" cy="111999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8800" y="1111072"/>
                <a:ext cx="11154643" cy="1231363"/>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467" b="0" i="0" u="none" strike="noStrike" kern="1200" cap="none" spc="0" normalizeH="0" baseline="0" noProof="0">
                    <a:ln>
                      <a:noFill/>
                    </a:ln>
                    <a:solidFill>
                      <a:srgbClr val="000000"/>
                    </a:solidFill>
                    <a:effectLst/>
                    <a:uLnTx/>
                    <a:uFillTx/>
                    <a:latin typeface="OpenSans"/>
                    <a:ea typeface="+mn-ea"/>
                    <a:cs typeface="+mn-cs"/>
                  </a:rPr>
                  <a:t>c) </a:t>
                </a:r>
                <a:r>
                  <a:rPr kumimoji="0" lang="vi-VN" sz="2467" b="0" i="0" u="none" strike="noStrike" kern="1200" cap="none" spc="0" normalizeH="0" baseline="0" noProof="0">
                    <a:ln>
                      <a:noFill/>
                    </a:ln>
                    <a:solidFill>
                      <a:srgbClr val="000000"/>
                    </a:solidFill>
                    <a:effectLst/>
                    <a:uLnTx/>
                    <a:uFillTx/>
                    <a:latin typeface="OpenSans"/>
                    <a:ea typeface="+mn-ea"/>
                    <a:cs typeface="+mn-cs"/>
                  </a:rPr>
                  <a:t>Bằng cách làm tương tự câu b cho các đoạn khác có độ dài bằng chu kỳ </a:t>
                </a:r>
                <a:endParaRPr kumimoji="0" lang="en-US" sz="2467" b="0" i="0" u="none" strike="noStrike" kern="1200" cap="none" spc="0" normalizeH="0" baseline="0" noProof="0">
                  <a:ln>
                    <a:noFill/>
                  </a:ln>
                  <a:solidFill>
                    <a:srgbClr val="000000"/>
                  </a:solidFill>
                  <a:effectLst/>
                  <a:uLnTx/>
                  <a:uFillTx/>
                  <a:latin typeface="OpenSans"/>
                  <a:ea typeface="+mn-ea"/>
                  <a:cs typeface="+mn-cs"/>
                </a:endParaRPr>
              </a:p>
              <a:p>
                <a:pPr marL="0" marR="0" lvl="0" indent="0" algn="l"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𝜋</m:t>
                    </m:r>
                  </m:oMath>
                </a14:m>
                <a:r>
                  <a:rPr kumimoji="0" lang="el-GR" sz="2467" b="0" i="0" u="none" strike="noStrike" kern="1200" cap="none" spc="0" normalizeH="0" baseline="0" noProof="0">
                    <a:ln>
                      <a:noFill/>
                    </a:ln>
                    <a:solidFill>
                      <a:srgbClr val="000000"/>
                    </a:solidFill>
                    <a:effectLst/>
                    <a:uLnTx/>
                    <a:uFillTx/>
                    <a:latin typeface="OpenSans"/>
                    <a:ea typeface="+mn-ea"/>
                    <a:cs typeface="+mn-cs"/>
                  </a:rPr>
                  <a:t>, </a:t>
                </a:r>
                <a:r>
                  <a:rPr kumimoji="0" lang="vi-VN" sz="2467" b="0" i="0" u="none" strike="noStrike" kern="1200" cap="none" spc="0" normalizeH="0" baseline="0" noProof="0">
                    <a:ln>
                      <a:noFill/>
                    </a:ln>
                    <a:solidFill>
                      <a:srgbClr val="000000"/>
                    </a:solidFill>
                    <a:effectLst/>
                    <a:uLnTx/>
                    <a:uFillTx/>
                    <a:latin typeface="OpenSans"/>
                    <a:ea typeface="+mn-ea"/>
                    <a:cs typeface="+mn-cs"/>
                  </a:rPr>
                  <a:t>ta được đồ thị của hàm số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𝑠𝑖𝑛𝑥</m:t>
                    </m:r>
                  </m:oMath>
                </a14:m>
                <a:r>
                  <a:rPr kumimoji="0" lang="en-US" sz="2467" b="0" i="0" u="none" strike="noStrike" kern="1200" cap="none" spc="0" normalizeH="0" baseline="0" noProof="0">
                    <a:ln>
                      <a:noFill/>
                    </a:ln>
                    <a:solidFill>
                      <a:srgbClr val="000000"/>
                    </a:solidFill>
                    <a:effectLst/>
                    <a:uLnTx/>
                    <a:uFillTx/>
                    <a:latin typeface="MJXc-TeX-math-I"/>
                    <a:ea typeface="+mn-ea"/>
                    <a:cs typeface="+mn-cs"/>
                  </a:rPr>
                  <a:t> </a:t>
                </a:r>
                <a:r>
                  <a:rPr kumimoji="0" lang="vi-VN" sz="2467" b="0" i="0" u="none" strike="noStrike" kern="1200" cap="none" spc="0" normalizeH="0" baseline="0" noProof="0">
                    <a:ln>
                      <a:noFill/>
                    </a:ln>
                    <a:solidFill>
                      <a:srgbClr val="000000"/>
                    </a:solidFill>
                    <a:effectLst/>
                    <a:uLnTx/>
                    <a:uFillTx/>
                    <a:latin typeface="OpenSans"/>
                    <a:ea typeface="+mn-ea"/>
                    <a:cs typeface="+mn-cs"/>
                  </a:rPr>
                  <a:t>như hình dưới đây.</a:t>
                </a:r>
              </a:p>
            </p:txBody>
          </p:sp>
        </mc:Choice>
        <mc:Fallback xmlns="">
          <p:sp>
            <p:nvSpPr>
              <p:cNvPr id="5" name="Rectangle 4"/>
              <p:cNvSpPr>
                <a:spLocks noRot="1" noChangeAspect="1" noMove="1" noResize="1" noEditPoints="1" noAdjustHandles="1" noChangeArrowheads="1" noChangeShapeType="1" noTextEdit="1"/>
              </p:cNvSpPr>
              <p:nvPr/>
            </p:nvSpPr>
            <p:spPr>
              <a:xfrm>
                <a:off x="558800" y="1111072"/>
                <a:ext cx="11154643" cy="1231363"/>
              </a:xfrm>
              <a:prstGeom prst="rect">
                <a:avLst/>
              </a:prstGeom>
              <a:blipFill>
                <a:blip r:embed="rId6"/>
                <a:stretch>
                  <a:fillRect l="-875" b="-54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237892" y="415491"/>
                <a:ext cx="3268587" cy="661848"/>
              </a:xfrm>
              <a:prstGeom prst="rect">
                <a:avLst/>
              </a:prstGeom>
            </p:spPr>
            <p:txBody>
              <a:bodyPr wrap="non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vi-VN"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2237892" y="415491"/>
                <a:ext cx="3268587" cy="661848"/>
              </a:xfrm>
              <a:prstGeom prst="rect">
                <a:avLst/>
              </a:prstGeom>
              <a:blipFill>
                <a:blip r:embed="rId7"/>
                <a:stretch>
                  <a:fillRect l="-2985" b="-100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51919" y="4991433"/>
                <a:ext cx="10725681" cy="12313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Từ đồ thị ở Hình 1.14, hãy cho biết tập giá trị, các khoảng đồng biến, các khoảng nghịch biến của hàm số </a:t>
                </a:r>
                <a14:m>
                  <m:oMath xmlns:m="http://schemas.openxmlformats.org/officeDocument/2006/math">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r>
                      <a:rPr kumimoji="0" lang="en-US" sz="2467" b="0" i="0"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1919" y="4991433"/>
                <a:ext cx="10725681" cy="1231363"/>
              </a:xfrm>
              <a:prstGeom prst="rect">
                <a:avLst/>
              </a:prstGeom>
              <a:blipFill>
                <a:blip r:embed="rId8"/>
                <a:stretch>
                  <a:fillRect l="-910" r="-910" b="-4950"/>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32421" y="2385399"/>
            <a:ext cx="8910058" cy="2516801"/>
          </a:xfrm>
          <a:prstGeom prst="rect">
            <a:avLst/>
          </a:prstGeom>
        </p:spPr>
      </p:pic>
    </p:spTree>
    <p:extLst>
      <p:ext uri="{BB962C8B-B14F-4D97-AF65-F5344CB8AC3E}">
        <p14:creationId xmlns:p14="http://schemas.microsoft.com/office/powerpoint/2010/main" val="140006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0714929" y="306278"/>
            <a:ext cx="843129" cy="1237201"/>
          </a:xfrm>
          <a:prstGeom prst="rect">
            <a:avLst/>
          </a:prstGeom>
        </p:spPr>
      </p:pic>
      <p:pic>
        <p:nvPicPr>
          <p:cNvPr id="40" name="Picture 39"/>
          <p:cNvPicPr>
            <a:picLocks noChangeAspect="1"/>
          </p:cNvPicPr>
          <p:nvPr/>
        </p:nvPicPr>
        <p:blipFill>
          <a:blip r:embed="rId3"/>
          <a:stretch>
            <a:fillRect/>
          </a:stretch>
        </p:blipFill>
        <p:spPr>
          <a:xfrm>
            <a:off x="10718800" y="5195725"/>
            <a:ext cx="1028740" cy="1220385"/>
          </a:xfrm>
          <a:prstGeom prst="rect">
            <a:avLst/>
          </a:prstGeom>
        </p:spPr>
      </p:pic>
      <p:sp>
        <p:nvSpPr>
          <p:cNvPr id="13" name="Oval Callout 12"/>
          <p:cNvSpPr/>
          <p:nvPr/>
        </p:nvSpPr>
        <p:spPr>
          <a:xfrm>
            <a:off x="609600" y="399528"/>
            <a:ext cx="1016000" cy="6418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467"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879600" y="685800"/>
                <a:ext cx="9804400" cy="2524281"/>
              </a:xfrm>
              <a:prstGeom prst="rect">
                <a:avLst/>
              </a:prstGeom>
            </p:spPr>
            <p:txBody>
              <a:bodyPr wrap="square">
                <a:spAutoFit/>
              </a:bodyPr>
              <a:lstStyle/>
              <a:p>
                <a:pPr marL="0" marR="0" lvl="0" indent="0" algn="just" defTabSz="609630" rtl="0" eaLnBrk="1" fontAlgn="auto" latinLnBrk="0" hangingPunct="1">
                  <a:lnSpc>
                    <a:spcPct val="150000"/>
                  </a:lnSpc>
                  <a:spcBef>
                    <a:spcPts val="400"/>
                  </a:spcBef>
                  <a:spcAft>
                    <a:spcPts val="0"/>
                  </a:spcAft>
                  <a:buClrTx/>
                  <a:buSzTx/>
                  <a:buFontTx/>
                  <a:buNone/>
                  <a:tabLst/>
                  <a:defRPr/>
                </a:pPr>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Hàm số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tập xác định là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0"/>
                  </a:spcAft>
                  <a:buClrTx/>
                  <a:buSzTx/>
                  <a:buFontTx/>
                  <a:buNone/>
                  <a:tabLst/>
                  <a:defRPr/>
                </a:pPr>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Do đó, nếu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0"/>
                  </a:spcAft>
                  <a:buClrTx/>
                  <a:buSzTx/>
                  <a:buFontTx/>
                  <a:buNone/>
                  <a:tabLst/>
                  <a:defRPr/>
                </a:pPr>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func>
                    <m: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f</m:t>
                    </m:r>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oMath>
                </a14:m>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0"/>
                  </a:spcAft>
                  <a:buClrTx/>
                  <a:buSzTx/>
                  <a:buFontTx/>
                  <a:buNone/>
                  <a:tabLst/>
                  <a:defRPr/>
                </a:pPr>
                <a:r>
                  <a:rPr kumimoji="0" lang="nl-NL"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hàm số lẻ.</a:t>
                </a:r>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879600" y="685800"/>
                <a:ext cx="9804400" cy="2524281"/>
              </a:xfrm>
              <a:prstGeom prst="rect">
                <a:avLst/>
              </a:prstGeom>
              <a:blipFill>
                <a:blip r:embed="rId4"/>
                <a:stretch>
                  <a:fillRect l="-994" b="-19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879600" y="2961550"/>
                <a:ext cx="9436043" cy="3609578"/>
              </a:xfrm>
              <a:prstGeom prst="rect">
                <a:avLst/>
              </a:prstGeom>
            </p:spPr>
            <p:txBody>
              <a:bodyPr wrap="square">
                <a:spAutoFit/>
              </a:bodyPr>
              <a:lstStyle/>
              <a:p>
                <a:pPr marL="304815" marR="0" lvl="0" indent="-304815" algn="just" defTabSz="609630" rtl="0" eaLnBrk="1" fontAlgn="auto" latinLnBrk="0" hangingPunct="1">
                  <a:lnSpc>
                    <a:spcPct val="150000"/>
                  </a:lnSpc>
                  <a:spcBef>
                    <a:spcPts val="0"/>
                  </a:spcBef>
                  <a:spcAft>
                    <a:spcPts val="533"/>
                  </a:spcAft>
                  <a:buClrTx/>
                  <a:buSzTx/>
                  <a:buFontTx/>
                  <a:buNone/>
                  <a:tabLst/>
                  <a:defRPr/>
                </a:pPr>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 </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radPr>
                          <m:deg/>
                          <m:e>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e>
                        </m:rad>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radPr>
                          <m:deg/>
                          <m:e>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e>
                        </m:rad>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15" marR="0" lvl="0" indent="-304815" algn="just" defTabSz="609630" rtl="0" eaLnBrk="1" fontAlgn="auto" latinLnBrk="0" hangingPunct="1">
                  <a:lnSpc>
                    <a:spcPct val="150000"/>
                  </a:lnSpc>
                  <a:spcBef>
                    <a:spcPts val="0"/>
                  </a:spcBef>
                  <a:spcAft>
                    <a:spcPts val="533"/>
                  </a:spcAft>
                  <a:buClrTx/>
                  <a:buSzTx/>
                  <a:buFontTx/>
                  <a:buNone/>
                  <a:tabLst/>
                  <a:defRPr/>
                </a:pPr>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hàm số lẻ nên:</a:t>
                </a:r>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15" marR="0" lvl="0" indent="-304815" algn="just" defTabSz="609630" rtl="0" eaLnBrk="1" fontAlgn="auto" latinLnBrk="0" hangingPunct="1">
                  <a:lnSpc>
                    <a:spcPct val="150000"/>
                  </a:lnSpc>
                  <a:spcBef>
                    <a:spcPts val="0"/>
                  </a:spcBef>
                  <a:spcAft>
                    <a:spcPts val="533"/>
                  </a:spcAft>
                  <a:buClrTx/>
                  <a:buSzTx/>
                  <a:buFontTx/>
                  <a:buNone/>
                  <a:tabLst/>
                  <a:defRPr/>
                </a:pPr>
                <a14:m>
                  <m:oMath xmlns:m="http://schemas.openxmlformats.org/officeDocument/2006/math">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e>
                        </m:d>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func>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radPr>
                          <m:deg/>
                          <m:e>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e>
                        </m:rad>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e>
                        </m:d>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15" marR="0" lvl="0" indent="-304815" algn="just"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e>
                        </m:d>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4</m:t>
                            </m:r>
                          </m:den>
                        </m:f>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radPr>
                          <m:deg/>
                          <m:e>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e>
                        </m:rad>
                      </m:num>
                      <m:den>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4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func>
                    <m:r>
                      <a:rPr kumimoji="0" lang="en-US" sz="24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79600" y="2961550"/>
                <a:ext cx="9436043" cy="3609578"/>
              </a:xfrm>
              <a:prstGeom prst="rect">
                <a:avLst/>
              </a:prstGeom>
              <a:blipFill>
                <a:blip r:embed="rId5"/>
                <a:stretch>
                  <a:fillRect l="-1034"/>
                </a:stretch>
              </a:blipFill>
            </p:spPr>
            <p:txBody>
              <a:bodyPr/>
              <a:lstStyle/>
              <a:p>
                <a:r>
                  <a:rPr lang="en-US">
                    <a:noFill/>
                  </a:rPr>
                  <a:t> </a:t>
                </a:r>
              </a:p>
            </p:txBody>
          </p:sp>
        </mc:Fallback>
      </mc:AlternateContent>
    </p:spTree>
    <p:extLst>
      <p:ext uri="{BB962C8B-B14F-4D97-AF65-F5344CB8AC3E}">
        <p14:creationId xmlns:p14="http://schemas.microsoft.com/office/powerpoint/2010/main" val="166627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barn(inVertical)">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down)">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0714929" y="306278"/>
            <a:ext cx="843129" cy="1237201"/>
          </a:xfrm>
          <a:prstGeom prst="rect">
            <a:avLst/>
          </a:prstGeom>
        </p:spPr>
      </p:pic>
      <p:pic>
        <p:nvPicPr>
          <p:cNvPr id="40" name="Picture 39"/>
          <p:cNvPicPr>
            <a:picLocks noChangeAspect="1"/>
          </p:cNvPicPr>
          <p:nvPr/>
        </p:nvPicPr>
        <p:blipFill>
          <a:blip r:embed="rId3"/>
          <a:stretch>
            <a:fillRect/>
          </a:stretch>
        </p:blipFill>
        <p:spPr>
          <a:xfrm>
            <a:off x="10718800" y="5195725"/>
            <a:ext cx="1028740" cy="1220385"/>
          </a:xfrm>
          <a:prstGeom prst="rect">
            <a:avLst/>
          </a:prstGeom>
        </p:spPr>
      </p:pic>
      <p:sp>
        <p:nvSpPr>
          <p:cNvPr id="13" name="Oval Callout 12"/>
          <p:cNvSpPr/>
          <p:nvPr/>
        </p:nvSpPr>
        <p:spPr>
          <a:xfrm>
            <a:off x="5528579" y="596523"/>
            <a:ext cx="1016000" cy="6418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467"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965201" y="1547619"/>
            <a:ext cx="5734262" cy="661848"/>
          </a:xfrm>
          <a:prstGeom prst="rect">
            <a:avLst/>
          </a:prstGeom>
        </p:spPr>
        <p:txBody>
          <a:bodyPr wrap="none">
            <a:spAutoFit/>
          </a:bodyPr>
          <a:lstStyle/>
          <a:p>
            <a:pPr marL="304815" marR="0" lvl="0" indent="-304815" algn="l" defTabSz="609630" rtl="0" eaLnBrk="1" fontAlgn="auto" latinLnBrk="0" hangingPunct="1">
              <a:lnSpc>
                <a:spcPct val="150000"/>
              </a:lnSpc>
              <a:spcBef>
                <a:spcPts val="0"/>
              </a:spcBef>
              <a:spcAft>
                <a:spcPts val="533"/>
              </a:spcAft>
              <a:buClrTx/>
              <a:buSzTx/>
              <a:buFontTx/>
              <a:buNone/>
              <a:tabLst/>
              <a:defRPr/>
            </a:pPr>
            <a:r>
              <a:rPr kumimoji="0" lang="en-US" sz="24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nvPr>
            </p:nvGraphicFramePr>
            <p:xfrm>
              <a:off x="965201" y="2585292"/>
              <a:ext cx="10142753" cy="2367709"/>
            </p:xfrm>
            <a:graphic>
              <a:graphicData uri="http://schemas.openxmlformats.org/drawingml/2006/table">
                <a:tbl>
                  <a:tblPr firstRow="1" bandRow="1">
                    <a:tableStyleId>{5C22544A-7EE6-4342-B048-85BDC9FD1C3A}</a:tableStyleId>
                  </a:tblPr>
                  <a:tblGrid>
                    <a:gridCol w="1608638">
                      <a:extLst>
                        <a:ext uri="{9D8B030D-6E8A-4147-A177-3AD203B41FA5}">
                          <a16:colId xmlns:a16="http://schemas.microsoft.com/office/drawing/2014/main" val="931681444"/>
                        </a:ext>
                      </a:extLst>
                    </a:gridCol>
                    <a:gridCol w="948235">
                      <a:extLst>
                        <a:ext uri="{9D8B030D-6E8A-4147-A177-3AD203B41FA5}">
                          <a16:colId xmlns:a16="http://schemas.microsoft.com/office/drawing/2014/main" val="1483630915"/>
                        </a:ext>
                      </a:extLst>
                    </a:gridCol>
                    <a:gridCol w="948235">
                      <a:extLst>
                        <a:ext uri="{9D8B030D-6E8A-4147-A177-3AD203B41FA5}">
                          <a16:colId xmlns:a16="http://schemas.microsoft.com/office/drawing/2014/main" val="3667939274"/>
                        </a:ext>
                      </a:extLst>
                    </a:gridCol>
                    <a:gridCol w="948235">
                      <a:extLst>
                        <a:ext uri="{9D8B030D-6E8A-4147-A177-3AD203B41FA5}">
                          <a16:colId xmlns:a16="http://schemas.microsoft.com/office/drawing/2014/main" val="1105347392"/>
                        </a:ext>
                      </a:extLst>
                    </a:gridCol>
                    <a:gridCol w="948235">
                      <a:extLst>
                        <a:ext uri="{9D8B030D-6E8A-4147-A177-3AD203B41FA5}">
                          <a16:colId xmlns:a16="http://schemas.microsoft.com/office/drawing/2014/main" val="3617089060"/>
                        </a:ext>
                      </a:extLst>
                    </a:gridCol>
                    <a:gridCol w="948235">
                      <a:extLst>
                        <a:ext uri="{9D8B030D-6E8A-4147-A177-3AD203B41FA5}">
                          <a16:colId xmlns:a16="http://schemas.microsoft.com/office/drawing/2014/main" val="140918191"/>
                        </a:ext>
                      </a:extLst>
                    </a:gridCol>
                    <a:gridCol w="948235">
                      <a:extLst>
                        <a:ext uri="{9D8B030D-6E8A-4147-A177-3AD203B41FA5}">
                          <a16:colId xmlns:a16="http://schemas.microsoft.com/office/drawing/2014/main" val="2451592667"/>
                        </a:ext>
                      </a:extLst>
                    </a:gridCol>
                    <a:gridCol w="948235">
                      <a:extLst>
                        <a:ext uri="{9D8B030D-6E8A-4147-A177-3AD203B41FA5}">
                          <a16:colId xmlns:a16="http://schemas.microsoft.com/office/drawing/2014/main" val="722807373"/>
                        </a:ext>
                      </a:extLst>
                    </a:gridCol>
                    <a:gridCol w="948235">
                      <a:extLst>
                        <a:ext uri="{9D8B030D-6E8A-4147-A177-3AD203B41FA5}">
                          <a16:colId xmlns:a16="http://schemas.microsoft.com/office/drawing/2014/main" val="3964461608"/>
                        </a:ext>
                      </a:extLst>
                    </a:gridCol>
                    <a:gridCol w="948235">
                      <a:extLst>
                        <a:ext uri="{9D8B030D-6E8A-4147-A177-3AD203B41FA5}">
                          <a16:colId xmlns:a16="http://schemas.microsoft.com/office/drawing/2014/main" val="714505030"/>
                        </a:ext>
                      </a:extLst>
                    </a:gridCol>
                  </a:tblGrid>
                  <a:tr h="1232909">
                    <a:tc>
                      <a:txBody>
                        <a:bodyPr/>
                        <a:lstStyle/>
                        <a:p>
                          <a:pPr algn="ctr"/>
                          <a14:m>
                            <m:oMathPara xmlns:m="http://schemas.openxmlformats.org/officeDocument/2006/math">
                              <m:oMathParaPr>
                                <m:jc m:val="centerGroup"/>
                              </m:oMathParaPr>
                              <m:oMath xmlns:m="http://schemas.openxmlformats.org/officeDocument/2006/math">
                                <m:r>
                                  <a:rPr lang="en-US" sz="2300" b="1" i="1" smtClean="0">
                                    <a:solidFill>
                                      <a:schemeClr val="tx1"/>
                                    </a:solidFill>
                                    <a:latin typeface="Cambria Math" panose="02040503050406030204" pitchFamily="18" charset="0"/>
                                  </a:rPr>
                                  <m:t>𝒙</m:t>
                                </m:r>
                              </m:oMath>
                            </m:oMathPara>
                          </a14:m>
                          <a:endParaRPr lang="en-US" sz="2300" b="1">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r>
                                  <m:rPr>
                                    <m:sty m:val="p"/>
                                  </m:rPr>
                                  <a:rPr lang="nl-NL" sz="2300">
                                    <a:solidFill>
                                      <a:schemeClr val="tx1"/>
                                    </a:solidFill>
                                    <a:effectLst/>
                                    <a:latin typeface="Cambria Math" panose="02040503050406030204" pitchFamily="18" charset="0"/>
                                    <a:ea typeface="Dotum" panose="020B0600000101010101" pitchFamily="34" charset="-127"/>
                                  </a:rPr>
                                  <m:t>π</m:t>
                                </m:r>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f>
                                  <m:fPr>
                                    <m:ctrlPr>
                                      <a:rPr lang="en-US" sz="2300" i="1">
                                        <a:solidFill>
                                          <a:schemeClr val="tx1"/>
                                        </a:solidFill>
                                        <a:effectLst/>
                                        <a:latin typeface="Cambria Math" panose="02040503050406030204" pitchFamily="18" charset="0"/>
                                        <a:ea typeface="Dotum" panose="020B0600000101010101" pitchFamily="34" charset="-127"/>
                                      </a:rPr>
                                    </m:ctrlPr>
                                  </m:fPr>
                                  <m:num>
                                    <m:r>
                                      <a:rPr lang="nl-NL" sz="2300">
                                        <a:solidFill>
                                          <a:schemeClr val="tx1"/>
                                        </a:solidFill>
                                        <a:effectLst/>
                                        <a:latin typeface="Cambria Math" panose="02040503050406030204" pitchFamily="18" charset="0"/>
                                        <a:ea typeface="Dotum" panose="020B0600000101010101" pitchFamily="34" charset="-127"/>
                                      </a:rPr>
                                      <m:t>3</m:t>
                                    </m:r>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f>
                                  <m:fPr>
                                    <m:ctrlPr>
                                      <a:rPr lang="en-US" sz="2300" i="1">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2</m:t>
                                    </m:r>
                                  </m:den>
                                </m:f>
                              </m:oMath>
                            </m:oMathPara>
                          </a14:m>
                          <a:endParaRPr lang="en-US" sz="230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2300" i="1" smtClean="0">
                                    <a:solidFill>
                                      <a:schemeClr val="tx1"/>
                                    </a:solidFill>
                                    <a:effectLst/>
                                    <a:latin typeface="Cambria Math" panose="02040503050406030204" pitchFamily="18" charset="0"/>
                                    <a:ea typeface="Dotum" panose="020B0600000101010101" pitchFamily="34" charset="-127"/>
                                  </a:rPr>
                                  <m:t>−</m:t>
                                </m:r>
                                <m:f>
                                  <m:fPr>
                                    <m:ctrlPr>
                                      <a:rPr lang="en-US" sz="2300" i="1">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23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23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300" i="1" smtClean="0">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300" i="1" smtClean="0">
                                        <a:solidFill>
                                          <a:schemeClr val="tx1"/>
                                        </a:solidFill>
                                        <a:effectLst/>
                                        <a:latin typeface="Cambria Math" panose="02040503050406030204" pitchFamily="18" charset="0"/>
                                        <a:ea typeface="Dotum" panose="020B0600000101010101" pitchFamily="34" charset="-127"/>
                                      </a:rPr>
                                    </m:ctrlPr>
                                  </m:fPr>
                                  <m:num>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2</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300" i="1" smtClean="0">
                                        <a:solidFill>
                                          <a:schemeClr val="tx1"/>
                                        </a:solidFill>
                                        <a:effectLst/>
                                        <a:latin typeface="Cambria Math" panose="02040503050406030204" pitchFamily="18" charset="0"/>
                                        <a:ea typeface="Dotum" panose="020B0600000101010101" pitchFamily="34" charset="-127"/>
                                      </a:rPr>
                                    </m:ctrlPr>
                                  </m:fPr>
                                  <m:num>
                                    <m:r>
                                      <a:rPr lang="nl-NL" sz="2300">
                                        <a:solidFill>
                                          <a:schemeClr val="tx1"/>
                                        </a:solidFill>
                                        <a:effectLst/>
                                        <a:latin typeface="Cambria Math" panose="02040503050406030204" pitchFamily="18" charset="0"/>
                                        <a:ea typeface="Dotum" panose="020B0600000101010101" pitchFamily="34" charset="-127"/>
                                      </a:rPr>
                                      <m:t>3</m:t>
                                    </m:r>
                                    <m:r>
                                      <m:rPr>
                                        <m:sty m:val="p"/>
                                      </m:rPr>
                                      <a:rPr lang="nl-NL" sz="2300">
                                        <a:solidFill>
                                          <a:schemeClr val="tx1"/>
                                        </a:solidFill>
                                        <a:effectLst/>
                                        <a:latin typeface="Cambria Math" panose="02040503050406030204" pitchFamily="18" charset="0"/>
                                        <a:ea typeface="Dotum" panose="020B0600000101010101" pitchFamily="34" charset="-127"/>
                                      </a:rPr>
                                      <m:t>π</m:t>
                                    </m:r>
                                  </m:num>
                                  <m:den>
                                    <m:r>
                                      <a:rPr lang="nl-NL" sz="2300">
                                        <a:solidFill>
                                          <a:schemeClr val="tx1"/>
                                        </a:solidFill>
                                        <a:effectLst/>
                                        <a:latin typeface="Cambria Math" panose="02040503050406030204" pitchFamily="18" charset="0"/>
                                        <a:ea typeface="Dotum" panose="020B0600000101010101" pitchFamily="34" charset="-127"/>
                                      </a:rPr>
                                      <m:t>4</m:t>
                                    </m:r>
                                  </m:den>
                                </m:f>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2300" smtClean="0">
                                    <a:solidFill>
                                      <a:schemeClr val="tx1"/>
                                    </a:solidFill>
                                    <a:effectLst/>
                                    <a:latin typeface="Cambria Math" panose="02040503050406030204" pitchFamily="18" charset="0"/>
                                    <a:ea typeface="Dotum" panose="020B0600000101010101" pitchFamily="34" charset="-127"/>
                                  </a:rPr>
                                  <m:t>π</m:t>
                                </m:r>
                              </m:oMath>
                            </m:oMathPara>
                          </a14:m>
                          <a:endParaRPr lang="en-US" sz="23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134800">
                    <a:tc>
                      <a:txBody>
                        <a:bodyPr/>
                        <a:lstStyle/>
                        <a:p>
                          <a:pPr algn="ctr"/>
                          <a14:m>
                            <m:oMathPara xmlns:m="http://schemas.openxmlformats.org/officeDocument/2006/math">
                              <m:oMathParaPr>
                                <m:jc m:val="centerGroup"/>
                              </m:oMathParaPr>
                              <m:oMath xmlns:m="http://schemas.openxmlformats.org/officeDocument/2006/math">
                                <m:r>
                                  <a:rPr lang="en-US" sz="2300" b="1" i="1" smtClean="0">
                                    <a:latin typeface="Cambria Math" panose="02040503050406030204" pitchFamily="18" charset="0"/>
                                  </a:rPr>
                                  <m:t>𝒚</m:t>
                                </m:r>
                                <m:r>
                                  <a:rPr lang="en-US" sz="2300" b="1" i="1" smtClean="0">
                                    <a:latin typeface="Cambria Math" panose="02040503050406030204" pitchFamily="18" charset="0"/>
                                  </a:rPr>
                                  <m:t> = </m:t>
                                </m:r>
                                <m:r>
                                  <a:rPr lang="en-US" sz="2300" b="1" i="1" smtClean="0">
                                    <a:latin typeface="Cambria Math" panose="02040503050406030204" pitchFamily="18" charset="0"/>
                                  </a:rPr>
                                  <m:t>𝒔𝒊𝒏𝒙</m:t>
                                </m:r>
                              </m:oMath>
                            </m:oMathPara>
                          </a14:m>
                          <a:endParaRPr lang="en-US" sz="2300" b="1">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11" name="Table 10"/>
              <p:cNvGraphicFramePr>
                <a:graphicFrameLocks noGrp="1"/>
              </p:cNvGraphicFramePr>
              <p:nvPr>
                <p:extLst/>
              </p:nvPr>
            </p:nvGraphicFramePr>
            <p:xfrm>
              <a:off x="965201" y="2585292"/>
              <a:ext cx="10142753" cy="2367709"/>
            </p:xfrm>
            <a:graphic>
              <a:graphicData uri="http://schemas.openxmlformats.org/drawingml/2006/table">
                <a:tbl>
                  <a:tblPr firstRow="1" bandRow="1">
                    <a:tableStyleId>{5C22544A-7EE6-4342-B048-85BDC9FD1C3A}</a:tableStyleId>
                  </a:tblPr>
                  <a:tblGrid>
                    <a:gridCol w="1608638">
                      <a:extLst>
                        <a:ext uri="{9D8B030D-6E8A-4147-A177-3AD203B41FA5}">
                          <a16:colId xmlns:a16="http://schemas.microsoft.com/office/drawing/2014/main" val="931681444"/>
                        </a:ext>
                      </a:extLst>
                    </a:gridCol>
                    <a:gridCol w="948235">
                      <a:extLst>
                        <a:ext uri="{9D8B030D-6E8A-4147-A177-3AD203B41FA5}">
                          <a16:colId xmlns:a16="http://schemas.microsoft.com/office/drawing/2014/main" val="1483630915"/>
                        </a:ext>
                      </a:extLst>
                    </a:gridCol>
                    <a:gridCol w="948235">
                      <a:extLst>
                        <a:ext uri="{9D8B030D-6E8A-4147-A177-3AD203B41FA5}">
                          <a16:colId xmlns:a16="http://schemas.microsoft.com/office/drawing/2014/main" val="3667939274"/>
                        </a:ext>
                      </a:extLst>
                    </a:gridCol>
                    <a:gridCol w="948235">
                      <a:extLst>
                        <a:ext uri="{9D8B030D-6E8A-4147-A177-3AD203B41FA5}">
                          <a16:colId xmlns:a16="http://schemas.microsoft.com/office/drawing/2014/main" val="1105347392"/>
                        </a:ext>
                      </a:extLst>
                    </a:gridCol>
                    <a:gridCol w="948235">
                      <a:extLst>
                        <a:ext uri="{9D8B030D-6E8A-4147-A177-3AD203B41FA5}">
                          <a16:colId xmlns:a16="http://schemas.microsoft.com/office/drawing/2014/main" val="3617089060"/>
                        </a:ext>
                      </a:extLst>
                    </a:gridCol>
                    <a:gridCol w="948235">
                      <a:extLst>
                        <a:ext uri="{9D8B030D-6E8A-4147-A177-3AD203B41FA5}">
                          <a16:colId xmlns:a16="http://schemas.microsoft.com/office/drawing/2014/main" val="140918191"/>
                        </a:ext>
                      </a:extLst>
                    </a:gridCol>
                    <a:gridCol w="948235">
                      <a:extLst>
                        <a:ext uri="{9D8B030D-6E8A-4147-A177-3AD203B41FA5}">
                          <a16:colId xmlns:a16="http://schemas.microsoft.com/office/drawing/2014/main" val="2451592667"/>
                        </a:ext>
                      </a:extLst>
                    </a:gridCol>
                    <a:gridCol w="948235">
                      <a:extLst>
                        <a:ext uri="{9D8B030D-6E8A-4147-A177-3AD203B41FA5}">
                          <a16:colId xmlns:a16="http://schemas.microsoft.com/office/drawing/2014/main" val="722807373"/>
                        </a:ext>
                      </a:extLst>
                    </a:gridCol>
                    <a:gridCol w="948235">
                      <a:extLst>
                        <a:ext uri="{9D8B030D-6E8A-4147-A177-3AD203B41FA5}">
                          <a16:colId xmlns:a16="http://schemas.microsoft.com/office/drawing/2014/main" val="3964461608"/>
                        </a:ext>
                      </a:extLst>
                    </a:gridCol>
                    <a:gridCol w="948235">
                      <a:extLst>
                        <a:ext uri="{9D8B030D-6E8A-4147-A177-3AD203B41FA5}">
                          <a16:colId xmlns:a16="http://schemas.microsoft.com/office/drawing/2014/main" val="714505030"/>
                        </a:ext>
                      </a:extLst>
                    </a:gridCol>
                  </a:tblGrid>
                  <a:tr h="1232909">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79" t="-493" r="-531439" b="-92611"/>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69872" t="-493" r="-799359" b="-92611"/>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71613" t="-493" r="-704516" b="-92611"/>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9231" t="-493" r="-600000" b="-92611"/>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69231" t="-493" r="-500000" b="-92611"/>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23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23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68590" t="-493" r="-300641" b="-92611"/>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68590" t="-493" r="-200641" b="-92611"/>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74194" t="-493" r="-101935" b="-92611"/>
                          </a:stretch>
                        </a:blipFill>
                      </a:tcPr>
                    </a:tc>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67949" t="-493" r="-1282" b="-92611"/>
                          </a:stretch>
                        </a:blipFill>
                      </a:tcPr>
                    </a:tc>
                    <a:extLst>
                      <a:ext uri="{0D108BD9-81ED-4DB2-BD59-A6C34878D82A}">
                        <a16:rowId xmlns:a16="http://schemas.microsoft.com/office/drawing/2014/main" val="58603989"/>
                      </a:ext>
                    </a:extLst>
                  </a:tr>
                  <a:tr h="1134800">
                    <a:tc>
                      <a:txBody>
                        <a:bodyPr/>
                        <a:lstStyle/>
                        <a:p>
                          <a:endParaRPr lang="en-US"/>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79" t="-109677" r="-531439" b="-1075"/>
                          </a:stretch>
                        </a:blip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p:sp>
        <p:nvSpPr>
          <p:cNvPr id="12" name="Rectangle 11"/>
          <p:cNvSpPr/>
          <p:nvPr/>
        </p:nvSpPr>
        <p:spPr>
          <a:xfrm>
            <a:off x="2943455" y="4089400"/>
            <a:ext cx="254000" cy="630878"/>
          </a:xfrm>
          <a:prstGeom prst="rect">
            <a:avLst/>
          </a:prstGeom>
          <a:solidFill>
            <a:schemeClr val="bg1"/>
          </a:solidFill>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333" b="1" i="0" u="none" strike="noStrike" kern="1200" cap="none" spc="0" normalizeH="0" baseline="0" noProof="0">
                <a:ln>
                  <a:noFill/>
                </a:ln>
                <a:solidFill>
                  <a:srgbClr val="FF0000"/>
                </a:solidFill>
                <a:effectLst/>
                <a:uLnTx/>
                <a:uFillTx/>
                <a:latin typeface="Arial" panose="020B0604020202020204" pitchFamily="34" charset="0"/>
                <a:ea typeface="Dotum" panose="020B0600000101010101" pitchFamily="34" charset="-127"/>
                <a:cs typeface="Arial" panose="020B0604020202020204" pitchFamily="34" charset="0"/>
              </a:rPr>
              <a:t>0</a:t>
            </a:r>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3551277" y="3987800"/>
                <a:ext cx="844750" cy="846770"/>
              </a:xfrm>
              <a:prstGeom prst="rect">
                <a:avLst/>
              </a:prstGeom>
              <a:solidFill>
                <a:schemeClr val="bg1"/>
              </a:solid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3551277" y="3987800"/>
                <a:ext cx="844750" cy="84677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637323" y="4095608"/>
                <a:ext cx="670376" cy="630878"/>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637323" y="4095608"/>
                <a:ext cx="670376" cy="6308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464238" y="3981593"/>
                <a:ext cx="844750" cy="846770"/>
              </a:xfrm>
              <a:prstGeom prst="rect">
                <a:avLst/>
              </a:prstGeom>
              <a:solidFill>
                <a:schemeClr val="bg1"/>
              </a:solid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464238" y="3981593"/>
                <a:ext cx="844750" cy="846770"/>
              </a:xfrm>
              <a:prstGeom prst="rect">
                <a:avLst/>
              </a:prstGeom>
              <a:blipFill>
                <a:blip r:embed="rId7"/>
                <a:stretch>
                  <a:fillRect/>
                </a:stretch>
              </a:blipFill>
            </p:spPr>
            <p:txBody>
              <a:bodyPr/>
              <a:lstStyle/>
              <a:p>
                <a:r>
                  <a:rPr lang="en-US">
                    <a:noFill/>
                  </a:rPr>
                  <a:t> </a:t>
                </a:r>
              </a:p>
            </p:txBody>
          </p:sp>
        </mc:Fallback>
      </mc:AlternateContent>
      <p:sp>
        <p:nvSpPr>
          <p:cNvPr id="17" name="Rectangle 16"/>
          <p:cNvSpPr/>
          <p:nvPr/>
        </p:nvSpPr>
        <p:spPr>
          <a:xfrm>
            <a:off x="6684959" y="4095608"/>
            <a:ext cx="254000" cy="630878"/>
          </a:xfrm>
          <a:prstGeom prst="rect">
            <a:avLst/>
          </a:prstGeom>
          <a:solidFill>
            <a:schemeClr val="bg1"/>
          </a:solidFill>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333" b="1" i="0" u="none" strike="noStrike" kern="1200" cap="none" spc="0" normalizeH="0" baseline="0" noProof="0">
                <a:ln>
                  <a:noFill/>
                </a:ln>
                <a:solidFill>
                  <a:srgbClr val="FF0000"/>
                </a:solidFill>
                <a:effectLst/>
                <a:uLnTx/>
                <a:uFillTx/>
                <a:latin typeface="Arial" panose="020B0604020202020204" pitchFamily="34" charset="0"/>
                <a:ea typeface="Dotum" panose="020B0600000101010101" pitchFamily="34" charset="-127"/>
                <a:cs typeface="Arial" panose="020B0604020202020204" pitchFamily="34" charset="0"/>
              </a:rPr>
              <a:t>0</a:t>
            </a:r>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76343" y="3910111"/>
                <a:ext cx="844750" cy="846770"/>
              </a:xfrm>
              <a:prstGeom prst="rect">
                <a:avLst/>
              </a:prstGeom>
              <a:solidFill>
                <a:schemeClr val="bg1"/>
              </a:solid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76343" y="3910111"/>
                <a:ext cx="844750" cy="84677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576151" y="4102597"/>
                <a:ext cx="447558" cy="630878"/>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8576151" y="4102597"/>
                <a:ext cx="447558" cy="6308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248304" y="3930793"/>
                <a:ext cx="844750" cy="846770"/>
              </a:xfrm>
              <a:prstGeom prst="rect">
                <a:avLst/>
              </a:prstGeom>
              <a:solidFill>
                <a:schemeClr val="bg1"/>
              </a:solid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2333"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9248304" y="3930793"/>
                <a:ext cx="844750" cy="846770"/>
              </a:xfrm>
              <a:prstGeom prst="rect">
                <a:avLst/>
              </a:prstGeom>
              <a:blipFill>
                <a:blip r:embed="rId10"/>
                <a:stretch>
                  <a:fillRect/>
                </a:stretch>
              </a:blipFill>
            </p:spPr>
            <p:txBody>
              <a:bodyPr/>
              <a:lstStyle/>
              <a:p>
                <a:r>
                  <a:rPr lang="en-US">
                    <a:noFill/>
                  </a:rPr>
                  <a:t> </a:t>
                </a:r>
              </a:p>
            </p:txBody>
          </p:sp>
        </mc:Fallback>
      </mc:AlternateContent>
      <p:sp>
        <p:nvSpPr>
          <p:cNvPr id="21" name="Rectangle 20"/>
          <p:cNvSpPr/>
          <p:nvPr/>
        </p:nvSpPr>
        <p:spPr>
          <a:xfrm>
            <a:off x="10473505" y="4111955"/>
            <a:ext cx="254000" cy="630878"/>
          </a:xfrm>
          <a:prstGeom prst="rect">
            <a:avLst/>
          </a:prstGeom>
          <a:solidFill>
            <a:schemeClr val="bg1"/>
          </a:solidFill>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333" b="1" i="0" u="none" strike="noStrike" kern="1200" cap="none" spc="0" normalizeH="0" baseline="0" noProof="0">
                <a:ln>
                  <a:noFill/>
                </a:ln>
                <a:solidFill>
                  <a:srgbClr val="FF0000"/>
                </a:solidFill>
                <a:effectLst/>
                <a:uLnTx/>
                <a:uFillTx/>
                <a:latin typeface="Arial" panose="020B0604020202020204" pitchFamily="34" charset="0"/>
                <a:ea typeface="Dotum" panose="020B0600000101010101" pitchFamily="34" charset="-127"/>
                <a:cs typeface="Arial" panose="020B0604020202020204" pitchFamily="34" charset="0"/>
              </a:rPr>
              <a:t>0</a:t>
            </a:r>
            <a:endParaRPr kumimoji="0" lang="en-US" sz="23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2285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37695"/>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0714929" y="306278"/>
            <a:ext cx="843129" cy="1237201"/>
          </a:xfrm>
          <a:prstGeom prst="rect">
            <a:avLst/>
          </a:prstGeom>
        </p:spPr>
      </p:pic>
      <p:pic>
        <p:nvPicPr>
          <p:cNvPr id="40" name="Picture 39"/>
          <p:cNvPicPr>
            <a:picLocks noChangeAspect="1"/>
          </p:cNvPicPr>
          <p:nvPr/>
        </p:nvPicPr>
        <p:blipFill>
          <a:blip r:embed="rId3"/>
          <a:stretch>
            <a:fillRect/>
          </a:stretch>
        </p:blipFill>
        <p:spPr>
          <a:xfrm>
            <a:off x="10944065" y="5585072"/>
            <a:ext cx="932168" cy="1105823"/>
          </a:xfrm>
          <a:prstGeom prst="rect">
            <a:avLst/>
          </a:prstGeom>
        </p:spPr>
      </p:pic>
      <p:sp>
        <p:nvSpPr>
          <p:cNvPr id="13" name="Oval Callout 12"/>
          <p:cNvSpPr/>
          <p:nvPr/>
        </p:nvSpPr>
        <p:spPr>
          <a:xfrm>
            <a:off x="5528579" y="596523"/>
            <a:ext cx="1016000" cy="6418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467"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718021" y="1339867"/>
            <a:ext cx="914400" cy="661848"/>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467" b="0" i="0" u="none" strike="noStrike" kern="1200" cap="none" spc="0" normalizeH="0" baseline="0" noProof="0">
                <a:ln>
                  <a:noFill/>
                </a:ln>
                <a:solidFill>
                  <a:srgbClr val="000000"/>
                </a:solidFill>
                <a:effectLst/>
                <a:uLnTx/>
                <a:uFillTx/>
                <a:latin typeface="OpenSans"/>
                <a:ea typeface="+mn-ea"/>
                <a:cs typeface="+mn-cs"/>
              </a:rPr>
              <a:t>c)</a:t>
            </a:r>
            <a:endParaRPr kumimoji="0" lang="vi-VN" sz="2467" b="0" i="0" u="none" strike="noStrike" kern="1200" cap="none" spc="0" normalizeH="0" baseline="0" noProof="0">
              <a:ln>
                <a:noFill/>
              </a:ln>
              <a:solidFill>
                <a:srgbClr val="000000"/>
              </a:solidFill>
              <a:effectLst/>
              <a:uLnTx/>
              <a:uFillTx/>
              <a:latin typeface="OpenSans"/>
              <a:ea typeface="+mn-ea"/>
              <a:cs typeface="+mn-cs"/>
            </a:endParaRPr>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401" y="1651000"/>
            <a:ext cx="7968779" cy="225092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18021" y="4031502"/>
                <a:ext cx="10762779" cy="222163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Từ đồ thị trên, ta thấy hàm số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có tập xác định là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𝑅</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tập giá trị là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[−1;1] </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và đồng biến trên mỗi khoảng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f>
                      <m:f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num>
                      <m:den>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𝑘</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f>
                      <m:f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num>
                      <m:den>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𝑘</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2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nghịch biến trên mỗi khoảng </a:t>
                </a:r>
                <a14:m>
                  <m:oMath xmlns:m="http://schemas.openxmlformats.org/officeDocument/2006/math">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f>
                      <m:f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num>
                      <m:den>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𝑘</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f>
                      <m:fPr>
                        <m:ctrlP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3</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num>
                      <m:den>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𝑘</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𝑘</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𝑍</m:t>
                    </m:r>
                    <m:r>
                      <a:rPr kumimoji="0" lang="en-US" sz="2467"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24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18021" y="4031502"/>
                <a:ext cx="10762779" cy="2221634"/>
              </a:xfrm>
              <a:prstGeom prst="rect">
                <a:avLst/>
              </a:prstGeom>
              <a:blipFill>
                <a:blip r:embed="rId6"/>
                <a:stretch>
                  <a:fillRect l="-907" r="-907"/>
                </a:stretch>
              </a:blipFill>
            </p:spPr>
            <p:txBody>
              <a:bodyPr/>
              <a:lstStyle/>
              <a:p>
                <a:r>
                  <a:rPr lang="en-US">
                    <a:noFill/>
                  </a:rPr>
                  <a:t> </a:t>
                </a:r>
              </a:p>
            </p:txBody>
          </p:sp>
        </mc:Fallback>
      </mc:AlternateContent>
    </p:spTree>
    <p:extLst>
      <p:ext uri="{BB962C8B-B14F-4D97-AF65-F5344CB8AC3E}">
        <p14:creationId xmlns:p14="http://schemas.microsoft.com/office/powerpoint/2010/main" val="739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anim calcmode="lin" valueType="num">
                                      <p:cBhvr>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7423" y="0"/>
            <a:ext cx="13587129" cy="7787299"/>
          </a:xfrm>
          <a:prstGeom prst="rect">
            <a:avLst/>
          </a:prstGeom>
        </p:spPr>
      </p:pic>
      <p:sp>
        <p:nvSpPr>
          <p:cNvPr id="25" name="Rectangle 24"/>
          <p:cNvSpPr/>
          <p:nvPr/>
        </p:nvSpPr>
        <p:spPr>
          <a:xfrm>
            <a:off x="4712215" y="477241"/>
            <a:ext cx="2775119"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50800" y="1447800"/>
            <a:ext cx="12242800" cy="5435600"/>
          </a:xfrm>
          <a:prstGeom prst="rect">
            <a:avLst/>
          </a:prstGeom>
          <a:solidFill>
            <a:srgbClr val="FFFBEC"/>
          </a:solidFill>
        </p:spPr>
      </p:sp>
      <p:pic>
        <p:nvPicPr>
          <p:cNvPr id="21" name="Picture 20"/>
          <p:cNvPicPr>
            <a:picLocks noChangeAspect="1"/>
          </p:cNvPicPr>
          <p:nvPr/>
        </p:nvPicPr>
        <p:blipFill>
          <a:blip r:embed="rId3"/>
          <a:stretch>
            <a:fillRect/>
          </a:stretch>
        </p:blipFill>
        <p:spPr>
          <a:xfrm flipH="1">
            <a:off x="101600" y="832012"/>
            <a:ext cx="885071" cy="93165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60400" y="1794034"/>
                <a:ext cx="10668000" cy="471834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533"/>
                  </a:spcAft>
                  <a:buClrTx/>
                  <a:buSzTx/>
                  <a:buFont typeface="Arial" panose="020B0604020202020204" pitchFamily="34" charset="0"/>
                  <a:buChar char="•"/>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1;1</m:t>
                        </m:r>
                      </m:e>
                    </m:d>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533"/>
                  </a:spcAft>
                  <a:buClrTx/>
                  <a:buSzTx/>
                  <a:buFont typeface="Arial" panose="020B0604020202020204" pitchFamily="34" charset="0"/>
                  <a:buChar char="•"/>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Là hàm số lẻ và tuần hoàn với chu kì </a:t>
                </a:r>
                <a14:m>
                  <m:oMath xmlns:m="http://schemas.openxmlformats.org/officeDocument/2006/math">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533"/>
                  </a:spcAft>
                  <a:buClrTx/>
                  <a:buSzTx/>
                  <a:buFont typeface="Arial" panose="020B0604020202020204" pitchFamily="34" charset="0"/>
                  <a:buChar char="•"/>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Đồng biến trên mỗi khoảng:</a:t>
                </a: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533"/>
                  </a:spcAft>
                  <a:buClrTx/>
                  <a:buSzTx/>
                  <a:buFont typeface="Arial" panose="020B0604020202020204" pitchFamily="34" charset="0"/>
                  <a:buChar char="•"/>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Nghịch biến trên mỗi khoảng: </a:t>
                </a:r>
                <a14:m>
                  <m:oMath xmlns:m="http://schemas.openxmlformats.org/officeDocument/2006/math">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533"/>
                  </a:spcAft>
                  <a:buClrTx/>
                  <a:buSzTx/>
                  <a:buFont typeface="Arial" panose="020B0604020202020204" pitchFamily="34" charset="0"/>
                  <a:buChar char="•"/>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đồ thị đối xứng qua gốc tọa độ và gọi là một đường hình sin.</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0400" y="1794034"/>
                <a:ext cx="10668000" cy="4718343"/>
              </a:xfrm>
              <a:prstGeom prst="rect">
                <a:avLst/>
              </a:prstGeom>
              <a:blipFill>
                <a:blip r:embed="rId4"/>
                <a:stretch>
                  <a:fillRect l="-1086" b="-1034"/>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0586226" y="1314108"/>
            <a:ext cx="1173974" cy="1173974"/>
          </a:xfrm>
          <a:prstGeom prst="rect">
            <a:avLst/>
          </a:prstGeom>
        </p:spPr>
      </p:pic>
    </p:spTree>
    <p:extLst>
      <p:ext uri="{BB962C8B-B14F-4D97-AF65-F5344CB8AC3E}">
        <p14:creationId xmlns:p14="http://schemas.microsoft.com/office/powerpoint/2010/main" val="320169334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693605" y="-1653599"/>
            <a:ext cx="13408095" cy="9244976"/>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152400" y="127000"/>
            <a:ext cx="11887200" cy="6604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18990" tIns="18990" rIns="18990" bIns="18990" rtlCol="0" anchor="ctr"/>
            <a:lstStyle/>
            <a:p>
              <a:pPr marL="0" marR="0" lvl="0" indent="0" algn="ctr" defTabSz="609630" rtl="0" eaLnBrk="1" fontAlgn="auto" latinLnBrk="0" hangingPunct="1">
                <a:lnSpc>
                  <a:spcPts val="74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5512023" y="2752593"/>
            <a:ext cx="1167955" cy="5240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533"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533"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1228173" y="5918200"/>
            <a:ext cx="659027" cy="762000"/>
          </a:xfrm>
          <a:prstGeom prst="rect">
            <a:avLst/>
          </a:prstGeom>
        </p:spPr>
      </p:pic>
      <p:grpSp>
        <p:nvGrpSpPr>
          <p:cNvPr id="5" name="Group 4"/>
          <p:cNvGrpSpPr/>
          <p:nvPr/>
        </p:nvGrpSpPr>
        <p:grpSpPr>
          <a:xfrm>
            <a:off x="612065" y="411325"/>
            <a:ext cx="11517183" cy="1609760"/>
            <a:chOff x="457200" y="406812"/>
            <a:chExt cx="17275774" cy="2414639"/>
          </a:xfrm>
        </p:grpSpPr>
        <p:sp>
          <p:nvSpPr>
            <p:cNvPr id="44" name="Rectangle 43"/>
            <p:cNvSpPr/>
            <p:nvPr/>
          </p:nvSpPr>
          <p:spPr>
            <a:xfrm>
              <a:off x="460191" y="406812"/>
              <a:ext cx="5487561" cy="1107996"/>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4: (SGK – tr26)</a:t>
              </a:r>
              <a:endPar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457200" y="499662"/>
                  <a:ext cx="17275774" cy="2321789"/>
                </a:xfrm>
                <a:prstGeom prst="rect">
                  <a:avLst/>
                </a:prstGeom>
                <a:noFill/>
              </p:spPr>
              <p:txBody>
                <a:bodyPr wrap="square" rtlCol="0">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1.14, hãy xác định các giá trị của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𝑠𝑖𝑛𝑥</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43" name="TextBox 42"/>
                <p:cNvSpPr txBox="1">
                  <a:spLocks noRot="1" noChangeAspect="1" noMove="1" noResize="1" noEditPoints="1" noAdjustHandles="1" noChangeArrowheads="1" noChangeShapeType="1" noTextEdit="1"/>
                </p:cNvSpPr>
                <p:nvPr/>
              </p:nvSpPr>
              <p:spPr>
                <a:xfrm>
                  <a:off x="457200" y="499662"/>
                  <a:ext cx="17275774" cy="2321789"/>
                </a:xfrm>
                <a:prstGeom prst="rect">
                  <a:avLst/>
                </a:prstGeom>
                <a:blipFill>
                  <a:blip r:embed="rId9"/>
                  <a:stretch>
                    <a:fillRect l="-899"/>
                  </a:stretch>
                </a:blipFill>
              </p:spPr>
              <p:txBody>
                <a:bodyPr/>
                <a:lstStyle/>
                <a:p>
                  <a:r>
                    <a:rPr lang="en-US">
                      <a:noFill/>
                    </a:rPr>
                    <a:t> </a:t>
                  </a:r>
                </a:p>
              </p:txBody>
            </p:sp>
          </mc:Fallback>
        </mc:AlternateContent>
      </p:grpSp>
      <p:pic>
        <p:nvPicPr>
          <p:cNvPr id="46" name="Picture 45"/>
          <p:cNvPicPr>
            <a:picLocks noChangeAspect="1"/>
          </p:cNvPicPr>
          <p:nvPr/>
        </p:nvPicPr>
        <p:blipFill>
          <a:blip r:embed="rId10"/>
          <a:stretch>
            <a:fillRect/>
          </a:stretch>
        </p:blipFill>
        <p:spPr>
          <a:xfrm>
            <a:off x="294020" y="5865083"/>
            <a:ext cx="705374" cy="816938"/>
          </a:xfrm>
          <a:prstGeom prst="rect">
            <a:avLst/>
          </a:prstGeom>
        </p:spPr>
      </p:pic>
      <p:sp>
        <p:nvSpPr>
          <p:cNvPr id="4" name="TextBox 3"/>
          <p:cNvSpPr txBox="1"/>
          <p:nvPr/>
        </p:nvSpPr>
        <p:spPr>
          <a:xfrm>
            <a:off x="1334307" y="2121040"/>
            <a:ext cx="9935411" cy="482120"/>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trị dương.</a:t>
            </a:r>
          </a:p>
        </p:txBody>
      </p:sp>
      <mc:AlternateContent xmlns:mc="http://schemas.openxmlformats.org/markup-compatibility/2006" xmlns:a14="http://schemas.microsoft.com/office/drawing/2010/main">
        <mc:Choice Requires="a14">
          <p:sp>
            <p:nvSpPr>
              <p:cNvPr id="6" name="Rectangle 5"/>
              <p:cNvSpPr/>
              <p:nvPr/>
            </p:nvSpPr>
            <p:spPr>
              <a:xfrm>
                <a:off x="1308907" y="3701259"/>
                <a:ext cx="9281452" cy="67287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 </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a14:m>
                <a:endParaRPr kumimoji="0" lang="en-US" sz="2533"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1308907" y="3701259"/>
                <a:ext cx="9281452" cy="672877"/>
              </a:xfrm>
              <a:prstGeom prst="rect">
                <a:avLst/>
              </a:prstGeom>
              <a:blipFill>
                <a:blip r:embed="rId11"/>
                <a:stretch>
                  <a:fillRect l="-1183" b="-6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08908" y="4575131"/>
                <a:ext cx="10717082" cy="1547860"/>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Hàm số nhận giá trị dương ứng với phần đồ thị nằm trên trục hoành. Từ đồ thị ta suy ra trên đoạn </a:t>
                </a:r>
                <a14:m>
                  <m:oMath xmlns:m="http://schemas.openxmlformats.org/officeDocument/2006/math">
                    <m:d>
                      <m:dPr>
                        <m:begChr m:val="["/>
                        <m:endChr m:val="]"/>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&gt;0</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0; </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e>
                    </m:d>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308908" y="4575131"/>
                <a:ext cx="10717082" cy="1547860"/>
              </a:xfrm>
              <a:prstGeom prst="rect">
                <a:avLst/>
              </a:prstGeom>
              <a:blipFill>
                <a:blip r:embed="rId12"/>
                <a:stretch>
                  <a:fillRect l="-1024"/>
                </a:stretch>
              </a:blipFill>
            </p:spPr>
            <p:txBody>
              <a:bodyPr/>
              <a:lstStyle/>
              <a:p>
                <a:r>
                  <a:rPr lang="en-US">
                    <a:noFill/>
                  </a:rPr>
                  <a:t> </a:t>
                </a:r>
              </a:p>
            </p:txBody>
          </p:sp>
        </mc:Fallback>
      </mc:AlternateContent>
    </p:spTree>
    <p:extLst>
      <p:ext uri="{BB962C8B-B14F-4D97-AF65-F5344CB8AC3E}">
        <p14:creationId xmlns:p14="http://schemas.microsoft.com/office/powerpoint/2010/main" val="82496225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4610195" y="381000"/>
            <a:ext cx="2962363" cy="8636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Arial"/>
                <a:cs typeface="Arial"/>
                <a:sym typeface="Arial"/>
              </a:rPr>
              <a:t>LUYỆN TẬP 4</a:t>
            </a:r>
            <a:endParaRPr kumimoji="0" sz="3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0980900" y="5510534"/>
            <a:ext cx="2422201" cy="2273972"/>
          </a:xfrm>
          <a:prstGeom prst="rect">
            <a:avLst/>
          </a:prstGeom>
        </p:spPr>
      </p:pic>
      <p:pic>
        <p:nvPicPr>
          <p:cNvPr id="5" name="Picture 4"/>
          <p:cNvPicPr>
            <a:picLocks noChangeAspect="1"/>
          </p:cNvPicPr>
          <p:nvPr/>
        </p:nvPicPr>
        <p:blipFill>
          <a:blip r:embed="rId3"/>
          <a:stretch>
            <a:fillRect/>
          </a:stretch>
        </p:blipFill>
        <p:spPr>
          <a:xfrm rot="16200000">
            <a:off x="11051414" y="262065"/>
            <a:ext cx="870077" cy="824105"/>
          </a:xfrm>
          <a:prstGeom prst="rect">
            <a:avLst/>
          </a:prstGeom>
        </p:spPr>
      </p:pic>
      <p:sp>
        <p:nvSpPr>
          <p:cNvPr id="18" name="Oval Callout 17"/>
          <p:cNvSpPr/>
          <p:nvPr/>
        </p:nvSpPr>
        <p:spPr>
          <a:xfrm>
            <a:off x="5507399" y="2531997"/>
            <a:ext cx="1167955" cy="5240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TextBox 16"/>
              <p:cNvSpPr txBox="1"/>
              <p:nvPr/>
            </p:nvSpPr>
            <p:spPr>
              <a:xfrm>
                <a:off x="3302000" y="1687076"/>
                <a:ext cx="6350000"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OpenSans"/>
                    <a:ea typeface="+mn-ea"/>
                    <a:cs typeface="+mn-cs"/>
                  </a:rPr>
                  <a:t>Tìm tập giá trị của hàm số </a:t>
                </a:r>
                <a14:m>
                  <m:oMath xmlns:m="http://schemas.openxmlformats.org/officeDocument/2006/math">
                    <m:r>
                      <a:rPr kumimoji="0" lang="en-US" sz="2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2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n-US" sz="2667"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𝑠𝑖𝑛𝑥</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02000" y="1687076"/>
                <a:ext cx="6350000" cy="502766"/>
              </a:xfrm>
              <a:prstGeom prst="rect">
                <a:avLst/>
              </a:prstGeom>
              <a:blipFill>
                <a:blip r:embed="rId4"/>
                <a:stretch>
                  <a:fillRect l="-1825" t="-12195" b="-31707"/>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a:off x="194916" y="4588806"/>
            <a:ext cx="2048569" cy="2045949"/>
          </a:xfrm>
          <a:prstGeom prst="rect">
            <a:avLst/>
          </a:prstGeom>
        </p:spPr>
      </p:pic>
      <p:pic>
        <p:nvPicPr>
          <p:cNvPr id="25" name="Picture 24"/>
          <p:cNvPicPr>
            <a:picLocks noChangeAspect="1"/>
          </p:cNvPicPr>
          <p:nvPr/>
        </p:nvPicPr>
        <p:blipFill>
          <a:blip r:embed="rId6"/>
          <a:stretch>
            <a:fillRect/>
          </a:stretch>
        </p:blipFill>
        <p:spPr>
          <a:xfrm>
            <a:off x="299791" y="257743"/>
            <a:ext cx="830335" cy="863600"/>
          </a:xfrm>
          <a:prstGeom prst="rect">
            <a:avLst/>
          </a:prstGeom>
        </p:spPr>
      </p:pic>
      <p:pic>
        <p:nvPicPr>
          <p:cNvPr id="26" name="Picture 25"/>
          <p:cNvPicPr>
            <a:picLocks noChangeAspect="1"/>
          </p:cNvPicPr>
          <p:nvPr/>
        </p:nvPicPr>
        <p:blipFill>
          <a:blip r:embed="rId7"/>
          <a:stretch>
            <a:fillRect/>
          </a:stretch>
        </p:blipFill>
        <p:spPr>
          <a:xfrm>
            <a:off x="698881" y="741196"/>
            <a:ext cx="658482" cy="68486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02000" y="3443248"/>
                <a:ext cx="7315200" cy="2747419"/>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e>
                    </m:d>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.1; hay:</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609630" rtl="0" eaLnBrk="1" fontAlgn="auto" latinLnBrk="0" hangingPunct="1">
                  <a:lnSpc>
                    <a:spcPct val="150000"/>
                  </a:lnSpc>
                  <a:spcBef>
                    <a:spcPts val="0"/>
                  </a:spcBef>
                  <a:spcAft>
                    <a:spcPts val="533"/>
                  </a:spcAft>
                  <a:buClrTx/>
                  <a:buSzTx/>
                  <a:buFontTx/>
                  <a:buNone/>
                  <a:tabLst/>
                  <a:defRPr/>
                </a:pP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2≤2</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hàm số </a:t>
                </a:r>
                <a14:m>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tập giá trị là </a:t>
                </a:r>
                <a14:m>
                  <m:oMath xmlns:m="http://schemas.openxmlformats.org/officeDocument/2006/math">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2;2</m:t>
                        </m:r>
                      </m:e>
                    </m:d>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02000" y="3443248"/>
                <a:ext cx="7315200" cy="2747419"/>
              </a:xfrm>
              <a:prstGeom prst="rect">
                <a:avLst/>
              </a:prstGeom>
              <a:blipFill>
                <a:blip r:embed="rId8"/>
                <a:stretch>
                  <a:fillRect l="-1583" b="-1996"/>
                </a:stretch>
              </a:blipFill>
            </p:spPr>
            <p:txBody>
              <a:bodyPr/>
              <a:lstStyle/>
              <a:p>
                <a:r>
                  <a:rPr lang="en-US">
                    <a:noFill/>
                  </a:rPr>
                  <a:t> </a:t>
                </a:r>
              </a:p>
            </p:txBody>
          </p:sp>
        </mc:Fallback>
      </mc:AlternateContent>
    </p:spTree>
    <p:extLst>
      <p:ext uri="{BB962C8B-B14F-4D97-AF65-F5344CB8AC3E}">
        <p14:creationId xmlns:p14="http://schemas.microsoft.com/office/powerpoint/2010/main" val="30237231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anim calcmode="lin" valueType="num">
                                      <p:cBhvr>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36352" y="127000"/>
            <a:ext cx="11903249" cy="6604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9997052" y="561084"/>
            <a:ext cx="1737748" cy="1737748"/>
          </a:xfrm>
          <a:prstGeom prst="rect">
            <a:avLst/>
          </a:prstGeom>
        </p:spPr>
      </p:pic>
      <p:sp>
        <p:nvSpPr>
          <p:cNvPr id="41" name="Rectangle 40"/>
          <p:cNvSpPr/>
          <p:nvPr/>
        </p:nvSpPr>
        <p:spPr>
          <a:xfrm>
            <a:off x="4688343" y="568484"/>
            <a:ext cx="2799262" cy="605422"/>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334" b="1" i="0" u="none" strike="noStrike" kern="1200" cap="none" spc="0" normalizeH="0" baseline="0" noProof="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1</a:t>
            </a:r>
            <a:endParaRPr kumimoji="0" lang="en-US" sz="3334" b="0" i="0" u="none" strike="noStrike" kern="1200" cap="none" spc="0" normalizeH="0" baseline="0" noProof="0">
              <a:ln>
                <a:noFill/>
              </a:ln>
              <a:solidFill>
                <a:srgbClr val="4F81BD"/>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rot="1827502">
            <a:off x="11260352" y="4491258"/>
            <a:ext cx="895021" cy="905756"/>
          </a:xfrm>
          <a:prstGeom prst="rect">
            <a:avLst/>
          </a:prstGeom>
        </p:spPr>
      </p:pic>
      <p:sp>
        <p:nvSpPr>
          <p:cNvPr id="6" name="Rectangle 5"/>
          <p:cNvSpPr/>
          <p:nvPr/>
        </p:nvSpPr>
        <p:spPr>
          <a:xfrm>
            <a:off x="724024" y="1181894"/>
            <a:ext cx="8673977" cy="126175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533" b="0" i="0" u="none" strike="noStrike" kern="1200" cap="none" spc="0" normalizeH="0" baseline="0" noProof="0">
                <a:ln>
                  <a:noFill/>
                </a:ln>
                <a:solidFill>
                  <a:srgbClr val="000000"/>
                </a:solidFill>
                <a:effectLst/>
                <a:uLnTx/>
                <a:uFillTx/>
                <a:latin typeface="Arial" panose="020B0604020202020204" pitchFamily="34" charset="0"/>
                <a:ea typeface="+mn-ea"/>
                <a:cs typeface="+mn-cs"/>
              </a:rPr>
              <a:t>Xét tình huống mở đầu.</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533" b="0" i="0" u="none" strike="noStrike" kern="1200" cap="none" spc="0" normalizeH="0" baseline="0" noProof="0">
                <a:ln>
                  <a:noFill/>
                </a:ln>
                <a:solidFill>
                  <a:srgbClr val="000000"/>
                </a:solidFill>
                <a:effectLst/>
                <a:uLnTx/>
                <a:uFillTx/>
                <a:latin typeface="Arial" panose="020B0604020202020204" pitchFamily="34" charset="0"/>
                <a:ea typeface="+mn-ea"/>
                <a:cs typeface="+mn-cs"/>
              </a:rPr>
              <a:t>a) Giải bài toán ở tình huống mở đầu</a:t>
            </a:r>
            <a:r>
              <a:rPr kumimoji="0" lang="en-US" sz="2533" b="0" i="0" u="none" strike="noStrike" kern="1200" cap="none" spc="0" normalizeH="0" baseline="0" noProof="0">
                <a:ln>
                  <a:noFill/>
                </a:ln>
                <a:solidFill>
                  <a:srgbClr val="000000"/>
                </a:solidFill>
                <a:effectLst/>
                <a:uLnTx/>
                <a:uFillTx/>
                <a:latin typeface="Calibri"/>
                <a:ea typeface="+mn-ea"/>
                <a:cs typeface="+mn-cs"/>
              </a:rPr>
              <a:t>.</a:t>
            </a:r>
            <a:endParaRPr kumimoji="0" lang="vi-VN" sz="25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Oval Callout 14"/>
          <p:cNvSpPr/>
          <p:nvPr/>
        </p:nvSpPr>
        <p:spPr>
          <a:xfrm>
            <a:off x="5563373" y="2650993"/>
            <a:ext cx="1049203" cy="5240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533"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533"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717687" y="3399953"/>
                <a:ext cx="10470693" cy="312034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Thời gian của một chu kì hô hấp đầy đủ chính là một chu kì tuần hoàn của hàm v(t) và là: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𝑇</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𝜋</m:t>
                        </m:r>
                      </m:num>
                      <m:den>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𝜋</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den>
                    </m:f>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=6</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(giây).</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 1 phút = 60 giây.</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Do đó, số chu kì hô hấp trong một phút của người đó là </a:t>
                </a:r>
                <a14:m>
                  <m:oMath xmlns:m="http://schemas.openxmlformats.org/officeDocument/2006/math">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60</m:t>
                        </m:r>
                      </m:num>
                      <m:den>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6</m:t>
                        </m:r>
                      </m:den>
                    </m:f>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=10</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(chu kì).</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17687" y="3399953"/>
                <a:ext cx="10470693" cy="3120341"/>
              </a:xfrm>
              <a:prstGeom prst="rect">
                <a:avLst/>
              </a:prstGeom>
              <a:blipFill>
                <a:blip r:embed="rId4"/>
                <a:stretch>
                  <a:fillRect l="-1048" r="-1048"/>
                </a:stretch>
              </a:blipFill>
            </p:spPr>
            <p:txBody>
              <a:bodyPr/>
              <a:lstStyle/>
              <a:p>
                <a:r>
                  <a:rPr lang="en-US">
                    <a:noFill/>
                  </a:rPr>
                  <a:t> </a:t>
                </a:r>
              </a:p>
            </p:txBody>
          </p:sp>
        </mc:Fallback>
      </mc:AlternateContent>
    </p:spTree>
    <p:extLst>
      <p:ext uri="{BB962C8B-B14F-4D97-AF65-F5344CB8AC3E}">
        <p14:creationId xmlns:p14="http://schemas.microsoft.com/office/powerpoint/2010/main" val="194819032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36352" y="127000"/>
            <a:ext cx="11903249" cy="6604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0414000" y="5255165"/>
            <a:ext cx="1373423" cy="1373423"/>
          </a:xfrm>
          <a:prstGeom prst="rect">
            <a:avLst/>
          </a:prstGeom>
        </p:spPr>
      </p:pic>
      <p:sp>
        <p:nvSpPr>
          <p:cNvPr id="41" name="Rectangle 40"/>
          <p:cNvSpPr/>
          <p:nvPr/>
        </p:nvSpPr>
        <p:spPr>
          <a:xfrm>
            <a:off x="4688343" y="568484"/>
            <a:ext cx="2799262" cy="605422"/>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334" b="1" i="0" u="none" strike="noStrike" kern="1200" cap="none" spc="0" normalizeH="0" baseline="0" noProof="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1</a:t>
            </a:r>
            <a:endParaRPr kumimoji="0" lang="en-US" sz="3334" b="0" i="0" u="none" strike="noStrike" kern="1200" cap="none" spc="0" normalizeH="0" baseline="0" noProof="0">
              <a:ln>
                <a:noFill/>
              </a:ln>
              <a:solidFill>
                <a:srgbClr val="4F81BD"/>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rot="20309489">
            <a:off x="11196692" y="364796"/>
            <a:ext cx="639573" cy="647245"/>
          </a:xfrm>
          <a:prstGeom prst="rect">
            <a:avLst/>
          </a:prstGeom>
        </p:spPr>
      </p:pic>
      <p:sp>
        <p:nvSpPr>
          <p:cNvPr id="6" name="Rectangle 5"/>
          <p:cNvSpPr/>
          <p:nvPr/>
        </p:nvSpPr>
        <p:spPr>
          <a:xfrm>
            <a:off x="724024" y="1181894"/>
            <a:ext cx="10655177" cy="1846468"/>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533" b="0" i="0" u="none" strike="noStrike" kern="1200" cap="none" spc="0" normalizeH="0" baseline="0" noProof="0">
                <a:ln>
                  <a:noFill/>
                </a:ln>
                <a:solidFill>
                  <a:srgbClr val="000000"/>
                </a:solidFill>
                <a:effectLst/>
                <a:uLnTx/>
                <a:uFillTx/>
                <a:latin typeface="Arial" panose="020B0604020202020204" pitchFamily="34" charset="0"/>
                <a:ea typeface="+mn-ea"/>
                <a:cs typeface="+mn-cs"/>
              </a:rPr>
              <a:t>b) Biết rằng quá trình hít vào xảy ra khi v &gt; 0 và quá trình thở ra khi v &lt; 0. Trong khoảng thời gian từ 0 đến 5 giây, khoảng thời điểm nào thì người đó hít vào? Người đó thở ra?</a:t>
            </a:r>
          </a:p>
        </p:txBody>
      </p:sp>
      <p:sp>
        <p:nvSpPr>
          <p:cNvPr id="15" name="Oval Callout 14"/>
          <p:cNvSpPr/>
          <p:nvPr/>
        </p:nvSpPr>
        <p:spPr>
          <a:xfrm>
            <a:off x="5563372" y="3158993"/>
            <a:ext cx="1049203" cy="5240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533"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533"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767351" y="3863371"/>
                <a:ext cx="10002249" cy="2562048"/>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v</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=0,85</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oMath>
                </a14:m>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l"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 &gt; 0 khi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0,85</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&gt;0⟺</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&gt;0</m:t>
                    </m:r>
                  </m:oMath>
                </a14:m>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0&lt;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7351" y="3863371"/>
                <a:ext cx="10002249" cy="2562048"/>
              </a:xfrm>
              <a:prstGeom prst="rect">
                <a:avLst/>
              </a:prstGeom>
              <a:blipFill>
                <a:blip r:embed="rId4"/>
                <a:stretch>
                  <a:fillRect l="-1097"/>
                </a:stretch>
              </a:blipFill>
            </p:spPr>
            <p:txBody>
              <a:bodyPr/>
              <a:lstStyle/>
              <a:p>
                <a:r>
                  <a:rPr lang="en-US">
                    <a:noFill/>
                  </a:rPr>
                  <a:t> </a:t>
                </a:r>
              </a:p>
            </p:txBody>
          </p:sp>
        </mc:Fallback>
      </mc:AlternateContent>
    </p:spTree>
    <p:extLst>
      <p:ext uri="{BB962C8B-B14F-4D97-AF65-F5344CB8AC3E}">
        <p14:creationId xmlns:p14="http://schemas.microsoft.com/office/powerpoint/2010/main" val="53505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27200" y="939801"/>
            <a:ext cx="8635999" cy="252985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1959811" y="1151514"/>
            <a:ext cx="7975601" cy="2247025"/>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tab pos="240042" algn="l"/>
                <a:tab pos="480084" algn="l"/>
              </a:tabLst>
              <a:defRPr/>
            </a:pPr>
            <a:r>
              <a:rPr kumimoji="0" lang="nl-NL" sz="4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vi-VN" sz="4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ĐỊNH NGHĨA HÀM SỐ LƯỢNG GIÁC</a:t>
            </a:r>
            <a:endParaRPr kumimoji="0" lang="en-US" sz="46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109200" y="3748433"/>
            <a:ext cx="1307675" cy="1255367"/>
          </a:xfrm>
          <a:prstGeom prst="rect">
            <a:avLst/>
          </a:prstGeom>
        </p:spPr>
      </p:pic>
      <p:pic>
        <p:nvPicPr>
          <p:cNvPr id="36"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63600" y="5461000"/>
            <a:ext cx="1016000" cy="975360"/>
          </a:xfrm>
          <a:prstGeom prst="rect">
            <a:avLst/>
          </a:prstGeom>
        </p:spPr>
      </p:pic>
      <p:pic>
        <p:nvPicPr>
          <p:cNvPr id="37" name="Picture 36"/>
          <p:cNvPicPr>
            <a:picLocks noChangeAspect="1"/>
          </p:cNvPicPr>
          <p:nvPr/>
        </p:nvPicPr>
        <p:blipFill>
          <a:blip r:embed="rId23"/>
          <a:stretch>
            <a:fillRect/>
          </a:stretch>
        </p:blipFill>
        <p:spPr>
          <a:xfrm>
            <a:off x="5382710" y="3987800"/>
            <a:ext cx="1324979" cy="2593057"/>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9592011" y="417469"/>
            <a:ext cx="1174325" cy="1293098"/>
          </a:xfrm>
          <a:prstGeom prst="rect">
            <a:avLst/>
          </a:prstGeom>
        </p:spPr>
      </p:pic>
    </p:spTree>
    <p:extLst>
      <p:ext uri="{BB962C8B-B14F-4D97-AF65-F5344CB8AC3E}">
        <p14:creationId xmlns:p14="http://schemas.microsoft.com/office/powerpoint/2010/main" val="823195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36352" y="127000"/>
            <a:ext cx="11903249" cy="6604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0049183" y="202184"/>
            <a:ext cx="1753616" cy="1753616"/>
          </a:xfrm>
          <a:prstGeom prst="rect">
            <a:avLst/>
          </a:prstGeom>
        </p:spPr>
      </p:pic>
      <p:sp>
        <p:nvSpPr>
          <p:cNvPr id="15" name="Oval Callout 14"/>
          <p:cNvSpPr/>
          <p:nvPr/>
        </p:nvSpPr>
        <p:spPr>
          <a:xfrm>
            <a:off x="609601" y="618993"/>
            <a:ext cx="1049203" cy="5240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533"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533"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609600" y="1295400"/>
                <a:ext cx="11018249" cy="5139420"/>
              </a:xfrm>
              <a:prstGeom prst="rect">
                <a:avLst/>
              </a:prstGeom>
            </p:spPr>
            <p:txBody>
              <a:bodyPr wrap="square">
                <a:spAutoFit/>
              </a:bodyPr>
              <a:lstStyle/>
              <a:p>
                <a:pPr marL="381019" marR="0" lvl="0" indent="-381019"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 &lt; 0 khi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0,85</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1&lt;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0;3</m:t>
                        </m:r>
                      </m:e>
                    </m:d>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0&lt;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endChr m:val="]"/>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3;5</m:t>
                        </m:r>
                      </m:e>
                    </m:d>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trong khoảng thời gian từ 0 đến 5 giây, khoảng thời điểm sau 0 giây đến trước 3 giây thì người đó hít vào và khoảng thời điểm sau 3 giây đến 5 giây thì người đó thở ra.</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9600" y="1295400"/>
                <a:ext cx="11018249" cy="5139420"/>
              </a:xfrm>
              <a:prstGeom prst="rect">
                <a:avLst/>
              </a:prstGeom>
              <a:blipFill>
                <a:blip r:embed="rId3"/>
                <a:stretch>
                  <a:fillRect l="-941" r="-941" b="-474"/>
                </a:stretch>
              </a:blipFill>
            </p:spPr>
            <p:txBody>
              <a:bodyPr/>
              <a:lstStyle/>
              <a:p>
                <a:r>
                  <a:rPr lang="en-US">
                    <a:noFill/>
                  </a:rPr>
                  <a:t> </a:t>
                </a:r>
              </a:p>
            </p:txBody>
          </p:sp>
        </mc:Fallback>
      </mc:AlternateContent>
    </p:spTree>
    <p:extLst>
      <p:ext uri="{BB962C8B-B14F-4D97-AF65-F5344CB8AC3E}">
        <p14:creationId xmlns:p14="http://schemas.microsoft.com/office/powerpoint/2010/main" val="227101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27200" y="939801"/>
            <a:ext cx="8635999" cy="252985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2082800" y="1576821"/>
            <a:ext cx="7772401" cy="1169679"/>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tab pos="240042" algn="l"/>
                <a:tab pos="480084" algn="l"/>
              </a:tabLst>
              <a:defRPr/>
            </a:pPr>
            <a:r>
              <a:rPr kumimoji="0" lang="nl-NL" sz="46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a:t>
            </a:r>
            <a:endParaRPr kumimoji="0" lang="en-US" sz="46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5583821" y="3981141"/>
            <a:ext cx="1324979" cy="2593057"/>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9203759" y="428319"/>
            <a:ext cx="1174325" cy="1293098"/>
          </a:xfrm>
          <a:prstGeom prst="rect">
            <a:avLst/>
          </a:prstGeom>
        </p:spPr>
      </p:pic>
      <p:pic>
        <p:nvPicPr>
          <p:cNvPr id="10" name="Picture 9"/>
          <p:cNvPicPr>
            <a:picLocks noChangeAspect="1"/>
          </p:cNvPicPr>
          <p:nvPr/>
        </p:nvPicPr>
        <p:blipFill>
          <a:blip r:embed="rId5"/>
          <a:stretch>
            <a:fillRect/>
          </a:stretch>
        </p:blipFill>
        <p:spPr>
          <a:xfrm>
            <a:off x="1251818" y="717049"/>
            <a:ext cx="830335" cy="863600"/>
          </a:xfrm>
          <a:prstGeom prst="rect">
            <a:avLst/>
          </a:prstGeom>
        </p:spPr>
      </p:pic>
      <p:pic>
        <p:nvPicPr>
          <p:cNvPr id="11" name="Picture 10"/>
          <p:cNvPicPr>
            <a:picLocks noChangeAspect="1"/>
          </p:cNvPicPr>
          <p:nvPr/>
        </p:nvPicPr>
        <p:blipFill>
          <a:blip r:embed="rId6"/>
          <a:stretch>
            <a:fillRect/>
          </a:stretch>
        </p:blipFill>
        <p:spPr>
          <a:xfrm>
            <a:off x="10312400" y="3922713"/>
            <a:ext cx="990601" cy="103028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38760" y="4749800"/>
            <a:ext cx="1192730" cy="114502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77792" y="5765800"/>
            <a:ext cx="639457" cy="613879"/>
          </a:xfrm>
          <a:prstGeom prst="rect">
            <a:avLst/>
          </a:prstGeom>
        </p:spPr>
      </p:pic>
    </p:spTree>
    <p:extLst>
      <p:ext uri="{BB962C8B-B14F-4D97-AF65-F5344CB8AC3E}">
        <p14:creationId xmlns:p14="http://schemas.microsoft.com/office/powerpoint/2010/main" val="45543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532065" y="-6848643"/>
            <a:ext cx="15411079" cy="10026845"/>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630637" y="454837"/>
            <a:ext cx="11061385" cy="795089"/>
          </a:xfrm>
          <a:prstGeom prst="rect">
            <a:avLst/>
          </a:prstGeom>
        </p:spPr>
        <p:txBody>
          <a:bodyPr wrap="square" lIns="0" tIns="0" rIns="0" bIns="0" rtlCol="0" anchor="t">
            <a:spAutoFit/>
          </a:bodyPr>
          <a:lstStyle/>
          <a:p>
            <a:pPr marL="0" marR="0" lvl="0" indent="0" algn="ctr" defTabSz="609630" rtl="0" eaLnBrk="1" fontAlgn="auto" latinLnBrk="0" hangingPunct="1">
              <a:lnSpc>
                <a:spcPts val="6248"/>
              </a:lnSpc>
              <a:spcBef>
                <a:spcPts val="0"/>
              </a:spcBef>
              <a:spcAft>
                <a:spcPts val="0"/>
              </a:spcAft>
              <a:buClrTx/>
              <a:buSzTx/>
              <a:buFontTx/>
              <a:buNone/>
              <a:tabLst/>
              <a:defRPr/>
            </a:pPr>
            <a:r>
              <a:rPr kumimoji="0" lang="en-US" sz="4334" b="1" i="0" u="none" strike="noStrike" kern="1200" cap="none" spc="21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711200" y="1525218"/>
            <a:ext cx="10879221" cy="1954582"/>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413087" y="1521125"/>
                <a:ext cx="9356513" cy="1821204"/>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3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a</m:t>
                    </m:r>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3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3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en-US" sz="3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e>
                    </m:d>
                  </m:oMath>
                </a14:m>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Trong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những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khẳng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định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khẳng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định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nào</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413087" y="1521125"/>
                <a:ext cx="9356513" cy="1821204"/>
              </a:xfrm>
              <a:prstGeom prst="rect">
                <a:avLst/>
              </a:prstGeom>
              <a:blipFill>
                <a:blip r:embed="rId6"/>
                <a:stretch>
                  <a:fillRect l="-1564" r="-1498" b="-5034"/>
                </a:stretch>
              </a:blipFill>
            </p:spPr>
            <p:txBody>
              <a:bodyPr/>
              <a:lstStyle/>
              <a:p>
                <a:r>
                  <a:rPr lang="en-US">
                    <a:noFill/>
                  </a:rPr>
                  <a:t> </a:t>
                </a:r>
              </a:p>
            </p:txBody>
          </p:sp>
        </mc:Fallback>
      </mc:AlternateContent>
      <p:pic>
        <p:nvPicPr>
          <p:cNvPr id="34" name="Picture 33"/>
          <p:cNvPicPr>
            <a:picLocks noChangeAspect="1"/>
          </p:cNvPicPr>
          <p:nvPr/>
        </p:nvPicPr>
        <p:blipFill>
          <a:blip r:embed="rId7"/>
          <a:stretch>
            <a:fillRect/>
          </a:stretch>
        </p:blipFill>
        <p:spPr>
          <a:xfrm>
            <a:off x="11277601" y="253584"/>
            <a:ext cx="709463" cy="789685"/>
          </a:xfrm>
          <a:prstGeom prst="rect">
            <a:avLst/>
          </a:prstGeom>
        </p:spPr>
      </p:pic>
      <p:pic>
        <p:nvPicPr>
          <p:cNvPr id="35" name="Picture 34"/>
          <p:cNvPicPr>
            <a:picLocks noChangeAspect="1"/>
          </p:cNvPicPr>
          <p:nvPr/>
        </p:nvPicPr>
        <p:blipFill>
          <a:blip r:embed="rId8"/>
          <a:stretch>
            <a:fillRect/>
          </a:stretch>
        </p:blipFill>
        <p:spPr>
          <a:xfrm>
            <a:off x="-47886" y="6172200"/>
            <a:ext cx="1808430" cy="688413"/>
          </a:xfrm>
          <a:prstGeom prst="rect">
            <a:avLst/>
          </a:prstGeom>
        </p:spPr>
      </p:pic>
      <p:sp>
        <p:nvSpPr>
          <p:cNvPr id="20" name="Rounded Rectangle 19"/>
          <p:cNvSpPr/>
          <p:nvPr/>
        </p:nvSpPr>
        <p:spPr>
          <a:xfrm>
            <a:off x="6553200" y="5308600"/>
            <a:ext cx="3098800" cy="104562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2498513" y="3282496"/>
                <a:ext cx="7772400" cy="3163430"/>
              </a:xfrm>
              <a:prstGeom prst="rect">
                <a:avLst/>
              </a:prstGeom>
            </p:spPr>
            <p:txBody>
              <a:bodyPr wrap="square">
                <a:spAutoFit/>
              </a:bodyPr>
              <a:lstStyle/>
              <a:p>
                <a:pPr marL="0" marR="0" lvl="0" indent="0" algn="just" defTabSz="609630" rtl="0" eaLnBrk="1" fontAlgn="auto" latinLnBrk="0" hangingPunct="1">
                  <a:lnSpc>
                    <a:spcPct val="2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cos</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a</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&gt;0</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cot</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a</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&gt;0</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2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tan</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a</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&gt;0</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a</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e>
                        </m:d>
                      </m:e>
                    </m:func>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&gt;0</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98513" y="3282496"/>
                <a:ext cx="7772400" cy="3163430"/>
              </a:xfrm>
              <a:prstGeom prst="rect">
                <a:avLst/>
              </a:prstGeom>
              <a:blipFill>
                <a:blip r:embed="rId9"/>
                <a:stretch>
                  <a:fillRect l="-1490"/>
                </a:stretch>
              </a:blipFill>
            </p:spPr>
            <p:txBody>
              <a:bodyPr/>
              <a:lstStyle/>
              <a:p>
                <a:r>
                  <a:rPr lang="en-US">
                    <a:noFill/>
                  </a:rPr>
                  <a:t> </a:t>
                </a:r>
              </a:p>
            </p:txBody>
          </p:sp>
        </mc:Fallback>
      </mc:AlternateContent>
    </p:spTree>
    <p:extLst>
      <p:ext uri="{BB962C8B-B14F-4D97-AF65-F5344CB8AC3E}">
        <p14:creationId xmlns:p14="http://schemas.microsoft.com/office/powerpoint/2010/main" val="23243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532065" y="-6902645"/>
            <a:ext cx="15411079" cy="10026845"/>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630637" y="454837"/>
            <a:ext cx="11061385" cy="795089"/>
          </a:xfrm>
          <a:prstGeom prst="rect">
            <a:avLst/>
          </a:prstGeom>
        </p:spPr>
        <p:txBody>
          <a:bodyPr wrap="square" lIns="0" tIns="0" rIns="0" bIns="0" rtlCol="0" anchor="t">
            <a:spAutoFit/>
          </a:bodyPr>
          <a:lstStyle/>
          <a:p>
            <a:pPr marL="0" marR="0" lvl="0" indent="0" algn="ctr" defTabSz="609630" rtl="0" eaLnBrk="1" fontAlgn="auto" latinLnBrk="0" hangingPunct="1">
              <a:lnSpc>
                <a:spcPts val="6248"/>
              </a:lnSpc>
              <a:spcBef>
                <a:spcPts val="0"/>
              </a:spcBef>
              <a:spcAft>
                <a:spcPts val="0"/>
              </a:spcAft>
              <a:buClrTx/>
              <a:buSzTx/>
              <a:buFontTx/>
              <a:buNone/>
              <a:tabLst/>
              <a:defRPr/>
            </a:pPr>
            <a:r>
              <a:rPr kumimoji="0" lang="en-US" sz="4334" b="1" i="0" u="none" strike="noStrike" kern="1200" cap="none" spc="21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711200" y="1423618"/>
            <a:ext cx="10879221" cy="1751382"/>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625600" y="1410569"/>
                <a:ext cx="9093200" cy="1744580"/>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2867"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nl-NL" sz="28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f>
                          <m:fPr>
                            <m:ctrlP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nl-NL"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nl-NL"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e>
                    </m:d>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func>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num>
                      <m:den>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den>
                    </m:f>
                  </m:oMath>
                </a14:m>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67"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Giá</a:t>
                </a:r>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67"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trị</a:t>
                </a:r>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67"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67"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67"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P</m:t>
                    </m:r>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func>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28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m:rPr>
                            <m:sty m:val="p"/>
                          </m:rP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func>
                    <m:r>
                      <a:rPr kumimoji="0" lang="en-US" sz="28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oMath>
                </a14:m>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67"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625600" y="1410569"/>
                <a:ext cx="9093200" cy="1744580"/>
              </a:xfrm>
              <a:prstGeom prst="rect">
                <a:avLst/>
              </a:prstGeom>
              <a:blipFill>
                <a:blip r:embed="rId7"/>
                <a:stretch>
                  <a:fillRect l="-1476" r="-1408" b="-4530"/>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1277601" y="253584"/>
            <a:ext cx="709463" cy="789685"/>
          </a:xfrm>
          <a:prstGeom prst="rect">
            <a:avLst/>
          </a:prstGeom>
        </p:spPr>
      </p:pic>
      <p:pic>
        <p:nvPicPr>
          <p:cNvPr id="35" name="Picture 34"/>
          <p:cNvPicPr>
            <a:picLocks noChangeAspect="1"/>
          </p:cNvPicPr>
          <p:nvPr/>
        </p:nvPicPr>
        <p:blipFill>
          <a:blip r:embed="rId9"/>
          <a:stretch>
            <a:fillRect/>
          </a:stretch>
        </p:blipFill>
        <p:spPr>
          <a:xfrm>
            <a:off x="8280400" y="5387435"/>
            <a:ext cx="3603073" cy="1371579"/>
          </a:xfrm>
          <a:prstGeom prst="rect">
            <a:avLst/>
          </a:prstGeom>
        </p:spPr>
      </p:pic>
      <p:sp>
        <p:nvSpPr>
          <p:cNvPr id="20" name="Rounded Rectangle 19"/>
          <p:cNvSpPr/>
          <p:nvPr/>
        </p:nvSpPr>
        <p:spPr>
          <a:xfrm>
            <a:off x="4521200" y="5334039"/>
            <a:ext cx="2387600" cy="109216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219200" y="2868661"/>
                <a:ext cx="6096000" cy="2252861"/>
              </a:xfrm>
              <a:prstGeom prst="rect">
                <a:avLst/>
              </a:prstGeom>
            </p:spPr>
            <p:txBody>
              <a:bodyPr>
                <a:spAutoFit/>
              </a:bodyPr>
              <a:lstStyle/>
              <a:p>
                <a:pPr marL="0" marR="0" lvl="0" indent="0" algn="just" defTabSz="609630" rtl="0" eaLnBrk="1" fontAlgn="auto" latinLnBrk="0" hangingPunct="1">
                  <a:lnSpc>
                    <a:spcPct val="2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4+2</m:t>
                          </m:r>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den>
                      </m:f>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B</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12+2</m:t>
                          </m:r>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9</m:t>
                          </m:r>
                        </m:den>
                      </m:f>
                    </m:oMath>
                  </m:oMathPara>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2868661"/>
                <a:ext cx="6096000" cy="225286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888738" y="5381480"/>
                <a:ext cx="4708725" cy="956544"/>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12−2</m:t>
                          </m:r>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9</m:t>
                          </m:r>
                        </m:den>
                      </m:f>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rad>
                            <m:radPr>
                              <m:degHide m:val="on"/>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num>
                        <m:den>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888738" y="5381480"/>
                <a:ext cx="4708725" cy="956544"/>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6230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9" name="TextBox 10"/>
          <p:cNvSpPr txBox="1"/>
          <p:nvPr/>
        </p:nvSpPr>
        <p:spPr>
          <a:xfrm>
            <a:off x="630637" y="454837"/>
            <a:ext cx="11061385" cy="795089"/>
          </a:xfrm>
          <a:prstGeom prst="rect">
            <a:avLst/>
          </a:prstGeom>
        </p:spPr>
        <p:txBody>
          <a:bodyPr wrap="square" lIns="0" tIns="0" rIns="0" bIns="0" rtlCol="0" anchor="t">
            <a:spAutoFit/>
          </a:bodyPr>
          <a:lstStyle/>
          <a:p>
            <a:pPr marL="0" marR="0" lvl="0" indent="0" algn="ctr" defTabSz="609630" rtl="0" eaLnBrk="1" fontAlgn="auto" latinLnBrk="0" hangingPunct="1">
              <a:lnSpc>
                <a:spcPts val="6248"/>
              </a:lnSpc>
              <a:spcBef>
                <a:spcPts val="0"/>
              </a:spcBef>
              <a:spcAft>
                <a:spcPts val="0"/>
              </a:spcAft>
              <a:buClrTx/>
              <a:buSzTx/>
              <a:buFontTx/>
              <a:buNone/>
              <a:tabLst/>
              <a:defRPr/>
            </a:pPr>
            <a:r>
              <a:rPr kumimoji="0" lang="en-US" sz="4334" b="1" i="0" u="none" strike="noStrike" kern="1200" cap="none" spc="215"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31" name="Rectangle 30"/>
          <p:cNvSpPr/>
          <p:nvPr/>
        </p:nvSpPr>
        <p:spPr>
          <a:xfrm>
            <a:off x="406401" y="1603854"/>
            <a:ext cx="7912023" cy="1384995"/>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3</a:t>
            </a: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Trên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sau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điểm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M , 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những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điểm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biểu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diễn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cung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p>
        </p:txBody>
      </p:sp>
      <p:pic>
        <p:nvPicPr>
          <p:cNvPr id="34" name="Picture 33"/>
          <p:cNvPicPr>
            <a:picLocks noChangeAspect="1"/>
          </p:cNvPicPr>
          <p:nvPr/>
        </p:nvPicPr>
        <p:blipFill>
          <a:blip r:embed="rId2"/>
          <a:stretch>
            <a:fillRect/>
          </a:stretch>
        </p:blipFill>
        <p:spPr>
          <a:xfrm>
            <a:off x="11277601" y="253584"/>
            <a:ext cx="709463" cy="789685"/>
          </a:xfrm>
          <a:prstGeom prst="rect">
            <a:avLst/>
          </a:prstGeom>
        </p:spPr>
      </p:pic>
      <p:sp>
        <p:nvSpPr>
          <p:cNvPr id="20" name="Rounded Rectangle 19"/>
          <p:cNvSpPr/>
          <p:nvPr/>
        </p:nvSpPr>
        <p:spPr>
          <a:xfrm>
            <a:off x="304800" y="3252649"/>
            <a:ext cx="3048000" cy="93835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8588507" y="1854200"/>
            <a:ext cx="3146293" cy="326502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08000" y="2768600"/>
                <a:ext cx="6858000" cy="2909323"/>
              </a:xfrm>
              <a:prstGeom prst="rect">
                <a:avLst/>
              </a:prstGeom>
            </p:spPr>
            <p:txBody>
              <a:bodyPr wrap="square">
                <a:spAutoFit/>
              </a:bodyPr>
              <a:lstStyle/>
              <a:p>
                <a:pPr marL="0" marR="0" lvl="0" indent="0" algn="just" defTabSz="609630" rtl="0" eaLnBrk="1" fontAlgn="auto" latinLnBrk="0" hangingPunct="1">
                  <a:lnSpc>
                    <a:spcPct val="25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p>
              <a:p>
                <a:pPr marL="0" marR="0" lvl="0" indent="0" algn="just" defTabSz="609630" rtl="0" eaLnBrk="1" fontAlgn="auto" latinLnBrk="0" hangingPunct="1">
                  <a:lnSpc>
                    <a:spcPct val="250000"/>
                  </a:lnSpc>
                  <a:spcBef>
                    <a:spcPts val="0"/>
                  </a:spcBef>
                  <a:spcAft>
                    <a:spcPts val="0"/>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D.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08000" y="2768600"/>
                <a:ext cx="6858000" cy="2909323"/>
              </a:xfrm>
              <a:prstGeom prst="rect">
                <a:avLst/>
              </a:prstGeom>
              <a:blipFill>
                <a:blip r:embed="rId5"/>
                <a:stretch>
                  <a:fillRect l="-1689"/>
                </a:stretch>
              </a:blipFill>
            </p:spPr>
            <p:txBody>
              <a:bodyPr/>
              <a:lstStyle/>
              <a:p>
                <a:r>
                  <a:rPr lang="en-US">
                    <a:noFill/>
                  </a:rPr>
                  <a:t> </a:t>
                </a:r>
              </a:p>
            </p:txBody>
          </p:sp>
        </mc:Fallback>
      </mc:AlternateContent>
      <p:pic>
        <p:nvPicPr>
          <p:cNvPr id="21" name="Picture 20"/>
          <p:cNvPicPr>
            <a:picLocks noChangeAspect="1"/>
          </p:cNvPicPr>
          <p:nvPr/>
        </p:nvPicPr>
        <p:blipFill>
          <a:blip r:embed="rId6"/>
          <a:stretch>
            <a:fillRect/>
          </a:stretch>
        </p:blipFill>
        <p:spPr>
          <a:xfrm>
            <a:off x="8737600" y="5714947"/>
            <a:ext cx="2641600" cy="1005575"/>
          </a:xfrm>
          <a:prstGeom prst="rect">
            <a:avLst/>
          </a:prstGeom>
        </p:spPr>
      </p:pic>
    </p:spTree>
    <p:extLst>
      <p:ext uri="{BB962C8B-B14F-4D97-AF65-F5344CB8AC3E}">
        <p14:creationId xmlns:p14="http://schemas.microsoft.com/office/powerpoint/2010/main" val="141544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457200" y="635000"/>
            <a:ext cx="11168840" cy="5637257"/>
          </a:xfrm>
          <a:prstGeom prst="rect">
            <a:avLst/>
          </a:prstGeom>
        </p:spPr>
      </p:pic>
      <p:sp>
        <p:nvSpPr>
          <p:cNvPr id="55" name="Rectangle 54"/>
          <p:cNvSpPr/>
          <p:nvPr/>
        </p:nvSpPr>
        <p:spPr>
          <a:xfrm>
            <a:off x="3222025" y="1092200"/>
            <a:ext cx="5519461" cy="913070"/>
          </a:xfrm>
          <a:prstGeom prst="rect">
            <a:avLst/>
          </a:prstGeom>
        </p:spPr>
        <p:txBody>
          <a:bodyPr wrap="none">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HƯỚNG DẪN VỀ NHÀ</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6" name="Rectangle 55"/>
          <p:cNvSpPr/>
          <p:nvPr/>
        </p:nvSpPr>
        <p:spPr>
          <a:xfrm>
            <a:off x="1968569" y="2209800"/>
            <a:ext cx="4536819" cy="708014"/>
          </a:xfrm>
          <a:prstGeom prst="rect">
            <a:avLst/>
          </a:prstGeom>
        </p:spPr>
        <p:txBody>
          <a:bodyPr wrap="none">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pt-BR" sz="2667"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nhớ kiến thức trong bài. </a:t>
            </a:r>
            <a:endParaRPr kumimoji="0" lang="pt-BR" sz="2667"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7" name="Rectangle 56"/>
          <p:cNvSpPr/>
          <p:nvPr/>
        </p:nvSpPr>
        <p:spPr>
          <a:xfrm>
            <a:off x="2063787" y="3260671"/>
            <a:ext cx="8483600" cy="708014"/>
          </a:xfrm>
          <a:prstGeom prst="rect">
            <a:avLst/>
          </a:prstGeom>
        </p:spPr>
        <p:txBody>
          <a:bodyPr wrap="square">
            <a:spAutoFit/>
          </a:bodyPr>
          <a:lstStyle/>
          <a:p>
            <a:pPr marL="0" marR="0" lvl="0" indent="0" algn="l" defTabSz="609630" rtl="0" eaLnBrk="1" fontAlgn="auto" latinLnBrk="0" hangingPunct="1">
              <a:lnSpc>
                <a:spcPct val="150000"/>
              </a:lnSpc>
              <a:spcBef>
                <a:spcPts val="400"/>
              </a:spcBef>
              <a:spcAft>
                <a:spcPts val="400"/>
              </a:spcAft>
              <a:buClr>
                <a:srgbClr val="000000"/>
              </a:buClr>
              <a:buSzTx/>
              <a:buFontTx/>
              <a:buNone/>
              <a:tabLst/>
              <a:defRPr/>
            </a:pPr>
            <a:r>
              <a:rPr kumimoji="0" lang="pt-BR" sz="2667"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a:t>
            </a:r>
            <a:endParaRPr kumimoji="0" lang="vi-VN" sz="2667"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8" name="Rectangle 57"/>
          <p:cNvSpPr/>
          <p:nvPr/>
        </p:nvSpPr>
        <p:spPr>
          <a:xfrm>
            <a:off x="1962188" y="4374741"/>
            <a:ext cx="9467812" cy="708014"/>
          </a:xfrm>
          <a:prstGeom prst="rect">
            <a:avLst/>
          </a:prstGeom>
        </p:spPr>
        <p:txBody>
          <a:bodyPr wrap="square">
            <a:spAutoFit/>
          </a:bodyPr>
          <a:lstStyle/>
          <a:p>
            <a:pPr marL="0" marR="0" lvl="0" indent="0" algn="l" defTabSz="609630" rtl="0" eaLnBrk="1" fontAlgn="auto" latinLnBrk="0" hangingPunct="1">
              <a:lnSpc>
                <a:spcPct val="150000"/>
              </a:lnSpc>
              <a:spcBef>
                <a:spcPts val="400"/>
              </a:spcBef>
              <a:spcAft>
                <a:spcPts val="400"/>
              </a:spcAft>
              <a:buClr>
                <a:srgbClr val="000000"/>
              </a:buClr>
              <a:buSzTx/>
              <a:buFontTx/>
              <a:buNone/>
              <a:tabLst/>
              <a:defRPr/>
            </a:pPr>
            <a:r>
              <a:rPr kumimoji="0" lang="vi-VN" sz="2667"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bị bài mới</a:t>
            </a:r>
            <a:r>
              <a:rPr kumimoji="0" lang="en-US" sz="2667"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a:t>
            </a:r>
            <a:endParaRPr kumimoji="0" lang="vi-VN" sz="2667"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3"/>
          <a:stretch>
            <a:fillRect/>
          </a:stretch>
        </p:blipFill>
        <p:spPr>
          <a:xfrm>
            <a:off x="1011499" y="2209800"/>
            <a:ext cx="853514" cy="703133"/>
          </a:xfrm>
          <a:prstGeom prst="rect">
            <a:avLst/>
          </a:prstGeom>
        </p:spPr>
      </p:pic>
      <p:pic>
        <p:nvPicPr>
          <p:cNvPr id="60" name="Picture 59"/>
          <p:cNvPicPr>
            <a:picLocks noChangeAspect="1"/>
          </p:cNvPicPr>
          <p:nvPr/>
        </p:nvPicPr>
        <p:blipFill>
          <a:blip r:embed="rId4"/>
          <a:stretch>
            <a:fillRect/>
          </a:stretch>
        </p:blipFill>
        <p:spPr>
          <a:xfrm>
            <a:off x="1011498" y="3260671"/>
            <a:ext cx="853514" cy="699069"/>
          </a:xfrm>
          <a:prstGeom prst="rect">
            <a:avLst/>
          </a:prstGeom>
        </p:spPr>
      </p:pic>
      <p:pic>
        <p:nvPicPr>
          <p:cNvPr id="61" name="Picture 60"/>
          <p:cNvPicPr>
            <a:picLocks noChangeAspect="1"/>
          </p:cNvPicPr>
          <p:nvPr/>
        </p:nvPicPr>
        <p:blipFill>
          <a:blip r:embed="rId5"/>
          <a:stretch>
            <a:fillRect/>
          </a:stretch>
        </p:blipFill>
        <p:spPr>
          <a:xfrm>
            <a:off x="1011497" y="4378752"/>
            <a:ext cx="853514" cy="699069"/>
          </a:xfrm>
          <a:prstGeom prst="rect">
            <a:avLst/>
          </a:prstGeom>
        </p:spPr>
      </p:pic>
      <p:pic>
        <p:nvPicPr>
          <p:cNvPr id="62" name="Picture 61"/>
          <p:cNvPicPr>
            <a:picLocks noChangeAspect="1"/>
          </p:cNvPicPr>
          <p:nvPr/>
        </p:nvPicPr>
        <p:blipFill>
          <a:blip r:embed="rId6"/>
          <a:stretch>
            <a:fillRect/>
          </a:stretch>
        </p:blipFill>
        <p:spPr>
          <a:xfrm>
            <a:off x="9855200" y="941340"/>
            <a:ext cx="1520125" cy="956277"/>
          </a:xfrm>
          <a:prstGeom prst="rect">
            <a:avLst/>
          </a:prstGeom>
        </p:spPr>
      </p:pic>
      <p:pic>
        <p:nvPicPr>
          <p:cNvPr id="63" name="Picture 62"/>
          <p:cNvPicPr>
            <a:picLocks noChangeAspect="1"/>
          </p:cNvPicPr>
          <p:nvPr/>
        </p:nvPicPr>
        <p:blipFill>
          <a:blip r:embed="rId7"/>
          <a:stretch>
            <a:fillRect/>
          </a:stretch>
        </p:blipFill>
        <p:spPr>
          <a:xfrm>
            <a:off x="183750" y="5147972"/>
            <a:ext cx="1379389" cy="1379389"/>
          </a:xfrm>
          <a:prstGeom prst="rect">
            <a:avLst/>
          </a:prstGeom>
        </p:spPr>
      </p:pic>
    </p:spTree>
    <p:extLst>
      <p:ext uri="{BB962C8B-B14F-4D97-AF65-F5344CB8AC3E}">
        <p14:creationId xmlns:p14="http://schemas.microsoft.com/office/powerpoint/2010/main" val="341386049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0" y="-275770"/>
            <a:ext cx="13408298" cy="9246401"/>
          </a:xfrm>
          <a:prstGeom prst="rect">
            <a:avLst/>
          </a:prstGeom>
        </p:spPr>
      </p:pic>
      <p:sp>
        <p:nvSpPr>
          <p:cNvPr id="56" name="Rectangle 55"/>
          <p:cNvSpPr/>
          <p:nvPr/>
        </p:nvSpPr>
        <p:spPr>
          <a:xfrm>
            <a:off x="1879600" y="1244600"/>
            <a:ext cx="8686800" cy="2400657"/>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CẢM ƠN CÁC EM </a:t>
            </a: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ĐÃ LẮNG NGHE BÀI HỌC!</a:t>
            </a:r>
          </a:p>
        </p:txBody>
      </p:sp>
    </p:spTree>
    <p:extLst>
      <p:ext uri="{BB962C8B-B14F-4D97-AF65-F5344CB8AC3E}">
        <p14:creationId xmlns:p14="http://schemas.microsoft.com/office/powerpoint/2010/main" val="2092941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27000"/>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0566400" y="482601"/>
            <a:ext cx="1117600" cy="414443"/>
          </a:xfrm>
          <a:prstGeom prst="rect">
            <a:avLst/>
          </a:prstGeom>
        </p:spPr>
      </p:pic>
      <p:pic>
        <p:nvPicPr>
          <p:cNvPr id="14" name="Picture 1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2482" y="584200"/>
            <a:ext cx="653193" cy="609600"/>
          </a:xfrm>
          <a:prstGeom prst="rect">
            <a:avLst/>
          </a:prstGeom>
        </p:spPr>
      </p:pic>
      <p:sp>
        <p:nvSpPr>
          <p:cNvPr id="15" name="TextBox 14"/>
          <p:cNvSpPr txBox="1"/>
          <p:nvPr/>
        </p:nvSpPr>
        <p:spPr>
          <a:xfrm>
            <a:off x="1539762" y="669737"/>
            <a:ext cx="2387600" cy="50276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HĐ 1:</a:t>
            </a:r>
            <a:endParaRPr kumimoji="0" lang="en-US" sz="2667"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5"/>
          <a:stretch>
            <a:fillRect/>
          </a:stretch>
        </p:blipFill>
        <p:spPr>
          <a:xfrm rot="18785483">
            <a:off x="10763829" y="5573278"/>
            <a:ext cx="781665" cy="1147008"/>
          </a:xfrm>
          <a:prstGeom prst="rect">
            <a:avLst/>
          </a:prstGeom>
        </p:spPr>
      </p:pic>
      <p:pic>
        <p:nvPicPr>
          <p:cNvPr id="40" name="Picture 39"/>
          <p:cNvPicPr>
            <a:picLocks noChangeAspect="1"/>
          </p:cNvPicPr>
          <p:nvPr/>
        </p:nvPicPr>
        <p:blipFill>
          <a:blip r:embed="rId6"/>
          <a:stretch>
            <a:fillRect/>
          </a:stretch>
        </p:blipFill>
        <p:spPr>
          <a:xfrm>
            <a:off x="551919" y="5207000"/>
            <a:ext cx="987843" cy="1171869"/>
          </a:xfrm>
          <a:prstGeom prst="rect">
            <a:avLst/>
          </a:prstGeom>
        </p:spPr>
      </p:pic>
      <p:sp>
        <p:nvSpPr>
          <p:cNvPr id="5" name="Rectangle 4"/>
          <p:cNvSpPr/>
          <p:nvPr/>
        </p:nvSpPr>
        <p:spPr>
          <a:xfrm>
            <a:off x="2585173" y="663733"/>
            <a:ext cx="3555782" cy="50276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Hoàn thành bảng sau:</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nvPr>
            </p:nvGraphicFramePr>
            <p:xfrm>
              <a:off x="1967933" y="1587660"/>
              <a:ext cx="8331200" cy="4353934"/>
            </p:xfrm>
            <a:graphic>
              <a:graphicData uri="http://schemas.openxmlformats.org/drawingml/2006/table">
                <a:tbl>
                  <a:tblPr firstRow="1" firstCol="1" bandRow="1"/>
                  <a:tblGrid>
                    <a:gridCol w="1666240">
                      <a:extLst>
                        <a:ext uri="{9D8B030D-6E8A-4147-A177-3AD203B41FA5}">
                          <a16:colId xmlns:a16="http://schemas.microsoft.com/office/drawing/2014/main" val="2455155709"/>
                        </a:ext>
                      </a:extLst>
                    </a:gridCol>
                    <a:gridCol w="1666240">
                      <a:extLst>
                        <a:ext uri="{9D8B030D-6E8A-4147-A177-3AD203B41FA5}">
                          <a16:colId xmlns:a16="http://schemas.microsoft.com/office/drawing/2014/main" val="2940369767"/>
                        </a:ext>
                      </a:extLst>
                    </a:gridCol>
                    <a:gridCol w="1666240">
                      <a:extLst>
                        <a:ext uri="{9D8B030D-6E8A-4147-A177-3AD203B41FA5}">
                          <a16:colId xmlns:a16="http://schemas.microsoft.com/office/drawing/2014/main" val="3796928446"/>
                        </a:ext>
                      </a:extLst>
                    </a:gridCol>
                    <a:gridCol w="1666240">
                      <a:extLst>
                        <a:ext uri="{9D8B030D-6E8A-4147-A177-3AD203B41FA5}">
                          <a16:colId xmlns:a16="http://schemas.microsoft.com/office/drawing/2014/main" val="2534010966"/>
                        </a:ext>
                      </a:extLst>
                    </a:gridCol>
                    <a:gridCol w="1666240">
                      <a:extLst>
                        <a:ext uri="{9D8B030D-6E8A-4147-A177-3AD203B41FA5}">
                          <a16:colId xmlns:a16="http://schemas.microsoft.com/office/drawing/2014/main" val="3394485889"/>
                        </a:ext>
                      </a:extLst>
                    </a:gridCol>
                  </a:tblGrid>
                  <a:tr h="750332">
                    <a:tc>
                      <a:txBody>
                        <a:bodyPr/>
                        <a:lstStyle/>
                        <a:p>
                          <a:pPr algn="ctr">
                            <a:lnSpc>
                              <a:spcPct val="150000"/>
                            </a:lnSpc>
                            <a:spcAft>
                              <a:spcPts val="0"/>
                            </a:spcAft>
                          </a:pPr>
                          <a:r>
                            <a:rPr lang="nl-NL" sz="2500" b="1">
                              <a:effectLst/>
                              <a:latin typeface="Arial" panose="020B0604020202020204" pitchFamily="34" charset="0"/>
                              <a:ea typeface="Times New Roman" panose="02020603050405020304" pitchFamily="18" charset="0"/>
                              <a:cs typeface="Arial" panose="020B0604020202020204" pitchFamily="34" charset="0"/>
                            </a:rPr>
                            <a:t>x</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25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𝒔𝒊𝒏</m:t>
                                    </m:r>
                                  </m:fName>
                                  <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25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𝒄𝒐𝒔</m:t>
                                    </m:r>
                                  </m:fName>
                                  <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25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𝒕𝒂𝒏</m:t>
                                    </m:r>
                                  </m:fName>
                                  <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25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𝒄𝒐𝒕</m:t>
                                    </m:r>
                                  </m:fName>
                                  <m:e>
                                    <m:r>
                                      <a:rPr lang="nl-NL" sz="25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78324688"/>
                      </a:ext>
                    </a:extLst>
                  </a:tr>
                  <a:tr h="1578323">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25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25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2500">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750332">
                    <a:tc>
                      <a:txBody>
                        <a:bodyPr/>
                        <a:lstStyle/>
                        <a:p>
                          <a:pPr algn="ctr">
                            <a:lnSpc>
                              <a:spcPct val="150000"/>
                            </a:lnSpc>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0</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274947">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nl-NL" sz="25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5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25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2500">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Choice>
        <mc:Fallback xmlns="">
          <p:graphicFrame>
            <p:nvGraphicFramePr>
              <p:cNvPr id="9" name="Table 8"/>
              <p:cNvGraphicFramePr>
                <a:graphicFrameLocks noGrp="1"/>
              </p:cNvGraphicFramePr>
              <p:nvPr>
                <p:extLst/>
              </p:nvPr>
            </p:nvGraphicFramePr>
            <p:xfrm>
              <a:off x="1967933" y="1587660"/>
              <a:ext cx="8331200" cy="4353934"/>
            </p:xfrm>
            <a:graphic>
              <a:graphicData uri="http://schemas.openxmlformats.org/drawingml/2006/table">
                <a:tbl>
                  <a:tblPr firstRow="1" firstCol="1" bandRow="1"/>
                  <a:tblGrid>
                    <a:gridCol w="1666240">
                      <a:extLst>
                        <a:ext uri="{9D8B030D-6E8A-4147-A177-3AD203B41FA5}">
                          <a16:colId xmlns:a16="http://schemas.microsoft.com/office/drawing/2014/main" val="2455155709"/>
                        </a:ext>
                      </a:extLst>
                    </a:gridCol>
                    <a:gridCol w="1666240">
                      <a:extLst>
                        <a:ext uri="{9D8B030D-6E8A-4147-A177-3AD203B41FA5}">
                          <a16:colId xmlns:a16="http://schemas.microsoft.com/office/drawing/2014/main" val="2940369767"/>
                        </a:ext>
                      </a:extLst>
                    </a:gridCol>
                    <a:gridCol w="1666240">
                      <a:extLst>
                        <a:ext uri="{9D8B030D-6E8A-4147-A177-3AD203B41FA5}">
                          <a16:colId xmlns:a16="http://schemas.microsoft.com/office/drawing/2014/main" val="3796928446"/>
                        </a:ext>
                      </a:extLst>
                    </a:gridCol>
                    <a:gridCol w="1666240">
                      <a:extLst>
                        <a:ext uri="{9D8B030D-6E8A-4147-A177-3AD203B41FA5}">
                          <a16:colId xmlns:a16="http://schemas.microsoft.com/office/drawing/2014/main" val="2534010966"/>
                        </a:ext>
                      </a:extLst>
                    </a:gridCol>
                    <a:gridCol w="1666240">
                      <a:extLst>
                        <a:ext uri="{9D8B030D-6E8A-4147-A177-3AD203B41FA5}">
                          <a16:colId xmlns:a16="http://schemas.microsoft.com/office/drawing/2014/main" val="3394485889"/>
                        </a:ext>
                      </a:extLst>
                    </a:gridCol>
                  </a:tblGrid>
                  <a:tr h="750332">
                    <a:tc>
                      <a:txBody>
                        <a:bodyPr/>
                        <a:lstStyle/>
                        <a:p>
                          <a:pPr algn="ctr">
                            <a:lnSpc>
                              <a:spcPct val="150000"/>
                            </a:lnSpc>
                            <a:spcAft>
                              <a:spcPts val="0"/>
                            </a:spcAft>
                          </a:pPr>
                          <a:r>
                            <a:rPr lang="nl-NL" sz="2500" b="1">
                              <a:effectLst/>
                              <a:latin typeface="Arial" panose="020B0604020202020204" pitchFamily="34" charset="0"/>
                              <a:ea typeface="Times New Roman" panose="02020603050405020304" pitchFamily="18" charset="0"/>
                              <a:cs typeface="Arial" panose="020B0604020202020204" pitchFamily="34" charset="0"/>
                            </a:rPr>
                            <a:t>x</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00733" t="-813" r="-301465" b="-482927"/>
                          </a:stretch>
                        </a:blipFill>
                      </a:tcPr>
                    </a:tc>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00000" t="-813" r="-200365" b="-482927"/>
                          </a:stretch>
                        </a:blipFill>
                      </a:tcPr>
                    </a:tc>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01099" t="-813" r="-101099" b="-482927"/>
                          </a:stretch>
                        </a:blipFill>
                      </a:tcPr>
                    </a:tc>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99635" t="-813" r="-730" b="-482927"/>
                          </a:stretch>
                        </a:blipFill>
                      </a:tcPr>
                    </a:tc>
                    <a:extLst>
                      <a:ext uri="{0D108BD9-81ED-4DB2-BD59-A6C34878D82A}">
                        <a16:rowId xmlns:a16="http://schemas.microsoft.com/office/drawing/2014/main" val="2578324688"/>
                      </a:ext>
                    </a:extLst>
                  </a:tr>
                  <a:tr h="1578323">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65" t="-47876" r="-400000" b="-129344"/>
                          </a:stretch>
                        </a:blipFill>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750332">
                    <a:tc>
                      <a:txBody>
                        <a:bodyPr/>
                        <a:lstStyle/>
                        <a:p>
                          <a:pPr algn="ctr">
                            <a:lnSpc>
                              <a:spcPct val="150000"/>
                            </a:lnSpc>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0</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274947">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65" t="-242584" r="-400000" b="-957"/>
                          </a:stretch>
                        </a:blipFill>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2500" smtClean="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4216400" y="2811379"/>
                <a:ext cx="452368" cy="822533"/>
              </a:xfrm>
              <a:prstGeom prst="rect">
                <a:avLst/>
              </a:prstGeom>
              <a:solidFill>
                <a:schemeClr val="bg1"/>
              </a:solidFill>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nl-NL"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𝟏</m:t>
                          </m:r>
                        </m:num>
                        <m:den>
                          <m:r>
                            <a:rPr kumimoji="0" lang="nl-NL"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kumimoji="0" lang="en-US" sz="1200" b="1" i="0" u="none" strike="noStrike" kern="1200" cap="none" spc="0" normalizeH="0" baseline="0" noProof="0">
                  <a:ln>
                    <a:noFill/>
                  </a:ln>
                  <a:solidFill>
                    <a:srgbClr val="FF0000"/>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4216400" y="2811379"/>
                <a:ext cx="452368" cy="82253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831185" y="2767499"/>
                <a:ext cx="665695" cy="910249"/>
              </a:xfrm>
              <a:prstGeom prst="rect">
                <a:avLst/>
              </a:prstGeom>
              <a:solidFill>
                <a:schemeClr val="bg1"/>
              </a:solidFill>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kumimoji="0" lang="en-US"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radPr>
                            <m:deg/>
                            <m:e>
                              <m:r>
                                <a:rPr kumimoji="0" lang="nl-NL"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𝟑</m:t>
                              </m:r>
                            </m:e>
                          </m:rad>
                        </m:num>
                        <m:den>
                          <m:r>
                            <a:rPr kumimoji="0" lang="nl-NL"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kumimoji="0" lang="en-US" sz="1200" b="1" i="0" u="none" strike="noStrike" kern="1200" cap="none" spc="0" normalizeH="0" baseline="0" noProof="0">
                  <a:ln>
                    <a:noFill/>
                  </a:ln>
                  <a:solidFill>
                    <a:srgbClr val="FF0000"/>
                  </a:solidFill>
                  <a:effectLst/>
                  <a:uLnTx/>
                  <a:uFillTx/>
                  <a:latin typeface="Calibri"/>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5831185" y="2767499"/>
                <a:ext cx="665695" cy="91024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478521" y="2472863"/>
                <a:ext cx="681725" cy="1323054"/>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kumimoji="0" lang="en-US"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radPr>
                            <m:deg/>
                            <m:e>
                              <m:r>
                                <a:rPr kumimoji="0" lang="nl-NL"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𝟑</m:t>
                              </m:r>
                            </m:e>
                          </m:rad>
                        </m:num>
                        <m:den>
                          <m:r>
                            <a:rPr kumimoji="0" lang="nl-NL"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𝟑</m:t>
                          </m:r>
                        </m:den>
                      </m:f>
                    </m:oMath>
                  </m:oMathPara>
                </a14:m>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7478521" y="2472863"/>
                <a:ext cx="681725" cy="13230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062701" y="2849487"/>
                <a:ext cx="681725" cy="746102"/>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ad>
                        <m:radPr>
                          <m:degHide m:val="on"/>
                          <m:ctrlPr>
                            <a:rPr kumimoji="0" lang="en-US"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radPr>
                        <m:deg/>
                        <m:e>
                          <m:r>
                            <a:rPr kumimoji="0" lang="nl-NL" sz="2533"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𝟑</m:t>
                          </m:r>
                        </m:e>
                      </m:rad>
                    </m:oMath>
                  </m:oMathPara>
                </a14:m>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9062701" y="2849487"/>
                <a:ext cx="681725" cy="746102"/>
              </a:xfrm>
              <a:prstGeom prst="rect">
                <a:avLst/>
              </a:prstGeom>
              <a:blipFill>
                <a:blip r:embed="rId11"/>
                <a:stretch>
                  <a:fillRect/>
                </a:stretch>
              </a:blipFill>
            </p:spPr>
            <p:txBody>
              <a:bodyPr/>
              <a:lstStyle/>
              <a:p>
                <a:r>
                  <a:rPr lang="en-US">
                    <a:noFill/>
                  </a:rPr>
                  <a:t> </a:t>
                </a:r>
              </a:p>
            </p:txBody>
          </p:sp>
        </mc:Fallback>
      </mc:AlternateContent>
      <p:sp>
        <p:nvSpPr>
          <p:cNvPr id="21" name="Rectangle 20"/>
          <p:cNvSpPr/>
          <p:nvPr/>
        </p:nvSpPr>
        <p:spPr>
          <a:xfrm>
            <a:off x="4245362" y="3953839"/>
            <a:ext cx="365806"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0</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p:cNvSpPr/>
          <p:nvPr/>
        </p:nvSpPr>
        <p:spPr>
          <a:xfrm>
            <a:off x="5950629" y="3954389"/>
            <a:ext cx="365806"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p:cNvSpPr/>
          <p:nvPr/>
        </p:nvSpPr>
        <p:spPr>
          <a:xfrm>
            <a:off x="7636480" y="3953839"/>
            <a:ext cx="365806"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0</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9220660" y="4963691"/>
            <a:ext cx="365806"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0</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Rectangle 30"/>
          <p:cNvSpPr/>
          <p:nvPr/>
        </p:nvSpPr>
        <p:spPr>
          <a:xfrm>
            <a:off x="5950629" y="4988512"/>
            <a:ext cx="365806"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0</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2" name="Rectangle 31"/>
          <p:cNvSpPr/>
          <p:nvPr/>
        </p:nvSpPr>
        <p:spPr>
          <a:xfrm>
            <a:off x="4137694" y="4988512"/>
            <a:ext cx="473206"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7384808" y="4979800"/>
            <a:ext cx="869149"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KXĐ</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8968988" y="3945059"/>
            <a:ext cx="869149" cy="677045"/>
          </a:xfrm>
          <a:prstGeom prst="rect">
            <a:avLst/>
          </a:prstGeom>
          <a:solidFill>
            <a:schemeClr val="bg1"/>
          </a:solidFill>
        </p:spPr>
        <p:txBody>
          <a:bodyPr wrap="non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nl-NL"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KXĐ</a:t>
            </a:r>
            <a:endParaRPr kumimoji="0" lang="en-US" sz="2533"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626055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par>
                          <p:cTn id="57" fill="hold">
                            <p:stCondLst>
                              <p:cond delay="1000"/>
                            </p:stCondLst>
                            <p:childTnLst>
                              <p:par>
                                <p:cTn id="58" presetID="16" presetClass="entr" presetSubtype="21"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par>
                          <p:cTn id="61" fill="hold">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randombar(horizontal)">
                                      <p:cBhvr>
                                        <p:cTn id="69" dur="500"/>
                                        <p:tgtEl>
                                          <p:spTgt spid="32"/>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randombar(horizontal)">
                                      <p:cBhvr>
                                        <p:cTn id="73" dur="500"/>
                                        <p:tgtEl>
                                          <p:spTgt spid="31"/>
                                        </p:tgtEl>
                                      </p:cBhvr>
                                    </p:animEffect>
                                  </p:childTnLst>
                                </p:cTn>
                              </p:par>
                            </p:childTnLst>
                          </p:cTn>
                        </p:par>
                        <p:par>
                          <p:cTn id="74" fill="hold">
                            <p:stCondLst>
                              <p:cond delay="1000"/>
                            </p:stCondLst>
                            <p:childTnLst>
                              <p:par>
                                <p:cTn id="75" presetID="14" presetClass="entr" presetSubtype="1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par>
                          <p:cTn id="78" fill="hold">
                            <p:stCondLst>
                              <p:cond delay="1500"/>
                            </p:stCondLst>
                            <p:childTnLst>
                              <p:par>
                                <p:cTn id="79" presetID="14" presetClass="entr" presetSubtype="1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randombar(horizontal)">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0" grpId="0" animBg="1"/>
      <p:bldP spid="13" grpId="0" animBg="1"/>
      <p:bldP spid="19" grpId="0" animBg="1"/>
      <p:bldP spid="20" grpId="0" animBg="1"/>
      <p:bldP spid="21" grpId="0" animBg="1"/>
      <p:bldP spid="27" grpId="0" animBg="1"/>
      <p:bldP spid="28" grpId="0" animBg="1"/>
      <p:bldP spid="29" grpId="0" animBg="1"/>
      <p:bldP spid="31" grpId="0" animBg="1"/>
      <p:bldP spid="32" grpId="0" animBg="1"/>
      <p:bldP spid="23"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73789" y="148389"/>
            <a:ext cx="11836400" cy="65532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1039310" y="611413"/>
            <a:ext cx="879167" cy="326024"/>
          </a:xfrm>
          <a:prstGeom prst="rect">
            <a:avLst/>
          </a:prstGeom>
        </p:spPr>
      </p:pic>
      <p:pic>
        <p:nvPicPr>
          <p:cNvPr id="17" name="Picture 16"/>
          <p:cNvPicPr>
            <a:picLocks noChangeAspect="1"/>
          </p:cNvPicPr>
          <p:nvPr/>
        </p:nvPicPr>
        <p:blipFill>
          <a:blip r:embed="rId3"/>
          <a:stretch>
            <a:fillRect/>
          </a:stretch>
        </p:blipFill>
        <p:spPr>
          <a:xfrm rot="13859259" flipV="1">
            <a:off x="707206" y="5099346"/>
            <a:ext cx="1153133" cy="176454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58800" y="482600"/>
                <a:ext cx="10348702" cy="2555058"/>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Với mỗi số thực x, ta xác định được duy nhất một điểm M trên đường tròn lượng giác sao cho số đo của góc lượng giác (OA, OM) bằng x. Do đó, ta luôn xác định được các giá trị lượng giác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𝑥</m:t>
                        </m:r>
                      </m:e>
                    </m:func>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của x lần lượt là tung độ và hoành độ của điểm M. </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8800" y="482600"/>
                <a:ext cx="10348702" cy="2555058"/>
              </a:xfrm>
              <a:prstGeom prst="rect">
                <a:avLst/>
              </a:prstGeom>
              <a:blipFill>
                <a:blip r:embed="rId4"/>
                <a:stretch>
                  <a:fillRect l="-1120" r="-1120" b="-2625"/>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28000" y="2971800"/>
            <a:ext cx="3487604" cy="3429000"/>
          </a:xfrm>
          <a:prstGeom prst="rect">
            <a:avLst/>
          </a:prstGeom>
        </p:spPr>
      </p:pic>
      <p:grpSp>
        <p:nvGrpSpPr>
          <p:cNvPr id="15" name="Group 14"/>
          <p:cNvGrpSpPr/>
          <p:nvPr/>
        </p:nvGrpSpPr>
        <p:grpSpPr>
          <a:xfrm>
            <a:off x="561432" y="3069871"/>
            <a:ext cx="6739270" cy="857479"/>
            <a:chOff x="1092494" y="4496526"/>
            <a:chExt cx="10108905" cy="1286219"/>
          </a:xfrm>
        </p:grpSpPr>
        <mc:AlternateContent xmlns:mc="http://schemas.openxmlformats.org/markup-compatibility/2006" xmlns:a14="http://schemas.microsoft.com/office/drawing/2010/main">
          <mc:Choice Requires="a14">
            <p:sp>
              <p:nvSpPr>
                <p:cNvPr id="8" name="Rectangle 7"/>
                <p:cNvSpPr/>
                <p:nvPr/>
              </p:nvSpPr>
              <p:spPr>
                <a:xfrm>
                  <a:off x="1092494" y="4605856"/>
                  <a:ext cx="10108905" cy="1062020"/>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định nghĩa</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92494" y="4605856"/>
                  <a:ext cx="10108905" cy="1062020"/>
                </a:xfrm>
                <a:prstGeom prst="rect">
                  <a:avLst/>
                </a:prstGeom>
                <a:blipFill>
                  <a:blip r:embed="rId7"/>
                  <a:stretch>
                    <a:fillRect l="-1718" b="-11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470817" y="4496526"/>
                  <a:ext cx="3154038" cy="1286219"/>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2" name="Rectangle 11"/>
                <p:cNvSpPr>
                  <a:spLocks noRot="1" noChangeAspect="1" noMove="1" noResize="1" noEditPoints="1" noAdjustHandles="1" noChangeArrowheads="1" noChangeShapeType="1" noTextEdit="1"/>
                </p:cNvSpPr>
                <p:nvPr/>
              </p:nvSpPr>
              <p:spPr>
                <a:xfrm>
                  <a:off x="7470817" y="4496526"/>
                  <a:ext cx="3154038" cy="1286219"/>
                </a:xfrm>
                <a:prstGeom prst="rect">
                  <a:avLst/>
                </a:prstGeom>
                <a:blipFill>
                  <a:blip r:embed="rId8"/>
                  <a:stretch>
                    <a:fillRect/>
                  </a:stretch>
                </a:blipFill>
              </p:spPr>
              <p:txBody>
                <a:bodyPr/>
                <a:lstStyle/>
                <a:p>
                  <a:r>
                    <a:rPr lang="en-US">
                      <a:noFill/>
                    </a:rPr>
                    <a:t> </a:t>
                  </a:r>
                </a:p>
              </p:txBody>
            </p:sp>
          </mc:Fallback>
        </mc:AlternateContent>
      </p:grpSp>
      <p:grpSp>
        <p:nvGrpSpPr>
          <p:cNvPr id="19" name="Group 18"/>
          <p:cNvGrpSpPr/>
          <p:nvPr/>
        </p:nvGrpSpPr>
        <p:grpSpPr>
          <a:xfrm>
            <a:off x="572169" y="4140199"/>
            <a:ext cx="7165742" cy="794833"/>
            <a:chOff x="1108600" y="6022220"/>
            <a:chExt cx="10748613" cy="1192249"/>
          </a:xfrm>
        </p:grpSpPr>
        <mc:AlternateContent xmlns:mc="http://schemas.openxmlformats.org/markup-compatibility/2006" xmlns:a14="http://schemas.microsoft.com/office/drawing/2010/main">
          <mc:Choice Requires="a14">
            <p:sp>
              <p:nvSpPr>
                <p:cNvPr id="13" name="Rectangle 12"/>
                <p:cNvSpPr/>
                <p:nvPr/>
              </p:nvSpPr>
              <p:spPr>
                <a:xfrm>
                  <a:off x="1108600" y="6264225"/>
                  <a:ext cx="9144000" cy="754149"/>
                </a:xfrm>
                <a:prstGeom prst="rect">
                  <a:avLst/>
                </a:prstGeom>
              </p:spPr>
              <p:txBody>
                <a:bodyPr>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và nếu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ta định nghĩa</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1108600" y="6264225"/>
                  <a:ext cx="9144000" cy="754149"/>
                </a:xfrm>
                <a:prstGeom prst="rect">
                  <a:avLst/>
                </a:prstGeom>
                <a:blipFill>
                  <a:blip r:embed="rId9"/>
                  <a:stretch>
                    <a:fillRect l="-1900" t="-14634" b="-292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550442" y="6022220"/>
                  <a:ext cx="3306771" cy="1192249"/>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8550442" y="6022220"/>
                  <a:ext cx="3306771" cy="1192249"/>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039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7423" y="0"/>
            <a:ext cx="13587129" cy="7787299"/>
          </a:xfrm>
          <a:prstGeom prst="rect">
            <a:avLst/>
          </a:prstGeom>
        </p:spPr>
      </p:pic>
      <p:sp>
        <p:nvSpPr>
          <p:cNvPr id="25" name="Rectangle 24"/>
          <p:cNvSpPr/>
          <p:nvPr/>
        </p:nvSpPr>
        <p:spPr>
          <a:xfrm>
            <a:off x="4735880" y="381000"/>
            <a:ext cx="2831224"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9" name="AutoShape 7"/>
          <p:cNvSpPr/>
          <p:nvPr/>
        </p:nvSpPr>
        <p:spPr>
          <a:xfrm>
            <a:off x="1581968" y="1295400"/>
            <a:ext cx="9086032" cy="4318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0312400" y="580099"/>
            <a:ext cx="910924" cy="956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08700" y="1434096"/>
                <a:ext cx="8324032" cy="4094198"/>
              </a:xfrm>
              <a:prstGeom prst="rect">
                <a:avLst/>
              </a:prstGeom>
            </p:spPr>
            <p:txBody>
              <a:bodyPr wrap="square">
                <a:spAutoFit/>
              </a:bodyPr>
              <a:lstStyle/>
              <a:p>
                <a:pPr marL="381019" marR="0" lvl="0" indent="-381019" algn="just" defTabSz="609630" rtl="0" eaLnBrk="1" fontAlgn="auto" latinLnBrk="0" hangingPunct="1">
                  <a:lnSpc>
                    <a:spcPct val="150000"/>
                  </a:lnSpc>
                  <a:spcBef>
                    <a:spcPts val="400"/>
                  </a:spcBef>
                  <a:spcAft>
                    <a:spcPts val="400"/>
                  </a:spcAft>
                  <a:buClrTx/>
                  <a:buSzTx/>
                  <a:buFontTx/>
                  <a:buChar char="-"/>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Quy tắc đặt tương ứng mỗi số thực x với số thực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𝑥</m:t>
                        </m:r>
                      </m:e>
                    </m:func>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sin, kí hiệu là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𝑦</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p>
              <a:p>
                <a:pPr marL="0" marR="0" lvl="0" indent="0" algn="just" defTabSz="609630" rtl="0" eaLnBrk="1" fontAlgn="auto" latinLnBrk="0" hangingPunct="1">
                  <a:lnSpc>
                    <a:spcPct val="150000"/>
                  </a:lnSpc>
                  <a:spcBef>
                    <a:spcPts val="400"/>
                  </a:spcBef>
                  <a:spcAft>
                    <a:spcPts val="400"/>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xác định của hàm số sin là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400"/>
                  </a:spcBef>
                  <a:spcAft>
                    <a:spcPts val="400"/>
                  </a:spcAft>
                  <a:buClrTx/>
                  <a:buSzTx/>
                  <a:buFontTx/>
                  <a:buChar char="-"/>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Quy tắc đặt tương ứng mỗi số thực x với số thực </a:t>
                </a:r>
                <a14:m>
                  <m:oMath xmlns:m="http://schemas.openxmlformats.org/officeDocument/2006/math">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côsin, kí hiệu là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𝑦</m:t>
                    </m:r>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667"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𝑥</m:t>
                        </m:r>
                      </m:e>
                    </m:func>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just" defTabSz="609630" rtl="0" eaLnBrk="1" fontAlgn="auto" latinLnBrk="0" hangingPunct="1">
                  <a:lnSpc>
                    <a:spcPct val="150000"/>
                  </a:lnSpc>
                  <a:spcBef>
                    <a:spcPts val="400"/>
                  </a:spcBef>
                  <a:spcAft>
                    <a:spcPts val="400"/>
                  </a:spcAft>
                  <a:buClrTx/>
                  <a:buSzTx/>
                  <a:buFontTx/>
                  <a:buNone/>
                  <a:tabLst/>
                  <a:defRPr/>
                </a:pPr>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xác định của hàm số côsin là </a:t>
                </a:r>
                <a14:m>
                  <m:oMath xmlns:m="http://schemas.openxmlformats.org/officeDocument/2006/math">
                    <m:r>
                      <a:rPr kumimoji="0" lang="nl-NL" sz="2667"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oMath>
                </a14:m>
                <a:r>
                  <a:rPr kumimoji="0" lang="nl-NL" sz="2667"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08700" y="1434096"/>
                <a:ext cx="8324032" cy="4094198"/>
              </a:xfrm>
              <a:prstGeom prst="rect">
                <a:avLst/>
              </a:prstGeom>
              <a:blipFill>
                <a:blip r:embed="rId4"/>
                <a:stretch>
                  <a:fillRect l="-1245" r="-1318" b="-1190"/>
                </a:stretch>
              </a:blipFill>
            </p:spPr>
            <p:txBody>
              <a:bodyPr/>
              <a:lstStyle/>
              <a:p>
                <a:r>
                  <a:rPr lang="en-US">
                    <a:noFill/>
                  </a:rPr>
                  <a:t> </a:t>
                </a:r>
              </a:p>
            </p:txBody>
          </p:sp>
        </mc:Fallback>
      </mc:AlternateContent>
    </p:spTree>
    <p:extLst>
      <p:ext uri="{BB962C8B-B14F-4D97-AF65-F5344CB8AC3E}">
        <p14:creationId xmlns:p14="http://schemas.microsoft.com/office/powerpoint/2010/main" val="381205912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7423" y="0"/>
            <a:ext cx="13587129" cy="7787299"/>
          </a:xfrm>
          <a:prstGeom prst="rect">
            <a:avLst/>
          </a:prstGeom>
        </p:spPr>
      </p:pic>
      <p:sp>
        <p:nvSpPr>
          <p:cNvPr id="25" name="Rectangle 24"/>
          <p:cNvSpPr/>
          <p:nvPr/>
        </p:nvSpPr>
        <p:spPr>
          <a:xfrm>
            <a:off x="4735880" y="381000"/>
            <a:ext cx="2831224" cy="707886"/>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9" name="AutoShape 7"/>
          <p:cNvSpPr/>
          <p:nvPr/>
        </p:nvSpPr>
        <p:spPr>
          <a:xfrm>
            <a:off x="1581968" y="1295400"/>
            <a:ext cx="9086032" cy="4318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0312400" y="580099"/>
            <a:ext cx="910924" cy="9560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834942" y="1244600"/>
                <a:ext cx="8375858" cy="4351319"/>
              </a:xfrm>
              <a:prstGeom prst="rect">
                <a:avLst/>
              </a:prstGeom>
            </p:spPr>
            <p:txBody>
              <a:bodyPr wrap="square">
                <a:spAutoFit/>
              </a:bodyPr>
              <a:lstStyle/>
              <a:p>
                <a:pPr marL="381019" marR="0" lvl="0" indent="-381019" algn="just" defTabSz="609630" rtl="0" eaLnBrk="1" fontAlgn="auto" latinLnBrk="0" hangingPunct="1">
                  <a:lnSpc>
                    <a:spcPct val="150000"/>
                  </a:lnSpc>
                  <a:spcBef>
                    <a:spcPts val="0"/>
                  </a:spcBef>
                  <a:spcAft>
                    <a:spcPts val="0"/>
                  </a:spcAft>
                  <a:buClrTx/>
                  <a:buSzTx/>
                  <a:buFontTx/>
                  <a:buChar char="-"/>
                  <a:tabLst/>
                  <a:defRPr/>
                </a:pPr>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cho bởi công thức </a:t>
                </a:r>
                <a14:m>
                  <m:oMath xmlns:m="http://schemas.openxmlformats.org/officeDocument/2006/math">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tang, kí hiệu là </a:t>
                </a:r>
                <a14:m>
                  <m:oMath xmlns:m="http://schemas.openxmlformats.org/officeDocument/2006/math">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 xác định của hàm số tang là </a:t>
                </a:r>
                <a14:m>
                  <m:oMath xmlns:m="http://schemas.openxmlformats.org/officeDocument/2006/math">
                    <m:r>
                      <a:rPr kumimoji="0" lang="nl-NL"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den>
                        </m:f>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0"/>
                  </a:spcAft>
                  <a:buClrTx/>
                  <a:buSzTx/>
                  <a:buFontTx/>
                  <a:buChar char="-"/>
                  <a:tabLst/>
                  <a:defRPr/>
                </a:pPr>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cho bởi công thức </a:t>
                </a:r>
                <a14:m>
                  <m:oMath xmlns:m="http://schemas.openxmlformats.org/officeDocument/2006/math">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côtang, kí hiệu là </a:t>
                </a:r>
                <a14:m>
                  <m:oMath xmlns:m="http://schemas.openxmlformats.org/officeDocument/2006/math">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xác định của hàm số tang là </a:t>
                </a:r>
                <a14:m>
                  <m:oMath xmlns:m="http://schemas.openxmlformats.org/officeDocument/2006/math">
                    <m:r>
                      <a:rPr kumimoji="0" lang="nl-NL"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25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25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2533"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2533"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34942" y="1244600"/>
                <a:ext cx="8375858" cy="4351319"/>
              </a:xfrm>
              <a:prstGeom prst="rect">
                <a:avLst/>
              </a:prstGeom>
              <a:blipFill>
                <a:blip r:embed="rId4"/>
                <a:stretch>
                  <a:fillRect l="-1092" r="-1310" b="-840"/>
                </a:stretch>
              </a:blipFill>
            </p:spPr>
            <p:txBody>
              <a:bodyPr/>
              <a:lstStyle/>
              <a:p>
                <a:r>
                  <a:rPr lang="en-US">
                    <a:noFill/>
                  </a:rPr>
                  <a:t> </a:t>
                </a:r>
              </a:p>
            </p:txBody>
          </p:sp>
        </mc:Fallback>
      </mc:AlternateContent>
    </p:spTree>
    <p:extLst>
      <p:ext uri="{BB962C8B-B14F-4D97-AF65-F5344CB8AC3E}">
        <p14:creationId xmlns:p14="http://schemas.microsoft.com/office/powerpoint/2010/main" val="212439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693605" y="-1653599"/>
            <a:ext cx="13408095" cy="9244976"/>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406400" y="381000"/>
            <a:ext cx="11430000" cy="61468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18990" tIns="18990" rIns="18990" bIns="18990" rtlCol="0" anchor="ctr"/>
            <a:lstStyle/>
            <a:p>
              <a:pPr marL="0" marR="0" lvl="0" indent="0" algn="ctr" defTabSz="609630" rtl="0" eaLnBrk="1" fontAlgn="auto" latinLnBrk="0" hangingPunct="1">
                <a:lnSpc>
                  <a:spcPts val="74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355316" y="1062253"/>
            <a:ext cx="3658374" cy="738664"/>
          </a:xfrm>
          <a:prstGeom prst="rect">
            <a:avLst/>
          </a:prstGeom>
        </p:spPr>
        <p:txBody>
          <a:bodyPr wrap="non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1: (SGK – tr23)</a:t>
            </a:r>
            <a:endPar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5537423" y="2159000"/>
            <a:ext cx="1167955" cy="52400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2667"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p:cNvGrpSpPr/>
          <p:nvPr/>
        </p:nvGrpSpPr>
        <p:grpSpPr>
          <a:xfrm>
            <a:off x="4992686" y="1021665"/>
            <a:ext cx="6092427" cy="862993"/>
            <a:chOff x="6321482" y="922897"/>
            <a:chExt cx="9138641" cy="1294490"/>
          </a:xfrm>
        </p:grpSpPr>
        <p:sp>
          <p:nvSpPr>
            <p:cNvPr id="43" name="TextBox 42"/>
            <p:cNvSpPr txBox="1"/>
            <p:nvPr/>
          </p:nvSpPr>
          <p:spPr>
            <a:xfrm>
              <a:off x="6321482" y="1221853"/>
              <a:ext cx="7722216" cy="75414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tập xác định của hàm số</a:t>
              </a:r>
            </a:p>
          </p:txBody>
        </p:sp>
        <mc:AlternateContent xmlns:mc="http://schemas.openxmlformats.org/markup-compatibility/2006" xmlns:a14="http://schemas.microsoft.com/office/drawing/2010/main">
          <mc:Choice Requires="a14">
            <p:sp>
              <p:nvSpPr>
                <p:cNvPr id="55" name="Rectangle 54"/>
                <p:cNvSpPr/>
                <p:nvPr/>
              </p:nvSpPr>
              <p:spPr>
                <a:xfrm>
                  <a:off x="13061197" y="922897"/>
                  <a:ext cx="2398926" cy="129449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cos</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5" name="Rectangle 54"/>
                <p:cNvSpPr>
                  <a:spLocks noRot="1" noChangeAspect="1" noMove="1" noResize="1" noEditPoints="1" noAdjustHandles="1" noChangeArrowheads="1" noChangeShapeType="1" noTextEdit="1"/>
                </p:cNvSpPr>
                <p:nvPr/>
              </p:nvSpPr>
              <p:spPr>
                <a:xfrm>
                  <a:off x="13061197" y="922897"/>
                  <a:ext cx="2398926" cy="1294490"/>
                </a:xfrm>
                <a:prstGeom prst="rect">
                  <a:avLst/>
                </a:prstGeom>
                <a:blipFill>
                  <a:blip r:embed="rId8"/>
                  <a:stretch>
                    <a:fillRect/>
                  </a:stretch>
                </a:blipFill>
              </p:spPr>
              <p:txBody>
                <a:bodyPr/>
                <a:lstStyle/>
                <a:p>
                  <a:r>
                    <a:rPr lang="en-US">
                      <a:noFill/>
                    </a:rPr>
                    <a:t> </a:t>
                  </a:r>
                </a:p>
              </p:txBody>
            </p:sp>
          </mc:Fallback>
        </mc:AlternateContent>
      </p:grpSp>
      <p:pic>
        <p:nvPicPr>
          <p:cNvPr id="59" name="Picture 58"/>
          <p:cNvPicPr>
            <a:picLocks noChangeAspect="1"/>
          </p:cNvPicPr>
          <p:nvPr/>
        </p:nvPicPr>
        <p:blipFill>
          <a:blip r:embed="rId9"/>
          <a:stretch>
            <a:fillRect/>
          </a:stretch>
        </p:blipFill>
        <p:spPr>
          <a:xfrm>
            <a:off x="283038" y="298261"/>
            <a:ext cx="772154" cy="895539"/>
          </a:xfrm>
          <a:prstGeom prst="rect">
            <a:avLst/>
          </a:prstGeom>
        </p:spPr>
      </p:pic>
      <p:pic>
        <p:nvPicPr>
          <p:cNvPr id="60" name="Picture 59"/>
          <p:cNvPicPr>
            <a:picLocks noChangeAspect="1"/>
          </p:cNvPicPr>
          <p:nvPr/>
        </p:nvPicPr>
        <p:blipFill>
          <a:blip r:embed="rId10"/>
          <a:stretch>
            <a:fillRect/>
          </a:stretch>
        </p:blipFill>
        <p:spPr>
          <a:xfrm>
            <a:off x="10823897" y="5410200"/>
            <a:ext cx="780355" cy="90228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787136" y="3048870"/>
                <a:ext cx="981359" cy="86299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cos</m:t>
                          </m:r>
                          <m: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667"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den>
                      </m:f>
                    </m:oMath>
                  </m:oMathPara>
                </a14:m>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2787136" y="3048870"/>
                <a:ext cx="981359" cy="862993"/>
              </a:xfrm>
              <a:prstGeom prst="rect">
                <a:avLst/>
              </a:prstGeom>
              <a:blipFill>
                <a:blip r:embed="rId11"/>
                <a:stretch>
                  <a:fillRect/>
                </a:stretch>
              </a:blipFill>
            </p:spPr>
            <p:txBody>
              <a:bodyPr/>
              <a:lstStyle/>
              <a:p>
                <a:r>
                  <a:rPr lang="en-US">
                    <a:noFill/>
                  </a:rPr>
                  <a:t> </a:t>
                </a:r>
              </a:p>
            </p:txBody>
          </p:sp>
        </mc:Fallback>
      </mc:AlternateContent>
      <p:grpSp>
        <p:nvGrpSpPr>
          <p:cNvPr id="8" name="Group 7"/>
          <p:cNvGrpSpPr/>
          <p:nvPr/>
        </p:nvGrpSpPr>
        <p:grpSpPr>
          <a:xfrm>
            <a:off x="1234432" y="3166364"/>
            <a:ext cx="9569663" cy="696986"/>
            <a:chOff x="1851647" y="4299540"/>
            <a:chExt cx="14354495" cy="1045480"/>
          </a:xfrm>
        </p:grpSpPr>
        <mc:AlternateContent xmlns:mc="http://schemas.openxmlformats.org/markup-compatibility/2006" xmlns:a14="http://schemas.microsoft.com/office/drawing/2010/main">
          <mc:Choice Requires="a14">
            <p:sp>
              <p:nvSpPr>
                <p:cNvPr id="5" name="Rectangle 4"/>
                <p:cNvSpPr/>
                <p:nvPr/>
              </p:nvSpPr>
              <p:spPr>
                <a:xfrm>
                  <a:off x="1851647" y="4468593"/>
                  <a:ext cx="11459388" cy="75415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Biểu thức           có nghĩa khi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𝑐𝑜𝑠𝑥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≠0</m:t>
                      </m:r>
                    </m:oMath>
                  </a14:m>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tức là </a:t>
                  </a:r>
                  <a14:m>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51647" y="4468593"/>
                  <a:ext cx="11459388" cy="754150"/>
                </a:xfrm>
                <a:prstGeom prst="rect">
                  <a:avLst/>
                </a:prstGeom>
                <a:blipFill>
                  <a:blip r:embed="rId12"/>
                  <a:stretch>
                    <a:fillRect l="-1515" t="-12195" b="-317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192720" y="4299540"/>
                  <a:ext cx="3013422" cy="1045480"/>
                </a:xfrm>
                <a:prstGeom prst="rect">
                  <a:avLst/>
                </a:prstGeom>
                <a:noFill/>
              </p:spPr>
              <p:txBody>
                <a:bodyPr wrap="none" lIns="0" tIns="0" rIns="0" bIns="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d>
                          <m:d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d>
                      </m:oMath>
                    </m:oMathPara>
                  </a14:m>
                  <a:endParaRPr kumimoji="0" lang="en-US" sz="2667"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3192720" y="4299540"/>
                  <a:ext cx="3013422" cy="1045480"/>
                </a:xfrm>
                <a:prstGeom prst="rect">
                  <a:avLst/>
                </a:prstGeom>
                <a:blipFill>
                  <a:blip r:embed="rId13"/>
                  <a:stretch>
                    <a:fillRect/>
                  </a:stretch>
                </a:blipFill>
              </p:spPr>
              <p:txBody>
                <a:bodyPr/>
                <a:lstStyle/>
                <a:p>
                  <a:r>
                    <a:rPr lang="en-US">
                      <a:noFill/>
                    </a:rPr>
                    <a:t> </a:t>
                  </a:r>
                </a:p>
              </p:txBody>
            </p:sp>
          </mc:Fallback>
        </mc:AlternateContent>
      </p:grpSp>
      <p:grpSp>
        <p:nvGrpSpPr>
          <p:cNvPr id="10" name="Group 9"/>
          <p:cNvGrpSpPr/>
          <p:nvPr/>
        </p:nvGrpSpPr>
        <p:grpSpPr>
          <a:xfrm>
            <a:off x="1234431" y="4373700"/>
            <a:ext cx="8536338" cy="696986"/>
            <a:chOff x="1851647" y="5958148"/>
            <a:chExt cx="12804506" cy="1045479"/>
          </a:xfrm>
        </p:grpSpPr>
        <p:sp>
          <p:nvSpPr>
            <p:cNvPr id="9" name="Rectangle 8"/>
            <p:cNvSpPr/>
            <p:nvPr/>
          </p:nvSpPr>
          <p:spPr>
            <a:xfrm>
              <a:off x="1851647" y="6169019"/>
              <a:ext cx="9099126" cy="754148"/>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 tập xác định của hàm số đã cho là</a:t>
              </a:r>
            </a:p>
          </p:txBody>
        </p:sp>
        <mc:AlternateContent xmlns:mc="http://schemas.openxmlformats.org/markup-compatibility/2006" xmlns:a14="http://schemas.microsoft.com/office/drawing/2010/main">
          <mc:Choice Requires="a14">
            <p:sp>
              <p:nvSpPr>
                <p:cNvPr id="41" name="TextBox 40"/>
                <p:cNvSpPr txBox="1"/>
                <p:nvPr/>
              </p:nvSpPr>
              <p:spPr>
                <a:xfrm>
                  <a:off x="10805292" y="5958148"/>
                  <a:ext cx="3850861" cy="1045479"/>
                </a:xfrm>
                <a:prstGeom prst="rect">
                  <a:avLst/>
                </a:prstGeom>
                <a:noFill/>
              </p:spPr>
              <p:txBody>
                <a:bodyPr wrap="none" lIns="0" tIns="0" rIns="0" bIns="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d>
                      </m:oMath>
                    </m:oMathPara>
                  </a14:m>
                  <a:endParaRPr kumimoji="0" lang="en-US" sz="2667"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0805292" y="5958148"/>
                  <a:ext cx="3850861" cy="1045479"/>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12999483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1416</Words>
  <Application>Microsoft Office PowerPoint</Application>
  <PresentationFormat>Widescreen</PresentationFormat>
  <Paragraphs>335</Paragraphs>
  <Slides>46</Slides>
  <Notes>0</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46</vt:i4>
      </vt:variant>
    </vt:vector>
  </HeadingPairs>
  <TitlesOfParts>
    <vt:vector size="64" baseType="lpstr">
      <vt:lpstr>Arial</vt:lpstr>
      <vt:lpstr>Calibri</vt:lpstr>
      <vt:lpstr>Cambria Math</vt:lpstr>
      <vt:lpstr>Dotum</vt:lpstr>
      <vt:lpstr>MJXc-TeX-math-I</vt:lpstr>
      <vt:lpstr>OpenSans</vt:lpstr>
      <vt:lpstr>Times New Roman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2025-01-26T02:05:48Z</dcterms:created>
  <dcterms:modified xsi:type="dcterms:W3CDTF">2025-01-31T00:45:26Z</dcterms:modified>
</cp:coreProperties>
</file>