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307" r:id="rId22"/>
    <p:sldId id="30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015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468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9455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8758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959120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3826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039574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02114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51984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36443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1095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4203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054438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93262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99758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326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007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038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958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297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98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9154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7334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1/26/2025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46827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 Id="rId11" Type="http://schemas.openxmlformats.org/officeDocument/2006/relationships/image" Target="../media/image32.png"/><Relationship Id="rId10" Type="http://schemas.openxmlformats.org/officeDocument/2006/relationships/image" Target="../media/image31.png"/><Relationship Id="rId9"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12.sv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 Id="rId11" Type="http://schemas.openxmlformats.org/officeDocument/2006/relationships/image" Target="../media/image35.png"/><Relationship Id="rId10" Type="http://schemas.openxmlformats.org/officeDocument/2006/relationships/image" Target="../media/image34.png"/><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8.gif"/><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37.gif"/><Relationship Id="rId5"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17" Type="http://schemas.openxmlformats.org/officeDocument/2006/relationships/image" Target="../media/image16.sv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4.sv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 Id="rId6" Type="http://schemas.openxmlformats.org/officeDocument/2006/relationships/image" Target="../media/image5.gif"/><Relationship Id="rId11" Type="http://schemas.openxmlformats.org/officeDocument/2006/relationships/image" Target="../media/image10.svg"/><Relationship Id="rId5" Type="http://schemas.openxmlformats.org/officeDocument/2006/relationships/image" Target="../media/image12.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 Id="rId10" Type="http://schemas.openxmlformats.org/officeDocument/2006/relationships/image" Target="../media/image42.png"/><Relationship Id="rId9" Type="http://schemas.openxmlformats.org/officeDocument/2006/relationships/image" Target="../media/image20.svg"/></Relationships>
</file>

<file path=ppt/slides/_rels/slide19.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6.png"/><Relationship Id="rId7"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 Id="rId6" Type="http://schemas.openxmlformats.org/officeDocument/2006/relationships/image" Target="../media/image25.sv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26" Type="http://schemas.openxmlformats.org/officeDocument/2006/relationships/image" Target="../media/image4.png"/><Relationship Id="rId3" Type="http://schemas.openxmlformats.org/officeDocument/2006/relationships/image" Target="../media/image2.svg"/><Relationship Id="rId25" Type="http://schemas.openxmlformats.org/officeDocument/2006/relationships/image" Target="../media/image24.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png"/><Relationship Id="rId27" Type="http://schemas.openxmlformats.org/officeDocument/2006/relationships/image" Target="../media/image30.svg"/></Relationships>
</file>

<file path=ppt/slides/_rels/slide20.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5.sv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45.png"/><Relationship Id="rId14" Type="http://schemas.openxmlformats.org/officeDocument/2006/relationships/image" Target="../media/image46.gif"/></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2" Type="http://schemas.openxmlformats.org/officeDocument/2006/relationships/image" Target="../media/image47.png"/><Relationship Id="rId1" Type="http://schemas.openxmlformats.org/officeDocument/2006/relationships/slideLayout" Target="../slideLayouts/slideLayout18.xml"/><Relationship Id="rId10" Type="http://schemas.openxmlformats.org/officeDocument/2006/relationships/image" Target="../media/image49.pn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11"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2.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18" Type="http://schemas.openxmlformats.org/officeDocument/2006/relationships/image" Target="../media/image16.png"/><Relationship Id="rId3" Type="http://schemas.openxmlformats.org/officeDocument/2006/relationships/image" Target="../media/image11.png"/><Relationship Id="rId21" Type="http://schemas.openxmlformats.org/officeDocument/2006/relationships/image" Target="../media/image10.png"/><Relationship Id="rId17" Type="http://schemas.openxmlformats.org/officeDocument/2006/relationships/image" Target="../media/image16.svg"/><Relationship Id="rId7" Type="http://schemas.openxmlformats.org/officeDocument/2006/relationships/image" Target="../media/image14.svg"/><Relationship Id="rId2" Type="http://schemas.openxmlformats.org/officeDocument/2006/relationships/image" Target="../media/image14.png"/><Relationship Id="rId20"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2.svg"/><Relationship Id="rId19" Type="http://schemas.openxmlformats.org/officeDocument/2006/relationships/image" Target="../media/image33.svg"/></Relationships>
</file>

<file path=ppt/slides/_rels/slide6.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12.svg"/><Relationship Id="rId12"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8.xml"/><Relationship Id="rId11" Type="http://schemas.openxmlformats.org/officeDocument/2006/relationships/image" Target="../media/image2.svg"/><Relationship Id="rId10"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image" Target="../media/image5.gif"/><Relationship Id="rId1" Type="http://schemas.openxmlformats.org/officeDocument/2006/relationships/slideLayout" Target="../slideLayouts/slideLayout18.xml"/><Relationship Id="rId6"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4.svg"/><Relationship Id="rId7" Type="http://schemas.openxmlformats.org/officeDocument/2006/relationships/image" Target="../media/image5.gif"/><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12.svg"/><Relationship Id="rId10" Type="http://schemas.openxmlformats.org/officeDocument/2006/relationships/image" Target="../media/image6.sv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69" name="Picture 68"/>
          <p:cNvPicPr>
            <a:picLocks noChangeAspect="1"/>
          </p:cNvPicPr>
          <p:nvPr/>
        </p:nvPicPr>
        <p:blipFill>
          <a:blip r:embed="rId2"/>
          <a:stretch>
            <a:fillRect/>
          </a:stretch>
        </p:blipFill>
        <p:spPr>
          <a:xfrm>
            <a:off x="173916" y="-162459"/>
            <a:ext cx="11481795" cy="6633023"/>
          </a:xfrm>
          <a:prstGeom prst="rect">
            <a:avLst/>
          </a:prstGeom>
        </p:spPr>
      </p:pic>
      <p:sp>
        <p:nvSpPr>
          <p:cNvPr id="70" name="Google Shape;132;p3"/>
          <p:cNvSpPr/>
          <p:nvPr/>
        </p:nvSpPr>
        <p:spPr>
          <a:xfrm>
            <a:off x="748775" y="1447800"/>
            <a:ext cx="10467331" cy="2808178"/>
          </a:xfrm>
          <a:prstGeom prst="rect">
            <a:avLst/>
          </a:prstGeom>
          <a:noFill/>
          <a:ln>
            <a:noFill/>
          </a:ln>
        </p:spPr>
        <p:txBody>
          <a:bodyPr spcFirstLastPara="1" wrap="square" lIns="60950" tIns="30467" rIns="60950" bIns="30467" anchor="t" anchorCtr="0">
            <a:spAutoFit/>
          </a:bodyPr>
          <a:lstStyle/>
          <a:p>
            <a:pPr marL="0" marR="0" lvl="0" indent="0" algn="ctr" defTabSz="609630" rtl="0" eaLnBrk="1" fontAlgn="auto" latinLnBrk="0" hangingPunct="1">
              <a:lnSpc>
                <a:spcPct val="150000"/>
              </a:lnSpc>
              <a:spcBef>
                <a:spcPts val="0"/>
              </a:spcBef>
              <a:spcAft>
                <a:spcPts val="0"/>
              </a:spcAft>
              <a:buClrTx/>
              <a:buSzTx/>
              <a:buFontTx/>
              <a:buNone/>
              <a:tabLst/>
              <a:defRPr/>
            </a:pPr>
            <a:r>
              <a:rPr kumimoji="0" lang="en-US" sz="2933"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 THPT NGÔ LÊ TÂN</a:t>
            </a:r>
          </a:p>
          <a:p>
            <a:pPr marL="0" marR="0" lvl="0" indent="0" algn="ctr" defTabSz="609630" rtl="0" eaLnBrk="1" fontAlgn="auto" latinLnBrk="0" hangingPunct="1">
              <a:lnSpc>
                <a:spcPct val="150000"/>
              </a:lnSpc>
              <a:spcBef>
                <a:spcPts val="133"/>
              </a:spcBef>
              <a:spcAft>
                <a:spcPts val="0"/>
              </a:spcAft>
              <a:buClrTx/>
              <a:buSzTx/>
              <a:buFontTx/>
              <a:buNone/>
              <a:tabLst/>
              <a:defRPr/>
            </a:pPr>
            <a:r>
              <a:rPr kumimoji="0" lang="en-US" sz="2933"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 VIÊN: HỒ VĂN NGUYÊN</a:t>
            </a:r>
          </a:p>
          <a:p>
            <a:pPr marL="0" marR="0" lvl="0" indent="0" algn="ctr" defTabSz="609630" rtl="0" eaLnBrk="1" fontAlgn="auto" latinLnBrk="0" hangingPunct="1">
              <a:lnSpc>
                <a:spcPct val="150000"/>
              </a:lnSpc>
              <a:spcBef>
                <a:spcPts val="133"/>
              </a:spcBef>
              <a:spcAft>
                <a:spcPts val="0"/>
              </a:spcAft>
              <a:buClrTx/>
              <a:buSzTx/>
              <a:buFontTx/>
              <a:buNone/>
              <a:tabLst/>
              <a:defRPr/>
            </a:pPr>
            <a:r>
              <a:rPr kumimoji="0" lang="en-US" sz="2933"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 </a:t>
            </a:r>
            <a:r>
              <a:rPr kumimoji="0" lang="en-US" sz="2933"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10A7</a:t>
            </a:r>
            <a:endParaRPr kumimoji="0" lang="en-US" sz="2933"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609630" rtl="0" eaLnBrk="1" fontAlgn="auto" latinLnBrk="0" hangingPunct="1">
              <a:lnSpc>
                <a:spcPct val="150000"/>
              </a:lnSpc>
              <a:spcBef>
                <a:spcPts val="133"/>
              </a:spcBef>
              <a:spcAft>
                <a:spcPts val="0"/>
              </a:spcAft>
              <a:buClrTx/>
              <a:buSzTx/>
              <a:buFontTx/>
              <a:buNone/>
              <a:tabLst/>
              <a:defRPr/>
            </a:pPr>
            <a:endParaRPr kumimoji="0" lang="en-US" sz="2933"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2987343" y="4123356"/>
            <a:ext cx="6096000" cy="2123466"/>
          </a:xfrm>
          <a:prstGeom prst="rect">
            <a:avLst/>
          </a:prstGeom>
        </p:spPr>
        <p:txBody>
          <a:bodyPr>
            <a:spAutoFit/>
          </a:bodyPr>
          <a:lstStyle/>
          <a:p>
            <a:pPr marL="0" marR="0" lvl="0" indent="0" algn="ctr" defTabSz="609630" rtl="0" eaLnBrk="1" fontAlgn="auto" latinLnBrk="0" hangingPunct="1">
              <a:lnSpc>
                <a:spcPct val="150000"/>
              </a:lnSpc>
              <a:spcBef>
                <a:spcPts val="0"/>
              </a:spcBef>
              <a:spcAft>
                <a:spcPts val="0"/>
              </a:spcAft>
              <a:buClrTx/>
              <a:buSzTx/>
              <a:buFontTx/>
              <a:buNone/>
              <a:tabLst/>
              <a:defRPr/>
            </a:pPr>
            <a:r>
              <a:rPr kumimoji="0" lang="vi-VN" sz="2933"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a:t>
            </a:r>
            <a:r>
              <a:rPr kumimoji="0" lang="en-US" sz="2933"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13</a:t>
            </a:r>
            <a:r>
              <a:rPr kumimoji="0" lang="vi-VN" sz="2933"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933"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933"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SỐ ĐẶC TRƯNG ĐO XU THẾ TRUNG TÂM</a:t>
            </a:r>
            <a:endParaRPr kumimoji="0" lang="en-US" sz="2933"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endParaRPr>
          </a:p>
          <a:p>
            <a:pPr marL="0" marR="0" lvl="0" indent="0" algn="ctr" defTabSz="609630" rtl="0" eaLnBrk="1" fontAlgn="auto" latinLnBrk="0" hangingPunct="1">
              <a:lnSpc>
                <a:spcPct val="150000"/>
              </a:lnSpc>
              <a:spcBef>
                <a:spcPts val="0"/>
              </a:spcBef>
              <a:spcAft>
                <a:spcPts val="0"/>
              </a:spcAft>
              <a:buClrTx/>
              <a:buSzTx/>
              <a:buFontTx/>
              <a:buNone/>
              <a:tabLst/>
              <a:defRPr/>
            </a:pPr>
            <a:r>
              <a:rPr kumimoji="0" lang="en-US" sz="2933"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 </a:t>
            </a:r>
            <a:r>
              <a:rPr lang="en-US" sz="2933"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43</a:t>
            </a:r>
            <a:r>
              <a:rPr kumimoji="0" lang="vi-VN" sz="2933"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933"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332330"/>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1" y="335007"/>
            <a:ext cx="11429999" cy="6187987"/>
            <a:chOff x="0" y="0"/>
            <a:chExt cx="6281481" cy="5370012"/>
          </a:xfrm>
        </p:grpSpPr>
        <p:sp>
          <p:nvSpPr>
            <p:cNvPr id="3" name="Freeform 3"/>
            <p:cNvSpPr/>
            <p:nvPr/>
          </p:nvSpPr>
          <p:spPr>
            <a:xfrm>
              <a:off x="0" y="0"/>
              <a:ext cx="6281481" cy="5370012"/>
            </a:xfrm>
            <a:custGeom>
              <a:avLst/>
              <a:gdLst/>
              <a:ahLst/>
              <a:cxnLst/>
              <a:rect l="l" t="t" r="r" b="b"/>
              <a:pathLst>
                <a:path w="6281481" h="5370012">
                  <a:moveTo>
                    <a:pt x="6157021" y="5370012"/>
                  </a:moveTo>
                  <a:lnTo>
                    <a:pt x="124460" y="5370012"/>
                  </a:lnTo>
                  <a:cubicBezTo>
                    <a:pt x="55880" y="5370012"/>
                    <a:pt x="0" y="5314132"/>
                    <a:pt x="0" y="5245552"/>
                  </a:cubicBezTo>
                  <a:lnTo>
                    <a:pt x="0" y="124460"/>
                  </a:lnTo>
                  <a:cubicBezTo>
                    <a:pt x="0" y="55880"/>
                    <a:pt x="55880" y="0"/>
                    <a:pt x="124460" y="0"/>
                  </a:cubicBezTo>
                  <a:lnTo>
                    <a:pt x="6157021" y="0"/>
                  </a:lnTo>
                  <a:cubicBezTo>
                    <a:pt x="6225601" y="0"/>
                    <a:pt x="6281481" y="55880"/>
                    <a:pt x="6281481" y="124460"/>
                  </a:cubicBezTo>
                  <a:lnTo>
                    <a:pt x="6281481" y="5245552"/>
                  </a:lnTo>
                  <a:cubicBezTo>
                    <a:pt x="6281481" y="5314132"/>
                    <a:pt x="6225601" y="5370012"/>
                    <a:pt x="6157021" y="5370012"/>
                  </a:cubicBezTo>
                  <a:close/>
                </a:path>
              </a:pathLst>
            </a:custGeom>
            <a:solidFill>
              <a:srgbClr val="100F0D">
                <a:alpha val="4706"/>
              </a:srgbClr>
            </a:solidFill>
          </p:spPr>
        </p:sp>
      </p:grpSp>
      <p:grpSp>
        <p:nvGrpSpPr>
          <p:cNvPr id="30" name="Group 29"/>
          <p:cNvGrpSpPr/>
          <p:nvPr/>
        </p:nvGrpSpPr>
        <p:grpSpPr>
          <a:xfrm>
            <a:off x="914400" y="533401"/>
            <a:ext cx="2768600" cy="1523999"/>
            <a:chOff x="1143000" y="800100"/>
            <a:chExt cx="4152900" cy="2316368"/>
          </a:xfrm>
        </p:grpSpPr>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43000" y="800100"/>
              <a:ext cx="4152900" cy="2316368"/>
            </a:xfrm>
            <a:prstGeom prst="rect">
              <a:avLst/>
            </a:prstGeom>
          </p:spPr>
        </p:pic>
        <p:sp>
          <p:nvSpPr>
            <p:cNvPr id="29" name="TextBox 28"/>
            <p:cNvSpPr txBox="1"/>
            <p:nvPr/>
          </p:nvSpPr>
          <p:spPr>
            <a:xfrm>
              <a:off x="1466850" y="1227450"/>
              <a:ext cx="3505200" cy="826347"/>
            </a:xfrm>
            <a:prstGeom prst="rect">
              <a:avLst/>
            </a:prstGeom>
            <a:noFill/>
          </p:spPr>
          <p:txBody>
            <a:bodyPr wrap="square" rtlCol="0">
              <a:spAutoFit/>
            </a:bodyPr>
            <a:lstStyle/>
            <a:p>
              <a:pPr algn="ctr" defTabSz="609630"/>
              <a:r>
                <a:rPr lang="en-US" sz="2933" b="1" dirty="0" err="1">
                  <a:solidFill>
                    <a:srgbClr val="002060"/>
                  </a:solidFill>
                  <a:latin typeface="Arial" panose="020B0604020202020204" pitchFamily="34" charset="0"/>
                  <a:cs typeface="Arial" panose="020B0604020202020204" pitchFamily="34" charset="0"/>
                </a:rPr>
                <a:t>Luyện</a:t>
              </a:r>
              <a:r>
                <a:rPr lang="en-US" sz="2933" b="1" dirty="0">
                  <a:solidFill>
                    <a:srgbClr val="002060"/>
                  </a:solidFill>
                  <a:latin typeface="Arial" panose="020B0604020202020204" pitchFamily="34" charset="0"/>
                  <a:cs typeface="Arial" panose="020B0604020202020204" pitchFamily="34" charset="0"/>
                </a:rPr>
                <a:t> </a:t>
              </a:r>
              <a:r>
                <a:rPr lang="en-US" sz="2933" b="1" dirty="0" err="1">
                  <a:solidFill>
                    <a:srgbClr val="002060"/>
                  </a:solidFill>
                  <a:latin typeface="Arial" panose="020B0604020202020204" pitchFamily="34" charset="0"/>
                  <a:cs typeface="Arial" panose="020B0604020202020204" pitchFamily="34" charset="0"/>
                </a:rPr>
                <a:t>tập</a:t>
              </a:r>
              <a:r>
                <a:rPr lang="en-US" sz="2933" b="1" dirty="0">
                  <a:solidFill>
                    <a:srgbClr val="002060"/>
                  </a:solidFill>
                  <a:latin typeface="Arial" panose="020B0604020202020204" pitchFamily="34" charset="0"/>
                  <a:cs typeface="Arial" panose="020B0604020202020204" pitchFamily="34" charset="0"/>
                </a:rPr>
                <a:t> 1</a:t>
              </a:r>
              <a:endParaRPr lang="en-US" sz="2933" b="1" dirty="0">
                <a:solidFill>
                  <a:srgbClr val="002060"/>
                </a:solidFill>
                <a:latin typeface="Arial" panose="020B0604020202020204" pitchFamily="34" charset="0"/>
                <a:cs typeface="Arial" panose="020B0604020202020204" pitchFamily="34" charset="0"/>
              </a:endParaRPr>
            </a:p>
          </p:txBody>
        </p:sp>
      </p:grpSp>
      <p:sp>
        <p:nvSpPr>
          <p:cNvPr id="31" name="Rectangle 30"/>
          <p:cNvSpPr/>
          <p:nvPr/>
        </p:nvSpPr>
        <p:spPr>
          <a:xfrm>
            <a:off x="3886199" y="533401"/>
            <a:ext cx="6959600" cy="1323696"/>
          </a:xfrm>
          <a:prstGeom prst="rect">
            <a:avLst/>
          </a:prstGeom>
        </p:spPr>
        <p:txBody>
          <a:bodyPr wrap="square">
            <a:spAutoFit/>
          </a:bodyPr>
          <a:lstStyle/>
          <a:p>
            <a:pPr algn="just" defTabSz="609630">
              <a:lnSpc>
                <a:spcPct val="150000"/>
              </a:lnSpc>
            </a:pPr>
            <a:r>
              <a:rPr lang="vi-VN" sz="2667" dirty="0">
                <a:solidFill>
                  <a:prstClr val="black"/>
                </a:solidFill>
                <a:latin typeface="Arial" panose="020B0604020202020204" pitchFamily="34" charset="0"/>
                <a:cs typeface="Arial" panose="020B0604020202020204" pitchFamily="34" charset="0"/>
              </a:rPr>
              <a:t>Bảng sau cho biết thời gian chạy cự li 100m của các bạn trong lớp (đơn vị giây</a:t>
            </a:r>
            <a:r>
              <a:rPr lang="vi-VN" sz="2667" dirty="0">
                <a:solidFill>
                  <a:prstClr val="black"/>
                </a:solidFill>
                <a:latin typeface="Arial" panose="020B0604020202020204" pitchFamily="34" charset="0"/>
                <a:cs typeface="Arial" panose="020B0604020202020204" pitchFamily="34" charset="0"/>
              </a:rPr>
              <a:t>):</a:t>
            </a:r>
            <a:endParaRPr lang="vi-VN" sz="2667" dirty="0">
              <a:solidFill>
                <a:prstClr val="black"/>
              </a:solidFill>
              <a:latin typeface="Arial" panose="020B0604020202020204" pitchFamily="34" charset="0"/>
              <a:cs typeface="Arial" panose="020B0604020202020204" pitchFamily="34" charset="0"/>
            </a:endParaRPr>
          </a:p>
        </p:txBody>
      </p:sp>
      <p:graphicFrame>
        <p:nvGraphicFramePr>
          <p:cNvPr id="32" name="Table 31"/>
          <p:cNvGraphicFramePr>
            <a:graphicFrameLocks noGrp="1"/>
          </p:cNvGraphicFramePr>
          <p:nvPr>
            <p:extLst/>
          </p:nvPr>
        </p:nvGraphicFramePr>
        <p:xfrm>
          <a:off x="1244600" y="2122467"/>
          <a:ext cx="9753599" cy="1073662"/>
        </p:xfrm>
        <a:graphic>
          <a:graphicData uri="http://schemas.openxmlformats.org/drawingml/2006/table">
            <a:tbl>
              <a:tblPr firstRow="1" bandRow="1">
                <a:tableStyleId>{5940675A-B579-460E-94D1-54222C63F5DA}</a:tableStyleId>
              </a:tblPr>
              <a:tblGrid>
                <a:gridCol w="1918774">
                  <a:extLst>
                    <a:ext uri="{9D8B030D-6E8A-4147-A177-3AD203B41FA5}">
                      <a16:colId xmlns:a16="http://schemas.microsoft.com/office/drawing/2014/main" val="20000"/>
                    </a:ext>
                  </a:extLst>
                </a:gridCol>
                <a:gridCol w="1566965">
                  <a:extLst>
                    <a:ext uri="{9D8B030D-6E8A-4147-A177-3AD203B41FA5}">
                      <a16:colId xmlns:a16="http://schemas.microsoft.com/office/drawing/2014/main" val="20001"/>
                    </a:ext>
                  </a:extLst>
                </a:gridCol>
                <a:gridCol w="1566965">
                  <a:extLst>
                    <a:ext uri="{9D8B030D-6E8A-4147-A177-3AD203B41FA5}">
                      <a16:colId xmlns:a16="http://schemas.microsoft.com/office/drawing/2014/main" val="20002"/>
                    </a:ext>
                  </a:extLst>
                </a:gridCol>
                <a:gridCol w="1566965">
                  <a:extLst>
                    <a:ext uri="{9D8B030D-6E8A-4147-A177-3AD203B41FA5}">
                      <a16:colId xmlns:a16="http://schemas.microsoft.com/office/drawing/2014/main" val="20003"/>
                    </a:ext>
                  </a:extLst>
                </a:gridCol>
                <a:gridCol w="1566965">
                  <a:extLst>
                    <a:ext uri="{9D8B030D-6E8A-4147-A177-3AD203B41FA5}">
                      <a16:colId xmlns:a16="http://schemas.microsoft.com/office/drawing/2014/main" val="20004"/>
                    </a:ext>
                  </a:extLst>
                </a:gridCol>
                <a:gridCol w="1566965">
                  <a:extLst>
                    <a:ext uri="{9D8B030D-6E8A-4147-A177-3AD203B41FA5}">
                      <a16:colId xmlns:a16="http://schemas.microsoft.com/office/drawing/2014/main" val="20005"/>
                    </a:ext>
                  </a:extLst>
                </a:gridCol>
              </a:tblGrid>
              <a:tr h="536831">
                <a:tc>
                  <a:txBody>
                    <a:bodyPr/>
                    <a:lstStyle/>
                    <a:p>
                      <a:pPr algn="l"/>
                      <a:r>
                        <a:rPr lang="en-US" sz="2700" dirty="0" err="1" smtClean="0">
                          <a:latin typeface="Arial" panose="020B0604020202020204" pitchFamily="34" charset="0"/>
                          <a:cs typeface="Arial" panose="020B0604020202020204" pitchFamily="34" charset="0"/>
                        </a:rPr>
                        <a:t>Thời</a:t>
                      </a:r>
                      <a:r>
                        <a:rPr lang="en-US" sz="2700" baseline="0" dirty="0" smtClean="0">
                          <a:latin typeface="Arial" panose="020B0604020202020204" pitchFamily="34" charset="0"/>
                          <a:cs typeface="Arial" panose="020B0604020202020204" pitchFamily="34" charset="0"/>
                        </a:rPr>
                        <a:t> </a:t>
                      </a:r>
                      <a:r>
                        <a:rPr lang="en-US" sz="2700" baseline="0" dirty="0" err="1" smtClean="0">
                          <a:latin typeface="Arial" panose="020B0604020202020204" pitchFamily="34" charset="0"/>
                          <a:cs typeface="Arial" panose="020B0604020202020204" pitchFamily="34" charset="0"/>
                        </a:rPr>
                        <a:t>gian</a:t>
                      </a:r>
                      <a:endParaRPr lang="en-US" sz="2700" dirty="0">
                        <a:latin typeface="Arial" panose="020B0604020202020204" pitchFamily="34" charset="0"/>
                        <a:cs typeface="Arial" panose="020B0604020202020204" pitchFamily="34" charset="0"/>
                      </a:endParaRPr>
                    </a:p>
                  </a:txBody>
                  <a:tcPr marL="60960" marR="60960" marT="30480" marB="30480">
                    <a:solidFill>
                      <a:schemeClr val="tx2">
                        <a:lumMod val="20000"/>
                        <a:lumOff val="80000"/>
                      </a:schemeClr>
                    </a:solidFill>
                  </a:tcPr>
                </a:tc>
                <a:tc>
                  <a:txBody>
                    <a:bodyPr/>
                    <a:lstStyle/>
                    <a:p>
                      <a:pPr algn="ctr"/>
                      <a:r>
                        <a:rPr lang="en-US" sz="2700" dirty="0" smtClean="0">
                          <a:latin typeface="Arial" panose="020B0604020202020204" pitchFamily="34" charset="0"/>
                          <a:cs typeface="Arial" panose="020B0604020202020204" pitchFamily="34" charset="0"/>
                        </a:rPr>
                        <a:t>12</a:t>
                      </a:r>
                      <a:endParaRPr lang="en-US" sz="2700" dirty="0">
                        <a:latin typeface="Arial" panose="020B0604020202020204" pitchFamily="34" charset="0"/>
                        <a:cs typeface="Arial" panose="020B0604020202020204" pitchFamily="34" charset="0"/>
                      </a:endParaRPr>
                    </a:p>
                  </a:txBody>
                  <a:tcPr marL="60960" marR="60960" marT="30480" marB="30480"/>
                </a:tc>
                <a:tc>
                  <a:txBody>
                    <a:bodyPr/>
                    <a:lstStyle/>
                    <a:p>
                      <a:pPr algn="ctr"/>
                      <a:r>
                        <a:rPr lang="en-US" sz="2700" dirty="0" smtClean="0">
                          <a:latin typeface="Arial" panose="020B0604020202020204" pitchFamily="34" charset="0"/>
                          <a:cs typeface="Arial" panose="020B0604020202020204" pitchFamily="34" charset="0"/>
                        </a:rPr>
                        <a:t>13</a:t>
                      </a:r>
                      <a:endParaRPr lang="en-US" sz="2700" dirty="0">
                        <a:latin typeface="Arial" panose="020B0604020202020204" pitchFamily="34" charset="0"/>
                        <a:cs typeface="Arial" panose="020B0604020202020204" pitchFamily="34" charset="0"/>
                      </a:endParaRPr>
                    </a:p>
                  </a:txBody>
                  <a:tcPr marL="60960" marR="60960" marT="30480" marB="30480"/>
                </a:tc>
                <a:tc>
                  <a:txBody>
                    <a:bodyPr/>
                    <a:lstStyle/>
                    <a:p>
                      <a:pPr algn="ctr"/>
                      <a:r>
                        <a:rPr lang="en-US" sz="2700" dirty="0" smtClean="0">
                          <a:latin typeface="Arial" panose="020B0604020202020204" pitchFamily="34" charset="0"/>
                          <a:cs typeface="Arial" panose="020B0604020202020204" pitchFamily="34" charset="0"/>
                        </a:rPr>
                        <a:t>14</a:t>
                      </a:r>
                      <a:endParaRPr lang="en-US" sz="2700" dirty="0">
                        <a:latin typeface="Arial" panose="020B0604020202020204" pitchFamily="34" charset="0"/>
                        <a:cs typeface="Arial" panose="020B0604020202020204" pitchFamily="34" charset="0"/>
                      </a:endParaRPr>
                    </a:p>
                  </a:txBody>
                  <a:tcPr marL="60960" marR="60960" marT="30480" marB="30480"/>
                </a:tc>
                <a:tc>
                  <a:txBody>
                    <a:bodyPr/>
                    <a:lstStyle/>
                    <a:p>
                      <a:pPr algn="ctr"/>
                      <a:r>
                        <a:rPr lang="en-US" sz="2700" dirty="0" smtClean="0">
                          <a:latin typeface="Arial" panose="020B0604020202020204" pitchFamily="34" charset="0"/>
                          <a:cs typeface="Arial" panose="020B0604020202020204" pitchFamily="34" charset="0"/>
                        </a:rPr>
                        <a:t>15</a:t>
                      </a:r>
                      <a:endParaRPr lang="en-US" sz="2700" dirty="0">
                        <a:latin typeface="Arial" panose="020B0604020202020204" pitchFamily="34" charset="0"/>
                        <a:cs typeface="Arial" panose="020B0604020202020204" pitchFamily="34" charset="0"/>
                      </a:endParaRPr>
                    </a:p>
                  </a:txBody>
                  <a:tcPr marL="60960" marR="60960" marT="30480" marB="30480"/>
                </a:tc>
                <a:tc>
                  <a:txBody>
                    <a:bodyPr/>
                    <a:lstStyle/>
                    <a:p>
                      <a:pPr algn="ctr"/>
                      <a:r>
                        <a:rPr lang="en-US" sz="2700" dirty="0" smtClean="0">
                          <a:latin typeface="Arial" panose="020B0604020202020204" pitchFamily="34" charset="0"/>
                          <a:cs typeface="Arial" panose="020B0604020202020204" pitchFamily="34" charset="0"/>
                        </a:rPr>
                        <a:t>16</a:t>
                      </a:r>
                      <a:endParaRPr lang="en-US" sz="2700" dirty="0">
                        <a:latin typeface="Arial" panose="020B0604020202020204" pitchFamily="34" charset="0"/>
                        <a:cs typeface="Arial" panose="020B0604020202020204" pitchFamily="34" charset="0"/>
                      </a:endParaRPr>
                    </a:p>
                  </a:txBody>
                  <a:tcPr marL="60960" marR="60960" marT="30480" marB="30480"/>
                </a:tc>
                <a:extLst>
                  <a:ext uri="{0D108BD9-81ED-4DB2-BD59-A6C34878D82A}">
                    <a16:rowId xmlns:a16="http://schemas.microsoft.com/office/drawing/2014/main" val="10000"/>
                  </a:ext>
                </a:extLst>
              </a:tr>
              <a:tr h="536831">
                <a:tc>
                  <a:txBody>
                    <a:bodyPr/>
                    <a:lstStyle/>
                    <a:p>
                      <a:pPr algn="l"/>
                      <a:r>
                        <a:rPr lang="en-US" sz="2700" dirty="0" err="1" smtClean="0">
                          <a:latin typeface="Arial" panose="020B0604020202020204" pitchFamily="34" charset="0"/>
                          <a:cs typeface="Arial" panose="020B0604020202020204" pitchFamily="34" charset="0"/>
                        </a:rPr>
                        <a:t>Số</a:t>
                      </a:r>
                      <a:r>
                        <a:rPr lang="en-US" sz="2700" baseline="0" dirty="0" smtClean="0">
                          <a:latin typeface="Arial" panose="020B0604020202020204" pitchFamily="34" charset="0"/>
                          <a:cs typeface="Arial" panose="020B0604020202020204" pitchFamily="34" charset="0"/>
                        </a:rPr>
                        <a:t> </a:t>
                      </a:r>
                      <a:r>
                        <a:rPr lang="en-US" sz="2700" baseline="0" dirty="0" err="1" smtClean="0">
                          <a:latin typeface="Arial" panose="020B0604020202020204" pitchFamily="34" charset="0"/>
                          <a:cs typeface="Arial" panose="020B0604020202020204" pitchFamily="34" charset="0"/>
                        </a:rPr>
                        <a:t>bạn</a:t>
                      </a:r>
                      <a:endParaRPr lang="en-US" sz="2700" dirty="0">
                        <a:latin typeface="Arial" panose="020B0604020202020204" pitchFamily="34" charset="0"/>
                        <a:cs typeface="Arial" panose="020B0604020202020204" pitchFamily="34" charset="0"/>
                      </a:endParaRPr>
                    </a:p>
                  </a:txBody>
                  <a:tcPr marL="60960" marR="60960" marT="30480" marB="30480">
                    <a:solidFill>
                      <a:schemeClr val="tx2">
                        <a:lumMod val="20000"/>
                        <a:lumOff val="80000"/>
                      </a:schemeClr>
                    </a:solidFill>
                  </a:tcPr>
                </a:tc>
                <a:tc>
                  <a:txBody>
                    <a:bodyPr/>
                    <a:lstStyle/>
                    <a:p>
                      <a:pPr algn="ctr"/>
                      <a:r>
                        <a:rPr lang="en-US" sz="2700" dirty="0" smtClean="0">
                          <a:latin typeface="Arial" panose="020B0604020202020204" pitchFamily="34" charset="0"/>
                          <a:cs typeface="Arial" panose="020B0604020202020204" pitchFamily="34" charset="0"/>
                        </a:rPr>
                        <a:t>5</a:t>
                      </a:r>
                      <a:endParaRPr lang="en-US" sz="2700" dirty="0">
                        <a:latin typeface="Arial" panose="020B0604020202020204" pitchFamily="34" charset="0"/>
                        <a:cs typeface="Arial" panose="020B0604020202020204" pitchFamily="34" charset="0"/>
                      </a:endParaRPr>
                    </a:p>
                  </a:txBody>
                  <a:tcPr marL="60960" marR="60960" marT="30480" marB="30480"/>
                </a:tc>
                <a:tc>
                  <a:txBody>
                    <a:bodyPr/>
                    <a:lstStyle/>
                    <a:p>
                      <a:pPr algn="ctr"/>
                      <a:r>
                        <a:rPr lang="en-US" sz="2700" dirty="0" smtClean="0">
                          <a:latin typeface="Arial" panose="020B0604020202020204" pitchFamily="34" charset="0"/>
                          <a:cs typeface="Arial" panose="020B0604020202020204" pitchFamily="34" charset="0"/>
                        </a:rPr>
                        <a:t>7</a:t>
                      </a:r>
                      <a:endParaRPr lang="en-US" sz="2700" dirty="0">
                        <a:latin typeface="Arial" panose="020B0604020202020204" pitchFamily="34" charset="0"/>
                        <a:cs typeface="Arial" panose="020B0604020202020204" pitchFamily="34" charset="0"/>
                      </a:endParaRPr>
                    </a:p>
                  </a:txBody>
                  <a:tcPr marL="60960" marR="60960" marT="30480" marB="30480"/>
                </a:tc>
                <a:tc>
                  <a:txBody>
                    <a:bodyPr/>
                    <a:lstStyle/>
                    <a:p>
                      <a:pPr algn="ctr"/>
                      <a:r>
                        <a:rPr lang="en-US" sz="2700" dirty="0" smtClean="0">
                          <a:latin typeface="Arial" panose="020B0604020202020204" pitchFamily="34" charset="0"/>
                          <a:cs typeface="Arial" panose="020B0604020202020204" pitchFamily="34" charset="0"/>
                        </a:rPr>
                        <a:t>10</a:t>
                      </a:r>
                      <a:endParaRPr lang="en-US" sz="2700" dirty="0">
                        <a:latin typeface="Arial" panose="020B0604020202020204" pitchFamily="34" charset="0"/>
                        <a:cs typeface="Arial" panose="020B0604020202020204" pitchFamily="34" charset="0"/>
                      </a:endParaRPr>
                    </a:p>
                  </a:txBody>
                  <a:tcPr marL="60960" marR="60960" marT="30480" marB="30480"/>
                </a:tc>
                <a:tc>
                  <a:txBody>
                    <a:bodyPr/>
                    <a:lstStyle/>
                    <a:p>
                      <a:pPr algn="ctr"/>
                      <a:r>
                        <a:rPr lang="en-US" sz="2700" dirty="0" smtClean="0">
                          <a:latin typeface="Arial" panose="020B0604020202020204" pitchFamily="34" charset="0"/>
                          <a:cs typeface="Arial" panose="020B0604020202020204" pitchFamily="34" charset="0"/>
                        </a:rPr>
                        <a:t>8</a:t>
                      </a:r>
                      <a:endParaRPr lang="en-US" sz="2700" dirty="0">
                        <a:latin typeface="Arial" panose="020B0604020202020204" pitchFamily="34" charset="0"/>
                        <a:cs typeface="Arial" panose="020B0604020202020204" pitchFamily="34" charset="0"/>
                      </a:endParaRPr>
                    </a:p>
                  </a:txBody>
                  <a:tcPr marL="60960" marR="60960" marT="30480" marB="30480"/>
                </a:tc>
                <a:tc>
                  <a:txBody>
                    <a:bodyPr/>
                    <a:lstStyle/>
                    <a:p>
                      <a:pPr algn="ctr"/>
                      <a:r>
                        <a:rPr lang="en-US" sz="2700" dirty="0" smtClean="0">
                          <a:latin typeface="Arial" panose="020B0604020202020204" pitchFamily="34" charset="0"/>
                          <a:cs typeface="Arial" panose="020B0604020202020204" pitchFamily="34" charset="0"/>
                        </a:rPr>
                        <a:t>6</a:t>
                      </a:r>
                      <a:endParaRPr lang="en-US" sz="2700" dirty="0">
                        <a:latin typeface="Arial" panose="020B0604020202020204" pitchFamily="34" charset="0"/>
                        <a:cs typeface="Arial" panose="020B0604020202020204" pitchFamily="34" charset="0"/>
                      </a:endParaRPr>
                    </a:p>
                  </a:txBody>
                  <a:tcPr marL="60960" marR="60960" marT="30480" marB="30480"/>
                </a:tc>
                <a:extLst>
                  <a:ext uri="{0D108BD9-81ED-4DB2-BD59-A6C34878D82A}">
                    <a16:rowId xmlns:a16="http://schemas.microsoft.com/office/drawing/2014/main" val="10001"/>
                  </a:ext>
                </a:extLst>
              </a:tr>
            </a:tbl>
          </a:graphicData>
        </a:graphic>
      </p:graphicFrame>
      <p:sp>
        <p:nvSpPr>
          <p:cNvPr id="33" name="TextBox 32"/>
          <p:cNvSpPr txBox="1"/>
          <p:nvPr/>
        </p:nvSpPr>
        <p:spPr>
          <a:xfrm>
            <a:off x="5600700" y="3417146"/>
            <a:ext cx="1041400" cy="502766"/>
          </a:xfrm>
          <a:prstGeom prst="rect">
            <a:avLst/>
          </a:prstGeom>
          <a:noFill/>
        </p:spPr>
        <p:txBody>
          <a:bodyPr wrap="square" rtlCol="0">
            <a:spAutoFit/>
          </a:bodyPr>
          <a:lstStyle/>
          <a:p>
            <a:pPr algn="ctr" defTabSz="609630"/>
            <a:r>
              <a:rPr lang="en-US" sz="2667" b="1" u="sng" dirty="0" err="1">
                <a:solidFill>
                  <a:srgbClr val="C00000"/>
                </a:solidFill>
                <a:latin typeface="Arial" panose="020B0604020202020204" pitchFamily="34" charset="0"/>
                <a:cs typeface="Arial" panose="020B0604020202020204" pitchFamily="34" charset="0"/>
              </a:rPr>
              <a:t>Giải</a:t>
            </a:r>
            <a:endParaRPr lang="en-US" sz="2667" b="1" u="sng" dirty="0">
              <a:solidFill>
                <a:srgbClr val="C00000"/>
              </a:solidFill>
              <a:latin typeface="Arial" panose="020B0604020202020204" pitchFamily="34" charset="0"/>
              <a:cs typeface="Arial" panose="020B0604020202020204" pitchFamily="34" charset="0"/>
            </a:endParaRPr>
          </a:p>
        </p:txBody>
      </p:sp>
      <p:sp>
        <p:nvSpPr>
          <p:cNvPr id="34" name="Rectangle 33"/>
          <p:cNvSpPr/>
          <p:nvPr/>
        </p:nvSpPr>
        <p:spPr>
          <a:xfrm>
            <a:off x="1143847" y="4090882"/>
            <a:ext cx="9727343" cy="502766"/>
          </a:xfrm>
          <a:prstGeom prst="rect">
            <a:avLst/>
          </a:prstGeom>
        </p:spPr>
        <p:txBody>
          <a:bodyPr wrap="none">
            <a:spAutoFit/>
          </a:bodyPr>
          <a:lstStyle/>
          <a:p>
            <a:pPr defTabSz="609630"/>
            <a:r>
              <a:rPr lang="en-US" sz="2667" dirty="0" err="1">
                <a:solidFill>
                  <a:prstClr val="black"/>
                </a:solidFill>
                <a:latin typeface="Arial" panose="020B0604020202020204" pitchFamily="34" charset="0"/>
                <a:cs typeface="Arial" panose="020B0604020202020204" pitchFamily="34" charset="0"/>
              </a:rPr>
              <a:t>Thời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gian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chạy</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cự</a:t>
            </a:r>
            <a:r>
              <a:rPr lang="en-US" sz="2667" dirty="0">
                <a:solidFill>
                  <a:prstClr val="black"/>
                </a:solidFill>
                <a:latin typeface="Arial" panose="020B0604020202020204" pitchFamily="34" charset="0"/>
                <a:cs typeface="Arial" panose="020B0604020202020204" pitchFamily="34" charset="0"/>
              </a:rPr>
              <a:t> li 100 m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các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bạn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trong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lớp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là</a:t>
            </a:r>
            <a:r>
              <a:rPr lang="en-US" sz="2667" dirty="0">
                <a:solidFill>
                  <a:prstClr val="black"/>
                </a:solidFill>
                <a:latin typeface="Arial" panose="020B0604020202020204" pitchFamily="34" charset="0"/>
                <a:cs typeface="Arial" panose="020B0604020202020204" pitchFamily="34" charset="0"/>
              </a:rPr>
              <a:t>:</a:t>
            </a:r>
          </a:p>
        </p:txBody>
      </p:sp>
      <mc:AlternateContent xmlns:mc="http://schemas.openxmlformats.org/markup-compatibility/2006">
        <mc:Choice xmlns:a14="http://schemas.microsoft.com/office/drawing/2010/main" Requires="a14">
          <p:sp>
            <p:nvSpPr>
              <p:cNvPr id="35" name="TextBox 34"/>
              <p:cNvSpPr txBox="1"/>
              <p:nvPr/>
            </p:nvSpPr>
            <p:spPr>
              <a:xfrm>
                <a:off x="2540000" y="4642815"/>
                <a:ext cx="7518400" cy="1271117"/>
              </a:xfrm>
              <a:prstGeom prst="rect">
                <a:avLst/>
              </a:prstGeom>
              <a:noFill/>
            </p:spPr>
            <p:txBody>
              <a:bodyPr wrap="square" rtlCol="0">
                <a:spAutoFit/>
              </a:bodyPr>
              <a:lstStyle/>
              <a:p>
                <a:pPr algn="ctr" defTabSz="609630">
                  <a:lnSpc>
                    <a:spcPct val="150000"/>
                  </a:lnSpc>
                </a:pPr>
                <a14:m>
                  <m:oMathPara xmlns:m="http://schemas.openxmlformats.org/officeDocument/2006/math">
                    <m:oMathParaPr>
                      <m:jc m:val="centerGroup"/>
                    </m:oMathParaPr>
                    <m:oMath xmlns:m="http://schemas.openxmlformats.org/officeDocument/2006/math">
                      <m:f>
                        <m:fPr>
                          <m:ctrlPr>
                            <a:rPr lang="en-US" sz="2667" i="1">
                              <a:solidFill>
                                <a:prstClr val="black"/>
                              </a:solidFill>
                              <a:latin typeface="Cambria Math" panose="02040503050406030204" pitchFamily="18" charset="0"/>
                              <a:cs typeface="Arial" panose="020B0604020202020204" pitchFamily="34" charset="0"/>
                            </a:rPr>
                          </m:ctrlPr>
                        </m:fPr>
                        <m:num>
                          <m:r>
                            <a:rPr lang="en-US" sz="2667">
                              <a:solidFill>
                                <a:prstClr val="black"/>
                              </a:solidFill>
                              <a:latin typeface="Cambria Math" panose="02040503050406030204" pitchFamily="18" charset="0"/>
                              <a:cs typeface="Arial" panose="020B0604020202020204" pitchFamily="34" charset="0"/>
                            </a:rPr>
                            <m:t>5. 12+7. 13+10. 14+8. 15+6. 16</m:t>
                          </m:r>
                        </m:num>
                        <m:den>
                          <m:r>
                            <a:rPr lang="en-US" sz="2667">
                              <a:solidFill>
                                <a:prstClr val="black"/>
                              </a:solidFill>
                              <a:latin typeface="Cambria Math" panose="02040503050406030204" pitchFamily="18" charset="0"/>
                              <a:cs typeface="Arial" panose="020B0604020202020204" pitchFamily="34" charset="0"/>
                            </a:rPr>
                            <m:t>5+7+10+8+6</m:t>
                          </m:r>
                        </m:den>
                      </m:f>
                      <m:r>
                        <a:rPr lang="en-US" sz="2667">
                          <a:solidFill>
                            <a:prstClr val="black"/>
                          </a:solidFill>
                          <a:latin typeface="Cambria Math" panose="02040503050406030204" pitchFamily="18" charset="0"/>
                          <a:ea typeface="Cambria Math" panose="02040503050406030204" pitchFamily="18" charset="0"/>
                          <a:cs typeface="Arial" panose="020B0604020202020204" pitchFamily="34" charset="0"/>
                        </a:rPr>
                        <m:t>≈14,1(</m:t>
                      </m:r>
                      <m:r>
                        <m:rPr>
                          <m:sty m:val="p"/>
                        </m:rPr>
                        <a:rPr lang="en-US" sz="2667">
                          <a:solidFill>
                            <a:prstClr val="black"/>
                          </a:solidFill>
                          <a:latin typeface="Cambria Math" panose="02040503050406030204" pitchFamily="18" charset="0"/>
                          <a:ea typeface="Cambria Math" panose="02040503050406030204" pitchFamily="18" charset="0"/>
                          <a:cs typeface="Arial" panose="020B0604020202020204" pitchFamily="34" charset="0"/>
                        </a:rPr>
                        <m:t>s</m:t>
                      </m:r>
                      <m:r>
                        <a:rPr lang="en-US" sz="2667">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667" dirty="0">
                  <a:solidFill>
                    <a:prstClr val="black"/>
                  </a:solidFill>
                  <a:latin typeface="Arial" panose="020B0604020202020204" pitchFamily="34" charset="0"/>
                  <a:cs typeface="Arial" panose="020B0604020202020204" pitchFamily="34" charset="0"/>
                </a:endParaRPr>
              </a:p>
            </p:txBody>
          </p:sp>
        </mc:Choice>
        <mc:Fallback>
          <p:sp>
            <p:nvSpPr>
              <p:cNvPr id="35" name="TextBox 34"/>
              <p:cNvSpPr txBox="1">
                <a:spLocks noRot="1" noChangeAspect="1" noMove="1" noResize="1" noEditPoints="1" noAdjustHandles="1" noChangeArrowheads="1" noChangeShapeType="1" noTextEdit="1"/>
              </p:cNvSpPr>
              <p:nvPr/>
            </p:nvSpPr>
            <p:spPr>
              <a:xfrm>
                <a:off x="2540000" y="4642815"/>
                <a:ext cx="7518400" cy="1271117"/>
              </a:xfrm>
              <a:prstGeom prst="rect">
                <a:avLst/>
              </a:prstGeom>
              <a:blipFill>
                <a:blip r:embed="rId10"/>
                <a:stretch>
                  <a:fillRect/>
                </a:stretch>
              </a:blipFill>
            </p:spPr>
            <p:txBody>
              <a:bodyPr/>
              <a:lstStyle/>
              <a:p>
                <a:r>
                  <a:rPr lang="en-US">
                    <a:noFill/>
                  </a:rPr>
                  <a:t> </a:t>
                </a:r>
              </a:p>
            </p:txBody>
          </p:sp>
        </mc:Fallback>
      </mc:AlternateContent>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8516" y="4322219"/>
            <a:ext cx="2738516" cy="2738516"/>
          </a:xfrm>
          <a:prstGeom prst="rect">
            <a:avLst/>
          </a:prstGeom>
        </p:spPr>
      </p:pic>
    </p:spTree>
    <p:extLst>
      <p:ext uri="{BB962C8B-B14F-4D97-AF65-F5344CB8AC3E}">
        <p14:creationId xmlns:p14="http://schemas.microsoft.com/office/powerpoint/2010/main" val="3934604170"/>
      </p:ext>
    </p:extLst>
  </p:cSld>
  <p:clrMapOvr>
    <a:masterClrMapping/>
  </p:clrMapOvr>
  <mc:AlternateContent xmlns:mc="http://schemas.openxmlformats.org/markup-compatibility/2006" xmlns:p14="http://schemas.microsoft.com/office/powerpoint/2010/main">
    <mc:Choice Requires="p14">
      <p:transition spd="slow" p14:dur="8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anim calcmode="lin" valueType="num">
                                      <p:cBhvr>
                                        <p:cTn id="28" dur="500" fill="hold"/>
                                        <p:tgtEl>
                                          <p:spTgt spid="34"/>
                                        </p:tgtEl>
                                        <p:attrNameLst>
                                          <p:attrName>ppt_x</p:attrName>
                                        </p:attrNameLst>
                                      </p:cBhvr>
                                      <p:tavLst>
                                        <p:tav tm="0">
                                          <p:val>
                                            <p:strVal val="#ppt_x"/>
                                          </p:val>
                                        </p:tav>
                                        <p:tav tm="100000">
                                          <p:val>
                                            <p:strVal val="#ppt_x"/>
                                          </p:val>
                                        </p:tav>
                                      </p:tavLst>
                                    </p:anim>
                                    <p:anim calcmode="lin" valueType="num">
                                      <p:cBhvr>
                                        <p:cTn id="29" dur="500" fill="hold"/>
                                        <p:tgtEl>
                                          <p:spTgt spid="34"/>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anim calcmode="lin" valueType="num">
                                      <p:cBhvr>
                                        <p:cTn id="33" dur="500" fill="hold"/>
                                        <p:tgtEl>
                                          <p:spTgt spid="35"/>
                                        </p:tgtEl>
                                        <p:attrNameLst>
                                          <p:attrName>ppt_x</p:attrName>
                                        </p:attrNameLst>
                                      </p:cBhvr>
                                      <p:tavLst>
                                        <p:tav tm="0">
                                          <p:val>
                                            <p:strVal val="#ppt_x"/>
                                          </p:val>
                                        </p:tav>
                                        <p:tav tm="100000">
                                          <p:val>
                                            <p:strVal val="#ppt_x"/>
                                          </p:val>
                                        </p:tav>
                                      </p:tavLst>
                                    </p:anim>
                                    <p:anim calcmode="lin" valueType="num">
                                      <p:cBhvr>
                                        <p:cTn id="34"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
          <p:cNvGrpSpPr/>
          <p:nvPr/>
        </p:nvGrpSpPr>
        <p:grpSpPr>
          <a:xfrm>
            <a:off x="301089" y="1028270"/>
            <a:ext cx="11589822" cy="5561725"/>
            <a:chOff x="0" y="0"/>
            <a:chExt cx="9620467" cy="4080209"/>
          </a:xfrm>
        </p:grpSpPr>
        <p:sp>
          <p:nvSpPr>
            <p:cNvPr id="18" name="Freeform 3"/>
            <p:cNvSpPr/>
            <p:nvPr/>
          </p:nvSpPr>
          <p:spPr>
            <a:xfrm>
              <a:off x="0" y="0"/>
              <a:ext cx="9620467" cy="4080209"/>
            </a:xfrm>
            <a:custGeom>
              <a:avLst/>
              <a:gdLst/>
              <a:ahLst/>
              <a:cxnLst/>
              <a:rect l="l" t="t" r="r" b="b"/>
              <a:pathLst>
                <a:path w="9620467" h="4080209">
                  <a:moveTo>
                    <a:pt x="9496007" y="4080209"/>
                  </a:moveTo>
                  <a:lnTo>
                    <a:pt x="124460" y="4080209"/>
                  </a:lnTo>
                  <a:cubicBezTo>
                    <a:pt x="55880" y="4080209"/>
                    <a:pt x="0" y="4024329"/>
                    <a:pt x="0" y="3955749"/>
                  </a:cubicBezTo>
                  <a:lnTo>
                    <a:pt x="0" y="124460"/>
                  </a:lnTo>
                  <a:cubicBezTo>
                    <a:pt x="0" y="55880"/>
                    <a:pt x="55880" y="0"/>
                    <a:pt x="124460" y="0"/>
                  </a:cubicBezTo>
                  <a:lnTo>
                    <a:pt x="9496007" y="0"/>
                  </a:lnTo>
                  <a:cubicBezTo>
                    <a:pt x="9564587" y="0"/>
                    <a:pt x="9620467" y="55880"/>
                    <a:pt x="9620467" y="124460"/>
                  </a:cubicBezTo>
                  <a:lnTo>
                    <a:pt x="9620467" y="3955749"/>
                  </a:lnTo>
                  <a:cubicBezTo>
                    <a:pt x="9620467" y="4024329"/>
                    <a:pt x="9564587" y="4080209"/>
                    <a:pt x="9496007" y="4080209"/>
                  </a:cubicBezTo>
                  <a:close/>
                </a:path>
              </a:pathLst>
            </a:custGeom>
            <a:solidFill>
              <a:srgbClr val="EDEDED"/>
            </a:solidFill>
          </p:spPr>
        </p:sp>
      </p:gr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600" y="1143000"/>
            <a:ext cx="1033612" cy="738294"/>
          </a:xfrm>
          <a:prstGeom prst="rect">
            <a:avLst/>
          </a:prstGeom>
        </p:spPr>
      </p:pic>
      <p:sp>
        <p:nvSpPr>
          <p:cNvPr id="23" name="TextBox 22"/>
          <p:cNvSpPr txBox="1"/>
          <p:nvPr/>
        </p:nvSpPr>
        <p:spPr>
          <a:xfrm>
            <a:off x="2158289" y="1276185"/>
            <a:ext cx="4216400" cy="502766"/>
          </a:xfrm>
          <a:prstGeom prst="rect">
            <a:avLst/>
          </a:prstGeom>
          <a:noFill/>
        </p:spPr>
        <p:txBody>
          <a:bodyPr wrap="square" rtlCol="0">
            <a:spAutoFit/>
          </a:bodyPr>
          <a:lstStyle/>
          <a:p>
            <a:pPr defTabSz="609630"/>
            <a:r>
              <a:rPr lang="en-US" sz="2667" i="1" dirty="0" err="1">
                <a:solidFill>
                  <a:srgbClr val="002060"/>
                </a:solidFill>
                <a:latin typeface="Arial" panose="020B0604020202020204" pitchFamily="34" charset="0"/>
                <a:cs typeface="Arial" panose="020B0604020202020204" pitchFamily="34" charset="0"/>
              </a:rPr>
              <a:t>Em</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hãy</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hoàn</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thành</a:t>
            </a:r>
            <a:r>
              <a:rPr lang="en-US" sz="2667" i="1" dirty="0">
                <a:solidFill>
                  <a:srgbClr val="002060"/>
                </a:solidFill>
                <a:latin typeface="Arial" panose="020B0604020202020204" pitchFamily="34" charset="0"/>
                <a:cs typeface="Arial" panose="020B0604020202020204" pitchFamily="34" charset="0"/>
              </a:rPr>
              <a:t> </a:t>
            </a:r>
            <a:r>
              <a:rPr lang="en-US" sz="2667" b="1" i="1" dirty="0">
                <a:solidFill>
                  <a:srgbClr val="002060"/>
                </a:solidFill>
                <a:latin typeface="Arial" panose="020B0604020202020204" pitchFamily="34" charset="0"/>
                <a:cs typeface="Arial" panose="020B0604020202020204" pitchFamily="34" charset="0"/>
              </a:rPr>
              <a:t>HĐ3.</a:t>
            </a:r>
            <a:endParaRPr lang="en-US" sz="2667" i="1" dirty="0">
              <a:solidFill>
                <a:srgbClr val="002060"/>
              </a:solidFill>
              <a:latin typeface="Arial" panose="020B0604020202020204" pitchFamily="34" charset="0"/>
              <a:cs typeface="Arial" panose="020B0604020202020204" pitchFamily="34" charset="0"/>
            </a:endParaRPr>
          </a:p>
        </p:txBody>
      </p:sp>
      <p:sp>
        <p:nvSpPr>
          <p:cNvPr id="37" name="Rectangle 36"/>
          <p:cNvSpPr/>
          <p:nvPr/>
        </p:nvSpPr>
        <p:spPr>
          <a:xfrm>
            <a:off x="762000" y="381000"/>
            <a:ext cx="2101922" cy="543675"/>
          </a:xfrm>
          <a:prstGeom prst="rect">
            <a:avLst/>
          </a:prstGeom>
        </p:spPr>
        <p:txBody>
          <a:bodyPr wrap="none">
            <a:spAutoFit/>
          </a:bodyPr>
          <a:lstStyle/>
          <a:p>
            <a:pPr defTabSz="609630"/>
            <a:r>
              <a:rPr lang="en-US" sz="2933" b="1" dirty="0">
                <a:solidFill>
                  <a:srgbClr val="1F497D">
                    <a:lumMod val="50000"/>
                  </a:srgbClr>
                </a:solidFill>
                <a:latin typeface="Arial" panose="020B0604020202020204" pitchFamily="34" charset="0"/>
                <a:cs typeface="Arial" panose="020B0604020202020204" pitchFamily="34" charset="0"/>
              </a:rPr>
              <a:t>b) </a:t>
            </a:r>
            <a:r>
              <a:rPr lang="en-US" sz="2933" b="1" dirty="0" err="1">
                <a:solidFill>
                  <a:srgbClr val="1F497D">
                    <a:lumMod val="50000"/>
                  </a:srgbClr>
                </a:solidFill>
                <a:latin typeface="Arial" panose="020B0604020202020204" pitchFamily="34" charset="0"/>
                <a:cs typeface="Arial" panose="020B0604020202020204" pitchFamily="34" charset="0"/>
              </a:rPr>
              <a:t>Trung</a:t>
            </a:r>
            <a:r>
              <a:rPr lang="en-US" sz="2933" b="1" dirty="0">
                <a:solidFill>
                  <a:srgbClr val="1F497D">
                    <a:lumMod val="50000"/>
                  </a:srgbClr>
                </a:solidFill>
                <a:latin typeface="Arial" panose="020B0604020202020204" pitchFamily="34" charset="0"/>
                <a:cs typeface="Arial" panose="020B0604020202020204" pitchFamily="34" charset="0"/>
              </a:rPr>
              <a:t> </a:t>
            </a:r>
            <a:r>
              <a:rPr lang="en-US" sz="2933" b="1" dirty="0" err="1">
                <a:solidFill>
                  <a:srgbClr val="1F497D">
                    <a:lumMod val="50000"/>
                  </a:srgbClr>
                </a:solidFill>
                <a:latin typeface="Arial" panose="020B0604020202020204" pitchFamily="34" charset="0"/>
                <a:cs typeface="Arial" panose="020B0604020202020204" pitchFamily="34" charset="0"/>
              </a:rPr>
              <a:t>vị</a:t>
            </a:r>
            <a:endParaRPr lang="en-US" sz="2933" b="1" dirty="0">
              <a:solidFill>
                <a:srgbClr val="1F497D">
                  <a:lumMod val="50000"/>
                </a:srgbClr>
              </a:solidFill>
              <a:latin typeface="Arial" panose="020B0604020202020204" pitchFamily="34" charset="0"/>
              <a:cs typeface="Arial" panose="020B0604020202020204" pitchFamily="34" charset="0"/>
            </a:endParaRPr>
          </a:p>
        </p:txBody>
      </p:sp>
      <p:grpSp>
        <p:nvGrpSpPr>
          <p:cNvPr id="5" name="Group 4"/>
          <p:cNvGrpSpPr/>
          <p:nvPr/>
        </p:nvGrpSpPr>
        <p:grpSpPr>
          <a:xfrm rot="21174414">
            <a:off x="950361" y="2035977"/>
            <a:ext cx="1509919" cy="938895"/>
            <a:chOff x="1484752" y="5094161"/>
            <a:chExt cx="2264879" cy="1408343"/>
          </a:xfrm>
        </p:grpSpPr>
        <p:pic>
          <p:nvPicPr>
            <p:cNvPr id="20"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91381">
              <a:off x="1484752" y="5094161"/>
              <a:ext cx="2264879" cy="1408343"/>
            </a:xfrm>
            <a:prstGeom prst="rect">
              <a:avLst/>
            </a:prstGeom>
          </p:spPr>
        </p:pic>
        <p:sp>
          <p:nvSpPr>
            <p:cNvPr id="21" name="TextBox 15"/>
            <p:cNvSpPr txBox="1"/>
            <p:nvPr/>
          </p:nvSpPr>
          <p:spPr>
            <a:xfrm rot="481629">
              <a:off x="1720343" y="5476407"/>
              <a:ext cx="1797671" cy="615554"/>
            </a:xfrm>
            <a:prstGeom prst="rect">
              <a:avLst/>
            </a:prstGeom>
          </p:spPr>
          <p:txBody>
            <a:bodyPr lIns="0" tIns="0" rIns="0" bIns="0" rtlCol="0" anchor="t">
              <a:spAutoFit/>
            </a:bodyPr>
            <a:lstStyle/>
            <a:p>
              <a:pPr algn="ctr" defTabSz="609630">
                <a:lnSpc>
                  <a:spcPts val="3248"/>
                </a:lnSpc>
              </a:pPr>
              <a:r>
                <a:rPr lang="en-US" sz="2800" b="1" dirty="0">
                  <a:solidFill>
                    <a:srgbClr val="C00000"/>
                  </a:solidFill>
                  <a:latin typeface="Arial" panose="020B0604020202020204" pitchFamily="34" charset="0"/>
                  <a:cs typeface="Arial" panose="020B0604020202020204" pitchFamily="34" charset="0"/>
                </a:rPr>
                <a:t>HĐ3</a:t>
              </a:r>
              <a:endParaRPr lang="en-US" sz="2800" b="1" dirty="0">
                <a:solidFill>
                  <a:srgbClr val="C00000"/>
                </a:solidFill>
                <a:latin typeface="Arial" panose="020B0604020202020204" pitchFamily="34" charset="0"/>
                <a:cs typeface="Arial" panose="020B0604020202020204" pitchFamily="34" charset="0"/>
              </a:endParaRPr>
            </a:p>
          </p:txBody>
        </p:sp>
      </p:grpSp>
      <p:sp>
        <p:nvSpPr>
          <p:cNvPr id="6" name="Rectangle 5"/>
          <p:cNvSpPr/>
          <p:nvPr/>
        </p:nvSpPr>
        <p:spPr>
          <a:xfrm>
            <a:off x="898170" y="2931317"/>
            <a:ext cx="10433925" cy="3170740"/>
          </a:xfrm>
          <a:prstGeom prst="rect">
            <a:avLst/>
          </a:prstGeom>
        </p:spPr>
        <p:txBody>
          <a:bodyPr wrap="square">
            <a:spAutoFit/>
          </a:bodyPr>
          <a:lstStyle/>
          <a:p>
            <a:pPr algn="just" defTabSz="609630">
              <a:lnSpc>
                <a:spcPct val="150000"/>
              </a:lnSpc>
            </a:pPr>
            <a:r>
              <a:rPr lang="en-US" sz="2667" dirty="0" err="1">
                <a:solidFill>
                  <a:prstClr val="black"/>
                </a:solidFill>
                <a:latin typeface="Arial" panose="020B0604020202020204" pitchFamily="34" charset="0"/>
                <a:cs typeface="Arial" panose="020B0604020202020204" pitchFamily="34" charset="0"/>
              </a:rPr>
              <a:t>Một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công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ty</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nhỏ</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gồm</a:t>
            </a:r>
            <a:r>
              <a:rPr lang="en-US" sz="2667" dirty="0">
                <a:solidFill>
                  <a:prstClr val="black"/>
                </a:solidFill>
                <a:latin typeface="Arial" panose="020B0604020202020204" pitchFamily="34" charset="0"/>
                <a:cs typeface="Arial" panose="020B0604020202020204" pitchFamily="34" charset="0"/>
              </a:rPr>
              <a:t> 1 </a:t>
            </a:r>
            <a:r>
              <a:rPr lang="en-US" sz="2667" dirty="0" err="1">
                <a:solidFill>
                  <a:prstClr val="black"/>
                </a:solidFill>
                <a:latin typeface="Arial" panose="020B0604020202020204" pitchFamily="34" charset="0"/>
                <a:cs typeface="Arial" panose="020B0604020202020204" pitchFamily="34" charset="0"/>
              </a:rPr>
              <a:t>giám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đốc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và</a:t>
            </a:r>
            <a:r>
              <a:rPr lang="en-US" sz="2667" dirty="0">
                <a:solidFill>
                  <a:prstClr val="black"/>
                </a:solidFill>
                <a:latin typeface="Arial" panose="020B0604020202020204" pitchFamily="34" charset="0"/>
                <a:cs typeface="Arial" panose="020B0604020202020204" pitchFamily="34" charset="0"/>
              </a:rPr>
              <a:t> 5 </a:t>
            </a:r>
            <a:r>
              <a:rPr lang="en-US" sz="2667" dirty="0" err="1">
                <a:solidFill>
                  <a:prstClr val="black"/>
                </a:solidFill>
                <a:latin typeface="Arial" panose="020B0604020202020204" pitchFamily="34" charset="0"/>
                <a:cs typeface="Arial" panose="020B0604020202020204" pitchFamily="34" charset="0"/>
              </a:rPr>
              <a:t>nhân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viên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nhập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mỗi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tháng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giám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đốc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là</a:t>
            </a:r>
            <a:r>
              <a:rPr lang="en-US" sz="2667" dirty="0">
                <a:solidFill>
                  <a:prstClr val="black"/>
                </a:solidFill>
                <a:latin typeface="Arial" panose="020B0604020202020204" pitchFamily="34" charset="0"/>
                <a:cs typeface="Arial" panose="020B0604020202020204" pitchFamily="34" charset="0"/>
              </a:rPr>
              <a:t> 20 </a:t>
            </a:r>
            <a:r>
              <a:rPr lang="en-US" sz="2667" dirty="0" err="1">
                <a:solidFill>
                  <a:prstClr val="black"/>
                </a:solidFill>
                <a:latin typeface="Arial" panose="020B0604020202020204" pitchFamily="34" charset="0"/>
                <a:cs typeface="Arial" panose="020B0604020202020204" pitchFamily="34" charset="0"/>
              </a:rPr>
              <a:t>triệu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đồng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nhân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viên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là</a:t>
            </a:r>
            <a:r>
              <a:rPr lang="en-US" sz="2667" dirty="0">
                <a:solidFill>
                  <a:prstClr val="black"/>
                </a:solidFill>
                <a:latin typeface="Arial" panose="020B0604020202020204" pitchFamily="34" charset="0"/>
                <a:cs typeface="Arial" panose="020B0604020202020204" pitchFamily="34" charset="0"/>
              </a:rPr>
              <a:t> 4 </a:t>
            </a:r>
            <a:r>
              <a:rPr lang="en-US" sz="2667" dirty="0" err="1">
                <a:solidFill>
                  <a:prstClr val="black"/>
                </a:solidFill>
                <a:latin typeface="Arial" panose="020B0604020202020204" pitchFamily="34" charset="0"/>
                <a:cs typeface="Arial" panose="020B0604020202020204" pitchFamily="34" charset="0"/>
              </a:rPr>
              <a:t>triệu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đồng</a:t>
            </a:r>
            <a:r>
              <a:rPr lang="en-US" sz="2667" dirty="0">
                <a:solidFill>
                  <a:prstClr val="black"/>
                </a:solidFill>
                <a:latin typeface="Arial" panose="020B0604020202020204" pitchFamily="34" charset="0"/>
                <a:cs typeface="Arial" panose="020B0604020202020204" pitchFamily="34" charset="0"/>
              </a:rPr>
              <a:t>.</a:t>
            </a:r>
            <a:endParaRPr lang="en-US" sz="2667" dirty="0">
              <a:solidFill>
                <a:prstClr val="black"/>
              </a:solidFill>
              <a:latin typeface="Arial" panose="020B0604020202020204" pitchFamily="34" charset="0"/>
              <a:cs typeface="Arial" panose="020B0604020202020204" pitchFamily="34" charset="0"/>
            </a:endParaRPr>
          </a:p>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a) </a:t>
            </a:r>
            <a:r>
              <a:rPr lang="en-US" sz="2667" dirty="0" err="1">
                <a:solidFill>
                  <a:prstClr val="black"/>
                </a:solidFill>
                <a:latin typeface="Arial" panose="020B0604020202020204" pitchFamily="34" charset="0"/>
                <a:cs typeface="Arial" panose="020B0604020202020204" pitchFamily="34" charset="0"/>
              </a:rPr>
              <a:t>Tính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nhập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các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thành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viên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trong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công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ty</a:t>
            </a:r>
            <a:r>
              <a:rPr lang="en-US" sz="2667" dirty="0">
                <a:solidFill>
                  <a:prstClr val="black"/>
                </a:solidFill>
                <a:latin typeface="Arial" panose="020B0604020202020204" pitchFamily="34" charset="0"/>
                <a:cs typeface="Arial" panose="020B0604020202020204" pitchFamily="34" charset="0"/>
              </a:rPr>
              <a:t>.</a:t>
            </a:r>
            <a:endParaRPr lang="en-US" sz="2667" dirty="0">
              <a:solidFill>
                <a:prstClr val="black"/>
              </a:solidFill>
              <a:latin typeface="Arial" panose="020B0604020202020204" pitchFamily="34" charset="0"/>
              <a:cs typeface="Arial" panose="020B0604020202020204" pitchFamily="34" charset="0"/>
            </a:endParaRPr>
          </a:p>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b) </a:t>
            </a:r>
            <a:r>
              <a:rPr lang="en-US" sz="2667" dirty="0">
                <a:solidFill>
                  <a:prstClr val="black"/>
                </a:solidFill>
                <a:latin typeface="Arial" panose="020B0604020202020204" pitchFamily="34" charset="0"/>
                <a:cs typeface="Arial" panose="020B0604020202020204" pitchFamily="34" charset="0"/>
              </a:rPr>
              <a:t>Thu </a:t>
            </a:r>
            <a:r>
              <a:rPr lang="en-US" sz="2667" dirty="0" err="1">
                <a:solidFill>
                  <a:prstClr val="black"/>
                </a:solidFill>
                <a:latin typeface="Arial" panose="020B0604020202020204" pitchFamily="34" charset="0"/>
                <a:cs typeface="Arial" panose="020B0604020202020204" pitchFamily="34" charset="0"/>
              </a:rPr>
              <a:t>nhập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có</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phản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ánh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đúng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nhập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nhân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viên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công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ty</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không</a:t>
            </a:r>
            <a:r>
              <a:rPr lang="en-US" sz="2667" dirty="0">
                <a:solidFill>
                  <a:prstClr val="black"/>
                </a:solidFill>
                <a:latin typeface="Arial" panose="020B0604020202020204" pitchFamily="34" charset="0"/>
                <a:cs typeface="Arial" panose="020B0604020202020204" pitchFamily="34" charset="0"/>
              </a:rPr>
              <a:t>?</a:t>
            </a:r>
          </a:p>
        </p:txBody>
      </p:sp>
      <p:grpSp>
        <p:nvGrpSpPr>
          <p:cNvPr id="8" name="Group 7"/>
          <p:cNvGrpSpPr/>
          <p:nvPr/>
        </p:nvGrpSpPr>
        <p:grpSpPr>
          <a:xfrm>
            <a:off x="6770159" y="-21753"/>
            <a:ext cx="4689557" cy="3067799"/>
            <a:chOff x="10129838" y="152718"/>
            <a:chExt cx="7034335" cy="4601699"/>
          </a:xfrm>
        </p:grpSpPr>
        <p:pic>
          <p:nvPicPr>
            <p:cNvPr id="24"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129838" y="152718"/>
              <a:ext cx="7034335" cy="4601699"/>
            </a:xfrm>
            <a:prstGeom prst="rect">
              <a:avLst/>
            </a:prstGeom>
          </p:spPr>
        </p:pic>
        <p:sp>
          <p:nvSpPr>
            <p:cNvPr id="7" name="Rectangle 6"/>
            <p:cNvSpPr/>
            <p:nvPr/>
          </p:nvSpPr>
          <p:spPr>
            <a:xfrm>
              <a:off x="10940696" y="956220"/>
              <a:ext cx="5412618" cy="2909066"/>
            </a:xfrm>
            <a:prstGeom prst="rect">
              <a:avLst/>
            </a:prstGeom>
          </p:spPr>
          <p:txBody>
            <a:bodyPr wrap="square">
              <a:spAutoFit/>
            </a:bodyPr>
            <a:lstStyle/>
            <a:p>
              <a:pPr algn="ctr" defTabSz="609630">
                <a:lnSpc>
                  <a:spcPct val="150000"/>
                </a:lnSpc>
              </a:pPr>
              <a:r>
                <a:rPr lang="vi-VN" sz="2667" i="1" dirty="0">
                  <a:solidFill>
                    <a:srgbClr val="8064A2">
                      <a:lumMod val="50000"/>
                    </a:srgbClr>
                  </a:solidFill>
                  <a:latin typeface="Arial" panose="020B0604020202020204" pitchFamily="34" charset="0"/>
                  <a:cs typeface="Arial" panose="020B0604020202020204" pitchFamily="34" charset="0"/>
                </a:rPr>
                <a:t>Mẫu số liệu ở trên có số liệu nào bất thường không?</a:t>
              </a:r>
              <a:endParaRPr lang="en-US" sz="2667" i="1" dirty="0">
                <a:solidFill>
                  <a:srgbClr val="8064A2">
                    <a:lumMod val="50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917654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strVal val="#ppt_w+.3"/>
                                          </p:val>
                                        </p:tav>
                                        <p:tav tm="100000">
                                          <p:val>
                                            <p:strVal val="#ppt_w"/>
                                          </p:val>
                                        </p:tav>
                                      </p:tavLst>
                                    </p:anim>
                                    <p:anim calcmode="lin" valueType="num">
                                      <p:cBhvr>
                                        <p:cTn id="8" dur="500" fill="hold"/>
                                        <p:tgtEl>
                                          <p:spTgt spid="37"/>
                                        </p:tgtEl>
                                        <p:attrNameLst>
                                          <p:attrName>ppt_h</p:attrName>
                                        </p:attrNameLst>
                                      </p:cBhvr>
                                      <p:tavLst>
                                        <p:tav tm="0">
                                          <p:val>
                                            <p:strVal val="#ppt_h"/>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7"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1" y="335007"/>
            <a:ext cx="7837008" cy="6187987"/>
            <a:chOff x="0" y="0"/>
            <a:chExt cx="6281481" cy="5370012"/>
          </a:xfrm>
        </p:grpSpPr>
        <p:sp>
          <p:nvSpPr>
            <p:cNvPr id="3" name="Freeform 3"/>
            <p:cNvSpPr/>
            <p:nvPr/>
          </p:nvSpPr>
          <p:spPr>
            <a:xfrm>
              <a:off x="0" y="0"/>
              <a:ext cx="6281481" cy="5370012"/>
            </a:xfrm>
            <a:custGeom>
              <a:avLst/>
              <a:gdLst/>
              <a:ahLst/>
              <a:cxnLst/>
              <a:rect l="l" t="t" r="r" b="b"/>
              <a:pathLst>
                <a:path w="6281481" h="5370012">
                  <a:moveTo>
                    <a:pt x="6157021" y="5370012"/>
                  </a:moveTo>
                  <a:lnTo>
                    <a:pt x="124460" y="5370012"/>
                  </a:lnTo>
                  <a:cubicBezTo>
                    <a:pt x="55880" y="5370012"/>
                    <a:pt x="0" y="5314132"/>
                    <a:pt x="0" y="5245552"/>
                  </a:cubicBezTo>
                  <a:lnTo>
                    <a:pt x="0" y="124460"/>
                  </a:lnTo>
                  <a:cubicBezTo>
                    <a:pt x="0" y="55880"/>
                    <a:pt x="55880" y="0"/>
                    <a:pt x="124460" y="0"/>
                  </a:cubicBezTo>
                  <a:lnTo>
                    <a:pt x="6157021" y="0"/>
                  </a:lnTo>
                  <a:cubicBezTo>
                    <a:pt x="6225601" y="0"/>
                    <a:pt x="6281481" y="55880"/>
                    <a:pt x="6281481" y="124460"/>
                  </a:cubicBezTo>
                  <a:lnTo>
                    <a:pt x="6281481" y="5245552"/>
                  </a:lnTo>
                  <a:cubicBezTo>
                    <a:pt x="6281481" y="5314132"/>
                    <a:pt x="6225601" y="5370012"/>
                    <a:pt x="6157021" y="5370012"/>
                  </a:cubicBezTo>
                  <a:close/>
                </a:path>
              </a:pathLst>
            </a:custGeom>
            <a:solidFill>
              <a:schemeClr val="accent4">
                <a:lumMod val="20000"/>
                <a:lumOff val="80000"/>
              </a:schemeClr>
            </a:solidFill>
          </p:spPr>
        </p:sp>
      </p:grpSp>
      <p:grpSp>
        <p:nvGrpSpPr>
          <p:cNvPr id="29" name="Group 28"/>
          <p:cNvGrpSpPr/>
          <p:nvPr/>
        </p:nvGrpSpPr>
        <p:grpSpPr>
          <a:xfrm>
            <a:off x="965200" y="482600"/>
            <a:ext cx="1939053" cy="1117600"/>
            <a:chOff x="1028701" y="1181100"/>
            <a:chExt cx="2908580" cy="1676400"/>
          </a:xfrm>
        </p:grpSpPr>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1" y="1181100"/>
              <a:ext cx="2908580" cy="1676400"/>
            </a:xfrm>
            <a:prstGeom prst="rect">
              <a:avLst/>
            </a:prstGeom>
          </p:spPr>
        </p:pic>
        <p:sp>
          <p:nvSpPr>
            <p:cNvPr id="22" name="TextBox 22"/>
            <p:cNvSpPr txBox="1"/>
            <p:nvPr/>
          </p:nvSpPr>
          <p:spPr>
            <a:xfrm>
              <a:off x="1162311" y="1571948"/>
              <a:ext cx="2641359" cy="596318"/>
            </a:xfrm>
            <a:prstGeom prst="rect">
              <a:avLst/>
            </a:prstGeom>
          </p:spPr>
          <p:txBody>
            <a:bodyPr wrap="square" lIns="0" tIns="0" rIns="0" bIns="0" rtlCol="0" anchor="t">
              <a:spAutoFit/>
            </a:bodyPr>
            <a:lstStyle/>
            <a:p>
              <a:pPr algn="ctr" defTabSz="609630">
                <a:lnSpc>
                  <a:spcPts val="3080"/>
                </a:lnSpc>
              </a:pPr>
              <a:r>
                <a:rPr lang="en-US" sz="2933" b="1" spc="-27" dirty="0" err="1">
                  <a:solidFill>
                    <a:srgbClr val="100F0D"/>
                  </a:solidFill>
                  <a:latin typeface="Arial" panose="020B0604020202020204" pitchFamily="34" charset="0"/>
                  <a:cs typeface="Arial" panose="020B0604020202020204" pitchFamily="34" charset="0"/>
                </a:rPr>
                <a:t>Giải</a:t>
              </a:r>
              <a:endParaRPr lang="en-US" sz="2933" b="1" spc="-27" dirty="0">
                <a:solidFill>
                  <a:srgbClr val="100F0D"/>
                </a:solidFill>
                <a:latin typeface="Arial" panose="020B0604020202020204" pitchFamily="34" charset="0"/>
                <a:cs typeface="Arial" panose="020B0604020202020204" pitchFamily="34" charset="0"/>
              </a:endParaRPr>
            </a:p>
          </p:txBody>
        </p:sp>
      </p:grpSp>
      <p:pic>
        <p:nvPicPr>
          <p:cNvPr id="30" name="Picture 3"/>
          <p:cNvPicPr>
            <a:picLocks noChangeAspect="1"/>
          </p:cNvPicPr>
          <p:nvPr/>
        </p:nvPicPr>
        <p:blipFill>
          <a:blip r:embed="rId10"/>
          <a:srcRect/>
          <a:stretch>
            <a:fillRect/>
          </a:stretch>
        </p:blipFill>
        <p:spPr>
          <a:xfrm>
            <a:off x="488356" y="2260600"/>
            <a:ext cx="3368993" cy="4114800"/>
          </a:xfrm>
          <a:prstGeom prst="rect">
            <a:avLst/>
          </a:prstGeom>
        </p:spPr>
      </p:pic>
      <mc:AlternateContent xmlns:mc="http://schemas.openxmlformats.org/markup-compatibility/2006">
        <mc:Choice xmlns:a14="http://schemas.microsoft.com/office/drawing/2010/main" Requires="a14">
          <p:sp>
            <p:nvSpPr>
              <p:cNvPr id="31" name="Rectangle 30"/>
              <p:cNvSpPr/>
              <p:nvPr/>
            </p:nvSpPr>
            <p:spPr>
              <a:xfrm>
                <a:off x="4477305" y="939801"/>
                <a:ext cx="7010400" cy="5594352"/>
              </a:xfrm>
              <a:prstGeom prst="rect">
                <a:avLst/>
              </a:prstGeom>
            </p:spPr>
            <p:txBody>
              <a:bodyPr wrap="square">
                <a:spAutoFit/>
              </a:bodyPr>
              <a:lstStyle/>
              <a:p>
                <a:pPr algn="just" defTabSz="609630">
                  <a:lnSpc>
                    <a:spcPct val="150000"/>
                  </a:lnSpc>
                </a:pPr>
                <a:r>
                  <a:rPr lang="vi-VN" sz="2667" dirty="0">
                    <a:solidFill>
                      <a:prstClr val="black"/>
                    </a:solidFill>
                    <a:latin typeface="Arial" panose="020B0604020202020204" pitchFamily="34" charset="0"/>
                    <a:cs typeface="Arial" panose="020B0604020202020204" pitchFamily="34" charset="0"/>
                  </a:rPr>
                  <a:t>a</a:t>
                </a:r>
                <a:r>
                  <a:rPr lang="en-US" sz="2667" dirty="0">
                    <a:solidFill>
                      <a:prstClr val="black"/>
                    </a:solidFill>
                    <a:latin typeface="Arial" panose="020B0604020202020204" pitchFamily="34" charset="0"/>
                    <a:cs typeface="Arial" panose="020B0604020202020204" pitchFamily="34" charset="0"/>
                  </a:rPr>
                  <a:t>)</a:t>
                </a:r>
                <a:r>
                  <a:rPr lang="vi-VN" sz="2667" dirty="0">
                    <a:solidFill>
                      <a:prstClr val="black"/>
                    </a:solidFill>
                    <a:latin typeface="Arial" panose="020B0604020202020204" pitchFamily="34" charset="0"/>
                    <a:cs typeface="Arial" panose="020B0604020202020204" pitchFamily="34" charset="0"/>
                  </a:rPr>
                  <a:t> </a:t>
                </a:r>
                <a:r>
                  <a:rPr lang="vi-VN" sz="2667" dirty="0">
                    <a:solidFill>
                      <a:prstClr val="black"/>
                    </a:solidFill>
                    <a:latin typeface="Arial" panose="020B0604020202020204" pitchFamily="34" charset="0"/>
                    <a:cs typeface="Arial" panose="020B0604020202020204" pitchFamily="34" charset="0"/>
                  </a:rPr>
                  <a:t>Thu nhập trung bình của các thành viên trong công ty là </a:t>
                </a:r>
                <a14:m>
                  <m:oMath xmlns:m="http://schemas.openxmlformats.org/officeDocument/2006/math">
                    <m:f>
                      <m:fPr>
                        <m:ctrlPr>
                          <a:rPr lang="vi-VN" sz="3600" i="1">
                            <a:solidFill>
                              <a:prstClr val="black"/>
                            </a:solidFill>
                            <a:latin typeface="Cambria Math" panose="02040503050406030204" pitchFamily="18" charset="0"/>
                            <a:cs typeface="Arial" panose="020B0604020202020204" pitchFamily="34" charset="0"/>
                          </a:rPr>
                        </m:ctrlPr>
                      </m:fPr>
                      <m:num>
                        <m:r>
                          <a:rPr lang="en-US" sz="3600" i="1">
                            <a:solidFill>
                              <a:prstClr val="black"/>
                            </a:solidFill>
                            <a:latin typeface="Cambria Math" panose="02040503050406030204" pitchFamily="18" charset="0"/>
                            <a:cs typeface="Arial" panose="020B0604020202020204" pitchFamily="34" charset="0"/>
                          </a:rPr>
                          <m:t>20. 1+4. 5</m:t>
                        </m:r>
                      </m:num>
                      <m:den>
                        <m:r>
                          <a:rPr lang="en-US" sz="3600" i="1">
                            <a:solidFill>
                              <a:prstClr val="black"/>
                            </a:solidFill>
                            <a:latin typeface="Cambria Math" panose="02040503050406030204" pitchFamily="18" charset="0"/>
                            <a:cs typeface="Arial" panose="020B0604020202020204" pitchFamily="34" charset="0"/>
                          </a:rPr>
                          <m:t>6</m:t>
                        </m:r>
                      </m:den>
                    </m:f>
                  </m:oMath>
                </a14:m>
                <a:r>
                  <a:rPr lang="en-US" sz="2667" dirty="0">
                    <a:solidFill>
                      <a:prstClr val="black"/>
                    </a:solidFill>
                    <a:latin typeface="Arial" panose="020B0604020202020204" pitchFamily="34" charset="0"/>
                    <a:cs typeface="Arial" panose="020B0604020202020204" pitchFamily="34" charset="0"/>
                  </a:rPr>
                  <a:t> </a:t>
                </a:r>
                <a:r>
                  <a:rPr lang="vi-VN" sz="2667" dirty="0">
                    <a:solidFill>
                      <a:prstClr val="black"/>
                    </a:solidFill>
                    <a:latin typeface="Arial" panose="020B0604020202020204" pitchFamily="34" charset="0"/>
                    <a:cs typeface="Arial" panose="020B0604020202020204" pitchFamily="34" charset="0"/>
                  </a:rPr>
                  <a:t>= </a:t>
                </a:r>
                <a14:m>
                  <m:oMath xmlns:m="http://schemas.openxmlformats.org/officeDocument/2006/math">
                    <m:f>
                      <m:fPr>
                        <m:ctrlPr>
                          <a:rPr lang="vi-VN" sz="3600" i="1">
                            <a:solidFill>
                              <a:prstClr val="black"/>
                            </a:solidFill>
                            <a:latin typeface="Cambria Math" panose="02040503050406030204" pitchFamily="18" charset="0"/>
                            <a:cs typeface="Arial" panose="020B0604020202020204" pitchFamily="34" charset="0"/>
                          </a:rPr>
                        </m:ctrlPr>
                      </m:fPr>
                      <m:num>
                        <m:r>
                          <a:rPr lang="en-US" sz="3600">
                            <a:solidFill>
                              <a:prstClr val="black"/>
                            </a:solidFill>
                            <a:latin typeface="Cambria Math" panose="02040503050406030204" pitchFamily="18" charset="0"/>
                            <a:cs typeface="Arial" panose="020B0604020202020204" pitchFamily="34" charset="0"/>
                          </a:rPr>
                          <m:t>40</m:t>
                        </m:r>
                      </m:num>
                      <m:den>
                        <m:r>
                          <a:rPr lang="en-US" sz="3600">
                            <a:solidFill>
                              <a:prstClr val="black"/>
                            </a:solidFill>
                            <a:latin typeface="Cambria Math" panose="02040503050406030204" pitchFamily="18" charset="0"/>
                            <a:cs typeface="Arial" panose="020B0604020202020204" pitchFamily="34" charset="0"/>
                          </a:rPr>
                          <m:t>6</m:t>
                        </m:r>
                      </m:den>
                    </m:f>
                  </m:oMath>
                </a14:m>
                <a:r>
                  <a:rPr lang="en-US" sz="2667" dirty="0">
                    <a:solidFill>
                      <a:prstClr val="black"/>
                    </a:solidFill>
                    <a:latin typeface="Arial" panose="020B0604020202020204" pitchFamily="34" charset="0"/>
                    <a:cs typeface="Arial" panose="020B0604020202020204" pitchFamily="34" charset="0"/>
                  </a:rPr>
                  <a:t> </a:t>
                </a:r>
                <a:r>
                  <a:rPr lang="vi-VN" sz="2667" dirty="0">
                    <a:solidFill>
                      <a:prstClr val="black"/>
                    </a:solidFill>
                    <a:latin typeface="Arial" panose="020B0604020202020204" pitchFamily="34" charset="0"/>
                    <a:cs typeface="Arial" panose="020B0604020202020204" pitchFamily="34" charset="0"/>
                  </a:rPr>
                  <a:t>≈</a:t>
                </a:r>
                <a:r>
                  <a:rPr lang="en-US" sz="2667" dirty="0">
                    <a:solidFill>
                      <a:prstClr val="black"/>
                    </a:solidFill>
                    <a:latin typeface="Arial" panose="020B0604020202020204" pitchFamily="34" charset="0"/>
                    <a:cs typeface="Arial" panose="020B0604020202020204" pitchFamily="34" charset="0"/>
                  </a:rPr>
                  <a:t> </a:t>
                </a:r>
                <a:r>
                  <a:rPr lang="vi-VN" sz="2667" dirty="0">
                    <a:solidFill>
                      <a:prstClr val="black"/>
                    </a:solidFill>
                    <a:latin typeface="Arial" panose="020B0604020202020204" pitchFamily="34" charset="0"/>
                    <a:cs typeface="Arial" panose="020B0604020202020204" pitchFamily="34" charset="0"/>
                  </a:rPr>
                  <a:t>6,67</a:t>
                </a:r>
                <a:endParaRPr lang="vi-VN" sz="2667" dirty="0">
                  <a:solidFill>
                    <a:prstClr val="black"/>
                  </a:solidFill>
                  <a:latin typeface="Arial" panose="020B0604020202020204" pitchFamily="34" charset="0"/>
                  <a:cs typeface="Arial" panose="020B0604020202020204" pitchFamily="34" charset="0"/>
                </a:endParaRPr>
              </a:p>
              <a:p>
                <a:pPr algn="just" defTabSz="609630">
                  <a:lnSpc>
                    <a:spcPct val="150000"/>
                  </a:lnSpc>
                </a:pPr>
                <a:r>
                  <a:rPr lang="vi-VN" sz="2667" dirty="0">
                    <a:solidFill>
                      <a:prstClr val="black"/>
                    </a:solidFill>
                    <a:latin typeface="Arial" panose="020B0604020202020204" pitchFamily="34" charset="0"/>
                    <a:cs typeface="Arial" panose="020B0604020202020204" pitchFamily="34" charset="0"/>
                  </a:rPr>
                  <a:t>b</a:t>
                </a:r>
                <a:r>
                  <a:rPr lang="en-US" sz="2667" dirty="0">
                    <a:solidFill>
                      <a:prstClr val="black"/>
                    </a:solidFill>
                    <a:latin typeface="Arial" panose="020B0604020202020204" pitchFamily="34" charset="0"/>
                    <a:cs typeface="Arial" panose="020B0604020202020204" pitchFamily="34" charset="0"/>
                  </a:rPr>
                  <a:t>)</a:t>
                </a:r>
                <a:r>
                  <a:rPr lang="vi-VN" sz="2667" dirty="0">
                    <a:solidFill>
                      <a:prstClr val="black"/>
                    </a:solidFill>
                    <a:latin typeface="Arial" panose="020B0604020202020204" pitchFamily="34" charset="0"/>
                    <a:cs typeface="Arial" panose="020B0604020202020204" pitchFamily="34" charset="0"/>
                  </a:rPr>
                  <a:t> </a:t>
                </a:r>
                <a:r>
                  <a:rPr lang="vi-VN" sz="2667" dirty="0">
                    <a:solidFill>
                      <a:prstClr val="black"/>
                    </a:solidFill>
                    <a:latin typeface="Arial" panose="020B0604020202020204" pitchFamily="34" charset="0"/>
                    <a:cs typeface="Arial" panose="020B0604020202020204" pitchFamily="34" charset="0"/>
                  </a:rPr>
                  <a:t>Thu nhập trung bình này không phản ánh đúng thu nhập của nhân viên công ty vì thu nhập 4 triệu của nhân viên gần với mức trung bình, còn thu nhập 20 triệu của giám đốc thì lớn hơn rất nhiều so với mức trung bình. </a:t>
                </a:r>
              </a:p>
            </p:txBody>
          </p:sp>
        </mc:Choice>
        <mc:Fallback>
          <p:sp>
            <p:nvSpPr>
              <p:cNvPr id="31" name="Rectangle 30"/>
              <p:cNvSpPr>
                <a:spLocks noRot="1" noChangeAspect="1" noMove="1" noResize="1" noEditPoints="1" noAdjustHandles="1" noChangeArrowheads="1" noChangeShapeType="1" noTextEdit="1"/>
              </p:cNvSpPr>
              <p:nvPr/>
            </p:nvSpPr>
            <p:spPr>
              <a:xfrm>
                <a:off x="4477305" y="939801"/>
                <a:ext cx="7010400" cy="5594352"/>
              </a:xfrm>
              <a:prstGeom prst="rect">
                <a:avLst/>
              </a:prstGeom>
              <a:blipFill>
                <a:blip r:embed="rId11"/>
                <a:stretch>
                  <a:fillRect l="-1652" r="-1652" b="-654"/>
                </a:stretch>
              </a:blipFill>
            </p:spPr>
            <p:txBody>
              <a:bodyPr/>
              <a:lstStyle/>
              <a:p>
                <a:r>
                  <a:rPr lang="en-US">
                    <a:noFill/>
                  </a:rPr>
                  <a:t> </a:t>
                </a:r>
              </a:p>
            </p:txBody>
          </p:sp>
        </mc:Fallback>
      </mc:AlternateContent>
    </p:spTree>
    <p:extLst>
      <p:ext uri="{BB962C8B-B14F-4D97-AF65-F5344CB8AC3E}">
        <p14:creationId xmlns:p14="http://schemas.microsoft.com/office/powerpoint/2010/main" val="1951586395"/>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wipe(left)">
                                      <p:cBhvr>
                                        <p:cTn id="19" dur="500"/>
                                        <p:tgtEl>
                                          <p:spTgt spid="3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1" end="1"/>
                                            </p:txEl>
                                          </p:spTgt>
                                        </p:tgtEl>
                                        <p:attrNameLst>
                                          <p:attrName>style.visibility</p:attrName>
                                        </p:attrNameLst>
                                      </p:cBhvr>
                                      <p:to>
                                        <p:strVal val="visible"/>
                                      </p:to>
                                    </p:set>
                                    <p:animEffect transition="in" filter="wipe(left)">
                                      <p:cBhvr>
                                        <p:cTn id="24" dur="500"/>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p:nvPr/>
        </p:nvGrpSpPr>
        <p:grpSpPr>
          <a:xfrm>
            <a:off x="301088" y="1397000"/>
            <a:ext cx="11589822" cy="5091395"/>
            <a:chOff x="0" y="0"/>
            <a:chExt cx="9620467" cy="4227797"/>
          </a:xfrm>
          <a:solidFill>
            <a:schemeClr val="tx2">
              <a:lumMod val="20000"/>
              <a:lumOff val="80000"/>
            </a:schemeClr>
          </a:solidFill>
        </p:grpSpPr>
        <p:sp>
          <p:nvSpPr>
            <p:cNvPr id="6" name="Freeform 3"/>
            <p:cNvSpPr/>
            <p:nvPr/>
          </p:nvSpPr>
          <p:spPr>
            <a:xfrm>
              <a:off x="0" y="0"/>
              <a:ext cx="9620467" cy="4227797"/>
            </a:xfrm>
            <a:custGeom>
              <a:avLst/>
              <a:gdLst/>
              <a:ahLst/>
              <a:cxnLst/>
              <a:rect l="l" t="t" r="r" b="b"/>
              <a:pathLst>
                <a:path w="9620467" h="4227797">
                  <a:moveTo>
                    <a:pt x="9496007" y="4227797"/>
                  </a:moveTo>
                  <a:lnTo>
                    <a:pt x="124460" y="4227797"/>
                  </a:lnTo>
                  <a:cubicBezTo>
                    <a:pt x="55880" y="4227797"/>
                    <a:pt x="0" y="4171917"/>
                    <a:pt x="0" y="4103337"/>
                  </a:cubicBezTo>
                  <a:lnTo>
                    <a:pt x="0" y="124460"/>
                  </a:lnTo>
                  <a:cubicBezTo>
                    <a:pt x="0" y="55880"/>
                    <a:pt x="55880" y="0"/>
                    <a:pt x="124460" y="0"/>
                  </a:cubicBezTo>
                  <a:lnTo>
                    <a:pt x="9496007" y="0"/>
                  </a:lnTo>
                  <a:cubicBezTo>
                    <a:pt x="9564587" y="0"/>
                    <a:pt x="9620467" y="55880"/>
                    <a:pt x="9620467" y="124460"/>
                  </a:cubicBezTo>
                  <a:lnTo>
                    <a:pt x="9620467" y="4103337"/>
                  </a:lnTo>
                  <a:cubicBezTo>
                    <a:pt x="9620467" y="4171917"/>
                    <a:pt x="9564587" y="4227797"/>
                    <a:pt x="9496007" y="4227797"/>
                  </a:cubicBezTo>
                  <a:close/>
                </a:path>
              </a:pathLst>
            </a:custGeom>
            <a:grpFill/>
          </p:spPr>
        </p:sp>
      </p:grpSp>
      <p:sp>
        <p:nvSpPr>
          <p:cNvPr id="8" name="TextBox 7"/>
          <p:cNvSpPr txBox="1"/>
          <p:nvPr/>
        </p:nvSpPr>
        <p:spPr>
          <a:xfrm>
            <a:off x="4784281" y="666036"/>
            <a:ext cx="2623436" cy="646331"/>
          </a:xfrm>
          <a:prstGeom prst="rect">
            <a:avLst/>
          </a:prstGeom>
          <a:noFill/>
        </p:spPr>
        <p:txBody>
          <a:bodyPr wrap="square" rtlCol="0">
            <a:spAutoFit/>
          </a:bodyPr>
          <a:lstStyle/>
          <a:p>
            <a:pPr algn="ctr" defTabSz="609630"/>
            <a:r>
              <a:rPr lang="en-US" sz="3600" b="1" dirty="0">
                <a:solidFill>
                  <a:srgbClr val="C00000"/>
                </a:solidFill>
                <a:latin typeface="Arial" panose="020B0604020202020204" pitchFamily="34" charset="0"/>
                <a:cs typeface="Arial" panose="020B0604020202020204" pitchFamily="34" charset="0"/>
              </a:rPr>
              <a:t>KẾT LUẬN</a:t>
            </a:r>
            <a:endParaRPr lang="en-US" sz="3600" b="1" dirty="0">
              <a:solidFill>
                <a:srgbClr val="C00000"/>
              </a:solidFill>
              <a:latin typeface="Arial" panose="020B0604020202020204" pitchFamily="34" charset="0"/>
              <a:cs typeface="Arial" panose="020B0604020202020204" pitchFamily="34" charset="0"/>
            </a:endParaRPr>
          </a:p>
        </p:txBody>
      </p:sp>
      <p:pic>
        <p:nvPicPr>
          <p:cNvPr id="15" name="Picture 4"/>
          <p:cNvPicPr>
            <a:picLocks noChangeAspect="1"/>
          </p:cNvPicPr>
          <p:nvPr/>
        </p:nvPicPr>
        <p:blipFill>
          <a:blip r:embed="rId2"/>
          <a:srcRect/>
          <a:stretch>
            <a:fillRect/>
          </a:stretch>
        </p:blipFill>
        <p:spPr>
          <a:xfrm flipH="1">
            <a:off x="660400" y="76200"/>
            <a:ext cx="2997200" cy="2004377"/>
          </a:xfrm>
          <a:prstGeom prst="rect">
            <a:avLst/>
          </a:prstGeom>
        </p:spPr>
      </p:pic>
      <p:sp>
        <p:nvSpPr>
          <p:cNvPr id="2" name="Rectangle 1"/>
          <p:cNvSpPr/>
          <p:nvPr/>
        </p:nvSpPr>
        <p:spPr>
          <a:xfrm>
            <a:off x="1295399" y="2080577"/>
            <a:ext cx="9601200" cy="1939377"/>
          </a:xfrm>
          <a:prstGeom prst="rect">
            <a:avLst/>
          </a:prstGeom>
        </p:spPr>
        <p:txBody>
          <a:bodyPr wrap="square">
            <a:spAutoFit/>
          </a:bodyPr>
          <a:lstStyle/>
          <a:p>
            <a:pPr algn="just" defTabSz="609630">
              <a:lnSpc>
                <a:spcPct val="150000"/>
              </a:lnSpc>
            </a:pPr>
            <a:r>
              <a:rPr lang="vi-VN" sz="2667" dirty="0">
                <a:solidFill>
                  <a:prstClr val="black"/>
                </a:solidFill>
                <a:latin typeface="Arial" panose="020B0604020202020204" pitchFamily="34" charset="0"/>
              </a:rPr>
              <a:t>Trong trường hợp mẫu số liệu có giá trị bất thường (rất lớn hoặc rất bé so với đa số các giá trị khác), người ta không dùng số trung bình để đo xu thế trung tâm mà dùng </a:t>
            </a:r>
            <a:r>
              <a:rPr lang="vi-VN" sz="2667" dirty="0">
                <a:solidFill>
                  <a:srgbClr val="C00000"/>
                </a:solidFill>
                <a:latin typeface="Arial" panose="020B0604020202020204" pitchFamily="34" charset="0"/>
              </a:rPr>
              <a:t>trung vị</a:t>
            </a:r>
            <a:r>
              <a:rPr lang="vi-VN" sz="2667" dirty="0">
                <a:solidFill>
                  <a:prstClr val="black"/>
                </a:solidFill>
                <a:latin typeface="Arial" panose="020B0604020202020204" pitchFamily="34" charset="0"/>
              </a:rPr>
              <a:t>.</a:t>
            </a:r>
            <a:endParaRPr lang="en-US" sz="2667" dirty="0">
              <a:solidFill>
                <a:prstClr val="black"/>
              </a:solidFill>
              <a:latin typeface="Calibri"/>
            </a:endParaRPr>
          </a:p>
        </p:txBody>
      </p:sp>
      <p:grpSp>
        <p:nvGrpSpPr>
          <p:cNvPr id="4" name="Group 3"/>
          <p:cNvGrpSpPr/>
          <p:nvPr/>
        </p:nvGrpSpPr>
        <p:grpSpPr>
          <a:xfrm>
            <a:off x="2723498" y="4076490"/>
            <a:ext cx="2842293" cy="1767389"/>
            <a:chOff x="4085247" y="6114735"/>
            <a:chExt cx="4263439" cy="2651083"/>
          </a:xfrm>
        </p:grpSpPr>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46821">
              <a:off x="4085247" y="6114735"/>
              <a:ext cx="4263439" cy="2651083"/>
            </a:xfrm>
            <a:prstGeom prst="rect">
              <a:avLst/>
            </a:prstGeom>
          </p:spPr>
        </p:pic>
        <p:sp>
          <p:nvSpPr>
            <p:cNvPr id="3" name="TextBox 2"/>
            <p:cNvSpPr txBox="1"/>
            <p:nvPr/>
          </p:nvSpPr>
          <p:spPr>
            <a:xfrm rot="21321900">
              <a:off x="4491472" y="7032520"/>
              <a:ext cx="3767335" cy="815512"/>
            </a:xfrm>
            <a:prstGeom prst="rect">
              <a:avLst/>
            </a:prstGeom>
            <a:noFill/>
          </p:spPr>
          <p:txBody>
            <a:bodyPr wrap="square" rtlCol="0">
              <a:spAutoFit/>
            </a:bodyPr>
            <a:lstStyle/>
            <a:p>
              <a:pPr defTabSz="609630"/>
              <a:r>
                <a:rPr lang="en-US" sz="2933" dirty="0" err="1">
                  <a:solidFill>
                    <a:prstClr val="black"/>
                  </a:solidFill>
                  <a:latin typeface="Arial" panose="020B0604020202020204" pitchFamily="34" charset="0"/>
                  <a:cs typeface="Arial" panose="020B0604020202020204" pitchFamily="34" charset="0"/>
                </a:rPr>
                <a:t>Số</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trung</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bình</a:t>
              </a:r>
              <a:endParaRPr lang="en-US" sz="2933" dirty="0">
                <a:solidFill>
                  <a:prstClr val="black"/>
                </a:solidFill>
                <a:latin typeface="Arial" panose="020B0604020202020204" pitchFamily="34" charset="0"/>
                <a:cs typeface="Arial" panose="020B0604020202020204" pitchFamily="34" charset="0"/>
              </a:endParaRPr>
            </a:p>
          </p:txBody>
        </p:sp>
      </p:grpSp>
      <p:grpSp>
        <p:nvGrpSpPr>
          <p:cNvPr id="22" name="Group 21"/>
          <p:cNvGrpSpPr/>
          <p:nvPr/>
        </p:nvGrpSpPr>
        <p:grpSpPr>
          <a:xfrm>
            <a:off x="6846034" y="4287969"/>
            <a:ext cx="2546079" cy="1583198"/>
            <a:chOff x="10269050" y="6431953"/>
            <a:chExt cx="3819119" cy="2374797"/>
          </a:xfrm>
        </p:grpSpPr>
        <p:pic>
          <p:nvPicPr>
            <p:cNvPr id="17"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24223">
              <a:off x="10269050" y="6431953"/>
              <a:ext cx="3819119" cy="2374797"/>
            </a:xfrm>
            <a:prstGeom prst="rect">
              <a:avLst/>
            </a:prstGeom>
          </p:spPr>
        </p:pic>
        <p:sp>
          <p:nvSpPr>
            <p:cNvPr id="18" name="TextBox 17"/>
            <p:cNvSpPr txBox="1"/>
            <p:nvPr/>
          </p:nvSpPr>
          <p:spPr>
            <a:xfrm rot="699302">
              <a:off x="10389241" y="7211596"/>
              <a:ext cx="3505200" cy="815513"/>
            </a:xfrm>
            <a:prstGeom prst="rect">
              <a:avLst/>
            </a:prstGeom>
            <a:noFill/>
          </p:spPr>
          <p:txBody>
            <a:bodyPr wrap="square" rtlCol="0">
              <a:spAutoFit/>
            </a:bodyPr>
            <a:lstStyle/>
            <a:p>
              <a:pPr algn="ctr" defTabSz="609630"/>
              <a:r>
                <a:rPr lang="en-US" sz="2933" dirty="0" err="1">
                  <a:solidFill>
                    <a:prstClr val="black"/>
                  </a:solidFill>
                  <a:latin typeface="Arial" panose="020B0604020202020204" pitchFamily="34" charset="0"/>
                  <a:cs typeface="Arial" panose="020B0604020202020204" pitchFamily="34" charset="0"/>
                </a:rPr>
                <a:t>Trung</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vị</a:t>
              </a:r>
              <a:endParaRPr lang="en-US" sz="2933" dirty="0">
                <a:solidFill>
                  <a:prstClr val="black"/>
                </a:solidFill>
                <a:latin typeface="Arial" panose="020B0604020202020204" pitchFamily="34" charset="0"/>
                <a:cs typeface="Arial" panose="020B0604020202020204" pitchFamily="34" charset="0"/>
              </a:endParaRPr>
            </a:p>
          </p:txBody>
        </p:sp>
      </p:grpSp>
      <p:pic>
        <p:nvPicPr>
          <p:cNvPr id="19" name="Picture 2"/>
          <p:cNvPicPr>
            <a:picLocks noChangeAspect="1"/>
          </p:cNvPicPr>
          <p:nvPr/>
        </p:nvPicPr>
        <p:blipFill>
          <a:blip r:embed="rId6"/>
          <a:srcRect/>
          <a:stretch>
            <a:fillRect/>
          </a:stretch>
        </p:blipFill>
        <p:spPr>
          <a:xfrm>
            <a:off x="7619528" y="4225904"/>
            <a:ext cx="1976740" cy="1828485"/>
          </a:xfrm>
          <a:prstGeom prst="rect">
            <a:avLst/>
          </a:prstGeom>
        </p:spPr>
      </p:pic>
      <p:pic>
        <p:nvPicPr>
          <p:cNvPr id="21" name="Picture 3"/>
          <p:cNvPicPr>
            <a:picLocks noChangeAspect="1"/>
          </p:cNvPicPr>
          <p:nvPr/>
        </p:nvPicPr>
        <p:blipFill>
          <a:blip r:embed="rId7"/>
          <a:srcRect l="135" r="135"/>
          <a:stretch>
            <a:fillRect/>
          </a:stretch>
        </p:blipFill>
        <p:spPr>
          <a:xfrm>
            <a:off x="3200400" y="4228680"/>
            <a:ext cx="1865425" cy="1881101"/>
          </a:xfrm>
          <a:prstGeom prst="rect">
            <a:avLst/>
          </a:prstGeom>
        </p:spPr>
      </p:pic>
    </p:spTree>
    <p:extLst>
      <p:ext uri="{BB962C8B-B14F-4D97-AF65-F5344CB8AC3E}">
        <p14:creationId xmlns:p14="http://schemas.microsoft.com/office/powerpoint/2010/main" val="2614801603"/>
      </p:ext>
    </p:extLst>
  </p:cSld>
  <p:clrMapOvr>
    <a:masterClrMapping/>
  </p:clrMapOvr>
  <mc:AlternateContent xmlns:mc="http://schemas.openxmlformats.org/markup-compatibility/2006" xmlns:p14="http://schemas.microsoft.com/office/powerpoint/2010/main">
    <mc:Choice Requires="p14">
      <p:transition spd="slow" p14:dur="800">
        <p:plus/>
      </p:transition>
    </mc:Choice>
    <mc:Fallback xmlns="">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p:nvPr/>
        </p:nvGrpSpPr>
        <p:grpSpPr>
          <a:xfrm>
            <a:off x="301088" y="1397000"/>
            <a:ext cx="11589822" cy="5091395"/>
            <a:chOff x="0" y="0"/>
            <a:chExt cx="9620467" cy="4227797"/>
          </a:xfrm>
          <a:solidFill>
            <a:schemeClr val="tx2">
              <a:lumMod val="20000"/>
              <a:lumOff val="80000"/>
            </a:schemeClr>
          </a:solidFill>
        </p:grpSpPr>
        <p:sp>
          <p:nvSpPr>
            <p:cNvPr id="6" name="Freeform 3"/>
            <p:cNvSpPr/>
            <p:nvPr/>
          </p:nvSpPr>
          <p:spPr>
            <a:xfrm>
              <a:off x="0" y="0"/>
              <a:ext cx="9620467" cy="4227797"/>
            </a:xfrm>
            <a:custGeom>
              <a:avLst/>
              <a:gdLst/>
              <a:ahLst/>
              <a:cxnLst/>
              <a:rect l="l" t="t" r="r" b="b"/>
              <a:pathLst>
                <a:path w="9620467" h="4227797">
                  <a:moveTo>
                    <a:pt x="9496007" y="4227797"/>
                  </a:moveTo>
                  <a:lnTo>
                    <a:pt x="124460" y="4227797"/>
                  </a:lnTo>
                  <a:cubicBezTo>
                    <a:pt x="55880" y="4227797"/>
                    <a:pt x="0" y="4171917"/>
                    <a:pt x="0" y="4103337"/>
                  </a:cubicBezTo>
                  <a:lnTo>
                    <a:pt x="0" y="124460"/>
                  </a:lnTo>
                  <a:cubicBezTo>
                    <a:pt x="0" y="55880"/>
                    <a:pt x="55880" y="0"/>
                    <a:pt x="124460" y="0"/>
                  </a:cubicBezTo>
                  <a:lnTo>
                    <a:pt x="9496007" y="0"/>
                  </a:lnTo>
                  <a:cubicBezTo>
                    <a:pt x="9564587" y="0"/>
                    <a:pt x="9620467" y="55880"/>
                    <a:pt x="9620467" y="124460"/>
                  </a:cubicBezTo>
                  <a:lnTo>
                    <a:pt x="9620467" y="4103337"/>
                  </a:lnTo>
                  <a:cubicBezTo>
                    <a:pt x="9620467" y="4171917"/>
                    <a:pt x="9564587" y="4227797"/>
                    <a:pt x="9496007" y="4227797"/>
                  </a:cubicBezTo>
                  <a:close/>
                </a:path>
              </a:pathLst>
            </a:custGeom>
            <a:grpFill/>
          </p:spPr>
        </p:sp>
      </p:grpSp>
      <p:sp>
        <p:nvSpPr>
          <p:cNvPr id="8" name="TextBox 7"/>
          <p:cNvSpPr txBox="1"/>
          <p:nvPr/>
        </p:nvSpPr>
        <p:spPr>
          <a:xfrm>
            <a:off x="4784281" y="666036"/>
            <a:ext cx="2623436" cy="646331"/>
          </a:xfrm>
          <a:prstGeom prst="rect">
            <a:avLst/>
          </a:prstGeom>
          <a:noFill/>
        </p:spPr>
        <p:txBody>
          <a:bodyPr wrap="square" rtlCol="0">
            <a:spAutoFit/>
          </a:bodyPr>
          <a:lstStyle/>
          <a:p>
            <a:pPr algn="ctr" defTabSz="609630"/>
            <a:r>
              <a:rPr lang="en-US" sz="3600" b="1" dirty="0">
                <a:solidFill>
                  <a:srgbClr val="C00000"/>
                </a:solidFill>
                <a:latin typeface="Arial" panose="020B0604020202020204" pitchFamily="34" charset="0"/>
                <a:cs typeface="Arial" panose="020B0604020202020204" pitchFamily="34" charset="0"/>
              </a:rPr>
              <a:t>KẾT LUẬN</a:t>
            </a:r>
            <a:endParaRPr lang="en-US" sz="3600" b="1" dirty="0">
              <a:solidFill>
                <a:srgbClr val="C00000"/>
              </a:solidFill>
              <a:latin typeface="Arial" panose="020B0604020202020204" pitchFamily="34" charset="0"/>
              <a:cs typeface="Arial" panose="020B0604020202020204" pitchFamily="34" charset="0"/>
            </a:endParaRPr>
          </a:p>
        </p:txBody>
      </p:sp>
      <p:pic>
        <p:nvPicPr>
          <p:cNvPr id="15" name="Picture 4"/>
          <p:cNvPicPr>
            <a:picLocks noChangeAspect="1"/>
          </p:cNvPicPr>
          <p:nvPr/>
        </p:nvPicPr>
        <p:blipFill>
          <a:blip r:embed="rId2"/>
          <a:srcRect/>
          <a:stretch>
            <a:fillRect/>
          </a:stretch>
        </p:blipFill>
        <p:spPr>
          <a:xfrm flipH="1">
            <a:off x="660400" y="76200"/>
            <a:ext cx="2997200" cy="2004377"/>
          </a:xfrm>
          <a:prstGeom prst="rect">
            <a:avLst/>
          </a:prstGeom>
        </p:spPr>
      </p:pic>
      <p:sp>
        <p:nvSpPr>
          <p:cNvPr id="4" name="Rectangle 3"/>
          <p:cNvSpPr/>
          <p:nvPr/>
        </p:nvSpPr>
        <p:spPr>
          <a:xfrm>
            <a:off x="1041399" y="2195989"/>
            <a:ext cx="10109200" cy="3786421"/>
          </a:xfrm>
          <a:prstGeom prst="rect">
            <a:avLst/>
          </a:prstGeom>
        </p:spPr>
        <p:txBody>
          <a:bodyPr wrap="square">
            <a:spAutoFit/>
          </a:bodyPr>
          <a:lstStyle/>
          <a:p>
            <a:pPr algn="just" defTabSz="609630">
              <a:lnSpc>
                <a:spcPct val="150000"/>
              </a:lnSpc>
            </a:pPr>
            <a:r>
              <a:rPr lang="vi-VN" sz="2667" dirty="0">
                <a:solidFill>
                  <a:prstClr val="black"/>
                </a:solidFill>
                <a:latin typeface="Arial" panose="020B0604020202020204" pitchFamily="34" charset="0"/>
                <a:cs typeface="Arial" panose="020B0604020202020204" pitchFamily="34" charset="0"/>
              </a:rPr>
              <a:t>Để tìm trung vị (kí hiệu là Me) của một mẫu số liệu, ta thực hiện như sau:</a:t>
            </a:r>
          </a:p>
          <a:p>
            <a:pPr marL="381019" indent="-381019" algn="just" defTabSz="609630">
              <a:lnSpc>
                <a:spcPct val="150000"/>
              </a:lnSpc>
              <a:buFont typeface="Wingdings" panose="05000000000000000000" pitchFamily="2" charset="2"/>
              <a:buChar char="Ø"/>
            </a:pPr>
            <a:r>
              <a:rPr lang="vi-VN" sz="2667" dirty="0">
                <a:solidFill>
                  <a:prstClr val="black"/>
                </a:solidFill>
                <a:latin typeface="Arial" panose="020B0604020202020204" pitchFamily="34" charset="0"/>
                <a:cs typeface="Arial" panose="020B0604020202020204" pitchFamily="34" charset="0"/>
              </a:rPr>
              <a:t>Sắp </a:t>
            </a:r>
            <a:r>
              <a:rPr lang="vi-VN" sz="2667" dirty="0">
                <a:solidFill>
                  <a:prstClr val="black"/>
                </a:solidFill>
                <a:latin typeface="Arial" panose="020B0604020202020204" pitchFamily="34" charset="0"/>
                <a:cs typeface="Arial" panose="020B0604020202020204" pitchFamily="34" charset="0"/>
              </a:rPr>
              <a:t>xếp các giá trị trong mẫu số liệu theo thứ tự không giảm. </a:t>
            </a:r>
          </a:p>
          <a:p>
            <a:pPr marL="381019" indent="-381019" algn="just" defTabSz="609630">
              <a:lnSpc>
                <a:spcPct val="150000"/>
              </a:lnSpc>
              <a:buFont typeface="Wingdings" panose="05000000000000000000" pitchFamily="2" charset="2"/>
              <a:buChar char="Ø"/>
            </a:pPr>
            <a:r>
              <a:rPr lang="vi-VN" sz="2667" dirty="0">
                <a:solidFill>
                  <a:prstClr val="black"/>
                </a:solidFill>
                <a:latin typeface="Arial" panose="020B0604020202020204" pitchFamily="34" charset="0"/>
                <a:cs typeface="Arial" panose="020B0604020202020204" pitchFamily="34" charset="0"/>
              </a:rPr>
              <a:t>Nếu </a:t>
            </a:r>
            <a:r>
              <a:rPr lang="vi-VN" sz="2667" dirty="0">
                <a:solidFill>
                  <a:prstClr val="black"/>
                </a:solidFill>
                <a:latin typeface="Arial" panose="020B0604020202020204" pitchFamily="34" charset="0"/>
                <a:cs typeface="Arial" panose="020B0604020202020204" pitchFamily="34" charset="0"/>
              </a:rPr>
              <a:t>số giá trị của mẫu số liệu là số lẻ thì giá trị chính giữa của mẫu là trung vị. Nếu là số chẵn thì trung vị là trung bình cộng của hai giá trị chính giữa của mẫu.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600" y="4675810"/>
            <a:ext cx="2550106" cy="2550106"/>
          </a:xfrm>
          <a:prstGeom prst="rect">
            <a:avLst/>
          </a:prstGeom>
        </p:spPr>
      </p:pic>
    </p:spTree>
    <p:extLst>
      <p:ext uri="{BB962C8B-B14F-4D97-AF65-F5344CB8AC3E}">
        <p14:creationId xmlns:p14="http://schemas.microsoft.com/office/powerpoint/2010/main" val="404930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anim calcmode="lin" valueType="num">
                                      <p:cBhvr>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2"/>
          <p:cNvGrpSpPr/>
          <p:nvPr/>
        </p:nvGrpSpPr>
        <p:grpSpPr>
          <a:xfrm>
            <a:off x="1063413" y="815221"/>
            <a:ext cx="10264987" cy="1648579"/>
            <a:chOff x="0" y="0"/>
            <a:chExt cx="6281481" cy="4183626"/>
          </a:xfrm>
        </p:grpSpPr>
        <p:sp>
          <p:nvSpPr>
            <p:cNvPr id="23" name="Freeform 23"/>
            <p:cNvSpPr/>
            <p:nvPr/>
          </p:nvSpPr>
          <p:spPr>
            <a:xfrm>
              <a:off x="0" y="0"/>
              <a:ext cx="6281481" cy="4183626"/>
            </a:xfrm>
            <a:custGeom>
              <a:avLst/>
              <a:gdLst/>
              <a:ahLst/>
              <a:cxnLst/>
              <a:rect l="l" t="t" r="r" b="b"/>
              <a:pathLst>
                <a:path w="6281481" h="4183626">
                  <a:moveTo>
                    <a:pt x="6157021" y="4183626"/>
                  </a:moveTo>
                  <a:lnTo>
                    <a:pt x="124460" y="4183626"/>
                  </a:lnTo>
                  <a:cubicBezTo>
                    <a:pt x="55880" y="4183626"/>
                    <a:pt x="0" y="4127746"/>
                    <a:pt x="0" y="4059166"/>
                  </a:cubicBezTo>
                  <a:lnTo>
                    <a:pt x="0" y="124460"/>
                  </a:lnTo>
                  <a:cubicBezTo>
                    <a:pt x="0" y="55880"/>
                    <a:pt x="55880" y="0"/>
                    <a:pt x="124460" y="0"/>
                  </a:cubicBezTo>
                  <a:lnTo>
                    <a:pt x="6157021" y="0"/>
                  </a:lnTo>
                  <a:cubicBezTo>
                    <a:pt x="6225601" y="0"/>
                    <a:pt x="6281481" y="55880"/>
                    <a:pt x="6281481" y="124460"/>
                  </a:cubicBezTo>
                  <a:lnTo>
                    <a:pt x="6281481" y="4059166"/>
                  </a:lnTo>
                  <a:cubicBezTo>
                    <a:pt x="6281481" y="4127746"/>
                    <a:pt x="6225601" y="4183626"/>
                    <a:pt x="6157021" y="4183626"/>
                  </a:cubicBezTo>
                  <a:close/>
                </a:path>
              </a:pathLst>
            </a:custGeom>
            <a:solidFill>
              <a:schemeClr val="accent4">
                <a:lumMod val="20000"/>
                <a:lumOff val="80000"/>
              </a:schemeClr>
            </a:solidFill>
          </p:spPr>
        </p:sp>
      </p:grpSp>
      <p:grpSp>
        <p:nvGrpSpPr>
          <p:cNvPr id="63" name="Group 62"/>
          <p:cNvGrpSpPr/>
          <p:nvPr/>
        </p:nvGrpSpPr>
        <p:grpSpPr>
          <a:xfrm>
            <a:off x="896113" y="320845"/>
            <a:ext cx="1905000" cy="1066800"/>
            <a:chOff x="1028700" y="1028700"/>
            <a:chExt cx="5129945" cy="1837453"/>
          </a:xfrm>
        </p:grpSpPr>
        <p:pic>
          <p:nvPicPr>
            <p:cNvPr id="41" name="Picture 4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28700" y="1028700"/>
              <a:ext cx="5129945" cy="1837453"/>
            </a:xfrm>
            <a:prstGeom prst="rect">
              <a:avLst/>
            </a:prstGeom>
          </p:spPr>
        </p:pic>
        <p:sp>
          <p:nvSpPr>
            <p:cNvPr id="49" name="TextBox 49"/>
            <p:cNvSpPr txBox="1"/>
            <p:nvPr/>
          </p:nvSpPr>
          <p:spPr>
            <a:xfrm>
              <a:off x="1479222" y="1291197"/>
              <a:ext cx="4228903" cy="596378"/>
            </a:xfrm>
            <a:prstGeom prst="rect">
              <a:avLst/>
            </a:prstGeom>
          </p:spPr>
          <p:txBody>
            <a:bodyPr lIns="0" tIns="0" rIns="0" bIns="0" rtlCol="0" anchor="t">
              <a:spAutoFit/>
            </a:bodyPr>
            <a:lstStyle/>
            <a:p>
              <a:pPr algn="ctr" defTabSz="609630">
                <a:lnSpc>
                  <a:spcPts val="2698"/>
                </a:lnSpc>
              </a:pPr>
              <a:r>
                <a:rPr lang="en-US" sz="2933" b="1" spc="-24" dirty="0" err="1">
                  <a:solidFill>
                    <a:srgbClr val="100F0D"/>
                  </a:solidFill>
                  <a:latin typeface="Arial" panose="020B0604020202020204" pitchFamily="34" charset="0"/>
                  <a:cs typeface="Arial" panose="020B0604020202020204" pitchFamily="34" charset="0"/>
                </a:rPr>
                <a:t>Ví</a:t>
              </a:r>
              <a:r>
                <a:rPr lang="en-US" sz="2933" b="1" spc="-24" dirty="0">
                  <a:solidFill>
                    <a:srgbClr val="100F0D"/>
                  </a:solidFill>
                  <a:latin typeface="Arial" panose="020B0604020202020204" pitchFamily="34" charset="0"/>
                  <a:cs typeface="Arial" panose="020B0604020202020204" pitchFamily="34" charset="0"/>
                </a:rPr>
                <a:t> </a:t>
              </a:r>
              <a:r>
                <a:rPr lang="en-US" sz="2933" b="1" spc="-24" dirty="0" err="1">
                  <a:solidFill>
                    <a:srgbClr val="100F0D"/>
                  </a:solidFill>
                  <a:latin typeface="Arial" panose="020B0604020202020204" pitchFamily="34" charset="0"/>
                  <a:cs typeface="Arial" panose="020B0604020202020204" pitchFamily="34" charset="0"/>
                </a:rPr>
                <a:t>dụ</a:t>
              </a:r>
              <a:r>
                <a:rPr lang="en-US" sz="2933" b="1" spc="-24" dirty="0">
                  <a:solidFill>
                    <a:srgbClr val="100F0D"/>
                  </a:solidFill>
                  <a:latin typeface="Arial" panose="020B0604020202020204" pitchFamily="34" charset="0"/>
                  <a:cs typeface="Arial" panose="020B0604020202020204" pitchFamily="34" charset="0"/>
                </a:rPr>
                <a:t> 2</a:t>
              </a:r>
              <a:endParaRPr lang="en-US" sz="2933" b="1" spc="-24" dirty="0">
                <a:solidFill>
                  <a:srgbClr val="100F0D"/>
                </a:solidFill>
                <a:latin typeface="Arial" panose="020B0604020202020204" pitchFamily="34" charset="0"/>
                <a:cs typeface="Arial" panose="020B0604020202020204" pitchFamily="34" charset="0"/>
              </a:endParaRPr>
            </a:p>
          </p:txBody>
        </p:sp>
      </p:grpSp>
      <p:sp>
        <p:nvSpPr>
          <p:cNvPr id="66" name="TextBox 65"/>
          <p:cNvSpPr txBox="1"/>
          <p:nvPr/>
        </p:nvSpPr>
        <p:spPr>
          <a:xfrm>
            <a:off x="5675207" y="2486252"/>
            <a:ext cx="1041400" cy="502766"/>
          </a:xfrm>
          <a:prstGeom prst="rect">
            <a:avLst/>
          </a:prstGeom>
          <a:noFill/>
        </p:spPr>
        <p:txBody>
          <a:bodyPr wrap="square" rtlCol="0">
            <a:spAutoFit/>
          </a:bodyPr>
          <a:lstStyle/>
          <a:p>
            <a:pPr algn="ctr" defTabSz="609630"/>
            <a:r>
              <a:rPr lang="en-US" sz="2667" b="1" u="sng" dirty="0" err="1">
                <a:solidFill>
                  <a:srgbClr val="C00000"/>
                </a:solidFill>
                <a:latin typeface="Arial" panose="020B0604020202020204" pitchFamily="34" charset="0"/>
                <a:cs typeface="Arial" panose="020B0604020202020204" pitchFamily="34" charset="0"/>
              </a:rPr>
              <a:t>Giải</a:t>
            </a:r>
            <a:endParaRPr lang="en-US" sz="2667" b="1" u="sng" dirty="0">
              <a:solidFill>
                <a:srgbClr val="C00000"/>
              </a:solidFill>
              <a:latin typeface="Arial" panose="020B0604020202020204" pitchFamily="34" charset="0"/>
              <a:cs typeface="Arial" panose="020B0604020202020204" pitchFamily="34" charset="0"/>
            </a:endParaRPr>
          </a:p>
        </p:txBody>
      </p:sp>
      <p:sp>
        <p:nvSpPr>
          <p:cNvPr id="2" name="TextBox 1"/>
          <p:cNvSpPr txBox="1"/>
          <p:nvPr/>
        </p:nvSpPr>
        <p:spPr>
          <a:xfrm>
            <a:off x="1598507" y="972703"/>
            <a:ext cx="9347200" cy="1323696"/>
          </a:xfrm>
          <a:prstGeom prst="rect">
            <a:avLst/>
          </a:prstGeom>
          <a:noFill/>
        </p:spPr>
        <p:txBody>
          <a:bodyPr wrap="square" rtlCol="0">
            <a:spAutoFit/>
          </a:bodyPr>
          <a:lstStyle/>
          <a:p>
            <a:pPr algn="just" defTabSz="609630">
              <a:lnSpc>
                <a:spcPct val="150000"/>
              </a:lnSpc>
            </a:pPr>
            <a:r>
              <a:rPr lang="en-US" sz="2667" dirty="0" err="1">
                <a:solidFill>
                  <a:prstClr val="black"/>
                </a:solidFill>
                <a:latin typeface="Arial" panose="020B0604020202020204" pitchFamily="34" charset="0"/>
                <a:cs typeface="Arial" panose="020B0604020202020204" pitchFamily="34" charset="0"/>
              </a:rPr>
              <a:t>Hãy</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tìm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vị</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cho</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mẫu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liệu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về</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lương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giám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đốc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và</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nhân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viên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công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ty</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được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cho</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trong</a:t>
            </a:r>
            <a:r>
              <a:rPr lang="en-US" sz="2667" dirty="0">
                <a:solidFill>
                  <a:prstClr val="black"/>
                </a:solidFill>
                <a:latin typeface="Arial" panose="020B0604020202020204" pitchFamily="34" charset="0"/>
                <a:cs typeface="Arial" panose="020B0604020202020204" pitchFamily="34" charset="0"/>
              </a:rPr>
              <a:t> HĐ3.</a:t>
            </a:r>
            <a:endParaRPr lang="en-US" sz="2667"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1063413" y="2967443"/>
            <a:ext cx="10417387" cy="3786421"/>
          </a:xfrm>
          <a:prstGeom prst="rect">
            <a:avLst/>
          </a:prstGeom>
          <a:noFill/>
        </p:spPr>
        <p:txBody>
          <a:bodyPr wrap="square" rtlCol="0">
            <a:spAutoFit/>
          </a:bodyPr>
          <a:lstStyle/>
          <a:p>
            <a:pPr algn="just" defTabSz="609630">
              <a:lnSpc>
                <a:spcPct val="150000"/>
              </a:lnSpc>
            </a:pPr>
            <a:r>
              <a:rPr lang="en-US" sz="2667" dirty="0" err="1">
                <a:solidFill>
                  <a:prstClr val="black"/>
                </a:solidFill>
                <a:latin typeface="Arial" panose="020B0604020202020204" pitchFamily="34" charset="0"/>
                <a:cs typeface="Arial" panose="020B0604020202020204" pitchFamily="34" charset="0"/>
              </a:rPr>
              <a:t>Để</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a:t>
            </a:r>
            <a:r>
              <a:rPr lang="en-US" sz="2667" dirty="0" err="1">
                <a:solidFill>
                  <a:prstClr val="black"/>
                </a:solidFill>
                <a:latin typeface="Arial" panose="020B0604020202020204" pitchFamily="34" charset="0"/>
                <a:cs typeface="Arial" panose="020B0604020202020204" pitchFamily="34" charset="0"/>
              </a:rPr>
              <a:t>ìm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vị</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mẫu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liệu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trên</a:t>
            </a:r>
            <a:r>
              <a:rPr lang="en-US" sz="2667" dirty="0">
                <a:solidFill>
                  <a:prstClr val="black"/>
                </a:solidFill>
                <a:latin typeface="Arial" panose="020B0604020202020204" pitchFamily="34" charset="0"/>
                <a:cs typeface="Arial" panose="020B0604020202020204" pitchFamily="34" charset="0"/>
              </a:rPr>
              <a:t>, ta </a:t>
            </a:r>
            <a:r>
              <a:rPr lang="en-US" sz="2667" dirty="0" err="1">
                <a:solidFill>
                  <a:prstClr val="black"/>
                </a:solidFill>
                <a:latin typeface="Arial" panose="020B0604020202020204" pitchFamily="34" charset="0"/>
                <a:cs typeface="Arial" panose="020B0604020202020204" pitchFamily="34" charset="0"/>
              </a:rPr>
              <a:t>làm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như</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sau</a:t>
            </a:r>
            <a:r>
              <a:rPr lang="en-US" sz="2667" dirty="0">
                <a:solidFill>
                  <a:prstClr val="black"/>
                </a:solidFill>
                <a:latin typeface="Arial" panose="020B0604020202020204" pitchFamily="34" charset="0"/>
                <a:cs typeface="Arial" panose="020B0604020202020204" pitchFamily="34" charset="0"/>
              </a:rPr>
              <a:t>:</a:t>
            </a:r>
          </a:p>
          <a:p>
            <a:pPr marL="381019" indent="-381019" algn="just" defTabSz="609630">
              <a:lnSpc>
                <a:spcPct val="150000"/>
              </a:lnSpc>
              <a:buFont typeface="Arial" panose="020B0604020202020204" pitchFamily="34" charset="0"/>
              <a:buChar char="•"/>
            </a:pPr>
            <a:r>
              <a:rPr lang="en-US" sz="2667" dirty="0" err="1">
                <a:solidFill>
                  <a:prstClr val="black"/>
                </a:solidFill>
                <a:latin typeface="Arial" panose="020B0604020202020204" pitchFamily="34" charset="0"/>
                <a:cs typeface="Arial" panose="020B0604020202020204" pitchFamily="34" charset="0"/>
              </a:rPr>
              <a:t>Sắp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xếp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liệu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theo</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thứ</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tự</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không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giảm</a:t>
            </a:r>
            <a:r>
              <a:rPr lang="en-US" sz="2667" dirty="0">
                <a:solidFill>
                  <a:prstClr val="black"/>
                </a:solidFill>
                <a:latin typeface="Arial" panose="020B0604020202020204" pitchFamily="34" charset="0"/>
                <a:cs typeface="Arial" panose="020B0604020202020204" pitchFamily="34" charset="0"/>
              </a:rPr>
              <a:t>:</a:t>
            </a:r>
          </a:p>
          <a:p>
            <a:pPr marL="495325" indent="-495325" algn="ctr" defTabSz="609630">
              <a:lnSpc>
                <a:spcPct val="150000"/>
              </a:lnSpc>
              <a:buFontTx/>
              <a:buAutoNum type="arabicPlain" startAt="4"/>
            </a:pPr>
            <a:r>
              <a:rPr lang="en-US" sz="2667" dirty="0">
                <a:solidFill>
                  <a:prstClr val="black"/>
                </a:solidFill>
                <a:latin typeface="Arial" panose="020B0604020202020204" pitchFamily="34" charset="0"/>
                <a:cs typeface="Arial" panose="020B0604020202020204" pitchFamily="34" charset="0"/>
              </a:rPr>
              <a:t>    4       4        4        4       20</a:t>
            </a:r>
          </a:p>
          <a:p>
            <a:pPr algn="ctr" defTabSz="609630">
              <a:lnSpc>
                <a:spcPct val="150000"/>
              </a:lnSpc>
            </a:pPr>
            <a:endParaRPr lang="en-US" sz="2667" dirty="0">
              <a:solidFill>
                <a:prstClr val="black"/>
              </a:solidFill>
              <a:latin typeface="Arial" panose="020B0604020202020204" pitchFamily="34" charset="0"/>
              <a:cs typeface="Arial" panose="020B0604020202020204" pitchFamily="34" charset="0"/>
            </a:endParaRPr>
          </a:p>
          <a:p>
            <a:pPr marL="381019" indent="-381019" algn="just" defTabSz="609630">
              <a:lnSpc>
                <a:spcPct val="150000"/>
              </a:lnSpc>
              <a:buFont typeface="Arial" panose="020B0604020202020204" pitchFamily="34" charset="0"/>
              <a:buChar char="•"/>
            </a:pPr>
            <a:r>
              <a:rPr lang="en-US" sz="2667" dirty="0" err="1">
                <a:solidFill>
                  <a:prstClr val="black"/>
                </a:solidFill>
                <a:latin typeface="Arial" panose="020B0604020202020204" pitchFamily="34" charset="0"/>
                <a:cs typeface="Arial" panose="020B0604020202020204" pitchFamily="34" charset="0"/>
              </a:rPr>
              <a:t>Dãy</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có</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hai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giá</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trị</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chính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giữa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cùng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bằng</a:t>
            </a:r>
            <a:r>
              <a:rPr lang="en-US" sz="2667" dirty="0">
                <a:solidFill>
                  <a:prstClr val="black"/>
                </a:solidFill>
                <a:latin typeface="Arial" panose="020B0604020202020204" pitchFamily="34" charset="0"/>
                <a:cs typeface="Arial" panose="020B0604020202020204" pitchFamily="34" charset="0"/>
              </a:rPr>
              <a:t> 4. </a:t>
            </a:r>
            <a:r>
              <a:rPr lang="en-US" sz="2667" dirty="0" err="1">
                <a:solidFill>
                  <a:prstClr val="black"/>
                </a:solidFill>
                <a:latin typeface="Arial" panose="020B0604020202020204" pitchFamily="34" charset="0"/>
                <a:cs typeface="Arial" panose="020B0604020202020204" pitchFamily="34" charset="0"/>
              </a:rPr>
              <a:t>Vậy</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vị</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mẫu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liệu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cũng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bằng</a:t>
            </a:r>
            <a:r>
              <a:rPr lang="en-US" sz="2667" dirty="0">
                <a:solidFill>
                  <a:prstClr val="black"/>
                </a:solidFill>
                <a:latin typeface="Arial" panose="020B0604020202020204" pitchFamily="34" charset="0"/>
                <a:cs typeface="Arial" panose="020B0604020202020204" pitchFamily="34" charset="0"/>
              </a:rPr>
              <a:t> 4.</a:t>
            </a:r>
            <a:endParaRPr lang="en-US" sz="2667" dirty="0">
              <a:solidFill>
                <a:prstClr val="black"/>
              </a:solidFill>
              <a:latin typeface="Arial" panose="020B0604020202020204" pitchFamily="34" charset="0"/>
              <a:cs typeface="Arial" panose="020B0604020202020204" pitchFamily="34" charset="0"/>
            </a:endParaRPr>
          </a:p>
        </p:txBody>
      </p:sp>
      <p:grpSp>
        <p:nvGrpSpPr>
          <p:cNvPr id="6" name="Group 5"/>
          <p:cNvGrpSpPr/>
          <p:nvPr/>
        </p:nvGrpSpPr>
        <p:grpSpPr>
          <a:xfrm>
            <a:off x="4826000" y="4800599"/>
            <a:ext cx="2744031" cy="695179"/>
            <a:chOff x="7239000" y="7200900"/>
            <a:chExt cx="4116046" cy="1042768"/>
          </a:xfrm>
        </p:grpSpPr>
        <p:sp>
          <p:nvSpPr>
            <p:cNvPr id="4" name="Right Brace 3"/>
            <p:cNvSpPr/>
            <p:nvPr/>
          </p:nvSpPr>
          <p:spPr>
            <a:xfrm rot="5400000">
              <a:off x="9048892" y="6610208"/>
              <a:ext cx="347601" cy="1528985"/>
            </a:xfrm>
            <a:prstGeom prst="rightBrace">
              <a:avLst>
                <a:gd name="adj1" fmla="val 72506"/>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09630"/>
              <a:endParaRPr lang="en-US" sz="1200">
                <a:solidFill>
                  <a:prstClr val="black"/>
                </a:solidFill>
                <a:latin typeface="Calibri"/>
              </a:endParaRPr>
            </a:p>
          </p:txBody>
        </p:sp>
        <p:sp>
          <p:nvSpPr>
            <p:cNvPr id="5" name="TextBox 4"/>
            <p:cNvSpPr txBox="1"/>
            <p:nvPr/>
          </p:nvSpPr>
          <p:spPr>
            <a:xfrm>
              <a:off x="7239000" y="7612822"/>
              <a:ext cx="4116046" cy="630846"/>
            </a:xfrm>
            <a:prstGeom prst="rect">
              <a:avLst/>
            </a:prstGeom>
            <a:noFill/>
          </p:spPr>
          <p:txBody>
            <a:bodyPr wrap="square" rtlCol="0">
              <a:spAutoFit/>
            </a:bodyPr>
            <a:lstStyle/>
            <a:p>
              <a:pPr algn="ctr" defTabSz="609630"/>
              <a:r>
                <a:rPr lang="en-US" sz="2133" i="1" dirty="0" err="1">
                  <a:solidFill>
                    <a:srgbClr val="002060"/>
                  </a:solidFill>
                  <a:latin typeface="Arial" panose="020B0604020202020204" pitchFamily="34" charset="0"/>
                  <a:cs typeface="Arial" panose="020B0604020202020204" pitchFamily="34" charset="0"/>
                </a:rPr>
                <a:t>Hai</a:t>
              </a:r>
              <a:r>
                <a:rPr lang="en-US" sz="2133" i="1" dirty="0">
                  <a:solidFill>
                    <a:srgbClr val="002060"/>
                  </a:solidFill>
                  <a:latin typeface="Arial" panose="020B0604020202020204" pitchFamily="34" charset="0"/>
                  <a:cs typeface="Arial" panose="020B0604020202020204" pitchFamily="34" charset="0"/>
                </a:rPr>
                <a:t> </a:t>
              </a:r>
              <a:r>
                <a:rPr lang="en-US" sz="2133" i="1" dirty="0" err="1">
                  <a:solidFill>
                    <a:srgbClr val="002060"/>
                  </a:solidFill>
                  <a:latin typeface="Arial" panose="020B0604020202020204" pitchFamily="34" charset="0"/>
                  <a:cs typeface="Arial" panose="020B0604020202020204" pitchFamily="34" charset="0"/>
                </a:rPr>
                <a:t>giá</a:t>
              </a:r>
              <a:r>
                <a:rPr lang="en-US" sz="2133" i="1" dirty="0">
                  <a:solidFill>
                    <a:srgbClr val="002060"/>
                  </a:solidFill>
                  <a:latin typeface="Arial" panose="020B0604020202020204" pitchFamily="34" charset="0"/>
                  <a:cs typeface="Arial" panose="020B0604020202020204" pitchFamily="34" charset="0"/>
                </a:rPr>
                <a:t> </a:t>
              </a:r>
              <a:r>
                <a:rPr lang="en-US" sz="2133" i="1" dirty="0" err="1">
                  <a:solidFill>
                    <a:srgbClr val="002060"/>
                  </a:solidFill>
                  <a:latin typeface="Arial" panose="020B0604020202020204" pitchFamily="34" charset="0"/>
                  <a:cs typeface="Arial" panose="020B0604020202020204" pitchFamily="34" charset="0"/>
                </a:rPr>
                <a:t>trị</a:t>
              </a:r>
              <a:r>
                <a:rPr lang="en-US" sz="2133" i="1" dirty="0">
                  <a:solidFill>
                    <a:srgbClr val="002060"/>
                  </a:solidFill>
                  <a:latin typeface="Arial" panose="020B0604020202020204" pitchFamily="34" charset="0"/>
                  <a:cs typeface="Arial" panose="020B0604020202020204" pitchFamily="34" charset="0"/>
                </a:rPr>
                <a:t> </a:t>
              </a:r>
              <a:r>
                <a:rPr lang="en-US" sz="2133" i="1" dirty="0" err="1">
                  <a:solidFill>
                    <a:srgbClr val="002060"/>
                  </a:solidFill>
                  <a:latin typeface="Arial" panose="020B0604020202020204" pitchFamily="34" charset="0"/>
                  <a:cs typeface="Arial" panose="020B0604020202020204" pitchFamily="34" charset="0"/>
                </a:rPr>
                <a:t>chính</a:t>
              </a:r>
              <a:r>
                <a:rPr lang="en-US" sz="2133" i="1" dirty="0">
                  <a:solidFill>
                    <a:srgbClr val="002060"/>
                  </a:solidFill>
                  <a:latin typeface="Arial" panose="020B0604020202020204" pitchFamily="34" charset="0"/>
                  <a:cs typeface="Arial" panose="020B0604020202020204" pitchFamily="34" charset="0"/>
                </a:rPr>
                <a:t> </a:t>
              </a:r>
              <a:r>
                <a:rPr lang="en-US" sz="2133" i="1" dirty="0" err="1">
                  <a:solidFill>
                    <a:srgbClr val="002060"/>
                  </a:solidFill>
                  <a:latin typeface="Arial" panose="020B0604020202020204" pitchFamily="34" charset="0"/>
                  <a:cs typeface="Arial" panose="020B0604020202020204" pitchFamily="34" charset="0"/>
                </a:rPr>
                <a:t>giữa</a:t>
              </a:r>
              <a:endParaRPr lang="en-US" sz="2133" i="1"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7483989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p:tgtEl>
                                          <p:spTgt spid="63"/>
                                        </p:tgtEl>
                                        <p:attrNameLst>
                                          <p:attrName>ppt_y</p:attrName>
                                        </p:attrNameLst>
                                      </p:cBhvr>
                                      <p:tavLst>
                                        <p:tav tm="0">
                                          <p:val>
                                            <p:strVal val="#ppt_y+#ppt_h*1.125000"/>
                                          </p:val>
                                        </p:tav>
                                        <p:tav tm="100000">
                                          <p:val>
                                            <p:strVal val="#ppt_y"/>
                                          </p:val>
                                        </p:tav>
                                      </p:tavLst>
                                    </p:anim>
                                    <p:animEffect transition="in" filter="wipe(up)">
                                      <p:cBhvr>
                                        <p:cTn id="8" dur="500"/>
                                        <p:tgtEl>
                                          <p:spTgt spid="63"/>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anim calcmode="lin" valueType="num">
                                      <p:cBhvr>
                                        <p:cTn id="29" dur="500" fill="hold"/>
                                        <p:tgtEl>
                                          <p:spTgt spid="3"/>
                                        </p:tgtEl>
                                        <p:attrNameLst>
                                          <p:attrName>ppt_x</p:attrName>
                                        </p:attrNameLst>
                                      </p:cBhvr>
                                      <p:tavLst>
                                        <p:tav tm="0">
                                          <p:val>
                                            <p:strVal val="#ppt_x"/>
                                          </p:val>
                                        </p:tav>
                                        <p:tav tm="100000">
                                          <p:val>
                                            <p:strVal val="#ppt_x"/>
                                          </p:val>
                                        </p:tav>
                                      </p:tavLst>
                                    </p:anim>
                                    <p:anim calcmode="lin" valueType="num">
                                      <p:cBhvr>
                                        <p:cTn id="30" dur="500" fill="hold"/>
                                        <p:tgtEl>
                                          <p:spTgt spid="3"/>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63413" y="482600"/>
            <a:ext cx="10264987" cy="1778000"/>
            <a:chOff x="1595120" y="723900"/>
            <a:chExt cx="15397480" cy="2667000"/>
          </a:xfrm>
        </p:grpSpPr>
        <p:grpSp>
          <p:nvGrpSpPr>
            <p:cNvPr id="22" name="Group 22"/>
            <p:cNvGrpSpPr/>
            <p:nvPr/>
          </p:nvGrpSpPr>
          <p:grpSpPr>
            <a:xfrm>
              <a:off x="1595120" y="723900"/>
              <a:ext cx="15397480" cy="2667000"/>
              <a:chOff x="0" y="0"/>
              <a:chExt cx="6281481" cy="4183626"/>
            </a:xfrm>
          </p:grpSpPr>
          <p:sp>
            <p:nvSpPr>
              <p:cNvPr id="23" name="Freeform 23"/>
              <p:cNvSpPr/>
              <p:nvPr/>
            </p:nvSpPr>
            <p:spPr>
              <a:xfrm>
                <a:off x="0" y="0"/>
                <a:ext cx="6281481" cy="4183626"/>
              </a:xfrm>
              <a:custGeom>
                <a:avLst/>
                <a:gdLst/>
                <a:ahLst/>
                <a:cxnLst/>
                <a:rect l="l" t="t" r="r" b="b"/>
                <a:pathLst>
                  <a:path w="6281481" h="4183626">
                    <a:moveTo>
                      <a:pt x="6157021" y="4183626"/>
                    </a:moveTo>
                    <a:lnTo>
                      <a:pt x="124460" y="4183626"/>
                    </a:lnTo>
                    <a:cubicBezTo>
                      <a:pt x="55880" y="4183626"/>
                      <a:pt x="0" y="4127746"/>
                      <a:pt x="0" y="4059166"/>
                    </a:cubicBezTo>
                    <a:lnTo>
                      <a:pt x="0" y="124460"/>
                    </a:lnTo>
                    <a:cubicBezTo>
                      <a:pt x="0" y="55880"/>
                      <a:pt x="55880" y="0"/>
                      <a:pt x="124460" y="0"/>
                    </a:cubicBezTo>
                    <a:lnTo>
                      <a:pt x="6157021" y="0"/>
                    </a:lnTo>
                    <a:cubicBezTo>
                      <a:pt x="6225601" y="0"/>
                      <a:pt x="6281481" y="55880"/>
                      <a:pt x="6281481" y="124460"/>
                    </a:cubicBezTo>
                    <a:lnTo>
                      <a:pt x="6281481" y="4059166"/>
                    </a:lnTo>
                    <a:cubicBezTo>
                      <a:pt x="6281481" y="4127746"/>
                      <a:pt x="6225601" y="4183626"/>
                      <a:pt x="6157021" y="4183626"/>
                    </a:cubicBezTo>
                    <a:close/>
                  </a:path>
                </a:pathLst>
              </a:custGeom>
              <a:solidFill>
                <a:schemeClr val="accent4">
                  <a:lumMod val="20000"/>
                  <a:lumOff val="80000"/>
                </a:schemeClr>
              </a:solidFill>
            </p:spPr>
          </p:sp>
        </p:grpSp>
        <p:grpSp>
          <p:nvGrpSpPr>
            <p:cNvPr id="2" name="Group 1"/>
            <p:cNvGrpSpPr/>
            <p:nvPr/>
          </p:nvGrpSpPr>
          <p:grpSpPr>
            <a:xfrm>
              <a:off x="1595120" y="952499"/>
              <a:ext cx="15382240" cy="2193355"/>
              <a:chOff x="1595120" y="952499"/>
              <a:chExt cx="15382240" cy="2193355"/>
            </a:xfrm>
          </p:grpSpPr>
          <p:sp>
            <p:nvSpPr>
              <p:cNvPr id="3" name="TextBox 2"/>
              <p:cNvSpPr txBox="1"/>
              <p:nvPr/>
            </p:nvSpPr>
            <p:spPr>
              <a:xfrm>
                <a:off x="1595120" y="952499"/>
                <a:ext cx="15382240" cy="1062021"/>
              </a:xfrm>
              <a:prstGeom prst="rect">
                <a:avLst/>
              </a:prstGeom>
              <a:noFill/>
            </p:spPr>
            <p:txBody>
              <a:bodyPr wrap="square" rtlCol="0">
                <a:spAutoFit/>
              </a:bodyPr>
              <a:lstStyle/>
              <a:p>
                <a:pPr algn="ctr" defTabSz="609630">
                  <a:lnSpc>
                    <a:spcPct val="150000"/>
                  </a:lnSpc>
                </a:pPr>
                <a:r>
                  <a:rPr lang="en-US" sz="2667" dirty="0">
                    <a:solidFill>
                      <a:prstClr val="black"/>
                    </a:solidFill>
                    <a:latin typeface="Arial" panose="020B0604020202020204" pitchFamily="34" charset="0"/>
                    <a:cs typeface="Arial" panose="020B0604020202020204" pitchFamily="34" charset="0"/>
                  </a:rPr>
                  <a:t>4          4         4        4        4       20</a:t>
                </a:r>
              </a:p>
            </p:txBody>
          </p:sp>
          <p:grpSp>
            <p:nvGrpSpPr>
              <p:cNvPr id="6" name="Group 5"/>
              <p:cNvGrpSpPr/>
              <p:nvPr/>
            </p:nvGrpSpPr>
            <p:grpSpPr>
              <a:xfrm>
                <a:off x="7391400" y="1996102"/>
                <a:ext cx="4116046" cy="1149752"/>
                <a:chOff x="7239000" y="7200900"/>
                <a:chExt cx="4116046" cy="1149752"/>
              </a:xfrm>
            </p:grpSpPr>
            <p:sp>
              <p:nvSpPr>
                <p:cNvPr id="4" name="Right Brace 3"/>
                <p:cNvSpPr/>
                <p:nvPr/>
              </p:nvSpPr>
              <p:spPr>
                <a:xfrm rot="5400000">
                  <a:off x="9048892" y="6610208"/>
                  <a:ext cx="347601" cy="1528985"/>
                </a:xfrm>
                <a:prstGeom prst="rightBrace">
                  <a:avLst>
                    <a:gd name="adj1" fmla="val 72506"/>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09630"/>
                  <a:endParaRPr lang="en-US" sz="1200">
                    <a:solidFill>
                      <a:prstClr val="black"/>
                    </a:solidFill>
                    <a:latin typeface="Calibri"/>
                  </a:endParaRPr>
                </a:p>
              </p:txBody>
            </p:sp>
            <p:sp>
              <p:nvSpPr>
                <p:cNvPr id="5" name="TextBox 4"/>
                <p:cNvSpPr txBox="1"/>
                <p:nvPr/>
              </p:nvSpPr>
              <p:spPr>
                <a:xfrm>
                  <a:off x="7239000" y="7719806"/>
                  <a:ext cx="4116046" cy="630846"/>
                </a:xfrm>
                <a:prstGeom prst="rect">
                  <a:avLst/>
                </a:prstGeom>
                <a:noFill/>
              </p:spPr>
              <p:txBody>
                <a:bodyPr wrap="square" rtlCol="0">
                  <a:spAutoFit/>
                </a:bodyPr>
                <a:lstStyle/>
                <a:p>
                  <a:pPr algn="ctr" defTabSz="609630"/>
                  <a:r>
                    <a:rPr lang="en-US" sz="2133" i="1" dirty="0" err="1">
                      <a:solidFill>
                        <a:srgbClr val="002060"/>
                      </a:solidFill>
                      <a:latin typeface="Arial" panose="020B0604020202020204" pitchFamily="34" charset="0"/>
                      <a:cs typeface="Arial" panose="020B0604020202020204" pitchFamily="34" charset="0"/>
                    </a:rPr>
                    <a:t>Hai</a:t>
                  </a:r>
                  <a:r>
                    <a:rPr lang="en-US" sz="2133" i="1" dirty="0">
                      <a:solidFill>
                        <a:srgbClr val="002060"/>
                      </a:solidFill>
                      <a:latin typeface="Arial" panose="020B0604020202020204" pitchFamily="34" charset="0"/>
                      <a:cs typeface="Arial" panose="020B0604020202020204" pitchFamily="34" charset="0"/>
                    </a:rPr>
                    <a:t> </a:t>
                  </a:r>
                  <a:r>
                    <a:rPr lang="en-US" sz="2133" i="1" dirty="0" err="1">
                      <a:solidFill>
                        <a:srgbClr val="002060"/>
                      </a:solidFill>
                      <a:latin typeface="Arial" panose="020B0604020202020204" pitchFamily="34" charset="0"/>
                      <a:cs typeface="Arial" panose="020B0604020202020204" pitchFamily="34" charset="0"/>
                    </a:rPr>
                    <a:t>giá</a:t>
                  </a:r>
                  <a:r>
                    <a:rPr lang="en-US" sz="2133" i="1" dirty="0">
                      <a:solidFill>
                        <a:srgbClr val="002060"/>
                      </a:solidFill>
                      <a:latin typeface="Arial" panose="020B0604020202020204" pitchFamily="34" charset="0"/>
                      <a:cs typeface="Arial" panose="020B0604020202020204" pitchFamily="34" charset="0"/>
                    </a:rPr>
                    <a:t> </a:t>
                  </a:r>
                  <a:r>
                    <a:rPr lang="en-US" sz="2133" i="1" dirty="0" err="1">
                      <a:solidFill>
                        <a:srgbClr val="002060"/>
                      </a:solidFill>
                      <a:latin typeface="Arial" panose="020B0604020202020204" pitchFamily="34" charset="0"/>
                      <a:cs typeface="Arial" panose="020B0604020202020204" pitchFamily="34" charset="0"/>
                    </a:rPr>
                    <a:t>trị</a:t>
                  </a:r>
                  <a:r>
                    <a:rPr lang="en-US" sz="2133" i="1" dirty="0">
                      <a:solidFill>
                        <a:srgbClr val="002060"/>
                      </a:solidFill>
                      <a:latin typeface="Arial" panose="020B0604020202020204" pitchFamily="34" charset="0"/>
                      <a:cs typeface="Arial" panose="020B0604020202020204" pitchFamily="34" charset="0"/>
                    </a:rPr>
                    <a:t> </a:t>
                  </a:r>
                  <a:r>
                    <a:rPr lang="en-US" sz="2133" i="1" dirty="0" err="1">
                      <a:solidFill>
                        <a:srgbClr val="002060"/>
                      </a:solidFill>
                      <a:latin typeface="Arial" panose="020B0604020202020204" pitchFamily="34" charset="0"/>
                      <a:cs typeface="Arial" panose="020B0604020202020204" pitchFamily="34" charset="0"/>
                    </a:rPr>
                    <a:t>chính</a:t>
                  </a:r>
                  <a:r>
                    <a:rPr lang="en-US" sz="2133" i="1" dirty="0">
                      <a:solidFill>
                        <a:srgbClr val="002060"/>
                      </a:solidFill>
                      <a:latin typeface="Arial" panose="020B0604020202020204" pitchFamily="34" charset="0"/>
                      <a:cs typeface="Arial" panose="020B0604020202020204" pitchFamily="34" charset="0"/>
                    </a:rPr>
                    <a:t> </a:t>
                  </a:r>
                  <a:r>
                    <a:rPr lang="en-US" sz="2133" i="1" dirty="0" err="1">
                      <a:solidFill>
                        <a:srgbClr val="002060"/>
                      </a:solidFill>
                      <a:latin typeface="Arial" panose="020B0604020202020204" pitchFamily="34" charset="0"/>
                      <a:cs typeface="Arial" panose="020B0604020202020204" pitchFamily="34" charset="0"/>
                    </a:rPr>
                    <a:t>giữa</a:t>
                  </a:r>
                  <a:endParaRPr lang="en-US" sz="2133" i="1" dirty="0">
                    <a:solidFill>
                      <a:srgbClr val="002060"/>
                    </a:solidFill>
                    <a:latin typeface="Arial" panose="020B0604020202020204" pitchFamily="34" charset="0"/>
                    <a:cs typeface="Arial" panose="020B0604020202020204" pitchFamily="34" charset="0"/>
                  </a:endParaRPr>
                </a:p>
              </p:txBody>
            </p:sp>
          </p:grpSp>
        </p:grpSp>
      </p:grpSp>
      <p:pic>
        <p:nvPicPr>
          <p:cNvPr id="13" name="Picture 5"/>
          <p:cNvPicPr>
            <a:picLocks noChangeAspect="1"/>
          </p:cNvPicPr>
          <p:nvPr/>
        </p:nvPicPr>
        <p:blipFill>
          <a:blip r:embed="rId2"/>
          <a:srcRect/>
          <a:stretch>
            <a:fillRect/>
          </a:stretch>
        </p:blipFill>
        <p:spPr>
          <a:xfrm>
            <a:off x="9144000" y="4166871"/>
            <a:ext cx="3302000" cy="2691129"/>
          </a:xfrm>
          <a:prstGeom prst="rect">
            <a:avLst/>
          </a:prstGeom>
        </p:spPr>
      </p:pic>
      <p:sp>
        <p:nvSpPr>
          <p:cNvPr id="7" name="TextBox 6"/>
          <p:cNvSpPr txBox="1"/>
          <p:nvPr/>
        </p:nvSpPr>
        <p:spPr>
          <a:xfrm>
            <a:off x="1063413" y="2439553"/>
            <a:ext cx="8639387" cy="3786421"/>
          </a:xfrm>
          <a:prstGeom prst="rect">
            <a:avLst/>
          </a:prstGeom>
          <a:noFill/>
        </p:spPr>
        <p:txBody>
          <a:bodyPr wrap="square" rtlCol="0">
            <a:spAutoFit/>
          </a:bodyPr>
          <a:lstStyle/>
          <a:p>
            <a:pPr algn="just" defTabSz="609630">
              <a:lnSpc>
                <a:spcPct val="150000"/>
              </a:lnSpc>
            </a:pPr>
            <a:r>
              <a:rPr lang="en-US" sz="2667" dirty="0" err="1">
                <a:solidFill>
                  <a:prstClr val="black"/>
                </a:solidFill>
                <a:latin typeface="Arial" panose="020B0604020202020204" pitchFamily="34" charset="0"/>
                <a:cs typeface="Arial" panose="020B0604020202020204" pitchFamily="34" charset="0"/>
              </a:rPr>
              <a:t>Trong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mẫu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liệu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được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sắp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xếp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phần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tử</a:t>
            </a:r>
            <a:r>
              <a:rPr lang="en-US" sz="2667" dirty="0">
                <a:solidFill>
                  <a:prstClr val="black"/>
                </a:solidFill>
                <a:latin typeface="Arial" panose="020B0604020202020204" pitchFamily="34" charset="0"/>
                <a:cs typeface="Arial" panose="020B0604020202020204" pitchFamily="34" charset="0"/>
              </a:rPr>
              <a:t> ở </a:t>
            </a:r>
            <a:r>
              <a:rPr lang="en-US" sz="2667" dirty="0" err="1">
                <a:solidFill>
                  <a:prstClr val="black"/>
                </a:solidFill>
                <a:latin typeface="Arial" panose="020B0604020202020204" pitchFamily="34" charset="0"/>
                <a:cs typeface="Arial" panose="020B0604020202020204" pitchFamily="34" charset="0"/>
              </a:rPr>
              <a:t>bên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trái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vị</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và</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phần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tử</a:t>
            </a:r>
            <a:r>
              <a:rPr lang="en-US" sz="2667" dirty="0">
                <a:solidFill>
                  <a:prstClr val="black"/>
                </a:solidFill>
                <a:latin typeface="Arial" panose="020B0604020202020204" pitchFamily="34" charset="0"/>
                <a:cs typeface="Arial" panose="020B0604020202020204" pitchFamily="34" charset="0"/>
              </a:rPr>
              <a:t> ở </a:t>
            </a:r>
            <a:r>
              <a:rPr lang="en-US" sz="2667" dirty="0" err="1">
                <a:solidFill>
                  <a:prstClr val="black"/>
                </a:solidFill>
                <a:latin typeface="Arial" panose="020B0604020202020204" pitchFamily="34" charset="0"/>
                <a:cs typeface="Arial" panose="020B0604020202020204" pitchFamily="34" charset="0"/>
              </a:rPr>
              <a:t>bên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phải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vị</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bằng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nhau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và</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bằng</a:t>
            </a:r>
            <a:r>
              <a:rPr lang="en-US" sz="2667" dirty="0">
                <a:solidFill>
                  <a:prstClr val="black"/>
                </a:solidFill>
                <a:latin typeface="Arial" panose="020B0604020202020204" pitchFamily="34" charset="0"/>
                <a:cs typeface="Arial" panose="020B0604020202020204" pitchFamily="34" charset="0"/>
              </a:rPr>
              <a:t> 3. </a:t>
            </a:r>
            <a:r>
              <a:rPr lang="en-US" sz="2667" dirty="0" err="1">
                <a:solidFill>
                  <a:prstClr val="black"/>
                </a:solidFill>
                <a:latin typeface="Arial" panose="020B0604020202020204" pitchFamily="34" charset="0"/>
                <a:cs typeface="Arial" panose="020B0604020202020204" pitchFamily="34" charset="0"/>
              </a:rPr>
              <a:t>Lương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giám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đốc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cao</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hơn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hẳn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đây</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chính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là</a:t>
            </a:r>
            <a:r>
              <a:rPr lang="en-US" sz="2667" dirty="0">
                <a:solidFill>
                  <a:prstClr val="black"/>
                </a:solidFill>
                <a:latin typeface="Arial" panose="020B0604020202020204" pitchFamily="34" charset="0"/>
                <a:cs typeface="Arial" panose="020B0604020202020204" pitchFamily="34" charset="0"/>
              </a:rPr>
              <a:t> </a:t>
            </a:r>
            <a:r>
              <a:rPr lang="en-US" sz="2667" i="1" dirty="0" err="1">
                <a:solidFill>
                  <a:srgbClr val="C00000"/>
                </a:solidFill>
                <a:latin typeface="Arial" panose="020B0604020202020204" pitchFamily="34" charset="0"/>
                <a:cs typeface="Arial" panose="020B0604020202020204" pitchFamily="34" charset="0"/>
              </a:rPr>
              <a:t>giá</a:t>
            </a:r>
            <a:r>
              <a:rPr lang="en-US" sz="2667" i="1" dirty="0">
                <a:solidFill>
                  <a:srgbClr val="C00000"/>
                </a:solidFill>
                <a:latin typeface="Arial" panose="020B0604020202020204" pitchFamily="34" charset="0"/>
                <a:cs typeface="Arial" panose="020B0604020202020204" pitchFamily="34" charset="0"/>
              </a:rPr>
              <a:t> </a:t>
            </a:r>
            <a:r>
              <a:rPr lang="en-US" sz="2667" i="1" dirty="0" err="1">
                <a:solidFill>
                  <a:srgbClr val="C00000"/>
                </a:solidFill>
                <a:latin typeface="Arial" panose="020B0604020202020204" pitchFamily="34" charset="0"/>
                <a:cs typeface="Arial" panose="020B0604020202020204" pitchFamily="34" charset="0"/>
              </a:rPr>
              <a:t>trị</a:t>
            </a:r>
            <a:r>
              <a:rPr lang="en-US" sz="2667" i="1" dirty="0">
                <a:solidFill>
                  <a:srgbClr val="C00000"/>
                </a:solidFill>
                <a:latin typeface="Arial" panose="020B0604020202020204" pitchFamily="34" charset="0"/>
                <a:cs typeface="Arial" panose="020B0604020202020204" pitchFamily="34" charset="0"/>
              </a:rPr>
              <a:t> </a:t>
            </a:r>
            <a:r>
              <a:rPr lang="en-US" sz="2667" i="1" dirty="0" err="1">
                <a:solidFill>
                  <a:srgbClr val="C00000"/>
                </a:solidFill>
                <a:latin typeface="Arial" panose="020B0604020202020204" pitchFamily="34" charset="0"/>
                <a:cs typeface="Arial" panose="020B0604020202020204" pitchFamily="34" charset="0"/>
              </a:rPr>
              <a:t>bất</a:t>
            </a:r>
            <a:r>
              <a:rPr lang="en-US" sz="2667" i="1" dirty="0">
                <a:solidFill>
                  <a:srgbClr val="C00000"/>
                </a:solidFill>
                <a:latin typeface="Arial" panose="020B0604020202020204" pitchFamily="34" charset="0"/>
                <a:cs typeface="Arial" panose="020B0604020202020204" pitchFamily="34" charset="0"/>
              </a:rPr>
              <a:t> </a:t>
            </a:r>
            <a:r>
              <a:rPr lang="en-US" sz="2667" i="1" dirty="0" err="1">
                <a:solidFill>
                  <a:srgbClr val="C00000"/>
                </a:solidFill>
                <a:latin typeface="Arial" panose="020B0604020202020204" pitchFamily="34" charset="0"/>
                <a:cs typeface="Arial" panose="020B0604020202020204" pitchFamily="34" charset="0"/>
              </a:rPr>
              <a:t>thường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Nếu</a:t>
            </a:r>
            <a:r>
              <a:rPr lang="en-US" sz="2667" dirty="0">
                <a:solidFill>
                  <a:prstClr val="black"/>
                </a:solidFill>
                <a:latin typeface="Arial" panose="020B0604020202020204" pitchFamily="34" charset="0"/>
                <a:cs typeface="Arial" panose="020B0604020202020204" pitchFamily="34" charset="0"/>
              </a:rPr>
              <a:t> ta </a:t>
            </a:r>
            <a:r>
              <a:rPr lang="en-US" sz="2667" dirty="0" err="1">
                <a:solidFill>
                  <a:prstClr val="black"/>
                </a:solidFill>
                <a:latin typeface="Arial" panose="020B0604020202020204" pitchFamily="34" charset="0"/>
                <a:cs typeface="Arial" panose="020B0604020202020204" pitchFamily="34" charset="0"/>
              </a:rPr>
              <a:t>thay</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lương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giám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đốc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là</a:t>
            </a:r>
            <a:r>
              <a:rPr lang="en-US" sz="2667" dirty="0">
                <a:solidFill>
                  <a:prstClr val="black"/>
                </a:solidFill>
                <a:latin typeface="Arial" panose="020B0604020202020204" pitchFamily="34" charset="0"/>
                <a:cs typeface="Arial" panose="020B0604020202020204" pitchFamily="34" charset="0"/>
              </a:rPr>
              <a:t> 30; 40; 50... (</a:t>
            </a:r>
            <a:r>
              <a:rPr lang="en-US" sz="2667" dirty="0" err="1">
                <a:solidFill>
                  <a:prstClr val="black"/>
                </a:solidFill>
                <a:latin typeface="Arial" panose="020B0604020202020204" pitchFamily="34" charset="0"/>
                <a:cs typeface="Arial" panose="020B0604020202020204" pitchFamily="34" charset="0"/>
              </a:rPr>
              <a:t>triệu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đồng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thì</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vị</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vẫn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không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thay</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đổi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trong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khi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sẽ</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thay</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đổi</a:t>
            </a:r>
            <a:r>
              <a:rPr lang="en-US" sz="2667" dirty="0">
                <a:solidFill>
                  <a:prstClr val="black"/>
                </a:solidFill>
                <a:latin typeface="Arial" panose="020B0604020202020204" pitchFamily="34" charset="0"/>
                <a:cs typeface="Arial" panose="020B0604020202020204" pitchFamily="34" charset="0"/>
              </a:rPr>
              <a:t>.</a:t>
            </a:r>
            <a:endParaRPr lang="en-US" sz="2667" dirty="0">
              <a:solidFill>
                <a:prstClr val="black"/>
              </a:solidFill>
              <a:latin typeface="Arial" panose="020B0604020202020204" pitchFamily="34" charset="0"/>
              <a:cs typeface="Arial" panose="020B0604020202020204" pitchFamily="34" charset="0"/>
            </a:endParaRPr>
          </a:p>
        </p:txBody>
      </p:sp>
      <p:pic>
        <p:nvPicPr>
          <p:cNvPr id="15"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471538" flipH="1">
            <a:off x="693515" y="1816399"/>
            <a:ext cx="739798" cy="888403"/>
          </a:xfrm>
          <a:prstGeom prst="rect">
            <a:avLst/>
          </a:prstGeom>
        </p:spPr>
      </p:pic>
    </p:spTree>
    <p:extLst>
      <p:ext uri="{BB962C8B-B14F-4D97-AF65-F5344CB8AC3E}">
        <p14:creationId xmlns:p14="http://schemas.microsoft.com/office/powerpoint/2010/main" val="12793707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30399" y="1854200"/>
            <a:ext cx="8483599" cy="4521200"/>
            <a:chOff x="2895597" y="2781300"/>
            <a:chExt cx="12725399" cy="678180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895597" y="2781300"/>
              <a:ext cx="12725399" cy="6781800"/>
            </a:xfrm>
            <a:prstGeom prst="rect">
              <a:avLst/>
            </a:prstGeom>
          </p:spPr>
        </p:pic>
        <p:sp>
          <p:nvSpPr>
            <p:cNvPr id="3" name="Rectangle 2"/>
            <p:cNvSpPr/>
            <p:nvPr/>
          </p:nvSpPr>
          <p:spPr>
            <a:xfrm>
              <a:off x="3591857" y="2883345"/>
              <a:ext cx="11353803" cy="4985981"/>
            </a:xfrm>
            <a:prstGeom prst="rect">
              <a:avLst/>
            </a:prstGeom>
          </p:spPr>
          <p:txBody>
            <a:bodyPr wrap="square">
              <a:spAutoFit/>
            </a:bodyPr>
            <a:lstStyle/>
            <a:p>
              <a:pPr algn="just" defTabSz="609630">
                <a:lnSpc>
                  <a:spcPct val="150000"/>
                </a:lnSpc>
              </a:pPr>
              <a:r>
                <a:rPr lang="vi-VN" sz="2800" dirty="0">
                  <a:solidFill>
                    <a:prstClr val="black"/>
                  </a:solidFill>
                  <a:latin typeface="Arial" panose="020B0604020202020204" pitchFamily="34" charset="0"/>
                  <a:cs typeface="Arial" panose="020B0604020202020204" pitchFamily="34" charset="0"/>
                </a:rPr>
                <a:t>Trung vị không bị ảnh hưởng bởi giá trị bất thường trong khi số trung bình bị ảnh hưởng bởi giá trị bất thường. Vì vậy, khi mẫu số liệu có giá trị bất thường người ta thường dùng trung vị đại diện cho các số liệu thống kê. </a:t>
              </a:r>
              <a:endParaRPr lang="en-US" sz="2800" dirty="0">
                <a:solidFill>
                  <a:prstClr val="black"/>
                </a:solidFill>
                <a:latin typeface="Arial" panose="020B0604020202020204" pitchFamily="34" charset="0"/>
                <a:cs typeface="Arial" panose="020B0604020202020204" pitchFamily="34" charset="0"/>
              </a:endParaRPr>
            </a:p>
          </p:txBody>
        </p:sp>
      </p:grpSp>
      <p:grpSp>
        <p:nvGrpSpPr>
          <p:cNvPr id="8" name="Group 7"/>
          <p:cNvGrpSpPr/>
          <p:nvPr/>
        </p:nvGrpSpPr>
        <p:grpSpPr>
          <a:xfrm rot="20725757">
            <a:off x="1122448" y="225156"/>
            <a:ext cx="2530701" cy="1573635"/>
            <a:chOff x="10609214" y="5969052"/>
            <a:chExt cx="4689209" cy="2915835"/>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21064">
              <a:off x="10609214" y="5969052"/>
              <a:ext cx="4689209" cy="2915835"/>
            </a:xfrm>
            <a:prstGeom prst="rect">
              <a:avLst/>
            </a:prstGeom>
          </p:spPr>
        </p:pic>
        <p:sp>
          <p:nvSpPr>
            <p:cNvPr id="7" name="TextBox 7"/>
            <p:cNvSpPr txBox="1"/>
            <p:nvPr/>
          </p:nvSpPr>
          <p:spPr>
            <a:xfrm rot="310024">
              <a:off x="11030755" y="6047551"/>
              <a:ext cx="3722201" cy="1900961"/>
            </a:xfrm>
            <a:prstGeom prst="rect">
              <a:avLst/>
            </a:prstGeom>
          </p:spPr>
          <p:txBody>
            <a:bodyPr wrap="square" lIns="0" tIns="0" rIns="0" bIns="0" rtlCol="0" anchor="ctr">
              <a:spAutoFit/>
            </a:bodyPr>
            <a:lstStyle/>
            <a:p>
              <a:pPr algn="ctr" defTabSz="609630">
                <a:lnSpc>
                  <a:spcPts val="3952"/>
                </a:lnSpc>
              </a:pPr>
              <a:endParaRPr sz="3200" b="1" dirty="0">
                <a:solidFill>
                  <a:srgbClr val="C00000"/>
                </a:solidFill>
                <a:latin typeface="Arial" panose="020B0604020202020204" pitchFamily="34" charset="0"/>
                <a:cs typeface="Arial" panose="020B0604020202020204" pitchFamily="34" charset="0"/>
              </a:endParaRPr>
            </a:p>
            <a:p>
              <a:pPr algn="ctr" defTabSz="609630">
                <a:lnSpc>
                  <a:spcPts val="3952"/>
                </a:lnSpc>
              </a:pPr>
              <a:r>
                <a:rPr lang="en-US" sz="3200" b="1" dirty="0">
                  <a:solidFill>
                    <a:srgbClr val="C00000"/>
                  </a:solidFill>
                  <a:latin typeface="Arial" panose="020B0604020202020204" pitchFamily="34" charset="0"/>
                  <a:cs typeface="Arial" panose="020B0604020202020204" pitchFamily="34" charset="0"/>
                </a:rPr>
                <a:t>Ý </a:t>
              </a:r>
              <a:r>
                <a:rPr lang="en-US" sz="3200" b="1" dirty="0" err="1">
                  <a:solidFill>
                    <a:srgbClr val="C00000"/>
                  </a:solidFill>
                  <a:latin typeface="Arial" panose="020B0604020202020204" pitchFamily="34" charset="0"/>
                  <a:cs typeface="Arial" panose="020B0604020202020204" pitchFamily="34" charset="0"/>
                </a:rPr>
                <a:t>nghĩa</a:t>
              </a:r>
              <a:endParaRPr lang="en-US" sz="3200" b="1" dirty="0">
                <a:solidFill>
                  <a:srgbClr val="C00000"/>
                </a:solidFill>
                <a:latin typeface="Arial" panose="020B0604020202020204" pitchFamily="34" charset="0"/>
                <a:cs typeface="Arial" panose="020B0604020202020204" pitchFamily="34" charset="0"/>
              </a:endParaRPr>
            </a:p>
          </p:txBody>
        </p:sp>
      </p:grpSp>
      <p:pic>
        <p:nvPicPr>
          <p:cNvPr id="11" name="Picture 40"/>
          <p:cNvPicPr>
            <a:picLocks noChangeAspect="1"/>
          </p:cNvPicPr>
          <p:nvPr/>
        </p:nvPicPr>
        <p:blipFill>
          <a:blip r:embed="rId6"/>
          <a:srcRect/>
          <a:stretch>
            <a:fillRect/>
          </a:stretch>
        </p:blipFill>
        <p:spPr>
          <a:xfrm>
            <a:off x="3305368" y="1151323"/>
            <a:ext cx="927542" cy="874219"/>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499" y="2849911"/>
            <a:ext cx="1299813" cy="1437847"/>
          </a:xfrm>
          <a:prstGeom prst="rect">
            <a:avLst/>
          </a:prstGeom>
        </p:spPr>
      </p:pic>
      <p:pic>
        <p:nvPicPr>
          <p:cNvPr id="14"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760831" y="3395617"/>
            <a:ext cx="2234679" cy="3462383"/>
          </a:xfrm>
          <a:prstGeom prst="rect">
            <a:avLst/>
          </a:prstGeom>
        </p:spPr>
      </p:pic>
    </p:spTree>
    <p:extLst>
      <p:ext uri="{BB962C8B-B14F-4D97-AF65-F5344CB8AC3E}">
        <p14:creationId xmlns:p14="http://schemas.microsoft.com/office/powerpoint/2010/main" val="290613354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1" y="335007"/>
            <a:ext cx="11429999" cy="6187987"/>
            <a:chOff x="0" y="0"/>
            <a:chExt cx="6281481" cy="5370012"/>
          </a:xfrm>
        </p:grpSpPr>
        <p:sp>
          <p:nvSpPr>
            <p:cNvPr id="3" name="Freeform 3"/>
            <p:cNvSpPr/>
            <p:nvPr/>
          </p:nvSpPr>
          <p:spPr>
            <a:xfrm>
              <a:off x="0" y="0"/>
              <a:ext cx="6281481" cy="5370012"/>
            </a:xfrm>
            <a:custGeom>
              <a:avLst/>
              <a:gdLst/>
              <a:ahLst/>
              <a:cxnLst/>
              <a:rect l="l" t="t" r="r" b="b"/>
              <a:pathLst>
                <a:path w="6281481" h="5370012">
                  <a:moveTo>
                    <a:pt x="6157021" y="5370012"/>
                  </a:moveTo>
                  <a:lnTo>
                    <a:pt x="124460" y="5370012"/>
                  </a:lnTo>
                  <a:cubicBezTo>
                    <a:pt x="55880" y="5370012"/>
                    <a:pt x="0" y="5314132"/>
                    <a:pt x="0" y="5245552"/>
                  </a:cubicBezTo>
                  <a:lnTo>
                    <a:pt x="0" y="124460"/>
                  </a:lnTo>
                  <a:cubicBezTo>
                    <a:pt x="0" y="55880"/>
                    <a:pt x="55880" y="0"/>
                    <a:pt x="124460" y="0"/>
                  </a:cubicBezTo>
                  <a:lnTo>
                    <a:pt x="6157021" y="0"/>
                  </a:lnTo>
                  <a:cubicBezTo>
                    <a:pt x="6225601" y="0"/>
                    <a:pt x="6281481" y="55880"/>
                    <a:pt x="6281481" y="124460"/>
                  </a:cubicBezTo>
                  <a:lnTo>
                    <a:pt x="6281481" y="5245552"/>
                  </a:lnTo>
                  <a:cubicBezTo>
                    <a:pt x="6281481" y="5314132"/>
                    <a:pt x="6225601" y="5370012"/>
                    <a:pt x="6157021" y="5370012"/>
                  </a:cubicBezTo>
                  <a:close/>
                </a:path>
              </a:pathLst>
            </a:custGeom>
            <a:solidFill>
              <a:schemeClr val="accent1">
                <a:lumMod val="20000"/>
                <a:lumOff val="80000"/>
              </a:schemeClr>
            </a:solidFill>
          </p:spPr>
        </p:sp>
      </p:grpSp>
      <p:grpSp>
        <p:nvGrpSpPr>
          <p:cNvPr id="30" name="Group 29"/>
          <p:cNvGrpSpPr/>
          <p:nvPr/>
        </p:nvGrpSpPr>
        <p:grpSpPr>
          <a:xfrm>
            <a:off x="897467" y="709559"/>
            <a:ext cx="2768600" cy="1523999"/>
            <a:chOff x="1143000" y="800100"/>
            <a:chExt cx="4152900" cy="2316368"/>
          </a:xfrm>
        </p:grpSpPr>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43000" y="800100"/>
              <a:ext cx="4152900" cy="2316368"/>
            </a:xfrm>
            <a:prstGeom prst="rect">
              <a:avLst/>
            </a:prstGeom>
          </p:spPr>
        </p:pic>
        <p:sp>
          <p:nvSpPr>
            <p:cNvPr id="29" name="TextBox 28"/>
            <p:cNvSpPr txBox="1"/>
            <p:nvPr/>
          </p:nvSpPr>
          <p:spPr>
            <a:xfrm>
              <a:off x="1466850" y="1227450"/>
              <a:ext cx="3505200" cy="826347"/>
            </a:xfrm>
            <a:prstGeom prst="rect">
              <a:avLst/>
            </a:prstGeom>
            <a:noFill/>
          </p:spPr>
          <p:txBody>
            <a:bodyPr wrap="square" rtlCol="0">
              <a:spAutoFit/>
            </a:bodyPr>
            <a:lstStyle/>
            <a:p>
              <a:pPr algn="ctr" defTabSz="609630"/>
              <a:r>
                <a:rPr lang="en-US" sz="2933" b="1" dirty="0" err="1">
                  <a:solidFill>
                    <a:srgbClr val="002060"/>
                  </a:solidFill>
                  <a:latin typeface="Arial" panose="020B0604020202020204" pitchFamily="34" charset="0"/>
                  <a:cs typeface="Arial" panose="020B0604020202020204" pitchFamily="34" charset="0"/>
                </a:rPr>
                <a:t>Luyện</a:t>
              </a:r>
              <a:r>
                <a:rPr lang="en-US" sz="2933" b="1" dirty="0">
                  <a:solidFill>
                    <a:srgbClr val="002060"/>
                  </a:solidFill>
                  <a:latin typeface="Arial" panose="020B0604020202020204" pitchFamily="34" charset="0"/>
                  <a:cs typeface="Arial" panose="020B0604020202020204" pitchFamily="34" charset="0"/>
                </a:rPr>
                <a:t> </a:t>
              </a:r>
              <a:r>
                <a:rPr lang="en-US" sz="2933" b="1" dirty="0" err="1">
                  <a:solidFill>
                    <a:srgbClr val="002060"/>
                  </a:solidFill>
                  <a:latin typeface="Arial" panose="020B0604020202020204" pitchFamily="34" charset="0"/>
                  <a:cs typeface="Arial" panose="020B0604020202020204" pitchFamily="34" charset="0"/>
                </a:rPr>
                <a:t>tập</a:t>
              </a:r>
              <a:r>
                <a:rPr lang="en-US" sz="2933" b="1" dirty="0">
                  <a:solidFill>
                    <a:srgbClr val="002060"/>
                  </a:solidFill>
                  <a:latin typeface="Arial" panose="020B0604020202020204" pitchFamily="34" charset="0"/>
                  <a:cs typeface="Arial" panose="020B0604020202020204" pitchFamily="34" charset="0"/>
                </a:rPr>
                <a:t> 2</a:t>
              </a:r>
              <a:endParaRPr lang="en-US" sz="2933" b="1" dirty="0">
                <a:solidFill>
                  <a:srgbClr val="002060"/>
                </a:solidFill>
                <a:latin typeface="Arial" panose="020B0604020202020204" pitchFamily="34" charset="0"/>
                <a:cs typeface="Arial" panose="020B0604020202020204" pitchFamily="34" charset="0"/>
              </a:endParaRPr>
            </a:p>
          </p:txBody>
        </p:sp>
      </p:grpSp>
      <p:grpSp>
        <p:nvGrpSpPr>
          <p:cNvPr id="6" name="Group 5"/>
          <p:cNvGrpSpPr/>
          <p:nvPr/>
        </p:nvGrpSpPr>
        <p:grpSpPr>
          <a:xfrm>
            <a:off x="1253067" y="600872"/>
            <a:ext cx="9817099" cy="4296368"/>
            <a:chOff x="1879600" y="901308"/>
            <a:chExt cx="14725649" cy="6444551"/>
          </a:xfrm>
        </p:grpSpPr>
        <p:sp>
          <p:nvSpPr>
            <p:cNvPr id="31" name="Rectangle 30"/>
            <p:cNvSpPr/>
            <p:nvPr/>
          </p:nvSpPr>
          <p:spPr>
            <a:xfrm>
              <a:off x="6261099" y="901308"/>
              <a:ext cx="10344150" cy="1985544"/>
            </a:xfrm>
            <a:prstGeom prst="rect">
              <a:avLst/>
            </a:prstGeom>
          </p:spPr>
          <p:txBody>
            <a:bodyPr wrap="square">
              <a:spAutoFit/>
            </a:bodyPr>
            <a:lstStyle/>
            <a:p>
              <a:pPr algn="just" defTabSz="609630">
                <a:lnSpc>
                  <a:spcPct val="150000"/>
                </a:lnSpc>
              </a:pPr>
              <a:r>
                <a:rPr lang="en-US" sz="2667" dirty="0" err="1">
                  <a:solidFill>
                    <a:prstClr val="black"/>
                  </a:solidFill>
                  <a:latin typeface="Arial" panose="020B0604020202020204" pitchFamily="34" charset="0"/>
                  <a:cs typeface="Arial" panose="020B0604020202020204" pitchFamily="34" charset="0"/>
                </a:rPr>
                <a:t>Chiều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dài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đơn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vị</a:t>
              </a:r>
              <a:r>
                <a:rPr lang="en-US" sz="2667" dirty="0">
                  <a:solidFill>
                    <a:prstClr val="black"/>
                  </a:solidFill>
                  <a:latin typeface="Arial" panose="020B0604020202020204" pitchFamily="34" charset="0"/>
                  <a:cs typeface="Arial" panose="020B0604020202020204" pitchFamily="34" charset="0"/>
                </a:rPr>
                <a:t> feet)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7 con </a:t>
              </a:r>
              <a:r>
                <a:rPr lang="en-US" sz="2667" dirty="0" err="1">
                  <a:solidFill>
                    <a:prstClr val="black"/>
                  </a:solidFill>
                  <a:latin typeface="Arial" panose="020B0604020202020204" pitchFamily="34" charset="0"/>
                  <a:cs typeface="Arial" panose="020B0604020202020204" pitchFamily="34" charset="0"/>
                </a:rPr>
                <a:t>cá</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voi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trưởng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thành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được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cho</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như</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sau</a:t>
              </a:r>
              <a:r>
                <a:rPr lang="en-US" sz="2667" dirty="0">
                  <a:solidFill>
                    <a:prstClr val="black"/>
                  </a:solidFill>
                  <a:latin typeface="Arial" panose="020B0604020202020204" pitchFamily="34" charset="0"/>
                  <a:cs typeface="Arial" panose="020B0604020202020204" pitchFamily="34" charset="0"/>
                </a:rPr>
                <a:t>:</a:t>
              </a:r>
            </a:p>
          </p:txBody>
        </p:sp>
        <p:sp>
          <p:nvSpPr>
            <p:cNvPr id="4" name="TextBox 3"/>
            <p:cNvSpPr txBox="1"/>
            <p:nvPr/>
          </p:nvSpPr>
          <p:spPr>
            <a:xfrm>
              <a:off x="1879600" y="3418140"/>
              <a:ext cx="14725649" cy="754149"/>
            </a:xfrm>
            <a:prstGeom prst="rect">
              <a:avLst/>
            </a:prstGeom>
            <a:noFill/>
          </p:spPr>
          <p:txBody>
            <a:bodyPr wrap="square" rtlCol="0">
              <a:spAutoFit/>
            </a:bodyPr>
            <a:lstStyle/>
            <a:p>
              <a:pPr algn="ctr" defTabSz="609630"/>
              <a:r>
                <a:rPr lang="en-US" sz="2667" dirty="0">
                  <a:solidFill>
                    <a:prstClr val="black"/>
                  </a:solidFill>
                  <a:latin typeface="Arial" panose="020B0604020202020204" pitchFamily="34" charset="0"/>
                  <a:cs typeface="Arial" panose="020B0604020202020204" pitchFamily="34" charset="0"/>
                </a:rPr>
                <a:t>48           53          51         31         53          112           52</a:t>
              </a:r>
              <a:endParaRPr lang="en-US" sz="2667" dirty="0">
                <a:solidFill>
                  <a:prstClr val="black"/>
                </a:solidFill>
                <a:latin typeface="Arial" panose="020B0604020202020204" pitchFamily="34" charset="0"/>
                <a:cs typeface="Arial" panose="020B0604020202020204" pitchFamily="34" charset="0"/>
              </a:endParaRPr>
            </a:p>
          </p:txBody>
        </p:sp>
        <p:sp>
          <p:nvSpPr>
            <p:cNvPr id="14" name="TextBox 13"/>
            <p:cNvSpPr txBox="1"/>
            <p:nvPr/>
          </p:nvSpPr>
          <p:spPr>
            <a:xfrm>
              <a:off x="1879600" y="4436794"/>
              <a:ext cx="14725649" cy="2909065"/>
            </a:xfrm>
            <a:prstGeom prst="rect">
              <a:avLst/>
            </a:prstGeom>
            <a:noFill/>
          </p:spPr>
          <p:txBody>
            <a:bodyPr wrap="square" rtlCol="0">
              <a:spAutoFit/>
            </a:bodyPr>
            <a:lstStyle/>
            <a:p>
              <a:pPr algn="just" defTabSz="609630">
                <a:lnSpc>
                  <a:spcPct val="150000"/>
                </a:lnSpc>
              </a:pPr>
              <a:r>
                <a:rPr lang="en-US" sz="2667" dirty="0" err="1">
                  <a:solidFill>
                    <a:prstClr val="black"/>
                  </a:solidFill>
                  <a:latin typeface="Arial" panose="020B0604020202020204" pitchFamily="34" charset="0"/>
                  <a:cs typeface="Arial" panose="020B0604020202020204" pitchFamily="34" charset="0"/>
                </a:rPr>
                <a:t>Tìm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và</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vị</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mẫu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liệu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Trong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hai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nào</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phù</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hợp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hơn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để</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đại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diện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cho</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chiều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dài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7 con </a:t>
              </a:r>
              <a:r>
                <a:rPr lang="en-US" sz="2667" dirty="0" err="1">
                  <a:solidFill>
                    <a:prstClr val="black"/>
                  </a:solidFill>
                  <a:latin typeface="Arial" panose="020B0604020202020204" pitchFamily="34" charset="0"/>
                  <a:cs typeface="Arial" panose="020B0604020202020204" pitchFamily="34" charset="0"/>
                </a:rPr>
                <a:t>cá</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voi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trưởng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thành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này</a:t>
              </a:r>
              <a:r>
                <a:rPr lang="en-US" sz="2667" dirty="0">
                  <a:solidFill>
                    <a:prstClr val="black"/>
                  </a:solidFill>
                  <a:latin typeface="Arial" panose="020B0604020202020204" pitchFamily="34" charset="0"/>
                  <a:cs typeface="Arial" panose="020B0604020202020204" pitchFamily="34" charset="0"/>
                </a:rPr>
                <a:t>?</a:t>
              </a:r>
              <a:endParaRPr lang="en-US" sz="2667" dirty="0">
                <a:solidFill>
                  <a:prstClr val="black"/>
                </a:solidFill>
                <a:latin typeface="Arial" panose="020B0604020202020204" pitchFamily="34" charset="0"/>
                <a:cs typeface="Arial" panose="020B0604020202020204" pitchFamily="34" charset="0"/>
              </a:endParaRPr>
            </a:p>
          </p:txBody>
        </p:sp>
      </p:gr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34000" y="4685971"/>
            <a:ext cx="4868677" cy="2434339"/>
          </a:xfrm>
          <a:prstGeom prst="rect">
            <a:avLst/>
          </a:prstGeom>
        </p:spPr>
      </p:pic>
    </p:spTree>
    <p:extLst>
      <p:ext uri="{BB962C8B-B14F-4D97-AF65-F5344CB8AC3E}">
        <p14:creationId xmlns:p14="http://schemas.microsoft.com/office/powerpoint/2010/main" val="281838347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60400" y="939800"/>
            <a:ext cx="5232400" cy="3505200"/>
          </a:xfrm>
          <a:prstGeom prst="roundRect">
            <a:avLst>
              <a:gd name="adj" fmla="val 5327"/>
            </a:avLst>
          </a:prstGeom>
          <a:solidFill>
            <a:schemeClr val="accent1">
              <a:lumMod val="20000"/>
              <a:lumOff val="80000"/>
            </a:schemeClr>
          </a:solid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3" name="Rounded Rectangle 2"/>
          <p:cNvSpPr/>
          <p:nvPr/>
        </p:nvSpPr>
        <p:spPr>
          <a:xfrm>
            <a:off x="6197600" y="939800"/>
            <a:ext cx="5232400" cy="3505200"/>
          </a:xfrm>
          <a:prstGeom prst="roundRect">
            <a:avLst>
              <a:gd name="adj" fmla="val 5327"/>
            </a:avLst>
          </a:prstGeom>
          <a:solidFill>
            <a:schemeClr val="accent1">
              <a:lumMod val="20000"/>
              <a:lumOff val="80000"/>
            </a:schemeClr>
          </a:solid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4" name="Rounded Rectangle 3"/>
          <p:cNvSpPr/>
          <p:nvPr/>
        </p:nvSpPr>
        <p:spPr>
          <a:xfrm>
            <a:off x="660400" y="4699000"/>
            <a:ext cx="10769600" cy="1524000"/>
          </a:xfrm>
          <a:prstGeom prst="roundRect">
            <a:avLst>
              <a:gd name="adj" fmla="val 5327"/>
            </a:avLst>
          </a:prstGeom>
          <a:solidFill>
            <a:schemeClr val="accent1">
              <a:lumMod val="20000"/>
              <a:lumOff val="80000"/>
            </a:schemeClr>
          </a:solid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grpSp>
        <p:nvGrpSpPr>
          <p:cNvPr id="15" name="Group 14"/>
          <p:cNvGrpSpPr/>
          <p:nvPr/>
        </p:nvGrpSpPr>
        <p:grpSpPr>
          <a:xfrm>
            <a:off x="965200" y="1188721"/>
            <a:ext cx="4717958" cy="2386144"/>
            <a:chOff x="1447800" y="1783080"/>
            <a:chExt cx="7076938" cy="3579216"/>
          </a:xfrm>
        </p:grpSpPr>
        <mc:AlternateContent xmlns:mc="http://schemas.openxmlformats.org/markup-compatibility/2006">
          <mc:Choice xmlns:a14="http://schemas.microsoft.com/office/drawing/2010/main" Requires="a14">
            <p:sp>
              <p:nvSpPr>
                <p:cNvPr id="5" name="Rectangle 4"/>
                <p:cNvSpPr/>
                <p:nvPr/>
              </p:nvSpPr>
              <p:spPr>
                <a:xfrm>
                  <a:off x="1447800" y="1783080"/>
                  <a:ext cx="7076938" cy="2844530"/>
                </a:xfrm>
                <a:prstGeom prst="rect">
                  <a:avLst/>
                </a:prstGeom>
              </p:spPr>
              <p:txBody>
                <a:bodyPr wrap="none">
                  <a:spAutoFit/>
                </a:bodyPr>
                <a:lstStyle/>
                <a:p>
                  <a:pPr defTabSz="609630">
                    <a:lnSpc>
                      <a:spcPct val="150000"/>
                    </a:lnSpc>
                  </a:pPr>
                  <a:r>
                    <a:rPr lang="en-US" sz="2667" b="1" dirty="0">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2667"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b="1"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2667"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b="1" dirty="0" err="1">
                      <a:solidFill>
                        <a:prstClr val="black"/>
                      </a:solidFill>
                      <a:latin typeface="Arial" panose="020B0604020202020204" pitchFamily="34" charset="0"/>
                      <a:ea typeface="Calibri" panose="020F0502020204030204" pitchFamily="34" charset="0"/>
                      <a:cs typeface="Arial" panose="020B0604020202020204" pitchFamily="34" charset="0"/>
                    </a:rPr>
                    <a:t>bình</a:t>
                  </a:r>
                  <a:r>
                    <a:rPr lang="en-US" sz="2667" b="1"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defTabSz="609630">
                    <a:lnSpc>
                      <a:spcPct val="150000"/>
                    </a:lnSpc>
                  </a:pPr>
                  <a:r>
                    <a:rPr 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600" i="1">
                              <a:solidFill>
                                <a:prstClr val="black"/>
                              </a:solidFill>
                              <a:latin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48+53+51+31+53+112+52</m:t>
                          </m:r>
                        </m:num>
                        <m:den>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den>
                      </m:f>
                    </m:oMath>
                  </a14:m>
                  <a:endParaRPr lang="en-US" sz="2667" i="1" dirty="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447800" y="1783080"/>
                  <a:ext cx="7076938" cy="2844530"/>
                </a:xfrm>
                <a:prstGeom prst="rect">
                  <a:avLst/>
                </a:prstGeom>
                <a:blipFill>
                  <a:blip r:embed="rId2"/>
                  <a:stretch>
                    <a:fillRect l="-2455"/>
                  </a:stretch>
                </a:blipFill>
              </p:spPr>
              <p:txBody>
                <a:bodyPr/>
                <a:lstStyle/>
                <a:p>
                  <a:r>
                    <a:rPr lang="en-US">
                      <a:noFill/>
                    </a:rPr>
                    <a:t> </a:t>
                  </a:r>
                </a:p>
              </p:txBody>
            </p:sp>
          </mc:Fallback>
        </mc:AlternateContent>
        <p:sp>
          <p:nvSpPr>
            <p:cNvPr id="6" name="TextBox 5"/>
            <p:cNvSpPr txBox="1"/>
            <p:nvPr/>
          </p:nvSpPr>
          <p:spPr>
            <a:xfrm>
              <a:off x="1763375" y="4608147"/>
              <a:ext cx="2209800" cy="754149"/>
            </a:xfrm>
            <a:prstGeom prst="rect">
              <a:avLst/>
            </a:prstGeom>
            <a:noFill/>
          </p:spPr>
          <p:txBody>
            <a:bodyPr wrap="square" rtlCol="0">
              <a:spAutoFit/>
            </a:bodyPr>
            <a:lstStyle/>
            <a:p>
              <a:pPr defTabSz="609630"/>
              <a:r>
                <a:rPr lang="en-US" sz="2667" dirty="0">
                  <a:solidFill>
                    <a:prstClr val="black"/>
                  </a:solidFill>
                  <a:latin typeface="Arial" panose="020B0604020202020204" pitchFamily="34" charset="0"/>
                  <a:cs typeface="Arial" panose="020B0604020202020204" pitchFamily="34" charset="0"/>
                </a:rPr>
                <a:t>≈ 57,14</a:t>
              </a:r>
              <a:endParaRPr lang="en-US" sz="2667" dirty="0">
                <a:solidFill>
                  <a:prstClr val="black"/>
                </a:solidFill>
                <a:latin typeface="Arial" panose="020B0604020202020204" pitchFamily="34" charset="0"/>
                <a:cs typeface="Arial" panose="020B0604020202020204" pitchFamily="34" charset="0"/>
              </a:endParaRPr>
            </a:p>
          </p:txBody>
        </p:sp>
      </p:grpSp>
      <p:sp>
        <p:nvSpPr>
          <p:cNvPr id="7" name="Rectangle 6"/>
          <p:cNvSpPr/>
          <p:nvPr/>
        </p:nvSpPr>
        <p:spPr>
          <a:xfrm>
            <a:off x="6463659" y="1143000"/>
            <a:ext cx="4700283" cy="3170740"/>
          </a:xfrm>
          <a:prstGeom prst="rect">
            <a:avLst/>
          </a:prstGeom>
        </p:spPr>
        <p:txBody>
          <a:bodyPr wrap="square">
            <a:spAutoFit/>
          </a:bodyPr>
          <a:lstStyle/>
          <a:p>
            <a:pPr algn="just" defTabSz="609630">
              <a:lnSpc>
                <a:spcPct val="150000"/>
              </a:lnSpc>
            </a:pPr>
            <a:r>
              <a:rPr lang="en-US" sz="2667" b="1" dirty="0" err="1">
                <a:solidFill>
                  <a:prstClr val="black"/>
                </a:solidFill>
                <a:latin typeface="Arial" panose="020B0604020202020204" pitchFamily="34" charset="0"/>
                <a:cs typeface="Arial" panose="020B0604020202020204" pitchFamily="34" charset="0"/>
              </a:rPr>
              <a:t>Số</a:t>
            </a:r>
            <a:r>
              <a:rPr lang="en-US" sz="2667" b="1" dirty="0">
                <a:solidFill>
                  <a:prstClr val="black"/>
                </a:solidFill>
                <a:latin typeface="Arial" panose="020B0604020202020204" pitchFamily="34" charset="0"/>
                <a:cs typeface="Arial" panose="020B0604020202020204" pitchFamily="34" charset="0"/>
              </a:rPr>
              <a:t> </a:t>
            </a:r>
            <a:r>
              <a:rPr lang="en-US" sz="2667" b="1" dirty="0" err="1">
                <a:solidFill>
                  <a:prstClr val="black"/>
                </a:solidFill>
                <a:latin typeface="Arial" panose="020B0604020202020204" pitchFamily="34" charset="0"/>
                <a:cs typeface="Arial" panose="020B0604020202020204" pitchFamily="34" charset="0"/>
              </a:rPr>
              <a:t>trung</a:t>
            </a:r>
            <a:r>
              <a:rPr lang="en-US" sz="2667" b="1" dirty="0">
                <a:solidFill>
                  <a:prstClr val="black"/>
                </a:solidFill>
                <a:latin typeface="Arial" panose="020B0604020202020204" pitchFamily="34" charset="0"/>
                <a:cs typeface="Arial" panose="020B0604020202020204" pitchFamily="34" charset="0"/>
              </a:rPr>
              <a:t> </a:t>
            </a:r>
            <a:r>
              <a:rPr lang="en-US" sz="2667" b="1" dirty="0" err="1">
                <a:solidFill>
                  <a:prstClr val="black"/>
                </a:solidFill>
                <a:latin typeface="Arial" panose="020B0604020202020204" pitchFamily="34" charset="0"/>
                <a:cs typeface="Arial" panose="020B0604020202020204" pitchFamily="34" charset="0"/>
              </a:rPr>
              <a:t>vị</a:t>
            </a:r>
            <a:r>
              <a:rPr lang="en-US" sz="2667" b="1" dirty="0">
                <a:solidFill>
                  <a:prstClr val="black"/>
                </a:solidFill>
                <a:latin typeface="Arial" panose="020B0604020202020204" pitchFamily="34" charset="0"/>
                <a:cs typeface="Arial" panose="020B0604020202020204" pitchFamily="34" charset="0"/>
              </a:rPr>
              <a:t>: </a:t>
            </a:r>
          </a:p>
          <a:p>
            <a:pPr algn="just" defTabSz="609630">
              <a:lnSpc>
                <a:spcPct val="150000"/>
              </a:lnSpc>
            </a:pPr>
            <a:r>
              <a:rPr lang="en-US" sz="2667" dirty="0" err="1">
                <a:solidFill>
                  <a:prstClr val="black"/>
                </a:solidFill>
                <a:latin typeface="Arial" panose="020B0604020202020204" pitchFamily="34" charset="0"/>
                <a:cs typeface="Arial" panose="020B0604020202020204" pitchFamily="34" charset="0"/>
              </a:rPr>
              <a:t>Sắp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xếp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lại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liệu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theo</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thứ</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tự</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không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giảm</a:t>
            </a:r>
            <a:r>
              <a:rPr lang="en-US" sz="2667" dirty="0">
                <a:solidFill>
                  <a:prstClr val="black"/>
                </a:solidFill>
                <a:latin typeface="Arial" panose="020B0604020202020204" pitchFamily="34" charset="0"/>
                <a:cs typeface="Arial" panose="020B0604020202020204" pitchFamily="34" charset="0"/>
              </a:rPr>
              <a:t>: </a:t>
            </a:r>
          </a:p>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31; 48; 51; 52; 53; </a:t>
            </a:r>
            <a:r>
              <a:rPr lang="en-US" sz="2667" dirty="0">
                <a:solidFill>
                  <a:prstClr val="black"/>
                </a:solidFill>
                <a:latin typeface="Arial" panose="020B0604020202020204" pitchFamily="34" charset="0"/>
                <a:cs typeface="Arial" panose="020B0604020202020204" pitchFamily="34" charset="0"/>
              </a:rPr>
              <a:t>53; 112</a:t>
            </a:r>
            <a:endParaRPr lang="en-US" sz="2667" dirty="0">
              <a:solidFill>
                <a:prstClr val="black"/>
              </a:solidFill>
              <a:latin typeface="Arial" panose="020B0604020202020204" pitchFamily="34" charset="0"/>
              <a:cs typeface="Arial" panose="020B0604020202020204" pitchFamily="34" charset="0"/>
            </a:endParaRPr>
          </a:p>
          <a:p>
            <a:pPr algn="just" defTabSz="609630">
              <a:lnSpc>
                <a:spcPct val="150000"/>
              </a:lnSpc>
            </a:pPr>
            <a:r>
              <a:rPr lang="en-US" sz="2667" dirty="0" err="1">
                <a:solidFill>
                  <a:prstClr val="black"/>
                </a:solidFill>
                <a:latin typeface="Arial" panose="020B0604020202020204" pitchFamily="34" charset="0"/>
                <a:cs typeface="Arial" panose="020B0604020202020204" pitchFamily="34" charset="0"/>
              </a:rPr>
              <a:t>Vậy</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vị</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là</a:t>
            </a:r>
            <a:r>
              <a:rPr lang="en-US" sz="2667" dirty="0">
                <a:solidFill>
                  <a:prstClr val="black"/>
                </a:solidFill>
                <a:latin typeface="Arial" panose="020B0604020202020204" pitchFamily="34" charset="0"/>
                <a:cs typeface="Arial" panose="020B0604020202020204" pitchFamily="34" charset="0"/>
              </a:rPr>
              <a:t> </a:t>
            </a:r>
            <a:r>
              <a:rPr lang="en-US" sz="2667" dirty="0">
                <a:solidFill>
                  <a:prstClr val="black"/>
                </a:solidFill>
                <a:latin typeface="Arial" panose="020B0604020202020204" pitchFamily="34" charset="0"/>
                <a:cs typeface="Arial" panose="020B0604020202020204" pitchFamily="34" charset="0"/>
              </a:rPr>
              <a:t>52.</a:t>
            </a:r>
            <a:endParaRPr lang="en-US" sz="2667" dirty="0">
              <a:solidFill>
                <a:prstClr val="black"/>
              </a:solidFill>
              <a:latin typeface="Arial" panose="020B0604020202020204" pitchFamily="34" charset="0"/>
              <a:cs typeface="Arial" panose="020B0604020202020204" pitchFamily="34" charset="0"/>
            </a:endParaRPr>
          </a:p>
        </p:txBody>
      </p:sp>
      <p:grpSp>
        <p:nvGrpSpPr>
          <p:cNvPr id="10" name="Group 9"/>
          <p:cNvGrpSpPr/>
          <p:nvPr/>
        </p:nvGrpSpPr>
        <p:grpSpPr>
          <a:xfrm>
            <a:off x="4935702" y="303358"/>
            <a:ext cx="1623765" cy="1171285"/>
            <a:chOff x="7259841" y="414773"/>
            <a:chExt cx="2435647" cy="1756927"/>
          </a:xfrm>
        </p:grpSpPr>
        <p:pic>
          <p:nvPicPr>
            <p:cNvPr id="8" name="Picture 4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7259841" y="414773"/>
              <a:ext cx="2435646" cy="1756927"/>
            </a:xfrm>
            <a:prstGeom prst="rect">
              <a:avLst/>
            </a:prstGeom>
          </p:spPr>
        </p:pic>
        <p:sp>
          <p:nvSpPr>
            <p:cNvPr id="9" name="TextBox 8"/>
            <p:cNvSpPr txBox="1"/>
            <p:nvPr/>
          </p:nvSpPr>
          <p:spPr>
            <a:xfrm>
              <a:off x="7259843" y="585350"/>
              <a:ext cx="2435645" cy="754149"/>
            </a:xfrm>
            <a:prstGeom prst="rect">
              <a:avLst/>
            </a:prstGeom>
            <a:noFill/>
          </p:spPr>
          <p:txBody>
            <a:bodyPr wrap="square" rtlCol="0">
              <a:spAutoFit/>
            </a:bodyPr>
            <a:lstStyle/>
            <a:p>
              <a:pPr algn="ctr" defTabSz="609630"/>
              <a:r>
                <a:rPr lang="en-US" sz="2667" b="1" dirty="0" err="1">
                  <a:solidFill>
                    <a:srgbClr val="002060"/>
                  </a:solidFill>
                  <a:latin typeface="Arial" panose="020B0604020202020204" pitchFamily="34" charset="0"/>
                  <a:cs typeface="Arial" panose="020B0604020202020204" pitchFamily="34" charset="0"/>
                </a:rPr>
                <a:t>Giải</a:t>
              </a:r>
              <a:endParaRPr lang="en-US" sz="2667" b="1" dirty="0">
                <a:solidFill>
                  <a:srgbClr val="002060"/>
                </a:solidFill>
                <a:latin typeface="Arial" panose="020B0604020202020204" pitchFamily="34" charset="0"/>
                <a:cs typeface="Arial" panose="020B0604020202020204" pitchFamily="34" charset="0"/>
              </a:endParaRPr>
            </a:p>
          </p:txBody>
        </p:sp>
      </p:grpSp>
      <p:sp>
        <p:nvSpPr>
          <p:cNvPr id="11" name="Rectangle 10"/>
          <p:cNvSpPr/>
          <p:nvPr/>
        </p:nvSpPr>
        <p:spPr>
          <a:xfrm>
            <a:off x="2648784" y="4814670"/>
            <a:ext cx="8369941" cy="1323696"/>
          </a:xfrm>
          <a:prstGeom prst="rect">
            <a:avLst/>
          </a:prstGeom>
        </p:spPr>
        <p:txBody>
          <a:bodyPr wrap="square">
            <a:spAutoFit/>
          </a:bodyPr>
          <a:lstStyle/>
          <a:p>
            <a:pPr algn="just" defTabSz="609630">
              <a:lnSpc>
                <a:spcPct val="150000"/>
              </a:lnSpc>
            </a:pPr>
            <a:r>
              <a:rPr lang="vi-VN" sz="2667" dirty="0">
                <a:solidFill>
                  <a:prstClr val="black"/>
                </a:solidFill>
                <a:latin typeface="Arial" panose="020B0604020202020204" pitchFamily="34" charset="0"/>
                <a:cs typeface="Arial" panose="020B0604020202020204" pitchFamily="34" charset="0"/>
              </a:rPr>
              <a:t>Vậy số trung vị phù hợp để đại diện cho chiều dài của 7 con cá voi trưởng thành.</a:t>
            </a:r>
            <a:endParaRPr lang="en-US" sz="2667" dirty="0">
              <a:solidFill>
                <a:prstClr val="black"/>
              </a:solidFill>
              <a:latin typeface="Arial" panose="020B0604020202020204" pitchFamily="34" charset="0"/>
              <a:cs typeface="Arial" panose="020B0604020202020204" pitchFamily="34" charset="0"/>
            </a:endParaRPr>
          </a:p>
        </p:txBody>
      </p:sp>
      <p:sp>
        <p:nvSpPr>
          <p:cNvPr id="12" name="Right Arrow 11"/>
          <p:cNvSpPr/>
          <p:nvPr/>
        </p:nvSpPr>
        <p:spPr>
          <a:xfrm>
            <a:off x="1175584" y="5105400"/>
            <a:ext cx="1008817" cy="711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13"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123786" y="5474809"/>
            <a:ext cx="1821398" cy="1265043"/>
          </a:xfrm>
          <a:prstGeom prst="rect">
            <a:avLst/>
          </a:prstGeom>
        </p:spPr>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855541" flipH="1">
            <a:off x="627075" y="4986"/>
            <a:ext cx="964931" cy="1801895"/>
          </a:xfrm>
          <a:prstGeom prst="rect">
            <a:avLst/>
          </a:prstGeom>
        </p:spPr>
      </p:pic>
    </p:spTree>
    <p:extLst>
      <p:ext uri="{BB962C8B-B14F-4D97-AF65-F5344CB8AC3E}">
        <p14:creationId xmlns:p14="http://schemas.microsoft.com/office/powerpoint/2010/main" val="2003559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strVal val="#ppt_w+.3"/>
                                          </p:val>
                                        </p:tav>
                                        <p:tav tm="100000">
                                          <p:val>
                                            <p:strVal val="#ppt_w"/>
                                          </p:val>
                                        </p:tav>
                                      </p:tavLst>
                                    </p:anim>
                                    <p:anim calcmode="lin" valueType="num">
                                      <p:cBhvr>
                                        <p:cTn id="15" dur="500" fill="hold"/>
                                        <p:tgtEl>
                                          <p:spTgt spid="15"/>
                                        </p:tgtEl>
                                        <p:attrNameLst>
                                          <p:attrName>ppt_h</p:attrName>
                                        </p:attrNameLst>
                                      </p:cBhvr>
                                      <p:tavLst>
                                        <p:tav tm="0">
                                          <p:val>
                                            <p:strVal val="#ppt_h"/>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ppt_x</p:attrName>
                                        </p:attrNameLst>
                                      </p:cBhvr>
                                      <p:tavLst>
                                        <p:tav tm="0">
                                          <p:val>
                                            <p:strVal val="#ppt_x-#ppt_w*1.125000"/>
                                          </p:val>
                                        </p:tav>
                                        <p:tav tm="100000">
                                          <p:val>
                                            <p:strVal val="#ppt_x"/>
                                          </p:val>
                                        </p:tav>
                                      </p:tavLst>
                                    </p:anim>
                                    <p:animEffect transition="in" filter="wipe(right)">
                                      <p:cBhvr>
                                        <p:cTn id="28" dur="500"/>
                                        <p:tgtEl>
                                          <p:spTgt spid="1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1089" y="1674548"/>
            <a:ext cx="11589822" cy="4915447"/>
            <a:chOff x="0" y="0"/>
            <a:chExt cx="9620467" cy="4080209"/>
          </a:xfrm>
        </p:grpSpPr>
        <p:sp>
          <p:nvSpPr>
            <p:cNvPr id="3" name="Freeform 3"/>
            <p:cNvSpPr/>
            <p:nvPr/>
          </p:nvSpPr>
          <p:spPr>
            <a:xfrm>
              <a:off x="0" y="0"/>
              <a:ext cx="9620467" cy="4080209"/>
            </a:xfrm>
            <a:custGeom>
              <a:avLst/>
              <a:gdLst/>
              <a:ahLst/>
              <a:cxnLst/>
              <a:rect l="l" t="t" r="r" b="b"/>
              <a:pathLst>
                <a:path w="9620467" h="4080209">
                  <a:moveTo>
                    <a:pt x="9496007" y="4080209"/>
                  </a:moveTo>
                  <a:lnTo>
                    <a:pt x="124460" y="4080209"/>
                  </a:lnTo>
                  <a:cubicBezTo>
                    <a:pt x="55880" y="4080209"/>
                    <a:pt x="0" y="4024329"/>
                    <a:pt x="0" y="3955749"/>
                  </a:cubicBezTo>
                  <a:lnTo>
                    <a:pt x="0" y="124460"/>
                  </a:lnTo>
                  <a:cubicBezTo>
                    <a:pt x="0" y="55880"/>
                    <a:pt x="55880" y="0"/>
                    <a:pt x="124460" y="0"/>
                  </a:cubicBezTo>
                  <a:lnTo>
                    <a:pt x="9496007" y="0"/>
                  </a:lnTo>
                  <a:cubicBezTo>
                    <a:pt x="9564587" y="0"/>
                    <a:pt x="9620467" y="55880"/>
                    <a:pt x="9620467" y="124460"/>
                  </a:cubicBezTo>
                  <a:lnTo>
                    <a:pt x="9620467" y="3955749"/>
                  </a:lnTo>
                  <a:cubicBezTo>
                    <a:pt x="9620467" y="4024329"/>
                    <a:pt x="9564587" y="4080209"/>
                    <a:pt x="9496007" y="4080209"/>
                  </a:cubicBezTo>
                  <a:close/>
                </a:path>
              </a:pathLst>
            </a:custGeom>
            <a:solidFill>
              <a:srgbClr val="EDEDED"/>
            </a:solidFill>
          </p:spPr>
        </p:sp>
      </p:grpSp>
      <p:grpSp>
        <p:nvGrpSpPr>
          <p:cNvPr id="6" name="Group 5"/>
          <p:cNvGrpSpPr/>
          <p:nvPr/>
        </p:nvGrpSpPr>
        <p:grpSpPr>
          <a:xfrm>
            <a:off x="914400" y="330200"/>
            <a:ext cx="3657600" cy="1732527"/>
            <a:chOff x="1371600" y="495300"/>
            <a:chExt cx="5486400" cy="2598790"/>
          </a:xfrm>
        </p:grpSpPr>
        <p:pic>
          <p:nvPicPr>
            <p:cNvPr id="4"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 y="495300"/>
              <a:ext cx="5486400" cy="2598790"/>
            </a:xfrm>
            <a:prstGeom prst="rect">
              <a:avLst/>
            </a:prstGeom>
          </p:spPr>
        </p:pic>
        <p:sp>
          <p:nvSpPr>
            <p:cNvPr id="5" name="TextBox 4"/>
            <p:cNvSpPr txBox="1"/>
            <p:nvPr/>
          </p:nvSpPr>
          <p:spPr>
            <a:xfrm>
              <a:off x="1714500" y="995728"/>
              <a:ext cx="4800600" cy="1061829"/>
            </a:xfrm>
            <a:prstGeom prst="rect">
              <a:avLst/>
            </a:prstGeom>
            <a:noFill/>
          </p:spPr>
          <p:txBody>
            <a:bodyPr wrap="square" rtlCol="0">
              <a:spAutoFit/>
            </a:bodyPr>
            <a:lstStyle/>
            <a:p>
              <a:pPr algn="ctr" defTabSz="609630"/>
              <a:r>
                <a:rPr lang="en-US" sz="4000" b="1" dirty="0">
                  <a:solidFill>
                    <a:prstClr val="white"/>
                  </a:solidFill>
                  <a:latin typeface="Arial" panose="020B0604020202020204" pitchFamily="34" charset="0"/>
                  <a:cs typeface="Arial" panose="020B0604020202020204" pitchFamily="34" charset="0"/>
                </a:rPr>
                <a:t>KHỞI ĐỘNG</a:t>
              </a:r>
              <a:endParaRPr lang="en-US" sz="4000" b="1" dirty="0">
                <a:solidFill>
                  <a:prstClr val="white"/>
                </a:solidFill>
                <a:latin typeface="Arial" panose="020B0604020202020204" pitchFamily="34" charset="0"/>
                <a:cs typeface="Arial" panose="020B0604020202020204" pitchFamily="34" charset="0"/>
              </a:endParaRPr>
            </a:p>
          </p:txBody>
        </p:sp>
      </p:grpSp>
      <p:sp>
        <p:nvSpPr>
          <p:cNvPr id="7" name="Rectangle 6"/>
          <p:cNvSpPr/>
          <p:nvPr/>
        </p:nvSpPr>
        <p:spPr>
          <a:xfrm>
            <a:off x="508000" y="2062727"/>
            <a:ext cx="6096000" cy="2862322"/>
          </a:xfrm>
          <a:prstGeom prst="rect">
            <a:avLst/>
          </a:prstGeom>
        </p:spPr>
        <p:txBody>
          <a:bodyPr wrap="square">
            <a:spAutoFit/>
          </a:bodyPr>
          <a:lstStyle/>
          <a:p>
            <a:pPr algn="just" defTabSz="609630">
              <a:lnSpc>
                <a:spcPct val="150000"/>
              </a:lnSpc>
            </a:pPr>
            <a:r>
              <a:rPr lang="vi-VN" sz="2400" dirty="0">
                <a:solidFill>
                  <a:prstClr val="black"/>
                </a:solidFill>
                <a:latin typeface="Arial" panose="020B0604020202020204" pitchFamily="34" charset="0"/>
                <a:cs typeface="Arial" panose="020B0604020202020204" pitchFamily="34" charset="0"/>
              </a:rPr>
              <a:t>Hai phương pháp học tiếng Anh khác nhau được áp dụng cho hai lớp A và B có trình độ tiếng Anh tương đương nhau. Sau hai tháng, điểm khảo sát tiếng Anh (thang điểm 10) của hai lớp được cho như hình bên. </a:t>
            </a:r>
            <a:endParaRPr lang="en-US" sz="2400" dirty="0">
              <a:solidFill>
                <a:prstClr val="black"/>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nvPr>
        </p:nvGraphicFramePr>
        <p:xfrm>
          <a:off x="6959600" y="2209800"/>
          <a:ext cx="2129890" cy="2032000"/>
        </p:xfrm>
        <a:graphic>
          <a:graphicData uri="http://schemas.openxmlformats.org/drawingml/2006/table">
            <a:tbl>
              <a:tblPr firstRow="1" bandRow="1">
                <a:tableStyleId>{5940675A-B579-460E-94D1-54222C63F5DA}</a:tableStyleId>
              </a:tblPr>
              <a:tblGrid>
                <a:gridCol w="425978">
                  <a:extLst>
                    <a:ext uri="{9D8B030D-6E8A-4147-A177-3AD203B41FA5}">
                      <a16:colId xmlns:a16="http://schemas.microsoft.com/office/drawing/2014/main" val="20000"/>
                    </a:ext>
                  </a:extLst>
                </a:gridCol>
                <a:gridCol w="425978">
                  <a:extLst>
                    <a:ext uri="{9D8B030D-6E8A-4147-A177-3AD203B41FA5}">
                      <a16:colId xmlns:a16="http://schemas.microsoft.com/office/drawing/2014/main" val="20001"/>
                    </a:ext>
                  </a:extLst>
                </a:gridCol>
                <a:gridCol w="425978">
                  <a:extLst>
                    <a:ext uri="{9D8B030D-6E8A-4147-A177-3AD203B41FA5}">
                      <a16:colId xmlns:a16="http://schemas.microsoft.com/office/drawing/2014/main" val="20002"/>
                    </a:ext>
                  </a:extLst>
                </a:gridCol>
                <a:gridCol w="425978">
                  <a:extLst>
                    <a:ext uri="{9D8B030D-6E8A-4147-A177-3AD203B41FA5}">
                      <a16:colId xmlns:a16="http://schemas.microsoft.com/office/drawing/2014/main" val="20003"/>
                    </a:ext>
                  </a:extLst>
                </a:gridCol>
                <a:gridCol w="425978">
                  <a:extLst>
                    <a:ext uri="{9D8B030D-6E8A-4147-A177-3AD203B41FA5}">
                      <a16:colId xmlns:a16="http://schemas.microsoft.com/office/drawing/2014/main" val="20004"/>
                    </a:ext>
                  </a:extLst>
                </a:gridCol>
              </a:tblGrid>
              <a:tr h="406400">
                <a:tc>
                  <a:txBody>
                    <a:bodyPr/>
                    <a:lstStyle/>
                    <a:p>
                      <a:pPr algn="ctr"/>
                      <a:r>
                        <a:rPr lang="en-US" sz="2100" dirty="0" smtClean="0">
                          <a:latin typeface="Arial" panose="020B0604020202020204" pitchFamily="34" charset="0"/>
                          <a:cs typeface="Arial" panose="020B0604020202020204" pitchFamily="34" charset="0"/>
                        </a:rPr>
                        <a:t>2</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7</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6</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3</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9</a:t>
                      </a:r>
                    </a:p>
                  </a:txBody>
                  <a:tcPr marL="60960" marR="60960" marT="30480" marB="30480" anchor="ctr"/>
                </a:tc>
                <a:extLst>
                  <a:ext uri="{0D108BD9-81ED-4DB2-BD59-A6C34878D82A}">
                    <a16:rowId xmlns:a16="http://schemas.microsoft.com/office/drawing/2014/main" val="10000"/>
                  </a:ext>
                </a:extLst>
              </a:tr>
              <a:tr h="406400">
                <a:tc>
                  <a:txBody>
                    <a:bodyPr/>
                    <a:lstStyle/>
                    <a:p>
                      <a:pPr algn="ctr"/>
                      <a:r>
                        <a:rPr lang="en-US" sz="2100" dirty="0" smtClean="0">
                          <a:latin typeface="Arial" panose="020B0604020202020204" pitchFamily="34" charset="0"/>
                          <a:cs typeface="Arial" panose="020B0604020202020204" pitchFamily="34" charset="0"/>
                        </a:rPr>
                        <a:t>8</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6</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7</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9</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2</a:t>
                      </a:r>
                      <a:endParaRPr lang="en-US" sz="21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10001"/>
                  </a:ext>
                </a:extLst>
              </a:tr>
              <a:tr h="406400">
                <a:tc>
                  <a:txBody>
                    <a:bodyPr/>
                    <a:lstStyle/>
                    <a:p>
                      <a:pPr algn="ctr"/>
                      <a:r>
                        <a:rPr lang="en-US" sz="2100" dirty="0" smtClean="0">
                          <a:latin typeface="Arial" panose="020B0604020202020204" pitchFamily="34" charset="0"/>
                          <a:cs typeface="Arial" panose="020B0604020202020204" pitchFamily="34" charset="0"/>
                        </a:rPr>
                        <a:t>5</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7</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5</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9</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8</a:t>
                      </a:r>
                      <a:endParaRPr lang="en-US" sz="21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10002"/>
                  </a:ext>
                </a:extLst>
              </a:tr>
              <a:tr h="406400">
                <a:tc>
                  <a:txBody>
                    <a:bodyPr/>
                    <a:lstStyle/>
                    <a:p>
                      <a:pPr algn="ctr"/>
                      <a:r>
                        <a:rPr lang="en-US" sz="2100" dirty="0" smtClean="0">
                          <a:latin typeface="Arial" panose="020B0604020202020204" pitchFamily="34" charset="0"/>
                          <a:cs typeface="Arial" panose="020B0604020202020204" pitchFamily="34" charset="0"/>
                        </a:rPr>
                        <a:t>8</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7</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4</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3</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5</a:t>
                      </a:r>
                      <a:endParaRPr lang="en-US" sz="21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10003"/>
                  </a:ext>
                </a:extLst>
              </a:tr>
              <a:tr h="406400">
                <a:tc>
                  <a:txBody>
                    <a:bodyPr/>
                    <a:lstStyle/>
                    <a:p>
                      <a:pPr algn="ctr"/>
                      <a:r>
                        <a:rPr lang="en-US" sz="2100" dirty="0" smtClean="0">
                          <a:latin typeface="Arial" panose="020B0604020202020204" pitchFamily="34" charset="0"/>
                          <a:cs typeface="Arial" panose="020B0604020202020204" pitchFamily="34" charset="0"/>
                        </a:rPr>
                        <a:t>5</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4</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5</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7</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7</a:t>
                      </a:r>
                      <a:endParaRPr lang="en-US" sz="21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10004"/>
                  </a:ext>
                </a:extLst>
              </a:tr>
            </a:tbl>
          </a:graphicData>
        </a:graphic>
      </p:graphicFrame>
      <p:sp>
        <p:nvSpPr>
          <p:cNvPr id="9" name="TextBox 8"/>
          <p:cNvSpPr txBox="1"/>
          <p:nvPr/>
        </p:nvSpPr>
        <p:spPr>
          <a:xfrm>
            <a:off x="7112000" y="4362322"/>
            <a:ext cx="1727200" cy="461665"/>
          </a:xfrm>
          <a:prstGeom prst="rect">
            <a:avLst/>
          </a:prstGeom>
          <a:noFill/>
        </p:spPr>
        <p:txBody>
          <a:bodyPr wrap="square" rtlCol="0">
            <a:spAutoFit/>
          </a:bodyPr>
          <a:lstStyle/>
          <a:p>
            <a:pPr algn="ctr" defTabSz="609630"/>
            <a:r>
              <a:rPr lang="en-US" sz="2400" dirty="0" err="1">
                <a:solidFill>
                  <a:prstClr val="black"/>
                </a:solidFill>
                <a:latin typeface="Arial" panose="020B0604020202020204" pitchFamily="34" charset="0"/>
                <a:cs typeface="Arial" panose="020B0604020202020204" pitchFamily="34" charset="0"/>
              </a:rPr>
              <a:t>Lớp</a:t>
            </a:r>
            <a:r>
              <a:rPr lang="en-US" sz="2400" dirty="0">
                <a:solidFill>
                  <a:prstClr val="black"/>
                </a:solidFill>
                <a:latin typeface="Arial" panose="020B0604020202020204" pitchFamily="34" charset="0"/>
                <a:cs typeface="Arial" panose="020B0604020202020204" pitchFamily="34" charset="0"/>
              </a:rPr>
              <a:t> A</a:t>
            </a:r>
            <a:endParaRPr lang="en-US" sz="2400" dirty="0">
              <a:solidFill>
                <a:prstClr val="black"/>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nvPr>
        </p:nvGraphicFramePr>
        <p:xfrm>
          <a:off x="9398000" y="2204720"/>
          <a:ext cx="2129890" cy="2032000"/>
        </p:xfrm>
        <a:graphic>
          <a:graphicData uri="http://schemas.openxmlformats.org/drawingml/2006/table">
            <a:tbl>
              <a:tblPr firstRow="1" bandRow="1">
                <a:tableStyleId>{5940675A-B579-460E-94D1-54222C63F5DA}</a:tableStyleId>
              </a:tblPr>
              <a:tblGrid>
                <a:gridCol w="425978">
                  <a:extLst>
                    <a:ext uri="{9D8B030D-6E8A-4147-A177-3AD203B41FA5}">
                      <a16:colId xmlns:a16="http://schemas.microsoft.com/office/drawing/2014/main" val="20000"/>
                    </a:ext>
                  </a:extLst>
                </a:gridCol>
                <a:gridCol w="425978">
                  <a:extLst>
                    <a:ext uri="{9D8B030D-6E8A-4147-A177-3AD203B41FA5}">
                      <a16:colId xmlns:a16="http://schemas.microsoft.com/office/drawing/2014/main" val="20001"/>
                    </a:ext>
                  </a:extLst>
                </a:gridCol>
                <a:gridCol w="425978">
                  <a:extLst>
                    <a:ext uri="{9D8B030D-6E8A-4147-A177-3AD203B41FA5}">
                      <a16:colId xmlns:a16="http://schemas.microsoft.com/office/drawing/2014/main" val="20002"/>
                    </a:ext>
                  </a:extLst>
                </a:gridCol>
                <a:gridCol w="425978">
                  <a:extLst>
                    <a:ext uri="{9D8B030D-6E8A-4147-A177-3AD203B41FA5}">
                      <a16:colId xmlns:a16="http://schemas.microsoft.com/office/drawing/2014/main" val="20003"/>
                    </a:ext>
                  </a:extLst>
                </a:gridCol>
                <a:gridCol w="425978">
                  <a:extLst>
                    <a:ext uri="{9D8B030D-6E8A-4147-A177-3AD203B41FA5}">
                      <a16:colId xmlns:a16="http://schemas.microsoft.com/office/drawing/2014/main" val="20004"/>
                    </a:ext>
                  </a:extLst>
                </a:gridCol>
              </a:tblGrid>
              <a:tr h="406400">
                <a:tc>
                  <a:txBody>
                    <a:bodyPr/>
                    <a:lstStyle/>
                    <a:p>
                      <a:pPr algn="ctr"/>
                      <a:r>
                        <a:rPr lang="en-US" sz="2100" dirty="0" smtClean="0">
                          <a:latin typeface="Arial" panose="020B0604020202020204" pitchFamily="34" charset="0"/>
                          <a:cs typeface="Arial" panose="020B0604020202020204" pitchFamily="34" charset="0"/>
                        </a:rPr>
                        <a:t>6</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7</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6</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4</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7</a:t>
                      </a:r>
                    </a:p>
                  </a:txBody>
                  <a:tcPr marL="60960" marR="60960" marT="30480" marB="30480" anchor="ctr"/>
                </a:tc>
                <a:extLst>
                  <a:ext uri="{0D108BD9-81ED-4DB2-BD59-A6C34878D82A}">
                    <a16:rowId xmlns:a16="http://schemas.microsoft.com/office/drawing/2014/main" val="10000"/>
                  </a:ext>
                </a:extLst>
              </a:tr>
              <a:tr h="406400">
                <a:tc>
                  <a:txBody>
                    <a:bodyPr/>
                    <a:lstStyle/>
                    <a:p>
                      <a:pPr algn="ctr"/>
                      <a:r>
                        <a:rPr lang="en-US" sz="2100" dirty="0" smtClean="0">
                          <a:latin typeface="Arial" panose="020B0604020202020204" pitchFamily="34" charset="0"/>
                          <a:cs typeface="Arial" panose="020B0604020202020204" pitchFamily="34" charset="0"/>
                        </a:rPr>
                        <a:t>9</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3</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8</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7</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5</a:t>
                      </a:r>
                      <a:endParaRPr lang="en-US" sz="21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10001"/>
                  </a:ext>
                </a:extLst>
              </a:tr>
              <a:tr h="406400">
                <a:tc>
                  <a:txBody>
                    <a:bodyPr/>
                    <a:lstStyle/>
                    <a:p>
                      <a:pPr algn="ctr"/>
                      <a:r>
                        <a:rPr lang="en-US" sz="2100" dirty="0" smtClean="0">
                          <a:latin typeface="Arial" panose="020B0604020202020204" pitchFamily="34" charset="0"/>
                          <a:cs typeface="Arial" panose="020B0604020202020204" pitchFamily="34" charset="0"/>
                        </a:rPr>
                        <a:t>5</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6</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8</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7</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4</a:t>
                      </a:r>
                      <a:endParaRPr lang="en-US" sz="21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10002"/>
                  </a:ext>
                </a:extLst>
              </a:tr>
              <a:tr h="406400">
                <a:tc>
                  <a:txBody>
                    <a:bodyPr/>
                    <a:lstStyle/>
                    <a:p>
                      <a:pPr algn="ctr"/>
                      <a:r>
                        <a:rPr lang="en-US" sz="2100" dirty="0" smtClean="0">
                          <a:latin typeface="Arial" panose="020B0604020202020204" pitchFamily="34" charset="0"/>
                          <a:cs typeface="Arial" panose="020B0604020202020204" pitchFamily="34" charset="0"/>
                        </a:rPr>
                        <a:t>5</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3</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10</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7</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9</a:t>
                      </a:r>
                      <a:endParaRPr lang="en-US" sz="21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10003"/>
                  </a:ext>
                </a:extLst>
              </a:tr>
              <a:tr h="406400">
                <a:tc>
                  <a:txBody>
                    <a:bodyPr/>
                    <a:lstStyle/>
                    <a:p>
                      <a:pPr algn="ctr"/>
                      <a:r>
                        <a:rPr lang="en-US" sz="2100" dirty="0" smtClean="0">
                          <a:latin typeface="Arial" panose="020B0604020202020204" pitchFamily="34" charset="0"/>
                          <a:cs typeface="Arial" panose="020B0604020202020204" pitchFamily="34" charset="0"/>
                        </a:rPr>
                        <a:t>6</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7</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6</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7</a:t>
                      </a:r>
                      <a:endParaRPr lang="en-US" sz="21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dirty="0" smtClean="0">
                          <a:latin typeface="Arial" panose="020B0604020202020204" pitchFamily="34" charset="0"/>
                          <a:cs typeface="Arial" panose="020B0604020202020204" pitchFamily="34" charset="0"/>
                        </a:rPr>
                        <a:t>5</a:t>
                      </a:r>
                      <a:endParaRPr lang="en-US" sz="21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10004"/>
                  </a:ext>
                </a:extLst>
              </a:tr>
            </a:tbl>
          </a:graphicData>
        </a:graphic>
      </p:graphicFrame>
      <p:sp>
        <p:nvSpPr>
          <p:cNvPr id="11" name="TextBox 10"/>
          <p:cNvSpPr txBox="1"/>
          <p:nvPr/>
        </p:nvSpPr>
        <p:spPr>
          <a:xfrm>
            <a:off x="9550400" y="4357242"/>
            <a:ext cx="1727200" cy="461665"/>
          </a:xfrm>
          <a:prstGeom prst="rect">
            <a:avLst/>
          </a:prstGeom>
          <a:noFill/>
        </p:spPr>
        <p:txBody>
          <a:bodyPr wrap="square" rtlCol="0">
            <a:spAutoFit/>
          </a:bodyPr>
          <a:lstStyle/>
          <a:p>
            <a:pPr algn="ctr" defTabSz="609630"/>
            <a:r>
              <a:rPr lang="en-US" sz="2400" dirty="0" err="1">
                <a:solidFill>
                  <a:prstClr val="black"/>
                </a:solidFill>
                <a:latin typeface="Arial" panose="020B0604020202020204" pitchFamily="34" charset="0"/>
                <a:cs typeface="Arial" panose="020B0604020202020204" pitchFamily="34" charset="0"/>
              </a:rPr>
              <a:t>Lớp</a:t>
            </a:r>
            <a:r>
              <a:rPr lang="en-US" sz="2400" dirty="0">
                <a:solidFill>
                  <a:prstClr val="black"/>
                </a:solidFill>
                <a:latin typeface="Arial" panose="020B0604020202020204" pitchFamily="34" charset="0"/>
                <a:cs typeface="Arial" panose="020B0604020202020204" pitchFamily="34" charset="0"/>
              </a:rPr>
              <a:t> B</a:t>
            </a:r>
            <a:endParaRPr lang="en-US" sz="2400" dirty="0">
              <a:solidFill>
                <a:prstClr val="black"/>
              </a:solidFill>
              <a:latin typeface="Arial" panose="020B0604020202020204" pitchFamily="34" charset="0"/>
              <a:cs typeface="Arial" panose="020B0604020202020204" pitchFamily="34" charset="0"/>
            </a:endParaRPr>
          </a:p>
        </p:txBody>
      </p:sp>
      <p:sp>
        <p:nvSpPr>
          <p:cNvPr id="12" name="Rectangle 11"/>
          <p:cNvSpPr/>
          <p:nvPr/>
        </p:nvSpPr>
        <p:spPr>
          <a:xfrm>
            <a:off x="2590800" y="5157358"/>
            <a:ext cx="8026400" cy="1200329"/>
          </a:xfrm>
          <a:prstGeom prst="rect">
            <a:avLst/>
          </a:prstGeom>
        </p:spPr>
        <p:txBody>
          <a:bodyPr wrap="square">
            <a:spAutoFit/>
          </a:bodyPr>
          <a:lstStyle/>
          <a:p>
            <a:pPr algn="just" defTabSz="609630">
              <a:lnSpc>
                <a:spcPct val="150000"/>
              </a:lnSpc>
            </a:pPr>
            <a:r>
              <a:rPr lang="vi-VN" sz="2400" dirty="0">
                <a:solidFill>
                  <a:prstClr val="black"/>
                </a:solidFill>
                <a:latin typeface="Arial" panose="020B0604020202020204" pitchFamily="34" charset="0"/>
                <a:cs typeface="Arial" panose="020B0604020202020204" pitchFamily="34" charset="0"/>
              </a:rPr>
              <a:t>Quan sát hai mẫu số liệu trên, có thể đánh giá được phương pháp học tập nào hiệu quả hơn không?</a:t>
            </a:r>
            <a:endParaRPr lang="en-US" sz="2400" dirty="0">
              <a:solidFill>
                <a:prstClr val="black"/>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317090" y="4949608"/>
            <a:ext cx="1049550" cy="1470473"/>
          </a:xfrm>
          <a:prstGeom prst="rect">
            <a:avLst/>
          </a:prstGeom>
        </p:spPr>
      </p:pic>
      <p:pic>
        <p:nvPicPr>
          <p:cNvPr id="14" name="Picture 21"/>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16801" y="165064"/>
            <a:ext cx="2644267" cy="1600983"/>
          </a:xfrm>
          <a:prstGeom prst="rect">
            <a:avLst/>
          </a:prstGeom>
        </p:spPr>
      </p:pic>
    </p:spTree>
    <p:extLst>
      <p:ext uri="{BB962C8B-B14F-4D97-AF65-F5344CB8AC3E}">
        <p14:creationId xmlns:p14="http://schemas.microsoft.com/office/powerpoint/2010/main" val="3059220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3088685" y="505418"/>
            <a:ext cx="5984161" cy="2193801"/>
            <a:chOff x="6949558" y="176398"/>
            <a:chExt cx="8976242" cy="3290702"/>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949558" y="176398"/>
              <a:ext cx="8976242" cy="3290702"/>
            </a:xfrm>
            <a:prstGeom prst="rect">
              <a:avLst/>
            </a:prstGeom>
          </p:spPr>
        </p:pic>
        <p:sp>
          <p:nvSpPr>
            <p:cNvPr id="3" name="TextBox 3"/>
            <p:cNvSpPr txBox="1"/>
            <p:nvPr/>
          </p:nvSpPr>
          <p:spPr>
            <a:xfrm>
              <a:off x="7360582" y="574986"/>
              <a:ext cx="7927743" cy="1200329"/>
            </a:xfrm>
            <a:prstGeom prst="rect">
              <a:avLst/>
            </a:prstGeom>
          </p:spPr>
          <p:txBody>
            <a:bodyPr wrap="square" lIns="0" tIns="0" rIns="0" bIns="0" rtlCol="0" anchor="t">
              <a:spAutoFit/>
            </a:bodyPr>
            <a:lstStyle/>
            <a:p>
              <a:pPr algn="ctr" defTabSz="609630">
                <a:lnSpc>
                  <a:spcPct val="130000"/>
                </a:lnSpc>
              </a:pPr>
              <a:r>
                <a:rPr lang="en-US" sz="4000" b="1" spc="-27" dirty="0">
                  <a:solidFill>
                    <a:srgbClr val="100F0D"/>
                  </a:solidFill>
                  <a:latin typeface="Arial" panose="020B0604020202020204" pitchFamily="34" charset="0"/>
                  <a:cs typeface="Arial" panose="020B0604020202020204" pitchFamily="34" charset="0"/>
                </a:rPr>
                <a:t>HƯỚNG DẪN VỀ NHÀ</a:t>
              </a:r>
              <a:endParaRPr lang="en-US" sz="4000" b="1" spc="-27" dirty="0">
                <a:solidFill>
                  <a:srgbClr val="100F0D"/>
                </a:solidFill>
                <a:latin typeface="Arial" panose="020B0604020202020204" pitchFamily="34" charset="0"/>
                <a:cs typeface="Arial" panose="020B0604020202020204" pitchFamily="34" charset="0"/>
              </a:endParaRPr>
            </a:p>
          </p:txBody>
        </p:sp>
      </p:grpSp>
      <p:sp>
        <p:nvSpPr>
          <p:cNvPr id="66" name="TextBox 66"/>
          <p:cNvSpPr txBox="1"/>
          <p:nvPr/>
        </p:nvSpPr>
        <p:spPr>
          <a:xfrm>
            <a:off x="9372429" y="3598066"/>
            <a:ext cx="1402412" cy="256480"/>
          </a:xfrm>
          <a:prstGeom prst="rect">
            <a:avLst/>
          </a:prstGeom>
        </p:spPr>
        <p:txBody>
          <a:bodyPr lIns="0" tIns="0" rIns="0" bIns="0" rtlCol="0" anchor="t">
            <a:spAutoFit/>
          </a:bodyPr>
          <a:lstStyle/>
          <a:p>
            <a:pPr algn="ctr" defTabSz="609630">
              <a:lnSpc>
                <a:spcPts val="1960"/>
              </a:lnSpc>
            </a:pPr>
            <a:r>
              <a:rPr lang="en-US" sz="1400">
                <a:solidFill>
                  <a:srgbClr val="FFFFFF"/>
                </a:solidFill>
                <a:latin typeface="Public Sans Bold"/>
              </a:rPr>
              <a:t>Hành động 4</a:t>
            </a:r>
          </a:p>
        </p:txBody>
      </p:sp>
      <p:grpSp>
        <p:nvGrpSpPr>
          <p:cNvPr id="4" name="Group 3"/>
          <p:cNvGrpSpPr/>
          <p:nvPr/>
        </p:nvGrpSpPr>
        <p:grpSpPr>
          <a:xfrm>
            <a:off x="396165" y="3053398"/>
            <a:ext cx="3671957" cy="3010790"/>
            <a:chOff x="594247" y="4580096"/>
            <a:chExt cx="5507936" cy="4516185"/>
          </a:xfrm>
        </p:grpSpPr>
        <p:grpSp>
          <p:nvGrpSpPr>
            <p:cNvPr id="89" name="Group 88"/>
            <p:cNvGrpSpPr/>
            <p:nvPr/>
          </p:nvGrpSpPr>
          <p:grpSpPr>
            <a:xfrm>
              <a:off x="594247" y="4580096"/>
              <a:ext cx="5507936" cy="4516185"/>
              <a:chOff x="314784" y="4597876"/>
              <a:chExt cx="5507936" cy="4516185"/>
            </a:xfrm>
          </p:grpSpPr>
          <p:grpSp>
            <p:nvGrpSpPr>
              <p:cNvPr id="70" name="Group 70"/>
              <p:cNvGrpSpPr/>
              <p:nvPr/>
            </p:nvGrpSpPr>
            <p:grpSpPr>
              <a:xfrm>
                <a:off x="314784" y="4848383"/>
                <a:ext cx="5507936" cy="4265678"/>
                <a:chOff x="0" y="0"/>
                <a:chExt cx="3186570" cy="2467872"/>
              </a:xfrm>
            </p:grpSpPr>
            <p:sp>
              <p:nvSpPr>
                <p:cNvPr id="71" name="Freeform 71"/>
                <p:cNvSpPr/>
                <p:nvPr/>
              </p:nvSpPr>
              <p:spPr>
                <a:xfrm>
                  <a:off x="0" y="0"/>
                  <a:ext cx="3186570" cy="2467872"/>
                </a:xfrm>
                <a:custGeom>
                  <a:avLst/>
                  <a:gdLst/>
                  <a:ahLst/>
                  <a:cxnLst/>
                  <a:rect l="l" t="t" r="r" b="b"/>
                  <a:pathLst>
                    <a:path w="3186570" h="2467872">
                      <a:moveTo>
                        <a:pt x="3062110" y="2467872"/>
                      </a:moveTo>
                      <a:lnTo>
                        <a:pt x="124460" y="2467872"/>
                      </a:lnTo>
                      <a:cubicBezTo>
                        <a:pt x="55880" y="2467872"/>
                        <a:pt x="0" y="2411992"/>
                        <a:pt x="0" y="2343412"/>
                      </a:cubicBezTo>
                      <a:lnTo>
                        <a:pt x="0" y="124460"/>
                      </a:lnTo>
                      <a:cubicBezTo>
                        <a:pt x="0" y="55880"/>
                        <a:pt x="55880" y="0"/>
                        <a:pt x="124460" y="0"/>
                      </a:cubicBezTo>
                      <a:lnTo>
                        <a:pt x="3062110" y="0"/>
                      </a:lnTo>
                      <a:cubicBezTo>
                        <a:pt x="3130690" y="0"/>
                        <a:pt x="3186570" y="55880"/>
                        <a:pt x="3186570" y="124460"/>
                      </a:cubicBezTo>
                      <a:lnTo>
                        <a:pt x="3186570" y="2343412"/>
                      </a:lnTo>
                      <a:cubicBezTo>
                        <a:pt x="3186570" y="2411992"/>
                        <a:pt x="3130690" y="2467872"/>
                        <a:pt x="3062110" y="2467872"/>
                      </a:cubicBezTo>
                      <a:close/>
                    </a:path>
                  </a:pathLst>
                </a:custGeom>
                <a:solidFill>
                  <a:srgbClr val="100F0D">
                    <a:alpha val="4706"/>
                  </a:srgbClr>
                </a:solidFill>
              </p:spPr>
            </p:sp>
          </p:grpSp>
          <p:grpSp>
            <p:nvGrpSpPr>
              <p:cNvPr id="75" name="Group 75"/>
              <p:cNvGrpSpPr/>
              <p:nvPr/>
            </p:nvGrpSpPr>
            <p:grpSpPr>
              <a:xfrm>
                <a:off x="1486949" y="4597876"/>
                <a:ext cx="3258203" cy="1207117"/>
                <a:chOff x="0" y="0"/>
                <a:chExt cx="25034661" cy="3964675"/>
              </a:xfrm>
            </p:grpSpPr>
            <p:sp>
              <p:nvSpPr>
                <p:cNvPr id="76" name="Freeform 76"/>
                <p:cNvSpPr/>
                <p:nvPr/>
              </p:nvSpPr>
              <p:spPr>
                <a:xfrm>
                  <a:off x="0" y="0"/>
                  <a:ext cx="25034661" cy="4063735"/>
                </a:xfrm>
                <a:custGeom>
                  <a:avLst/>
                  <a:gdLst/>
                  <a:ahLst/>
                  <a:cxnLst/>
                  <a:rect l="l" t="t" r="r" b="b"/>
                  <a:pathLst>
                    <a:path w="25034661" h="4063735">
                      <a:moveTo>
                        <a:pt x="24412361" y="3493505"/>
                      </a:moveTo>
                      <a:cubicBezTo>
                        <a:pt x="24412361" y="3487155"/>
                        <a:pt x="24413631" y="3482075"/>
                        <a:pt x="24413631" y="3474455"/>
                      </a:cubicBezTo>
                      <a:lnTo>
                        <a:pt x="24413631" y="490220"/>
                      </a:lnTo>
                      <a:cubicBezTo>
                        <a:pt x="24413631" y="220980"/>
                        <a:pt x="24204081" y="0"/>
                        <a:pt x="23947541" y="0"/>
                      </a:cubicBezTo>
                      <a:lnTo>
                        <a:pt x="467360" y="0"/>
                      </a:lnTo>
                      <a:cubicBezTo>
                        <a:pt x="210820" y="0"/>
                        <a:pt x="0" y="220980"/>
                        <a:pt x="0" y="490220"/>
                      </a:cubicBezTo>
                      <a:lnTo>
                        <a:pt x="0" y="3474455"/>
                      </a:lnTo>
                      <a:cubicBezTo>
                        <a:pt x="0" y="3743695"/>
                        <a:pt x="209550" y="3964675"/>
                        <a:pt x="466090" y="3964675"/>
                      </a:cubicBezTo>
                      <a:lnTo>
                        <a:pt x="23946270" y="3964675"/>
                      </a:lnTo>
                      <a:cubicBezTo>
                        <a:pt x="24059300" y="3964675"/>
                        <a:pt x="24163441" y="3921495"/>
                        <a:pt x="24243450" y="3851645"/>
                      </a:cubicBezTo>
                      <a:cubicBezTo>
                        <a:pt x="24374261" y="3922765"/>
                        <a:pt x="24686681" y="4063735"/>
                        <a:pt x="25033391" y="3856725"/>
                      </a:cubicBezTo>
                      <a:cubicBezTo>
                        <a:pt x="25034661" y="3856725"/>
                        <a:pt x="24722241" y="3857995"/>
                        <a:pt x="24412361" y="3493505"/>
                      </a:cubicBezTo>
                      <a:lnTo>
                        <a:pt x="24412361" y="3493505"/>
                      </a:lnTo>
                      <a:close/>
                    </a:path>
                  </a:pathLst>
                </a:custGeom>
                <a:solidFill>
                  <a:srgbClr val="FF6363"/>
                </a:solidFill>
              </p:spPr>
            </p:sp>
          </p:grpSp>
          <p:sp>
            <p:nvSpPr>
              <p:cNvPr id="77" name="TextBox 77"/>
              <p:cNvSpPr txBox="1"/>
              <p:nvPr/>
            </p:nvSpPr>
            <p:spPr>
              <a:xfrm>
                <a:off x="2016944" y="5076934"/>
                <a:ext cx="2103618" cy="384720"/>
              </a:xfrm>
              <a:prstGeom prst="rect">
                <a:avLst/>
              </a:prstGeom>
            </p:spPr>
            <p:txBody>
              <a:bodyPr lIns="0" tIns="0" rIns="0" bIns="0" rtlCol="0" anchor="t">
                <a:spAutoFit/>
              </a:bodyPr>
              <a:lstStyle/>
              <a:p>
                <a:pPr algn="ctr" defTabSz="609630">
                  <a:lnSpc>
                    <a:spcPts val="1960"/>
                  </a:lnSpc>
                </a:pPr>
                <a:r>
                  <a:rPr lang="en-US" sz="3600" b="1" dirty="0">
                    <a:solidFill>
                      <a:srgbClr val="FFFFFF"/>
                    </a:solidFill>
                    <a:latin typeface="Arial" panose="020B0604020202020204" pitchFamily="34" charset="0"/>
                    <a:cs typeface="Arial" panose="020B0604020202020204" pitchFamily="34" charset="0"/>
                  </a:rPr>
                  <a:t>01</a:t>
                </a:r>
                <a:endParaRPr lang="en-US" sz="3600" b="1" dirty="0">
                  <a:solidFill>
                    <a:srgbClr val="FFFFFF"/>
                  </a:solidFill>
                  <a:latin typeface="Arial" panose="020B0604020202020204" pitchFamily="34" charset="0"/>
                  <a:cs typeface="Arial" panose="020B0604020202020204" pitchFamily="34" charset="0"/>
                </a:endParaRPr>
              </a:p>
            </p:txBody>
          </p:sp>
        </p:grpSp>
        <p:sp>
          <p:nvSpPr>
            <p:cNvPr id="92" name="TextBox 91"/>
            <p:cNvSpPr txBox="1"/>
            <p:nvPr/>
          </p:nvSpPr>
          <p:spPr>
            <a:xfrm>
              <a:off x="1109514" y="6277522"/>
              <a:ext cx="4572000" cy="2077493"/>
            </a:xfrm>
            <a:prstGeom prst="rect">
              <a:avLst/>
            </a:prstGeom>
            <a:noFill/>
          </p:spPr>
          <p:txBody>
            <a:bodyPr wrap="square" rtlCol="0">
              <a:spAutoFit/>
            </a:bodyPr>
            <a:lstStyle/>
            <a:p>
              <a:pPr algn="ctr" defTabSz="609630">
                <a:lnSpc>
                  <a:spcPct val="150000"/>
                </a:lnSpc>
              </a:pPr>
              <a:r>
                <a:rPr lang="en-US" sz="2800" dirty="0" err="1">
                  <a:solidFill>
                    <a:prstClr val="black"/>
                  </a:solidFill>
                  <a:latin typeface="Arial" panose="020B0604020202020204" pitchFamily="34" charset="0"/>
                  <a:cs typeface="Arial" panose="020B0604020202020204" pitchFamily="34" charset="0"/>
                </a:rPr>
                <a:t>Ôn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kiến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đã</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học</a:t>
              </a:r>
              <a:endParaRPr lang="en-US" sz="2800" dirty="0">
                <a:solidFill>
                  <a:prstClr val="black"/>
                </a:solidFill>
                <a:latin typeface="Arial" panose="020B0604020202020204" pitchFamily="34" charset="0"/>
                <a:cs typeface="Arial" panose="020B0604020202020204" pitchFamily="34" charset="0"/>
              </a:endParaRPr>
            </a:p>
          </p:txBody>
        </p:sp>
      </p:grpSp>
      <p:grpSp>
        <p:nvGrpSpPr>
          <p:cNvPr id="5" name="Group 4"/>
          <p:cNvGrpSpPr/>
          <p:nvPr/>
        </p:nvGrpSpPr>
        <p:grpSpPr>
          <a:xfrm>
            <a:off x="4244787" y="3065251"/>
            <a:ext cx="3671957" cy="3010790"/>
            <a:chOff x="6367180" y="4597876"/>
            <a:chExt cx="5507936" cy="4516185"/>
          </a:xfrm>
        </p:grpSpPr>
        <p:grpSp>
          <p:nvGrpSpPr>
            <p:cNvPr id="91" name="Group 90"/>
            <p:cNvGrpSpPr/>
            <p:nvPr/>
          </p:nvGrpSpPr>
          <p:grpSpPr>
            <a:xfrm>
              <a:off x="6367180" y="4597876"/>
              <a:ext cx="5507936" cy="4516185"/>
              <a:chOff x="12356484" y="475583"/>
              <a:chExt cx="5507936" cy="4516185"/>
            </a:xfrm>
          </p:grpSpPr>
          <p:grpSp>
            <p:nvGrpSpPr>
              <p:cNvPr id="54" name="Group 54"/>
              <p:cNvGrpSpPr/>
              <p:nvPr/>
            </p:nvGrpSpPr>
            <p:grpSpPr>
              <a:xfrm>
                <a:off x="12356484" y="726090"/>
                <a:ext cx="5507936" cy="4265678"/>
                <a:chOff x="0" y="0"/>
                <a:chExt cx="3186570" cy="2467872"/>
              </a:xfrm>
            </p:grpSpPr>
            <p:sp>
              <p:nvSpPr>
                <p:cNvPr id="55" name="Freeform 55"/>
                <p:cNvSpPr/>
                <p:nvPr/>
              </p:nvSpPr>
              <p:spPr>
                <a:xfrm>
                  <a:off x="0" y="0"/>
                  <a:ext cx="3186570" cy="2467872"/>
                </a:xfrm>
                <a:custGeom>
                  <a:avLst/>
                  <a:gdLst/>
                  <a:ahLst/>
                  <a:cxnLst/>
                  <a:rect l="l" t="t" r="r" b="b"/>
                  <a:pathLst>
                    <a:path w="3186570" h="2467872">
                      <a:moveTo>
                        <a:pt x="3062110" y="2467872"/>
                      </a:moveTo>
                      <a:lnTo>
                        <a:pt x="124460" y="2467872"/>
                      </a:lnTo>
                      <a:cubicBezTo>
                        <a:pt x="55880" y="2467872"/>
                        <a:pt x="0" y="2411992"/>
                        <a:pt x="0" y="2343412"/>
                      </a:cubicBezTo>
                      <a:lnTo>
                        <a:pt x="0" y="124460"/>
                      </a:lnTo>
                      <a:cubicBezTo>
                        <a:pt x="0" y="55880"/>
                        <a:pt x="55880" y="0"/>
                        <a:pt x="124460" y="0"/>
                      </a:cubicBezTo>
                      <a:lnTo>
                        <a:pt x="3062110" y="0"/>
                      </a:lnTo>
                      <a:cubicBezTo>
                        <a:pt x="3130690" y="0"/>
                        <a:pt x="3186570" y="55880"/>
                        <a:pt x="3186570" y="124460"/>
                      </a:cubicBezTo>
                      <a:lnTo>
                        <a:pt x="3186570" y="2343412"/>
                      </a:lnTo>
                      <a:cubicBezTo>
                        <a:pt x="3186570" y="2411992"/>
                        <a:pt x="3130690" y="2467872"/>
                        <a:pt x="3062110" y="2467872"/>
                      </a:cubicBezTo>
                      <a:close/>
                    </a:path>
                  </a:pathLst>
                </a:custGeom>
                <a:solidFill>
                  <a:srgbClr val="100F0D">
                    <a:alpha val="4706"/>
                  </a:srgbClr>
                </a:solidFill>
              </p:spPr>
            </p:sp>
          </p:grpSp>
          <p:grpSp>
            <p:nvGrpSpPr>
              <p:cNvPr id="67" name="Group 67"/>
              <p:cNvGrpSpPr/>
              <p:nvPr/>
            </p:nvGrpSpPr>
            <p:grpSpPr>
              <a:xfrm>
                <a:off x="13528648" y="475583"/>
                <a:ext cx="3258203" cy="1207117"/>
                <a:chOff x="0" y="0"/>
                <a:chExt cx="25034661" cy="3964675"/>
              </a:xfrm>
            </p:grpSpPr>
            <p:sp>
              <p:nvSpPr>
                <p:cNvPr id="68" name="Freeform 68"/>
                <p:cNvSpPr/>
                <p:nvPr/>
              </p:nvSpPr>
              <p:spPr>
                <a:xfrm>
                  <a:off x="0" y="0"/>
                  <a:ext cx="25034661" cy="4063735"/>
                </a:xfrm>
                <a:custGeom>
                  <a:avLst/>
                  <a:gdLst/>
                  <a:ahLst/>
                  <a:cxnLst/>
                  <a:rect l="l" t="t" r="r" b="b"/>
                  <a:pathLst>
                    <a:path w="25034661" h="4063735">
                      <a:moveTo>
                        <a:pt x="24412361" y="3493505"/>
                      </a:moveTo>
                      <a:cubicBezTo>
                        <a:pt x="24412361" y="3487155"/>
                        <a:pt x="24413631" y="3482075"/>
                        <a:pt x="24413631" y="3474455"/>
                      </a:cubicBezTo>
                      <a:lnTo>
                        <a:pt x="24413631" y="490220"/>
                      </a:lnTo>
                      <a:cubicBezTo>
                        <a:pt x="24413631" y="220980"/>
                        <a:pt x="24204081" y="0"/>
                        <a:pt x="23947541" y="0"/>
                      </a:cubicBezTo>
                      <a:lnTo>
                        <a:pt x="467360" y="0"/>
                      </a:lnTo>
                      <a:cubicBezTo>
                        <a:pt x="210820" y="0"/>
                        <a:pt x="0" y="220980"/>
                        <a:pt x="0" y="490220"/>
                      </a:cubicBezTo>
                      <a:lnTo>
                        <a:pt x="0" y="3474455"/>
                      </a:lnTo>
                      <a:cubicBezTo>
                        <a:pt x="0" y="3743695"/>
                        <a:pt x="209550" y="3964675"/>
                        <a:pt x="466090" y="3964675"/>
                      </a:cubicBezTo>
                      <a:lnTo>
                        <a:pt x="23946270" y="3964675"/>
                      </a:lnTo>
                      <a:cubicBezTo>
                        <a:pt x="24059300" y="3964675"/>
                        <a:pt x="24163441" y="3921495"/>
                        <a:pt x="24243450" y="3851645"/>
                      </a:cubicBezTo>
                      <a:cubicBezTo>
                        <a:pt x="24374261" y="3922765"/>
                        <a:pt x="24686681" y="4063735"/>
                        <a:pt x="25033391" y="3856725"/>
                      </a:cubicBezTo>
                      <a:cubicBezTo>
                        <a:pt x="25034661" y="3856725"/>
                        <a:pt x="24722241" y="3857995"/>
                        <a:pt x="24412361" y="3493505"/>
                      </a:cubicBezTo>
                      <a:lnTo>
                        <a:pt x="24412361" y="3493505"/>
                      </a:lnTo>
                      <a:close/>
                    </a:path>
                  </a:pathLst>
                </a:custGeom>
                <a:solidFill>
                  <a:srgbClr val="FFB001"/>
                </a:solidFill>
              </p:spPr>
            </p:sp>
          </p:grpSp>
          <p:sp>
            <p:nvSpPr>
              <p:cNvPr id="69" name="TextBox 69"/>
              <p:cNvSpPr txBox="1"/>
              <p:nvPr/>
            </p:nvSpPr>
            <p:spPr>
              <a:xfrm>
                <a:off x="14058644" y="1035215"/>
                <a:ext cx="2103618" cy="384720"/>
              </a:xfrm>
              <a:prstGeom prst="rect">
                <a:avLst/>
              </a:prstGeom>
            </p:spPr>
            <p:txBody>
              <a:bodyPr lIns="0" tIns="0" rIns="0" bIns="0" rtlCol="0" anchor="t">
                <a:spAutoFit/>
              </a:bodyPr>
              <a:lstStyle/>
              <a:p>
                <a:pPr algn="ctr" defTabSz="609630">
                  <a:lnSpc>
                    <a:spcPts val="1960"/>
                  </a:lnSpc>
                </a:pPr>
                <a:r>
                  <a:rPr lang="en-US" sz="3600" b="1" dirty="0">
                    <a:solidFill>
                      <a:srgbClr val="FFFFFF"/>
                    </a:solidFill>
                    <a:latin typeface="Arial" panose="020B0604020202020204" pitchFamily="34" charset="0"/>
                    <a:cs typeface="Arial" panose="020B0604020202020204" pitchFamily="34" charset="0"/>
                  </a:rPr>
                  <a:t>02</a:t>
                </a:r>
                <a:endParaRPr lang="en-US" sz="3600" b="1" dirty="0">
                  <a:solidFill>
                    <a:srgbClr val="FFFFFF"/>
                  </a:solidFill>
                  <a:latin typeface="Arial" panose="020B0604020202020204" pitchFamily="34" charset="0"/>
                  <a:cs typeface="Arial" panose="020B0604020202020204" pitchFamily="34" charset="0"/>
                </a:endParaRPr>
              </a:p>
            </p:txBody>
          </p:sp>
        </p:grpSp>
        <p:sp>
          <p:nvSpPr>
            <p:cNvPr id="93" name="TextBox 92"/>
            <p:cNvSpPr txBox="1"/>
            <p:nvPr/>
          </p:nvSpPr>
          <p:spPr>
            <a:xfrm>
              <a:off x="6756720" y="6277522"/>
              <a:ext cx="4823451" cy="2077493"/>
            </a:xfrm>
            <a:prstGeom prst="rect">
              <a:avLst/>
            </a:prstGeom>
            <a:noFill/>
          </p:spPr>
          <p:txBody>
            <a:bodyPr wrap="square" rtlCol="0">
              <a:spAutoFit/>
            </a:bodyPr>
            <a:lstStyle/>
            <a:p>
              <a:pPr algn="ctr" defTabSz="609630">
                <a:lnSpc>
                  <a:spcPct val="150000"/>
                </a:lnSpc>
              </a:pPr>
              <a:r>
                <a:rPr lang="en-US" sz="2800" dirty="0" err="1">
                  <a:solidFill>
                    <a:prstClr val="black"/>
                  </a:solidFill>
                  <a:latin typeface="Arial" panose="020B0604020202020204" pitchFamily="34" charset="0"/>
                  <a:cs typeface="Arial" panose="020B0604020202020204" pitchFamily="34" charset="0"/>
                </a:rPr>
                <a:t>Hoàn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thành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bài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trong</a:t>
              </a:r>
              <a:r>
                <a:rPr lang="en-US" sz="2800" dirty="0">
                  <a:solidFill>
                    <a:prstClr val="black"/>
                  </a:solidFill>
                  <a:latin typeface="Arial" panose="020B0604020202020204" pitchFamily="34" charset="0"/>
                  <a:cs typeface="Arial" panose="020B0604020202020204" pitchFamily="34" charset="0"/>
                </a:rPr>
                <a:t> SBT</a:t>
              </a:r>
              <a:endParaRPr lang="en-US" sz="2800" dirty="0">
                <a:solidFill>
                  <a:prstClr val="black"/>
                </a:solidFill>
                <a:latin typeface="Arial" panose="020B0604020202020204" pitchFamily="34" charset="0"/>
                <a:cs typeface="Arial" panose="020B0604020202020204" pitchFamily="34" charset="0"/>
              </a:endParaRPr>
            </a:p>
          </p:txBody>
        </p:sp>
      </p:grpSp>
      <p:grpSp>
        <p:nvGrpSpPr>
          <p:cNvPr id="6" name="Group 5"/>
          <p:cNvGrpSpPr/>
          <p:nvPr/>
        </p:nvGrpSpPr>
        <p:grpSpPr>
          <a:xfrm>
            <a:off x="8077200" y="3065251"/>
            <a:ext cx="3671957" cy="3010790"/>
            <a:chOff x="12115800" y="4597876"/>
            <a:chExt cx="5507936" cy="4516185"/>
          </a:xfrm>
        </p:grpSpPr>
        <p:grpSp>
          <p:nvGrpSpPr>
            <p:cNvPr id="90" name="Group 89"/>
            <p:cNvGrpSpPr/>
            <p:nvPr/>
          </p:nvGrpSpPr>
          <p:grpSpPr>
            <a:xfrm>
              <a:off x="12115800" y="4597876"/>
              <a:ext cx="5507936" cy="4516185"/>
              <a:chOff x="6390032" y="5295231"/>
              <a:chExt cx="5507936" cy="4516185"/>
            </a:xfrm>
          </p:grpSpPr>
          <p:grpSp>
            <p:nvGrpSpPr>
              <p:cNvPr id="58" name="Group 58"/>
              <p:cNvGrpSpPr/>
              <p:nvPr/>
            </p:nvGrpSpPr>
            <p:grpSpPr>
              <a:xfrm>
                <a:off x="6390032" y="5545738"/>
                <a:ext cx="5507936" cy="4265678"/>
                <a:chOff x="0" y="0"/>
                <a:chExt cx="3186570" cy="2467872"/>
              </a:xfrm>
            </p:grpSpPr>
            <p:sp>
              <p:nvSpPr>
                <p:cNvPr id="59" name="Freeform 59"/>
                <p:cNvSpPr/>
                <p:nvPr/>
              </p:nvSpPr>
              <p:spPr>
                <a:xfrm>
                  <a:off x="0" y="0"/>
                  <a:ext cx="3186570" cy="2467872"/>
                </a:xfrm>
                <a:custGeom>
                  <a:avLst/>
                  <a:gdLst/>
                  <a:ahLst/>
                  <a:cxnLst/>
                  <a:rect l="l" t="t" r="r" b="b"/>
                  <a:pathLst>
                    <a:path w="3186570" h="2467872">
                      <a:moveTo>
                        <a:pt x="3062110" y="2467872"/>
                      </a:moveTo>
                      <a:lnTo>
                        <a:pt x="124460" y="2467872"/>
                      </a:lnTo>
                      <a:cubicBezTo>
                        <a:pt x="55880" y="2467872"/>
                        <a:pt x="0" y="2411992"/>
                        <a:pt x="0" y="2343412"/>
                      </a:cubicBezTo>
                      <a:lnTo>
                        <a:pt x="0" y="124460"/>
                      </a:lnTo>
                      <a:cubicBezTo>
                        <a:pt x="0" y="55880"/>
                        <a:pt x="55880" y="0"/>
                        <a:pt x="124460" y="0"/>
                      </a:cubicBezTo>
                      <a:lnTo>
                        <a:pt x="3062110" y="0"/>
                      </a:lnTo>
                      <a:cubicBezTo>
                        <a:pt x="3130690" y="0"/>
                        <a:pt x="3186570" y="55880"/>
                        <a:pt x="3186570" y="124460"/>
                      </a:cubicBezTo>
                      <a:lnTo>
                        <a:pt x="3186570" y="2343412"/>
                      </a:lnTo>
                      <a:cubicBezTo>
                        <a:pt x="3186570" y="2411992"/>
                        <a:pt x="3130690" y="2467872"/>
                        <a:pt x="3062110" y="2467872"/>
                      </a:cubicBezTo>
                      <a:close/>
                    </a:path>
                  </a:pathLst>
                </a:custGeom>
                <a:solidFill>
                  <a:srgbClr val="100F0D">
                    <a:alpha val="4706"/>
                  </a:srgbClr>
                </a:solidFill>
              </p:spPr>
            </p:sp>
          </p:grpSp>
          <p:grpSp>
            <p:nvGrpSpPr>
              <p:cNvPr id="72" name="Group 72"/>
              <p:cNvGrpSpPr/>
              <p:nvPr/>
            </p:nvGrpSpPr>
            <p:grpSpPr>
              <a:xfrm>
                <a:off x="7562197" y="5295231"/>
                <a:ext cx="3258203" cy="1207117"/>
                <a:chOff x="0" y="0"/>
                <a:chExt cx="25034661" cy="3964675"/>
              </a:xfrm>
            </p:grpSpPr>
            <p:sp>
              <p:nvSpPr>
                <p:cNvPr id="73" name="Freeform 73"/>
                <p:cNvSpPr/>
                <p:nvPr/>
              </p:nvSpPr>
              <p:spPr>
                <a:xfrm>
                  <a:off x="0" y="0"/>
                  <a:ext cx="25034661" cy="4063735"/>
                </a:xfrm>
                <a:custGeom>
                  <a:avLst/>
                  <a:gdLst/>
                  <a:ahLst/>
                  <a:cxnLst/>
                  <a:rect l="l" t="t" r="r" b="b"/>
                  <a:pathLst>
                    <a:path w="25034661" h="4063735">
                      <a:moveTo>
                        <a:pt x="24412361" y="3493505"/>
                      </a:moveTo>
                      <a:cubicBezTo>
                        <a:pt x="24412361" y="3487155"/>
                        <a:pt x="24413631" y="3482075"/>
                        <a:pt x="24413631" y="3474455"/>
                      </a:cubicBezTo>
                      <a:lnTo>
                        <a:pt x="24413631" y="490220"/>
                      </a:lnTo>
                      <a:cubicBezTo>
                        <a:pt x="24413631" y="220980"/>
                        <a:pt x="24204081" y="0"/>
                        <a:pt x="23947541" y="0"/>
                      </a:cubicBezTo>
                      <a:lnTo>
                        <a:pt x="467360" y="0"/>
                      </a:lnTo>
                      <a:cubicBezTo>
                        <a:pt x="210820" y="0"/>
                        <a:pt x="0" y="220980"/>
                        <a:pt x="0" y="490220"/>
                      </a:cubicBezTo>
                      <a:lnTo>
                        <a:pt x="0" y="3474455"/>
                      </a:lnTo>
                      <a:cubicBezTo>
                        <a:pt x="0" y="3743695"/>
                        <a:pt x="209550" y="3964675"/>
                        <a:pt x="466090" y="3964675"/>
                      </a:cubicBezTo>
                      <a:lnTo>
                        <a:pt x="23946270" y="3964675"/>
                      </a:lnTo>
                      <a:cubicBezTo>
                        <a:pt x="24059300" y="3964675"/>
                        <a:pt x="24163441" y="3921495"/>
                        <a:pt x="24243450" y="3851645"/>
                      </a:cubicBezTo>
                      <a:cubicBezTo>
                        <a:pt x="24374261" y="3922765"/>
                        <a:pt x="24686681" y="4063735"/>
                        <a:pt x="25033391" y="3856725"/>
                      </a:cubicBezTo>
                      <a:cubicBezTo>
                        <a:pt x="25034661" y="3856725"/>
                        <a:pt x="24722241" y="3857995"/>
                        <a:pt x="24412361" y="3493505"/>
                      </a:cubicBezTo>
                      <a:lnTo>
                        <a:pt x="24412361" y="3493505"/>
                      </a:lnTo>
                      <a:close/>
                    </a:path>
                  </a:pathLst>
                </a:custGeom>
                <a:solidFill>
                  <a:srgbClr val="35A1F4"/>
                </a:solidFill>
              </p:spPr>
            </p:sp>
          </p:grpSp>
          <p:sp>
            <p:nvSpPr>
              <p:cNvPr id="74" name="TextBox 74"/>
              <p:cNvSpPr txBox="1"/>
              <p:nvPr/>
            </p:nvSpPr>
            <p:spPr>
              <a:xfrm>
                <a:off x="8092192" y="5774289"/>
                <a:ext cx="2103618" cy="384720"/>
              </a:xfrm>
              <a:prstGeom prst="rect">
                <a:avLst/>
              </a:prstGeom>
            </p:spPr>
            <p:txBody>
              <a:bodyPr lIns="0" tIns="0" rIns="0" bIns="0" rtlCol="0" anchor="t">
                <a:spAutoFit/>
              </a:bodyPr>
              <a:lstStyle/>
              <a:p>
                <a:pPr algn="ctr" defTabSz="609630">
                  <a:lnSpc>
                    <a:spcPts val="1960"/>
                  </a:lnSpc>
                </a:pPr>
                <a:r>
                  <a:rPr lang="en-US" sz="3600" b="1" dirty="0">
                    <a:solidFill>
                      <a:srgbClr val="FFFFFF"/>
                    </a:solidFill>
                    <a:latin typeface="Arial" panose="020B0604020202020204" pitchFamily="34" charset="0"/>
                    <a:cs typeface="Arial" panose="020B0604020202020204" pitchFamily="34" charset="0"/>
                  </a:rPr>
                  <a:t>03</a:t>
                </a:r>
                <a:endParaRPr lang="en-US" sz="3600" b="1" dirty="0">
                  <a:solidFill>
                    <a:srgbClr val="FFFFFF"/>
                  </a:solidFill>
                  <a:latin typeface="Arial" panose="020B0604020202020204" pitchFamily="34" charset="0"/>
                  <a:cs typeface="Arial" panose="020B0604020202020204" pitchFamily="34" charset="0"/>
                </a:endParaRPr>
              </a:p>
            </p:txBody>
          </p:sp>
        </p:grpSp>
        <p:sp>
          <p:nvSpPr>
            <p:cNvPr id="94" name="TextBox 93"/>
            <p:cNvSpPr txBox="1"/>
            <p:nvPr/>
          </p:nvSpPr>
          <p:spPr>
            <a:xfrm>
              <a:off x="12334220" y="5974196"/>
              <a:ext cx="5165694" cy="1107996"/>
            </a:xfrm>
            <a:prstGeom prst="rect">
              <a:avLst/>
            </a:prstGeom>
            <a:noFill/>
          </p:spPr>
          <p:txBody>
            <a:bodyPr wrap="square" rtlCol="0">
              <a:spAutoFit/>
            </a:bodyPr>
            <a:lstStyle/>
            <a:p>
              <a:pPr algn="ctr" defTabSz="609630">
                <a:lnSpc>
                  <a:spcPct val="150000"/>
                </a:lnSpc>
              </a:pPr>
              <a:r>
                <a:rPr lang="en-US" sz="2800" dirty="0" err="1">
                  <a:solidFill>
                    <a:prstClr val="black"/>
                  </a:solidFill>
                  <a:latin typeface="Arial" panose="020B0604020202020204" pitchFamily="34" charset="0"/>
                  <a:cs typeface="Arial" panose="020B0604020202020204" pitchFamily="34" charset="0"/>
                </a:rPr>
                <a:t>Chuẩn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bị</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bài</a:t>
              </a:r>
              <a:r>
                <a:rPr lang="en-US" sz="2800" dirty="0">
                  <a:solidFill>
                    <a:prstClr val="black"/>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mới</a:t>
              </a:r>
              <a:endParaRPr lang="en-US" sz="2800" i="1" dirty="0">
                <a:solidFill>
                  <a:prstClr val="black"/>
                </a:solidFill>
                <a:latin typeface="Arial" panose="020B0604020202020204" pitchFamily="34" charset="0"/>
                <a:cs typeface="Arial" panose="020B0604020202020204" pitchFamily="34" charset="0"/>
              </a:endParaRPr>
            </a:p>
          </p:txBody>
        </p:sp>
      </p:grpSp>
      <p:pic>
        <p:nvPicPr>
          <p:cNvPr id="9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652000" y="771143"/>
            <a:ext cx="1625600" cy="1994601"/>
          </a:xfrm>
          <a:prstGeom prst="rect">
            <a:avLst/>
          </a:prstGeom>
        </p:spPr>
      </p:pic>
      <p:pic>
        <p:nvPicPr>
          <p:cNvPr id="96" name="Picture 4"/>
          <p:cNvPicPr>
            <a:picLocks noChangeAspect="1"/>
          </p:cNvPicPr>
          <p:nvPr/>
        </p:nvPicPr>
        <p:blipFill>
          <a:blip r:embed="rId14"/>
          <a:srcRect/>
          <a:stretch>
            <a:fillRect/>
          </a:stretch>
        </p:blipFill>
        <p:spPr>
          <a:xfrm>
            <a:off x="801455" y="963358"/>
            <a:ext cx="1865634" cy="1501835"/>
          </a:xfrm>
          <a:prstGeom prst="rect">
            <a:avLst/>
          </a:prstGeom>
        </p:spPr>
      </p:pic>
    </p:spTree>
    <p:extLst>
      <p:ext uri="{BB962C8B-B14F-4D97-AF65-F5344CB8AC3E}">
        <p14:creationId xmlns:p14="http://schemas.microsoft.com/office/powerpoint/2010/main" val="26263957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762000" y="660198"/>
            <a:ext cx="10617200" cy="5461202"/>
            <a:chOff x="0" y="0"/>
            <a:chExt cx="16657077" cy="10162763"/>
          </a:xfrm>
        </p:grpSpPr>
        <p:sp>
          <p:nvSpPr>
            <p:cNvPr id="8" name="Freeform 8"/>
            <p:cNvSpPr/>
            <p:nvPr/>
          </p:nvSpPr>
          <p:spPr>
            <a:xfrm>
              <a:off x="0" y="0"/>
              <a:ext cx="16657076" cy="10162763"/>
            </a:xfrm>
            <a:custGeom>
              <a:avLst/>
              <a:gdLst/>
              <a:ahLst/>
              <a:cxnLst/>
              <a:rect l="l" t="t" r="r" b="b"/>
              <a:pathLst>
                <a:path w="16657076" h="10162763">
                  <a:moveTo>
                    <a:pt x="16352276" y="0"/>
                  </a:moveTo>
                  <a:lnTo>
                    <a:pt x="304800" y="0"/>
                  </a:lnTo>
                  <a:cubicBezTo>
                    <a:pt x="135890" y="0"/>
                    <a:pt x="0" y="135890"/>
                    <a:pt x="0" y="304800"/>
                  </a:cubicBezTo>
                  <a:lnTo>
                    <a:pt x="0" y="9857963"/>
                  </a:lnTo>
                  <a:cubicBezTo>
                    <a:pt x="0" y="10026873"/>
                    <a:pt x="135890" y="10162763"/>
                    <a:pt x="304800" y="10162763"/>
                  </a:cubicBezTo>
                  <a:lnTo>
                    <a:pt x="16352276" y="10162763"/>
                  </a:lnTo>
                  <a:cubicBezTo>
                    <a:pt x="16521187" y="10162763"/>
                    <a:pt x="16657076" y="10026873"/>
                    <a:pt x="16657076" y="9857963"/>
                  </a:cubicBezTo>
                  <a:lnTo>
                    <a:pt x="16657076" y="304800"/>
                  </a:lnTo>
                  <a:cubicBezTo>
                    <a:pt x="16657076" y="135890"/>
                    <a:pt x="16521187" y="0"/>
                    <a:pt x="16352276" y="0"/>
                  </a:cubicBezTo>
                  <a:close/>
                </a:path>
              </a:pathLst>
            </a:custGeom>
            <a:solidFill>
              <a:srgbClr val="EDF0F2"/>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828800" y="1004538"/>
            <a:ext cx="8280400" cy="4772521"/>
          </a:xfrm>
          <a:prstGeom prst="rect">
            <a:avLst/>
          </a:prstGeom>
        </p:spPr>
      </p:pic>
      <p:pic>
        <p:nvPicPr>
          <p:cNvPr id="38" name="Picture 11"/>
          <p:cNvPicPr>
            <a:picLocks noChangeAspect="1"/>
          </p:cNvPicPr>
          <p:nvPr/>
        </p:nvPicPr>
        <p:blipFill>
          <a:blip r:embed="rId9"/>
          <a:srcRect/>
          <a:stretch>
            <a:fillRect/>
          </a:stretch>
        </p:blipFill>
        <p:spPr>
          <a:xfrm>
            <a:off x="8026400" y="3363629"/>
            <a:ext cx="3403239" cy="3020373"/>
          </a:xfrm>
          <a:prstGeom prst="rect">
            <a:avLst/>
          </a:prstGeom>
        </p:spPr>
      </p:pic>
      <p:sp>
        <p:nvSpPr>
          <p:cNvPr id="39" name="TextBox 38"/>
          <p:cNvSpPr txBox="1"/>
          <p:nvPr/>
        </p:nvSpPr>
        <p:spPr>
          <a:xfrm>
            <a:off x="2082800" y="1447800"/>
            <a:ext cx="7772400" cy="3786229"/>
          </a:xfrm>
          <a:prstGeom prst="rect">
            <a:avLst/>
          </a:prstGeom>
          <a:noFill/>
        </p:spPr>
        <p:txBody>
          <a:bodyPr wrap="square" rtlCol="0">
            <a:spAutoFit/>
          </a:bodyPr>
          <a:lstStyle/>
          <a:p>
            <a:pPr algn="ctr" defTabSz="609630">
              <a:lnSpc>
                <a:spcPct val="150000"/>
              </a:lnSpc>
            </a:pPr>
            <a:r>
              <a:rPr lang="en-US" sz="5334" b="1" dirty="0">
                <a:solidFill>
                  <a:prstClr val="black"/>
                </a:solidFill>
                <a:latin typeface="Arial" panose="020B0604020202020204" pitchFamily="34" charset="0"/>
                <a:cs typeface="Arial" panose="020B0604020202020204" pitchFamily="34" charset="0"/>
              </a:rPr>
              <a:t>HẸN GẶP LẠI CÁC EM TRONG TIẾT HỌC SAU!</a:t>
            </a:r>
            <a:endParaRPr lang="en-US" sz="5334" b="1" dirty="0">
              <a:solidFill>
                <a:prstClr val="black"/>
              </a:solidFill>
              <a:latin typeface="Arial" panose="020B0604020202020204" pitchFamily="34" charset="0"/>
              <a:cs typeface="Arial" panose="020B0604020202020204" pitchFamily="34" charset="0"/>
            </a:endParaRPr>
          </a:p>
        </p:txBody>
      </p:sp>
      <p:pic>
        <p:nvPicPr>
          <p:cNvPr id="40" name="Picture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368692">
            <a:off x="831036" y="631718"/>
            <a:ext cx="1050205" cy="1050205"/>
          </a:xfrm>
          <a:prstGeom prst="rect">
            <a:avLst/>
          </a:prstGeom>
        </p:spPr>
      </p:pic>
    </p:spTree>
    <p:extLst>
      <p:ext uri="{BB962C8B-B14F-4D97-AF65-F5344CB8AC3E}">
        <p14:creationId xmlns:p14="http://schemas.microsoft.com/office/powerpoint/2010/main" val="3008183625"/>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0"/>
                                        </p:tgtEl>
                                        <p:attrNameLst>
                                          <p:attrName>r</p:attrName>
                                        </p:attrNameLst>
                                      </p:cBhvr>
                                    </p:animRot>
                                    <p:animRot by="-240000">
                                      <p:cBhvr>
                                        <p:cTn id="7" dur="200" fill="hold">
                                          <p:stCondLst>
                                            <p:cond delay="200"/>
                                          </p:stCondLst>
                                        </p:cTn>
                                        <p:tgtEl>
                                          <p:spTgt spid="40"/>
                                        </p:tgtEl>
                                        <p:attrNameLst>
                                          <p:attrName>r</p:attrName>
                                        </p:attrNameLst>
                                      </p:cBhvr>
                                    </p:animRot>
                                    <p:animRot by="240000">
                                      <p:cBhvr>
                                        <p:cTn id="8" dur="200" fill="hold">
                                          <p:stCondLst>
                                            <p:cond delay="400"/>
                                          </p:stCondLst>
                                        </p:cTn>
                                        <p:tgtEl>
                                          <p:spTgt spid="40"/>
                                        </p:tgtEl>
                                        <p:attrNameLst>
                                          <p:attrName>r</p:attrName>
                                        </p:attrNameLst>
                                      </p:cBhvr>
                                    </p:animRot>
                                    <p:animRot by="-240000">
                                      <p:cBhvr>
                                        <p:cTn id="9" dur="200" fill="hold">
                                          <p:stCondLst>
                                            <p:cond delay="600"/>
                                          </p:stCondLst>
                                        </p:cTn>
                                        <p:tgtEl>
                                          <p:spTgt spid="40"/>
                                        </p:tgtEl>
                                        <p:attrNameLst>
                                          <p:attrName>r</p:attrName>
                                        </p:attrNameLst>
                                      </p:cBhvr>
                                    </p:animRot>
                                    <p:animRot by="120000">
                                      <p:cBhvr>
                                        <p:cTn id="10"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86400" y="1105420"/>
            <a:ext cx="765121" cy="765121"/>
            <a:chOff x="0" y="0"/>
            <a:chExt cx="817866" cy="817866"/>
          </a:xfrm>
        </p:grpSpPr>
        <p:grpSp>
          <p:nvGrpSpPr>
            <p:cNvPr id="3" name="Group 3"/>
            <p:cNvGrpSpPr/>
            <p:nvPr/>
          </p:nvGrpSpPr>
          <p:grpSpPr>
            <a:xfrm>
              <a:off x="0" y="0"/>
              <a:ext cx="817866" cy="817866"/>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2D5FF"/>
              </a:solidFill>
            </p:spPr>
          </p:sp>
        </p:grpSp>
        <p:sp>
          <p:nvSpPr>
            <p:cNvPr id="5" name="TextBox 5"/>
            <p:cNvSpPr txBox="1"/>
            <p:nvPr/>
          </p:nvSpPr>
          <p:spPr>
            <a:xfrm>
              <a:off x="141064" y="302283"/>
              <a:ext cx="532090" cy="370118"/>
            </a:xfrm>
            <a:prstGeom prst="rect">
              <a:avLst/>
            </a:prstGeom>
          </p:spPr>
          <p:txBody>
            <a:bodyPr lIns="0" tIns="0" rIns="0" bIns="0" rtlCol="0" anchor="t">
              <a:spAutoFit/>
            </a:bodyPr>
            <a:lstStyle/>
            <a:p>
              <a:pPr algn="ctr" defTabSz="609630">
                <a:lnSpc>
                  <a:spcPts val="2693"/>
                </a:lnSpc>
                <a:spcBef>
                  <a:spcPct val="0"/>
                </a:spcBef>
              </a:pPr>
              <a:r>
                <a:rPr lang="en-US" sz="3600" b="1" dirty="0">
                  <a:solidFill>
                    <a:srgbClr val="100F0D"/>
                  </a:solidFill>
                  <a:latin typeface="Arial" panose="020B0604020202020204" pitchFamily="34" charset="0"/>
                  <a:cs typeface="Arial" panose="020B0604020202020204" pitchFamily="34" charset="0"/>
                </a:rPr>
                <a:t>1</a:t>
              </a:r>
            </a:p>
          </p:txBody>
        </p:sp>
      </p:grpSp>
      <p:grpSp>
        <p:nvGrpSpPr>
          <p:cNvPr id="6" name="Group 6"/>
          <p:cNvGrpSpPr/>
          <p:nvPr/>
        </p:nvGrpSpPr>
        <p:grpSpPr>
          <a:xfrm>
            <a:off x="5508428" y="2637258"/>
            <a:ext cx="765121" cy="768885"/>
            <a:chOff x="0" y="0"/>
            <a:chExt cx="817866" cy="821889"/>
          </a:xfrm>
        </p:grpSpPr>
        <p:grpSp>
          <p:nvGrpSpPr>
            <p:cNvPr id="7" name="Group 7"/>
            <p:cNvGrpSpPr/>
            <p:nvPr/>
          </p:nvGrpSpPr>
          <p:grpSpPr>
            <a:xfrm>
              <a:off x="0" y="0"/>
              <a:ext cx="817866" cy="82188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7EDAA"/>
              </a:solidFill>
            </p:spPr>
          </p:sp>
        </p:grpSp>
        <p:sp>
          <p:nvSpPr>
            <p:cNvPr id="9" name="TextBox 9"/>
            <p:cNvSpPr txBox="1"/>
            <p:nvPr/>
          </p:nvSpPr>
          <p:spPr>
            <a:xfrm>
              <a:off x="142888" y="313198"/>
              <a:ext cx="532090" cy="370118"/>
            </a:xfrm>
            <a:prstGeom prst="rect">
              <a:avLst/>
            </a:prstGeom>
          </p:spPr>
          <p:txBody>
            <a:bodyPr lIns="0" tIns="0" rIns="0" bIns="0" rtlCol="0" anchor="t">
              <a:spAutoFit/>
            </a:bodyPr>
            <a:lstStyle/>
            <a:p>
              <a:pPr algn="ctr" defTabSz="609630">
                <a:lnSpc>
                  <a:spcPts val="2693"/>
                </a:lnSpc>
                <a:spcBef>
                  <a:spcPct val="0"/>
                </a:spcBef>
              </a:pPr>
              <a:r>
                <a:rPr lang="en-US" sz="3600" b="1" dirty="0">
                  <a:solidFill>
                    <a:srgbClr val="100F0D"/>
                  </a:solidFill>
                  <a:latin typeface="Arial" panose="020B0604020202020204" pitchFamily="34" charset="0"/>
                  <a:cs typeface="Arial" panose="020B0604020202020204" pitchFamily="34" charset="0"/>
                </a:rPr>
                <a:t>2</a:t>
              </a:r>
            </a:p>
          </p:txBody>
        </p:sp>
      </p:grpSp>
      <p:grpSp>
        <p:nvGrpSpPr>
          <p:cNvPr id="10" name="Group 10"/>
          <p:cNvGrpSpPr/>
          <p:nvPr/>
        </p:nvGrpSpPr>
        <p:grpSpPr>
          <a:xfrm>
            <a:off x="5484694" y="4172860"/>
            <a:ext cx="765121" cy="765539"/>
            <a:chOff x="0" y="0"/>
            <a:chExt cx="817866" cy="818313"/>
          </a:xfrm>
        </p:grpSpPr>
        <p:grpSp>
          <p:nvGrpSpPr>
            <p:cNvPr id="11" name="Group 11"/>
            <p:cNvGrpSpPr/>
            <p:nvPr/>
          </p:nvGrpSpPr>
          <p:grpSpPr>
            <a:xfrm>
              <a:off x="0" y="0"/>
              <a:ext cx="817866" cy="818313"/>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C5D"/>
              </a:solidFill>
            </p:spPr>
          </p:sp>
        </p:grpSp>
        <p:sp>
          <p:nvSpPr>
            <p:cNvPr id="13" name="TextBox 13"/>
            <p:cNvSpPr txBox="1"/>
            <p:nvPr/>
          </p:nvSpPr>
          <p:spPr>
            <a:xfrm>
              <a:off x="153818" y="312980"/>
              <a:ext cx="532090" cy="370118"/>
            </a:xfrm>
            <a:prstGeom prst="rect">
              <a:avLst/>
            </a:prstGeom>
          </p:spPr>
          <p:txBody>
            <a:bodyPr lIns="0" tIns="0" rIns="0" bIns="0" rtlCol="0" anchor="t">
              <a:spAutoFit/>
            </a:bodyPr>
            <a:lstStyle/>
            <a:p>
              <a:pPr algn="ctr" defTabSz="609630">
                <a:lnSpc>
                  <a:spcPts val="2693"/>
                </a:lnSpc>
                <a:spcBef>
                  <a:spcPct val="0"/>
                </a:spcBef>
              </a:pPr>
              <a:r>
                <a:rPr lang="en-US" sz="3600" b="1" dirty="0">
                  <a:solidFill>
                    <a:srgbClr val="100F0D"/>
                  </a:solidFill>
                  <a:latin typeface="Arial" panose="020B0604020202020204" pitchFamily="34" charset="0"/>
                  <a:cs typeface="Arial" panose="020B0604020202020204" pitchFamily="34" charset="0"/>
                </a:rPr>
                <a:t>3</a:t>
              </a:r>
            </a:p>
          </p:txBody>
        </p:sp>
      </p:grpSp>
      <p:pic>
        <p:nvPicPr>
          <p:cNvPr id="18" name="Picture 18"/>
          <p:cNvPicPr>
            <a:picLocks noChangeAspect="1"/>
          </p:cNvPicPr>
          <p:nvPr/>
        </p:nvPicPr>
        <p:blipFill>
          <a:blip r:embed="rId2"/>
          <a:srcRect/>
          <a:stretch>
            <a:fillRect/>
          </a:stretch>
        </p:blipFill>
        <p:spPr>
          <a:xfrm rot="-750996">
            <a:off x="4335437" y="2703194"/>
            <a:ext cx="905191" cy="853153"/>
          </a:xfrm>
          <a:prstGeom prst="rect">
            <a:avLst/>
          </a:prstGeom>
        </p:spPr>
      </p:pic>
      <p:grpSp>
        <p:nvGrpSpPr>
          <p:cNvPr id="27" name="Group 26"/>
          <p:cNvGrpSpPr/>
          <p:nvPr/>
        </p:nvGrpSpPr>
        <p:grpSpPr>
          <a:xfrm>
            <a:off x="711200" y="602480"/>
            <a:ext cx="3468627" cy="3041817"/>
            <a:chOff x="2360273" y="3102401"/>
            <a:chExt cx="5202940" cy="4562725"/>
          </a:xfrm>
        </p:grpSpPr>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60273" y="3102401"/>
              <a:ext cx="5202940" cy="4562725"/>
            </a:xfrm>
            <a:prstGeom prst="rect">
              <a:avLst/>
            </a:prstGeom>
          </p:spPr>
        </p:pic>
        <p:sp>
          <p:nvSpPr>
            <p:cNvPr id="20" name="TextBox 20"/>
            <p:cNvSpPr txBox="1"/>
            <p:nvPr/>
          </p:nvSpPr>
          <p:spPr>
            <a:xfrm>
              <a:off x="3018678" y="3619500"/>
              <a:ext cx="3886131" cy="2769988"/>
            </a:xfrm>
            <a:prstGeom prst="rect">
              <a:avLst/>
            </a:prstGeom>
          </p:spPr>
          <p:txBody>
            <a:bodyPr lIns="0" tIns="0" rIns="0" bIns="0" rtlCol="0" anchor="t">
              <a:spAutoFit/>
            </a:bodyPr>
            <a:lstStyle/>
            <a:p>
              <a:pPr algn="ctr" defTabSz="609630">
                <a:lnSpc>
                  <a:spcPct val="150000"/>
                </a:lnSpc>
              </a:pPr>
              <a:r>
                <a:rPr lang="en-US" sz="4000" b="1" spc="-28" dirty="0">
                  <a:solidFill>
                    <a:srgbClr val="100F0D"/>
                  </a:solidFill>
                  <a:latin typeface="Arial" panose="020B0604020202020204" pitchFamily="34" charset="0"/>
                  <a:cs typeface="Arial" panose="020B0604020202020204" pitchFamily="34" charset="0"/>
                </a:rPr>
                <a:t>NỘI DUNG BÀI HỌC</a:t>
              </a:r>
              <a:endParaRPr lang="en-US" sz="4000" b="1" spc="-28" dirty="0">
                <a:solidFill>
                  <a:srgbClr val="100F0D"/>
                </a:solidFill>
                <a:latin typeface="Arial" panose="020B0604020202020204" pitchFamily="34" charset="0"/>
                <a:cs typeface="Arial" panose="020B0604020202020204" pitchFamily="34" charset="0"/>
              </a:endParaRPr>
            </a:p>
          </p:txBody>
        </p:sp>
      </p:grpSp>
      <p:sp>
        <p:nvSpPr>
          <p:cNvPr id="28" name="Rectangle 27"/>
          <p:cNvSpPr/>
          <p:nvPr/>
        </p:nvSpPr>
        <p:spPr>
          <a:xfrm>
            <a:off x="6502400" y="1141775"/>
            <a:ext cx="5032147" cy="584775"/>
          </a:xfrm>
          <a:prstGeom prst="rect">
            <a:avLst/>
          </a:prstGeom>
        </p:spPr>
        <p:txBody>
          <a:bodyPr wrap="none">
            <a:spAutoFit/>
          </a:bodyPr>
          <a:lstStyle/>
          <a:p>
            <a:pPr defTabSz="609630"/>
            <a:r>
              <a:rPr lang="en-US" sz="3200" b="1" dirty="0" err="1">
                <a:solidFill>
                  <a:prstClr val="black"/>
                </a:solidFill>
                <a:latin typeface="Arial" panose="020B0604020202020204" pitchFamily="34" charset="0"/>
                <a:cs typeface="Arial" panose="020B0604020202020204" pitchFamily="34" charset="0"/>
              </a:rPr>
              <a:t>Số</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trung</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bình</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và</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trung</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vị</a:t>
            </a:r>
            <a:endParaRPr lang="en-US" sz="3200" b="1" dirty="0">
              <a:solidFill>
                <a:prstClr val="black"/>
              </a:solidFill>
              <a:latin typeface="Arial" panose="020B0604020202020204" pitchFamily="34" charset="0"/>
              <a:cs typeface="Arial" panose="020B0604020202020204" pitchFamily="34" charset="0"/>
            </a:endParaRPr>
          </a:p>
        </p:txBody>
      </p:sp>
      <p:sp>
        <p:nvSpPr>
          <p:cNvPr id="29" name="Rectangle 28"/>
          <p:cNvSpPr/>
          <p:nvPr/>
        </p:nvSpPr>
        <p:spPr>
          <a:xfrm>
            <a:off x="6502400" y="2765220"/>
            <a:ext cx="2278188" cy="584775"/>
          </a:xfrm>
          <a:prstGeom prst="rect">
            <a:avLst/>
          </a:prstGeom>
        </p:spPr>
        <p:txBody>
          <a:bodyPr wrap="none">
            <a:spAutoFit/>
          </a:bodyPr>
          <a:lstStyle/>
          <a:p>
            <a:pPr defTabSz="609630"/>
            <a:r>
              <a:rPr lang="en-US" sz="3200" b="1" dirty="0" err="1">
                <a:solidFill>
                  <a:prstClr val="black"/>
                </a:solidFill>
                <a:latin typeface="Arial" panose="020B0604020202020204" pitchFamily="34" charset="0"/>
                <a:cs typeface="Arial" panose="020B0604020202020204" pitchFamily="34" charset="0"/>
              </a:rPr>
              <a:t>Tứ</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phân</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vị</a:t>
            </a:r>
            <a:endParaRPr lang="en-US" sz="3200" b="1" dirty="0">
              <a:solidFill>
                <a:prstClr val="black"/>
              </a:solidFill>
              <a:latin typeface="Arial" panose="020B0604020202020204" pitchFamily="34" charset="0"/>
              <a:cs typeface="Arial" panose="020B0604020202020204" pitchFamily="34" charset="0"/>
            </a:endParaRPr>
          </a:p>
        </p:txBody>
      </p:sp>
      <p:sp>
        <p:nvSpPr>
          <p:cNvPr id="30" name="Rectangle 29"/>
          <p:cNvSpPr/>
          <p:nvPr/>
        </p:nvSpPr>
        <p:spPr>
          <a:xfrm>
            <a:off x="6502400" y="4299148"/>
            <a:ext cx="912429" cy="584775"/>
          </a:xfrm>
          <a:prstGeom prst="rect">
            <a:avLst/>
          </a:prstGeom>
        </p:spPr>
        <p:txBody>
          <a:bodyPr wrap="none">
            <a:spAutoFit/>
          </a:bodyPr>
          <a:lstStyle/>
          <a:p>
            <a:pPr defTabSz="609630"/>
            <a:r>
              <a:rPr lang="en-US" sz="3200" b="1" dirty="0" err="1">
                <a:solidFill>
                  <a:prstClr val="black"/>
                </a:solidFill>
                <a:latin typeface="Arial" panose="020B0604020202020204" pitchFamily="34" charset="0"/>
                <a:cs typeface="Arial" panose="020B0604020202020204" pitchFamily="34" charset="0"/>
              </a:rPr>
              <a:t>Mốt</a:t>
            </a:r>
            <a:endParaRPr lang="en-US" sz="3200" b="1" dirty="0">
              <a:solidFill>
                <a:prstClr val="black"/>
              </a:solidFill>
              <a:latin typeface="Arial" panose="020B0604020202020204" pitchFamily="34" charset="0"/>
              <a:cs typeface="Arial" panose="020B0604020202020204" pitchFamily="34" charset="0"/>
            </a:endParaRPr>
          </a:p>
        </p:txBody>
      </p:sp>
      <p:pic>
        <p:nvPicPr>
          <p:cNvPr id="32" name="Picture 9"/>
          <p:cNvPicPr>
            <a:picLocks noChangeAspect="1"/>
          </p:cNvPicPr>
          <p:nvPr/>
        </p:nvPicPr>
        <p:blipFill>
          <a:blip r:embed="rId5"/>
          <a:srcRect/>
          <a:stretch>
            <a:fillRect/>
          </a:stretch>
        </p:blipFill>
        <p:spPr>
          <a:xfrm>
            <a:off x="1320800" y="3980562"/>
            <a:ext cx="2218136" cy="2648520"/>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331199" y="3406143"/>
            <a:ext cx="3165853" cy="3436617"/>
          </a:xfrm>
          <a:prstGeom prst="rect">
            <a:avLst/>
          </a:prstGeom>
        </p:spPr>
      </p:pic>
    </p:spTree>
    <p:extLst>
      <p:ext uri="{BB962C8B-B14F-4D97-AF65-F5344CB8AC3E}">
        <p14:creationId xmlns:p14="http://schemas.microsoft.com/office/powerpoint/2010/main" val="322759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
          <p:cNvGrpSpPr/>
          <p:nvPr/>
        </p:nvGrpSpPr>
        <p:grpSpPr>
          <a:xfrm>
            <a:off x="301089" y="1028270"/>
            <a:ext cx="11589822" cy="5561725"/>
            <a:chOff x="0" y="0"/>
            <a:chExt cx="9620467" cy="4080209"/>
          </a:xfrm>
        </p:grpSpPr>
        <p:sp>
          <p:nvSpPr>
            <p:cNvPr id="18" name="Freeform 3"/>
            <p:cNvSpPr/>
            <p:nvPr/>
          </p:nvSpPr>
          <p:spPr>
            <a:xfrm>
              <a:off x="0" y="0"/>
              <a:ext cx="9620467" cy="4080209"/>
            </a:xfrm>
            <a:custGeom>
              <a:avLst/>
              <a:gdLst/>
              <a:ahLst/>
              <a:cxnLst/>
              <a:rect l="l" t="t" r="r" b="b"/>
              <a:pathLst>
                <a:path w="9620467" h="4080209">
                  <a:moveTo>
                    <a:pt x="9496007" y="4080209"/>
                  </a:moveTo>
                  <a:lnTo>
                    <a:pt x="124460" y="4080209"/>
                  </a:lnTo>
                  <a:cubicBezTo>
                    <a:pt x="55880" y="4080209"/>
                    <a:pt x="0" y="4024329"/>
                    <a:pt x="0" y="3955749"/>
                  </a:cubicBezTo>
                  <a:lnTo>
                    <a:pt x="0" y="124460"/>
                  </a:lnTo>
                  <a:cubicBezTo>
                    <a:pt x="0" y="55880"/>
                    <a:pt x="55880" y="0"/>
                    <a:pt x="124460" y="0"/>
                  </a:cubicBezTo>
                  <a:lnTo>
                    <a:pt x="9496007" y="0"/>
                  </a:lnTo>
                  <a:cubicBezTo>
                    <a:pt x="9564587" y="0"/>
                    <a:pt x="9620467" y="55880"/>
                    <a:pt x="9620467" y="124460"/>
                  </a:cubicBezTo>
                  <a:lnTo>
                    <a:pt x="9620467" y="3955749"/>
                  </a:lnTo>
                  <a:cubicBezTo>
                    <a:pt x="9620467" y="4024329"/>
                    <a:pt x="9564587" y="4080209"/>
                    <a:pt x="9496007" y="4080209"/>
                  </a:cubicBezTo>
                  <a:close/>
                </a:path>
              </a:pathLst>
            </a:custGeom>
            <a:solidFill>
              <a:srgbClr val="EDEDED"/>
            </a:solidFill>
          </p:spPr>
        </p:sp>
      </p:grpSp>
      <p:grpSp>
        <p:nvGrpSpPr>
          <p:cNvPr id="19" name="Group 18"/>
          <p:cNvGrpSpPr/>
          <p:nvPr/>
        </p:nvGrpSpPr>
        <p:grpSpPr>
          <a:xfrm>
            <a:off x="744387" y="359655"/>
            <a:ext cx="1484057" cy="1121899"/>
            <a:chOff x="750396" y="647700"/>
            <a:chExt cx="8837007" cy="198120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50396" y="647700"/>
              <a:ext cx="8837007" cy="1981200"/>
            </a:xfrm>
            <a:prstGeom prst="rect">
              <a:avLst/>
            </a:prstGeom>
          </p:spPr>
        </p:pic>
        <p:sp>
          <p:nvSpPr>
            <p:cNvPr id="7" name="TextBox 7"/>
            <p:cNvSpPr txBox="1"/>
            <p:nvPr/>
          </p:nvSpPr>
          <p:spPr>
            <a:xfrm>
              <a:off x="990600" y="952500"/>
              <a:ext cx="8356600" cy="702038"/>
            </a:xfrm>
            <a:prstGeom prst="rect">
              <a:avLst/>
            </a:prstGeom>
          </p:spPr>
          <p:txBody>
            <a:bodyPr wrap="square" lIns="0" tIns="0" rIns="0" bIns="0" rtlCol="0" anchor="t">
              <a:spAutoFit/>
            </a:bodyPr>
            <a:lstStyle/>
            <a:p>
              <a:pPr algn="ctr" defTabSz="609630">
                <a:lnSpc>
                  <a:spcPts val="3080"/>
                </a:lnSpc>
              </a:pPr>
              <a:r>
                <a:rPr lang="en-US" sz="2933" b="1" spc="-28" dirty="0" err="1">
                  <a:solidFill>
                    <a:srgbClr val="100F0D"/>
                  </a:solidFill>
                  <a:latin typeface="Arial" panose="020B0604020202020204" pitchFamily="34" charset="0"/>
                  <a:cs typeface="Arial" panose="020B0604020202020204" pitchFamily="34" charset="0"/>
                </a:rPr>
                <a:t>Tiết</a:t>
              </a:r>
              <a:r>
                <a:rPr lang="en-US" sz="2933" b="1" spc="-28" dirty="0">
                  <a:solidFill>
                    <a:srgbClr val="100F0D"/>
                  </a:solidFill>
                  <a:latin typeface="Arial" panose="020B0604020202020204" pitchFamily="34" charset="0"/>
                  <a:cs typeface="Arial" panose="020B0604020202020204" pitchFamily="34" charset="0"/>
                </a:rPr>
                <a:t> 1</a:t>
              </a:r>
              <a:endParaRPr lang="en-US" sz="2933" b="1" spc="-28" dirty="0">
                <a:solidFill>
                  <a:srgbClr val="100F0D"/>
                </a:solidFill>
                <a:latin typeface="Arial" panose="020B0604020202020204" pitchFamily="34" charset="0"/>
                <a:cs typeface="Arial" panose="020B0604020202020204" pitchFamily="34" charset="0"/>
              </a:endParaRPr>
            </a:p>
          </p:txBody>
        </p:sp>
      </p:grpSp>
      <p:sp>
        <p:nvSpPr>
          <p:cNvPr id="20" name="Rectangle 19"/>
          <p:cNvSpPr/>
          <p:nvPr/>
        </p:nvSpPr>
        <p:spPr>
          <a:xfrm>
            <a:off x="780800" y="1506656"/>
            <a:ext cx="3062057" cy="543675"/>
          </a:xfrm>
          <a:prstGeom prst="rect">
            <a:avLst/>
          </a:prstGeom>
        </p:spPr>
        <p:txBody>
          <a:bodyPr wrap="none">
            <a:spAutoFit/>
          </a:bodyPr>
          <a:lstStyle/>
          <a:p>
            <a:pPr defTabSz="609630"/>
            <a:r>
              <a:rPr lang="en-US" sz="2933" b="1" dirty="0">
                <a:solidFill>
                  <a:srgbClr val="1F497D">
                    <a:lumMod val="50000"/>
                  </a:srgbClr>
                </a:solidFill>
                <a:latin typeface="Arial" panose="020B0604020202020204" pitchFamily="34" charset="0"/>
                <a:cs typeface="Arial" panose="020B0604020202020204" pitchFamily="34" charset="0"/>
              </a:rPr>
              <a:t>a) </a:t>
            </a:r>
            <a:r>
              <a:rPr lang="en-US" sz="2933" b="1" dirty="0" err="1">
                <a:solidFill>
                  <a:srgbClr val="1F497D">
                    <a:lumMod val="50000"/>
                  </a:srgbClr>
                </a:solidFill>
                <a:latin typeface="Arial" panose="020B0604020202020204" pitchFamily="34" charset="0"/>
                <a:cs typeface="Arial" panose="020B0604020202020204" pitchFamily="34" charset="0"/>
              </a:rPr>
              <a:t>Số</a:t>
            </a:r>
            <a:r>
              <a:rPr lang="en-US" sz="2933" b="1" dirty="0">
                <a:solidFill>
                  <a:srgbClr val="1F497D">
                    <a:lumMod val="50000"/>
                  </a:srgbClr>
                </a:solidFill>
                <a:latin typeface="Arial" panose="020B0604020202020204" pitchFamily="34" charset="0"/>
                <a:cs typeface="Arial" panose="020B0604020202020204" pitchFamily="34" charset="0"/>
              </a:rPr>
              <a:t> </a:t>
            </a:r>
            <a:r>
              <a:rPr lang="en-US" sz="2933" b="1" dirty="0" err="1">
                <a:solidFill>
                  <a:srgbClr val="1F497D">
                    <a:lumMod val="50000"/>
                  </a:srgbClr>
                </a:solidFill>
                <a:latin typeface="Arial" panose="020B0604020202020204" pitchFamily="34" charset="0"/>
                <a:cs typeface="Arial" panose="020B0604020202020204" pitchFamily="34" charset="0"/>
              </a:rPr>
              <a:t>trung</a:t>
            </a:r>
            <a:r>
              <a:rPr lang="en-US" sz="2933" b="1" dirty="0">
                <a:solidFill>
                  <a:srgbClr val="1F497D">
                    <a:lumMod val="50000"/>
                  </a:srgbClr>
                </a:solidFill>
                <a:latin typeface="Arial" panose="020B0604020202020204" pitchFamily="34" charset="0"/>
                <a:cs typeface="Arial" panose="020B0604020202020204" pitchFamily="34" charset="0"/>
              </a:rPr>
              <a:t> </a:t>
            </a:r>
            <a:r>
              <a:rPr lang="en-US" sz="2933" b="1" dirty="0" err="1">
                <a:solidFill>
                  <a:srgbClr val="1F497D">
                    <a:lumMod val="50000"/>
                  </a:srgbClr>
                </a:solidFill>
                <a:latin typeface="Arial" panose="020B0604020202020204" pitchFamily="34" charset="0"/>
                <a:cs typeface="Arial" panose="020B0604020202020204" pitchFamily="34" charset="0"/>
              </a:rPr>
              <a:t>bình</a:t>
            </a:r>
            <a:endParaRPr lang="en-US" sz="2933" b="1" dirty="0">
              <a:solidFill>
                <a:srgbClr val="1F497D">
                  <a:lumMod val="50000"/>
                </a:srgbClr>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111" y="2267279"/>
            <a:ext cx="1033612" cy="738294"/>
          </a:xfrm>
          <a:prstGeom prst="rect">
            <a:avLst/>
          </a:prstGeom>
        </p:spPr>
      </p:pic>
      <p:sp>
        <p:nvSpPr>
          <p:cNvPr id="23" name="TextBox 22"/>
          <p:cNvSpPr txBox="1"/>
          <p:nvPr/>
        </p:nvSpPr>
        <p:spPr>
          <a:xfrm>
            <a:off x="2284523" y="2481010"/>
            <a:ext cx="6908800" cy="502766"/>
          </a:xfrm>
          <a:prstGeom prst="rect">
            <a:avLst/>
          </a:prstGeom>
          <a:noFill/>
        </p:spPr>
        <p:txBody>
          <a:bodyPr wrap="square" rtlCol="0">
            <a:spAutoFit/>
          </a:bodyPr>
          <a:lstStyle/>
          <a:p>
            <a:pPr defTabSz="609630"/>
            <a:r>
              <a:rPr lang="en-US" sz="2667" i="1" dirty="0" err="1">
                <a:solidFill>
                  <a:srgbClr val="002060"/>
                </a:solidFill>
                <a:latin typeface="Arial" panose="020B0604020202020204" pitchFamily="34" charset="0"/>
                <a:cs typeface="Arial" panose="020B0604020202020204" pitchFamily="34" charset="0"/>
              </a:rPr>
              <a:t>Thảo</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luận</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nhóm</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đôi</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hoàn</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thành</a:t>
            </a:r>
            <a:r>
              <a:rPr lang="en-US" sz="2667" i="1" dirty="0">
                <a:solidFill>
                  <a:srgbClr val="002060"/>
                </a:solidFill>
                <a:latin typeface="Arial" panose="020B0604020202020204" pitchFamily="34" charset="0"/>
                <a:cs typeface="Arial" panose="020B0604020202020204" pitchFamily="34" charset="0"/>
              </a:rPr>
              <a:t> </a:t>
            </a:r>
            <a:r>
              <a:rPr lang="en-US" sz="2667" b="1" i="1" dirty="0">
                <a:solidFill>
                  <a:srgbClr val="002060"/>
                </a:solidFill>
                <a:latin typeface="Arial" panose="020B0604020202020204" pitchFamily="34" charset="0"/>
                <a:cs typeface="Arial" panose="020B0604020202020204" pitchFamily="34" charset="0"/>
              </a:rPr>
              <a:t>HĐ1</a:t>
            </a:r>
            <a:r>
              <a:rPr lang="en-US" sz="2667" i="1" dirty="0">
                <a:solidFill>
                  <a:srgbClr val="002060"/>
                </a:solidFill>
                <a:latin typeface="Arial" panose="020B0604020202020204" pitchFamily="34" charset="0"/>
                <a:cs typeface="Arial" panose="020B0604020202020204" pitchFamily="34" charset="0"/>
              </a:rPr>
              <a:t>, </a:t>
            </a:r>
            <a:r>
              <a:rPr lang="en-US" sz="2667" b="1" i="1" dirty="0">
                <a:solidFill>
                  <a:srgbClr val="002060"/>
                </a:solidFill>
                <a:latin typeface="Arial" panose="020B0604020202020204" pitchFamily="34" charset="0"/>
                <a:cs typeface="Arial" panose="020B0604020202020204" pitchFamily="34" charset="0"/>
              </a:rPr>
              <a:t>HĐ2</a:t>
            </a:r>
            <a:r>
              <a:rPr lang="en-US" sz="2667" i="1" dirty="0">
                <a:solidFill>
                  <a:srgbClr val="002060"/>
                </a:solidFill>
                <a:latin typeface="Arial" panose="020B0604020202020204" pitchFamily="34" charset="0"/>
                <a:cs typeface="Arial" panose="020B0604020202020204" pitchFamily="34" charset="0"/>
              </a:rPr>
              <a:t>.</a:t>
            </a:r>
            <a:endParaRPr lang="en-US" sz="2667" i="1" dirty="0">
              <a:solidFill>
                <a:srgbClr val="002060"/>
              </a:solidFill>
              <a:latin typeface="Arial" panose="020B0604020202020204" pitchFamily="34" charset="0"/>
              <a:cs typeface="Arial" panose="020B0604020202020204" pitchFamily="34" charset="0"/>
            </a:endParaRPr>
          </a:p>
        </p:txBody>
      </p:sp>
      <p:grpSp>
        <p:nvGrpSpPr>
          <p:cNvPr id="26" name="Group 25"/>
          <p:cNvGrpSpPr/>
          <p:nvPr/>
        </p:nvGrpSpPr>
        <p:grpSpPr>
          <a:xfrm>
            <a:off x="903864" y="3206696"/>
            <a:ext cx="10416918" cy="1456882"/>
            <a:chOff x="1779483" y="4871705"/>
            <a:chExt cx="15625377" cy="2185323"/>
          </a:xfrm>
        </p:grpSpPr>
        <p:grpSp>
          <p:nvGrpSpPr>
            <p:cNvPr id="21" name="Group 20"/>
            <p:cNvGrpSpPr/>
            <p:nvPr/>
          </p:nvGrpSpPr>
          <p:grpSpPr>
            <a:xfrm>
              <a:off x="1779483" y="4871705"/>
              <a:ext cx="2264879" cy="1408343"/>
              <a:chOff x="7865599" y="7481509"/>
              <a:chExt cx="2264879" cy="1408343"/>
            </a:xfrm>
          </p:grpSpPr>
          <p:pic>
            <p:nvPicPr>
              <p:cNvPr id="5"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5707">
                <a:off x="7865599" y="7481509"/>
                <a:ext cx="2264879" cy="1408343"/>
              </a:xfrm>
              <a:prstGeom prst="rect">
                <a:avLst/>
              </a:prstGeom>
            </p:spPr>
          </p:pic>
          <p:sp>
            <p:nvSpPr>
              <p:cNvPr id="8" name="TextBox 8"/>
              <p:cNvSpPr txBox="1"/>
              <p:nvPr/>
            </p:nvSpPr>
            <p:spPr>
              <a:xfrm rot="20857314">
                <a:off x="8177488" y="7863928"/>
                <a:ext cx="1797671" cy="615554"/>
              </a:xfrm>
              <a:prstGeom prst="rect">
                <a:avLst/>
              </a:prstGeom>
            </p:spPr>
            <p:txBody>
              <a:bodyPr lIns="0" tIns="0" rIns="0" bIns="0" rtlCol="0" anchor="t">
                <a:spAutoFit/>
              </a:bodyPr>
              <a:lstStyle/>
              <a:p>
                <a:pPr algn="ctr" defTabSz="609630">
                  <a:lnSpc>
                    <a:spcPts val="3248"/>
                  </a:lnSpc>
                </a:pPr>
                <a:r>
                  <a:rPr lang="en-US" sz="2800" b="1" dirty="0">
                    <a:solidFill>
                      <a:srgbClr val="C00000"/>
                    </a:solidFill>
                    <a:latin typeface="Arial" panose="020B0604020202020204" pitchFamily="34" charset="0"/>
                    <a:cs typeface="Arial" panose="020B0604020202020204" pitchFamily="34" charset="0"/>
                  </a:rPr>
                  <a:t>HĐ1</a:t>
                </a:r>
                <a:endParaRPr lang="en-US" sz="2800" b="1" dirty="0">
                  <a:solidFill>
                    <a:srgbClr val="C00000"/>
                  </a:solidFill>
                  <a:latin typeface="Arial" panose="020B0604020202020204" pitchFamily="34" charset="0"/>
                  <a:cs typeface="Arial" panose="020B0604020202020204" pitchFamily="34" charset="0"/>
                </a:endParaRPr>
              </a:p>
            </p:txBody>
          </p:sp>
        </p:grpSp>
        <p:sp>
          <p:nvSpPr>
            <p:cNvPr id="24" name="Rectangle 23"/>
            <p:cNvSpPr/>
            <p:nvPr/>
          </p:nvSpPr>
          <p:spPr>
            <a:xfrm>
              <a:off x="2210988" y="5071483"/>
              <a:ext cx="15193872" cy="1985545"/>
            </a:xfrm>
            <a:prstGeom prst="rect">
              <a:avLst/>
            </a:prstGeom>
          </p:spPr>
          <p:txBody>
            <a:bodyPr wrap="none">
              <a:spAutoFit/>
            </a:bodyPr>
            <a:lstStyle/>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Từ</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mẫu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liệu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về</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điểm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hai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lớp</a:t>
              </a:r>
              <a:r>
                <a:rPr lang="en-US" sz="2667" dirty="0">
                  <a:solidFill>
                    <a:prstClr val="black"/>
                  </a:solidFill>
                  <a:latin typeface="Arial" panose="020B0604020202020204" pitchFamily="34" charset="0"/>
                  <a:cs typeface="Arial" panose="020B0604020202020204" pitchFamily="34" charset="0"/>
                </a:rPr>
                <a:t> A, B </a:t>
              </a:r>
              <a:r>
                <a:rPr lang="en-US" sz="2667" dirty="0" err="1">
                  <a:solidFill>
                    <a:prstClr val="black"/>
                  </a:solidFill>
                  <a:latin typeface="Arial" panose="020B0604020202020204" pitchFamily="34" charset="0"/>
                  <a:cs typeface="Arial" panose="020B0604020202020204" pitchFamily="34" charset="0"/>
                </a:rPr>
                <a:t>trên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em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hãy</a:t>
              </a:r>
              <a:r>
                <a:rPr lang="en-US" sz="2667" dirty="0">
                  <a:solidFill>
                    <a:prstClr val="black"/>
                  </a:solidFill>
                  <a:latin typeface="Arial" panose="020B0604020202020204" pitchFamily="34" charset="0"/>
                  <a:cs typeface="Arial" panose="020B0604020202020204" pitchFamily="34" charset="0"/>
                </a:rPr>
                <a:t>:</a:t>
              </a:r>
            </a:p>
            <a:p>
              <a:pPr defTabSz="609630">
                <a:lnSpc>
                  <a:spcPct val="150000"/>
                </a:lnSpc>
              </a:pPr>
              <a:r>
                <a:rPr lang="en-US" sz="2667" dirty="0" err="1">
                  <a:solidFill>
                    <a:prstClr val="black"/>
                  </a:solidFill>
                  <a:latin typeface="Arial" panose="020B0604020202020204" pitchFamily="34" charset="0"/>
                  <a:cs typeface="Arial" panose="020B0604020202020204" pitchFamily="34" charset="0"/>
                </a:rPr>
                <a:t>Tính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cộng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điểm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khảo</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sát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tiếng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Anh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mỗi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lớp</a:t>
              </a:r>
              <a:r>
                <a:rPr lang="en-US" sz="2667" dirty="0">
                  <a:solidFill>
                    <a:prstClr val="black"/>
                  </a:solidFill>
                  <a:latin typeface="Arial" panose="020B0604020202020204" pitchFamily="34" charset="0"/>
                  <a:cs typeface="Arial" panose="020B0604020202020204" pitchFamily="34" charset="0"/>
                </a:rPr>
                <a:t> A </a:t>
              </a:r>
              <a:r>
                <a:rPr lang="en-US" sz="2667" dirty="0" err="1">
                  <a:solidFill>
                    <a:prstClr val="black"/>
                  </a:solidFill>
                  <a:latin typeface="Arial" panose="020B0604020202020204" pitchFamily="34" charset="0"/>
                  <a:cs typeface="Arial" panose="020B0604020202020204" pitchFamily="34" charset="0"/>
                </a:rPr>
                <a:t>và</a:t>
              </a:r>
              <a:r>
                <a:rPr lang="en-US" sz="2667" dirty="0">
                  <a:solidFill>
                    <a:prstClr val="black"/>
                  </a:solidFill>
                  <a:latin typeface="Arial" panose="020B0604020202020204" pitchFamily="34" charset="0"/>
                  <a:cs typeface="Arial" panose="020B0604020202020204" pitchFamily="34" charset="0"/>
                </a:rPr>
                <a:t> B.</a:t>
              </a:r>
            </a:p>
          </p:txBody>
        </p:sp>
      </p:grpSp>
      <p:sp>
        <p:nvSpPr>
          <p:cNvPr id="25" name="Rectangle 24"/>
          <p:cNvSpPr/>
          <p:nvPr/>
        </p:nvSpPr>
        <p:spPr>
          <a:xfrm>
            <a:off x="3665357" y="4638637"/>
            <a:ext cx="5181601" cy="1734064"/>
          </a:xfrm>
          <a:prstGeom prst="rect">
            <a:avLst/>
          </a:prstGeom>
        </p:spPr>
        <p:txBody>
          <a:bodyPr wrap="square">
            <a:spAutoFit/>
          </a:bodyPr>
          <a:lstStyle/>
          <a:p>
            <a:pPr marL="381019" indent="-381019" algn="just" defTabSz="609630">
              <a:lnSpc>
                <a:spcPct val="200000"/>
              </a:lnSpc>
              <a:buFont typeface="Wingdings" panose="05000000000000000000" pitchFamily="2" charset="2"/>
              <a:buChar char="§"/>
            </a:pPr>
            <a:r>
              <a:rPr lang="en-US" sz="2667" dirty="0" err="1">
                <a:solidFill>
                  <a:prstClr val="black"/>
                </a:solidFill>
                <a:latin typeface="Arial" panose="020B0604020202020204" pitchFamily="34" charset="0"/>
                <a:cs typeface="Arial" panose="020B0604020202020204" pitchFamily="34" charset="0"/>
              </a:rPr>
              <a:t>Điểm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lớp</a:t>
            </a:r>
            <a:r>
              <a:rPr lang="en-US" sz="2667" dirty="0">
                <a:solidFill>
                  <a:prstClr val="black"/>
                </a:solidFill>
                <a:latin typeface="Arial" panose="020B0604020202020204" pitchFamily="34" charset="0"/>
                <a:cs typeface="Arial" panose="020B0604020202020204" pitchFamily="34" charset="0"/>
              </a:rPr>
              <a:t> A: 5,92</a:t>
            </a:r>
          </a:p>
          <a:p>
            <a:pPr marL="381019" indent="-381019" algn="just" defTabSz="609630">
              <a:lnSpc>
                <a:spcPct val="200000"/>
              </a:lnSpc>
              <a:buFont typeface="Wingdings" panose="05000000000000000000" pitchFamily="2" charset="2"/>
              <a:buChar char="§"/>
            </a:pPr>
            <a:r>
              <a:rPr lang="en-US" sz="2667" dirty="0" err="1">
                <a:solidFill>
                  <a:prstClr val="black"/>
                </a:solidFill>
                <a:latin typeface="Arial" panose="020B0604020202020204" pitchFamily="34" charset="0"/>
                <a:cs typeface="Arial" panose="020B0604020202020204" pitchFamily="34" charset="0"/>
              </a:rPr>
              <a:t>Điểm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lớp</a:t>
            </a:r>
            <a:r>
              <a:rPr lang="en-US" sz="2667" dirty="0">
                <a:solidFill>
                  <a:prstClr val="black"/>
                </a:solidFill>
                <a:latin typeface="Arial" panose="020B0604020202020204" pitchFamily="34" charset="0"/>
                <a:cs typeface="Arial" panose="020B0604020202020204" pitchFamily="34" charset="0"/>
              </a:rPr>
              <a:t> B: 6,28</a:t>
            </a:r>
          </a:p>
        </p:txBody>
      </p:sp>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41208" y="4638638"/>
            <a:ext cx="1098621" cy="1249881"/>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18880" y="4842086"/>
            <a:ext cx="1899160" cy="1899160"/>
          </a:xfrm>
          <a:prstGeom prst="rect">
            <a:avLst/>
          </a:prstGeom>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7896" y="4842086"/>
            <a:ext cx="2040549" cy="2040549"/>
          </a:xfrm>
          <a:prstGeom prst="rect">
            <a:avLst/>
          </a:prstGeom>
        </p:spPr>
      </p:pic>
      <p:sp>
        <p:nvSpPr>
          <p:cNvPr id="30" name="TextBox 7"/>
          <p:cNvSpPr txBox="1"/>
          <p:nvPr/>
        </p:nvSpPr>
        <p:spPr>
          <a:xfrm>
            <a:off x="3310466" y="510274"/>
            <a:ext cx="5571067" cy="397545"/>
          </a:xfrm>
          <a:prstGeom prst="rect">
            <a:avLst/>
          </a:prstGeom>
        </p:spPr>
        <p:txBody>
          <a:bodyPr wrap="square" lIns="0" tIns="0" rIns="0" bIns="0" rtlCol="0" anchor="t">
            <a:spAutoFit/>
          </a:bodyPr>
          <a:lstStyle/>
          <a:p>
            <a:pPr algn="ctr" defTabSz="609630">
              <a:lnSpc>
                <a:spcPts val="3080"/>
              </a:lnSpc>
            </a:pPr>
            <a:r>
              <a:rPr lang="en-US" sz="2933" b="1" spc="-28" dirty="0">
                <a:solidFill>
                  <a:srgbClr val="C00000"/>
                </a:solidFill>
                <a:latin typeface="Arial" panose="020B0604020202020204" pitchFamily="34" charset="0"/>
                <a:cs typeface="Arial" panose="020B0604020202020204" pitchFamily="34" charset="0"/>
              </a:rPr>
              <a:t>1</a:t>
            </a:r>
            <a:r>
              <a:rPr lang="en-US" sz="2933" b="1" spc="-28" dirty="0">
                <a:solidFill>
                  <a:srgbClr val="C00000"/>
                </a:solidFill>
                <a:latin typeface="Arial" panose="020B0604020202020204" pitchFamily="34" charset="0"/>
                <a:cs typeface="Arial" panose="020B0604020202020204" pitchFamily="34" charset="0"/>
              </a:rPr>
              <a:t>.</a:t>
            </a:r>
            <a:r>
              <a:rPr lang="en-US" sz="2933" b="1" spc="-28" dirty="0">
                <a:solidFill>
                  <a:srgbClr val="C00000"/>
                </a:solidFill>
                <a:latin typeface="Arial" panose="020B0604020202020204" pitchFamily="34" charset="0"/>
                <a:cs typeface="Arial" panose="020B0604020202020204" pitchFamily="34" charset="0"/>
              </a:rPr>
              <a:t> </a:t>
            </a:r>
            <a:r>
              <a:rPr lang="en-US" sz="2933" b="1" spc="-28" dirty="0" err="1">
                <a:solidFill>
                  <a:srgbClr val="C00000"/>
                </a:solidFill>
                <a:latin typeface="Arial" panose="020B0604020202020204" pitchFamily="34" charset="0"/>
                <a:cs typeface="Arial" panose="020B0604020202020204" pitchFamily="34" charset="0"/>
              </a:rPr>
              <a:t>Số</a:t>
            </a:r>
            <a:r>
              <a:rPr lang="en-US" sz="2933" b="1" spc="-28" dirty="0">
                <a:solidFill>
                  <a:srgbClr val="C00000"/>
                </a:solidFill>
                <a:latin typeface="Arial" panose="020B0604020202020204" pitchFamily="34" charset="0"/>
                <a:cs typeface="Arial" panose="020B0604020202020204" pitchFamily="34" charset="0"/>
              </a:rPr>
              <a:t> </a:t>
            </a:r>
            <a:r>
              <a:rPr lang="en-US" sz="2933" b="1" spc="-28" dirty="0" err="1">
                <a:solidFill>
                  <a:srgbClr val="C00000"/>
                </a:solidFill>
                <a:latin typeface="Arial" panose="020B0604020202020204" pitchFamily="34" charset="0"/>
                <a:cs typeface="Arial" panose="020B0604020202020204" pitchFamily="34" charset="0"/>
              </a:rPr>
              <a:t>trung</a:t>
            </a:r>
            <a:r>
              <a:rPr lang="en-US" sz="2933" b="1" spc="-28" dirty="0">
                <a:solidFill>
                  <a:srgbClr val="C00000"/>
                </a:solidFill>
                <a:latin typeface="Arial" panose="020B0604020202020204" pitchFamily="34" charset="0"/>
                <a:cs typeface="Arial" panose="020B0604020202020204" pitchFamily="34" charset="0"/>
              </a:rPr>
              <a:t> </a:t>
            </a:r>
            <a:r>
              <a:rPr lang="en-US" sz="2933" b="1" spc="-28" dirty="0" err="1">
                <a:solidFill>
                  <a:srgbClr val="C00000"/>
                </a:solidFill>
                <a:latin typeface="Arial" panose="020B0604020202020204" pitchFamily="34" charset="0"/>
                <a:cs typeface="Arial" panose="020B0604020202020204" pitchFamily="34" charset="0"/>
              </a:rPr>
              <a:t>bình</a:t>
            </a:r>
            <a:r>
              <a:rPr lang="en-US" sz="2933" b="1" spc="-28" dirty="0">
                <a:solidFill>
                  <a:srgbClr val="C00000"/>
                </a:solidFill>
                <a:latin typeface="Arial" panose="020B0604020202020204" pitchFamily="34" charset="0"/>
                <a:cs typeface="Arial" panose="020B0604020202020204" pitchFamily="34" charset="0"/>
              </a:rPr>
              <a:t> </a:t>
            </a:r>
            <a:r>
              <a:rPr lang="en-US" sz="2933" b="1" spc="-28" dirty="0" err="1">
                <a:solidFill>
                  <a:srgbClr val="C00000"/>
                </a:solidFill>
                <a:latin typeface="Arial" panose="020B0604020202020204" pitchFamily="34" charset="0"/>
                <a:cs typeface="Arial" panose="020B0604020202020204" pitchFamily="34" charset="0"/>
              </a:rPr>
              <a:t>và</a:t>
            </a:r>
            <a:r>
              <a:rPr lang="en-US" sz="2933" b="1" spc="-28" dirty="0">
                <a:solidFill>
                  <a:srgbClr val="C00000"/>
                </a:solidFill>
                <a:latin typeface="Arial" panose="020B0604020202020204" pitchFamily="34" charset="0"/>
                <a:cs typeface="Arial" panose="020B0604020202020204" pitchFamily="34" charset="0"/>
              </a:rPr>
              <a:t> </a:t>
            </a:r>
            <a:r>
              <a:rPr lang="en-US" sz="2933" b="1" spc="-28" dirty="0" err="1">
                <a:solidFill>
                  <a:srgbClr val="C00000"/>
                </a:solidFill>
                <a:latin typeface="Arial" panose="020B0604020202020204" pitchFamily="34" charset="0"/>
                <a:cs typeface="Arial" panose="020B0604020202020204" pitchFamily="34" charset="0"/>
              </a:rPr>
              <a:t>trung</a:t>
            </a:r>
            <a:r>
              <a:rPr lang="en-US" sz="2933" b="1" spc="-28" dirty="0">
                <a:solidFill>
                  <a:srgbClr val="C00000"/>
                </a:solidFill>
                <a:latin typeface="Arial" panose="020B0604020202020204" pitchFamily="34" charset="0"/>
                <a:cs typeface="Arial" panose="020B0604020202020204" pitchFamily="34" charset="0"/>
              </a:rPr>
              <a:t> </a:t>
            </a:r>
            <a:r>
              <a:rPr lang="en-US" sz="2933" b="1" spc="-28" dirty="0" err="1">
                <a:solidFill>
                  <a:srgbClr val="C00000"/>
                </a:solidFill>
                <a:latin typeface="Arial" panose="020B0604020202020204" pitchFamily="34" charset="0"/>
                <a:cs typeface="Arial" panose="020B0604020202020204" pitchFamily="34" charset="0"/>
              </a:rPr>
              <a:t>vị</a:t>
            </a:r>
            <a:endParaRPr lang="en-US" sz="2933" b="1" spc="-28"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4706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41" dur="500"/>
                                        <p:tgtEl>
                                          <p:spTgt spid="2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46"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
          <p:cNvGrpSpPr/>
          <p:nvPr/>
        </p:nvGrpSpPr>
        <p:grpSpPr>
          <a:xfrm>
            <a:off x="301089" y="1028270"/>
            <a:ext cx="11589822" cy="5561725"/>
            <a:chOff x="0" y="0"/>
            <a:chExt cx="9620467" cy="4080209"/>
          </a:xfrm>
        </p:grpSpPr>
        <p:sp>
          <p:nvSpPr>
            <p:cNvPr id="18" name="Freeform 3"/>
            <p:cNvSpPr/>
            <p:nvPr/>
          </p:nvSpPr>
          <p:spPr>
            <a:xfrm>
              <a:off x="0" y="0"/>
              <a:ext cx="9620467" cy="4080209"/>
            </a:xfrm>
            <a:custGeom>
              <a:avLst/>
              <a:gdLst/>
              <a:ahLst/>
              <a:cxnLst/>
              <a:rect l="l" t="t" r="r" b="b"/>
              <a:pathLst>
                <a:path w="9620467" h="4080209">
                  <a:moveTo>
                    <a:pt x="9496007" y="4080209"/>
                  </a:moveTo>
                  <a:lnTo>
                    <a:pt x="124460" y="4080209"/>
                  </a:lnTo>
                  <a:cubicBezTo>
                    <a:pt x="55880" y="4080209"/>
                    <a:pt x="0" y="4024329"/>
                    <a:pt x="0" y="3955749"/>
                  </a:cubicBezTo>
                  <a:lnTo>
                    <a:pt x="0" y="124460"/>
                  </a:lnTo>
                  <a:cubicBezTo>
                    <a:pt x="0" y="55880"/>
                    <a:pt x="55880" y="0"/>
                    <a:pt x="124460" y="0"/>
                  </a:cubicBezTo>
                  <a:lnTo>
                    <a:pt x="9496007" y="0"/>
                  </a:lnTo>
                  <a:cubicBezTo>
                    <a:pt x="9564587" y="0"/>
                    <a:pt x="9620467" y="55880"/>
                    <a:pt x="9620467" y="124460"/>
                  </a:cubicBezTo>
                  <a:lnTo>
                    <a:pt x="9620467" y="3955749"/>
                  </a:lnTo>
                  <a:cubicBezTo>
                    <a:pt x="9620467" y="4024329"/>
                    <a:pt x="9564587" y="4080209"/>
                    <a:pt x="9496007" y="4080209"/>
                  </a:cubicBezTo>
                  <a:close/>
                </a:path>
              </a:pathLst>
            </a:custGeom>
            <a:solidFill>
              <a:srgbClr val="EDEDED"/>
            </a:solidFill>
          </p:spPr>
        </p:sp>
      </p:grpSp>
      <p:sp>
        <p:nvSpPr>
          <p:cNvPr id="23" name="TextBox 22"/>
          <p:cNvSpPr txBox="1"/>
          <p:nvPr/>
        </p:nvSpPr>
        <p:spPr>
          <a:xfrm>
            <a:off x="2284523" y="2481010"/>
            <a:ext cx="6908800" cy="502766"/>
          </a:xfrm>
          <a:prstGeom prst="rect">
            <a:avLst/>
          </a:prstGeom>
          <a:noFill/>
        </p:spPr>
        <p:txBody>
          <a:bodyPr wrap="square" rtlCol="0">
            <a:spAutoFit/>
          </a:bodyPr>
          <a:lstStyle/>
          <a:p>
            <a:pPr defTabSz="609630"/>
            <a:r>
              <a:rPr lang="en-US" sz="2667" i="1" dirty="0" err="1">
                <a:solidFill>
                  <a:srgbClr val="002060"/>
                </a:solidFill>
                <a:latin typeface="Arial" panose="020B0604020202020204" pitchFamily="34" charset="0"/>
                <a:cs typeface="Arial" panose="020B0604020202020204" pitchFamily="34" charset="0"/>
              </a:rPr>
              <a:t>Thảo</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luận</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nhóm</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đôi</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hoàn</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thành</a:t>
            </a:r>
            <a:r>
              <a:rPr lang="en-US" sz="2667" i="1" dirty="0">
                <a:solidFill>
                  <a:srgbClr val="002060"/>
                </a:solidFill>
                <a:latin typeface="Arial" panose="020B0604020202020204" pitchFamily="34" charset="0"/>
                <a:cs typeface="Arial" panose="020B0604020202020204" pitchFamily="34" charset="0"/>
              </a:rPr>
              <a:t> </a:t>
            </a:r>
            <a:r>
              <a:rPr lang="en-US" sz="2667" b="1" i="1" dirty="0">
                <a:solidFill>
                  <a:srgbClr val="002060"/>
                </a:solidFill>
                <a:latin typeface="Arial" panose="020B0604020202020204" pitchFamily="34" charset="0"/>
                <a:cs typeface="Arial" panose="020B0604020202020204" pitchFamily="34" charset="0"/>
              </a:rPr>
              <a:t>HĐ1</a:t>
            </a:r>
            <a:r>
              <a:rPr lang="en-US" sz="2667" i="1" dirty="0">
                <a:solidFill>
                  <a:srgbClr val="002060"/>
                </a:solidFill>
                <a:latin typeface="Arial" panose="020B0604020202020204" pitchFamily="34" charset="0"/>
                <a:cs typeface="Arial" panose="020B0604020202020204" pitchFamily="34" charset="0"/>
              </a:rPr>
              <a:t>, </a:t>
            </a:r>
            <a:r>
              <a:rPr lang="en-US" sz="2667" b="1" i="1" dirty="0">
                <a:solidFill>
                  <a:srgbClr val="002060"/>
                </a:solidFill>
                <a:latin typeface="Arial" panose="020B0604020202020204" pitchFamily="34" charset="0"/>
                <a:cs typeface="Arial" panose="020B0604020202020204" pitchFamily="34" charset="0"/>
              </a:rPr>
              <a:t>HĐ2</a:t>
            </a:r>
            <a:r>
              <a:rPr lang="en-US" sz="2667" i="1" dirty="0">
                <a:solidFill>
                  <a:srgbClr val="002060"/>
                </a:solidFill>
                <a:latin typeface="Arial" panose="020B0604020202020204" pitchFamily="34" charset="0"/>
                <a:cs typeface="Arial" panose="020B0604020202020204" pitchFamily="34" charset="0"/>
              </a:rPr>
              <a:t>.</a:t>
            </a:r>
            <a:endParaRPr lang="en-US" sz="2667" i="1" dirty="0">
              <a:solidFill>
                <a:srgbClr val="002060"/>
              </a:solidFill>
              <a:latin typeface="Arial" panose="020B0604020202020204" pitchFamily="34" charset="0"/>
              <a:cs typeface="Arial" panose="020B0604020202020204" pitchFamily="34" charset="0"/>
            </a:endParaRPr>
          </a:p>
        </p:txBody>
      </p:sp>
      <p:sp>
        <p:nvSpPr>
          <p:cNvPr id="25" name="Rectangle 24"/>
          <p:cNvSpPr/>
          <p:nvPr/>
        </p:nvSpPr>
        <p:spPr>
          <a:xfrm>
            <a:off x="3665357" y="4638637"/>
            <a:ext cx="5181601" cy="1734064"/>
          </a:xfrm>
          <a:prstGeom prst="rect">
            <a:avLst/>
          </a:prstGeom>
        </p:spPr>
        <p:txBody>
          <a:bodyPr wrap="square">
            <a:spAutoFit/>
          </a:bodyPr>
          <a:lstStyle/>
          <a:p>
            <a:pPr marL="381019" indent="-381019" algn="just" defTabSz="609630">
              <a:lnSpc>
                <a:spcPct val="200000"/>
              </a:lnSpc>
              <a:buFont typeface="Wingdings" panose="05000000000000000000" pitchFamily="2" charset="2"/>
              <a:buChar char="§"/>
            </a:pPr>
            <a:r>
              <a:rPr lang="en-US" sz="2667" dirty="0" err="1">
                <a:solidFill>
                  <a:prstClr val="black"/>
                </a:solidFill>
                <a:latin typeface="Arial" panose="020B0604020202020204" pitchFamily="34" charset="0"/>
                <a:cs typeface="Arial" panose="020B0604020202020204" pitchFamily="34" charset="0"/>
              </a:rPr>
              <a:t>Điểm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lớp</a:t>
            </a:r>
            <a:r>
              <a:rPr lang="en-US" sz="2667" dirty="0">
                <a:solidFill>
                  <a:prstClr val="black"/>
                </a:solidFill>
                <a:latin typeface="Arial" panose="020B0604020202020204" pitchFamily="34" charset="0"/>
                <a:cs typeface="Arial" panose="020B0604020202020204" pitchFamily="34" charset="0"/>
              </a:rPr>
              <a:t> A: 5,92</a:t>
            </a:r>
          </a:p>
          <a:p>
            <a:pPr marL="381019" indent="-381019" algn="just" defTabSz="609630">
              <a:lnSpc>
                <a:spcPct val="200000"/>
              </a:lnSpc>
              <a:buFont typeface="Wingdings" panose="05000000000000000000" pitchFamily="2" charset="2"/>
              <a:buChar char="§"/>
            </a:pPr>
            <a:r>
              <a:rPr lang="en-US" sz="2667" dirty="0" err="1">
                <a:solidFill>
                  <a:prstClr val="black"/>
                </a:solidFill>
                <a:latin typeface="Arial" panose="020B0604020202020204" pitchFamily="34" charset="0"/>
                <a:cs typeface="Arial" panose="020B0604020202020204" pitchFamily="34" charset="0"/>
              </a:rPr>
              <a:t>Điểm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lớp</a:t>
            </a:r>
            <a:r>
              <a:rPr lang="en-US" sz="2667" dirty="0">
                <a:solidFill>
                  <a:prstClr val="black"/>
                </a:solidFill>
                <a:latin typeface="Arial" panose="020B0604020202020204" pitchFamily="34" charset="0"/>
                <a:cs typeface="Arial" panose="020B0604020202020204" pitchFamily="34" charset="0"/>
              </a:rPr>
              <a:t> B: 6,28</a:t>
            </a: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896" y="4842086"/>
            <a:ext cx="2040549" cy="2040549"/>
          </a:xfrm>
          <a:prstGeom prst="rect">
            <a:avLst/>
          </a:prstGeom>
        </p:spPr>
      </p:pic>
      <p:grpSp>
        <p:nvGrpSpPr>
          <p:cNvPr id="4" name="Group 3"/>
          <p:cNvGrpSpPr/>
          <p:nvPr/>
        </p:nvGrpSpPr>
        <p:grpSpPr>
          <a:xfrm>
            <a:off x="989835" y="3219225"/>
            <a:ext cx="9956899" cy="1323696"/>
            <a:chOff x="1484752" y="4724182"/>
            <a:chExt cx="14935349" cy="1985544"/>
          </a:xfrm>
        </p:grpSpPr>
        <p:grpSp>
          <p:nvGrpSpPr>
            <p:cNvPr id="2" name="Group 1"/>
            <p:cNvGrpSpPr/>
            <p:nvPr/>
          </p:nvGrpSpPr>
          <p:grpSpPr>
            <a:xfrm>
              <a:off x="1484752" y="4989506"/>
              <a:ext cx="2264879" cy="1408343"/>
              <a:chOff x="15202166" y="2762780"/>
              <a:chExt cx="2264879" cy="1408343"/>
            </a:xfrm>
          </p:grpSpPr>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91381">
                <a:off x="15202166" y="2762780"/>
                <a:ext cx="2264879" cy="1408343"/>
              </a:xfrm>
              <a:prstGeom prst="rect">
                <a:avLst/>
              </a:prstGeom>
            </p:spPr>
          </p:pic>
          <p:sp>
            <p:nvSpPr>
              <p:cNvPr id="15" name="TextBox 15"/>
              <p:cNvSpPr txBox="1"/>
              <p:nvPr/>
            </p:nvSpPr>
            <p:spPr>
              <a:xfrm rot="481629">
                <a:off x="15437758" y="3145025"/>
                <a:ext cx="1797671" cy="615554"/>
              </a:xfrm>
              <a:prstGeom prst="rect">
                <a:avLst/>
              </a:prstGeom>
            </p:spPr>
            <p:txBody>
              <a:bodyPr lIns="0" tIns="0" rIns="0" bIns="0" rtlCol="0" anchor="t">
                <a:spAutoFit/>
              </a:bodyPr>
              <a:lstStyle/>
              <a:p>
                <a:pPr algn="ctr" defTabSz="609630">
                  <a:lnSpc>
                    <a:spcPts val="3248"/>
                  </a:lnSpc>
                </a:pPr>
                <a:r>
                  <a:rPr lang="en-US" sz="2800" b="1" dirty="0">
                    <a:solidFill>
                      <a:srgbClr val="C00000"/>
                    </a:solidFill>
                    <a:latin typeface="Arial" panose="020B0604020202020204" pitchFamily="34" charset="0"/>
                    <a:cs typeface="Arial" panose="020B0604020202020204" pitchFamily="34" charset="0"/>
                  </a:rPr>
                  <a:t>HĐ2</a:t>
                </a:r>
                <a:endParaRPr lang="en-US" sz="2800" b="1" dirty="0">
                  <a:solidFill>
                    <a:srgbClr val="C00000"/>
                  </a:solidFill>
                  <a:latin typeface="Arial" panose="020B0604020202020204" pitchFamily="34" charset="0"/>
                  <a:cs typeface="Arial" panose="020B0604020202020204" pitchFamily="34" charset="0"/>
                </a:endParaRPr>
              </a:p>
            </p:txBody>
          </p:sp>
        </p:grpSp>
        <p:sp>
          <p:nvSpPr>
            <p:cNvPr id="3" name="Rectangle 2"/>
            <p:cNvSpPr/>
            <p:nvPr/>
          </p:nvSpPr>
          <p:spPr>
            <a:xfrm>
              <a:off x="3940722" y="4724182"/>
              <a:ext cx="12479379" cy="1985544"/>
            </a:xfrm>
            <a:prstGeom prst="rect">
              <a:avLst/>
            </a:prstGeom>
          </p:spPr>
          <p:txBody>
            <a:bodyPr wrap="square">
              <a:spAutoFit/>
            </a:bodyPr>
            <a:lstStyle/>
            <a:p>
              <a:pPr algn="just" defTabSz="609630">
                <a:lnSpc>
                  <a:spcPct val="150000"/>
                </a:lnSpc>
              </a:pPr>
              <a:r>
                <a:rPr lang="vi-VN" sz="2667" dirty="0">
                  <a:solidFill>
                    <a:prstClr val="black"/>
                  </a:solidFill>
                  <a:latin typeface="Arial" panose="020B0604020202020204" pitchFamily="34" charset="0"/>
                  <a:cs typeface="Arial" panose="020B0604020202020204" pitchFamily="34" charset="0"/>
                </a:rPr>
                <a:t>Dựa trên điểm trung bình, hãy cho biết phương pháp học tập nào hiệu quả hơn.</a:t>
              </a:r>
              <a:endParaRPr lang="en-US" sz="2667" dirty="0">
                <a:solidFill>
                  <a:prstClr val="black"/>
                </a:solidFill>
                <a:latin typeface="Arial" panose="020B0604020202020204" pitchFamily="34" charset="0"/>
                <a:cs typeface="Arial" panose="020B0604020202020204" pitchFamily="34" charset="0"/>
              </a:endParaRPr>
            </a:p>
          </p:txBody>
        </p:sp>
      </p:grpSp>
      <p:pic>
        <p:nvPicPr>
          <p:cNvPr id="30"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3978589">
            <a:off x="2780432" y="4967299"/>
            <a:ext cx="739798" cy="888403"/>
          </a:xfrm>
          <a:prstGeom prst="rect">
            <a:avLst/>
          </a:prstGeom>
        </p:spPr>
      </p:pic>
      <p:pic>
        <p:nvPicPr>
          <p:cNvPr id="33" name="Picture 16"/>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8734810" y="5180501"/>
            <a:ext cx="917027" cy="1200869"/>
          </a:xfrm>
          <a:prstGeom prst="rect">
            <a:avLst/>
          </a:prstGeom>
        </p:spPr>
      </p:pic>
      <p:grpSp>
        <p:nvGrpSpPr>
          <p:cNvPr id="34" name="Group 33"/>
          <p:cNvGrpSpPr/>
          <p:nvPr/>
        </p:nvGrpSpPr>
        <p:grpSpPr>
          <a:xfrm>
            <a:off x="744387" y="359655"/>
            <a:ext cx="1484057" cy="1121899"/>
            <a:chOff x="750396" y="647700"/>
            <a:chExt cx="8837007" cy="1981200"/>
          </a:xfrm>
        </p:grpSpPr>
        <p:pic>
          <p:nvPicPr>
            <p:cNvPr id="35" name="Picture 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50396" y="647700"/>
              <a:ext cx="8837007" cy="1981200"/>
            </a:xfrm>
            <a:prstGeom prst="rect">
              <a:avLst/>
            </a:prstGeom>
          </p:spPr>
        </p:pic>
        <p:sp>
          <p:nvSpPr>
            <p:cNvPr id="36" name="TextBox 7"/>
            <p:cNvSpPr txBox="1"/>
            <p:nvPr/>
          </p:nvSpPr>
          <p:spPr>
            <a:xfrm>
              <a:off x="990600" y="952500"/>
              <a:ext cx="8356600" cy="702038"/>
            </a:xfrm>
            <a:prstGeom prst="rect">
              <a:avLst/>
            </a:prstGeom>
          </p:spPr>
          <p:txBody>
            <a:bodyPr wrap="square" lIns="0" tIns="0" rIns="0" bIns="0" rtlCol="0" anchor="t">
              <a:spAutoFit/>
            </a:bodyPr>
            <a:lstStyle/>
            <a:p>
              <a:pPr algn="ctr" defTabSz="609630">
                <a:lnSpc>
                  <a:spcPts val="3080"/>
                </a:lnSpc>
              </a:pPr>
              <a:r>
                <a:rPr lang="en-US" sz="2933" b="1" spc="-28" dirty="0" err="1">
                  <a:solidFill>
                    <a:srgbClr val="100F0D"/>
                  </a:solidFill>
                  <a:latin typeface="Arial" panose="020B0604020202020204" pitchFamily="34" charset="0"/>
                  <a:cs typeface="Arial" panose="020B0604020202020204" pitchFamily="34" charset="0"/>
                </a:rPr>
                <a:t>Tiết</a:t>
              </a:r>
              <a:r>
                <a:rPr lang="en-US" sz="2933" b="1" spc="-28" dirty="0">
                  <a:solidFill>
                    <a:srgbClr val="100F0D"/>
                  </a:solidFill>
                  <a:latin typeface="Arial" panose="020B0604020202020204" pitchFamily="34" charset="0"/>
                  <a:cs typeface="Arial" panose="020B0604020202020204" pitchFamily="34" charset="0"/>
                </a:rPr>
                <a:t> 1</a:t>
              </a:r>
              <a:endParaRPr lang="en-US" sz="2933" b="1" spc="-28" dirty="0">
                <a:solidFill>
                  <a:srgbClr val="100F0D"/>
                </a:solidFill>
                <a:latin typeface="Arial" panose="020B0604020202020204" pitchFamily="34" charset="0"/>
                <a:cs typeface="Arial" panose="020B0604020202020204" pitchFamily="34" charset="0"/>
              </a:endParaRPr>
            </a:p>
          </p:txBody>
        </p:sp>
      </p:grpSp>
      <p:sp>
        <p:nvSpPr>
          <p:cNvPr id="37" name="Rectangle 36"/>
          <p:cNvSpPr/>
          <p:nvPr/>
        </p:nvSpPr>
        <p:spPr>
          <a:xfrm>
            <a:off x="780800" y="1506656"/>
            <a:ext cx="3062057" cy="543675"/>
          </a:xfrm>
          <a:prstGeom prst="rect">
            <a:avLst/>
          </a:prstGeom>
        </p:spPr>
        <p:txBody>
          <a:bodyPr wrap="none">
            <a:spAutoFit/>
          </a:bodyPr>
          <a:lstStyle/>
          <a:p>
            <a:pPr defTabSz="609630"/>
            <a:r>
              <a:rPr lang="en-US" sz="2933" b="1" dirty="0">
                <a:solidFill>
                  <a:srgbClr val="1F497D">
                    <a:lumMod val="50000"/>
                  </a:srgbClr>
                </a:solidFill>
                <a:latin typeface="Arial" panose="020B0604020202020204" pitchFamily="34" charset="0"/>
                <a:cs typeface="Arial" panose="020B0604020202020204" pitchFamily="34" charset="0"/>
              </a:rPr>
              <a:t>a) </a:t>
            </a:r>
            <a:r>
              <a:rPr lang="en-US" sz="2933" b="1" dirty="0" err="1">
                <a:solidFill>
                  <a:srgbClr val="1F497D">
                    <a:lumMod val="50000"/>
                  </a:srgbClr>
                </a:solidFill>
                <a:latin typeface="Arial" panose="020B0604020202020204" pitchFamily="34" charset="0"/>
                <a:cs typeface="Arial" panose="020B0604020202020204" pitchFamily="34" charset="0"/>
              </a:rPr>
              <a:t>Số</a:t>
            </a:r>
            <a:r>
              <a:rPr lang="en-US" sz="2933" b="1" dirty="0">
                <a:solidFill>
                  <a:srgbClr val="1F497D">
                    <a:lumMod val="50000"/>
                  </a:srgbClr>
                </a:solidFill>
                <a:latin typeface="Arial" panose="020B0604020202020204" pitchFamily="34" charset="0"/>
                <a:cs typeface="Arial" panose="020B0604020202020204" pitchFamily="34" charset="0"/>
              </a:rPr>
              <a:t> </a:t>
            </a:r>
            <a:r>
              <a:rPr lang="en-US" sz="2933" b="1" dirty="0" err="1">
                <a:solidFill>
                  <a:srgbClr val="1F497D">
                    <a:lumMod val="50000"/>
                  </a:srgbClr>
                </a:solidFill>
                <a:latin typeface="Arial" panose="020B0604020202020204" pitchFamily="34" charset="0"/>
                <a:cs typeface="Arial" panose="020B0604020202020204" pitchFamily="34" charset="0"/>
              </a:rPr>
              <a:t>trung</a:t>
            </a:r>
            <a:r>
              <a:rPr lang="en-US" sz="2933" b="1" dirty="0">
                <a:solidFill>
                  <a:srgbClr val="1F497D">
                    <a:lumMod val="50000"/>
                  </a:srgbClr>
                </a:solidFill>
                <a:latin typeface="Arial" panose="020B0604020202020204" pitchFamily="34" charset="0"/>
                <a:cs typeface="Arial" panose="020B0604020202020204" pitchFamily="34" charset="0"/>
              </a:rPr>
              <a:t> </a:t>
            </a:r>
            <a:r>
              <a:rPr lang="en-US" sz="2933" b="1" dirty="0" err="1">
                <a:solidFill>
                  <a:srgbClr val="1F497D">
                    <a:lumMod val="50000"/>
                  </a:srgbClr>
                </a:solidFill>
                <a:latin typeface="Arial" panose="020B0604020202020204" pitchFamily="34" charset="0"/>
                <a:cs typeface="Arial" panose="020B0604020202020204" pitchFamily="34" charset="0"/>
              </a:rPr>
              <a:t>bình</a:t>
            </a:r>
            <a:endParaRPr lang="en-US" sz="2933" b="1" dirty="0">
              <a:solidFill>
                <a:srgbClr val="1F497D">
                  <a:lumMod val="50000"/>
                </a:srgbClr>
              </a:solidFill>
              <a:latin typeface="Arial" panose="020B0604020202020204" pitchFamily="34" charset="0"/>
              <a:cs typeface="Arial" panose="020B0604020202020204" pitchFamily="34" charset="0"/>
            </a:endParaRPr>
          </a:p>
        </p:txBody>
      </p:sp>
      <p:sp>
        <p:nvSpPr>
          <p:cNvPr id="38" name="TextBox 7"/>
          <p:cNvSpPr txBox="1"/>
          <p:nvPr/>
        </p:nvSpPr>
        <p:spPr>
          <a:xfrm>
            <a:off x="3310466" y="510274"/>
            <a:ext cx="5571067" cy="397545"/>
          </a:xfrm>
          <a:prstGeom prst="rect">
            <a:avLst/>
          </a:prstGeom>
        </p:spPr>
        <p:txBody>
          <a:bodyPr wrap="square" lIns="0" tIns="0" rIns="0" bIns="0" rtlCol="0" anchor="t">
            <a:spAutoFit/>
          </a:bodyPr>
          <a:lstStyle/>
          <a:p>
            <a:pPr algn="ctr" defTabSz="609630">
              <a:lnSpc>
                <a:spcPts val="3080"/>
              </a:lnSpc>
            </a:pPr>
            <a:r>
              <a:rPr lang="en-US" sz="2933" b="1" spc="-28" dirty="0">
                <a:solidFill>
                  <a:srgbClr val="C00000"/>
                </a:solidFill>
                <a:latin typeface="Arial" panose="020B0604020202020204" pitchFamily="34" charset="0"/>
                <a:cs typeface="Arial" panose="020B0604020202020204" pitchFamily="34" charset="0"/>
              </a:rPr>
              <a:t>1</a:t>
            </a:r>
            <a:r>
              <a:rPr lang="en-US" sz="2933" b="1" spc="-28" dirty="0">
                <a:solidFill>
                  <a:srgbClr val="C00000"/>
                </a:solidFill>
                <a:latin typeface="Arial" panose="020B0604020202020204" pitchFamily="34" charset="0"/>
                <a:cs typeface="Arial" panose="020B0604020202020204" pitchFamily="34" charset="0"/>
              </a:rPr>
              <a:t>.</a:t>
            </a:r>
            <a:r>
              <a:rPr lang="en-US" sz="2933" b="1" spc="-28" dirty="0">
                <a:solidFill>
                  <a:srgbClr val="C00000"/>
                </a:solidFill>
                <a:latin typeface="Arial" panose="020B0604020202020204" pitchFamily="34" charset="0"/>
                <a:cs typeface="Arial" panose="020B0604020202020204" pitchFamily="34" charset="0"/>
              </a:rPr>
              <a:t> </a:t>
            </a:r>
            <a:r>
              <a:rPr lang="en-US" sz="2933" b="1" spc="-28" dirty="0" err="1">
                <a:solidFill>
                  <a:srgbClr val="C00000"/>
                </a:solidFill>
                <a:latin typeface="Arial" panose="020B0604020202020204" pitchFamily="34" charset="0"/>
                <a:cs typeface="Arial" panose="020B0604020202020204" pitchFamily="34" charset="0"/>
              </a:rPr>
              <a:t>Số</a:t>
            </a:r>
            <a:r>
              <a:rPr lang="en-US" sz="2933" b="1" spc="-28" dirty="0">
                <a:solidFill>
                  <a:srgbClr val="C00000"/>
                </a:solidFill>
                <a:latin typeface="Arial" panose="020B0604020202020204" pitchFamily="34" charset="0"/>
                <a:cs typeface="Arial" panose="020B0604020202020204" pitchFamily="34" charset="0"/>
              </a:rPr>
              <a:t> </a:t>
            </a:r>
            <a:r>
              <a:rPr lang="en-US" sz="2933" b="1" spc="-28" dirty="0" err="1">
                <a:solidFill>
                  <a:srgbClr val="C00000"/>
                </a:solidFill>
                <a:latin typeface="Arial" panose="020B0604020202020204" pitchFamily="34" charset="0"/>
                <a:cs typeface="Arial" panose="020B0604020202020204" pitchFamily="34" charset="0"/>
              </a:rPr>
              <a:t>trung</a:t>
            </a:r>
            <a:r>
              <a:rPr lang="en-US" sz="2933" b="1" spc="-28" dirty="0">
                <a:solidFill>
                  <a:srgbClr val="C00000"/>
                </a:solidFill>
                <a:latin typeface="Arial" panose="020B0604020202020204" pitchFamily="34" charset="0"/>
                <a:cs typeface="Arial" panose="020B0604020202020204" pitchFamily="34" charset="0"/>
              </a:rPr>
              <a:t> </a:t>
            </a:r>
            <a:r>
              <a:rPr lang="en-US" sz="2933" b="1" spc="-28" dirty="0" err="1">
                <a:solidFill>
                  <a:srgbClr val="C00000"/>
                </a:solidFill>
                <a:latin typeface="Arial" panose="020B0604020202020204" pitchFamily="34" charset="0"/>
                <a:cs typeface="Arial" panose="020B0604020202020204" pitchFamily="34" charset="0"/>
              </a:rPr>
              <a:t>bình</a:t>
            </a:r>
            <a:r>
              <a:rPr lang="en-US" sz="2933" b="1" spc="-28" dirty="0">
                <a:solidFill>
                  <a:srgbClr val="C00000"/>
                </a:solidFill>
                <a:latin typeface="Arial" panose="020B0604020202020204" pitchFamily="34" charset="0"/>
                <a:cs typeface="Arial" panose="020B0604020202020204" pitchFamily="34" charset="0"/>
              </a:rPr>
              <a:t> </a:t>
            </a:r>
            <a:r>
              <a:rPr lang="en-US" sz="2933" b="1" spc="-28" dirty="0" err="1">
                <a:solidFill>
                  <a:srgbClr val="C00000"/>
                </a:solidFill>
                <a:latin typeface="Arial" panose="020B0604020202020204" pitchFamily="34" charset="0"/>
                <a:cs typeface="Arial" panose="020B0604020202020204" pitchFamily="34" charset="0"/>
              </a:rPr>
              <a:t>và</a:t>
            </a:r>
            <a:r>
              <a:rPr lang="en-US" sz="2933" b="1" spc="-28" dirty="0">
                <a:solidFill>
                  <a:srgbClr val="C00000"/>
                </a:solidFill>
                <a:latin typeface="Arial" panose="020B0604020202020204" pitchFamily="34" charset="0"/>
                <a:cs typeface="Arial" panose="020B0604020202020204" pitchFamily="34" charset="0"/>
              </a:rPr>
              <a:t> </a:t>
            </a:r>
            <a:r>
              <a:rPr lang="en-US" sz="2933" b="1" spc="-28" dirty="0" err="1">
                <a:solidFill>
                  <a:srgbClr val="C00000"/>
                </a:solidFill>
                <a:latin typeface="Arial" panose="020B0604020202020204" pitchFamily="34" charset="0"/>
                <a:cs typeface="Arial" panose="020B0604020202020204" pitchFamily="34" charset="0"/>
              </a:rPr>
              <a:t>trung</a:t>
            </a:r>
            <a:r>
              <a:rPr lang="en-US" sz="2933" b="1" spc="-28" dirty="0">
                <a:solidFill>
                  <a:srgbClr val="C00000"/>
                </a:solidFill>
                <a:latin typeface="Arial" panose="020B0604020202020204" pitchFamily="34" charset="0"/>
                <a:cs typeface="Arial" panose="020B0604020202020204" pitchFamily="34" charset="0"/>
              </a:rPr>
              <a:t> </a:t>
            </a:r>
            <a:r>
              <a:rPr lang="en-US" sz="2933" b="1" spc="-28" dirty="0" err="1">
                <a:solidFill>
                  <a:srgbClr val="C00000"/>
                </a:solidFill>
                <a:latin typeface="Arial" panose="020B0604020202020204" pitchFamily="34" charset="0"/>
                <a:cs typeface="Arial" panose="020B0604020202020204" pitchFamily="34" charset="0"/>
              </a:rPr>
              <a:t>vị</a:t>
            </a:r>
            <a:endParaRPr lang="en-US" sz="2933" b="1" spc="-28" dirty="0">
              <a:solidFill>
                <a:srgbClr val="C00000"/>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57111" y="2267279"/>
            <a:ext cx="1033612" cy="738294"/>
          </a:xfrm>
          <a:prstGeom prst="rect">
            <a:avLst/>
          </a:prstGeom>
        </p:spPr>
      </p:pic>
    </p:spTree>
    <p:extLst>
      <p:ext uri="{BB962C8B-B14F-4D97-AF65-F5344CB8AC3E}">
        <p14:creationId xmlns:p14="http://schemas.microsoft.com/office/powerpoint/2010/main" val="250698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62714" y="335007"/>
            <a:ext cx="7238294" cy="6187987"/>
            <a:chOff x="0" y="0"/>
            <a:chExt cx="6281481" cy="5370012"/>
          </a:xfrm>
        </p:grpSpPr>
        <p:sp>
          <p:nvSpPr>
            <p:cNvPr id="3" name="Freeform 3"/>
            <p:cNvSpPr/>
            <p:nvPr/>
          </p:nvSpPr>
          <p:spPr>
            <a:xfrm>
              <a:off x="0" y="0"/>
              <a:ext cx="6281481" cy="5370012"/>
            </a:xfrm>
            <a:custGeom>
              <a:avLst/>
              <a:gdLst/>
              <a:ahLst/>
              <a:cxnLst/>
              <a:rect l="l" t="t" r="r" b="b"/>
              <a:pathLst>
                <a:path w="6281481" h="5370012">
                  <a:moveTo>
                    <a:pt x="6157021" y="5370012"/>
                  </a:moveTo>
                  <a:lnTo>
                    <a:pt x="124460" y="5370012"/>
                  </a:lnTo>
                  <a:cubicBezTo>
                    <a:pt x="55880" y="5370012"/>
                    <a:pt x="0" y="5314132"/>
                    <a:pt x="0" y="5245552"/>
                  </a:cubicBezTo>
                  <a:lnTo>
                    <a:pt x="0" y="124460"/>
                  </a:lnTo>
                  <a:cubicBezTo>
                    <a:pt x="0" y="55880"/>
                    <a:pt x="55880" y="0"/>
                    <a:pt x="124460" y="0"/>
                  </a:cubicBezTo>
                  <a:lnTo>
                    <a:pt x="6157021" y="0"/>
                  </a:lnTo>
                  <a:cubicBezTo>
                    <a:pt x="6225601" y="0"/>
                    <a:pt x="6281481" y="55880"/>
                    <a:pt x="6281481" y="124460"/>
                  </a:cubicBezTo>
                  <a:lnTo>
                    <a:pt x="6281481" y="5245552"/>
                  </a:lnTo>
                  <a:cubicBezTo>
                    <a:pt x="6281481" y="5314132"/>
                    <a:pt x="6225601" y="5370012"/>
                    <a:pt x="6157021" y="5370012"/>
                  </a:cubicBezTo>
                  <a:close/>
                </a:path>
              </a:pathLst>
            </a:custGeom>
            <a:solidFill>
              <a:srgbClr val="100F0D">
                <a:alpha val="4706"/>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010401" y="584200"/>
            <a:ext cx="2486519" cy="1546163"/>
          </a:xfrm>
          <a:prstGeom prst="rect">
            <a:avLst/>
          </a:prstGeom>
        </p:spPr>
      </p:pic>
      <p:grpSp>
        <p:nvGrpSpPr>
          <p:cNvPr id="31" name="Group 30"/>
          <p:cNvGrpSpPr/>
          <p:nvPr/>
        </p:nvGrpSpPr>
        <p:grpSpPr>
          <a:xfrm>
            <a:off x="304800" y="350246"/>
            <a:ext cx="4572000" cy="4572000"/>
            <a:chOff x="304800" y="876300"/>
            <a:chExt cx="6858000" cy="6858000"/>
          </a:xfrm>
        </p:grpSpPr>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04800" y="876300"/>
              <a:ext cx="6858000" cy="6858000"/>
            </a:xfrm>
            <a:prstGeom prst="rect">
              <a:avLst/>
            </a:prstGeom>
          </p:spPr>
        </p:pic>
        <p:sp>
          <p:nvSpPr>
            <p:cNvPr id="30" name="Rectangle 29"/>
            <p:cNvSpPr/>
            <p:nvPr/>
          </p:nvSpPr>
          <p:spPr>
            <a:xfrm>
              <a:off x="800099" y="1028700"/>
              <a:ext cx="5985983" cy="4756110"/>
            </a:xfrm>
            <a:prstGeom prst="rect">
              <a:avLst/>
            </a:prstGeom>
          </p:spPr>
          <p:txBody>
            <a:bodyPr wrap="square">
              <a:spAutoFit/>
            </a:bodyPr>
            <a:lstStyle/>
            <a:p>
              <a:pPr algn="just" defTabSz="609630">
                <a:lnSpc>
                  <a:spcPct val="150000"/>
                </a:lnSpc>
              </a:pPr>
              <a:r>
                <a:rPr lang="vi-VN" sz="2667" i="1" dirty="0">
                  <a:solidFill>
                    <a:prstClr val="black"/>
                  </a:solidFill>
                  <a:latin typeface="Arial" panose="020B0604020202020204" pitchFamily="34" charset="0"/>
                  <a:cs typeface="Arial" panose="020B0604020202020204" pitchFamily="34" charset="0"/>
                </a:rPr>
                <a:t>Trong </a:t>
              </a:r>
              <a:r>
                <a:rPr lang="vi-VN" sz="2667" i="1" dirty="0">
                  <a:solidFill>
                    <a:prstClr val="black"/>
                  </a:solidFill>
                  <a:latin typeface="Arial" panose="020B0604020202020204" pitchFamily="34" charset="0"/>
                  <a:cs typeface="Arial" panose="020B0604020202020204" pitchFamily="34" charset="0"/>
                </a:rPr>
                <a:t>trường hợp mẫu số liệu có các giá trị </a:t>
              </a:r>
              <a:r>
                <a:rPr lang="vi-VN" sz="2667" i="1" dirty="0">
                  <a:solidFill>
                    <a:prstClr val="black"/>
                  </a:solidFill>
                  <a:latin typeface="Arial" panose="020B0604020202020204" pitchFamily="34" charset="0"/>
                  <a:cs typeface="Arial" panose="020B0604020202020204" pitchFamily="34" charset="0"/>
                </a:rPr>
                <a:t>x</a:t>
              </a:r>
              <a:r>
                <a:rPr lang="en-US" sz="2667" i="1" baseline="-25000" dirty="0">
                  <a:solidFill>
                    <a:prstClr val="black"/>
                  </a:solidFill>
                  <a:latin typeface="Arial" panose="020B0604020202020204" pitchFamily="34" charset="0"/>
                  <a:cs typeface="Arial" panose="020B0604020202020204" pitchFamily="34" charset="0"/>
                </a:rPr>
                <a:t>1</a:t>
              </a:r>
              <a:r>
                <a:rPr lang="en-US" sz="2667" i="1" dirty="0">
                  <a:solidFill>
                    <a:prstClr val="black"/>
                  </a:solidFill>
                  <a:latin typeface="Arial" panose="020B0604020202020204" pitchFamily="34" charset="0"/>
                  <a:cs typeface="Arial" panose="020B0604020202020204" pitchFamily="34" charset="0"/>
                </a:rPr>
                <a:t>, </a:t>
              </a:r>
              <a:r>
                <a:rPr lang="vi-VN" sz="2667" i="1" dirty="0">
                  <a:solidFill>
                    <a:prstClr val="black"/>
                  </a:solidFill>
                  <a:latin typeface="Arial" panose="020B0604020202020204" pitchFamily="34" charset="0"/>
                  <a:cs typeface="Arial" panose="020B0604020202020204" pitchFamily="34" charset="0"/>
                </a:rPr>
                <a:t>x</a:t>
              </a:r>
              <a:r>
                <a:rPr lang="en-US" sz="2667" i="1" baseline="-25000" dirty="0">
                  <a:solidFill>
                    <a:prstClr val="black"/>
                  </a:solidFill>
                  <a:latin typeface="Arial" panose="020B0604020202020204" pitchFamily="34" charset="0"/>
                  <a:cs typeface="Arial" panose="020B0604020202020204" pitchFamily="34" charset="0"/>
                </a:rPr>
                <a:t>2</a:t>
              </a:r>
              <a:r>
                <a:rPr lang="vi-VN" sz="2667" i="1" dirty="0">
                  <a:solidFill>
                    <a:prstClr val="black"/>
                  </a:solidFill>
                  <a:latin typeface="Arial" panose="020B0604020202020204" pitchFamily="34" charset="0"/>
                  <a:cs typeface="Arial" panose="020B0604020202020204" pitchFamily="34" charset="0"/>
                </a:rPr>
                <a:t>,... </a:t>
              </a:r>
              <a:r>
                <a:rPr lang="vi-VN" sz="2667" i="1" dirty="0">
                  <a:solidFill>
                    <a:prstClr val="black"/>
                  </a:solidFill>
                  <a:latin typeface="Arial" panose="020B0604020202020204" pitchFamily="34" charset="0"/>
                  <a:cs typeface="Arial" panose="020B0604020202020204" pitchFamily="34" charset="0"/>
                </a:rPr>
                <a:t>tương ứng với tần số </a:t>
              </a:r>
              <a:r>
                <a:rPr lang="vi-VN" sz="2667" i="1" dirty="0">
                  <a:solidFill>
                    <a:prstClr val="black"/>
                  </a:solidFill>
                  <a:latin typeface="Arial" panose="020B0604020202020204" pitchFamily="34" charset="0"/>
                  <a:cs typeface="Arial" panose="020B0604020202020204" pitchFamily="34" charset="0"/>
                </a:rPr>
                <a:t>m</a:t>
              </a:r>
              <a:r>
                <a:rPr lang="en-US" sz="2667" i="1" baseline="-25000" dirty="0">
                  <a:solidFill>
                    <a:prstClr val="black"/>
                  </a:solidFill>
                  <a:latin typeface="Arial" panose="020B0604020202020204" pitchFamily="34" charset="0"/>
                  <a:cs typeface="Arial" panose="020B0604020202020204" pitchFamily="34" charset="0"/>
                </a:rPr>
                <a:t>1</a:t>
              </a:r>
              <a:r>
                <a:rPr lang="vi-VN" sz="2667" i="1" dirty="0">
                  <a:solidFill>
                    <a:prstClr val="black"/>
                  </a:solidFill>
                  <a:latin typeface="Arial" panose="020B0604020202020204" pitchFamily="34" charset="0"/>
                  <a:cs typeface="Arial" panose="020B0604020202020204" pitchFamily="34" charset="0"/>
                </a:rPr>
                <a:t>,</a:t>
              </a:r>
              <a:r>
                <a:rPr lang="en-US" sz="2667" i="1" dirty="0">
                  <a:solidFill>
                    <a:prstClr val="black"/>
                  </a:solidFill>
                  <a:latin typeface="Arial" panose="020B0604020202020204" pitchFamily="34" charset="0"/>
                  <a:cs typeface="Arial" panose="020B0604020202020204" pitchFamily="34" charset="0"/>
                </a:rPr>
                <a:t> </a:t>
              </a:r>
              <a:r>
                <a:rPr lang="vi-VN" sz="2667" i="1" dirty="0">
                  <a:solidFill>
                    <a:prstClr val="black"/>
                  </a:solidFill>
                  <a:latin typeface="Arial" panose="020B0604020202020204" pitchFamily="34" charset="0"/>
                  <a:cs typeface="Arial" panose="020B0604020202020204" pitchFamily="34" charset="0"/>
                </a:rPr>
                <a:t>m</a:t>
              </a:r>
              <a:r>
                <a:rPr lang="en-US" sz="2667" i="1" baseline="-25000" dirty="0">
                  <a:solidFill>
                    <a:prstClr val="black"/>
                  </a:solidFill>
                  <a:latin typeface="Arial" panose="020B0604020202020204" pitchFamily="34" charset="0"/>
                  <a:cs typeface="Arial" panose="020B0604020202020204" pitchFamily="34" charset="0"/>
                </a:rPr>
                <a:t>2</a:t>
              </a:r>
              <a:r>
                <a:rPr lang="vi-VN" sz="2667" i="1" dirty="0">
                  <a:solidFill>
                    <a:prstClr val="black"/>
                  </a:solidFill>
                  <a:latin typeface="Arial" panose="020B0604020202020204" pitchFamily="34" charset="0"/>
                  <a:cs typeface="Arial" panose="020B0604020202020204" pitchFamily="34" charset="0"/>
                </a:rPr>
                <a:t>,... </a:t>
              </a:r>
              <a:r>
                <a:rPr lang="vi-VN" sz="2667" i="1" dirty="0">
                  <a:solidFill>
                    <a:prstClr val="black"/>
                  </a:solidFill>
                  <a:latin typeface="Arial" panose="020B0604020202020204" pitchFamily="34" charset="0"/>
                  <a:cs typeface="Arial" panose="020B0604020202020204" pitchFamily="34" charset="0"/>
                </a:rPr>
                <a:t>thì tính số trung bình như thế nào?</a:t>
              </a:r>
              <a:endParaRPr lang="en-US" sz="2667" i="1" dirty="0">
                <a:solidFill>
                  <a:prstClr val="black"/>
                </a:solidFill>
                <a:latin typeface="Arial" panose="020B0604020202020204" pitchFamily="34" charset="0"/>
                <a:cs typeface="Arial" panose="020B0604020202020204" pitchFamily="34" charset="0"/>
              </a:endParaRPr>
            </a:p>
          </p:txBody>
        </p:sp>
      </p:grpSp>
      <p:pic>
        <p:nvPicPr>
          <p:cNvPr id="33"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56975" y="4421405"/>
            <a:ext cx="662225" cy="1020183"/>
          </a:xfrm>
          <a:prstGeom prst="rect">
            <a:avLst/>
          </a:prstGeom>
        </p:spPr>
      </p:pic>
      <mc:AlternateContent xmlns:mc="http://schemas.openxmlformats.org/markup-compatibility/2006">
        <mc:Choice xmlns:a14="http://schemas.microsoft.com/office/drawing/2010/main" Requires="a14">
          <p:sp>
            <p:nvSpPr>
              <p:cNvPr id="34" name="Rectangle 33"/>
              <p:cNvSpPr/>
              <p:nvPr/>
            </p:nvSpPr>
            <p:spPr>
              <a:xfrm>
                <a:off x="5340904" y="2473182"/>
                <a:ext cx="6096000" cy="3185231"/>
              </a:xfrm>
              <a:prstGeom prst="rect">
                <a:avLst/>
              </a:prstGeom>
            </p:spPr>
            <p:txBody>
              <a:bodyPr>
                <a:spAutoFit/>
              </a:bodyPr>
              <a:lstStyle/>
              <a:p>
                <a:pPr algn="just" defTabSz="609630">
                  <a:lnSpc>
                    <a:spcPct val="150000"/>
                  </a:lnSpc>
                  <a:spcBef>
                    <a:spcPts val="400"/>
                  </a:spcBef>
                  <a:spcAft>
                    <a:spcPts val="533"/>
                  </a:spcAft>
                </a:pPr>
                <a:r>
                  <a:rPr lang="nl-NL" sz="2667" dirty="0">
                    <a:solidFill>
                      <a:prstClr val="black"/>
                    </a:solidFill>
                    <a:latin typeface="Arial" panose="020B0604020202020204" pitchFamily="34" charset="0"/>
                    <a:ea typeface="Calibri" panose="020F0502020204030204" pitchFamily="34" charset="0"/>
                    <a:cs typeface="Arial" panose="020B0604020202020204" pitchFamily="34" charset="0"/>
                  </a:rPr>
                  <a:t>Số trung bình (số trung bình cộng) của mẫu số liệu x</a:t>
                </a:r>
                <a:r>
                  <a:rPr lang="nl-NL" sz="2667" baseline="-25000" dirty="0">
                    <a:solidFill>
                      <a:prstClr val="black"/>
                    </a:solidFill>
                    <a:latin typeface="Arial" panose="020B0604020202020204" pitchFamily="34" charset="0"/>
                    <a:ea typeface="Calibri" panose="020F0502020204030204" pitchFamily="34" charset="0"/>
                    <a:cs typeface="Arial" panose="020B0604020202020204" pitchFamily="34" charset="0"/>
                  </a:rPr>
                  <a:t>1</a:t>
                </a:r>
                <a:r>
                  <a:rPr lang="nl-NL" sz="2667" dirty="0">
                    <a:solidFill>
                      <a:prstClr val="black"/>
                    </a:solidFill>
                    <a:latin typeface="Arial" panose="020B0604020202020204" pitchFamily="34" charset="0"/>
                    <a:ea typeface="Calibri" panose="020F0502020204030204" pitchFamily="34" charset="0"/>
                    <a:cs typeface="Arial" panose="020B0604020202020204" pitchFamily="34" charset="0"/>
                  </a:rPr>
                  <a:t>, x</a:t>
                </a:r>
                <a:r>
                  <a:rPr lang="nl-NL" sz="2667" baseline="-25000" dirty="0">
                    <a:solidFill>
                      <a:prstClr val="black"/>
                    </a:solidFill>
                    <a:latin typeface="Arial" panose="020B0604020202020204" pitchFamily="34" charset="0"/>
                    <a:ea typeface="Calibri" panose="020F0502020204030204" pitchFamily="34" charset="0"/>
                    <a:cs typeface="Arial" panose="020B0604020202020204" pitchFamily="34" charset="0"/>
                  </a:rPr>
                  <a:t>2</a:t>
                </a:r>
                <a:r>
                  <a:rPr lang="nl-NL" sz="2667" dirty="0">
                    <a:solidFill>
                      <a:prstClr val="black"/>
                    </a:solidFill>
                    <a:latin typeface="Arial" panose="020B0604020202020204" pitchFamily="34" charset="0"/>
                    <a:ea typeface="Calibri" panose="020F0502020204030204" pitchFamily="34" charset="0"/>
                    <a:cs typeface="Arial" panose="020B0604020202020204" pitchFamily="34" charset="0"/>
                  </a:rPr>
                  <a:t>,..., x</a:t>
                </a:r>
                <a:r>
                  <a:rPr lang="nl-NL" sz="2667" baseline="-25000" dirty="0">
                    <a:solidFill>
                      <a:prstClr val="black"/>
                    </a:solidFill>
                    <a:latin typeface="Arial" panose="020B0604020202020204" pitchFamily="34" charset="0"/>
                    <a:ea typeface="Calibri" panose="020F0502020204030204" pitchFamily="34" charset="0"/>
                    <a:cs typeface="Arial" panose="020B0604020202020204" pitchFamily="34" charset="0"/>
                  </a:rPr>
                  <a:t>n</a:t>
                </a:r>
                <a:r>
                  <a:rPr lang="nl-NL" sz="2667" dirty="0">
                    <a:solidFill>
                      <a:prstClr val="black"/>
                    </a:solidFill>
                    <a:latin typeface="Arial" panose="020B0604020202020204" pitchFamily="34" charset="0"/>
                    <a:ea typeface="Calibri" panose="020F0502020204030204" pitchFamily="34" charset="0"/>
                    <a:cs typeface="Arial" panose="020B0604020202020204" pitchFamily="34" charset="0"/>
                  </a:rPr>
                  <a:t>, kí hiệu là </a:t>
                </a:r>
                <a14:m>
                  <m:oMath xmlns:m="http://schemas.openxmlformats.org/officeDocument/2006/math">
                    <m:acc>
                      <m:accPr>
                        <m:chr m:val="̅"/>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nl-NL"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acc>
                  </m:oMath>
                </a14:m>
                <a:r>
                  <a:rPr lang="nl-NL"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được tính bằng công thức: </a:t>
                </a:r>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609630">
                  <a:lnSpc>
                    <a:spcPct val="150000"/>
                  </a:lnSpc>
                  <a:spcBef>
                    <a:spcPts val="400"/>
                  </a:spcBef>
                  <a:spcAft>
                    <a:spcPts val="533"/>
                  </a:spcAft>
                </a:pPr>
                <a14:m>
                  <m:oMathPara xmlns:m="http://schemas.openxmlformats.org/officeDocument/2006/math">
                    <m:oMathParaPr>
                      <m:jc m:val="centerGroup"/>
                    </m:oMathParaPr>
                    <m:oMath xmlns:m="http://schemas.openxmlformats.org/officeDocument/2006/math">
                      <m:acc>
                        <m:accPr>
                          <m:chr m:val="̅"/>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nl-NL" sz="2667"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e>
                      </m:acc>
                      <m:r>
                        <a:rPr lang="nl-NL" sz="2667"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nl-NL" sz="2667"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e>
                            <m:sub>
                              <m:r>
                                <a:rPr lang="nl-NL" sz="2667"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nl-NL" sz="2667"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nl-NL" sz="2667"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e>
                            <m:sub>
                              <m:r>
                                <a:rPr lang="nl-NL" sz="2667"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nl-NL" sz="2667"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nl-NL" sz="2667"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e>
                            <m:sub>
                              <m:r>
                                <a:rPr lang="nl-NL" sz="2667"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𝒏</m:t>
                              </m:r>
                            </m:sub>
                          </m:sSub>
                          <m:r>
                            <a:rPr lang="nl-NL" sz="2667"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num>
                        <m:den>
                          <m:r>
                            <a:rPr lang="nl-NL" sz="2667"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𝒏</m:t>
                          </m:r>
                        </m:den>
                      </m:f>
                    </m:oMath>
                  </m:oMathPara>
                </a14:m>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34" name="Rectangle 33"/>
              <p:cNvSpPr>
                <a:spLocks noRot="1" noChangeAspect="1" noMove="1" noResize="1" noEditPoints="1" noAdjustHandles="1" noChangeArrowheads="1" noChangeShapeType="1" noTextEdit="1"/>
              </p:cNvSpPr>
              <p:nvPr/>
            </p:nvSpPr>
            <p:spPr>
              <a:xfrm>
                <a:off x="5340904" y="2473182"/>
                <a:ext cx="6096000" cy="3185231"/>
              </a:xfrm>
              <a:prstGeom prst="rect">
                <a:avLst/>
              </a:prstGeom>
              <a:blipFill>
                <a:blip r:embed="rId12"/>
                <a:stretch>
                  <a:fillRect l="-1900" r="-1900"/>
                </a:stretch>
              </a:blipFill>
            </p:spPr>
            <p:txBody>
              <a:bodyPr/>
              <a:lstStyle/>
              <a:p>
                <a:r>
                  <a:rPr lang="en-US">
                    <a:noFill/>
                  </a:rPr>
                  <a:t> </a:t>
                </a:r>
              </a:p>
            </p:txBody>
          </p:sp>
        </mc:Fallback>
      </mc:AlternateContent>
      <p:pic>
        <p:nvPicPr>
          <p:cNvPr id="35" name="Picture 34"/>
          <p:cNvPicPr>
            <a:picLocks noChangeAspect="1"/>
          </p:cNvPicPr>
          <p:nvPr/>
        </p:nvPicPr>
        <p:blipFill>
          <a:blip r:embed="rId13"/>
          <a:stretch>
            <a:fillRect/>
          </a:stretch>
        </p:blipFill>
        <p:spPr>
          <a:xfrm>
            <a:off x="1516766" y="4112314"/>
            <a:ext cx="1906181" cy="2873497"/>
          </a:xfrm>
          <a:prstGeom prst="rect">
            <a:avLst/>
          </a:prstGeom>
        </p:spPr>
      </p:pic>
      <p:sp>
        <p:nvSpPr>
          <p:cNvPr id="36" name="TextBox 35"/>
          <p:cNvSpPr txBox="1"/>
          <p:nvPr/>
        </p:nvSpPr>
        <p:spPr>
          <a:xfrm>
            <a:off x="7238010" y="1147614"/>
            <a:ext cx="2032000" cy="995016"/>
          </a:xfrm>
          <a:prstGeom prst="rect">
            <a:avLst/>
          </a:prstGeom>
          <a:noFill/>
        </p:spPr>
        <p:txBody>
          <a:bodyPr wrap="square" rtlCol="0">
            <a:spAutoFit/>
          </a:bodyPr>
          <a:lstStyle/>
          <a:p>
            <a:pPr algn="ctr" defTabSz="609630"/>
            <a:r>
              <a:rPr lang="en-US" sz="2933" b="1" dirty="0">
                <a:solidFill>
                  <a:srgbClr val="C00000"/>
                </a:solidFill>
                <a:latin typeface="Arial" panose="020B0604020202020204" pitchFamily="34" charset="0"/>
                <a:cs typeface="Arial" panose="020B0604020202020204" pitchFamily="34" charset="0"/>
              </a:rPr>
              <a:t>KẾT LUẬN</a:t>
            </a:r>
            <a:endParaRPr lang="en-US" sz="2933"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05033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strVal val="#ppt_x"/>
                                          </p:val>
                                        </p:tav>
                                        <p:tav tm="100000">
                                          <p:val>
                                            <p:strVal val="#ppt_x"/>
                                          </p:val>
                                        </p:tav>
                                      </p:tavLst>
                                    </p:anim>
                                    <p:anim calcmode="lin" valueType="num">
                                      <p:cBhvr>
                                        <p:cTn id="1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500"/>
                                        <p:tgtEl>
                                          <p:spTgt spid="4"/>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heel(1)">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strVal val="#ppt_w+.3"/>
                                          </p:val>
                                        </p:tav>
                                        <p:tav tm="100000">
                                          <p:val>
                                            <p:strVal val="#ppt_w"/>
                                          </p:val>
                                        </p:tav>
                                      </p:tavLst>
                                    </p:anim>
                                    <p:anim calcmode="lin" valueType="num">
                                      <p:cBhvr>
                                        <p:cTn id="33" dur="500" fill="hold"/>
                                        <p:tgtEl>
                                          <p:spTgt spid="34"/>
                                        </p:tgtEl>
                                        <p:attrNameLst>
                                          <p:attrName>ppt_h</p:attrName>
                                        </p:attrNameLst>
                                      </p:cBhvr>
                                      <p:tavLst>
                                        <p:tav tm="0">
                                          <p:val>
                                            <p:strVal val="#ppt_h"/>
                                          </p:val>
                                        </p:tav>
                                        <p:tav tm="100000">
                                          <p:val>
                                            <p:strVal val="#ppt_h"/>
                                          </p:val>
                                        </p:tav>
                                      </p:tavLst>
                                    </p:anim>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p:nvPr/>
        </p:nvGrpSpPr>
        <p:grpSpPr>
          <a:xfrm>
            <a:off x="301089" y="1752600"/>
            <a:ext cx="11589822" cy="4837395"/>
            <a:chOff x="0" y="0"/>
            <a:chExt cx="9620467" cy="4227797"/>
          </a:xfrm>
        </p:grpSpPr>
        <p:sp>
          <p:nvSpPr>
            <p:cNvPr id="6" name="Freeform 3"/>
            <p:cNvSpPr/>
            <p:nvPr/>
          </p:nvSpPr>
          <p:spPr>
            <a:xfrm>
              <a:off x="0" y="0"/>
              <a:ext cx="9620467" cy="4227797"/>
            </a:xfrm>
            <a:custGeom>
              <a:avLst/>
              <a:gdLst/>
              <a:ahLst/>
              <a:cxnLst/>
              <a:rect l="l" t="t" r="r" b="b"/>
              <a:pathLst>
                <a:path w="9620467" h="4227797">
                  <a:moveTo>
                    <a:pt x="9496007" y="4227797"/>
                  </a:moveTo>
                  <a:lnTo>
                    <a:pt x="124460" y="4227797"/>
                  </a:lnTo>
                  <a:cubicBezTo>
                    <a:pt x="55880" y="4227797"/>
                    <a:pt x="0" y="4171917"/>
                    <a:pt x="0" y="4103337"/>
                  </a:cubicBezTo>
                  <a:lnTo>
                    <a:pt x="0" y="124460"/>
                  </a:lnTo>
                  <a:cubicBezTo>
                    <a:pt x="0" y="55880"/>
                    <a:pt x="55880" y="0"/>
                    <a:pt x="124460" y="0"/>
                  </a:cubicBezTo>
                  <a:lnTo>
                    <a:pt x="9496007" y="0"/>
                  </a:lnTo>
                  <a:cubicBezTo>
                    <a:pt x="9564587" y="0"/>
                    <a:pt x="9620467" y="55880"/>
                    <a:pt x="9620467" y="124460"/>
                  </a:cubicBezTo>
                  <a:lnTo>
                    <a:pt x="9620467" y="4103337"/>
                  </a:lnTo>
                  <a:cubicBezTo>
                    <a:pt x="9620467" y="4171917"/>
                    <a:pt x="9564587" y="4227797"/>
                    <a:pt x="9496007" y="4227797"/>
                  </a:cubicBezTo>
                  <a:close/>
                </a:path>
              </a:pathLst>
            </a:custGeom>
            <a:solidFill>
              <a:srgbClr val="EDEDED"/>
            </a:solidFill>
          </p:spPr>
        </p:sp>
      </p:grpSp>
      <p:grpSp>
        <p:nvGrpSpPr>
          <p:cNvPr id="9" name="Group 8"/>
          <p:cNvGrpSpPr/>
          <p:nvPr/>
        </p:nvGrpSpPr>
        <p:grpSpPr>
          <a:xfrm rot="467291">
            <a:off x="1752500" y="238020"/>
            <a:ext cx="2387600" cy="2035429"/>
            <a:chOff x="1905000" y="495300"/>
            <a:chExt cx="3581400" cy="3053143"/>
          </a:xfrm>
        </p:grpSpPr>
        <p:pic>
          <p:nvPicPr>
            <p:cNvPr id="7" name="Picture 13"/>
            <p:cNvPicPr>
              <a:picLocks noChangeAspect="1"/>
            </p:cNvPicPr>
            <p:nvPr/>
          </p:nvPicPr>
          <p:blipFill>
            <a:blip r:embed="rId2"/>
            <a:srcRect/>
            <a:stretch>
              <a:fillRect/>
            </a:stretch>
          </p:blipFill>
          <p:spPr>
            <a:xfrm>
              <a:off x="1905000" y="495300"/>
              <a:ext cx="3581400" cy="3053143"/>
            </a:xfrm>
            <a:prstGeom prst="rect">
              <a:avLst/>
            </a:prstGeom>
          </p:spPr>
        </p:pic>
        <p:sp>
          <p:nvSpPr>
            <p:cNvPr id="8" name="TextBox 7"/>
            <p:cNvSpPr txBox="1"/>
            <p:nvPr/>
          </p:nvSpPr>
          <p:spPr>
            <a:xfrm rot="20784457">
              <a:off x="2400299" y="1614116"/>
              <a:ext cx="2590800" cy="815512"/>
            </a:xfrm>
            <a:prstGeom prst="rect">
              <a:avLst/>
            </a:prstGeom>
            <a:noFill/>
          </p:spPr>
          <p:txBody>
            <a:bodyPr wrap="square" rtlCol="0">
              <a:spAutoFit/>
            </a:bodyPr>
            <a:lstStyle/>
            <a:p>
              <a:pPr algn="ctr" defTabSz="609630"/>
              <a:r>
                <a:rPr lang="en-US" sz="2933" b="1" dirty="0" err="1">
                  <a:solidFill>
                    <a:srgbClr val="C00000"/>
                  </a:solidFill>
                  <a:latin typeface="Arial" panose="020B0604020202020204" pitchFamily="34" charset="0"/>
                  <a:cs typeface="Arial" panose="020B0604020202020204" pitchFamily="34" charset="0"/>
                </a:rPr>
                <a:t>Chú</a:t>
              </a:r>
              <a:r>
                <a:rPr lang="en-US" sz="2933" b="1" dirty="0">
                  <a:solidFill>
                    <a:srgbClr val="C00000"/>
                  </a:solidFill>
                  <a:latin typeface="Arial" panose="020B0604020202020204" pitchFamily="34" charset="0"/>
                  <a:cs typeface="Arial" panose="020B0604020202020204" pitchFamily="34" charset="0"/>
                </a:rPr>
                <a:t> ý</a:t>
              </a:r>
              <a:endParaRPr lang="en-US" sz="2933" b="1" dirty="0">
                <a:solidFill>
                  <a:srgbClr val="C00000"/>
                </a:solidFill>
                <a:latin typeface="Arial" panose="020B0604020202020204" pitchFamily="34" charset="0"/>
                <a:cs typeface="Arial" panose="020B0604020202020204" pitchFamily="34" charset="0"/>
              </a:endParaRPr>
            </a:p>
          </p:txBody>
        </p:sp>
      </p:grpSp>
      <p:grpSp>
        <p:nvGrpSpPr>
          <p:cNvPr id="12" name="Group 11"/>
          <p:cNvGrpSpPr/>
          <p:nvPr/>
        </p:nvGrpSpPr>
        <p:grpSpPr>
          <a:xfrm>
            <a:off x="1066800" y="2425835"/>
            <a:ext cx="10312401" cy="3256982"/>
            <a:chOff x="1731485" y="3451327"/>
            <a:chExt cx="15468601" cy="4885474"/>
          </a:xfrm>
        </p:grpSpPr>
        <p:sp>
          <p:nvSpPr>
            <p:cNvPr id="10" name="Rectangle 9"/>
            <p:cNvSpPr/>
            <p:nvPr/>
          </p:nvSpPr>
          <p:spPr>
            <a:xfrm>
              <a:off x="1731485" y="3451327"/>
              <a:ext cx="15468601" cy="4885474"/>
            </a:xfrm>
            <a:prstGeom prst="rect">
              <a:avLst/>
            </a:prstGeom>
          </p:spPr>
          <p:txBody>
            <a:bodyPr wrap="square">
              <a:spAutoFit/>
            </a:bodyPr>
            <a:lstStyle/>
            <a:p>
              <a:pPr algn="just" defTabSz="609630">
                <a:lnSpc>
                  <a:spcPct val="150000"/>
                </a:lnSpc>
                <a:spcBef>
                  <a:spcPts val="400"/>
                </a:spcBef>
                <a:spcAft>
                  <a:spcPts val="533"/>
                </a:spcAft>
              </a:pPr>
              <a:r>
                <a:rPr lang="nl-NL" sz="2933" dirty="0">
                  <a:solidFill>
                    <a:prstClr val="black"/>
                  </a:solidFill>
                  <a:latin typeface="Arial" panose="020B0604020202020204" pitchFamily="34" charset="0"/>
                  <a:ea typeface="Times New Roman" panose="02020603050405020304" pitchFamily="18" charset="0"/>
                  <a:cs typeface="Arial" panose="020B0604020202020204" pitchFamily="34" charset="0"/>
                </a:rPr>
                <a:t>Trong </a:t>
              </a:r>
              <a:r>
                <a:rPr lang="nl-NL" sz="2933" dirty="0">
                  <a:solidFill>
                    <a:prstClr val="black"/>
                  </a:solidFill>
                  <a:latin typeface="Arial" panose="020B0604020202020204" pitchFamily="34" charset="0"/>
                  <a:ea typeface="Times New Roman" panose="02020603050405020304" pitchFamily="18" charset="0"/>
                  <a:cs typeface="Arial" panose="020B0604020202020204" pitchFamily="34" charset="0"/>
                </a:rPr>
                <a:t>trường hợp mẫu số liệu cho dưới dạng bảng tần số thì số trung bình được tính theo công thức: </a:t>
              </a:r>
              <a:endParaRPr lang="nl-NL" sz="2933"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spcBef>
                  <a:spcPts val="400"/>
                </a:spcBef>
                <a:spcAft>
                  <a:spcPts val="533"/>
                </a:spcAft>
              </a:pPr>
              <a:endParaRPr lang="en-US" sz="2933"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609630">
                <a:lnSpc>
                  <a:spcPct val="200000"/>
                </a:lnSpc>
                <a:spcBef>
                  <a:spcPts val="400"/>
                </a:spcBef>
                <a:spcAft>
                  <a:spcPts val="533"/>
                </a:spcAft>
              </a:pPr>
              <a:r>
                <a:rPr lang="nl-NL" sz="2933" dirty="0">
                  <a:solidFill>
                    <a:prstClr val="black"/>
                  </a:solidFill>
                  <a:latin typeface="Arial" panose="020B0604020202020204" pitchFamily="34" charset="0"/>
                  <a:ea typeface="Times New Roman" panose="02020603050405020304" pitchFamily="18" charset="0"/>
                  <a:cs typeface="Arial" panose="020B0604020202020204" pitchFamily="34" charset="0"/>
                </a:rPr>
                <a:t>Trong </a:t>
              </a:r>
              <a:r>
                <a:rPr lang="nl-NL" sz="2933" dirty="0">
                  <a:solidFill>
                    <a:prstClr val="black"/>
                  </a:solidFill>
                  <a:latin typeface="Arial" panose="020B0604020202020204" pitchFamily="34" charset="0"/>
                  <a:ea typeface="Times New Roman" panose="02020603050405020304" pitchFamily="18" charset="0"/>
                  <a:cs typeface="Arial" panose="020B0604020202020204" pitchFamily="34" charset="0"/>
                </a:rPr>
                <a:t>đó m</a:t>
              </a:r>
              <a:r>
                <a:rPr lang="nl-NL" sz="2933" baseline="-25000" dirty="0">
                  <a:solidFill>
                    <a:prstClr val="black"/>
                  </a:solidFill>
                  <a:latin typeface="Arial" panose="020B0604020202020204" pitchFamily="34" charset="0"/>
                  <a:ea typeface="Times New Roman" panose="02020603050405020304" pitchFamily="18" charset="0"/>
                  <a:cs typeface="Arial" panose="020B0604020202020204" pitchFamily="34" charset="0"/>
                </a:rPr>
                <a:t>k</a:t>
              </a:r>
              <a:r>
                <a:rPr lang="nl-NL" sz="2933" dirty="0">
                  <a:solidFill>
                    <a:prstClr val="black"/>
                  </a:solidFill>
                  <a:latin typeface="Arial" panose="020B0604020202020204" pitchFamily="34" charset="0"/>
                  <a:ea typeface="Times New Roman" panose="02020603050405020304" pitchFamily="18" charset="0"/>
                  <a:cs typeface="Arial" panose="020B0604020202020204" pitchFamily="34" charset="0"/>
                </a:rPr>
                <a:t> là tần số của giá trị x</a:t>
              </a:r>
              <a:r>
                <a:rPr lang="nl-NL" sz="2933" baseline="-25000" dirty="0">
                  <a:solidFill>
                    <a:prstClr val="black"/>
                  </a:solidFill>
                  <a:latin typeface="Arial" panose="020B0604020202020204" pitchFamily="34" charset="0"/>
                  <a:ea typeface="Times New Roman" panose="02020603050405020304" pitchFamily="18" charset="0"/>
                  <a:cs typeface="Arial" panose="020B0604020202020204" pitchFamily="34" charset="0"/>
                </a:rPr>
                <a:t>k</a:t>
              </a:r>
              <a:r>
                <a:rPr lang="nl-NL" sz="2933" dirty="0">
                  <a:solidFill>
                    <a:prstClr val="black"/>
                  </a:solidFill>
                  <a:latin typeface="Arial" panose="020B0604020202020204" pitchFamily="34" charset="0"/>
                  <a:ea typeface="Times New Roman" panose="02020603050405020304" pitchFamily="18" charset="0"/>
                  <a:cs typeface="Arial" panose="020B0604020202020204" pitchFamily="34" charset="0"/>
                </a:rPr>
                <a:t> và n = m</a:t>
              </a:r>
              <a:r>
                <a:rPr lang="nl-NL" sz="2933" baseline="-25000" dirty="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933" dirty="0">
                  <a:solidFill>
                    <a:prstClr val="black"/>
                  </a:solidFill>
                  <a:latin typeface="Arial" panose="020B0604020202020204" pitchFamily="34" charset="0"/>
                  <a:ea typeface="Times New Roman" panose="02020603050405020304" pitchFamily="18" charset="0"/>
                  <a:cs typeface="Arial" panose="020B0604020202020204" pitchFamily="34" charset="0"/>
                </a:rPr>
                <a:t> + m</a:t>
              </a:r>
              <a:r>
                <a:rPr lang="nl-NL" sz="2933" baseline="-25000" dirty="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2933" dirty="0">
                  <a:solidFill>
                    <a:prstClr val="black"/>
                  </a:solidFill>
                  <a:latin typeface="Arial" panose="020B0604020202020204" pitchFamily="34" charset="0"/>
                  <a:ea typeface="Times New Roman" panose="02020603050405020304" pitchFamily="18" charset="0"/>
                  <a:cs typeface="Arial" panose="020B0604020202020204" pitchFamily="34" charset="0"/>
                </a:rPr>
                <a:t> + ... + m</a:t>
              </a:r>
              <a:r>
                <a:rPr lang="nl-NL" sz="2933" baseline="-25000" dirty="0">
                  <a:solidFill>
                    <a:prstClr val="black"/>
                  </a:solidFill>
                  <a:latin typeface="Arial" panose="020B0604020202020204" pitchFamily="34" charset="0"/>
                  <a:ea typeface="Times New Roman" panose="02020603050405020304" pitchFamily="18" charset="0"/>
                  <a:cs typeface="Arial" panose="020B0604020202020204" pitchFamily="34" charset="0"/>
                </a:rPr>
                <a:t>k</a:t>
              </a:r>
              <a:r>
                <a:rPr lang="nl-NL" sz="2933"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933"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5263558" y="5829300"/>
              <a:ext cx="7760881" cy="1450974"/>
            </a:xfrm>
            <a:prstGeom prst="rect">
              <a:avLst/>
            </a:prstGeom>
          </p:spPr>
        </p:pic>
      </p:grpSp>
      <p:pic>
        <p:nvPicPr>
          <p:cNvPr id="13" name="Picture 2"/>
          <p:cNvPicPr>
            <a:picLocks noChangeAspect="1"/>
          </p:cNvPicPr>
          <p:nvPr/>
        </p:nvPicPr>
        <p:blipFill>
          <a:blip r:embed="rId4"/>
          <a:srcRect/>
          <a:stretch>
            <a:fillRect/>
          </a:stretch>
        </p:blipFill>
        <p:spPr>
          <a:xfrm>
            <a:off x="6944436" y="127806"/>
            <a:ext cx="3302000" cy="203418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107216">
            <a:off x="1058623" y="5257129"/>
            <a:ext cx="1133954" cy="2117527"/>
          </a:xfrm>
          <a:prstGeom prst="rect">
            <a:avLst/>
          </a:prstGeom>
        </p:spPr>
      </p:pic>
    </p:spTree>
    <p:extLst>
      <p:ext uri="{BB962C8B-B14F-4D97-AF65-F5344CB8AC3E}">
        <p14:creationId xmlns:p14="http://schemas.microsoft.com/office/powerpoint/2010/main" val="1686804451"/>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strVal val="#ppt_x"/>
                                          </p:val>
                                        </p:tav>
                                        <p:tav tm="100000">
                                          <p:val>
                                            <p:strVal val="#ppt_x"/>
                                          </p:val>
                                        </p:tav>
                                      </p:tavLst>
                                    </p:anim>
                                    <p:anim calcmode="lin" valueType="num">
                                      <p:cBhvr>
                                        <p:cTn id="1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2"/>
          <p:cNvGrpSpPr/>
          <p:nvPr/>
        </p:nvGrpSpPr>
        <p:grpSpPr>
          <a:xfrm>
            <a:off x="685800" y="618755"/>
            <a:ext cx="11095784" cy="3115045"/>
            <a:chOff x="0" y="0"/>
            <a:chExt cx="6281481" cy="4183626"/>
          </a:xfrm>
        </p:grpSpPr>
        <p:sp>
          <p:nvSpPr>
            <p:cNvPr id="23" name="Freeform 23"/>
            <p:cNvSpPr/>
            <p:nvPr/>
          </p:nvSpPr>
          <p:spPr>
            <a:xfrm>
              <a:off x="0" y="0"/>
              <a:ext cx="6281481" cy="4183626"/>
            </a:xfrm>
            <a:custGeom>
              <a:avLst/>
              <a:gdLst/>
              <a:ahLst/>
              <a:cxnLst/>
              <a:rect l="l" t="t" r="r" b="b"/>
              <a:pathLst>
                <a:path w="6281481" h="4183626">
                  <a:moveTo>
                    <a:pt x="6157021" y="4183626"/>
                  </a:moveTo>
                  <a:lnTo>
                    <a:pt x="124460" y="4183626"/>
                  </a:lnTo>
                  <a:cubicBezTo>
                    <a:pt x="55880" y="4183626"/>
                    <a:pt x="0" y="4127746"/>
                    <a:pt x="0" y="4059166"/>
                  </a:cubicBezTo>
                  <a:lnTo>
                    <a:pt x="0" y="124460"/>
                  </a:lnTo>
                  <a:cubicBezTo>
                    <a:pt x="0" y="55880"/>
                    <a:pt x="55880" y="0"/>
                    <a:pt x="124460" y="0"/>
                  </a:cubicBezTo>
                  <a:lnTo>
                    <a:pt x="6157021" y="0"/>
                  </a:lnTo>
                  <a:cubicBezTo>
                    <a:pt x="6225601" y="0"/>
                    <a:pt x="6281481" y="55880"/>
                    <a:pt x="6281481" y="124460"/>
                  </a:cubicBezTo>
                  <a:lnTo>
                    <a:pt x="6281481" y="4059166"/>
                  </a:lnTo>
                  <a:cubicBezTo>
                    <a:pt x="6281481" y="4127746"/>
                    <a:pt x="6225601" y="4183626"/>
                    <a:pt x="6157021" y="4183626"/>
                  </a:cubicBezTo>
                  <a:close/>
                </a:path>
              </a:pathLst>
            </a:custGeom>
            <a:solidFill>
              <a:srgbClr val="100F0D">
                <a:alpha val="4706"/>
              </a:srgbClr>
            </a:solidFill>
          </p:spPr>
        </p:sp>
      </p:grpSp>
      <p:pic>
        <p:nvPicPr>
          <p:cNvPr id="40" name="Picture 40"/>
          <p:cNvPicPr>
            <a:picLocks noChangeAspect="1"/>
          </p:cNvPicPr>
          <p:nvPr/>
        </p:nvPicPr>
        <p:blipFill>
          <a:blip r:embed="rId2"/>
          <a:srcRect/>
          <a:stretch>
            <a:fillRect/>
          </a:stretch>
        </p:blipFill>
        <p:spPr>
          <a:xfrm rot="1175484">
            <a:off x="9020816" y="478916"/>
            <a:ext cx="619937" cy="584298"/>
          </a:xfrm>
          <a:prstGeom prst="rect">
            <a:avLst/>
          </a:prstGeom>
        </p:spPr>
      </p:pic>
      <p:grpSp>
        <p:nvGrpSpPr>
          <p:cNvPr id="63" name="Group 62"/>
          <p:cNvGrpSpPr/>
          <p:nvPr/>
        </p:nvGrpSpPr>
        <p:grpSpPr>
          <a:xfrm>
            <a:off x="896113" y="320845"/>
            <a:ext cx="1905000" cy="1066800"/>
            <a:chOff x="1028700" y="1028700"/>
            <a:chExt cx="5129945" cy="1837453"/>
          </a:xfrm>
        </p:grpSpPr>
        <p:pic>
          <p:nvPicPr>
            <p:cNvPr id="41" name="Picture 4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28700" y="1028700"/>
              <a:ext cx="5129945" cy="1837453"/>
            </a:xfrm>
            <a:prstGeom prst="rect">
              <a:avLst/>
            </a:prstGeom>
          </p:spPr>
        </p:pic>
        <p:sp>
          <p:nvSpPr>
            <p:cNvPr id="49" name="TextBox 49"/>
            <p:cNvSpPr txBox="1"/>
            <p:nvPr/>
          </p:nvSpPr>
          <p:spPr>
            <a:xfrm>
              <a:off x="1479222" y="1291197"/>
              <a:ext cx="4228903" cy="596378"/>
            </a:xfrm>
            <a:prstGeom prst="rect">
              <a:avLst/>
            </a:prstGeom>
          </p:spPr>
          <p:txBody>
            <a:bodyPr lIns="0" tIns="0" rIns="0" bIns="0" rtlCol="0" anchor="t">
              <a:spAutoFit/>
            </a:bodyPr>
            <a:lstStyle/>
            <a:p>
              <a:pPr algn="ctr" defTabSz="609630">
                <a:lnSpc>
                  <a:spcPts val="2698"/>
                </a:lnSpc>
              </a:pPr>
              <a:r>
                <a:rPr lang="en-US" sz="2933" b="1" spc="-24" dirty="0" err="1">
                  <a:solidFill>
                    <a:srgbClr val="100F0D"/>
                  </a:solidFill>
                  <a:latin typeface="Arial" panose="020B0604020202020204" pitchFamily="34" charset="0"/>
                  <a:cs typeface="Arial" panose="020B0604020202020204" pitchFamily="34" charset="0"/>
                </a:rPr>
                <a:t>Ví</a:t>
              </a:r>
              <a:r>
                <a:rPr lang="en-US" sz="2933" b="1" spc="-24" dirty="0">
                  <a:solidFill>
                    <a:srgbClr val="100F0D"/>
                  </a:solidFill>
                  <a:latin typeface="Arial" panose="020B0604020202020204" pitchFamily="34" charset="0"/>
                  <a:cs typeface="Arial" panose="020B0604020202020204" pitchFamily="34" charset="0"/>
                </a:rPr>
                <a:t> </a:t>
              </a:r>
              <a:r>
                <a:rPr lang="en-US" sz="2933" b="1" spc="-24" dirty="0" err="1">
                  <a:solidFill>
                    <a:srgbClr val="100F0D"/>
                  </a:solidFill>
                  <a:latin typeface="Arial" panose="020B0604020202020204" pitchFamily="34" charset="0"/>
                  <a:cs typeface="Arial" panose="020B0604020202020204" pitchFamily="34" charset="0"/>
                </a:rPr>
                <a:t>dụ</a:t>
              </a:r>
              <a:r>
                <a:rPr lang="en-US" sz="2933" b="1" spc="-24" dirty="0">
                  <a:solidFill>
                    <a:srgbClr val="100F0D"/>
                  </a:solidFill>
                  <a:latin typeface="Arial" panose="020B0604020202020204" pitchFamily="34" charset="0"/>
                  <a:cs typeface="Arial" panose="020B0604020202020204" pitchFamily="34" charset="0"/>
                </a:rPr>
                <a:t> 1</a:t>
              </a:r>
              <a:endParaRPr lang="en-US" sz="2933" b="1" spc="-24" dirty="0">
                <a:solidFill>
                  <a:srgbClr val="100F0D"/>
                </a:solidFill>
                <a:latin typeface="Arial" panose="020B0604020202020204" pitchFamily="34" charset="0"/>
                <a:cs typeface="Arial" panose="020B0604020202020204" pitchFamily="34" charset="0"/>
              </a:endParaRPr>
            </a:p>
          </p:txBody>
        </p:sp>
      </p:grpSp>
      <p:sp>
        <p:nvSpPr>
          <p:cNvPr id="64" name="TextBox 63"/>
          <p:cNvSpPr txBox="1"/>
          <p:nvPr/>
        </p:nvSpPr>
        <p:spPr>
          <a:xfrm>
            <a:off x="879179" y="1249025"/>
            <a:ext cx="6400800" cy="2862322"/>
          </a:xfrm>
          <a:prstGeom prst="rect">
            <a:avLst/>
          </a:prstGeom>
          <a:noFill/>
        </p:spPr>
        <p:txBody>
          <a:bodyPr wrap="square" rtlCol="0">
            <a:spAutoFit/>
          </a:bodyPr>
          <a:lstStyle/>
          <a:p>
            <a:pPr algn="just" defTabSz="609630">
              <a:lnSpc>
                <a:spcPct val="150000"/>
              </a:lnSpc>
            </a:pPr>
            <a:r>
              <a:rPr lang="en-US" sz="2400" dirty="0" err="1">
                <a:solidFill>
                  <a:prstClr val="black"/>
                </a:solidFill>
                <a:latin typeface="Arial" panose="020B0604020202020204" pitchFamily="34" charset="0"/>
                <a:cs typeface="Arial" panose="020B0604020202020204" pitchFamily="34" charset="0"/>
              </a:rPr>
              <a:t>Thống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kê</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số</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cuốn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sách</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mỗi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bạn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trong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lớp</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đã</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đọc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trong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năm</a:t>
            </a:r>
            <a:r>
              <a:rPr lang="en-US" sz="2400" dirty="0">
                <a:solidFill>
                  <a:prstClr val="black"/>
                </a:solidFill>
                <a:latin typeface="Arial" panose="020B0604020202020204" pitchFamily="34" charset="0"/>
                <a:cs typeface="Arial" panose="020B0604020202020204" pitchFamily="34" charset="0"/>
              </a:rPr>
              <a:t> 2021, An </a:t>
            </a:r>
            <a:r>
              <a:rPr lang="en-US" sz="2400" dirty="0" err="1">
                <a:solidFill>
                  <a:prstClr val="black"/>
                </a:solidFill>
                <a:latin typeface="Arial" panose="020B0604020202020204" pitchFamily="34" charset="0"/>
                <a:cs typeface="Arial" panose="020B0604020202020204" pitchFamily="34" charset="0"/>
              </a:rPr>
              <a:t>thu</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được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kết</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quả</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như</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bảng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bên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Hỏi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trong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năm</a:t>
            </a:r>
            <a:r>
              <a:rPr lang="en-US" sz="2400" dirty="0">
                <a:solidFill>
                  <a:prstClr val="black"/>
                </a:solidFill>
                <a:latin typeface="Arial" panose="020B0604020202020204" pitchFamily="34" charset="0"/>
                <a:cs typeface="Arial" panose="020B0604020202020204" pitchFamily="34" charset="0"/>
              </a:rPr>
              <a:t> 2021, </a:t>
            </a:r>
            <a:r>
              <a:rPr lang="en-US" sz="2400" dirty="0" err="1">
                <a:solidFill>
                  <a:prstClr val="black"/>
                </a:solidFill>
                <a:latin typeface="Arial" panose="020B0604020202020204" pitchFamily="34" charset="0"/>
                <a:cs typeface="Arial" panose="020B0604020202020204" pitchFamily="34" charset="0"/>
              </a:rPr>
              <a:t>trung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bình</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mỗi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bạn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trong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lớp</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đọc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bao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nhiêu</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cuốn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sách</a:t>
            </a:r>
            <a:r>
              <a:rPr lang="en-US" sz="2400" dirty="0">
                <a:solidFill>
                  <a:prstClr val="black"/>
                </a:solidFill>
                <a:latin typeface="Arial" panose="020B0604020202020204" pitchFamily="34" charset="0"/>
                <a:cs typeface="Arial" panose="020B0604020202020204" pitchFamily="34" charset="0"/>
              </a:rPr>
              <a:t>? </a:t>
            </a:r>
            <a:endParaRPr lang="en-US" sz="2400" dirty="0">
              <a:solidFill>
                <a:prstClr val="black"/>
              </a:solidFill>
              <a:latin typeface="Arial" panose="020B0604020202020204" pitchFamily="34" charset="0"/>
              <a:cs typeface="Arial" panose="020B0604020202020204" pitchFamily="34" charset="0"/>
            </a:endParaRPr>
          </a:p>
        </p:txBody>
      </p:sp>
      <p:graphicFrame>
        <p:nvGraphicFramePr>
          <p:cNvPr id="65" name="Table 64"/>
          <p:cNvGraphicFramePr>
            <a:graphicFrameLocks noGrp="1"/>
          </p:cNvGraphicFramePr>
          <p:nvPr>
            <p:extLst/>
          </p:nvPr>
        </p:nvGraphicFramePr>
        <p:xfrm>
          <a:off x="7490292" y="1387645"/>
          <a:ext cx="4176775" cy="2068083"/>
        </p:xfrm>
        <a:graphic>
          <a:graphicData uri="http://schemas.openxmlformats.org/drawingml/2006/table">
            <a:tbl>
              <a:tblPr firstRow="1" bandRow="1">
                <a:tableStyleId>{5940675A-B579-460E-94D1-54222C63F5DA}</a:tableStyleId>
              </a:tblPr>
              <a:tblGrid>
                <a:gridCol w="1381204">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558800">
                  <a:extLst>
                    <a:ext uri="{9D8B030D-6E8A-4147-A177-3AD203B41FA5}">
                      <a16:colId xmlns:a16="http://schemas.microsoft.com/office/drawing/2014/main" val="20002"/>
                    </a:ext>
                  </a:extLst>
                </a:gridCol>
                <a:gridCol w="560371">
                  <a:extLst>
                    <a:ext uri="{9D8B030D-6E8A-4147-A177-3AD203B41FA5}">
                      <a16:colId xmlns:a16="http://schemas.microsoft.com/office/drawing/2014/main" val="20003"/>
                    </a:ext>
                  </a:extLst>
                </a:gridCol>
                <a:gridCol w="5588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tblGrid>
              <a:tr h="1158240">
                <a:tc>
                  <a:txBody>
                    <a:bodyPr/>
                    <a:lstStyle/>
                    <a:p>
                      <a:pPr>
                        <a:lnSpc>
                          <a:spcPct val="150000"/>
                        </a:lnSpc>
                      </a:pPr>
                      <a:r>
                        <a:rPr lang="en-US" sz="2400" dirty="0" err="1" smtClean="0">
                          <a:latin typeface="Arial" panose="020B0604020202020204" pitchFamily="34" charset="0"/>
                          <a:cs typeface="Arial" panose="020B0604020202020204" pitchFamily="34" charset="0"/>
                        </a:rPr>
                        <a:t>Số</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cuốn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sách</a:t>
                      </a:r>
                      <a:endParaRPr lang="en-US" sz="2400" dirty="0">
                        <a:latin typeface="Arial" panose="020B0604020202020204" pitchFamily="34" charset="0"/>
                        <a:cs typeface="Arial" panose="020B0604020202020204" pitchFamily="34" charset="0"/>
                      </a:endParaRPr>
                    </a:p>
                  </a:txBody>
                  <a:tcPr marL="60960" marR="60960" marT="30480" marB="30480">
                    <a:solidFill>
                      <a:schemeClr val="accent1">
                        <a:lumMod val="20000"/>
                        <a:lumOff val="80000"/>
                      </a:schemeClr>
                    </a:solidFill>
                  </a:tcPr>
                </a:tc>
                <a:tc>
                  <a:txBody>
                    <a:bodyPr/>
                    <a:lstStyle/>
                    <a:p>
                      <a:pPr algn="ctr">
                        <a:lnSpc>
                          <a:spcPct val="150000"/>
                        </a:lnSpc>
                      </a:pPr>
                      <a:r>
                        <a:rPr lang="en-US" sz="2400" dirty="0" smtClean="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txBody>
                  <a:tcPr marL="60960" marR="60960" marT="30480" marB="30480" anchor="ctr">
                    <a:solidFill>
                      <a:schemeClr val="accent6">
                        <a:lumMod val="20000"/>
                        <a:lumOff val="80000"/>
                      </a:schemeClr>
                    </a:solidFill>
                  </a:tcPr>
                </a:tc>
                <a:tc>
                  <a:txBody>
                    <a:bodyPr/>
                    <a:lstStyle/>
                    <a:p>
                      <a:pPr algn="ctr">
                        <a:lnSpc>
                          <a:spcPct val="150000"/>
                        </a:lnSpc>
                      </a:pP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marL="60960" marR="60960" marT="30480" marB="30480" anchor="ctr">
                    <a:solidFill>
                      <a:schemeClr val="accent6">
                        <a:lumMod val="20000"/>
                        <a:lumOff val="80000"/>
                      </a:schemeClr>
                    </a:solidFill>
                  </a:tcPr>
                </a:tc>
                <a:tc>
                  <a:txBody>
                    <a:bodyPr/>
                    <a:lstStyle/>
                    <a:p>
                      <a:pPr algn="ctr">
                        <a:lnSpc>
                          <a:spcPct val="150000"/>
                        </a:lnSpc>
                      </a:pPr>
                      <a:r>
                        <a:rPr lang="en-US"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a:txBody>
                  <a:tcPr marL="60960" marR="60960" marT="30480" marB="30480" anchor="ctr">
                    <a:solidFill>
                      <a:schemeClr val="accent6">
                        <a:lumMod val="20000"/>
                        <a:lumOff val="80000"/>
                      </a:schemeClr>
                    </a:solidFill>
                  </a:tcPr>
                </a:tc>
                <a:tc>
                  <a:txBody>
                    <a:bodyPr/>
                    <a:lstStyle/>
                    <a:p>
                      <a:pPr algn="ctr">
                        <a:lnSpc>
                          <a:spcPct val="150000"/>
                        </a:lnSpc>
                      </a:pPr>
                      <a:r>
                        <a:rPr lang="en-US" sz="2400" dirty="0" smtClean="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a:txBody>
                  <a:tcPr marL="60960" marR="60960" marT="30480" marB="30480" anchor="ctr">
                    <a:solidFill>
                      <a:schemeClr val="accent6">
                        <a:lumMod val="20000"/>
                        <a:lumOff val="80000"/>
                      </a:schemeClr>
                    </a:solidFill>
                  </a:tcPr>
                </a:tc>
                <a:tc>
                  <a:txBody>
                    <a:bodyPr/>
                    <a:lstStyle/>
                    <a:p>
                      <a:pPr algn="ctr">
                        <a:lnSpc>
                          <a:spcPct val="150000"/>
                        </a:lnSpc>
                      </a:pPr>
                      <a:r>
                        <a:rPr lang="en-US" sz="2400" dirty="0" smtClean="0">
                          <a:latin typeface="Arial" panose="020B0604020202020204" pitchFamily="34" charset="0"/>
                          <a:cs typeface="Arial" panose="020B0604020202020204" pitchFamily="34" charset="0"/>
                        </a:rPr>
                        <a:t>5</a:t>
                      </a:r>
                      <a:endParaRPr lang="en-US" sz="2400" dirty="0">
                        <a:latin typeface="Arial" panose="020B0604020202020204" pitchFamily="34" charset="0"/>
                        <a:cs typeface="Arial" panose="020B0604020202020204" pitchFamily="34" charset="0"/>
                      </a:endParaRPr>
                    </a:p>
                  </a:txBody>
                  <a:tcPr marL="60960" marR="60960" marT="30480" marB="30480" anchor="ctr">
                    <a:solidFill>
                      <a:schemeClr val="accent6">
                        <a:lumMod val="20000"/>
                        <a:lumOff val="80000"/>
                      </a:schemeClr>
                    </a:solidFill>
                  </a:tcPr>
                </a:tc>
                <a:extLst>
                  <a:ext uri="{0D108BD9-81ED-4DB2-BD59-A6C34878D82A}">
                    <a16:rowId xmlns:a16="http://schemas.microsoft.com/office/drawing/2014/main" val="10000"/>
                  </a:ext>
                </a:extLst>
              </a:tr>
              <a:tr h="909843">
                <a:tc>
                  <a:txBody>
                    <a:bodyPr/>
                    <a:lstStyle/>
                    <a:p>
                      <a:pPr>
                        <a:lnSpc>
                          <a:spcPct val="150000"/>
                        </a:lnSpc>
                      </a:pPr>
                      <a:r>
                        <a:rPr lang="en-US" sz="2400" dirty="0" err="1" smtClean="0">
                          <a:latin typeface="Arial" panose="020B0604020202020204" pitchFamily="34" charset="0"/>
                          <a:cs typeface="Arial" panose="020B0604020202020204" pitchFamily="34" charset="0"/>
                        </a:rPr>
                        <a:t>Số</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bạn</a:t>
                      </a:r>
                      <a:endParaRPr lang="en-US" sz="2400" dirty="0">
                        <a:latin typeface="Arial" panose="020B0604020202020204" pitchFamily="34" charset="0"/>
                        <a:cs typeface="Arial" panose="020B0604020202020204" pitchFamily="34" charset="0"/>
                      </a:endParaRPr>
                    </a:p>
                  </a:txBody>
                  <a:tcPr marL="60960" marR="60960" marT="30480" marB="30480">
                    <a:solidFill>
                      <a:schemeClr val="accent1">
                        <a:lumMod val="20000"/>
                        <a:lumOff val="80000"/>
                      </a:schemeClr>
                    </a:solidFill>
                  </a:tcPr>
                </a:tc>
                <a:tc>
                  <a:txBody>
                    <a:bodyPr/>
                    <a:lstStyle/>
                    <a:p>
                      <a:pPr algn="ctr">
                        <a:lnSpc>
                          <a:spcPct val="150000"/>
                        </a:lnSpc>
                      </a:pPr>
                      <a:r>
                        <a:rPr lang="en-US"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a:txBody>
                  <a:tcPr marL="60960" marR="60960" marT="30480" marB="30480" anchor="ctr">
                    <a:solidFill>
                      <a:schemeClr val="accent6">
                        <a:lumMod val="20000"/>
                        <a:lumOff val="80000"/>
                      </a:schemeClr>
                    </a:solidFill>
                  </a:tcPr>
                </a:tc>
                <a:tc>
                  <a:txBody>
                    <a:bodyPr/>
                    <a:lstStyle/>
                    <a:p>
                      <a:pPr algn="ctr">
                        <a:lnSpc>
                          <a:spcPct val="150000"/>
                        </a:lnSpc>
                      </a:pPr>
                      <a:r>
                        <a:rPr lang="en-US" sz="2400" dirty="0" smtClean="0">
                          <a:latin typeface="Arial" panose="020B0604020202020204" pitchFamily="34" charset="0"/>
                          <a:cs typeface="Arial" panose="020B0604020202020204" pitchFamily="34" charset="0"/>
                        </a:rPr>
                        <a:t>5</a:t>
                      </a:r>
                      <a:endParaRPr lang="en-US" sz="2400" dirty="0">
                        <a:latin typeface="Arial" panose="020B0604020202020204" pitchFamily="34" charset="0"/>
                        <a:cs typeface="Arial" panose="020B0604020202020204" pitchFamily="34" charset="0"/>
                      </a:endParaRPr>
                    </a:p>
                  </a:txBody>
                  <a:tcPr marL="60960" marR="60960" marT="30480" marB="30480" anchor="ctr">
                    <a:solidFill>
                      <a:schemeClr val="accent6">
                        <a:lumMod val="20000"/>
                        <a:lumOff val="80000"/>
                      </a:schemeClr>
                    </a:solidFill>
                  </a:tcPr>
                </a:tc>
                <a:tc>
                  <a:txBody>
                    <a:bodyPr/>
                    <a:lstStyle/>
                    <a:p>
                      <a:pPr algn="ctr">
                        <a:lnSpc>
                          <a:spcPct val="150000"/>
                        </a:lnSpc>
                      </a:pPr>
                      <a:r>
                        <a:rPr lang="en-US" sz="2400" dirty="0" smtClean="0">
                          <a:latin typeface="Arial" panose="020B0604020202020204" pitchFamily="34" charset="0"/>
                          <a:cs typeface="Arial" panose="020B0604020202020204" pitchFamily="34" charset="0"/>
                        </a:rPr>
                        <a:t>15</a:t>
                      </a:r>
                      <a:endParaRPr lang="en-US" sz="2400" dirty="0">
                        <a:latin typeface="Arial" panose="020B0604020202020204" pitchFamily="34" charset="0"/>
                        <a:cs typeface="Arial" panose="020B0604020202020204" pitchFamily="34" charset="0"/>
                      </a:endParaRPr>
                    </a:p>
                  </a:txBody>
                  <a:tcPr marL="60960" marR="60960" marT="30480" marB="30480" anchor="ctr">
                    <a:solidFill>
                      <a:schemeClr val="accent6">
                        <a:lumMod val="20000"/>
                        <a:lumOff val="80000"/>
                      </a:schemeClr>
                    </a:solidFill>
                  </a:tcPr>
                </a:tc>
                <a:tc>
                  <a:txBody>
                    <a:bodyPr/>
                    <a:lstStyle/>
                    <a:p>
                      <a:pPr algn="ctr">
                        <a:lnSpc>
                          <a:spcPct val="150000"/>
                        </a:lnSpc>
                      </a:pPr>
                      <a:r>
                        <a:rPr lang="en-US" sz="2400" dirty="0" smtClean="0">
                          <a:latin typeface="Arial" panose="020B0604020202020204" pitchFamily="34" charset="0"/>
                          <a:cs typeface="Arial" panose="020B0604020202020204" pitchFamily="34" charset="0"/>
                        </a:rPr>
                        <a:t>10</a:t>
                      </a:r>
                      <a:endParaRPr lang="en-US" sz="2400" dirty="0">
                        <a:latin typeface="Arial" panose="020B0604020202020204" pitchFamily="34" charset="0"/>
                        <a:cs typeface="Arial" panose="020B0604020202020204" pitchFamily="34" charset="0"/>
                      </a:endParaRPr>
                    </a:p>
                  </a:txBody>
                  <a:tcPr marL="60960" marR="60960" marT="30480" marB="30480" anchor="ctr">
                    <a:solidFill>
                      <a:schemeClr val="accent6">
                        <a:lumMod val="20000"/>
                        <a:lumOff val="80000"/>
                      </a:schemeClr>
                    </a:solidFill>
                  </a:tcPr>
                </a:tc>
                <a:tc>
                  <a:txBody>
                    <a:bodyPr/>
                    <a:lstStyle/>
                    <a:p>
                      <a:pPr algn="ctr">
                        <a:lnSpc>
                          <a:spcPct val="150000"/>
                        </a:lnSpc>
                      </a:pPr>
                      <a:r>
                        <a:rPr lang="en-US" sz="2400" dirty="0" smtClean="0">
                          <a:latin typeface="Arial" panose="020B0604020202020204" pitchFamily="34" charset="0"/>
                          <a:cs typeface="Arial" panose="020B0604020202020204" pitchFamily="34" charset="0"/>
                        </a:rPr>
                        <a:t>7</a:t>
                      </a:r>
                      <a:endParaRPr lang="en-US" sz="2400" dirty="0">
                        <a:latin typeface="Arial" panose="020B0604020202020204" pitchFamily="34" charset="0"/>
                        <a:cs typeface="Arial" panose="020B0604020202020204" pitchFamily="34" charset="0"/>
                      </a:endParaRPr>
                    </a:p>
                  </a:txBody>
                  <a:tcPr marL="60960" marR="60960" marT="30480" marB="30480" anchor="c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66" name="TextBox 65"/>
          <p:cNvSpPr txBox="1"/>
          <p:nvPr/>
        </p:nvSpPr>
        <p:spPr>
          <a:xfrm>
            <a:off x="685800" y="3960662"/>
            <a:ext cx="889000" cy="913199"/>
          </a:xfrm>
          <a:prstGeom prst="rect">
            <a:avLst/>
          </a:prstGeom>
          <a:noFill/>
        </p:spPr>
        <p:txBody>
          <a:bodyPr wrap="square" rtlCol="0">
            <a:spAutoFit/>
          </a:bodyPr>
          <a:lstStyle/>
          <a:p>
            <a:pPr defTabSz="609630"/>
            <a:r>
              <a:rPr lang="en-US" sz="2667" b="1" u="sng" dirty="0" err="1">
                <a:solidFill>
                  <a:srgbClr val="C00000"/>
                </a:solidFill>
                <a:latin typeface="Arial" panose="020B0604020202020204" pitchFamily="34" charset="0"/>
                <a:cs typeface="Arial" panose="020B0604020202020204" pitchFamily="34" charset="0"/>
              </a:rPr>
              <a:t>Giải</a:t>
            </a:r>
            <a:r>
              <a:rPr lang="en-US" sz="2667" b="1" u="sng" dirty="0">
                <a:solidFill>
                  <a:srgbClr val="C00000"/>
                </a:solidFill>
                <a:latin typeface="Arial" panose="020B0604020202020204" pitchFamily="34" charset="0"/>
                <a:cs typeface="Arial" panose="020B0604020202020204" pitchFamily="34" charset="0"/>
              </a:rPr>
              <a:t>:</a:t>
            </a:r>
            <a:endParaRPr lang="en-US" sz="2667"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7" name="TextBox 66"/>
              <p:cNvSpPr txBox="1"/>
              <p:nvPr/>
            </p:nvSpPr>
            <p:spPr>
              <a:xfrm>
                <a:off x="1727200" y="3887573"/>
                <a:ext cx="9702800" cy="2392578"/>
              </a:xfrm>
              <a:prstGeom prst="rect">
                <a:avLst/>
              </a:prstGeom>
              <a:noFill/>
            </p:spPr>
            <p:txBody>
              <a:bodyPr wrap="square" rtlCol="0">
                <a:spAutoFit/>
              </a:bodyPr>
              <a:lstStyle/>
              <a:p>
                <a:pPr algn="just" defTabSz="609630">
                  <a:lnSpc>
                    <a:spcPct val="150000"/>
                  </a:lnSpc>
                </a:pPr>
                <a:r>
                  <a:rPr lang="en-US" sz="2400" dirty="0">
                    <a:solidFill>
                      <a:prstClr val="black"/>
                    </a:solidFill>
                    <a:latin typeface="Arial" panose="020B0604020202020204" pitchFamily="34" charset="0"/>
                    <a:cs typeface="Arial" panose="020B0604020202020204" pitchFamily="34" charset="0"/>
                  </a:rPr>
                  <a:t>Số </a:t>
                </a:r>
                <a:r>
                  <a:rPr lang="en-US" sz="2400" dirty="0" err="1">
                    <a:solidFill>
                      <a:prstClr val="black"/>
                    </a:solidFill>
                    <a:latin typeface="Arial" panose="020B0604020202020204" pitchFamily="34" charset="0"/>
                    <a:cs typeface="Arial" panose="020B0604020202020204" pitchFamily="34" charset="0"/>
                  </a:rPr>
                  <a:t>bạn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trong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lớp</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là</a:t>
                </a:r>
                <a:r>
                  <a:rPr lang="en-US" sz="2400" dirty="0">
                    <a:solidFill>
                      <a:prstClr val="black"/>
                    </a:solidFill>
                    <a:latin typeface="Arial" panose="020B0604020202020204" pitchFamily="34" charset="0"/>
                    <a:cs typeface="Arial" panose="020B0604020202020204" pitchFamily="34" charset="0"/>
                  </a:rPr>
                  <a:t> n = 3 + 5 + 15 + 10 + 7 = 40 (</a:t>
                </a:r>
                <a:r>
                  <a:rPr lang="en-US" sz="2400" dirty="0" err="1">
                    <a:solidFill>
                      <a:prstClr val="black"/>
                    </a:solidFill>
                    <a:latin typeface="Arial" panose="020B0604020202020204" pitchFamily="34" charset="0"/>
                    <a:cs typeface="Arial" panose="020B0604020202020204" pitchFamily="34" charset="0"/>
                  </a:rPr>
                  <a:t>bạn</a:t>
                </a:r>
                <a:r>
                  <a:rPr lang="en-US" sz="2400" dirty="0">
                    <a:solidFill>
                      <a:prstClr val="black"/>
                    </a:solidFill>
                    <a:latin typeface="Arial" panose="020B0604020202020204" pitchFamily="34" charset="0"/>
                    <a:cs typeface="Arial" panose="020B0604020202020204" pitchFamily="34" charset="0"/>
                  </a:rPr>
                  <a:t>)</a:t>
                </a:r>
              </a:p>
              <a:p>
                <a:pPr algn="just" defTabSz="609630">
                  <a:lnSpc>
                    <a:spcPct val="150000"/>
                  </a:lnSpc>
                </a:pPr>
                <a:r>
                  <a:rPr lang="en-US" sz="2400" dirty="0" err="1">
                    <a:solidFill>
                      <a:prstClr val="black"/>
                    </a:solidFill>
                    <a:latin typeface="Arial" panose="020B0604020202020204" pitchFamily="34" charset="0"/>
                    <a:cs typeface="Arial" panose="020B0604020202020204" pitchFamily="34" charset="0"/>
                  </a:rPr>
                  <a:t>Trong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năm</a:t>
                </a:r>
                <a:r>
                  <a:rPr lang="en-US" sz="2400" dirty="0">
                    <a:solidFill>
                      <a:prstClr val="black"/>
                    </a:solidFill>
                    <a:latin typeface="Arial" panose="020B0604020202020204" pitchFamily="34" charset="0"/>
                    <a:cs typeface="Arial" panose="020B0604020202020204" pitchFamily="34" charset="0"/>
                  </a:rPr>
                  <a:t> 2021, </a:t>
                </a:r>
                <a:r>
                  <a:rPr lang="en-US" sz="2400" dirty="0" err="1">
                    <a:solidFill>
                      <a:prstClr val="black"/>
                    </a:solidFill>
                    <a:latin typeface="Arial" panose="020B0604020202020204" pitchFamily="34" charset="0"/>
                    <a:cs typeface="Arial" panose="020B0604020202020204" pitchFamily="34" charset="0"/>
                  </a:rPr>
                  <a:t>trung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bình</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mỗi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bạn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trong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lớp</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đọc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số</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cuốn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sách</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là</a:t>
                </a:r>
                <a:r>
                  <a:rPr lang="en-US" sz="2400" dirty="0">
                    <a:solidFill>
                      <a:prstClr val="black"/>
                    </a:solidFill>
                    <a:latin typeface="Arial" panose="020B0604020202020204" pitchFamily="34" charset="0"/>
                    <a:cs typeface="Arial" panose="020B0604020202020204" pitchFamily="34" charset="0"/>
                  </a:rPr>
                  <a:t>:</a:t>
                </a:r>
              </a:p>
              <a:p>
                <a:pPr algn="ctr" defTabSz="609630">
                  <a:lnSpc>
                    <a:spcPct val="150000"/>
                  </a:lnSpc>
                </a:pPr>
                <a14:m>
                  <m:oMath xmlns:m="http://schemas.openxmlformats.org/officeDocument/2006/math">
                    <m:f>
                      <m:fPr>
                        <m:ctrlPr>
                          <a:rPr lang="en-US" sz="3600" i="1">
                            <a:solidFill>
                              <a:prstClr val="black"/>
                            </a:solidFill>
                            <a:latin typeface="Cambria Math" panose="02040503050406030204" pitchFamily="18" charset="0"/>
                            <a:cs typeface="Arial" panose="020B0604020202020204" pitchFamily="34" charset="0"/>
                          </a:rPr>
                        </m:ctrlPr>
                      </m:fPr>
                      <m:num>
                        <m:r>
                          <a:rPr lang="en-US" sz="3600" i="1">
                            <a:solidFill>
                              <a:prstClr val="black"/>
                            </a:solidFill>
                            <a:latin typeface="Cambria Math" panose="02040503050406030204" pitchFamily="18" charset="0"/>
                            <a:cs typeface="Arial" panose="020B0604020202020204" pitchFamily="34" charset="0"/>
                          </a:rPr>
                          <m:t>3.1 + 5.2 + 3.15 + 4. 10 + 5. 7</m:t>
                        </m:r>
                      </m:num>
                      <m:den>
                        <m:r>
                          <a:rPr lang="en-US" sz="3600" i="1">
                            <a:solidFill>
                              <a:prstClr val="black"/>
                            </a:solidFill>
                            <a:latin typeface="Cambria Math" panose="02040503050406030204" pitchFamily="18" charset="0"/>
                            <a:cs typeface="Arial" panose="020B0604020202020204" pitchFamily="34" charset="0"/>
                          </a:rPr>
                          <m:t>40</m:t>
                        </m:r>
                      </m:den>
                    </m:f>
                  </m:oMath>
                </a14:m>
                <a:r>
                  <a:rPr lang="en-US" sz="2400" dirty="0">
                    <a:solidFill>
                      <a:prstClr val="black"/>
                    </a:solidFill>
                    <a:latin typeface="Arial" panose="020B0604020202020204" pitchFamily="34" charset="0"/>
                    <a:cs typeface="Arial" panose="020B0604020202020204" pitchFamily="34" charset="0"/>
                  </a:rPr>
                  <a:t> = 3,325 (</a:t>
                </a:r>
                <a:r>
                  <a:rPr lang="en-US" sz="2400" dirty="0" err="1">
                    <a:solidFill>
                      <a:prstClr val="black"/>
                    </a:solidFill>
                    <a:latin typeface="Arial" panose="020B0604020202020204" pitchFamily="34" charset="0"/>
                    <a:cs typeface="Arial" panose="020B0604020202020204" pitchFamily="34" charset="0"/>
                  </a:rPr>
                  <a:t>cuốn</a:t>
                </a:r>
                <a:r>
                  <a:rPr lang="en-US" sz="2400" dirty="0">
                    <a:solidFill>
                      <a:prstClr val="black"/>
                    </a:solidFill>
                    <a:latin typeface="Arial" panose="020B0604020202020204" pitchFamily="34" charset="0"/>
                    <a:cs typeface="Arial" panose="020B0604020202020204" pitchFamily="34" charset="0"/>
                  </a:rPr>
                  <a:t>)</a:t>
                </a:r>
                <a:endParaRPr lang="en-US" sz="2400" dirty="0">
                  <a:solidFill>
                    <a:prstClr val="black"/>
                  </a:solidFill>
                  <a:latin typeface="Arial" panose="020B0604020202020204" pitchFamily="34" charset="0"/>
                  <a:cs typeface="Arial" panose="020B0604020202020204" pitchFamily="34" charset="0"/>
                </a:endParaRPr>
              </a:p>
            </p:txBody>
          </p:sp>
        </mc:Choice>
        <mc:Fallback>
          <p:sp>
            <p:nvSpPr>
              <p:cNvPr id="67" name="TextBox 66"/>
              <p:cNvSpPr txBox="1">
                <a:spLocks noRot="1" noChangeAspect="1" noMove="1" noResize="1" noEditPoints="1" noAdjustHandles="1" noChangeArrowheads="1" noChangeShapeType="1" noTextEdit="1"/>
              </p:cNvSpPr>
              <p:nvPr/>
            </p:nvSpPr>
            <p:spPr>
              <a:xfrm>
                <a:off x="1727200" y="3887573"/>
                <a:ext cx="9702800" cy="2392578"/>
              </a:xfrm>
              <a:prstGeom prst="rect">
                <a:avLst/>
              </a:prstGeom>
              <a:blipFill>
                <a:blip r:embed="rId7"/>
                <a:stretch>
                  <a:fillRect l="-942"/>
                </a:stretch>
              </a:blipFill>
            </p:spPr>
            <p:txBody>
              <a:bodyPr/>
              <a:lstStyle/>
              <a:p>
                <a:r>
                  <a:rPr lang="en-US">
                    <a:noFill/>
                  </a:rPr>
                  <a:t> </a:t>
                </a:r>
              </a:p>
            </p:txBody>
          </p:sp>
        </mc:Fallback>
      </mc:AlternateContent>
    </p:spTree>
    <p:extLst>
      <p:ext uri="{BB962C8B-B14F-4D97-AF65-F5344CB8AC3E}">
        <p14:creationId xmlns:p14="http://schemas.microsoft.com/office/powerpoint/2010/main" val="3904079620"/>
      </p:ext>
    </p:extLst>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p:tgtEl>
                                          <p:spTgt spid="63"/>
                                        </p:tgtEl>
                                        <p:attrNameLst>
                                          <p:attrName>ppt_y</p:attrName>
                                        </p:attrNameLst>
                                      </p:cBhvr>
                                      <p:tavLst>
                                        <p:tav tm="0">
                                          <p:val>
                                            <p:strVal val="#ppt_y+#ppt_h*1.125000"/>
                                          </p:val>
                                        </p:tav>
                                        <p:tav tm="100000">
                                          <p:val>
                                            <p:strVal val="#ppt_y"/>
                                          </p:val>
                                        </p:tav>
                                      </p:tavLst>
                                    </p:anim>
                                    <p:animEffect transition="in" filter="wipe(up)">
                                      <p:cBhvr>
                                        <p:cTn id="8" dur="500"/>
                                        <p:tgtEl>
                                          <p:spTgt spid="63"/>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dissolve">
                                      <p:cBhvr>
                                        <p:cTn id="13" dur="500"/>
                                        <p:tgtEl>
                                          <p:spTgt spid="64"/>
                                        </p:tgtEl>
                                      </p:cBhvr>
                                    </p:animEffect>
                                  </p:childTnLst>
                                </p:cTn>
                              </p:par>
                              <p:par>
                                <p:cTn id="14" presetID="9" presetClass="entr" presetSubtype="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dissolve">
                                      <p:cBhvr>
                                        <p:cTn id="16" dur="500"/>
                                        <p:tgtEl>
                                          <p:spTgt spid="65"/>
                                        </p:tgtEl>
                                      </p:cBhvr>
                                    </p:animEffect>
                                  </p:childTnLst>
                                </p:cTn>
                              </p:par>
                              <p:par>
                                <p:cTn id="17" presetID="10"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p:cTn id="24" dur="500" fill="hold"/>
                                        <p:tgtEl>
                                          <p:spTgt spid="66"/>
                                        </p:tgtEl>
                                        <p:attrNameLst>
                                          <p:attrName>ppt_w</p:attrName>
                                        </p:attrNameLst>
                                      </p:cBhvr>
                                      <p:tavLst>
                                        <p:tav tm="0">
                                          <p:val>
                                            <p:fltVal val="0"/>
                                          </p:val>
                                        </p:tav>
                                        <p:tav tm="100000">
                                          <p:val>
                                            <p:strVal val="#ppt_w"/>
                                          </p:val>
                                        </p:tav>
                                      </p:tavLst>
                                    </p:anim>
                                    <p:anim calcmode="lin" valueType="num">
                                      <p:cBhvr>
                                        <p:cTn id="25" dur="500" fill="hold"/>
                                        <p:tgtEl>
                                          <p:spTgt spid="66"/>
                                        </p:tgtEl>
                                        <p:attrNameLst>
                                          <p:attrName>ppt_h</p:attrName>
                                        </p:attrNameLst>
                                      </p:cBhvr>
                                      <p:tavLst>
                                        <p:tav tm="0">
                                          <p:val>
                                            <p:fltVal val="0"/>
                                          </p:val>
                                        </p:tav>
                                        <p:tav tm="100000">
                                          <p:val>
                                            <p:strVal val="#ppt_h"/>
                                          </p:val>
                                        </p:tav>
                                      </p:tavLst>
                                    </p:anim>
                                    <p:animEffect transition="in" filter="fade">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rot="20725757">
            <a:off x="1122448" y="225156"/>
            <a:ext cx="2530701" cy="1573635"/>
            <a:chOff x="10609214" y="5969052"/>
            <a:chExt cx="4689209" cy="2915835"/>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21064">
              <a:off x="10609214" y="5969052"/>
              <a:ext cx="4689209" cy="2915835"/>
            </a:xfrm>
            <a:prstGeom prst="rect">
              <a:avLst/>
            </a:prstGeom>
          </p:spPr>
        </p:pic>
        <p:sp>
          <p:nvSpPr>
            <p:cNvPr id="7" name="TextBox 7"/>
            <p:cNvSpPr txBox="1"/>
            <p:nvPr/>
          </p:nvSpPr>
          <p:spPr>
            <a:xfrm rot="310024">
              <a:off x="11030755" y="6047551"/>
              <a:ext cx="3722201" cy="1900961"/>
            </a:xfrm>
            <a:prstGeom prst="rect">
              <a:avLst/>
            </a:prstGeom>
          </p:spPr>
          <p:txBody>
            <a:bodyPr wrap="square" lIns="0" tIns="0" rIns="0" bIns="0" rtlCol="0" anchor="ctr">
              <a:spAutoFit/>
            </a:bodyPr>
            <a:lstStyle/>
            <a:p>
              <a:pPr algn="ctr" defTabSz="609630">
                <a:lnSpc>
                  <a:spcPts val="3952"/>
                </a:lnSpc>
              </a:pPr>
              <a:endParaRPr sz="3200" b="1" dirty="0">
                <a:solidFill>
                  <a:srgbClr val="C00000"/>
                </a:solidFill>
                <a:latin typeface="Arial" panose="020B0604020202020204" pitchFamily="34" charset="0"/>
                <a:cs typeface="Arial" panose="020B0604020202020204" pitchFamily="34" charset="0"/>
              </a:endParaRPr>
            </a:p>
            <a:p>
              <a:pPr algn="ctr" defTabSz="609630">
                <a:lnSpc>
                  <a:spcPts val="3952"/>
                </a:lnSpc>
              </a:pPr>
              <a:r>
                <a:rPr lang="en-US" sz="3200" b="1" dirty="0">
                  <a:solidFill>
                    <a:srgbClr val="C00000"/>
                  </a:solidFill>
                  <a:latin typeface="Arial" panose="020B0604020202020204" pitchFamily="34" charset="0"/>
                  <a:cs typeface="Arial" panose="020B0604020202020204" pitchFamily="34" charset="0"/>
                </a:rPr>
                <a:t>Ý </a:t>
              </a:r>
              <a:r>
                <a:rPr lang="en-US" sz="3200" b="1" dirty="0" err="1">
                  <a:solidFill>
                    <a:srgbClr val="C00000"/>
                  </a:solidFill>
                  <a:latin typeface="Arial" panose="020B0604020202020204" pitchFamily="34" charset="0"/>
                  <a:cs typeface="Arial" panose="020B0604020202020204" pitchFamily="34" charset="0"/>
                </a:rPr>
                <a:t>nghĩa</a:t>
              </a:r>
              <a:endParaRPr lang="en-US" sz="3200" b="1" dirty="0">
                <a:solidFill>
                  <a:srgbClr val="C00000"/>
                </a:solidFill>
                <a:latin typeface="Arial" panose="020B0604020202020204" pitchFamily="34" charset="0"/>
                <a:cs typeface="Arial" panose="020B0604020202020204" pitchFamily="34" charset="0"/>
              </a:endParaRPr>
            </a:p>
          </p:txBody>
        </p:sp>
      </p:grpSp>
      <p:grpSp>
        <p:nvGrpSpPr>
          <p:cNvPr id="10" name="Group 9"/>
          <p:cNvGrpSpPr/>
          <p:nvPr/>
        </p:nvGrpSpPr>
        <p:grpSpPr>
          <a:xfrm>
            <a:off x="1930399" y="1854200"/>
            <a:ext cx="8483599" cy="4521200"/>
            <a:chOff x="2895597" y="2781300"/>
            <a:chExt cx="12725399" cy="678180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895597" y="2781300"/>
              <a:ext cx="12725399" cy="6781800"/>
            </a:xfrm>
            <a:prstGeom prst="rect">
              <a:avLst/>
            </a:prstGeom>
          </p:spPr>
        </p:pic>
        <p:sp>
          <p:nvSpPr>
            <p:cNvPr id="9" name="Rectangle 8"/>
            <p:cNvSpPr/>
            <p:nvPr/>
          </p:nvSpPr>
          <p:spPr>
            <a:xfrm>
              <a:off x="3886196" y="3231374"/>
              <a:ext cx="10744200" cy="4200765"/>
            </a:xfrm>
            <a:prstGeom prst="rect">
              <a:avLst/>
            </a:prstGeom>
          </p:spPr>
          <p:txBody>
            <a:bodyPr wrap="square">
              <a:spAutoFit/>
            </a:bodyPr>
            <a:lstStyle/>
            <a:p>
              <a:pPr algn="just" defTabSz="609630">
                <a:lnSpc>
                  <a:spcPct val="150000"/>
                </a:lnSpc>
              </a:pPr>
              <a:r>
                <a:rPr lang="en-US" sz="2933" dirty="0" err="1">
                  <a:solidFill>
                    <a:prstClr val="black"/>
                  </a:solidFill>
                  <a:latin typeface="Arial" panose="020B0604020202020204" pitchFamily="34" charset="0"/>
                  <a:cs typeface="Arial" panose="020B0604020202020204" pitchFamily="34" charset="0"/>
                </a:rPr>
                <a:t>Số</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trung</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bình</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là</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giá</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trị</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trung</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bình</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cộng</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của</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các</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số</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trong</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mẫu</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số</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liệu</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nó</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cho</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biết</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vị</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trí</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trung</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tâm</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của</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mẫu</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số</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liệu</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và</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có</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thể</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dùng</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để</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đại</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diện</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cho</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mẫu</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số</a:t>
              </a:r>
              <a:r>
                <a:rPr lang="en-US" sz="2933" dirty="0">
                  <a:solidFill>
                    <a:prstClr val="black"/>
                  </a:solidFill>
                  <a:latin typeface="Arial" panose="020B0604020202020204" pitchFamily="34" charset="0"/>
                  <a:cs typeface="Arial" panose="020B0604020202020204" pitchFamily="34" charset="0"/>
                </a:rPr>
                <a:t> </a:t>
              </a:r>
              <a:r>
                <a:rPr lang="en-US" sz="2933" dirty="0" err="1">
                  <a:solidFill>
                    <a:prstClr val="black"/>
                  </a:solidFill>
                  <a:latin typeface="Arial" panose="020B0604020202020204" pitchFamily="34" charset="0"/>
                  <a:cs typeface="Arial" panose="020B0604020202020204" pitchFamily="34" charset="0"/>
                </a:rPr>
                <a:t>liệu</a:t>
              </a:r>
              <a:r>
                <a:rPr lang="en-US" sz="2933" dirty="0">
                  <a:solidFill>
                    <a:prstClr val="black"/>
                  </a:solidFill>
                  <a:latin typeface="Arial" panose="020B0604020202020204" pitchFamily="34" charset="0"/>
                  <a:cs typeface="Arial" panose="020B0604020202020204" pitchFamily="34" charset="0"/>
                </a:rPr>
                <a:t>. </a:t>
              </a:r>
            </a:p>
          </p:txBody>
        </p:sp>
      </p:grpSp>
      <p:pic>
        <p:nvPicPr>
          <p:cNvPr id="11" name="Picture 40"/>
          <p:cNvPicPr>
            <a:picLocks noChangeAspect="1"/>
          </p:cNvPicPr>
          <p:nvPr/>
        </p:nvPicPr>
        <p:blipFill>
          <a:blip r:embed="rId7"/>
          <a:srcRect/>
          <a:stretch>
            <a:fillRect/>
          </a:stretch>
        </p:blipFill>
        <p:spPr>
          <a:xfrm>
            <a:off x="3234662" y="1217597"/>
            <a:ext cx="927542" cy="87421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386" y="2820321"/>
            <a:ext cx="1299813" cy="1437847"/>
          </a:xfrm>
          <a:prstGeom prst="rect">
            <a:avLst/>
          </a:prstGeom>
        </p:spPr>
      </p:pic>
      <p:pic>
        <p:nvPicPr>
          <p:cNvPr id="13"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448800" y="3647323"/>
            <a:ext cx="2421897" cy="3213131"/>
          </a:xfrm>
          <a:prstGeom prst="rect">
            <a:avLst/>
          </a:prstGeom>
        </p:spPr>
      </p:pic>
    </p:spTree>
    <p:extLst>
      <p:ext uri="{BB962C8B-B14F-4D97-AF65-F5344CB8AC3E}">
        <p14:creationId xmlns:p14="http://schemas.microsoft.com/office/powerpoint/2010/main" val="2184770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1244</Words>
  <Application>Microsoft Office PowerPoint</Application>
  <PresentationFormat>Widescreen</PresentationFormat>
  <Paragraphs>185</Paragraphs>
  <Slides>21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Cambria Math</vt:lpstr>
      <vt:lpstr>Public Sans Bold</vt:lpstr>
      <vt:lpstr>Times New Roman</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2025-01-26T03:17:28Z</dcterms:created>
  <dcterms:modified xsi:type="dcterms:W3CDTF">2025-01-26T03:23:04Z</dcterms:modified>
</cp:coreProperties>
</file>