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3"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301"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03C4A-4440-408D-A422-D1609595391E}"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CD5A-E055-47DF-B7C1-2E48D6F0A754}" type="slidenum">
              <a:rPr lang="en-US" smtClean="0"/>
              <a:t>‹#›</a:t>
            </a:fld>
            <a:endParaRPr lang="en-US"/>
          </a:p>
        </p:txBody>
      </p:sp>
    </p:spTree>
    <p:extLst>
      <p:ext uri="{BB962C8B-B14F-4D97-AF65-F5344CB8AC3E}">
        <p14:creationId xmlns:p14="http://schemas.microsoft.com/office/powerpoint/2010/main" val="58519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2BE3-7A6F-492C-9D09-55238CBAC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1866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592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4235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312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367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1606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5790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2704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072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3130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7421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1/30/2025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15104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23.png"/><Relationship Id="rId12" Type="http://schemas.openxmlformats.org/officeDocument/2006/relationships/image" Target="../media/image30.svg"/><Relationship Id="rId2" Type="http://schemas.openxmlformats.org/officeDocument/2006/relationships/image" Target="../media/image4.jpeg"/><Relationship Id="rId16" Type="http://schemas.openxmlformats.org/officeDocument/2006/relationships/image" Target="../media/image25.png"/><Relationship Id="rId1" Type="http://schemas.openxmlformats.org/officeDocument/2006/relationships/slideLayout" Target="../slideLayouts/slideLayout7.xml"/><Relationship Id="rId15" Type="http://schemas.openxmlformats.org/officeDocument/2006/relationships/image" Target="../media/image24.png"/><Relationship Id="rId14" Type="http://schemas.openxmlformats.org/officeDocument/2006/relationships/image" Target="../media/image21.jpg"/></Relationships>
</file>

<file path=ppt/slides/_rels/slide11.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23.png"/><Relationship Id="rId12" Type="http://schemas.openxmlformats.org/officeDocument/2006/relationships/image" Target="../media/image30.svg"/><Relationship Id="rId2" Type="http://schemas.openxmlformats.org/officeDocument/2006/relationships/image" Target="../media/image4.jpeg"/><Relationship Id="rId16" Type="http://schemas.openxmlformats.org/officeDocument/2006/relationships/image" Target="../media/image25.png"/><Relationship Id="rId1" Type="http://schemas.openxmlformats.org/officeDocument/2006/relationships/slideLayout" Target="../slideLayouts/slideLayout7.xml"/><Relationship Id="rId15" Type="http://schemas.openxmlformats.org/officeDocument/2006/relationships/image" Target="../media/image24.png"/><Relationship Id="rId1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44.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2.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6.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5" Type="http://schemas.openxmlformats.org/officeDocument/2006/relationships/image" Target="../media/image64.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15.svg"/><Relationship Id="rId10" Type="http://schemas.openxmlformats.org/officeDocument/2006/relationships/image" Target="../media/image6.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2.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10" Type="http://schemas.openxmlformats.org/officeDocument/2006/relationships/image" Target="../media/image18.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10" Type="http://schemas.openxmlformats.org/officeDocument/2006/relationships/image" Target="../media/image18.svg"/><Relationship Id="rId9" Type="http://schemas.openxmlformats.org/officeDocument/2006/relationships/image" Target="../media/image17.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a:blip r:embed="rId2"/>
          <a:stretch>
            <a:fillRect/>
          </a:stretch>
        </p:blipFill>
        <p:spPr>
          <a:xfrm>
            <a:off x="173916" y="-162459"/>
            <a:ext cx="11481795" cy="6633023"/>
          </a:xfrm>
          <a:prstGeom prst="rect">
            <a:avLst/>
          </a:prstGeom>
        </p:spPr>
      </p:pic>
      <p:sp>
        <p:nvSpPr>
          <p:cNvPr id="70" name="Google Shape;132;p3"/>
          <p:cNvSpPr/>
          <p:nvPr/>
        </p:nvSpPr>
        <p:spPr>
          <a:xfrm>
            <a:off x="748775" y="1447800"/>
            <a:ext cx="10467331" cy="2808178"/>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THPT NGÔ LÊ TÂN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 VIÊN: HỒ VĂN NGUYÊN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10A4</a:t>
            </a: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609630" rtl="0" eaLnBrk="1" fontAlgn="auto" latinLnBrk="0" hangingPunct="1">
              <a:lnSpc>
                <a:spcPct val="150000"/>
              </a:lnSpc>
              <a:spcBef>
                <a:spcPts val="133"/>
              </a:spcBef>
              <a:spcAft>
                <a:spcPts val="0"/>
              </a:spcAft>
              <a:buClrTx/>
              <a:buSzTx/>
              <a:buFontTx/>
              <a:buNone/>
              <a:tabLst/>
              <a:defRPr/>
            </a:pP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893346" y="4123356"/>
            <a:ext cx="7949901" cy="2123466"/>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lang="en-US" sz="29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kumimoji="0" lang="vi-VN" sz="2933"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933"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 BẤT PHƯƠNG TRÌNH BẬC NHẤT HAI ẨN</a:t>
            </a:r>
            <a:endParaRPr kumimoji="0" lang="en-US" sz="2933"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730453"/>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11805949" cy="6444865"/>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193026" y="838200"/>
            <a:ext cx="11805949" cy="5813233"/>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023600" y="330187"/>
            <a:ext cx="476665" cy="476665"/>
          </a:xfrm>
          <a:prstGeom prst="rect">
            <a:avLst/>
          </a:prstGeom>
        </p:spPr>
      </p:pic>
      <p:grpSp>
        <p:nvGrpSpPr>
          <p:cNvPr id="30" name="Group 29"/>
          <p:cNvGrpSpPr/>
          <p:nvPr/>
        </p:nvGrpSpPr>
        <p:grpSpPr>
          <a:xfrm>
            <a:off x="3098800" y="174347"/>
            <a:ext cx="1750079" cy="1320800"/>
            <a:chOff x="2632683" y="495301"/>
            <a:chExt cx="2625118" cy="1981200"/>
          </a:xfrm>
        </p:grpSpPr>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54149"/>
            </a:xfrm>
            <a:prstGeom prst="rect">
              <a:avLst/>
            </a:prstGeom>
            <a:noFill/>
          </p:spPr>
          <p:txBody>
            <a:bodyPr wrap="square" rtlCol="0">
              <a:spAutoFit/>
            </a:bodyPr>
            <a:lstStyle/>
            <a:p>
              <a:pPr algn="ctr" defTabSz="609630"/>
              <a:r>
                <a:rPr lang="en-US" sz="2667" b="1" dirty="0" err="1">
                  <a:solidFill>
                    <a:prstClr val="black"/>
                  </a:solidFill>
                  <a:latin typeface="Arial" panose="020B0604020202020204" pitchFamily="34" charset="0"/>
                  <a:cs typeface="Arial" panose="020B0604020202020204" pitchFamily="34" charset="0"/>
                </a:rPr>
                <a:t>Giải</a:t>
              </a:r>
              <a:endParaRPr lang="en-US" sz="2667" b="1" dirty="0">
                <a:solidFill>
                  <a:prstClr val="black"/>
                </a:solidFill>
                <a:latin typeface="Arial" panose="020B0604020202020204" pitchFamily="34" charset="0"/>
                <a:cs typeface="Arial" panose="020B0604020202020204" pitchFamily="34" charset="0"/>
              </a:endParaRPr>
            </a:p>
          </p:txBody>
        </p:sp>
      </p:grpSp>
      <p:sp>
        <p:nvSpPr>
          <p:cNvPr id="33" name="Rectangle 32"/>
          <p:cNvSpPr/>
          <p:nvPr/>
        </p:nvSpPr>
        <p:spPr>
          <a:xfrm>
            <a:off x="609600" y="1122162"/>
            <a:ext cx="7620000" cy="2492990"/>
          </a:xfrm>
          <a:prstGeom prst="rect">
            <a:avLst/>
          </a:prstGeom>
        </p:spPr>
        <p:txBody>
          <a:bodyPr wrap="square">
            <a:spAutoFit/>
          </a:bodyPr>
          <a:lstStyle/>
          <a:p>
            <a:pPr algn="just" defTabSz="609630">
              <a:lnSpc>
                <a:spcPct val="130000"/>
              </a:lnSpc>
            </a:pPr>
            <a:r>
              <a:rPr lang="vi-VN" sz="2400" dirty="0">
                <a:solidFill>
                  <a:prstClr val="black"/>
                </a:solidFill>
                <a:latin typeface="Arial" panose="020B0604020202020204" pitchFamily="34" charset="0"/>
                <a:cs typeface="Arial" panose="020B0604020202020204" pitchFamily="34" charset="0"/>
              </a:rPr>
              <a:t>a) </a:t>
            </a:r>
            <a:endParaRPr lang="en-US" sz="2400" dirty="0">
              <a:solidFill>
                <a:prstClr val="black"/>
              </a:solidFill>
              <a:latin typeface="Arial" panose="020B0604020202020204" pitchFamily="34" charset="0"/>
              <a:cs typeface="Arial" panose="020B0604020202020204" pitchFamily="34" charset="0"/>
            </a:endParaRPr>
          </a:p>
          <a:p>
            <a:pPr marL="381019" indent="-381019" algn="just" defTabSz="609630">
              <a:lnSpc>
                <a:spcPct val="130000"/>
              </a:lnSpc>
              <a:buFont typeface="Arial" panose="020B0604020202020204" pitchFamily="34" charset="0"/>
              <a:buChar char="•"/>
            </a:pPr>
            <a:r>
              <a:rPr lang="vi-VN" sz="2400" dirty="0">
                <a:solidFill>
                  <a:prstClr val="black"/>
                </a:solidFill>
                <a:latin typeface="Arial" panose="020B0604020202020204" pitchFamily="34" charset="0"/>
                <a:cs typeface="Arial" panose="020B0604020202020204" pitchFamily="34" charset="0"/>
              </a:rPr>
              <a:t>Trục Oy có phương trình x = 0</a:t>
            </a:r>
            <a:r>
              <a:rPr lang="en-US" sz="2400" dirty="0">
                <a:solidFill>
                  <a:prstClr val="black"/>
                </a:solidFill>
                <a:latin typeface="Arial" panose="020B0604020202020204" pitchFamily="34" charset="0"/>
                <a:cs typeface="Arial" panose="020B0604020202020204" pitchFamily="34" charset="0"/>
              </a:rPr>
              <a:t>.</a:t>
            </a:r>
            <a:endParaRPr lang="vi-VN" sz="2400" dirty="0">
              <a:solidFill>
                <a:prstClr val="black"/>
              </a:solidFill>
              <a:latin typeface="Arial" panose="020B0604020202020204" pitchFamily="34" charset="0"/>
              <a:cs typeface="Arial" panose="020B0604020202020204" pitchFamily="34" charset="0"/>
            </a:endParaRPr>
          </a:p>
          <a:p>
            <a:pPr algn="just" defTabSz="609630">
              <a:lnSpc>
                <a:spcPct val="130000"/>
              </a:lnSpc>
            </a:pPr>
            <a:r>
              <a:rPr lang="vi-VN" sz="2400" dirty="0">
                <a:solidFill>
                  <a:prstClr val="black"/>
                </a:solidFill>
                <a:latin typeface="Arial" panose="020B0604020202020204" pitchFamily="34" charset="0"/>
                <a:cs typeface="Arial" panose="020B0604020202020204" pitchFamily="34" charset="0"/>
              </a:rPr>
              <a:t>Điểm (1; 0) thỏa mãn 1 &gt; 0, nên miền nghiệm D</a:t>
            </a:r>
            <a:r>
              <a:rPr lang="en-US" sz="2400" baseline="-25000" dirty="0">
                <a:solidFill>
                  <a:prstClr val="black"/>
                </a:solidFill>
                <a:latin typeface="Arial" panose="020B0604020202020204" pitchFamily="34" charset="0"/>
                <a:cs typeface="Arial" panose="020B0604020202020204" pitchFamily="34" charset="0"/>
              </a:rPr>
              <a:t>1</a:t>
            </a:r>
            <a:r>
              <a:rPr lang="vi-VN" sz="2400" dirty="0">
                <a:solidFill>
                  <a:prstClr val="black"/>
                </a:solidFill>
                <a:latin typeface="Arial" panose="020B0604020202020204" pitchFamily="34" charset="0"/>
                <a:cs typeface="Arial" panose="020B0604020202020204" pitchFamily="34" charset="0"/>
              </a:rPr>
              <a:t> của bất phương trình x</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0</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là nửa mặt phẳng bờ Oy chứa điểm (1; 0) (tính cả bờ Oy).</a:t>
            </a:r>
          </a:p>
        </p:txBody>
      </p:sp>
      <p:sp>
        <p:nvSpPr>
          <p:cNvPr id="34" name="Rectangle 33"/>
          <p:cNvSpPr/>
          <p:nvPr/>
        </p:nvSpPr>
        <p:spPr>
          <a:xfrm>
            <a:off x="600635" y="3506408"/>
            <a:ext cx="11178663" cy="2973122"/>
          </a:xfrm>
          <a:prstGeom prst="rect">
            <a:avLst/>
          </a:prstGeom>
        </p:spPr>
        <p:txBody>
          <a:bodyPr wrap="square">
            <a:spAutoFit/>
          </a:bodyPr>
          <a:lstStyle/>
          <a:p>
            <a:pPr algn="just" defTabSz="609630">
              <a:lnSpc>
                <a:spcPct val="130000"/>
              </a:lnSpc>
            </a:pPr>
            <a:r>
              <a:rPr lang="vi-VN" sz="2400" dirty="0">
                <a:solidFill>
                  <a:prstClr val="black"/>
                </a:solidFill>
                <a:latin typeface="Arial" panose="020B0604020202020204" pitchFamily="34" charset="0"/>
              </a:rPr>
              <a:t>Trục Oy có phương trình y = 0.</a:t>
            </a:r>
          </a:p>
          <a:p>
            <a:pPr algn="just" defTabSz="609630">
              <a:lnSpc>
                <a:spcPct val="130000"/>
              </a:lnSpc>
            </a:pPr>
            <a:r>
              <a:rPr lang="vi-VN" sz="2400" dirty="0">
                <a:solidFill>
                  <a:prstClr val="black"/>
                </a:solidFill>
                <a:latin typeface="Arial" panose="020B0604020202020204" pitchFamily="34" charset="0"/>
              </a:rPr>
              <a:t>Điểm (0; 1) ) thỏa mãn 1 &gt; 0, nên miền nghiệm D</a:t>
            </a:r>
            <a:r>
              <a:rPr lang="en-US" sz="2400" baseline="-25000" dirty="0">
                <a:solidFill>
                  <a:prstClr val="black"/>
                </a:solidFill>
                <a:latin typeface="Calibri"/>
              </a:rPr>
              <a:t>2</a:t>
            </a:r>
            <a:r>
              <a:rPr lang="vi-VN" sz="2400" dirty="0">
                <a:solidFill>
                  <a:prstClr val="black"/>
                </a:solidFill>
                <a:latin typeface="Arial" panose="020B0604020202020204" pitchFamily="34" charset="0"/>
              </a:rPr>
              <a:t> của bất phương trình y ≥ 0 là nửa mặt phẳng bờ Ox chứa điểm (0; 1) (tính cả bờ Ox).</a:t>
            </a:r>
          </a:p>
          <a:p>
            <a:pPr algn="just" defTabSz="609630">
              <a:lnSpc>
                <a:spcPct val="130000"/>
              </a:lnSpc>
            </a:pPr>
            <a:r>
              <a:rPr lang="vi-VN" sz="2400" dirty="0">
                <a:solidFill>
                  <a:prstClr val="black"/>
                </a:solidFill>
                <a:latin typeface="Arial" panose="020B0604020202020204" pitchFamily="34" charset="0"/>
              </a:rPr>
              <a:t>Vẽ đường thẳng d: x + y = 150. Tọa độ điểm O(0; 0) thỏa mãn 0 + 0 &lt; 150.</a:t>
            </a:r>
          </a:p>
          <a:p>
            <a:pPr algn="just" defTabSz="609630">
              <a:lnSpc>
                <a:spcPct val="130000"/>
              </a:lnSpc>
            </a:pPr>
            <a:r>
              <a:rPr lang="vi-VN" sz="2400" dirty="0">
                <a:solidFill>
                  <a:prstClr val="black"/>
                </a:solidFill>
                <a:latin typeface="Arial" panose="020B0604020202020204" pitchFamily="34" charset="0"/>
              </a:rPr>
              <a:t>Miền nghiệm D3 của bất phương trình x + y ≤ 150 là nửa mặt phẳng bờ d chứa gốc tọa độ (tính cả bờ d).</a:t>
            </a:r>
          </a:p>
        </p:txBody>
      </p:sp>
      <p:pic>
        <p:nvPicPr>
          <p:cNvPr id="35" name="Picture 34"/>
          <p:cNvPicPr>
            <a:picLocks noChangeAspect="1"/>
          </p:cNvPicPr>
          <p:nvPr/>
        </p:nvPicPr>
        <p:blipFill rotWithShape="1">
          <a:blip r:embed="rId14">
            <a:extLst>
              <a:ext uri="{28A0092B-C50C-407E-A947-70E740481C1C}">
                <a14:useLocalDpi xmlns:a14="http://schemas.microsoft.com/office/drawing/2010/main" val="0"/>
              </a:ext>
            </a:extLst>
          </a:blip>
          <a:srcRect r="3839"/>
          <a:stretch/>
        </p:blipFill>
        <p:spPr>
          <a:xfrm>
            <a:off x="8362321" y="969109"/>
            <a:ext cx="3220080" cy="2999121"/>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4505" y="-223930"/>
            <a:ext cx="1543615" cy="1509564"/>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7026334" flipH="1">
            <a:off x="6404461" y="-405204"/>
            <a:ext cx="692455" cy="2291142"/>
          </a:xfrm>
          <a:prstGeom prst="rect">
            <a:avLst/>
          </a:prstGeom>
        </p:spPr>
      </p:pic>
    </p:spTree>
    <p:extLst>
      <p:ext uri="{BB962C8B-B14F-4D97-AF65-F5344CB8AC3E}">
        <p14:creationId xmlns:p14="http://schemas.microsoft.com/office/powerpoint/2010/main" val="121371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strVal val="#ppt_w+.3"/>
                                          </p:val>
                                        </p:tav>
                                        <p:tav tm="100000">
                                          <p:val>
                                            <p:strVal val="#ppt_w"/>
                                          </p:val>
                                        </p:tav>
                                      </p:tavLst>
                                    </p:anim>
                                    <p:anim calcmode="lin" valueType="num">
                                      <p:cBhvr>
                                        <p:cTn id="21" dur="500" fill="hold"/>
                                        <p:tgtEl>
                                          <p:spTgt spid="33"/>
                                        </p:tgtEl>
                                        <p:attrNameLst>
                                          <p:attrName>ppt_h</p:attrName>
                                        </p:attrNameLst>
                                      </p:cBhvr>
                                      <p:tavLst>
                                        <p:tav tm="0">
                                          <p:val>
                                            <p:strVal val="#ppt_h"/>
                                          </p:val>
                                        </p:tav>
                                        <p:tav tm="100000">
                                          <p:val>
                                            <p:strVal val="#ppt_h"/>
                                          </p:val>
                                        </p:tav>
                                      </p:tavLst>
                                    </p:anim>
                                    <p:animEffect transition="in" filter="fade">
                                      <p:cBhvr>
                                        <p:cTn id="22" dur="500"/>
                                        <p:tgtEl>
                                          <p:spTgt spid="33"/>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strVal val="#ppt_w+.3"/>
                                          </p:val>
                                        </p:tav>
                                        <p:tav tm="100000">
                                          <p:val>
                                            <p:strVal val="#ppt_w"/>
                                          </p:val>
                                        </p:tav>
                                      </p:tavLst>
                                    </p:anim>
                                    <p:anim calcmode="lin" valueType="num">
                                      <p:cBhvr>
                                        <p:cTn id="26" dur="500" fill="hold"/>
                                        <p:tgtEl>
                                          <p:spTgt spid="34"/>
                                        </p:tgtEl>
                                        <p:attrNameLst>
                                          <p:attrName>ppt_h</p:attrName>
                                        </p:attrNameLst>
                                      </p:cBhvr>
                                      <p:tavLst>
                                        <p:tav tm="0">
                                          <p:val>
                                            <p:strVal val="#ppt_h"/>
                                          </p:val>
                                        </p:tav>
                                        <p:tav tm="100000">
                                          <p:val>
                                            <p:strVal val="#ppt_h"/>
                                          </p:val>
                                        </p:tav>
                                      </p:tavLst>
                                    </p:anim>
                                    <p:animEffect transition="in" filter="fade">
                                      <p:cBhvr>
                                        <p:cTn id="27" dur="500"/>
                                        <p:tgtEl>
                                          <p:spTgt spid="34"/>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ppt_w+.3"/>
                                          </p:val>
                                        </p:tav>
                                        <p:tav tm="100000">
                                          <p:val>
                                            <p:strVal val="#ppt_w"/>
                                          </p:val>
                                        </p:tav>
                                      </p:tavLst>
                                    </p:anim>
                                    <p:anim calcmode="lin" valueType="num">
                                      <p:cBhvr>
                                        <p:cTn id="31" dur="500" fill="hold"/>
                                        <p:tgtEl>
                                          <p:spTgt spid="35"/>
                                        </p:tgtEl>
                                        <p:attrNameLst>
                                          <p:attrName>ppt_h</p:attrName>
                                        </p:attrNameLst>
                                      </p:cBhvr>
                                      <p:tavLst>
                                        <p:tav tm="0">
                                          <p:val>
                                            <p:strVal val="#ppt_h"/>
                                          </p:val>
                                        </p:tav>
                                        <p:tav tm="100000">
                                          <p:val>
                                            <p:strVal val="#ppt_h"/>
                                          </p:val>
                                        </p:tav>
                                      </p:tavLst>
                                    </p:anim>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11805949" cy="6444865"/>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193026" y="838200"/>
            <a:ext cx="11805949" cy="5813233"/>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023600" y="330187"/>
            <a:ext cx="476665" cy="476665"/>
          </a:xfrm>
          <a:prstGeom prst="rect">
            <a:avLst/>
          </a:prstGeom>
        </p:spPr>
      </p:pic>
      <p:grpSp>
        <p:nvGrpSpPr>
          <p:cNvPr id="30" name="Group 29"/>
          <p:cNvGrpSpPr/>
          <p:nvPr/>
        </p:nvGrpSpPr>
        <p:grpSpPr>
          <a:xfrm>
            <a:off x="3098800" y="174347"/>
            <a:ext cx="1750079" cy="1320800"/>
            <a:chOff x="2632683" y="495301"/>
            <a:chExt cx="2625118" cy="1981200"/>
          </a:xfrm>
        </p:grpSpPr>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54149"/>
            </a:xfrm>
            <a:prstGeom prst="rect">
              <a:avLst/>
            </a:prstGeom>
            <a:noFill/>
          </p:spPr>
          <p:txBody>
            <a:bodyPr wrap="square" rtlCol="0">
              <a:spAutoFit/>
            </a:bodyPr>
            <a:lstStyle/>
            <a:p>
              <a:pPr algn="ctr" defTabSz="609630"/>
              <a:r>
                <a:rPr lang="en-US" sz="2667" b="1" dirty="0" err="1">
                  <a:solidFill>
                    <a:prstClr val="black"/>
                  </a:solidFill>
                  <a:latin typeface="Arial" panose="020B0604020202020204" pitchFamily="34" charset="0"/>
                  <a:cs typeface="Arial" panose="020B0604020202020204" pitchFamily="34" charset="0"/>
                </a:rPr>
                <a:t>Giải</a:t>
              </a:r>
              <a:endParaRPr lang="en-US" sz="2667" b="1" dirty="0">
                <a:solidFill>
                  <a:prstClr val="black"/>
                </a:solidFill>
                <a:latin typeface="Arial" panose="020B0604020202020204" pitchFamily="34" charset="0"/>
                <a:cs typeface="Arial" panose="020B0604020202020204" pitchFamily="34" charset="0"/>
              </a:endParaRPr>
            </a:p>
          </p:txBody>
        </p:sp>
      </p:grpSp>
      <p:pic>
        <p:nvPicPr>
          <p:cNvPr id="35" name="Picture 34"/>
          <p:cNvPicPr>
            <a:picLocks noChangeAspect="1"/>
          </p:cNvPicPr>
          <p:nvPr/>
        </p:nvPicPr>
        <p:blipFill rotWithShape="1">
          <a:blip r:embed="rId14">
            <a:extLst>
              <a:ext uri="{28A0092B-C50C-407E-A947-70E740481C1C}">
                <a14:useLocalDpi xmlns:a14="http://schemas.microsoft.com/office/drawing/2010/main" val="0"/>
              </a:ext>
            </a:extLst>
          </a:blip>
          <a:srcRect r="3839"/>
          <a:stretch/>
        </p:blipFill>
        <p:spPr>
          <a:xfrm>
            <a:off x="8362321" y="969109"/>
            <a:ext cx="3220080" cy="2999121"/>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4505" y="-223930"/>
            <a:ext cx="1543615" cy="1509564"/>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7026334" flipH="1">
            <a:off x="6404461" y="-405204"/>
            <a:ext cx="692455" cy="2291142"/>
          </a:xfrm>
          <a:prstGeom prst="rect">
            <a:avLst/>
          </a:prstGeom>
        </p:spPr>
      </p:pic>
      <p:sp>
        <p:nvSpPr>
          <p:cNvPr id="7" name="Rectangle 6"/>
          <p:cNvSpPr/>
          <p:nvPr/>
        </p:nvSpPr>
        <p:spPr>
          <a:xfrm>
            <a:off x="1117600" y="1751457"/>
            <a:ext cx="6553200" cy="4402103"/>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b) Miền tam giác OAB là giao của các miền D</a:t>
            </a:r>
            <a:r>
              <a:rPr lang="en-US" sz="2667" baseline="-25000" dirty="0">
                <a:solidFill>
                  <a:prstClr val="black"/>
                </a:solidFill>
                <a:latin typeface="Arial" panose="020B0604020202020204" pitchFamily="34" charset="0"/>
                <a:cs typeface="Arial" panose="020B0604020202020204" pitchFamily="34" charset="0"/>
              </a:rPr>
              <a:t>1</a:t>
            </a:r>
            <a:r>
              <a:rPr lang="vi-VN" sz="2667" dirty="0">
                <a:solidFill>
                  <a:prstClr val="black"/>
                </a:solidFill>
                <a:latin typeface="Arial" panose="020B0604020202020204" pitchFamily="34" charset="0"/>
                <a:cs typeface="Arial" panose="020B0604020202020204" pitchFamily="34" charset="0"/>
              </a:rPr>
              <a:t>, D</a:t>
            </a:r>
            <a:r>
              <a:rPr lang="en-US" sz="2667" baseline="-25000" dirty="0">
                <a:solidFill>
                  <a:prstClr val="black"/>
                </a:solidFill>
                <a:latin typeface="Arial" panose="020B0604020202020204" pitchFamily="34" charset="0"/>
                <a:cs typeface="Arial" panose="020B0604020202020204" pitchFamily="34" charset="0"/>
              </a:rPr>
              <a:t>2</a:t>
            </a:r>
            <a:r>
              <a:rPr lang="en-US"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 D</a:t>
            </a:r>
            <a:r>
              <a:rPr lang="en-US" sz="2667" baseline="-25000" dirty="0">
                <a:solidFill>
                  <a:prstClr val="black"/>
                </a:solidFill>
                <a:latin typeface="Arial" panose="020B0604020202020204" pitchFamily="34" charset="0"/>
                <a:cs typeface="Arial" panose="020B0604020202020204" pitchFamily="34" charset="0"/>
              </a:rPr>
              <a:t>3</a:t>
            </a:r>
            <a:r>
              <a:rPr lang="vi-VN"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c) Ta có: 1 &gt; 0, 2 &gt; 0 và 1 + 2 &lt; 150 nên (1; 2) là nghiệm của hệ bất phương trình đã cho. Vì 1 &gt; 0, 149 &gt; 0 và 1 + 149 = 150 nên (1; 149) là nghiệm của hệ bất phương trình đã cho.</a:t>
            </a:r>
          </a:p>
        </p:txBody>
      </p:sp>
    </p:spTree>
    <p:extLst>
      <p:ext uri="{BB962C8B-B14F-4D97-AF65-F5344CB8AC3E}">
        <p14:creationId xmlns:p14="http://schemas.microsoft.com/office/powerpoint/2010/main" val="2661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940" y="2116955"/>
            <a:ext cx="10401661" cy="4207645"/>
            <a:chOff x="0" y="0"/>
            <a:chExt cx="9073281" cy="3925998"/>
          </a:xfrm>
          <a:solidFill>
            <a:schemeClr val="accent3">
              <a:lumMod val="40000"/>
              <a:lumOff val="6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855620" y="822452"/>
            <a:ext cx="10421981" cy="966350"/>
            <a:chOff x="0" y="0"/>
            <a:chExt cx="21640800" cy="1147348"/>
          </a:xfrm>
          <a:solidFill>
            <a:schemeClr val="accent2">
              <a:lumMod val="40000"/>
              <a:lumOff val="60000"/>
            </a:schemeClr>
          </a:solidFill>
        </p:grpSpPr>
        <p:grpSp>
          <p:nvGrpSpPr>
            <p:cNvPr id="17" name="Group 17"/>
            <p:cNvGrpSpPr/>
            <p:nvPr/>
          </p:nvGrpSpPr>
          <p:grpSpPr>
            <a:xfrm>
              <a:off x="0" y="0"/>
              <a:ext cx="21640800" cy="1147348"/>
              <a:chOff x="0" y="0"/>
              <a:chExt cx="12456187" cy="660400"/>
            </a:xfrm>
            <a:grpFill/>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19" name="TextBox 19"/>
            <p:cNvSpPr txBox="1"/>
            <p:nvPr/>
          </p:nvSpPr>
          <p:spPr>
            <a:xfrm>
              <a:off x="5976856" y="389617"/>
              <a:ext cx="9729281" cy="350198"/>
            </a:xfrm>
            <a:prstGeom prst="rect">
              <a:avLst/>
            </a:prstGeom>
            <a:grpFill/>
          </p:spPr>
          <p:txBody>
            <a:bodyPr lIns="0" tIns="0" rIns="0" bIns="0" rtlCol="0" anchor="t">
              <a:spAutoFit/>
            </a:bodyPr>
            <a:lstStyle/>
            <a:p>
              <a:pPr algn="ctr" defTabSz="609630">
                <a:lnSpc>
                  <a:spcPts val="2333"/>
                </a:lnSpc>
              </a:pPr>
              <a:r>
                <a:rPr lang="en-US" sz="2933" b="1" spc="17" dirty="0" err="1">
                  <a:solidFill>
                    <a:prstClr val="black">
                      <a:lumMod val="95000"/>
                      <a:lumOff val="5000"/>
                    </a:prstClr>
                  </a:solidFill>
                  <a:latin typeface="Arial" panose="020B0604020202020204" pitchFamily="34" charset="0"/>
                  <a:cs typeface="Arial" panose="020B0604020202020204" pitchFamily="34" charset="0"/>
                </a:rPr>
                <a:t>Định</a:t>
              </a:r>
              <a:r>
                <a:rPr lang="en-US" sz="2933" b="1" spc="17" dirty="0">
                  <a:solidFill>
                    <a:prstClr val="black">
                      <a:lumMod val="95000"/>
                      <a:lumOff val="5000"/>
                    </a:prstClr>
                  </a:solidFill>
                  <a:latin typeface="Arial" panose="020B0604020202020204" pitchFamily="34" charset="0"/>
                  <a:cs typeface="Arial" panose="020B0604020202020204" pitchFamily="34" charset="0"/>
                </a:rPr>
                <a:t> </a:t>
              </a:r>
              <a:r>
                <a:rPr lang="en-US" sz="2933" b="1" spc="17" dirty="0" err="1">
                  <a:solidFill>
                    <a:prstClr val="black">
                      <a:lumMod val="95000"/>
                      <a:lumOff val="5000"/>
                    </a:prstClr>
                  </a:solidFill>
                  <a:latin typeface="Arial" panose="020B0604020202020204" pitchFamily="34" charset="0"/>
                  <a:cs typeface="Arial" panose="020B0604020202020204" pitchFamily="34" charset="0"/>
                </a:rPr>
                <a:t>nghĩa</a:t>
              </a:r>
              <a:endParaRPr lang="en-US" sz="2933" b="1" spc="17" dirty="0">
                <a:solidFill>
                  <a:prstClr val="black">
                    <a:lumMod val="95000"/>
                    <a:lumOff val="5000"/>
                  </a:prstClr>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77" y="214018"/>
            <a:ext cx="1865538" cy="1800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623" y="4902201"/>
            <a:ext cx="1133954" cy="2117527"/>
          </a:xfrm>
          <a:prstGeom prst="rect">
            <a:avLst/>
          </a:prstGeom>
        </p:spPr>
      </p:pic>
      <p:sp>
        <p:nvSpPr>
          <p:cNvPr id="6" name="Rectangle 5"/>
          <p:cNvSpPr/>
          <p:nvPr/>
        </p:nvSpPr>
        <p:spPr>
          <a:xfrm>
            <a:off x="1776854" y="2487405"/>
            <a:ext cx="8652354" cy="3170740"/>
          </a:xfrm>
          <a:prstGeom prst="rect">
            <a:avLst/>
          </a:prstGeom>
        </p:spPr>
        <p:txBody>
          <a:bodyPr wrap="square">
            <a:spAutoFit/>
          </a:bodyPr>
          <a:lstStyle/>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Trong mặt phẳng tọa độ, tập hợp các điểm có tọa độ là nghiệm của hệ bất phương trình bậc nhất hai ẩn là miền nghiệm của hệ bất phương trình đó.</a:t>
            </a:r>
          </a:p>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Miền nghiệm của hệ là giao các miền nghiệm của các bất phương trình trong hệ.</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37" y="2357137"/>
            <a:ext cx="2231197" cy="45008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8624" y="11514"/>
            <a:ext cx="2243377" cy="2193890"/>
          </a:xfrm>
          <a:prstGeom prst="rect">
            <a:avLst/>
          </a:prstGeom>
        </p:spPr>
      </p:pic>
    </p:spTree>
    <p:extLst>
      <p:ext uri="{BB962C8B-B14F-4D97-AF65-F5344CB8AC3E}">
        <p14:creationId xmlns:p14="http://schemas.microsoft.com/office/powerpoint/2010/main" val="256950854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0400" y="533400"/>
            <a:ext cx="10820400" cy="15748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660400" y="533400"/>
            <a:ext cx="1773242" cy="646276"/>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Ví</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dụ</a:t>
            </a:r>
            <a:r>
              <a:rPr lang="en-US" sz="2667" b="1" dirty="0">
                <a:solidFill>
                  <a:prstClr val="white"/>
                </a:solidFill>
                <a:latin typeface="Arial" panose="020B0604020202020204" pitchFamily="34" charset="0"/>
                <a:cs typeface="Arial" panose="020B0604020202020204" pitchFamily="34" charset="0"/>
              </a:rPr>
              <a:t> 2:</a:t>
            </a:r>
          </a:p>
        </p:txBody>
      </p:sp>
      <p:sp>
        <p:nvSpPr>
          <p:cNvPr id="37" name="TextBox 36"/>
          <p:cNvSpPr txBox="1"/>
          <p:nvPr/>
        </p:nvSpPr>
        <p:spPr>
          <a:xfrm>
            <a:off x="2540000" y="736025"/>
            <a:ext cx="5994400" cy="1200329"/>
          </a:xfrm>
          <a:prstGeom prst="rect">
            <a:avLst/>
          </a:prstGeom>
          <a:noFill/>
        </p:spPr>
        <p:txBody>
          <a:bodyPr wrap="square" rtlCol="0">
            <a:spAutoFit/>
          </a:bodyPr>
          <a:lstStyle/>
          <a:p>
            <a:pPr defTabSz="609630">
              <a:lnSpc>
                <a:spcPct val="150000"/>
              </a:lnSpc>
            </a:pPr>
            <a:r>
              <a:rPr lang="en-US" sz="2400" dirty="0" err="1">
                <a:solidFill>
                  <a:prstClr val="black"/>
                </a:solidFill>
                <a:latin typeface="Arial" panose="020B0604020202020204" pitchFamily="34" charset="0"/>
                <a:cs typeface="Arial" panose="020B0604020202020204" pitchFamily="34" charset="0"/>
              </a:rPr>
              <a:t>Biểu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diễn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miền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nghiệm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của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phương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mặt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phẳng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tọa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a:t>
            </a:r>
            <a:r>
              <a:rPr lang="en-US" sz="2400"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8" name="TextBox 37"/>
              <p:cNvSpPr txBox="1"/>
              <p:nvPr/>
            </p:nvSpPr>
            <p:spPr>
              <a:xfrm>
                <a:off x="8640758" y="749702"/>
                <a:ext cx="2478564" cy="1179105"/>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a:rPr lang="en-US" sz="2400">
                                  <a:solidFill>
                                    <a:prstClr val="black"/>
                                  </a:solidFill>
                                  <a:latin typeface="Cambria Math" panose="02040503050406030204" pitchFamily="18" charset="0"/>
                                </a:rPr>
                                <m:t>7</m:t>
                              </m:r>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+4</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≤2 400</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≤100       </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≥0                   </m:t>
                              </m:r>
                            </m:e>
                          </m:eqArr>
                        </m:e>
                      </m:d>
                    </m:oMath>
                  </m:oMathPara>
                </a14:m>
                <a:endParaRPr lang="en-US" sz="2400" dirty="0">
                  <a:solidFill>
                    <a:prstClr val="black"/>
                  </a:solidFill>
                  <a:latin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640758" y="749702"/>
                <a:ext cx="2478564" cy="1179105"/>
              </a:xfrm>
              <a:prstGeom prst="rect">
                <a:avLst/>
              </a:prstGeom>
              <a:blipFill>
                <a:blip r:embed="rId2"/>
                <a:stretch>
                  <a:fillRect/>
                </a:stretch>
              </a:blipFill>
            </p:spPr>
            <p:txBody>
              <a:bodyPr/>
              <a:lstStyle/>
              <a:p>
                <a:r>
                  <a:rPr lang="en-US">
                    <a:noFill/>
                  </a:rPr>
                  <a:t> </a:t>
                </a:r>
              </a:p>
            </p:txBody>
          </p:sp>
        </mc:Fallback>
      </mc:AlternateContent>
      <p:sp>
        <p:nvSpPr>
          <p:cNvPr id="39" name="TextBox 38"/>
          <p:cNvSpPr txBox="1"/>
          <p:nvPr/>
        </p:nvSpPr>
        <p:spPr>
          <a:xfrm>
            <a:off x="5537200" y="2310825"/>
            <a:ext cx="1524000" cy="461665"/>
          </a:xfrm>
          <a:prstGeom prst="rect">
            <a:avLst/>
          </a:prstGeom>
          <a:noFill/>
        </p:spPr>
        <p:txBody>
          <a:bodyPr wrap="square" rtlCol="0">
            <a:spAutoFit/>
          </a:bodyPr>
          <a:lstStyle/>
          <a:p>
            <a:pPr algn="ctr" defTabSz="609630"/>
            <a:r>
              <a:rPr lang="en-US" sz="2400" b="1" dirty="0" err="1">
                <a:solidFill>
                  <a:srgbClr val="C00000"/>
                </a:solidFill>
                <a:latin typeface="Arial" panose="020B0604020202020204" pitchFamily="34" charset="0"/>
                <a:cs typeface="Arial" panose="020B0604020202020204" pitchFamily="34" charset="0"/>
              </a:rPr>
              <a:t>Giải</a:t>
            </a:r>
            <a:endParaRPr lang="en-US" sz="2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660400" y="2752924"/>
                <a:ext cx="6959600" cy="3538982"/>
              </a:xfrm>
              <a:prstGeom prst="rect">
                <a:avLst/>
              </a:prstGeom>
              <a:noFill/>
            </p:spPr>
            <p:txBody>
              <a:bodyPr wrap="square" rtlCol="0">
                <a:spAutoFit/>
              </a:bodyPr>
              <a:lstStyle/>
              <a:p>
                <a:pPr algn="just" defTabSz="609630">
                  <a:lnSpc>
                    <a:spcPct val="150000"/>
                  </a:lnSpc>
                </a:pPr>
                <a:r>
                  <a:rPr lang="en-US" sz="2133" dirty="0" err="1">
                    <a:solidFill>
                      <a:srgbClr val="0070C0"/>
                    </a:solidFill>
                    <a:latin typeface="Arial" panose="020B0604020202020204" pitchFamily="34" charset="0"/>
                    <a:cs typeface="Arial" panose="020B0604020202020204" pitchFamily="34" charset="0"/>
                  </a:rPr>
                  <a:t>Bước</a:t>
                </a:r>
                <a:r>
                  <a:rPr lang="en-US" sz="2133" dirty="0">
                    <a:solidFill>
                      <a:srgbClr val="0070C0"/>
                    </a:solidFill>
                    <a:latin typeface="Arial" panose="020B0604020202020204" pitchFamily="34" charset="0"/>
                    <a:cs typeface="Arial" panose="020B0604020202020204" pitchFamily="34" charset="0"/>
                  </a:rPr>
                  <a:t> 1: </a:t>
                </a:r>
                <a:r>
                  <a:rPr lang="en-US" sz="2133" dirty="0" err="1">
                    <a:solidFill>
                      <a:prstClr val="black"/>
                    </a:solidFill>
                    <a:latin typeface="Arial" panose="020B0604020202020204" pitchFamily="34" charset="0"/>
                    <a:cs typeface="Arial" panose="020B0604020202020204" pitchFamily="34" charset="0"/>
                  </a:rPr>
                  <a:t>Xác</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định</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1</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7x + 4y </a:t>
                </a:r>
                <a14:m>
                  <m:oMath xmlns:m="http://schemas.openxmlformats.org/officeDocument/2006/math">
                    <m:r>
                      <a:rPr lang="en-US" sz="2133"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2133" dirty="0">
                    <a:solidFill>
                      <a:prstClr val="black"/>
                    </a:solidFill>
                    <a:latin typeface="Arial" panose="020B0604020202020204" pitchFamily="34" charset="0"/>
                    <a:cs typeface="Arial" panose="020B0604020202020204" pitchFamily="34" charset="0"/>
                  </a:rPr>
                  <a:t> 2 400 </a:t>
                </a:r>
                <a:r>
                  <a:rPr lang="en-US" sz="2133" dirty="0" err="1">
                    <a:solidFill>
                      <a:prstClr val="black"/>
                    </a:solidFill>
                    <a:latin typeface="Arial" panose="020B0604020202020204" pitchFamily="34" charset="0"/>
                    <a:cs typeface="Arial" panose="020B0604020202020204" pitchFamily="34" charset="0"/>
                  </a:rPr>
                  <a:t>và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gạch</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bỏ</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còn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lại</a:t>
                </a:r>
                <a:r>
                  <a:rPr lang="en-US" sz="2133" dirty="0">
                    <a:solidFill>
                      <a:prstClr val="black"/>
                    </a:solidFill>
                    <a:latin typeface="Arial" panose="020B0604020202020204" pitchFamily="34" charset="0"/>
                    <a:cs typeface="Arial" panose="020B0604020202020204" pitchFamily="34" charset="0"/>
                  </a:rPr>
                  <a:t>.</a:t>
                </a:r>
              </a:p>
              <a:p>
                <a:pPr marL="381019" indent="-381019" algn="just" defTabSz="609630">
                  <a:lnSpc>
                    <a:spcPct val="150000"/>
                  </a:lnSpc>
                  <a:buFont typeface="Arial" panose="020B0604020202020204" pitchFamily="34" charset="0"/>
                  <a:buChar char="•"/>
                </a:pPr>
                <a:r>
                  <a:rPr lang="en-US" sz="2133" dirty="0" err="1">
                    <a:solidFill>
                      <a:prstClr val="black"/>
                    </a:solidFill>
                    <a:latin typeface="Arial" panose="020B0604020202020204" pitchFamily="34" charset="0"/>
                    <a:cs typeface="Arial" panose="020B0604020202020204" pitchFamily="34" charset="0"/>
                  </a:rPr>
                  <a:t>Vẽ</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đường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thẳng</a:t>
                </a:r>
                <a:r>
                  <a:rPr lang="en-US" sz="2133" dirty="0">
                    <a:solidFill>
                      <a:prstClr val="black"/>
                    </a:solidFill>
                    <a:latin typeface="Arial" panose="020B0604020202020204" pitchFamily="34" charset="0"/>
                    <a:cs typeface="Arial" panose="020B0604020202020204" pitchFamily="34" charset="0"/>
                  </a:rPr>
                  <a:t> d: 7x + 4y = 2 400</a:t>
                </a:r>
              </a:p>
              <a:p>
                <a:pPr marL="381019" indent="-381019" algn="just" defTabSz="609630">
                  <a:lnSpc>
                    <a:spcPct val="150000"/>
                  </a:lnSpc>
                  <a:buFont typeface="Arial" panose="020B0604020202020204" pitchFamily="34" charset="0"/>
                  <a:buChar char="•"/>
                </a:pPr>
                <a:r>
                  <a:rPr lang="en-US" sz="2133" dirty="0" err="1">
                    <a:solidFill>
                      <a:prstClr val="black"/>
                    </a:solidFill>
                    <a:latin typeface="Arial" panose="020B0604020202020204" pitchFamily="34" charset="0"/>
                    <a:cs typeface="Arial" panose="020B0604020202020204" pitchFamily="34" charset="0"/>
                  </a:rPr>
                  <a:t>Vì</a:t>
                </a:r>
                <a:r>
                  <a:rPr lang="en-US" sz="2133" dirty="0">
                    <a:solidFill>
                      <a:prstClr val="black"/>
                    </a:solidFill>
                    <a:latin typeface="Arial" panose="020B0604020202020204" pitchFamily="34" charset="0"/>
                    <a:cs typeface="Arial" panose="020B0604020202020204" pitchFamily="34" charset="0"/>
                  </a:rPr>
                  <a:t> 7. 0 + 4. 0 = 0 &lt; 2 400 </a:t>
                </a:r>
                <a:r>
                  <a:rPr lang="en-US" sz="2133" dirty="0" err="1">
                    <a:solidFill>
                      <a:prstClr val="black"/>
                    </a:solidFill>
                    <a:latin typeface="Arial" panose="020B0604020202020204" pitchFamily="34" charset="0"/>
                    <a:cs typeface="Arial" panose="020B0604020202020204" pitchFamily="34" charset="0"/>
                  </a:rPr>
                  <a:t>nên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tọa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độ</a:t>
                </a:r>
                <a:r>
                  <a:rPr lang="en-US" sz="2133" dirty="0">
                    <a:solidFill>
                      <a:prstClr val="black"/>
                    </a:solidFill>
                    <a:latin typeface="Arial" panose="020B0604020202020204" pitchFamily="34" charset="0"/>
                    <a:cs typeface="Arial" panose="020B0604020202020204" pitchFamily="34" charset="0"/>
                  </a:rPr>
                  <a:t> O (0; 0) </a:t>
                </a:r>
                <a:r>
                  <a:rPr lang="en-US" sz="2133" dirty="0" err="1">
                    <a:solidFill>
                      <a:prstClr val="black"/>
                    </a:solidFill>
                    <a:latin typeface="Arial" panose="020B0604020202020204" pitchFamily="34" charset="0"/>
                    <a:cs typeface="Arial" panose="020B0604020202020204" pitchFamily="34" charset="0"/>
                  </a:rPr>
                  <a:t>thỏa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mãn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7x + 4y </a:t>
                </a:r>
                <a14:m>
                  <m:oMath xmlns:m="http://schemas.openxmlformats.org/officeDocument/2006/math">
                    <m:r>
                      <a:rPr lang="en-US" sz="2133"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2133" dirty="0">
                    <a:solidFill>
                      <a:prstClr val="black"/>
                    </a:solidFill>
                    <a:latin typeface="Arial" panose="020B0604020202020204" pitchFamily="34" charset="0"/>
                    <a:cs typeface="Arial" panose="020B0604020202020204" pitchFamily="34" charset="0"/>
                  </a:rPr>
                  <a:t> 2 400.</a:t>
                </a:r>
              </a:p>
              <a:p>
                <a:pPr algn="just" defTabSz="609630">
                  <a:lnSpc>
                    <a:spcPct val="150000"/>
                  </a:lnSpc>
                </a:pPr>
                <a:r>
                  <a:rPr lang="en-US" sz="2133" dirty="0">
                    <a:solidFill>
                      <a:prstClr val="black"/>
                    </a:solidFill>
                    <a:latin typeface="Arial" panose="020B0604020202020204" pitchFamily="34" charset="0"/>
                    <a:cs typeface="Arial" panose="020B0604020202020204" pitchFamily="34" charset="0"/>
                  </a:rPr>
                  <a:t>Do </a:t>
                </a:r>
                <a:r>
                  <a:rPr lang="en-US" sz="2133" dirty="0" err="1">
                    <a:solidFill>
                      <a:prstClr val="black"/>
                    </a:solidFill>
                    <a:latin typeface="Arial" panose="020B0604020202020204" pitchFamily="34" charset="0"/>
                    <a:cs typeface="Arial" panose="020B0604020202020204" pitchFamily="34" charset="0"/>
                  </a:rPr>
                  <a:t>đó</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1</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7x + 4y </a:t>
                </a:r>
                <a14:m>
                  <m:oMath xmlns:m="http://schemas.openxmlformats.org/officeDocument/2006/math">
                    <m:r>
                      <a:rPr lang="en-US" sz="2133"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2133" dirty="0">
                    <a:solidFill>
                      <a:prstClr val="black"/>
                    </a:solidFill>
                    <a:latin typeface="Arial" panose="020B0604020202020204" pitchFamily="34" charset="0"/>
                    <a:cs typeface="Arial" panose="020B0604020202020204" pitchFamily="34" charset="0"/>
                  </a:rPr>
                  <a:t> 2 400 </a:t>
                </a:r>
                <a:r>
                  <a:rPr lang="en-US" sz="2133" dirty="0" err="1">
                    <a:solidFill>
                      <a:prstClr val="black"/>
                    </a:solidFill>
                    <a:latin typeface="Arial" panose="020B0604020202020204" pitchFamily="34" charset="0"/>
                    <a:cs typeface="Arial" panose="020B0604020202020204" pitchFamily="34" charset="0"/>
                  </a:rPr>
                  <a:t>là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nửa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mặt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phẳng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bờ</a:t>
                </a:r>
                <a:r>
                  <a:rPr lang="en-US" sz="2133" dirty="0">
                    <a:solidFill>
                      <a:prstClr val="black"/>
                    </a:solidFill>
                    <a:latin typeface="Arial" panose="020B0604020202020204" pitchFamily="34" charset="0"/>
                    <a:cs typeface="Arial" panose="020B0604020202020204" pitchFamily="34" charset="0"/>
                  </a:rPr>
                  <a:t> d </a:t>
                </a:r>
                <a:r>
                  <a:rPr lang="en-US" sz="2133" dirty="0" err="1">
                    <a:solidFill>
                      <a:prstClr val="black"/>
                    </a:solidFill>
                    <a:latin typeface="Arial" panose="020B0604020202020204" pitchFamily="34" charset="0"/>
                    <a:cs typeface="Arial" panose="020B0604020202020204" pitchFamily="34" charset="0"/>
                  </a:rPr>
                  <a:t>chứa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gốc</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tọa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độ</a:t>
                </a:r>
                <a:r>
                  <a:rPr lang="en-US" sz="2133" dirty="0">
                    <a:solidFill>
                      <a:prstClr val="black"/>
                    </a:solidFill>
                    <a:latin typeface="Arial" panose="020B0604020202020204" pitchFamily="34" charset="0"/>
                    <a:cs typeface="Arial" panose="020B0604020202020204" pitchFamily="34" charset="0"/>
                  </a:rPr>
                  <a:t> O.</a:t>
                </a:r>
              </a:p>
            </p:txBody>
          </p:sp>
        </mc:Choice>
        <mc:Fallback xmlns="">
          <p:sp>
            <p:nvSpPr>
              <p:cNvPr id="40" name="TextBox 39"/>
              <p:cNvSpPr txBox="1">
                <a:spLocks noRot="1" noChangeAspect="1" noMove="1" noResize="1" noEditPoints="1" noAdjustHandles="1" noChangeArrowheads="1" noChangeShapeType="1" noTextEdit="1"/>
              </p:cNvSpPr>
              <p:nvPr/>
            </p:nvSpPr>
            <p:spPr>
              <a:xfrm>
                <a:off x="660400" y="2752924"/>
                <a:ext cx="6959600" cy="3538982"/>
              </a:xfrm>
              <a:prstGeom prst="rect">
                <a:avLst/>
              </a:prstGeom>
              <a:blipFill>
                <a:blip r:embed="rId3"/>
                <a:stretch>
                  <a:fillRect l="-1051" r="-963" b="-690"/>
                </a:stretch>
              </a:blipFill>
            </p:spPr>
            <p:txBody>
              <a:bodyPr/>
              <a:lstStyle/>
              <a:p>
                <a:r>
                  <a:rPr lang="en-US">
                    <a:noFill/>
                  </a:rPr>
                  <a:t> </a:t>
                </a:r>
              </a:p>
            </p:txBody>
          </p:sp>
        </mc:Fallback>
      </mc:AlternateContent>
      <p:grpSp>
        <p:nvGrpSpPr>
          <p:cNvPr id="89" name="Group 88"/>
          <p:cNvGrpSpPr/>
          <p:nvPr/>
        </p:nvGrpSpPr>
        <p:grpSpPr>
          <a:xfrm>
            <a:off x="7924800" y="2474435"/>
            <a:ext cx="4201222" cy="3787142"/>
            <a:chOff x="11887200" y="3711652"/>
            <a:chExt cx="6301833" cy="5680713"/>
          </a:xfrm>
        </p:grpSpPr>
        <p:grpSp>
          <p:nvGrpSpPr>
            <p:cNvPr id="88" name="Group 87"/>
            <p:cNvGrpSpPr/>
            <p:nvPr/>
          </p:nvGrpSpPr>
          <p:grpSpPr>
            <a:xfrm>
              <a:off x="14146047" y="4058362"/>
              <a:ext cx="3853902" cy="5313803"/>
              <a:chOff x="14146047" y="4058362"/>
              <a:chExt cx="3853902" cy="5313803"/>
            </a:xfrm>
          </p:grpSpPr>
          <p:cxnSp>
            <p:nvCxnSpPr>
              <p:cNvPr id="5" name="Straight Connector 4"/>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V="1">
              <a:off x="14630400" y="4058365"/>
              <a:ext cx="0" cy="5334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887200" y="7886700"/>
              <a:ext cx="6096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254746" y="3711652"/>
              <a:ext cx="481383" cy="630846"/>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y</a:t>
              </a:r>
            </a:p>
          </p:txBody>
        </p:sp>
        <p:sp>
          <p:nvSpPr>
            <p:cNvPr id="46" name="TextBox 45"/>
            <p:cNvSpPr txBox="1"/>
            <p:nvPr/>
          </p:nvSpPr>
          <p:spPr>
            <a:xfrm>
              <a:off x="17707650" y="7886699"/>
              <a:ext cx="481383" cy="630846"/>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x</a:t>
              </a:r>
            </a:p>
          </p:txBody>
        </p:sp>
        <p:sp>
          <p:nvSpPr>
            <p:cNvPr id="47" name="TextBox 46"/>
            <p:cNvSpPr txBox="1"/>
            <p:nvPr/>
          </p:nvSpPr>
          <p:spPr>
            <a:xfrm>
              <a:off x="14140932" y="7886699"/>
              <a:ext cx="596799" cy="630846"/>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O</a:t>
              </a:r>
            </a:p>
          </p:txBody>
        </p:sp>
        <p:cxnSp>
          <p:nvCxnSpPr>
            <p:cNvPr id="62" name="Straight Connector 61"/>
            <p:cNvCxnSpPr/>
            <p:nvPr/>
          </p:nvCxnSpPr>
          <p:spPr>
            <a:xfrm>
              <a:off x="14020800" y="4058363"/>
              <a:ext cx="2986425" cy="53340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3827858" y="5001280"/>
              <a:ext cx="875721" cy="569484"/>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600</a:t>
              </a:r>
            </a:p>
          </p:txBody>
        </p:sp>
        <mc:AlternateContent xmlns:mc="http://schemas.openxmlformats.org/markup-compatibility/2006" xmlns:a14="http://schemas.microsoft.com/office/drawing/2010/main">
          <mc:Choice Requires="a14">
            <p:sp>
              <p:nvSpPr>
                <p:cNvPr id="69" name="TextBox 68"/>
                <p:cNvSpPr txBox="1"/>
                <p:nvPr/>
              </p:nvSpPr>
              <p:spPr>
                <a:xfrm>
                  <a:off x="16400354" y="7847767"/>
                  <a:ext cx="1048845" cy="835998"/>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2133" i="1">
                              <a:solidFill>
                                <a:srgbClr val="0070C0"/>
                              </a:solidFill>
                              <a:latin typeface="Cambria Math" panose="02040503050406030204" pitchFamily="18" charset="0"/>
                              <a:cs typeface="Arial" panose="020B0604020202020204" pitchFamily="34" charset="0"/>
                            </a:rPr>
                          </m:ctrlPr>
                        </m:fPr>
                        <m:num>
                          <m:r>
                            <a:rPr lang="en-US" sz="2133" i="1">
                              <a:solidFill>
                                <a:srgbClr val="0070C0"/>
                              </a:solidFill>
                              <a:latin typeface="Cambria Math" panose="02040503050406030204" pitchFamily="18" charset="0"/>
                              <a:cs typeface="Arial" panose="020B0604020202020204" pitchFamily="34" charset="0"/>
                            </a:rPr>
                            <m:t>6</m:t>
                          </m:r>
                        </m:num>
                        <m:den>
                          <m:r>
                            <a:rPr lang="en-US" sz="2133" i="1">
                              <a:solidFill>
                                <a:srgbClr val="0070C0"/>
                              </a:solidFill>
                              <a:latin typeface="Cambria Math" panose="02040503050406030204" pitchFamily="18" charset="0"/>
                              <a:cs typeface="Arial" panose="020B0604020202020204" pitchFamily="34" charset="0"/>
                            </a:rPr>
                            <m:t>7</m:t>
                          </m:r>
                        </m:den>
                      </m:f>
                    </m:oMath>
                  </a14:m>
                  <a:endParaRPr lang="en-US" sz="1867" dirty="0">
                    <a:solidFill>
                      <a:srgbClr val="0070C0"/>
                    </a:solidFill>
                    <a:latin typeface="Arial" panose="020B0604020202020204" pitchFamily="34" charset="0"/>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6400354" y="7847767"/>
                  <a:ext cx="1048845" cy="835998"/>
                </a:xfrm>
                <a:prstGeom prst="rect">
                  <a:avLst/>
                </a:prstGeom>
                <a:blipFill>
                  <a:blip r:embed="rId4"/>
                  <a:stretch>
                    <a:fillRect l="-7895" b="-2174"/>
                  </a:stretch>
                </a:blipFill>
              </p:spPr>
              <p:txBody>
                <a:bodyPr/>
                <a:lstStyle/>
                <a:p>
                  <a:r>
                    <a:rPr lang="en-US">
                      <a:noFill/>
                    </a:rPr>
                    <a:t> </a:t>
                  </a:r>
                </a:p>
              </p:txBody>
            </p:sp>
          </mc:Fallback>
        </mc:AlternateContent>
        <p:sp>
          <p:nvSpPr>
            <p:cNvPr id="21" name="TextBox 20"/>
            <p:cNvSpPr txBox="1"/>
            <p:nvPr/>
          </p:nvSpPr>
          <p:spPr>
            <a:xfrm>
              <a:off x="13639409" y="4051012"/>
              <a:ext cx="505428" cy="630846"/>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3039131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750"/>
                                        <p:tgtEl>
                                          <p:spTgt spid="89"/>
                                        </p:tgtEl>
                                      </p:cBhvr>
                                    </p:animEffect>
                                    <p:anim calcmode="lin" valueType="num">
                                      <p:cBhvr>
                                        <p:cTn id="29" dur="750" fill="hold"/>
                                        <p:tgtEl>
                                          <p:spTgt spid="89"/>
                                        </p:tgtEl>
                                        <p:attrNameLst>
                                          <p:attrName>ppt_x</p:attrName>
                                        </p:attrNameLst>
                                      </p:cBhvr>
                                      <p:tavLst>
                                        <p:tav tm="0">
                                          <p:val>
                                            <p:strVal val="#ppt_x"/>
                                          </p:val>
                                        </p:tav>
                                        <p:tav tm="100000">
                                          <p:val>
                                            <p:strVal val="#ppt_x"/>
                                          </p:val>
                                        </p:tav>
                                      </p:tavLst>
                                    </p:anim>
                                    <p:anim calcmode="lin" valueType="num">
                                      <p:cBhvr>
                                        <p:cTn id="30" dur="750" fill="hold"/>
                                        <p:tgtEl>
                                          <p:spTgt spid="8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anim calcmode="lin" valueType="num">
                                      <p:cBhvr>
                                        <p:cTn id="34" dur="750" fill="hold"/>
                                        <p:tgtEl>
                                          <p:spTgt spid="40"/>
                                        </p:tgtEl>
                                        <p:attrNameLst>
                                          <p:attrName>ppt_x</p:attrName>
                                        </p:attrNameLst>
                                      </p:cBhvr>
                                      <p:tavLst>
                                        <p:tav tm="0">
                                          <p:val>
                                            <p:strVal val="#ppt_x"/>
                                          </p:val>
                                        </p:tav>
                                        <p:tav tm="100000">
                                          <p:val>
                                            <p:strVal val="#ppt_x"/>
                                          </p:val>
                                        </p:tav>
                                      </p:tavLst>
                                    </p:anim>
                                    <p:anim calcmode="lin" valueType="num">
                                      <p:cBhvr>
                                        <p:cTn id="35"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p:cNvGrpSpPr/>
          <p:nvPr/>
        </p:nvGrpSpPr>
        <p:grpSpPr>
          <a:xfrm>
            <a:off x="7924800" y="2705575"/>
            <a:ext cx="1674157" cy="3556002"/>
            <a:chOff x="11887200" y="4058362"/>
            <a:chExt cx="2511235" cy="5334003"/>
          </a:xfrm>
        </p:grpSpPr>
        <p:cxnSp>
          <p:nvCxnSpPr>
            <p:cNvPr id="166" name="Straight Connector 165"/>
            <p:cNvCxnSpPr/>
            <p:nvPr/>
          </p:nvCxnSpPr>
          <p:spPr>
            <a:xfrm>
              <a:off x="12115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23444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887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01931"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814917"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3030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3258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512563"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3725724"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9446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45" idx="1"/>
            </p:cNvCxnSpPr>
            <p:nvPr/>
          </p:nvCxnSpPr>
          <p:spPr>
            <a:xfrm>
              <a:off x="14128924" y="4058365"/>
              <a:ext cx="12740" cy="5334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14397274" y="4058362"/>
              <a:ext cx="1161"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7924801" y="2853959"/>
            <a:ext cx="4083287" cy="3263309"/>
            <a:chOff x="11887200" y="4280938"/>
            <a:chExt cx="6124931" cy="4894964"/>
          </a:xfrm>
        </p:grpSpPr>
        <p:cxnSp>
          <p:nvCxnSpPr>
            <p:cNvPr id="96" name="Straight Connector 95"/>
            <p:cNvCxnSpPr/>
            <p:nvPr/>
          </p:nvCxnSpPr>
          <p:spPr>
            <a:xfrm>
              <a:off x="11887200" y="4280938"/>
              <a:ext cx="6096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947443" y="4505923"/>
              <a:ext cx="6019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115800" y="4734005"/>
              <a:ext cx="5867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2344400" y="4963958"/>
              <a:ext cx="5638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601931" y="5188250"/>
              <a:ext cx="54102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814046" y="5449860"/>
              <a:ext cx="51816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3030200" y="5699528"/>
              <a:ext cx="4953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3335000" y="5981700"/>
              <a:ext cx="466064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539046" y="6210300"/>
              <a:ext cx="444415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3725724" y="6460807"/>
              <a:ext cx="425747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4020800" y="6724193"/>
              <a:ext cx="3962400" cy="117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14254746" y="6978838"/>
              <a:ext cx="3728454" cy="21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4508900" y="7284091"/>
              <a:ext cx="3474300" cy="43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4725156" y="7503446"/>
              <a:ext cx="325804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67" idx="1"/>
            </p:cNvCxnSpPr>
            <p:nvPr/>
          </p:nvCxnSpPr>
          <p:spPr>
            <a:xfrm>
              <a:off x="14914135" y="7677253"/>
              <a:ext cx="3069065" cy="555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5163800" y="7984480"/>
              <a:ext cx="2819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5384534" y="8242490"/>
              <a:ext cx="2598666" cy="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5619505" y="8497837"/>
              <a:ext cx="2363695"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5854462" y="8724900"/>
              <a:ext cx="2112781"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6058631" y="8945680"/>
              <a:ext cx="1936301" cy="138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280908" y="9175902"/>
              <a:ext cx="171473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9430698" y="2705575"/>
            <a:ext cx="2569268" cy="3542535"/>
            <a:chOff x="14146047" y="4058362"/>
            <a:chExt cx="3853902" cy="5313803"/>
          </a:xfrm>
        </p:grpSpPr>
        <p:cxnSp>
          <p:nvCxnSpPr>
            <p:cNvPr id="71" name="Straight Connector 70"/>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2"/>
          <p:cNvGrpSpPr/>
          <p:nvPr/>
        </p:nvGrpSpPr>
        <p:grpSpPr>
          <a:xfrm>
            <a:off x="660400" y="533400"/>
            <a:ext cx="10820400" cy="15748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660400" y="533400"/>
            <a:ext cx="1773242" cy="646276"/>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Ví</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dụ</a:t>
            </a:r>
            <a:r>
              <a:rPr lang="en-US" sz="2667" b="1" dirty="0">
                <a:solidFill>
                  <a:prstClr val="white"/>
                </a:solidFill>
                <a:latin typeface="Arial" panose="020B0604020202020204" pitchFamily="34" charset="0"/>
                <a:cs typeface="Arial" panose="020B0604020202020204" pitchFamily="34" charset="0"/>
              </a:rPr>
              <a:t> 2:</a:t>
            </a:r>
          </a:p>
        </p:txBody>
      </p:sp>
      <p:sp>
        <p:nvSpPr>
          <p:cNvPr id="37" name="TextBox 36"/>
          <p:cNvSpPr txBox="1"/>
          <p:nvPr/>
        </p:nvSpPr>
        <p:spPr>
          <a:xfrm>
            <a:off x="2540000" y="736025"/>
            <a:ext cx="5994400" cy="1200329"/>
          </a:xfrm>
          <a:prstGeom prst="rect">
            <a:avLst/>
          </a:prstGeom>
          <a:noFill/>
        </p:spPr>
        <p:txBody>
          <a:bodyPr wrap="square" rtlCol="0">
            <a:spAutoFit/>
          </a:bodyPr>
          <a:lstStyle/>
          <a:p>
            <a:pPr defTabSz="609630">
              <a:lnSpc>
                <a:spcPct val="150000"/>
              </a:lnSpc>
            </a:pPr>
            <a:r>
              <a:rPr lang="en-US" sz="2400" dirty="0" err="1">
                <a:solidFill>
                  <a:prstClr val="black"/>
                </a:solidFill>
                <a:latin typeface="Arial" panose="020B0604020202020204" pitchFamily="34" charset="0"/>
                <a:cs typeface="Arial" panose="020B0604020202020204" pitchFamily="34" charset="0"/>
              </a:rPr>
              <a:t>Biểu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diễn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miền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nghiệm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của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hệ</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bất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phương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trên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mặt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phẳng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tọa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a:t>
            </a:r>
            <a:r>
              <a:rPr lang="en-US" sz="2400"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8" name="TextBox 37"/>
              <p:cNvSpPr txBox="1"/>
              <p:nvPr/>
            </p:nvSpPr>
            <p:spPr>
              <a:xfrm>
                <a:off x="8640758" y="749702"/>
                <a:ext cx="2478564" cy="1179105"/>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a:rPr lang="en-US" sz="2400">
                                  <a:solidFill>
                                    <a:prstClr val="black"/>
                                  </a:solidFill>
                                  <a:latin typeface="Cambria Math" panose="02040503050406030204" pitchFamily="18" charset="0"/>
                                </a:rPr>
                                <m:t>7</m:t>
                              </m:r>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+4</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≤2 400</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≤100</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≥0</m:t>
                              </m:r>
                            </m:e>
                          </m:eqArr>
                        </m:e>
                      </m:d>
                    </m:oMath>
                  </m:oMathPara>
                </a14:m>
                <a:endParaRPr lang="en-US" sz="2400" dirty="0">
                  <a:solidFill>
                    <a:prstClr val="black"/>
                  </a:solidFill>
                  <a:latin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640758" y="749702"/>
                <a:ext cx="2478564" cy="1179105"/>
              </a:xfrm>
              <a:prstGeom prst="rect">
                <a:avLst/>
              </a:prstGeom>
              <a:blipFill>
                <a:blip r:embed="rId2"/>
                <a:stretch>
                  <a:fillRect/>
                </a:stretch>
              </a:blipFill>
            </p:spPr>
            <p:txBody>
              <a:bodyPr/>
              <a:lstStyle/>
              <a:p>
                <a:r>
                  <a:rPr lang="en-US">
                    <a:noFill/>
                  </a:rPr>
                  <a:t> </a:t>
                </a:r>
              </a:p>
            </p:txBody>
          </p:sp>
        </mc:Fallback>
      </mc:AlternateContent>
      <p:sp>
        <p:nvSpPr>
          <p:cNvPr id="39" name="TextBox 38"/>
          <p:cNvSpPr txBox="1"/>
          <p:nvPr/>
        </p:nvSpPr>
        <p:spPr>
          <a:xfrm>
            <a:off x="5537200" y="2310825"/>
            <a:ext cx="1524000" cy="461665"/>
          </a:xfrm>
          <a:prstGeom prst="rect">
            <a:avLst/>
          </a:prstGeom>
          <a:noFill/>
        </p:spPr>
        <p:txBody>
          <a:bodyPr wrap="square" rtlCol="0">
            <a:spAutoFit/>
          </a:bodyPr>
          <a:lstStyle/>
          <a:p>
            <a:pPr algn="ctr" defTabSz="609630"/>
            <a:r>
              <a:rPr lang="en-US" sz="2400" b="1" dirty="0" err="1">
                <a:solidFill>
                  <a:srgbClr val="C00000"/>
                </a:solidFill>
                <a:latin typeface="Arial" panose="020B0604020202020204" pitchFamily="34" charset="0"/>
                <a:cs typeface="Arial" panose="020B0604020202020204" pitchFamily="34" charset="0"/>
              </a:rPr>
              <a:t>Giải</a:t>
            </a:r>
            <a:endParaRPr lang="en-US" sz="2400" b="1" dirty="0">
              <a:solidFill>
                <a:srgbClr val="C00000"/>
              </a:solidFill>
              <a:latin typeface="Arial" panose="020B0604020202020204" pitchFamily="34" charset="0"/>
              <a:cs typeface="Arial" panose="020B0604020202020204" pitchFamily="34" charset="0"/>
            </a:endParaRPr>
          </a:p>
        </p:txBody>
      </p:sp>
      <p:sp>
        <p:nvSpPr>
          <p:cNvPr id="40" name="TextBox 39"/>
          <p:cNvSpPr txBox="1"/>
          <p:nvPr/>
        </p:nvSpPr>
        <p:spPr>
          <a:xfrm>
            <a:off x="660400" y="2752924"/>
            <a:ext cx="7045155" cy="1569469"/>
          </a:xfrm>
          <a:prstGeom prst="rect">
            <a:avLst/>
          </a:prstGeom>
          <a:noFill/>
        </p:spPr>
        <p:txBody>
          <a:bodyPr wrap="square" rtlCol="0">
            <a:spAutoFit/>
          </a:bodyPr>
          <a:lstStyle/>
          <a:p>
            <a:pPr algn="just" defTabSz="609630">
              <a:lnSpc>
                <a:spcPct val="150000"/>
              </a:lnSpc>
            </a:pPr>
            <a:r>
              <a:rPr lang="en-US" sz="2133" dirty="0" err="1">
                <a:solidFill>
                  <a:srgbClr val="0070C0"/>
                </a:solidFill>
                <a:latin typeface="Arial" panose="020B0604020202020204" pitchFamily="34" charset="0"/>
                <a:cs typeface="Arial" panose="020B0604020202020204" pitchFamily="34" charset="0"/>
              </a:rPr>
              <a:t>Bước</a:t>
            </a:r>
            <a:r>
              <a:rPr lang="en-US" sz="2133" dirty="0">
                <a:solidFill>
                  <a:srgbClr val="0070C0"/>
                </a:solidFill>
                <a:latin typeface="Arial" panose="020B0604020202020204" pitchFamily="34" charset="0"/>
                <a:cs typeface="Arial" panose="020B0604020202020204" pitchFamily="34" charset="0"/>
              </a:rPr>
              <a:t> 2: </a:t>
            </a:r>
            <a:r>
              <a:rPr lang="en-US" sz="2133" dirty="0" err="1">
                <a:solidFill>
                  <a:prstClr val="black"/>
                </a:solidFill>
                <a:latin typeface="Arial" panose="020B0604020202020204" pitchFamily="34" charset="0"/>
                <a:cs typeface="Arial" panose="020B0604020202020204" pitchFamily="34" charset="0"/>
              </a:rPr>
              <a:t>Tương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tự</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2</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x + y ≤ 100 </a:t>
            </a:r>
            <a:r>
              <a:rPr lang="en-US" sz="2133" dirty="0" err="1">
                <a:solidFill>
                  <a:prstClr val="black"/>
                </a:solidFill>
                <a:latin typeface="Arial" panose="020B0604020202020204" pitchFamily="34" charset="0"/>
                <a:cs typeface="Arial" panose="020B0604020202020204" pitchFamily="34" charset="0"/>
              </a:rPr>
              <a:t>là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nửa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mặt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phẳng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bờ</a:t>
            </a:r>
            <a:r>
              <a:rPr lang="en-US" sz="2133" dirty="0">
                <a:solidFill>
                  <a:prstClr val="black"/>
                </a:solidFill>
                <a:latin typeface="Arial" panose="020B0604020202020204" pitchFamily="34" charset="0"/>
                <a:cs typeface="Arial" panose="020B0604020202020204" pitchFamily="34" charset="0"/>
              </a:rPr>
              <a:t> d’ </a:t>
            </a:r>
            <a:r>
              <a:rPr lang="en-US" sz="2133" dirty="0" err="1">
                <a:solidFill>
                  <a:prstClr val="black"/>
                </a:solidFill>
                <a:latin typeface="Arial" panose="020B0604020202020204" pitchFamily="34" charset="0"/>
                <a:cs typeface="Arial" panose="020B0604020202020204" pitchFamily="34" charset="0"/>
              </a:rPr>
              <a:t>chứa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gốc</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tọa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độ</a:t>
            </a:r>
            <a:r>
              <a:rPr lang="en-US" sz="2133" dirty="0">
                <a:solidFill>
                  <a:prstClr val="black"/>
                </a:solidFill>
                <a:latin typeface="Arial" panose="020B0604020202020204" pitchFamily="34" charset="0"/>
                <a:cs typeface="Arial" panose="020B0604020202020204" pitchFamily="34" charset="0"/>
              </a:rPr>
              <a:t> O.</a:t>
            </a:r>
          </a:p>
        </p:txBody>
      </p:sp>
      <p:cxnSp>
        <p:nvCxnSpPr>
          <p:cNvPr id="42" name="Straight Arrow Connector 41"/>
          <p:cNvCxnSpPr/>
          <p:nvPr/>
        </p:nvCxnSpPr>
        <p:spPr>
          <a:xfrm flipV="1">
            <a:off x="9753600" y="2705577"/>
            <a:ext cx="0" cy="3556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924800" y="5257800"/>
            <a:ext cx="4064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419283" y="2510651"/>
            <a:ext cx="320922" cy="420564"/>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y</a:t>
            </a:r>
          </a:p>
        </p:txBody>
      </p:sp>
      <p:sp>
        <p:nvSpPr>
          <p:cNvPr id="46" name="TextBox 45"/>
          <p:cNvSpPr txBox="1"/>
          <p:nvPr/>
        </p:nvSpPr>
        <p:spPr>
          <a:xfrm>
            <a:off x="11805100" y="5257800"/>
            <a:ext cx="320922" cy="420564"/>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x</a:t>
            </a:r>
          </a:p>
        </p:txBody>
      </p:sp>
      <p:sp>
        <p:nvSpPr>
          <p:cNvPr id="47" name="TextBox 46"/>
          <p:cNvSpPr txBox="1"/>
          <p:nvPr/>
        </p:nvSpPr>
        <p:spPr>
          <a:xfrm>
            <a:off x="9427288" y="5257799"/>
            <a:ext cx="397866" cy="420564"/>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O</a:t>
            </a:r>
          </a:p>
        </p:txBody>
      </p:sp>
      <p:cxnSp>
        <p:nvCxnSpPr>
          <p:cNvPr id="56" name="Straight Connector 55"/>
          <p:cNvCxnSpPr/>
          <p:nvPr/>
        </p:nvCxnSpPr>
        <p:spPr>
          <a:xfrm flipH="1" flipV="1">
            <a:off x="7924800" y="2971800"/>
            <a:ext cx="3048000" cy="32897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347200" y="2705576"/>
            <a:ext cx="1990950" cy="35560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150483" y="4806393"/>
            <a:ext cx="583814" cy="379656"/>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100</a:t>
            </a:r>
          </a:p>
        </p:txBody>
      </p:sp>
      <p:sp>
        <p:nvSpPr>
          <p:cNvPr id="67" name="TextBox 66"/>
          <p:cNvSpPr txBox="1"/>
          <p:nvPr/>
        </p:nvSpPr>
        <p:spPr>
          <a:xfrm>
            <a:off x="9942757" y="4943762"/>
            <a:ext cx="583814" cy="379656"/>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100</a:t>
            </a:r>
          </a:p>
        </p:txBody>
      </p:sp>
      <p:sp>
        <p:nvSpPr>
          <p:cNvPr id="68" name="TextBox 67"/>
          <p:cNvSpPr txBox="1"/>
          <p:nvPr/>
        </p:nvSpPr>
        <p:spPr>
          <a:xfrm>
            <a:off x="9204774" y="3284427"/>
            <a:ext cx="583814" cy="379656"/>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600</a:t>
            </a:r>
          </a:p>
        </p:txBody>
      </p:sp>
      <mc:AlternateContent xmlns:mc="http://schemas.openxmlformats.org/markup-compatibility/2006" xmlns:a14="http://schemas.microsoft.com/office/drawing/2010/main">
        <mc:Choice Requires="a14">
          <p:sp>
            <p:nvSpPr>
              <p:cNvPr id="69" name="TextBox 68"/>
              <p:cNvSpPr txBox="1"/>
              <p:nvPr/>
            </p:nvSpPr>
            <p:spPr>
              <a:xfrm>
                <a:off x="10933569" y="5231845"/>
                <a:ext cx="699230" cy="557332"/>
              </a:xfrm>
              <a:prstGeom prst="rect">
                <a:avLst/>
              </a:prstGeom>
              <a:noFill/>
            </p:spPr>
            <p:txBody>
              <a:bodyPr wrap="none" rtlCol="0">
                <a:spAutoFit/>
              </a:bodyPr>
              <a:lstStyle/>
              <a:p>
                <a:pPr defTabSz="609630"/>
                <a:r>
                  <a:rPr lang="en-US" sz="1867" dirty="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2133" i="1">
                            <a:solidFill>
                              <a:srgbClr val="0070C0"/>
                            </a:solidFill>
                            <a:latin typeface="Cambria Math" panose="02040503050406030204" pitchFamily="18" charset="0"/>
                            <a:cs typeface="Arial" panose="020B0604020202020204" pitchFamily="34" charset="0"/>
                          </a:rPr>
                        </m:ctrlPr>
                      </m:fPr>
                      <m:num>
                        <m:r>
                          <a:rPr lang="en-US" sz="2133" i="1">
                            <a:solidFill>
                              <a:srgbClr val="0070C0"/>
                            </a:solidFill>
                            <a:latin typeface="Cambria Math" panose="02040503050406030204" pitchFamily="18" charset="0"/>
                            <a:cs typeface="Arial" panose="020B0604020202020204" pitchFamily="34" charset="0"/>
                          </a:rPr>
                          <m:t>6</m:t>
                        </m:r>
                      </m:num>
                      <m:den>
                        <m:r>
                          <a:rPr lang="en-US" sz="2133" i="1">
                            <a:solidFill>
                              <a:srgbClr val="0070C0"/>
                            </a:solidFill>
                            <a:latin typeface="Cambria Math" panose="02040503050406030204" pitchFamily="18" charset="0"/>
                            <a:cs typeface="Arial" panose="020B0604020202020204" pitchFamily="34" charset="0"/>
                          </a:rPr>
                          <m:t>7</m:t>
                        </m:r>
                      </m:den>
                    </m:f>
                  </m:oMath>
                </a14:m>
                <a:endParaRPr lang="en-US" sz="1867" dirty="0">
                  <a:solidFill>
                    <a:srgbClr val="0070C0"/>
                  </a:solidFill>
                  <a:latin typeface="Arial" panose="020B0604020202020204" pitchFamily="34" charset="0"/>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0933569" y="5231845"/>
                <a:ext cx="699230" cy="557332"/>
              </a:xfrm>
              <a:prstGeom prst="rect">
                <a:avLst/>
              </a:prstGeom>
              <a:blipFill>
                <a:blip r:embed="rId3"/>
                <a:stretch>
                  <a:fillRect l="-7895" b="-2174"/>
                </a:stretch>
              </a:blipFill>
            </p:spPr>
            <p:txBody>
              <a:bodyPr/>
              <a:lstStyle/>
              <a:p>
                <a:r>
                  <a:rPr lang="en-US">
                    <a:noFill/>
                  </a:rPr>
                  <a:t> </a:t>
                </a:r>
              </a:p>
            </p:txBody>
          </p:sp>
        </mc:Fallback>
      </mc:AlternateContent>
      <p:sp>
        <p:nvSpPr>
          <p:cNvPr id="93" name="TextBox 92"/>
          <p:cNvSpPr txBox="1"/>
          <p:nvPr/>
        </p:nvSpPr>
        <p:spPr>
          <a:xfrm>
            <a:off x="653843" y="3783985"/>
            <a:ext cx="7045155" cy="1077090"/>
          </a:xfrm>
          <a:prstGeom prst="rect">
            <a:avLst/>
          </a:prstGeom>
          <a:noFill/>
        </p:spPr>
        <p:txBody>
          <a:bodyPr wrap="square" rtlCol="0">
            <a:spAutoFit/>
          </a:bodyPr>
          <a:lstStyle/>
          <a:p>
            <a:pPr algn="just" defTabSz="609630">
              <a:lnSpc>
                <a:spcPct val="150000"/>
              </a:lnSpc>
            </a:pPr>
            <a:r>
              <a:rPr lang="en-US" sz="2133" dirty="0" err="1">
                <a:solidFill>
                  <a:srgbClr val="0070C0"/>
                </a:solidFill>
                <a:latin typeface="Arial" panose="020B0604020202020204" pitchFamily="34" charset="0"/>
                <a:cs typeface="Arial" panose="020B0604020202020204" pitchFamily="34" charset="0"/>
              </a:rPr>
              <a:t>Bước</a:t>
            </a:r>
            <a:r>
              <a:rPr lang="en-US" sz="2133" dirty="0">
                <a:solidFill>
                  <a:srgbClr val="0070C0"/>
                </a:solidFill>
                <a:latin typeface="Arial" panose="020B0604020202020204" pitchFamily="34" charset="0"/>
                <a:cs typeface="Arial" panose="020B0604020202020204" pitchFamily="34" charset="0"/>
              </a:rPr>
              <a:t> 3: </a:t>
            </a:r>
            <a:r>
              <a:rPr lang="en-US" sz="2133" dirty="0" err="1">
                <a:solidFill>
                  <a:prstClr val="black"/>
                </a:solidFill>
                <a:latin typeface="Arial" panose="020B0604020202020204" pitchFamily="34" charset="0"/>
                <a:cs typeface="Arial" panose="020B0604020202020204" pitchFamily="34" charset="0"/>
              </a:rPr>
              <a:t>Tương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tự</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3</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x ≥ 0 </a:t>
            </a:r>
            <a:r>
              <a:rPr lang="en-US" sz="2133" dirty="0" err="1">
                <a:solidFill>
                  <a:prstClr val="black"/>
                </a:solidFill>
                <a:latin typeface="Arial" panose="020B0604020202020204" pitchFamily="34" charset="0"/>
                <a:cs typeface="Arial" panose="020B0604020202020204" pitchFamily="34" charset="0"/>
              </a:rPr>
              <a:t>là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nửa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mặt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phẳng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bờ</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Oy</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chứa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điểm</a:t>
            </a:r>
            <a:r>
              <a:rPr lang="en-US" sz="2133" dirty="0">
                <a:solidFill>
                  <a:prstClr val="black"/>
                </a:solidFill>
                <a:latin typeface="Arial" panose="020B0604020202020204" pitchFamily="34" charset="0"/>
                <a:cs typeface="Arial" panose="020B0604020202020204" pitchFamily="34" charset="0"/>
              </a:rPr>
              <a:t> (1; 0).</a:t>
            </a:r>
          </a:p>
        </p:txBody>
      </p:sp>
      <p:sp>
        <p:nvSpPr>
          <p:cNvPr id="94" name="TextBox 93"/>
          <p:cNvSpPr txBox="1"/>
          <p:nvPr/>
        </p:nvSpPr>
        <p:spPr>
          <a:xfrm>
            <a:off x="666973" y="4806393"/>
            <a:ext cx="7045155" cy="1569469"/>
          </a:xfrm>
          <a:prstGeom prst="rect">
            <a:avLst/>
          </a:prstGeom>
          <a:noFill/>
        </p:spPr>
        <p:txBody>
          <a:bodyPr wrap="square" rtlCol="0">
            <a:spAutoFit/>
          </a:bodyPr>
          <a:lstStyle/>
          <a:p>
            <a:pPr algn="just" defTabSz="609630">
              <a:lnSpc>
                <a:spcPct val="150000"/>
              </a:lnSpc>
            </a:pPr>
            <a:r>
              <a:rPr lang="en-US" sz="2133" dirty="0" err="1">
                <a:solidFill>
                  <a:prstClr val="black"/>
                </a:solidFill>
                <a:latin typeface="Arial" panose="020B0604020202020204" pitchFamily="34" charset="0"/>
                <a:cs typeface="Arial" panose="020B0604020202020204" pitchFamily="34" charset="0"/>
              </a:rPr>
              <a:t>Khi</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đó</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không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bị</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gạch</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chính</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là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các</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bất</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phương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trình</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trong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hệ</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Vậy</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nghiệm</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của</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hệ</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là</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miền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không</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bị</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gạch</a:t>
            </a:r>
            <a:r>
              <a:rPr lang="en-US" sz="2133" dirty="0">
                <a:solidFill>
                  <a:prstClr val="black"/>
                </a:solidFill>
                <a:latin typeface="Arial" panose="020B0604020202020204" pitchFamily="34" charset="0"/>
                <a:cs typeface="Arial" panose="020B0604020202020204" pitchFamily="34" charset="0"/>
              </a:rPr>
              <a:t>.</a:t>
            </a:r>
          </a:p>
        </p:txBody>
      </p:sp>
      <p:sp>
        <p:nvSpPr>
          <p:cNvPr id="198" name="TextBox 197"/>
          <p:cNvSpPr txBox="1"/>
          <p:nvPr/>
        </p:nvSpPr>
        <p:spPr>
          <a:xfrm>
            <a:off x="9092939" y="2700675"/>
            <a:ext cx="336952" cy="420564"/>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d</a:t>
            </a:r>
          </a:p>
        </p:txBody>
      </p:sp>
      <p:sp>
        <p:nvSpPr>
          <p:cNvPr id="199" name="TextBox 198"/>
          <p:cNvSpPr txBox="1"/>
          <p:nvPr/>
        </p:nvSpPr>
        <p:spPr>
          <a:xfrm>
            <a:off x="10381251" y="5934928"/>
            <a:ext cx="397866" cy="420564"/>
          </a:xfrm>
          <a:prstGeom prst="rect">
            <a:avLst/>
          </a:prstGeom>
          <a:noFill/>
        </p:spPr>
        <p:txBody>
          <a:bodyPr wrap="none" rtlCol="0">
            <a:spAutoFit/>
          </a:bodyPr>
          <a:lstStyle/>
          <a:p>
            <a:pPr defTabSz="609630"/>
            <a:r>
              <a:rPr lang="en-US" sz="2133" dirty="0">
                <a:solidFill>
                  <a:srgbClr val="0070C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0625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22" presetClass="entr" presetSubtype="4"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500"/>
                                        <p:tgtEl>
                                          <p:spTgt spid="19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wipe(left)">
                                      <p:cBhvr>
                                        <p:cTn id="26" dur="500"/>
                                        <p:tgtEl>
                                          <p:spTgt spid="16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arn(inVertical)">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up)">
                                      <p:cBhvr>
                                        <p:cTn id="36" dur="500"/>
                                        <p:tgtEl>
                                          <p:spTgt spid="19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additive="base">
                                        <p:cTn id="41" dur="500" fill="hold"/>
                                        <p:tgtEl>
                                          <p:spTgt spid="94"/>
                                        </p:tgtEl>
                                        <p:attrNameLst>
                                          <p:attrName>ppt_x</p:attrName>
                                        </p:attrNameLst>
                                      </p:cBhvr>
                                      <p:tavLst>
                                        <p:tav tm="0">
                                          <p:val>
                                            <p:strVal val="#ppt_x"/>
                                          </p:val>
                                        </p:tav>
                                        <p:tav tm="100000">
                                          <p:val>
                                            <p:strVal val="#ppt_x"/>
                                          </p:val>
                                        </p:tav>
                                      </p:tavLst>
                                    </p:anim>
                                    <p:anim calcmode="lin" valueType="num">
                                      <p:cBhvr additive="base">
                                        <p:cTn id="4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3" grpId="0"/>
      <p:bldP spid="94" grpId="0"/>
      <p:bldP spid="1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5" y="206568"/>
            <a:ext cx="6869595" cy="6444865"/>
            <a:chOff x="0" y="0"/>
            <a:chExt cx="1024681" cy="961328"/>
          </a:xfrm>
        </p:grpSpPr>
        <p:sp>
          <p:nvSpPr>
            <p:cNvPr id="4" name="Freeform 4"/>
            <p:cNvSpPr/>
            <p:nvPr/>
          </p:nvSpPr>
          <p:spPr>
            <a:xfrm>
              <a:off x="0" y="0"/>
              <a:ext cx="1024681" cy="961328"/>
            </a:xfrm>
            <a:custGeom>
              <a:avLst/>
              <a:gdLst/>
              <a:ahLst/>
              <a:cxnLst/>
              <a:rect l="l" t="t" r="r" b="b"/>
              <a:pathLst>
                <a:path w="1024681" h="961328">
                  <a:moveTo>
                    <a:pt x="900221" y="961328"/>
                  </a:moveTo>
                  <a:lnTo>
                    <a:pt x="124460" y="961328"/>
                  </a:lnTo>
                  <a:cubicBezTo>
                    <a:pt x="55880" y="961328"/>
                    <a:pt x="0" y="905448"/>
                    <a:pt x="0" y="836868"/>
                  </a:cubicBezTo>
                  <a:lnTo>
                    <a:pt x="0" y="124460"/>
                  </a:lnTo>
                  <a:cubicBezTo>
                    <a:pt x="0" y="55880"/>
                    <a:pt x="55880" y="0"/>
                    <a:pt x="124460" y="0"/>
                  </a:cubicBezTo>
                  <a:lnTo>
                    <a:pt x="900221" y="0"/>
                  </a:lnTo>
                  <a:cubicBezTo>
                    <a:pt x="968801" y="0"/>
                    <a:pt x="1024681" y="55880"/>
                    <a:pt x="1024681" y="124460"/>
                  </a:cubicBezTo>
                  <a:lnTo>
                    <a:pt x="1024681" y="836868"/>
                  </a:lnTo>
                  <a:cubicBezTo>
                    <a:pt x="1024681" y="905448"/>
                    <a:pt x="968801" y="961328"/>
                    <a:pt x="900221" y="961328"/>
                  </a:cubicBezTo>
                  <a:close/>
                </a:path>
              </a:pathLst>
            </a:custGeom>
            <a:solidFill>
              <a:srgbClr val="F8F4F8"/>
            </a:solidFill>
          </p:spPr>
        </p:sp>
      </p:grpSp>
      <p:grpSp>
        <p:nvGrpSpPr>
          <p:cNvPr id="5" name="Group 5"/>
          <p:cNvGrpSpPr/>
          <p:nvPr/>
        </p:nvGrpSpPr>
        <p:grpSpPr>
          <a:xfrm>
            <a:off x="4394556" y="206568"/>
            <a:ext cx="7604418" cy="6444865"/>
            <a:chOff x="0" y="0"/>
            <a:chExt cx="1134289" cy="961328"/>
          </a:xfrm>
        </p:grpSpPr>
        <p:sp>
          <p:nvSpPr>
            <p:cNvPr id="6" name="Freeform 6"/>
            <p:cNvSpPr/>
            <p:nvPr/>
          </p:nvSpPr>
          <p:spPr>
            <a:xfrm>
              <a:off x="0" y="0"/>
              <a:ext cx="1134289" cy="961328"/>
            </a:xfrm>
            <a:custGeom>
              <a:avLst/>
              <a:gdLst/>
              <a:ahLst/>
              <a:cxnLst/>
              <a:rect l="l" t="t" r="r" b="b"/>
              <a:pathLst>
                <a:path w="1134289" h="961328">
                  <a:moveTo>
                    <a:pt x="1009829" y="961328"/>
                  </a:moveTo>
                  <a:lnTo>
                    <a:pt x="124460" y="961328"/>
                  </a:lnTo>
                  <a:cubicBezTo>
                    <a:pt x="55880" y="961328"/>
                    <a:pt x="0" y="905448"/>
                    <a:pt x="0" y="836868"/>
                  </a:cubicBezTo>
                  <a:lnTo>
                    <a:pt x="0" y="124460"/>
                  </a:lnTo>
                  <a:cubicBezTo>
                    <a:pt x="0" y="55880"/>
                    <a:pt x="55880" y="0"/>
                    <a:pt x="124460" y="0"/>
                  </a:cubicBezTo>
                  <a:lnTo>
                    <a:pt x="1009829" y="0"/>
                  </a:lnTo>
                  <a:cubicBezTo>
                    <a:pt x="1078409" y="0"/>
                    <a:pt x="1134289" y="55880"/>
                    <a:pt x="1134289" y="124460"/>
                  </a:cubicBezTo>
                  <a:lnTo>
                    <a:pt x="1134289" y="836868"/>
                  </a:lnTo>
                  <a:cubicBezTo>
                    <a:pt x="1134289" y="905448"/>
                    <a:pt x="1078409" y="961328"/>
                    <a:pt x="1009829" y="961328"/>
                  </a:cubicBezTo>
                  <a:close/>
                </a:path>
              </a:pathLst>
            </a:custGeom>
            <a:solidFill>
              <a:srgbClr val="FFFFFF"/>
            </a:solidFill>
          </p:spPr>
        </p:sp>
      </p:grpSp>
      <p:sp>
        <p:nvSpPr>
          <p:cNvPr id="38" name="Rectangle 37"/>
          <p:cNvSpPr/>
          <p:nvPr/>
        </p:nvSpPr>
        <p:spPr>
          <a:xfrm>
            <a:off x="620113" y="685800"/>
            <a:ext cx="3372756" cy="2555058"/>
          </a:xfrm>
          <a:prstGeom prst="rect">
            <a:avLst/>
          </a:prstGeom>
        </p:spPr>
        <p:txBody>
          <a:bodyPr wrap="square">
            <a:spAutoFit/>
          </a:bodyPr>
          <a:lstStyle/>
          <a:p>
            <a:pPr algn="just" defTabSz="609630">
              <a:lnSpc>
                <a:spcPct val="150000"/>
              </a:lnSpc>
            </a:pPr>
            <a:r>
              <a:rPr lang="vi-VN" sz="2667" b="1" dirty="0">
                <a:solidFill>
                  <a:srgbClr val="1F497D">
                    <a:lumMod val="50000"/>
                  </a:srgbClr>
                </a:solidFill>
                <a:latin typeface="Arial" panose="020B0604020202020204" pitchFamily="34" charset="0"/>
                <a:cs typeface="Arial" panose="020B0604020202020204" pitchFamily="34" charset="0"/>
              </a:rPr>
              <a:t>Cách xác định miền nghiệm của hệ bất phương trình bậc nhất hai ẩn:</a:t>
            </a:r>
            <a:endParaRPr lang="en-US" sz="2667" b="1" dirty="0">
              <a:solidFill>
                <a:srgbClr val="1F497D">
                  <a:lumMod val="50000"/>
                </a:srgbClr>
              </a:solidFill>
              <a:latin typeface="Arial" panose="020B0604020202020204" pitchFamily="34" charset="0"/>
              <a:cs typeface="Arial" panose="020B0604020202020204" pitchFamily="34" charset="0"/>
            </a:endParaRPr>
          </a:p>
        </p:txBody>
      </p:sp>
      <p:sp>
        <p:nvSpPr>
          <p:cNvPr id="39" name="Rectangle 38"/>
          <p:cNvSpPr/>
          <p:nvPr/>
        </p:nvSpPr>
        <p:spPr>
          <a:xfrm>
            <a:off x="5029200" y="1092200"/>
            <a:ext cx="6096000" cy="2555058"/>
          </a:xfrm>
          <a:prstGeom prst="rect">
            <a:avLst/>
          </a:prstGeom>
        </p:spPr>
        <p:txBody>
          <a:bodyPr>
            <a:spAutoFit/>
          </a:bodyPr>
          <a:lstStyle/>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Trên cùng một mặt phẳng tọa độ, xác định miền nghiệm của mỗi bất phương trình bậc nhất hai ẩn trong hệ và gạch bỏ miền còn lại.</a:t>
            </a:r>
            <a:endParaRPr lang="en-US" sz="2667" dirty="0">
              <a:solidFill>
                <a:prstClr val="black"/>
              </a:solidFill>
              <a:latin typeface="Arial" panose="020B0604020202020204" pitchFamily="34" charset="0"/>
              <a:cs typeface="Arial" panose="020B0604020202020204" pitchFamily="34" charset="0"/>
            </a:endParaRPr>
          </a:p>
        </p:txBody>
      </p:sp>
      <p:sp>
        <p:nvSpPr>
          <p:cNvPr id="40" name="Rectangle 39"/>
          <p:cNvSpPr/>
          <p:nvPr/>
        </p:nvSpPr>
        <p:spPr>
          <a:xfrm>
            <a:off x="5026868" y="3879061"/>
            <a:ext cx="6098333" cy="1323696"/>
          </a:xfrm>
          <a:prstGeom prst="rect">
            <a:avLst/>
          </a:prstGeom>
        </p:spPr>
        <p:txBody>
          <a:bodyPr wrap="square">
            <a:spAutoFit/>
          </a:bodyPr>
          <a:lstStyle/>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Miền không bị gạch là miền nghiệm của hệ bất phương trình đã cho.</a:t>
            </a:r>
            <a:endParaRPr lang="en-US" sz="2667" dirty="0">
              <a:solidFill>
                <a:prstClr val="black"/>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9360">
            <a:off x="8706165" y="283099"/>
            <a:ext cx="3555491" cy="489521"/>
          </a:xfrm>
          <a:prstGeom prst="rect">
            <a:avLst/>
          </a:prstGeom>
        </p:spPr>
      </p:pic>
      <p:grpSp>
        <p:nvGrpSpPr>
          <p:cNvPr id="42" name="Group 11"/>
          <p:cNvGrpSpPr/>
          <p:nvPr/>
        </p:nvGrpSpPr>
        <p:grpSpPr>
          <a:xfrm>
            <a:off x="1239790" y="3539923"/>
            <a:ext cx="3368580" cy="3590743"/>
            <a:chOff x="0" y="0"/>
            <a:chExt cx="7060680" cy="7526343"/>
          </a:xfrm>
        </p:grpSpPr>
        <p:pic>
          <p:nvPicPr>
            <p:cNvPr id="43"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3675" y="0"/>
              <a:ext cx="2893532" cy="4651727"/>
            </a:xfrm>
            <a:prstGeom prst="rect">
              <a:avLst/>
            </a:prstGeom>
          </p:spPr>
        </p:pic>
        <p:pic>
          <p:nvPicPr>
            <p:cNvPr id="44"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212910"/>
              <a:ext cx="7060680" cy="4313433"/>
            </a:xfrm>
            <a:prstGeom prst="rect">
              <a:avLst/>
            </a:prstGeom>
          </p:spPr>
        </p:pic>
      </p:gr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3157" y="5281764"/>
            <a:ext cx="2407215" cy="2354114"/>
          </a:xfrm>
          <a:prstGeom prst="rect">
            <a:avLst/>
          </a:prstGeom>
        </p:spPr>
      </p:pic>
    </p:spTree>
    <p:extLst>
      <p:ext uri="{BB962C8B-B14F-4D97-AF65-F5344CB8AC3E}">
        <p14:creationId xmlns:p14="http://schemas.microsoft.com/office/powerpoint/2010/main" val="1405583169"/>
      </p:ext>
    </p:extLst>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6213133" cy="6444865"/>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6599184" y="206568"/>
            <a:ext cx="5399791" cy="6444865"/>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2586" y="162568"/>
            <a:ext cx="859593" cy="753142"/>
          </a:xfrm>
          <a:prstGeom prst="rect">
            <a:avLst/>
          </a:prstGeom>
        </p:spPr>
      </p:pic>
      <p:grpSp>
        <p:nvGrpSpPr>
          <p:cNvPr id="16" name="Group 15"/>
          <p:cNvGrpSpPr/>
          <p:nvPr/>
        </p:nvGrpSpPr>
        <p:grpSpPr>
          <a:xfrm>
            <a:off x="605123" y="925869"/>
            <a:ext cx="5643277" cy="1882817"/>
            <a:chOff x="907684" y="1388804"/>
            <a:chExt cx="7694368" cy="2824226"/>
          </a:xfrm>
        </p:grpSpPr>
        <p:sp>
          <p:nvSpPr>
            <p:cNvPr id="5" name="Rectangle 4"/>
            <p:cNvSpPr/>
            <p:nvPr/>
          </p:nvSpPr>
          <p:spPr>
            <a:xfrm>
              <a:off x="907684" y="1388804"/>
              <a:ext cx="7404831" cy="1800494"/>
            </a:xfrm>
            <a:prstGeom prst="rect">
              <a:avLst/>
            </a:prstGeom>
          </p:spPr>
          <p:txBody>
            <a:bodyPr wrap="square">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Ở HĐ2 ta </a:t>
              </a:r>
              <a:r>
                <a:rPr lang="en-US" sz="2400" dirty="0" err="1">
                  <a:solidFill>
                    <a:prstClr val="black"/>
                  </a:solidFill>
                  <a:latin typeface="Arial" panose="020B0604020202020204" pitchFamily="34" charset="0"/>
                  <a:cs typeface="Arial" panose="020B0604020202020204" pitchFamily="34" charset="0"/>
                </a:rPr>
                <a:t>biểu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diễn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miền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nghiệm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của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hệ</a:t>
              </a:r>
              <a:r>
                <a:rPr lang="en-US" sz="2400" dirty="0">
                  <a:solidFill>
                    <a:prstClr val="black"/>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 name="Rectangle 6"/>
                <p:cNvSpPr/>
                <p:nvPr/>
              </p:nvSpPr>
              <p:spPr>
                <a:xfrm>
                  <a:off x="2437590" y="2305873"/>
                  <a:ext cx="2835807" cy="1907157"/>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a:rPr lang="en-US" sz="2400">
                                    <a:solidFill>
                                      <a:prstClr val="black"/>
                                    </a:solidFill>
                                    <a:latin typeface="Cambria Math" panose="02040503050406030204" pitchFamily="18" charset="0"/>
                                  </a:rPr>
                                  <m:t>&amp;</m:t>
                                </m:r>
                                <m:r>
                                  <a:rPr lang="en-US" sz="2400" i="1">
                                    <a:solidFill>
                                      <a:prstClr val="black"/>
                                    </a:solidFill>
                                    <a:latin typeface="Cambria Math" panose="02040503050406030204" pitchFamily="18" charset="0"/>
                                  </a:rPr>
                                  <m:t>𝑥</m:t>
                                </m:r>
                                <m:r>
                                  <a:rPr lang="en-US" sz="2400">
                                    <a:solidFill>
                                      <a:prstClr val="black"/>
                                    </a:solidFill>
                                    <a:latin typeface="Cambria Math" panose="02040503050406030204" pitchFamily="18" charset="0"/>
                                  </a:rPr>
                                  <m:t>≥0</m:t>
                                </m:r>
                              </m:e>
                              <m:e>
                                <m:r>
                                  <a:rPr lang="en-US" sz="2400">
                                    <a:solidFill>
                                      <a:prstClr val="black"/>
                                    </a:solidFill>
                                    <a:latin typeface="Cambria Math" panose="02040503050406030204" pitchFamily="18" charset="0"/>
                                  </a:rPr>
                                  <m:t>&amp;</m:t>
                                </m:r>
                                <m:r>
                                  <a:rPr lang="en-US" sz="2400" i="1">
                                    <a:solidFill>
                                      <a:prstClr val="black"/>
                                    </a:solidFill>
                                    <a:latin typeface="Cambria Math" panose="02040503050406030204" pitchFamily="18" charset="0"/>
                                  </a:rPr>
                                  <m:t>𝑦</m:t>
                                </m:r>
                                <m:r>
                                  <a:rPr lang="en-US" sz="2400">
                                    <a:solidFill>
                                      <a:prstClr val="black"/>
                                    </a:solidFill>
                                    <a:latin typeface="Cambria Math" panose="02040503050406030204" pitchFamily="18" charset="0"/>
                                  </a:rPr>
                                  <m:t>≥0</m:t>
                                </m:r>
                              </m:e>
                              <m:e>
                                <m:r>
                                  <a:rPr lang="en-US" sz="2400">
                                    <a:solidFill>
                                      <a:prstClr val="black"/>
                                    </a:solidFill>
                                    <a:latin typeface="Cambria Math" panose="02040503050406030204" pitchFamily="18" charset="0"/>
                                  </a:rPr>
                                  <m:t>&amp;</m:t>
                                </m:r>
                                <m:r>
                                  <a:rPr lang="en-US" sz="2400" i="1">
                                    <a:solidFill>
                                      <a:prstClr val="black"/>
                                    </a:solidFill>
                                    <a:latin typeface="Cambria Math" panose="02040503050406030204" pitchFamily="18" charset="0"/>
                                  </a:rPr>
                                  <m:t>𝑥</m:t>
                                </m:r>
                                <m:r>
                                  <a:rPr lang="en-US" sz="240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𝑦</m:t>
                                </m:r>
                                <m:r>
                                  <a:rPr lang="en-US" sz="2400">
                                    <a:solidFill>
                                      <a:prstClr val="black"/>
                                    </a:solidFill>
                                    <a:latin typeface="Cambria Math" panose="02040503050406030204" pitchFamily="18" charset="0"/>
                                  </a:rPr>
                                  <m:t>≤150</m:t>
                                </m:r>
                              </m:e>
                            </m:eqArr>
                          </m:e>
                        </m:d>
                      </m:oMath>
                    </m:oMathPara>
                  </a14:m>
                  <a:endParaRPr lang="en-US" sz="24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437590" y="2305873"/>
                  <a:ext cx="2835807" cy="1907157"/>
                </a:xfrm>
                <a:prstGeom prst="rect">
                  <a:avLst/>
                </a:prstGeom>
                <a:blipFill>
                  <a:blip r:embed="rId5"/>
                  <a:stretch>
                    <a:fillRect/>
                  </a:stretch>
                </a:blipFill>
              </p:spPr>
              <p:txBody>
                <a:bodyPr/>
                <a:lstStyle/>
                <a:p>
                  <a:r>
                    <a:rPr lang="en-US">
                      <a:noFill/>
                    </a:rPr>
                    <a:t> </a:t>
                  </a:r>
                </a:p>
              </p:txBody>
            </p:sp>
          </mc:Fallback>
        </mc:AlternateContent>
        <p:sp>
          <p:nvSpPr>
            <p:cNvPr id="10" name="TextBox 9"/>
            <p:cNvSpPr txBox="1"/>
            <p:nvPr/>
          </p:nvSpPr>
          <p:spPr>
            <a:xfrm>
              <a:off x="4875882" y="2475385"/>
              <a:ext cx="3726170" cy="692498"/>
            </a:xfrm>
            <a:prstGeom prst="rect">
              <a:avLst/>
            </a:prstGeom>
            <a:noFill/>
          </p:spPr>
          <p:txBody>
            <a:bodyPr wrap="square" rtlCol="0">
              <a:spAutoFit/>
            </a:bodyPr>
            <a:lstStyle/>
            <a:p>
              <a:pPr defTabSz="609630"/>
              <a:r>
                <a:rPr lang="en-US" sz="2400" dirty="0" err="1">
                  <a:solidFill>
                    <a:prstClr val="black"/>
                  </a:solidFill>
                  <a:latin typeface="Arial" panose="020B0604020202020204" pitchFamily="34" charset="0"/>
                  <a:cs typeface="Arial" panose="020B0604020202020204" pitchFamily="34" charset="0"/>
                </a:rPr>
                <a:t>là</a:t>
              </a:r>
              <a:r>
                <a:rPr lang="en-US" sz="2400" dirty="0">
                  <a:solidFill>
                    <a:prstClr val="black"/>
                  </a:solidFill>
                  <a:latin typeface="Arial" panose="020B0604020202020204" pitchFamily="34" charset="0"/>
                  <a:cs typeface="Arial" panose="020B0604020202020204" pitchFamily="34" charset="0"/>
                </a:rPr>
                <a:t> tam </a:t>
              </a:r>
              <a:r>
                <a:rPr lang="en-US" sz="2400" dirty="0" err="1">
                  <a:solidFill>
                    <a:prstClr val="black"/>
                  </a:solidFill>
                  <a:latin typeface="Arial" panose="020B0604020202020204" pitchFamily="34" charset="0"/>
                  <a:cs typeface="Arial" panose="020B0604020202020204" pitchFamily="34" charset="0"/>
                </a:rPr>
                <a:t>giác</a:t>
              </a:r>
              <a:r>
                <a:rPr lang="en-US" sz="2400" dirty="0">
                  <a:solidFill>
                    <a:prstClr val="black"/>
                  </a:solidFill>
                  <a:latin typeface="Arial" panose="020B0604020202020204" pitchFamily="34" charset="0"/>
                  <a:cs typeface="Arial" panose="020B0604020202020204" pitchFamily="34" charset="0"/>
                </a:rPr>
                <a:t> OAB.</a:t>
              </a:r>
            </a:p>
          </p:txBody>
        </p:sp>
      </p:grpSp>
      <p:pic>
        <p:nvPicPr>
          <p:cNvPr id="23" name="Picture 22"/>
          <p:cNvPicPr/>
          <p:nvPr/>
        </p:nvPicPr>
        <p:blipFill>
          <a:blip r:embed="rId6"/>
          <a:stretch>
            <a:fillRect/>
          </a:stretch>
        </p:blipFill>
        <p:spPr>
          <a:xfrm>
            <a:off x="2382677" y="2827346"/>
            <a:ext cx="2265681" cy="1933402"/>
          </a:xfrm>
          <a:prstGeom prst="rect">
            <a:avLst/>
          </a:prstGeom>
        </p:spPr>
      </p:pic>
      <p:grpSp>
        <p:nvGrpSpPr>
          <p:cNvPr id="27" name="Group 26"/>
          <p:cNvGrpSpPr/>
          <p:nvPr/>
        </p:nvGrpSpPr>
        <p:grpSpPr>
          <a:xfrm>
            <a:off x="305071" y="4279168"/>
            <a:ext cx="6197600" cy="2014352"/>
            <a:chOff x="457607" y="6418750"/>
            <a:chExt cx="9296400" cy="3021527"/>
          </a:xfrm>
        </p:grpSpPr>
        <mc:AlternateContent xmlns:mc="http://schemas.openxmlformats.org/markup-compatibility/2006" xmlns:a14="http://schemas.microsoft.com/office/drawing/2010/main">
          <mc:Choice Requires="a14">
            <p:sp>
              <p:nvSpPr>
                <p:cNvPr id="25" name="Rectangle 24"/>
                <p:cNvSpPr/>
                <p:nvPr/>
              </p:nvSpPr>
              <p:spPr>
                <a:xfrm>
                  <a:off x="457607" y="6418750"/>
                  <a:ext cx="9296400" cy="2791532"/>
                </a:xfrm>
                <a:prstGeom prst="rect">
                  <a:avLst/>
                </a:prstGeom>
              </p:spPr>
              <p:txBody>
                <a:bodyPr wrap="square">
                  <a:spAutoFit/>
                </a:bodyPr>
                <a:lstStyle/>
                <a:p>
                  <a:pPr defTabSz="609630">
                    <a:lnSpc>
                      <a:spcPct val="150000"/>
                    </a:lnSpc>
                    <a:spcAft>
                      <a:spcPts val="533"/>
                    </a:spcAft>
                  </a:pPr>
                  <a:r>
                    <a:rPr lang="nl-NL" sz="2400" dirty="0">
                      <a:solidFill>
                        <a:prstClr val="black"/>
                      </a:solidFill>
                      <a:latin typeface="Arial" panose="020B0604020202020204" pitchFamily="34" charset="0"/>
                      <a:ea typeface="Calibri" panose="020F0502020204030204" pitchFamily="34" charset="0"/>
                      <a:cs typeface="Arial" panose="020B0604020202020204" pitchFamily="34" charset="0"/>
                    </a:rPr>
                    <a:t>Vậy nếu miền nghiệm của hệ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nl-NL" sz="2400">
                                  <a:solidFill>
                                    <a:prstClr val="black"/>
                                  </a:solidFill>
                                  <a:latin typeface="Cambria Math" panose="02040503050406030204" pitchFamily="18" charset="0"/>
                                  <a:ea typeface="Calibri" panose="020F0502020204030204" pitchFamily="34" charset="0"/>
                                  <a:cs typeface="Times New Roman" panose="02020603050405020304" pitchFamily="18" charset="0"/>
                                </a:rPr>
                                <m:t>&lt;150</m:t>
                              </m:r>
                            </m:e>
                          </m:eqArr>
                        </m:e>
                      </m:d>
                    </m:oMath>
                  </a14:m>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57607" y="6418750"/>
                  <a:ext cx="9296400" cy="2791532"/>
                </a:xfrm>
                <a:prstGeom prst="rect">
                  <a:avLst/>
                </a:prstGeom>
                <a:blipFill>
                  <a:blip r:embed="rId7"/>
                  <a:stretch>
                    <a:fillRect l="-1475"/>
                  </a:stretch>
                </a:blipFill>
              </p:spPr>
              <p:txBody>
                <a:bodyPr/>
                <a:lstStyle/>
                <a:p>
                  <a:r>
                    <a:rPr lang="en-US">
                      <a:noFill/>
                    </a:rPr>
                    <a:t> </a:t>
                  </a:r>
                </a:p>
              </p:txBody>
            </p:sp>
          </mc:Fallback>
        </mc:AlternateContent>
        <p:sp>
          <p:nvSpPr>
            <p:cNvPr id="26" name="TextBox 25"/>
            <p:cNvSpPr txBox="1"/>
            <p:nvPr/>
          </p:nvSpPr>
          <p:spPr>
            <a:xfrm>
              <a:off x="457607" y="8747780"/>
              <a:ext cx="2667000" cy="692497"/>
            </a:xfrm>
            <a:prstGeom prst="rect">
              <a:avLst/>
            </a:prstGeom>
            <a:noFill/>
          </p:spPr>
          <p:txBody>
            <a:bodyPr wrap="square" rtlCol="0">
              <a:spAutoFit/>
            </a:bodyPr>
            <a:lstStyle/>
            <a:p>
              <a:pPr defTabSz="609630"/>
              <a:r>
                <a:rPr lang="en-US" sz="2400" dirty="0" err="1">
                  <a:solidFill>
                    <a:prstClr val="black"/>
                  </a:solidFill>
                  <a:latin typeface="Arial" panose="020B0604020202020204" pitchFamily="34" charset="0"/>
                  <a:cs typeface="Arial" panose="020B0604020202020204" pitchFamily="34" charset="0"/>
                </a:rPr>
                <a:t>thì</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sao</a:t>
              </a:r>
              <a:r>
                <a:rPr lang="en-US" sz="2400" dirty="0">
                  <a:solidFill>
                    <a:prstClr val="black"/>
                  </a:solidFill>
                  <a:latin typeface="Arial" panose="020B0604020202020204" pitchFamily="34" charset="0"/>
                  <a:cs typeface="Arial" panose="020B0604020202020204" pitchFamily="34" charset="0"/>
                </a:rPr>
                <a:t>?</a:t>
              </a:r>
            </a:p>
          </p:txBody>
        </p:sp>
      </p:grpSp>
      <mc:AlternateContent xmlns:mc="http://schemas.openxmlformats.org/markup-compatibility/2006" xmlns:a14="http://schemas.microsoft.com/office/drawing/2010/main">
        <mc:Choice Requires="a14">
          <p:sp>
            <p:nvSpPr>
              <p:cNvPr id="28" name="Rectangle 27"/>
              <p:cNvSpPr/>
              <p:nvPr/>
            </p:nvSpPr>
            <p:spPr>
              <a:xfrm>
                <a:off x="6743861" y="1455960"/>
                <a:ext cx="5110437" cy="2969018"/>
              </a:xfrm>
              <a:prstGeom prst="rect">
                <a:avLst/>
              </a:prstGeom>
            </p:spPr>
            <p:txBody>
              <a:bodyPr wrap="square">
                <a:spAutoFit/>
              </a:bodyPr>
              <a:lstStyle/>
              <a:p>
                <a:pPr defTabSz="609630">
                  <a:lnSpc>
                    <a:spcPct val="150000"/>
                  </a:lnSpc>
                  <a:spcBef>
                    <a:spcPts val="400"/>
                  </a:spcBef>
                  <a:spcAft>
                    <a:spcPts val="533"/>
                  </a:spcAft>
                </a:pPr>
                <a:r>
                  <a:rPr lang="nl-NL" sz="2400" dirty="0">
                    <a:solidFill>
                      <a:prstClr val="black"/>
                    </a:solidFill>
                    <a:latin typeface="Arial" panose="020B0604020202020204" pitchFamily="34" charset="0"/>
                    <a:ea typeface="Calibri" panose="020F0502020204030204" pitchFamily="34" charset="0"/>
                    <a:cs typeface="Arial" panose="020B0604020202020204" pitchFamily="34" charset="0"/>
                  </a:rPr>
                  <a:t>Hệ bất phương trình </a:t>
                </a:r>
                <a14:m>
                  <m:oMath xmlns:m="http://schemas.openxmlformats.org/officeDocument/2006/math">
                    <m:d>
                      <m:dPr>
                        <m:begChr m:val="{"/>
                        <m:endChr m:val=""/>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eqArrPr>
                          <m:e>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            </m:t>
                            </m:r>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e>
                          <m:e>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            </m:t>
                            </m:r>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e>
                          <m:e>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nl-NL"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&lt;150</m:t>
                            </m:r>
                          </m:e>
                        </m:eqArr>
                      </m:e>
                    </m:d>
                  </m:oMath>
                </a14:m>
                <a:r>
                  <a:rPr lang="nl-NL" sz="2400" dirty="0">
                    <a:solidFill>
                      <a:prstClr val="black"/>
                    </a:solidFill>
                    <a:latin typeface="Arial" panose="020B0604020202020204" pitchFamily="34" charset="0"/>
                    <a:ea typeface="Calibri" panose="020F0502020204030204" pitchFamily="34" charset="0"/>
                    <a:cs typeface="Arial" panose="020B0604020202020204" pitchFamily="34" charset="0"/>
                  </a:rPr>
                  <a:t>thì miền nghiệm sẽ là tam giác OAB bỏ đi cạnh AB.</a:t>
                </a: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6743861" y="1455960"/>
                <a:ext cx="5110437" cy="2969018"/>
              </a:xfrm>
              <a:prstGeom prst="rect">
                <a:avLst/>
              </a:prstGeom>
              <a:blipFill>
                <a:blip r:embed="rId8"/>
                <a:stretch>
                  <a:fillRect l="-1788" b="-1643"/>
                </a:stretch>
              </a:blipFill>
            </p:spPr>
            <p:txBody>
              <a:bodyPr/>
              <a:lstStyle/>
              <a:p>
                <a:r>
                  <a:rPr lang="en-US">
                    <a:noFill/>
                  </a:rPr>
                  <a:t> </a:t>
                </a:r>
              </a:p>
            </p:txBody>
          </p:sp>
        </mc:Fallback>
      </mc:AlternateContent>
      <p:grpSp>
        <p:nvGrpSpPr>
          <p:cNvPr id="29" name="Group 28"/>
          <p:cNvGrpSpPr/>
          <p:nvPr/>
        </p:nvGrpSpPr>
        <p:grpSpPr>
          <a:xfrm>
            <a:off x="8406142" y="494942"/>
            <a:ext cx="1750079" cy="1320800"/>
            <a:chOff x="2632683" y="495301"/>
            <a:chExt cx="2625118" cy="1981200"/>
          </a:xfrm>
        </p:grpSpPr>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1" name="TextBox 30"/>
            <p:cNvSpPr txBox="1"/>
            <p:nvPr/>
          </p:nvSpPr>
          <p:spPr>
            <a:xfrm>
              <a:off x="2831763" y="979558"/>
              <a:ext cx="2226958" cy="754149"/>
            </a:xfrm>
            <a:prstGeom prst="rect">
              <a:avLst/>
            </a:prstGeom>
            <a:noFill/>
          </p:spPr>
          <p:txBody>
            <a:bodyPr wrap="square" rtlCol="0">
              <a:spAutoFit/>
            </a:bodyPr>
            <a:lstStyle/>
            <a:p>
              <a:pPr algn="ctr" defTabSz="609630"/>
              <a:r>
                <a:rPr lang="en-US" sz="2667" b="1" dirty="0" err="1">
                  <a:solidFill>
                    <a:srgbClr val="C00000"/>
                  </a:solidFill>
                  <a:latin typeface="Arial" panose="020B0604020202020204" pitchFamily="34" charset="0"/>
                  <a:cs typeface="Arial" panose="020B0604020202020204" pitchFamily="34" charset="0"/>
                </a:rPr>
                <a:t>Chú</a:t>
              </a:r>
              <a:r>
                <a:rPr lang="en-US" sz="2667" b="1" dirty="0">
                  <a:solidFill>
                    <a:srgbClr val="C00000"/>
                  </a:solidFill>
                  <a:latin typeface="Arial" panose="020B0604020202020204" pitchFamily="34" charset="0"/>
                  <a:cs typeface="Arial" panose="020B0604020202020204" pitchFamily="34" charset="0"/>
                </a:rPr>
                <a:t> ý</a:t>
              </a:r>
            </a:p>
          </p:txBody>
        </p:sp>
      </p:grpSp>
      <p:pic>
        <p:nvPicPr>
          <p:cNvPr id="32" name="Picture 31"/>
          <p:cNvPicPr/>
          <p:nvPr/>
        </p:nvPicPr>
        <p:blipFill>
          <a:blip r:embed="rId6"/>
          <a:stretch>
            <a:fillRect/>
          </a:stretch>
        </p:blipFill>
        <p:spPr>
          <a:xfrm>
            <a:off x="8595811" y="4279167"/>
            <a:ext cx="2516027" cy="2147033"/>
          </a:xfrm>
          <a:prstGeom prst="rect">
            <a:avLst/>
          </a:prstGeom>
        </p:spPr>
      </p:pic>
      <p:cxnSp>
        <p:nvCxnSpPr>
          <p:cNvPr id="34" name="Straight Connector 33"/>
          <p:cNvCxnSpPr/>
          <p:nvPr/>
        </p:nvCxnSpPr>
        <p:spPr>
          <a:xfrm>
            <a:off x="8692323" y="4394200"/>
            <a:ext cx="2077277" cy="2032000"/>
          </a:xfrm>
          <a:prstGeom prst="line">
            <a:avLst/>
          </a:prstGeom>
          <a:ln w="5715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703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457200" y="533400"/>
            <a:ext cx="11226800" cy="166370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660400" y="736025"/>
            <a:ext cx="7823200" cy="1754326"/>
          </a:xfrm>
          <a:prstGeom prst="rect">
            <a:avLst/>
          </a:prstGeom>
        </p:spPr>
        <p:txBody>
          <a:bodyPr wrap="square">
            <a:spAutoFit/>
          </a:bodyPr>
          <a:lstStyle/>
          <a:p>
            <a:pPr algn="just" defTabSz="609630">
              <a:lnSpc>
                <a:spcPct val="150000"/>
              </a:lnSpc>
            </a:pPr>
            <a:r>
              <a:rPr lang="vi-VN" sz="2400" b="1" dirty="0">
                <a:solidFill>
                  <a:prstClr val="black"/>
                </a:solidFill>
                <a:latin typeface="Arial" panose="020B0604020202020204" pitchFamily="34" charset="0"/>
                <a:cs typeface="Arial" panose="020B0604020202020204" pitchFamily="34" charset="0"/>
              </a:rPr>
              <a:t>Luyện tập 2: </a:t>
            </a:r>
            <a:r>
              <a:rPr lang="vi-VN" sz="2400" dirty="0">
                <a:solidFill>
                  <a:prstClr val="black"/>
                </a:solidFill>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8788400" y="488414"/>
                <a:ext cx="2100062" cy="1664815"/>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m:t>
                              </m:r>
                              <m:r>
                                <a:rPr lang="en-US" sz="2400">
                                  <a:solidFill>
                                    <a:prstClr val="black"/>
                                  </a:solidFill>
                                  <a:latin typeface="Cambria Math" panose="02040503050406030204" pitchFamily="18" charset="0"/>
                                  <a:ea typeface="Cambria Math" panose="02040503050406030204" pitchFamily="18" charset="0"/>
                                </a:rPr>
                                <m:t>0</m:t>
                              </m:r>
                              <m:r>
                                <a:rPr lang="en-US" sz="2400" i="1">
                                  <a:solidFill>
                                    <a:prstClr val="black"/>
                                  </a:solidFill>
                                  <a:latin typeface="Cambria Math" panose="02040503050406030204" pitchFamily="18" charset="0"/>
                                  <a:ea typeface="Cambria Math" panose="02040503050406030204" pitchFamily="18" charset="0"/>
                                </a:rPr>
                                <m:t>               </m:t>
                              </m:r>
                            </m:e>
                            <m:e>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&gt;0</m:t>
                              </m:r>
                              <m:r>
                                <a:rPr lang="en-US" sz="2400" i="1">
                                  <a:solidFill>
                                    <a:prstClr val="black"/>
                                  </a:solidFill>
                                  <a:latin typeface="Cambria Math" panose="02040503050406030204" pitchFamily="18" charset="0"/>
                                </a:rPr>
                                <m:t>                </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≤100</m:t>
                              </m:r>
                            </m:e>
                            <m:e>
                              <m:r>
                                <a:rPr lang="en-US" sz="2400" i="1">
                                  <a:solidFill>
                                    <a:prstClr val="black"/>
                                  </a:solidFill>
                                  <a:latin typeface="Cambria Math" panose="02040503050406030204" pitchFamily="18" charset="0"/>
                                  <a:ea typeface="Cambria Math" panose="02040503050406030204" pitchFamily="18" charset="0"/>
                                </a:rPr>
                                <m:t>2</m:t>
                              </m:r>
                              <m:r>
                                <a:rPr lang="en-US" sz="2400" i="1">
                                  <a:solidFill>
                                    <a:prstClr val="black"/>
                                  </a:solidFill>
                                  <a:latin typeface="Cambria Math" panose="02040503050406030204" pitchFamily="18" charset="0"/>
                                  <a:ea typeface="Cambria Math" panose="02040503050406030204" pitchFamily="18" charset="0"/>
                                </a:rPr>
                                <m:t>𝑥</m:t>
                              </m:r>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𝑦</m:t>
                              </m:r>
                              <m:r>
                                <a:rPr lang="en-US" sz="2400" i="1">
                                  <a:solidFill>
                                    <a:prstClr val="black"/>
                                  </a:solidFill>
                                  <a:latin typeface="Cambria Math" panose="02040503050406030204" pitchFamily="18" charset="0"/>
                                  <a:ea typeface="Cambria Math" panose="02040503050406030204" pitchFamily="18" charset="0"/>
                                </a:rPr>
                                <m:t>&gt;120</m:t>
                              </m:r>
                            </m:e>
                          </m:eqArr>
                        </m:e>
                      </m:d>
                    </m:oMath>
                  </m:oMathPara>
                </a14:m>
                <a:endParaRPr lang="en-US" sz="2400" dirty="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788400" y="488414"/>
                <a:ext cx="2100062" cy="1664815"/>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5435600" y="2303030"/>
            <a:ext cx="1524000" cy="461665"/>
          </a:xfrm>
          <a:prstGeom prst="rect">
            <a:avLst/>
          </a:prstGeom>
          <a:noFill/>
        </p:spPr>
        <p:txBody>
          <a:bodyPr wrap="square" rtlCol="0">
            <a:spAutoFit/>
          </a:bodyPr>
          <a:lstStyle/>
          <a:p>
            <a:pPr algn="ctr" defTabSz="609630"/>
            <a:r>
              <a:rPr lang="en-US" sz="2400" b="1" dirty="0" err="1">
                <a:solidFill>
                  <a:srgbClr val="C00000"/>
                </a:solidFill>
                <a:latin typeface="Arial" panose="020B0604020202020204" pitchFamily="34" charset="0"/>
                <a:cs typeface="Arial" panose="020B0604020202020204" pitchFamily="34" charset="0"/>
              </a:rPr>
              <a:t>Giải</a:t>
            </a:r>
            <a:endParaRPr lang="en-US" sz="2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815392" y="2743359"/>
            <a:ext cx="10764416" cy="3416320"/>
          </a:xfrm>
          <a:prstGeom prst="rect">
            <a:avLst/>
          </a:prstGeom>
        </p:spPr>
        <p:txBody>
          <a:bodyPr wrap="square">
            <a:spAutoFit/>
          </a:bodyPr>
          <a:lstStyle/>
          <a:p>
            <a:pPr algn="just" defTabSz="609630">
              <a:lnSpc>
                <a:spcPct val="150000"/>
              </a:lnSpc>
            </a:pPr>
            <a:r>
              <a:rPr lang="vi-VN" sz="2400" dirty="0">
                <a:solidFill>
                  <a:srgbClr val="0070C0"/>
                </a:solidFill>
                <a:latin typeface="Arial" panose="020B0604020202020204" pitchFamily="34" charset="0"/>
                <a:cs typeface="Arial" panose="020B0604020202020204" pitchFamily="34" charset="0"/>
              </a:rPr>
              <a:t>Bước 1: </a:t>
            </a:r>
            <a:r>
              <a:rPr lang="vi-VN" sz="2400" dirty="0">
                <a:solidFill>
                  <a:prstClr val="black"/>
                </a:solidFill>
                <a:latin typeface="Arial" panose="020B0604020202020204" pitchFamily="34" charset="0"/>
                <a:cs typeface="Arial" panose="020B0604020202020204" pitchFamily="34" charset="0"/>
              </a:rPr>
              <a:t>Trục Oy có phương trình x = 0 và điểm (1; 0) thỏa mãn 1 &gt; 0. </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miền nghiệm của bất phương trình x</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0</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là nửa mặt phẳng bờ Oy chứa điểm (1; 0) (miền không bị gạch).</a:t>
            </a:r>
          </a:p>
          <a:p>
            <a:pPr algn="just" defTabSz="609630">
              <a:lnSpc>
                <a:spcPct val="150000"/>
              </a:lnSpc>
            </a:pPr>
            <a:r>
              <a:rPr lang="vi-VN" sz="2400" dirty="0">
                <a:solidFill>
                  <a:srgbClr val="0070C0"/>
                </a:solidFill>
                <a:latin typeface="Arial" panose="020B0604020202020204" pitchFamily="34" charset="0"/>
                <a:cs typeface="Arial" panose="020B0604020202020204" pitchFamily="34" charset="0"/>
              </a:rPr>
              <a:t>Bước 2: </a:t>
            </a:r>
            <a:r>
              <a:rPr lang="vi-VN" sz="2400" dirty="0">
                <a:solidFill>
                  <a:prstClr val="black"/>
                </a:solidFill>
                <a:latin typeface="Arial" panose="020B0604020202020204" pitchFamily="34" charset="0"/>
                <a:cs typeface="Arial" panose="020B0604020202020204" pitchFamily="34" charset="0"/>
              </a:rPr>
              <a:t>Trục Ox có phương trình y = 0 và điểm (0; 1) thỏa mãn 1 &gt; 0.</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miền nghiệm của bất phương trình y</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&gt;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0</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là nửa mặt phẳng bờ Ox chứa điểm (0; 1), không kể trục Ox (miền không bị gạch).</a:t>
            </a:r>
          </a:p>
        </p:txBody>
      </p:sp>
    </p:spTree>
    <p:extLst>
      <p:ext uri="{BB962C8B-B14F-4D97-AF65-F5344CB8AC3E}">
        <p14:creationId xmlns:p14="http://schemas.microsoft.com/office/powerpoint/2010/main" val="6910238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4">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4">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457200" y="533400"/>
            <a:ext cx="11226800" cy="166370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660400" y="736025"/>
            <a:ext cx="7823200" cy="1754326"/>
          </a:xfrm>
          <a:prstGeom prst="rect">
            <a:avLst/>
          </a:prstGeom>
        </p:spPr>
        <p:txBody>
          <a:bodyPr wrap="square">
            <a:spAutoFit/>
          </a:bodyPr>
          <a:lstStyle/>
          <a:p>
            <a:pPr algn="just" defTabSz="609630">
              <a:lnSpc>
                <a:spcPct val="150000"/>
              </a:lnSpc>
            </a:pPr>
            <a:r>
              <a:rPr lang="vi-VN" sz="2400" b="1" dirty="0">
                <a:solidFill>
                  <a:prstClr val="black"/>
                </a:solidFill>
                <a:latin typeface="Arial" panose="020B0604020202020204" pitchFamily="34" charset="0"/>
                <a:cs typeface="Arial" panose="020B0604020202020204" pitchFamily="34" charset="0"/>
              </a:rPr>
              <a:t>Luyện tập 2: </a:t>
            </a:r>
            <a:r>
              <a:rPr lang="vi-VN" sz="2400" dirty="0">
                <a:solidFill>
                  <a:prstClr val="black"/>
                </a:solidFill>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8788400" y="488414"/>
                <a:ext cx="2100062" cy="1664815"/>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m:t>
                              </m:r>
                              <m:r>
                                <a:rPr lang="en-US" sz="2400">
                                  <a:solidFill>
                                    <a:prstClr val="black"/>
                                  </a:solidFill>
                                  <a:latin typeface="Cambria Math" panose="02040503050406030204" pitchFamily="18" charset="0"/>
                                  <a:ea typeface="Cambria Math" panose="02040503050406030204" pitchFamily="18" charset="0"/>
                                </a:rPr>
                                <m:t>0</m:t>
                              </m:r>
                              <m:r>
                                <a:rPr lang="en-US" sz="2400" i="1">
                                  <a:solidFill>
                                    <a:prstClr val="black"/>
                                  </a:solidFill>
                                  <a:latin typeface="Cambria Math" panose="02040503050406030204" pitchFamily="18" charset="0"/>
                                  <a:ea typeface="Cambria Math" panose="02040503050406030204" pitchFamily="18" charset="0"/>
                                </a:rPr>
                                <m:t>               </m:t>
                              </m:r>
                            </m:e>
                            <m:e>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&gt;0</m:t>
                              </m:r>
                              <m:r>
                                <a:rPr lang="en-US" sz="2400" i="1">
                                  <a:solidFill>
                                    <a:prstClr val="black"/>
                                  </a:solidFill>
                                  <a:latin typeface="Cambria Math" panose="02040503050406030204" pitchFamily="18" charset="0"/>
                                </a:rPr>
                                <m:t>                </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≤100</m:t>
                              </m:r>
                            </m:e>
                            <m:e>
                              <m:r>
                                <a:rPr lang="en-US" sz="2400" i="1">
                                  <a:solidFill>
                                    <a:prstClr val="black"/>
                                  </a:solidFill>
                                  <a:latin typeface="Cambria Math" panose="02040503050406030204" pitchFamily="18" charset="0"/>
                                  <a:ea typeface="Cambria Math" panose="02040503050406030204" pitchFamily="18" charset="0"/>
                                </a:rPr>
                                <m:t>2</m:t>
                              </m:r>
                              <m:r>
                                <a:rPr lang="en-US" sz="2400" i="1">
                                  <a:solidFill>
                                    <a:prstClr val="black"/>
                                  </a:solidFill>
                                  <a:latin typeface="Cambria Math" panose="02040503050406030204" pitchFamily="18" charset="0"/>
                                  <a:ea typeface="Cambria Math" panose="02040503050406030204" pitchFamily="18" charset="0"/>
                                </a:rPr>
                                <m:t>𝑥</m:t>
                              </m:r>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𝑦</m:t>
                              </m:r>
                              <m:r>
                                <a:rPr lang="en-US" sz="2400" i="1">
                                  <a:solidFill>
                                    <a:prstClr val="black"/>
                                  </a:solidFill>
                                  <a:latin typeface="Cambria Math" panose="02040503050406030204" pitchFamily="18" charset="0"/>
                                  <a:ea typeface="Cambria Math" panose="02040503050406030204" pitchFamily="18" charset="0"/>
                                </a:rPr>
                                <m:t>&gt;120</m:t>
                              </m:r>
                            </m:e>
                          </m:eqArr>
                        </m:e>
                      </m:d>
                    </m:oMath>
                  </m:oMathPara>
                </a14:m>
                <a:endParaRPr lang="en-US" sz="2400" dirty="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788400" y="488414"/>
                <a:ext cx="2100062" cy="1664815"/>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5244841" y="2394406"/>
            <a:ext cx="1524000" cy="461665"/>
          </a:xfrm>
          <a:prstGeom prst="rect">
            <a:avLst/>
          </a:prstGeom>
          <a:noFill/>
        </p:spPr>
        <p:txBody>
          <a:bodyPr wrap="square" rtlCol="0">
            <a:spAutoFit/>
          </a:bodyPr>
          <a:lstStyle/>
          <a:p>
            <a:pPr algn="ctr" defTabSz="609630"/>
            <a:r>
              <a:rPr lang="en-US" sz="2400" b="1" dirty="0" err="1">
                <a:solidFill>
                  <a:srgbClr val="C00000"/>
                </a:solidFill>
                <a:latin typeface="Arial" panose="020B0604020202020204" pitchFamily="34" charset="0"/>
                <a:cs typeface="Arial" panose="020B0604020202020204" pitchFamily="34" charset="0"/>
              </a:rPr>
              <a:t>Giải</a:t>
            </a:r>
            <a:endParaRPr lang="en-US" sz="2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4800" y="3022599"/>
            <a:ext cx="5549641" cy="3970318"/>
          </a:xfrm>
          <a:prstGeom prst="rect">
            <a:avLst/>
          </a:prstGeom>
        </p:spPr>
        <p:txBody>
          <a:bodyPr wrap="square">
            <a:spAutoFit/>
          </a:bodyPr>
          <a:lstStyle/>
          <a:p>
            <a:pPr algn="just" defTabSz="609630">
              <a:lnSpc>
                <a:spcPct val="150000"/>
              </a:lnSpc>
            </a:pPr>
            <a:r>
              <a:rPr lang="vi-VN" sz="2400" dirty="0">
                <a:solidFill>
                  <a:srgbClr val="0070C0"/>
                </a:solidFill>
                <a:latin typeface="Arial" panose="020B0604020202020204" pitchFamily="34" charset="0"/>
                <a:cs typeface="Arial" panose="020B0604020202020204" pitchFamily="34" charset="0"/>
              </a:rPr>
              <a:t>Bước 3: </a:t>
            </a:r>
            <a:r>
              <a:rPr lang="vi-VN" sz="2400" dirty="0">
                <a:solidFill>
                  <a:prstClr val="black"/>
                </a:solidFill>
                <a:latin typeface="Arial" panose="020B0604020202020204" pitchFamily="34" charset="0"/>
                <a:cs typeface="Arial" panose="020B0604020202020204" pitchFamily="34" charset="0"/>
              </a:rPr>
              <a:t>Vẽ đường thẳng d: x + y = 100.</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Tọa độ điểm O(0; 0) thỏa mãn 0 + 0 &lt; 100.</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miền nghiệm của bất phương trình x</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y</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100</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là nửa mặt phẳng bờ d chứa điểm (0; 0) (miền không bị gạch).</a:t>
            </a:r>
          </a:p>
        </p:txBody>
      </p:sp>
      <p:sp>
        <p:nvSpPr>
          <p:cNvPr id="4" name="Rectangle 3"/>
          <p:cNvSpPr/>
          <p:nvPr/>
        </p:nvSpPr>
        <p:spPr>
          <a:xfrm>
            <a:off x="6197600" y="3022599"/>
            <a:ext cx="5791200" cy="3970318"/>
          </a:xfrm>
          <a:prstGeom prst="rect">
            <a:avLst/>
          </a:prstGeom>
        </p:spPr>
        <p:txBody>
          <a:bodyPr wrap="square">
            <a:spAutoFit/>
          </a:bodyPr>
          <a:lstStyle/>
          <a:p>
            <a:pPr algn="just" defTabSz="609630">
              <a:lnSpc>
                <a:spcPct val="150000"/>
              </a:lnSpc>
            </a:pPr>
            <a:r>
              <a:rPr lang="vi-VN" sz="2400" dirty="0">
                <a:solidFill>
                  <a:srgbClr val="0070C0"/>
                </a:solidFill>
                <a:latin typeface="Arial" panose="020B0604020202020204" pitchFamily="34" charset="0"/>
                <a:cs typeface="Arial" panose="020B0604020202020204" pitchFamily="34" charset="0"/>
              </a:rPr>
              <a:t>Bước 4: </a:t>
            </a:r>
            <a:r>
              <a:rPr lang="vi-VN" sz="2400" dirty="0">
                <a:solidFill>
                  <a:prstClr val="black"/>
                </a:solidFill>
                <a:latin typeface="Arial" panose="020B0604020202020204" pitchFamily="34" charset="0"/>
                <a:cs typeface="Arial" panose="020B0604020202020204" pitchFamily="34" charset="0"/>
              </a:rPr>
              <a:t>Vẽ đường thẳng d': 2x + y = 120.</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Tọa độ điểm O(0; 0) thỏa mãn 2. 0 + 0 &lt; 120.</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miền nghiệm của bất phương trình 2x</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y</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&lt;</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120</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là nửa mặt phẳng bờ d' chứa điểm (0; 0) (miền không bị gạch).</a:t>
            </a:r>
          </a:p>
        </p:txBody>
      </p:sp>
    </p:spTree>
    <p:extLst>
      <p:ext uri="{BB962C8B-B14F-4D97-AF65-F5344CB8AC3E}">
        <p14:creationId xmlns:p14="http://schemas.microsoft.com/office/powerpoint/2010/main" val="36619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457200" y="533400"/>
            <a:ext cx="11226800" cy="166370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660400" y="736025"/>
            <a:ext cx="7823200" cy="1754326"/>
          </a:xfrm>
          <a:prstGeom prst="rect">
            <a:avLst/>
          </a:prstGeom>
        </p:spPr>
        <p:txBody>
          <a:bodyPr wrap="square">
            <a:spAutoFit/>
          </a:bodyPr>
          <a:lstStyle/>
          <a:p>
            <a:pPr algn="just" defTabSz="609630">
              <a:lnSpc>
                <a:spcPct val="150000"/>
              </a:lnSpc>
            </a:pPr>
            <a:r>
              <a:rPr lang="vi-VN" sz="2400" b="1" dirty="0">
                <a:solidFill>
                  <a:prstClr val="black"/>
                </a:solidFill>
                <a:latin typeface="Arial" panose="020B0604020202020204" pitchFamily="34" charset="0"/>
                <a:cs typeface="Arial" panose="020B0604020202020204" pitchFamily="34" charset="0"/>
              </a:rPr>
              <a:t>Luyện tập 2: </a:t>
            </a:r>
            <a:r>
              <a:rPr lang="vi-VN" sz="2400" dirty="0">
                <a:solidFill>
                  <a:prstClr val="black"/>
                </a:solidFill>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8788400" y="488414"/>
                <a:ext cx="2100062" cy="1664815"/>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400" i="1">
                              <a:solidFill>
                                <a:prstClr val="black"/>
                              </a:solidFill>
                              <a:latin typeface="Cambria Math" panose="02040503050406030204" pitchFamily="18" charset="0"/>
                            </a:rPr>
                          </m:ctrlPr>
                        </m:dPr>
                        <m:e>
                          <m:eqArr>
                            <m:eqArrPr>
                              <m:ctrlPr>
                                <a:rPr lang="en-US" sz="2400" i="1">
                                  <a:solidFill>
                                    <a:prstClr val="black"/>
                                  </a:solidFill>
                                  <a:latin typeface="Cambria Math" panose="02040503050406030204" pitchFamily="18" charset="0"/>
                                </a:rPr>
                              </m:ctrlPr>
                            </m:eqArrPr>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m:t>
                              </m:r>
                              <m:r>
                                <a:rPr lang="en-US" sz="2400">
                                  <a:solidFill>
                                    <a:prstClr val="black"/>
                                  </a:solidFill>
                                  <a:latin typeface="Cambria Math" panose="02040503050406030204" pitchFamily="18" charset="0"/>
                                  <a:ea typeface="Cambria Math" panose="02040503050406030204" pitchFamily="18" charset="0"/>
                                </a:rPr>
                                <m:t>0</m:t>
                              </m:r>
                              <m:r>
                                <a:rPr lang="en-US" sz="2400" i="1">
                                  <a:solidFill>
                                    <a:prstClr val="black"/>
                                  </a:solidFill>
                                  <a:latin typeface="Cambria Math" panose="02040503050406030204" pitchFamily="18" charset="0"/>
                                  <a:ea typeface="Cambria Math" panose="02040503050406030204" pitchFamily="18" charset="0"/>
                                </a:rPr>
                                <m:t>               </m:t>
                              </m:r>
                            </m:e>
                            <m:e>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&gt;0</m:t>
                              </m:r>
                              <m:r>
                                <a:rPr lang="en-US" sz="2400" i="1">
                                  <a:solidFill>
                                    <a:prstClr val="black"/>
                                  </a:solidFill>
                                  <a:latin typeface="Cambria Math" panose="02040503050406030204" pitchFamily="18" charset="0"/>
                                </a:rPr>
                                <m:t>                </m:t>
                              </m:r>
                            </m:e>
                            <m:e>
                              <m:r>
                                <m:rPr>
                                  <m:sty m:val="p"/>
                                </m:rPr>
                                <a:rPr lang="en-US" sz="2400">
                                  <a:solidFill>
                                    <a:prstClr val="black"/>
                                  </a:solidFill>
                                  <a:latin typeface="Cambria Math" panose="02040503050406030204" pitchFamily="18" charset="0"/>
                                </a:rPr>
                                <m:t>x</m:t>
                              </m:r>
                              <m:r>
                                <a:rPr lang="en-US" sz="240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y</m:t>
                              </m:r>
                              <m:r>
                                <a:rPr lang="en-US" sz="240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ea typeface="Cambria Math" panose="02040503050406030204" pitchFamily="18" charset="0"/>
                                </a:rPr>
                                <m:t>≤100</m:t>
                              </m:r>
                            </m:e>
                            <m:e>
                              <m:r>
                                <a:rPr lang="en-US" sz="2400" i="1">
                                  <a:solidFill>
                                    <a:prstClr val="black"/>
                                  </a:solidFill>
                                  <a:latin typeface="Cambria Math" panose="02040503050406030204" pitchFamily="18" charset="0"/>
                                  <a:ea typeface="Cambria Math" panose="02040503050406030204" pitchFamily="18" charset="0"/>
                                </a:rPr>
                                <m:t>2</m:t>
                              </m:r>
                              <m:r>
                                <a:rPr lang="en-US" sz="2400" i="1">
                                  <a:solidFill>
                                    <a:prstClr val="black"/>
                                  </a:solidFill>
                                  <a:latin typeface="Cambria Math" panose="02040503050406030204" pitchFamily="18" charset="0"/>
                                  <a:ea typeface="Cambria Math" panose="02040503050406030204" pitchFamily="18" charset="0"/>
                                </a:rPr>
                                <m:t>𝑥</m:t>
                              </m:r>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𝑦</m:t>
                              </m:r>
                              <m:r>
                                <a:rPr lang="en-US" sz="2400" i="1">
                                  <a:solidFill>
                                    <a:prstClr val="black"/>
                                  </a:solidFill>
                                  <a:latin typeface="Cambria Math" panose="02040503050406030204" pitchFamily="18" charset="0"/>
                                  <a:ea typeface="Cambria Math" panose="02040503050406030204" pitchFamily="18" charset="0"/>
                                </a:rPr>
                                <m:t>&gt;120</m:t>
                              </m:r>
                            </m:e>
                          </m:eqArr>
                        </m:e>
                      </m:d>
                    </m:oMath>
                  </m:oMathPara>
                </a14:m>
                <a:endParaRPr lang="en-US" sz="2400" dirty="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788400" y="488414"/>
                <a:ext cx="2100062" cy="1664815"/>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5244841" y="2394406"/>
            <a:ext cx="1524000" cy="461665"/>
          </a:xfrm>
          <a:prstGeom prst="rect">
            <a:avLst/>
          </a:prstGeom>
          <a:noFill/>
        </p:spPr>
        <p:txBody>
          <a:bodyPr wrap="square" rtlCol="0">
            <a:spAutoFit/>
          </a:bodyPr>
          <a:lstStyle/>
          <a:p>
            <a:pPr algn="ctr" defTabSz="609630"/>
            <a:r>
              <a:rPr lang="en-US" sz="2400" b="1" dirty="0" err="1">
                <a:solidFill>
                  <a:srgbClr val="C00000"/>
                </a:solidFill>
                <a:latin typeface="Arial" panose="020B0604020202020204" pitchFamily="34" charset="0"/>
                <a:cs typeface="Arial" panose="020B0604020202020204" pitchFamily="34" charset="0"/>
              </a:rPr>
              <a:t>Giải</a:t>
            </a:r>
            <a:endParaRPr lang="en-US" sz="24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676988" y="2870677"/>
            <a:ext cx="5892800" cy="2308324"/>
          </a:xfrm>
          <a:prstGeom prst="rect">
            <a:avLst/>
          </a:prstGeom>
        </p:spPr>
        <p:txBody>
          <a:bodyPr wrap="square">
            <a:spAutoFit/>
          </a:bodyPr>
          <a:lstStyle/>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Vậy miền nghiệm của hệ bất phương trình đã cho là miền tứ giác OABC, không kể hai cạnh OC và BC (miền không bị gạch).</a:t>
            </a:r>
            <a:endParaRPr lang="en-US" sz="24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0" y="2596890"/>
            <a:ext cx="4169009" cy="3968751"/>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94669" y="4998067"/>
            <a:ext cx="2857439" cy="1859933"/>
          </a:xfrm>
          <a:prstGeom prst="rect">
            <a:avLst/>
          </a:prstGeom>
        </p:spPr>
      </p:pic>
    </p:spTree>
    <p:extLst>
      <p:ext uri="{BB962C8B-B14F-4D97-AF65-F5344CB8AC3E}">
        <p14:creationId xmlns:p14="http://schemas.microsoft.com/office/powerpoint/2010/main" val="9549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800" y="889000"/>
            <a:ext cx="10845800" cy="55372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9570530" y="4350147"/>
            <a:ext cx="2609909" cy="2537891"/>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89825" y="0"/>
              <a:ext cx="2797758" cy="3029069"/>
            </a:xfrm>
            <a:prstGeom prst="rect">
              <a:avLst/>
            </a:prstGeom>
          </p:spPr>
        </p:pic>
      </p:grpSp>
      <p:grpSp>
        <p:nvGrpSpPr>
          <p:cNvPr id="23" name="Group 23"/>
          <p:cNvGrpSpPr/>
          <p:nvPr/>
        </p:nvGrpSpPr>
        <p:grpSpPr>
          <a:xfrm>
            <a:off x="977527" y="159499"/>
            <a:ext cx="2844800" cy="984792"/>
            <a:chOff x="176185" y="-39432"/>
            <a:chExt cx="3093335" cy="3283620"/>
          </a:xfrm>
        </p:grpSpPr>
        <p:grpSp>
          <p:nvGrpSpPr>
            <p:cNvPr id="24" name="Group 24"/>
            <p:cNvGrpSpPr/>
            <p:nvPr/>
          </p:nvGrpSpPr>
          <p:grpSpPr>
            <a:xfrm rot="-426806">
              <a:off x="176185" y="-39432"/>
              <a:ext cx="3093335" cy="3283620"/>
              <a:chOff x="12700" y="-228587"/>
              <a:chExt cx="3191510" cy="3387834"/>
            </a:xfrm>
          </p:grpSpPr>
          <p:sp>
            <p:nvSpPr>
              <p:cNvPr id="25" name="Freeform 25"/>
              <p:cNvSpPr/>
              <p:nvPr/>
            </p:nvSpPr>
            <p:spPr>
              <a:xfrm>
                <a:off x="19050" y="223519"/>
                <a:ext cx="2958115"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26" name="Freeform 2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27" name="Freeform 27"/>
              <p:cNvSpPr/>
              <p:nvPr/>
            </p:nvSpPr>
            <p:spPr>
              <a:xfrm>
                <a:off x="299719" y="-228587"/>
                <a:ext cx="663630" cy="753444"/>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28" name="TextBox 28"/>
            <p:cNvSpPr txBox="1"/>
            <p:nvPr/>
          </p:nvSpPr>
          <p:spPr>
            <a:xfrm rot="21173194">
              <a:off x="282396" y="1647075"/>
              <a:ext cx="2921162" cy="726910"/>
            </a:xfrm>
            <a:prstGeom prst="rect">
              <a:avLst/>
            </a:prstGeom>
          </p:spPr>
          <p:txBody>
            <a:bodyPr wrap="square" lIns="0" tIns="0" rIns="0" bIns="0" rtlCol="0" anchor="t">
              <a:spAutoFit/>
            </a:bodyPr>
            <a:lstStyle/>
            <a:p>
              <a:pPr algn="ctr" defTabSz="609630">
                <a:lnSpc>
                  <a:spcPts val="1680"/>
                </a:lnSpc>
              </a:pPr>
              <a:r>
                <a:rPr lang="en-US" sz="3200" b="1" spc="12" dirty="0">
                  <a:solidFill>
                    <a:srgbClr val="C0504D">
                      <a:lumMod val="50000"/>
                    </a:srgbClr>
                  </a:solidFill>
                  <a:latin typeface="Arial" panose="020B0604020202020204" pitchFamily="34" charset="0"/>
                  <a:cs typeface="Arial" panose="020B0604020202020204" pitchFamily="34" charset="0"/>
                </a:rPr>
                <a:t>KHỞI ĐỘNG</a:t>
              </a:r>
            </a:p>
          </p:txBody>
        </p:sp>
      </p:grpSp>
      <p:sp>
        <p:nvSpPr>
          <p:cNvPr id="31" name="Rectangle 30"/>
          <p:cNvSpPr/>
          <p:nvPr/>
        </p:nvSpPr>
        <p:spPr>
          <a:xfrm>
            <a:off x="1076120" y="1219819"/>
            <a:ext cx="9977388" cy="1754326"/>
          </a:xfrm>
          <a:prstGeom prst="rect">
            <a:avLst/>
          </a:prstGeom>
        </p:spPr>
        <p:txBody>
          <a:bodyPr wrap="square">
            <a:spAutoFit/>
          </a:bodyPr>
          <a:lstStyle/>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Trong năm nay, một cửa hàng điện lạnh dự định kinh doanh hai loại máy điều hòa: điều hòa hai chiều và điều hòa một chiều với số vốn ban đầu không vượt quá 1,2 tỉ đồng.</a:t>
            </a: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nvPr>
        </p:nvGraphicFramePr>
        <p:xfrm>
          <a:off x="2044700" y="2962346"/>
          <a:ext cx="8127999" cy="15240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08000">
                <a:tc>
                  <a:txBody>
                    <a:bodyPr/>
                    <a:lstStyle/>
                    <a:p>
                      <a:endParaRPr lang="en-US" sz="1900" dirty="0">
                        <a:latin typeface="Arial" panose="020B0604020202020204" pitchFamily="34" charset="0"/>
                        <a:cs typeface="Arial" panose="020B0604020202020204" pitchFamily="34" charset="0"/>
                      </a:endParaRPr>
                    </a:p>
                  </a:txBody>
                  <a:tcPr marL="60960" marR="60960" marT="30480" marB="30480" anchor="ctr">
                    <a:solidFill>
                      <a:schemeClr val="accent1">
                        <a:lumMod val="40000"/>
                        <a:lumOff val="60000"/>
                      </a:schemeClr>
                    </a:solidFill>
                  </a:tcPr>
                </a:tc>
                <a:tc>
                  <a:txBody>
                    <a:bodyPr/>
                    <a:lstStyle/>
                    <a:p>
                      <a:pPr algn="ctr"/>
                      <a:r>
                        <a:rPr lang="en-US" sz="1900" dirty="0" err="1" smtClean="0">
                          <a:latin typeface="Arial" panose="020B0604020202020204" pitchFamily="34" charset="0"/>
                          <a:cs typeface="Arial" panose="020B0604020202020204" pitchFamily="34" charset="0"/>
                        </a:rPr>
                        <a:t>Điều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hòa</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hai</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chiều</a:t>
                      </a:r>
                      <a:endParaRPr lang="en-US" sz="1900" dirty="0">
                        <a:latin typeface="Arial" panose="020B0604020202020204" pitchFamily="34" charset="0"/>
                        <a:cs typeface="Arial" panose="020B0604020202020204" pitchFamily="34" charset="0"/>
                      </a:endParaRPr>
                    </a:p>
                  </a:txBody>
                  <a:tcPr marL="60960" marR="60960" marT="30480" marB="30480" anchor="ctr">
                    <a:solidFill>
                      <a:schemeClr val="accent1">
                        <a:lumMod val="40000"/>
                        <a:lumOff val="60000"/>
                      </a:schemeClr>
                    </a:solidFill>
                  </a:tcPr>
                </a:tc>
                <a:tc>
                  <a:txBody>
                    <a:bodyPr/>
                    <a:lstStyle/>
                    <a:p>
                      <a:pPr algn="ctr"/>
                      <a:r>
                        <a:rPr lang="en-US" sz="1900" dirty="0" err="1" smtClean="0">
                          <a:latin typeface="Arial" panose="020B0604020202020204" pitchFamily="34" charset="0"/>
                          <a:cs typeface="Arial" panose="020B0604020202020204" pitchFamily="34" charset="0"/>
                        </a:rPr>
                        <a:t>Điều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hòa</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một</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chiều</a:t>
                      </a:r>
                      <a:endParaRPr lang="en-US" sz="1900" dirty="0">
                        <a:latin typeface="Arial" panose="020B0604020202020204" pitchFamily="34" charset="0"/>
                        <a:cs typeface="Arial" panose="020B0604020202020204" pitchFamily="34" charset="0"/>
                      </a:endParaRPr>
                    </a:p>
                  </a:txBody>
                  <a:tcPr marL="60960" marR="60960" marT="30480" marB="30480" anchor="ctr">
                    <a:solidFill>
                      <a:schemeClr val="accent1">
                        <a:lumMod val="40000"/>
                        <a:lumOff val="60000"/>
                      </a:schemeClr>
                    </a:solidFill>
                  </a:tcPr>
                </a:tc>
                <a:extLst>
                  <a:ext uri="{0D108BD9-81ED-4DB2-BD59-A6C34878D82A}">
                    <a16:rowId xmlns:a16="http://schemas.microsoft.com/office/drawing/2014/main" val="10000"/>
                  </a:ext>
                </a:extLst>
              </a:tr>
              <a:tr h="508000">
                <a:tc>
                  <a:txBody>
                    <a:bodyPr/>
                    <a:lstStyle/>
                    <a:p>
                      <a:r>
                        <a:rPr lang="en-US" sz="1900" dirty="0" err="1" smtClean="0">
                          <a:latin typeface="Arial" panose="020B0604020202020204" pitchFamily="34" charset="0"/>
                          <a:cs typeface="Arial" panose="020B0604020202020204" pitchFamily="34" charset="0"/>
                        </a:rPr>
                        <a:t>Giá</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mua</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vào</a:t>
                      </a:r>
                      <a:endParaRPr lang="en-US" sz="1900" dirty="0">
                        <a:latin typeface="Arial" panose="020B0604020202020204" pitchFamily="34" charset="0"/>
                        <a:cs typeface="Arial" panose="020B0604020202020204" pitchFamily="34" charset="0"/>
                      </a:endParaRPr>
                    </a:p>
                  </a:txBody>
                  <a:tcPr marL="60960" marR="60960" marT="30480" marB="30480" anchor="ctr">
                    <a:solidFill>
                      <a:schemeClr val="accent1">
                        <a:lumMod val="40000"/>
                        <a:lumOff val="60000"/>
                      </a:schemeClr>
                    </a:solidFill>
                  </a:tcPr>
                </a:tc>
                <a:tc>
                  <a:txBody>
                    <a:bodyPr/>
                    <a:lstStyle/>
                    <a:p>
                      <a:pPr algn="ctr"/>
                      <a:r>
                        <a:rPr lang="en-US" sz="1900" dirty="0" smtClean="0">
                          <a:latin typeface="Arial" panose="020B0604020202020204" pitchFamily="34" charset="0"/>
                          <a:cs typeface="Arial" panose="020B0604020202020204" pitchFamily="34" charset="0"/>
                        </a:rPr>
                        <a:t>20 </a:t>
                      </a:r>
                      <a:r>
                        <a:rPr lang="en-US" sz="1900" dirty="0" err="1" smtClean="0">
                          <a:latin typeface="Arial" panose="020B0604020202020204" pitchFamily="34" charset="0"/>
                          <a:cs typeface="Arial" panose="020B0604020202020204" pitchFamily="34" charset="0"/>
                        </a:rPr>
                        <a:t>triệu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đồng</a:t>
                      </a:r>
                      <a:r>
                        <a:rPr lang="en-US" sz="1900" baseline="0" dirty="0" smtClean="0">
                          <a:latin typeface="Arial" panose="020B0604020202020204" pitchFamily="34" charset="0"/>
                          <a:cs typeface="Arial" panose="020B0604020202020204" pitchFamily="34" charset="0"/>
                        </a:rPr>
                        <a:t>/ 1 </a:t>
                      </a:r>
                      <a:r>
                        <a:rPr lang="en-US" sz="1900" baseline="0" dirty="0" err="1" smtClean="0">
                          <a:latin typeface="Arial" panose="020B0604020202020204" pitchFamily="34" charset="0"/>
                          <a:cs typeface="Arial" panose="020B0604020202020204" pitchFamily="34" charset="0"/>
                        </a:rPr>
                        <a:t>máy</a:t>
                      </a: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1900" dirty="0" smtClean="0">
                          <a:latin typeface="Arial" panose="020B0604020202020204" pitchFamily="34" charset="0"/>
                          <a:cs typeface="Arial" panose="020B0604020202020204" pitchFamily="34" charset="0"/>
                        </a:rPr>
                        <a:t>10 </a:t>
                      </a:r>
                      <a:r>
                        <a:rPr lang="en-US" sz="1900" dirty="0" err="1" smtClean="0">
                          <a:latin typeface="Arial" panose="020B0604020202020204" pitchFamily="34" charset="0"/>
                          <a:cs typeface="Arial" panose="020B0604020202020204" pitchFamily="34" charset="0"/>
                        </a:rPr>
                        <a:t>triệu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đồng</a:t>
                      </a:r>
                      <a:r>
                        <a:rPr lang="en-US" sz="1900" baseline="0" dirty="0" smtClean="0">
                          <a:latin typeface="Arial" panose="020B0604020202020204" pitchFamily="34" charset="0"/>
                          <a:cs typeface="Arial" panose="020B0604020202020204" pitchFamily="34" charset="0"/>
                        </a:rPr>
                        <a:t>/ 1 </a:t>
                      </a:r>
                      <a:r>
                        <a:rPr lang="en-US" sz="1900" baseline="0" dirty="0" err="1" smtClean="0">
                          <a:latin typeface="Arial" panose="020B0604020202020204" pitchFamily="34" charset="0"/>
                          <a:cs typeface="Arial" panose="020B0604020202020204" pitchFamily="34" charset="0"/>
                        </a:rPr>
                        <a:t>máy</a:t>
                      </a:r>
                      <a:endParaRPr lang="en-US" sz="19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1"/>
                  </a:ext>
                </a:extLst>
              </a:tr>
              <a:tr h="508000">
                <a:tc>
                  <a:txBody>
                    <a:bodyPr/>
                    <a:lstStyle/>
                    <a:p>
                      <a:r>
                        <a:rPr lang="en-US" sz="1900" dirty="0" err="1" smtClean="0">
                          <a:latin typeface="Arial" panose="020B0604020202020204" pitchFamily="34" charset="0"/>
                          <a:cs typeface="Arial" panose="020B0604020202020204" pitchFamily="34" charset="0"/>
                        </a:rPr>
                        <a:t>Lợi</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nhuận</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dự</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kiến</a:t>
                      </a:r>
                      <a:endParaRPr lang="en-US" sz="1900" dirty="0">
                        <a:latin typeface="Arial" panose="020B0604020202020204" pitchFamily="34" charset="0"/>
                        <a:cs typeface="Arial" panose="020B0604020202020204" pitchFamily="34" charset="0"/>
                      </a:endParaRPr>
                    </a:p>
                  </a:txBody>
                  <a:tcPr marL="60960" marR="60960" marT="30480" marB="30480" anchor="ctr">
                    <a:solidFill>
                      <a:schemeClr val="accent1">
                        <a:lumMod val="40000"/>
                        <a:lumOff val="60000"/>
                      </a:schemeClr>
                    </a:solidFill>
                  </a:tcPr>
                </a:tc>
                <a:tc>
                  <a:txBody>
                    <a:bodyPr/>
                    <a:lstStyle/>
                    <a:p>
                      <a:pPr algn="ctr"/>
                      <a:r>
                        <a:rPr lang="en-US" sz="1900" dirty="0" smtClean="0">
                          <a:latin typeface="Arial" panose="020B0604020202020204" pitchFamily="34" charset="0"/>
                          <a:cs typeface="Arial" panose="020B0604020202020204" pitchFamily="34" charset="0"/>
                        </a:rPr>
                        <a:t>3,5 </a:t>
                      </a:r>
                      <a:r>
                        <a:rPr lang="en-US" sz="1900" dirty="0" err="1" smtClean="0">
                          <a:latin typeface="Arial" panose="020B0604020202020204" pitchFamily="34" charset="0"/>
                          <a:cs typeface="Arial" panose="020B0604020202020204" pitchFamily="34" charset="0"/>
                        </a:rPr>
                        <a:t>triệu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đồng</a:t>
                      </a:r>
                      <a:r>
                        <a:rPr lang="en-US" sz="1900" baseline="0" dirty="0" smtClean="0">
                          <a:latin typeface="Arial" panose="020B0604020202020204" pitchFamily="34" charset="0"/>
                          <a:cs typeface="Arial" panose="020B0604020202020204" pitchFamily="34" charset="0"/>
                        </a:rPr>
                        <a:t>/ 1 </a:t>
                      </a:r>
                      <a:r>
                        <a:rPr lang="en-US" sz="1900" baseline="0" dirty="0" err="1" smtClean="0">
                          <a:latin typeface="Arial" panose="020B0604020202020204" pitchFamily="34" charset="0"/>
                          <a:cs typeface="Arial" panose="020B0604020202020204" pitchFamily="34" charset="0"/>
                        </a:rPr>
                        <a:t>máy</a:t>
                      </a: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1900" dirty="0" smtClean="0">
                          <a:latin typeface="Arial" panose="020B0604020202020204" pitchFamily="34" charset="0"/>
                          <a:cs typeface="Arial" panose="020B0604020202020204" pitchFamily="34" charset="0"/>
                        </a:rPr>
                        <a:t>2 </a:t>
                      </a:r>
                      <a:r>
                        <a:rPr lang="en-US" sz="1900" dirty="0" err="1" smtClean="0">
                          <a:latin typeface="Arial" panose="020B0604020202020204" pitchFamily="34" charset="0"/>
                          <a:cs typeface="Arial" panose="020B0604020202020204" pitchFamily="34" charset="0"/>
                        </a:rPr>
                        <a:t>triệu</a:t>
                      </a:r>
                      <a:r>
                        <a:rPr lang="en-US" sz="1900" baseline="0" dirty="0" smtClean="0">
                          <a:latin typeface="Arial" panose="020B0604020202020204" pitchFamily="34" charset="0"/>
                          <a:cs typeface="Arial" panose="020B0604020202020204" pitchFamily="34" charset="0"/>
                        </a:rPr>
                        <a:t> </a:t>
                      </a:r>
                      <a:r>
                        <a:rPr lang="en-US" sz="1900" baseline="0" dirty="0" err="1" smtClean="0">
                          <a:latin typeface="Arial" panose="020B0604020202020204" pitchFamily="34" charset="0"/>
                          <a:cs typeface="Arial" panose="020B0604020202020204" pitchFamily="34" charset="0"/>
                        </a:rPr>
                        <a:t>đồng</a:t>
                      </a:r>
                      <a:r>
                        <a:rPr lang="en-US" sz="1900" baseline="0" dirty="0" smtClean="0">
                          <a:latin typeface="Arial" panose="020B0604020202020204" pitchFamily="34" charset="0"/>
                          <a:cs typeface="Arial" panose="020B0604020202020204" pitchFamily="34" charset="0"/>
                        </a:rPr>
                        <a:t>/ 1 </a:t>
                      </a:r>
                      <a:r>
                        <a:rPr lang="en-US" sz="1900" baseline="0" dirty="0" err="1" smtClean="0">
                          <a:latin typeface="Arial" panose="020B0604020202020204" pitchFamily="34" charset="0"/>
                          <a:cs typeface="Arial" panose="020B0604020202020204" pitchFamily="34" charset="0"/>
                        </a:rPr>
                        <a:t>máy</a:t>
                      </a:r>
                      <a:endParaRPr lang="en-US" sz="19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002"/>
                  </a:ext>
                </a:extLst>
              </a:tr>
            </a:tbl>
          </a:graphicData>
        </a:graphic>
      </p:graphicFrame>
      <p:sp>
        <p:nvSpPr>
          <p:cNvPr id="33" name="Rectangle 32"/>
          <p:cNvSpPr/>
          <p:nvPr/>
        </p:nvSpPr>
        <p:spPr>
          <a:xfrm>
            <a:off x="1059187" y="4501125"/>
            <a:ext cx="9463390" cy="2308324"/>
          </a:xfrm>
          <a:prstGeom prst="rect">
            <a:avLst/>
          </a:prstGeom>
        </p:spPr>
        <p:txBody>
          <a:bodyPr wrap="square">
            <a:spAutoFit/>
          </a:bodyPr>
          <a:lstStyle/>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Cửa hàng ước tính rằng tổng nhu cầu của thị trường sẽ không vượt quá 100 máy cả hai loại. Nếu là chủ cửa hàng thì em cần đầu tư kinh doanh mỗi loại bao nhiêu máy để lợi nhuận thu được là lớn nhất?</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3553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11805949" cy="6444865"/>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pPr defTabSz="609630"/>
              <a:endParaRPr lang="en-US" sz="1200" dirty="0">
                <a:solidFill>
                  <a:prstClr val="black"/>
                </a:solidFill>
                <a:latin typeface="Calibri"/>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68487" y="669565"/>
            <a:ext cx="458655" cy="458655"/>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029536" y="649635"/>
            <a:ext cx="476665" cy="476665"/>
          </a:xfrm>
          <a:prstGeom prst="rect">
            <a:avLst/>
          </a:prstGeom>
        </p:spPr>
      </p:pic>
      <p:sp>
        <p:nvSpPr>
          <p:cNvPr id="11" name="TextBox 10"/>
          <p:cNvSpPr txBox="1"/>
          <p:nvPr/>
        </p:nvSpPr>
        <p:spPr>
          <a:xfrm>
            <a:off x="3473384" y="669565"/>
            <a:ext cx="5676901" cy="707886"/>
          </a:xfrm>
          <a:prstGeom prst="rect">
            <a:avLst/>
          </a:prstGeom>
          <a:noFill/>
        </p:spPr>
        <p:txBody>
          <a:bodyPr wrap="square" rtlCol="0">
            <a:spAutoFit/>
          </a:bodyPr>
          <a:lstStyle/>
          <a:p>
            <a:pPr algn="ctr" defTabSz="609630"/>
            <a:r>
              <a:rPr lang="en-US" sz="4000" b="1" dirty="0">
                <a:solidFill>
                  <a:srgbClr val="C00000"/>
                </a:solidFill>
                <a:latin typeface="Arial" panose="020B0604020202020204" pitchFamily="34" charset="0"/>
                <a:cs typeface="Arial" panose="020B0604020202020204" pitchFamily="34" charset="0"/>
              </a:rPr>
              <a:t>HƯỚNG DẪN VỀ NHÀ</a:t>
            </a:r>
          </a:p>
        </p:txBody>
      </p:sp>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335478" y="1493167"/>
            <a:ext cx="1953034" cy="4927380"/>
          </a:xfrm>
          <a:prstGeom prst="rect">
            <a:avLst/>
          </a:prstGeom>
        </p:spPr>
      </p:pic>
      <p:grpSp>
        <p:nvGrpSpPr>
          <p:cNvPr id="12" name="Group 11"/>
          <p:cNvGrpSpPr/>
          <p:nvPr/>
        </p:nvGrpSpPr>
        <p:grpSpPr>
          <a:xfrm>
            <a:off x="381405" y="1918491"/>
            <a:ext cx="2854123" cy="3381955"/>
            <a:chOff x="572107" y="2877736"/>
            <a:chExt cx="4281184" cy="5072933"/>
          </a:xfrm>
        </p:grpSpPr>
        <p:grpSp>
          <p:nvGrpSpPr>
            <p:cNvPr id="18" name="Group 5"/>
            <p:cNvGrpSpPr/>
            <p:nvPr/>
          </p:nvGrpSpPr>
          <p:grpSpPr>
            <a:xfrm>
              <a:off x="572107" y="3525436"/>
              <a:ext cx="4221229" cy="4425233"/>
              <a:chOff x="0" y="0"/>
              <a:chExt cx="1321950" cy="1496931"/>
            </a:xfrm>
            <a:solidFill>
              <a:schemeClr val="accent3">
                <a:lumMod val="40000"/>
                <a:lumOff val="60000"/>
              </a:schemeClr>
            </a:solidFill>
          </p:grpSpPr>
          <p:sp>
            <p:nvSpPr>
              <p:cNvPr id="22"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8" name="TextBox 7"/>
            <p:cNvSpPr txBox="1"/>
            <p:nvPr/>
          </p:nvSpPr>
          <p:spPr>
            <a:xfrm>
              <a:off x="645945" y="4457700"/>
              <a:ext cx="4207346" cy="1985544"/>
            </a:xfrm>
            <a:prstGeom prst="rect">
              <a:avLst/>
            </a:prstGeom>
            <a:noFill/>
          </p:spPr>
          <p:txBody>
            <a:bodyPr wrap="square" rtlCol="0">
              <a:spAutoFit/>
            </a:bodyPr>
            <a:lstStyle/>
            <a:p>
              <a:pPr algn="ctr" defTabSz="609630">
                <a:lnSpc>
                  <a:spcPct val="150000"/>
                </a:lnSpc>
              </a:pPr>
              <a:r>
                <a:rPr lang="en-US" sz="2667" dirty="0" err="1">
                  <a:solidFill>
                    <a:prstClr val="black"/>
                  </a:solidFill>
                  <a:latin typeface="Arial" panose="020B0604020202020204" pitchFamily="34" charset="0"/>
                  <a:cs typeface="Arial" panose="020B0604020202020204" pitchFamily="34" charset="0"/>
                </a:rPr>
                <a:t>Ôn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kiến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học</a:t>
              </a:r>
              <a:endParaRPr lang="en-US" sz="2667" dirty="0">
                <a:solidFill>
                  <a:prstClr val="black"/>
                </a:solidFill>
                <a:latin typeface="Arial" panose="020B0604020202020204" pitchFamily="34" charset="0"/>
                <a:cs typeface="Arial" panose="020B0604020202020204" pitchFamily="34" charset="0"/>
              </a:endParaRPr>
            </a:p>
          </p:txBody>
        </p:sp>
        <p:sp>
          <p:nvSpPr>
            <p:cNvPr id="10" name="Oval 9"/>
            <p:cNvSpPr/>
            <p:nvPr/>
          </p:nvSpPr>
          <p:spPr>
            <a:xfrm>
              <a:off x="2000942" y="2877736"/>
              <a:ext cx="1295400" cy="1295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933" b="1" dirty="0">
                  <a:solidFill>
                    <a:prstClr val="white"/>
                  </a:solidFill>
                  <a:latin typeface="Arial" panose="020B0604020202020204" pitchFamily="34" charset="0"/>
                  <a:cs typeface="Arial" panose="020B0604020202020204" pitchFamily="34" charset="0"/>
                </a:rPr>
                <a:t>01</a:t>
              </a:r>
            </a:p>
          </p:txBody>
        </p:sp>
      </p:grpSp>
      <p:grpSp>
        <p:nvGrpSpPr>
          <p:cNvPr id="37" name="Group 36"/>
          <p:cNvGrpSpPr/>
          <p:nvPr/>
        </p:nvGrpSpPr>
        <p:grpSpPr>
          <a:xfrm>
            <a:off x="3338497" y="1918491"/>
            <a:ext cx="3042123" cy="3383407"/>
            <a:chOff x="5007745" y="2877736"/>
            <a:chExt cx="4563184" cy="5075111"/>
          </a:xfrm>
        </p:grpSpPr>
        <p:grpSp>
          <p:nvGrpSpPr>
            <p:cNvPr id="24" name="Group 10"/>
            <p:cNvGrpSpPr/>
            <p:nvPr/>
          </p:nvGrpSpPr>
          <p:grpSpPr>
            <a:xfrm>
              <a:off x="5007745" y="3527614"/>
              <a:ext cx="4563184" cy="4425233"/>
              <a:chOff x="0" y="0"/>
              <a:chExt cx="1321950" cy="1496931"/>
            </a:xfrm>
            <a:solidFill>
              <a:schemeClr val="accent3">
                <a:lumMod val="40000"/>
                <a:lumOff val="60000"/>
              </a:schemeClr>
            </a:solidFill>
          </p:grpSpPr>
          <p:sp>
            <p:nvSpPr>
              <p:cNvPr id="27"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34" name="TextBox 33"/>
            <p:cNvSpPr txBox="1"/>
            <p:nvPr/>
          </p:nvSpPr>
          <p:spPr>
            <a:xfrm>
              <a:off x="5210075" y="4459878"/>
              <a:ext cx="4207347" cy="1985544"/>
            </a:xfrm>
            <a:prstGeom prst="rect">
              <a:avLst/>
            </a:prstGeom>
            <a:noFill/>
          </p:spPr>
          <p:txBody>
            <a:bodyPr wrap="square" rtlCol="0">
              <a:spAutoFit/>
            </a:bodyPr>
            <a:lstStyle/>
            <a:p>
              <a:pPr algn="ctr" defTabSz="609630">
                <a:lnSpc>
                  <a:spcPct val="150000"/>
                </a:lnSpc>
              </a:pPr>
              <a:r>
                <a:rPr lang="en-US" sz="2667" dirty="0" err="1">
                  <a:solidFill>
                    <a:prstClr val="black"/>
                  </a:solidFill>
                  <a:latin typeface="Arial" panose="020B0604020202020204" pitchFamily="34" charset="0"/>
                  <a:cs typeface="Arial" panose="020B0604020202020204" pitchFamily="34" charset="0"/>
                </a:rPr>
                <a:t>Hoàn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thành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bài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tập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SBT</a:t>
              </a:r>
            </a:p>
          </p:txBody>
        </p:sp>
        <p:sp>
          <p:nvSpPr>
            <p:cNvPr id="35" name="Oval 34"/>
            <p:cNvSpPr/>
            <p:nvPr/>
          </p:nvSpPr>
          <p:spPr>
            <a:xfrm>
              <a:off x="6666048" y="2877736"/>
              <a:ext cx="1295400" cy="12954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933" b="1" dirty="0">
                  <a:solidFill>
                    <a:prstClr val="white"/>
                  </a:solidFill>
                  <a:latin typeface="Arial" panose="020B0604020202020204" pitchFamily="34" charset="0"/>
                  <a:cs typeface="Arial" panose="020B0604020202020204" pitchFamily="34" charset="0"/>
                </a:rPr>
                <a:t>02</a:t>
              </a:r>
            </a:p>
          </p:txBody>
        </p:sp>
      </p:grpSp>
      <p:grpSp>
        <p:nvGrpSpPr>
          <p:cNvPr id="38" name="Group 37"/>
          <p:cNvGrpSpPr/>
          <p:nvPr/>
        </p:nvGrpSpPr>
        <p:grpSpPr>
          <a:xfrm>
            <a:off x="6573645" y="1883764"/>
            <a:ext cx="3637155" cy="3416682"/>
            <a:chOff x="9860466" y="2825646"/>
            <a:chExt cx="5455733" cy="5125023"/>
          </a:xfrm>
        </p:grpSpPr>
        <p:grpSp>
          <p:nvGrpSpPr>
            <p:cNvPr id="29" name="Group 15"/>
            <p:cNvGrpSpPr/>
            <p:nvPr/>
          </p:nvGrpSpPr>
          <p:grpSpPr>
            <a:xfrm>
              <a:off x="9860466" y="3525436"/>
              <a:ext cx="5455733" cy="4425233"/>
              <a:chOff x="0" y="0"/>
              <a:chExt cx="1321950" cy="1496931"/>
            </a:xfrm>
            <a:solidFill>
              <a:schemeClr val="accent3">
                <a:lumMod val="40000"/>
                <a:lumOff val="60000"/>
              </a:schemeClr>
            </a:solidFill>
          </p:grpSpPr>
          <p:sp>
            <p:nvSpPr>
              <p:cNvPr id="32"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9" name="Rectangle 8"/>
            <p:cNvSpPr/>
            <p:nvPr/>
          </p:nvSpPr>
          <p:spPr>
            <a:xfrm>
              <a:off x="9951992" y="4009067"/>
              <a:ext cx="5291708" cy="1062021"/>
            </a:xfrm>
            <a:prstGeom prst="rect">
              <a:avLst/>
            </a:prstGeom>
          </p:spPr>
          <p:txBody>
            <a:bodyPr wrap="square">
              <a:spAutoFit/>
            </a:bodyPr>
            <a:lstStyle/>
            <a:p>
              <a:pPr algn="just" defTabSz="609630">
                <a:lnSpc>
                  <a:spcPct val="150000"/>
                </a:lnSpc>
              </a:pPr>
              <a:r>
                <a:rPr lang="vi-VN" sz="2667" dirty="0">
                  <a:solidFill>
                    <a:prstClr val="black"/>
                  </a:solidFill>
                  <a:latin typeface="Arial" panose="020B0604020202020204" pitchFamily="34" charset="0"/>
                  <a:cs typeface="Arial" panose="020B0604020202020204" pitchFamily="34" charset="0"/>
                </a:rPr>
                <a:t>Chuẩn bị bài </a:t>
              </a:r>
              <a:r>
                <a:rPr lang="en-US" sz="2667" dirty="0" err="1" smtClean="0">
                  <a:solidFill>
                    <a:prstClr val="black"/>
                  </a:solidFill>
                  <a:latin typeface="Arial" panose="020B0604020202020204" pitchFamily="34" charset="0"/>
                  <a:cs typeface="Arial" panose="020B0604020202020204" pitchFamily="34" charset="0"/>
                </a:rPr>
                <a:t>mới</a:t>
              </a:r>
              <a:endParaRPr lang="en-US" sz="2667" dirty="0">
                <a:solidFill>
                  <a:prstClr val="black"/>
                </a:solidFill>
                <a:latin typeface="Arial" panose="020B0604020202020204" pitchFamily="34" charset="0"/>
                <a:cs typeface="Arial" panose="020B0604020202020204" pitchFamily="34" charset="0"/>
              </a:endParaRPr>
            </a:p>
          </p:txBody>
        </p:sp>
        <p:sp>
          <p:nvSpPr>
            <p:cNvPr id="36" name="Oval 35"/>
            <p:cNvSpPr/>
            <p:nvPr/>
          </p:nvSpPr>
          <p:spPr>
            <a:xfrm>
              <a:off x="11982881" y="2825646"/>
              <a:ext cx="1295400" cy="12954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933" b="1" dirty="0">
                  <a:solidFill>
                    <a:prstClr val="white"/>
                  </a:solidFill>
                  <a:latin typeface="Arial" panose="020B0604020202020204" pitchFamily="34" charset="0"/>
                  <a:cs typeface="Arial" panose="020B0604020202020204" pitchFamily="34" charset="0"/>
                </a:rPr>
                <a:t>03</a:t>
              </a:r>
            </a:p>
          </p:txBody>
        </p:sp>
      </p:grpSp>
    </p:spTree>
    <p:extLst>
      <p:ext uri="{BB962C8B-B14F-4D97-AF65-F5344CB8AC3E}">
        <p14:creationId xmlns:p14="http://schemas.microsoft.com/office/powerpoint/2010/main" val="38216085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strVal val="#ppt_w+.3"/>
                                          </p:val>
                                        </p:tav>
                                        <p:tav tm="100000">
                                          <p:val>
                                            <p:strVal val="#ppt_w"/>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outVertical)">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4" name="Group 4"/>
          <p:cNvGrpSpPr/>
          <p:nvPr/>
        </p:nvGrpSpPr>
        <p:grpSpPr>
          <a:xfrm rot="21279948">
            <a:off x="1603838" y="609005"/>
            <a:ext cx="8640627" cy="4659452"/>
            <a:chOff x="0" y="0"/>
            <a:chExt cx="3216910" cy="3160517"/>
          </a:xfrm>
        </p:grpSpPr>
        <p:sp>
          <p:nvSpPr>
            <p:cNvPr id="5" name="Freeform 5"/>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6" name="Freeform 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7" name="Freeform 7"/>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14" name="TextBox 13"/>
          <p:cNvSpPr txBox="1"/>
          <p:nvPr/>
        </p:nvSpPr>
        <p:spPr>
          <a:xfrm rot="21276412">
            <a:off x="1727200" y="1668774"/>
            <a:ext cx="8336537" cy="2308324"/>
          </a:xfrm>
          <a:prstGeom prst="rect">
            <a:avLst/>
          </a:prstGeom>
          <a:noFill/>
        </p:spPr>
        <p:txBody>
          <a:bodyPr wrap="square" rtlCol="0">
            <a:spAutoFit/>
          </a:bodyPr>
          <a:lstStyle/>
          <a:p>
            <a:pPr algn="ctr" defTabSz="609630">
              <a:lnSpc>
                <a:spcPct val="150000"/>
              </a:lnSpc>
            </a:pPr>
            <a:r>
              <a:rPr lang="en-US" sz="4800" b="1" dirty="0">
                <a:solidFill>
                  <a:srgbClr val="C00000"/>
                </a:solidFill>
                <a:latin typeface="Arial" panose="020B0604020202020204" pitchFamily="34" charset="0"/>
                <a:cs typeface="Arial" panose="020B0604020202020204" pitchFamily="34" charset="0"/>
              </a:rPr>
              <a:t>HẸN GẶP LẠI CÁC EM TRONG TIẾT HỌC SAU!</a:t>
            </a:r>
          </a:p>
        </p:txBody>
      </p:sp>
      <p:grpSp>
        <p:nvGrpSpPr>
          <p:cNvPr id="17" name="Group 16"/>
          <p:cNvGrpSpPr/>
          <p:nvPr/>
        </p:nvGrpSpPr>
        <p:grpSpPr>
          <a:xfrm>
            <a:off x="9267824" y="3201710"/>
            <a:ext cx="2489509" cy="4048953"/>
            <a:chOff x="13856347" y="4820957"/>
            <a:chExt cx="3734264" cy="607343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638405" y="4820957"/>
              <a:ext cx="2170149" cy="3488795"/>
            </a:xfrm>
            <a:prstGeom prst="rect">
              <a:avLst/>
            </a:prstGeom>
          </p:spPr>
        </p:pic>
        <p:pic>
          <p:nvPicPr>
            <p:cNvPr id="16"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3856347" y="6972300"/>
              <a:ext cx="3734264" cy="3922087"/>
            </a:xfrm>
            <a:prstGeom prst="rect">
              <a:avLst/>
            </a:prstGeom>
          </p:spPr>
        </p:pic>
      </p:grpSp>
    </p:spTree>
    <p:extLst>
      <p:ext uri="{BB962C8B-B14F-4D97-AF65-F5344CB8AC3E}">
        <p14:creationId xmlns:p14="http://schemas.microsoft.com/office/powerpoint/2010/main" val="406387435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11805949" cy="6444865"/>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sp>
        <p:nvSpPr>
          <p:cNvPr id="10" name="TextBox 10"/>
          <p:cNvSpPr txBox="1"/>
          <p:nvPr/>
        </p:nvSpPr>
        <p:spPr>
          <a:xfrm>
            <a:off x="671579" y="650173"/>
            <a:ext cx="10343735" cy="820738"/>
          </a:xfrm>
          <a:prstGeom prst="rect">
            <a:avLst/>
          </a:prstGeom>
        </p:spPr>
        <p:txBody>
          <a:bodyPr lIns="0" tIns="0" rIns="0" bIns="0" rtlCol="0" anchor="t">
            <a:spAutoFit/>
          </a:bodyPr>
          <a:lstStyle/>
          <a:p>
            <a:pPr algn="ctr" defTabSz="609630">
              <a:lnSpc>
                <a:spcPts val="6400"/>
              </a:lnSpc>
            </a:pPr>
            <a:r>
              <a:rPr lang="en-US" sz="4400" b="1" dirty="0">
                <a:solidFill>
                  <a:srgbClr val="1E1E1E"/>
                </a:solidFill>
                <a:latin typeface="Arial" panose="020B0604020202020204" pitchFamily="34" charset="0"/>
                <a:cs typeface="Arial" panose="020B0604020202020204" pitchFamily="34" charset="0"/>
              </a:rPr>
              <a:t>NỘI DUNG BÀI HỌC</a:t>
            </a:r>
          </a:p>
        </p:txBody>
      </p:sp>
      <p:pic>
        <p:nvPicPr>
          <p:cNvPr id="2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1" y="658640"/>
            <a:ext cx="458655" cy="458655"/>
          </a:xfrm>
          <a:prstGeom prst="rect">
            <a:avLst/>
          </a:prstGeom>
        </p:spPr>
      </p:pic>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029536" y="649635"/>
            <a:ext cx="476665" cy="476665"/>
          </a:xfrm>
          <a:prstGeom prst="rect">
            <a:avLst/>
          </a:prstGeom>
        </p:spPr>
      </p:pic>
      <p:sp>
        <p:nvSpPr>
          <p:cNvPr id="28" name="AutoShape 28"/>
          <p:cNvSpPr/>
          <p:nvPr/>
        </p:nvSpPr>
        <p:spPr>
          <a:xfrm>
            <a:off x="671579" y="1600200"/>
            <a:ext cx="10820400" cy="0"/>
          </a:xfrm>
          <a:prstGeom prst="line">
            <a:avLst/>
          </a:prstGeom>
          <a:ln w="28575" cap="rnd">
            <a:solidFill>
              <a:srgbClr val="000000">
                <a:alpha val="16863"/>
              </a:srgbClr>
            </a:solidFill>
            <a:prstDash val="solid"/>
            <a:headEnd type="none" w="sm" len="sm"/>
            <a:tailEnd type="none" w="sm" len="sm"/>
          </a:ln>
        </p:spPr>
      </p:sp>
      <p:grpSp>
        <p:nvGrpSpPr>
          <p:cNvPr id="35" name="Group 34"/>
          <p:cNvGrpSpPr/>
          <p:nvPr/>
        </p:nvGrpSpPr>
        <p:grpSpPr>
          <a:xfrm>
            <a:off x="2329884" y="2074101"/>
            <a:ext cx="8511259" cy="1213203"/>
            <a:chOff x="3494825" y="3111152"/>
            <a:chExt cx="12766889" cy="1819804"/>
          </a:xfrm>
        </p:grpSpPr>
        <p:grpSp>
          <p:nvGrpSpPr>
            <p:cNvPr id="5" name="Group 5"/>
            <p:cNvGrpSpPr/>
            <p:nvPr/>
          </p:nvGrpSpPr>
          <p:grpSpPr>
            <a:xfrm>
              <a:off x="3494825" y="3111152"/>
              <a:ext cx="12766889" cy="1819804"/>
              <a:chOff x="0" y="0"/>
              <a:chExt cx="2068127" cy="406400"/>
            </a:xfrm>
          </p:grpSpPr>
          <p:sp>
            <p:nvSpPr>
              <p:cNvPr id="6" name="Freeform 6"/>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29" name="TextBox 28"/>
            <p:cNvSpPr txBox="1"/>
            <p:nvPr/>
          </p:nvSpPr>
          <p:spPr>
            <a:xfrm>
              <a:off x="4328543" y="3455481"/>
              <a:ext cx="10668000" cy="1062021"/>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endParaRPr lang="en-US" sz="2667" dirty="0">
                <a:solidFill>
                  <a:prstClr val="black"/>
                </a:solidFill>
                <a:latin typeface="Arial" panose="020B0604020202020204" pitchFamily="34" charset="0"/>
                <a:cs typeface="Arial" panose="020B0604020202020204" pitchFamily="34" charset="0"/>
              </a:endParaRPr>
            </a:p>
          </p:txBody>
        </p:sp>
      </p:grpSp>
      <p:grpSp>
        <p:nvGrpSpPr>
          <p:cNvPr id="36" name="Group 35"/>
          <p:cNvGrpSpPr/>
          <p:nvPr/>
        </p:nvGrpSpPr>
        <p:grpSpPr>
          <a:xfrm>
            <a:off x="2359940" y="3425629"/>
            <a:ext cx="8511259" cy="1420359"/>
            <a:chOff x="3539909" y="5138443"/>
            <a:chExt cx="12766889" cy="2130539"/>
          </a:xfrm>
        </p:grpSpPr>
        <p:grpSp>
          <p:nvGrpSpPr>
            <p:cNvPr id="11" name="Group 11"/>
            <p:cNvGrpSpPr/>
            <p:nvPr/>
          </p:nvGrpSpPr>
          <p:grpSpPr>
            <a:xfrm>
              <a:off x="3539909" y="5138443"/>
              <a:ext cx="12766889" cy="2130539"/>
              <a:chOff x="0" y="0"/>
              <a:chExt cx="2068127" cy="406400"/>
            </a:xfrm>
          </p:grpSpPr>
          <p:sp>
            <p:nvSpPr>
              <p:cNvPr id="12" name="Freeform 1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0" name="TextBox 29"/>
            <p:cNvSpPr txBox="1"/>
            <p:nvPr/>
          </p:nvSpPr>
          <p:spPr>
            <a:xfrm>
              <a:off x="4353943" y="5210148"/>
              <a:ext cx="11331755" cy="1985544"/>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Biểu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diễn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miền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nghiệm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mặt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phẳng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tọa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độ</a:t>
              </a:r>
              <a:endParaRPr lang="en-US" sz="2667" dirty="0">
                <a:solidFill>
                  <a:prstClr val="black"/>
                </a:solidFill>
                <a:latin typeface="Arial" panose="020B0604020202020204" pitchFamily="34" charset="0"/>
                <a:cs typeface="Arial" panose="020B0604020202020204" pitchFamily="34" charset="0"/>
              </a:endParaRPr>
            </a:p>
          </p:txBody>
        </p:sp>
      </p:grpSp>
      <p:grpSp>
        <p:nvGrpSpPr>
          <p:cNvPr id="37" name="Group 36"/>
          <p:cNvGrpSpPr/>
          <p:nvPr/>
        </p:nvGrpSpPr>
        <p:grpSpPr>
          <a:xfrm>
            <a:off x="2406929" y="4852338"/>
            <a:ext cx="8511259" cy="1319863"/>
            <a:chOff x="3610393" y="7278507"/>
            <a:chExt cx="12766889" cy="1979794"/>
          </a:xfrm>
        </p:grpSpPr>
        <p:grpSp>
          <p:nvGrpSpPr>
            <p:cNvPr id="21" name="Group 21"/>
            <p:cNvGrpSpPr/>
            <p:nvPr/>
          </p:nvGrpSpPr>
          <p:grpSpPr>
            <a:xfrm>
              <a:off x="3610393" y="7278507"/>
              <a:ext cx="12766889" cy="1979794"/>
              <a:chOff x="0" y="0"/>
              <a:chExt cx="2068127" cy="406400"/>
            </a:xfrm>
          </p:grpSpPr>
          <p:sp>
            <p:nvSpPr>
              <p:cNvPr id="22" name="Freeform 2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1" name="TextBox 30"/>
            <p:cNvSpPr txBox="1"/>
            <p:nvPr/>
          </p:nvSpPr>
          <p:spPr>
            <a:xfrm>
              <a:off x="4308858" y="7686577"/>
              <a:ext cx="11997941" cy="1062021"/>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Ứng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dụng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endParaRPr lang="en-US" sz="2667" dirty="0">
                <a:solidFill>
                  <a:prstClr val="black"/>
                </a:solidFill>
                <a:latin typeface="Arial" panose="020B0604020202020204" pitchFamily="34" charset="0"/>
                <a:cs typeface="Arial" panose="020B0604020202020204" pitchFamily="34" charset="0"/>
              </a:endParaRPr>
            </a:p>
          </p:txBody>
        </p:sp>
      </p:grpSp>
      <p:sp>
        <p:nvSpPr>
          <p:cNvPr id="32" name="Oval 31"/>
          <p:cNvSpPr/>
          <p:nvPr/>
        </p:nvSpPr>
        <p:spPr>
          <a:xfrm>
            <a:off x="1109606" y="2162233"/>
            <a:ext cx="1056829" cy="105682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b="1" dirty="0">
                <a:solidFill>
                  <a:prstClr val="white"/>
                </a:solidFill>
                <a:latin typeface="Arial" panose="020B0604020202020204" pitchFamily="34" charset="0"/>
                <a:cs typeface="Arial" panose="020B0604020202020204" pitchFamily="34" charset="0"/>
              </a:rPr>
              <a:t>01</a:t>
            </a:r>
          </a:p>
        </p:txBody>
      </p:sp>
      <p:sp>
        <p:nvSpPr>
          <p:cNvPr id="33" name="Oval 32"/>
          <p:cNvSpPr/>
          <p:nvPr/>
        </p:nvSpPr>
        <p:spPr>
          <a:xfrm>
            <a:off x="1109606" y="3607394"/>
            <a:ext cx="1056829" cy="105682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b="1" dirty="0">
                <a:solidFill>
                  <a:prstClr val="white"/>
                </a:solidFill>
                <a:latin typeface="Arial" panose="020B0604020202020204" pitchFamily="34" charset="0"/>
                <a:cs typeface="Arial" panose="020B0604020202020204" pitchFamily="34" charset="0"/>
              </a:rPr>
              <a:t>02</a:t>
            </a:r>
          </a:p>
        </p:txBody>
      </p:sp>
      <p:sp>
        <p:nvSpPr>
          <p:cNvPr id="34" name="Oval 33"/>
          <p:cNvSpPr/>
          <p:nvPr/>
        </p:nvSpPr>
        <p:spPr>
          <a:xfrm>
            <a:off x="1091094" y="5001752"/>
            <a:ext cx="1056829" cy="105682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b="1" dirty="0">
                <a:solidFill>
                  <a:prstClr val="white"/>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2020279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11805949" cy="6444865"/>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grpSp>
        <p:nvGrpSpPr>
          <p:cNvPr id="24" name="Group 23"/>
          <p:cNvGrpSpPr/>
          <p:nvPr/>
        </p:nvGrpSpPr>
        <p:grpSpPr>
          <a:xfrm>
            <a:off x="4202908" y="360542"/>
            <a:ext cx="3786183" cy="802158"/>
            <a:chOff x="6009911" y="723898"/>
            <a:chExt cx="5679274" cy="1203237"/>
          </a:xfrm>
        </p:grpSpPr>
        <p:grpSp>
          <p:nvGrpSpPr>
            <p:cNvPr id="12" name="Group 12"/>
            <p:cNvGrpSpPr/>
            <p:nvPr/>
          </p:nvGrpSpPr>
          <p:grpSpPr>
            <a:xfrm>
              <a:off x="6009911" y="723898"/>
              <a:ext cx="5679274" cy="1203237"/>
              <a:chOff x="0" y="0"/>
              <a:chExt cx="7572366" cy="1604316"/>
            </a:xfrm>
          </p:grpSpPr>
          <p:grpSp>
            <p:nvGrpSpPr>
              <p:cNvPr id="13" name="Group 13"/>
              <p:cNvGrpSpPr/>
              <p:nvPr/>
            </p:nvGrpSpPr>
            <p:grpSpPr>
              <a:xfrm>
                <a:off x="0" y="0"/>
                <a:ext cx="7572366" cy="1604316"/>
                <a:chOff x="0" y="0"/>
                <a:chExt cx="1918207" cy="406400"/>
              </a:xfrm>
            </p:grpSpPr>
            <p:sp>
              <p:nvSpPr>
                <p:cNvPr id="14" name="Freeform 14"/>
                <p:cNvSpPr/>
                <p:nvPr/>
              </p:nvSpPr>
              <p:spPr>
                <a:xfrm>
                  <a:off x="17780" y="22860"/>
                  <a:ext cx="1892807" cy="360680"/>
                </a:xfrm>
                <a:custGeom>
                  <a:avLst/>
                  <a:gdLst/>
                  <a:ahLst/>
                  <a:cxnLst/>
                  <a:rect l="l" t="t" r="r" b="b"/>
                  <a:pathLst>
                    <a:path w="1892807" h="360680">
                      <a:moveTo>
                        <a:pt x="1892807" y="180340"/>
                      </a:moveTo>
                      <a:cubicBezTo>
                        <a:pt x="1892807" y="81280"/>
                        <a:pt x="1812797" y="0"/>
                        <a:pt x="1712467" y="0"/>
                      </a:cubicBezTo>
                      <a:lnTo>
                        <a:pt x="172720" y="0"/>
                      </a:lnTo>
                      <a:lnTo>
                        <a:pt x="172720" y="1270"/>
                      </a:lnTo>
                      <a:cubicBezTo>
                        <a:pt x="76200" y="5080"/>
                        <a:pt x="0" y="83820"/>
                        <a:pt x="0" y="180340"/>
                      </a:cubicBezTo>
                      <a:cubicBezTo>
                        <a:pt x="0" y="276860"/>
                        <a:pt x="77470" y="355600"/>
                        <a:pt x="172720" y="359410"/>
                      </a:cubicBezTo>
                      <a:lnTo>
                        <a:pt x="172720" y="360680"/>
                      </a:lnTo>
                      <a:lnTo>
                        <a:pt x="1712467" y="360680"/>
                      </a:lnTo>
                      <a:cubicBezTo>
                        <a:pt x="1811527" y="360680"/>
                        <a:pt x="1892807" y="279400"/>
                        <a:pt x="1892807" y="180340"/>
                      </a:cubicBezTo>
                      <a:close/>
                    </a:path>
                  </a:pathLst>
                </a:custGeom>
                <a:solidFill>
                  <a:srgbClr val="D4D0F2"/>
                </a:solid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6211398" y="461916"/>
                <a:ext cx="680484" cy="680484"/>
              </a:xfrm>
              <a:prstGeom prst="rect">
                <a:avLst/>
              </a:prstGeom>
            </p:spPr>
          </p:pic>
        </p:grpSp>
        <p:sp>
          <p:nvSpPr>
            <p:cNvPr id="22" name="TextBox 21"/>
            <p:cNvSpPr txBox="1"/>
            <p:nvPr/>
          </p:nvSpPr>
          <p:spPr>
            <a:xfrm>
              <a:off x="7035789" y="910017"/>
              <a:ext cx="3657600" cy="877163"/>
            </a:xfrm>
            <a:prstGeom prst="rect">
              <a:avLst/>
            </a:prstGeom>
            <a:noFill/>
          </p:spPr>
          <p:txBody>
            <a:bodyPr wrap="square" rtlCol="0">
              <a:spAutoFit/>
            </a:bodyPr>
            <a:lstStyle/>
            <a:p>
              <a:pPr algn="ctr" defTabSz="609630"/>
              <a:r>
                <a:rPr lang="en-US" sz="3200" b="1" dirty="0">
                  <a:solidFill>
                    <a:srgbClr val="1F497D">
                      <a:lumMod val="50000"/>
                    </a:srgbClr>
                  </a:solidFill>
                  <a:latin typeface="Arial" panose="020B0604020202020204" pitchFamily="34" charset="0"/>
                  <a:cs typeface="Arial" panose="020B0604020202020204" pitchFamily="34" charset="0"/>
                </a:rPr>
                <a:t>TIẾT 1</a:t>
              </a:r>
            </a:p>
          </p:txBody>
        </p:sp>
      </p:grpSp>
      <p:sp>
        <p:nvSpPr>
          <p:cNvPr id="23" name="TextBox 22"/>
          <p:cNvSpPr txBox="1"/>
          <p:nvPr/>
        </p:nvSpPr>
        <p:spPr>
          <a:xfrm>
            <a:off x="699724" y="1248988"/>
            <a:ext cx="6697141" cy="502766"/>
          </a:xfrm>
          <a:prstGeom prst="rect">
            <a:avLst/>
          </a:prstGeom>
          <a:noFill/>
        </p:spPr>
        <p:txBody>
          <a:bodyPr wrap="square" rtlCol="0">
            <a:spAutoFit/>
          </a:bodyPr>
          <a:lstStyle/>
          <a:p>
            <a:pPr defTabSz="609630"/>
            <a:r>
              <a:rPr lang="en-US" sz="2667" b="1" dirty="0">
                <a:solidFill>
                  <a:srgbClr val="C00000"/>
                </a:solidFill>
                <a:latin typeface="Arial" panose="020B0604020202020204" pitchFamily="34" charset="0"/>
                <a:cs typeface="Arial" panose="020B0604020202020204" pitchFamily="34" charset="0"/>
              </a:rPr>
              <a:t>1. </a:t>
            </a:r>
            <a:r>
              <a:rPr lang="en-US" sz="2667" b="1" dirty="0" err="1">
                <a:solidFill>
                  <a:srgbClr val="C00000"/>
                </a:solidFill>
                <a:latin typeface="Arial" panose="020B0604020202020204" pitchFamily="34" charset="0"/>
                <a:cs typeface="Arial" panose="020B0604020202020204" pitchFamily="34" charset="0"/>
              </a:rPr>
              <a:t>Hệ</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bất</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phương</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trình</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bậc</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nhất</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hai</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ẩn</a:t>
            </a:r>
            <a:r>
              <a:rPr lang="en-US" sz="2667" b="1" dirty="0">
                <a:solidFill>
                  <a:srgbClr val="C00000"/>
                </a:solidFill>
                <a:latin typeface="Arial" panose="020B0604020202020204" pitchFamily="34" charset="0"/>
                <a:cs typeface="Arial" panose="020B0604020202020204" pitchFamily="34" charset="0"/>
              </a:rPr>
              <a:t> </a:t>
            </a:r>
          </a:p>
        </p:txBody>
      </p:sp>
      <p:grpSp>
        <p:nvGrpSpPr>
          <p:cNvPr id="27" name="Group 26"/>
          <p:cNvGrpSpPr/>
          <p:nvPr/>
        </p:nvGrpSpPr>
        <p:grpSpPr>
          <a:xfrm>
            <a:off x="750336" y="1869699"/>
            <a:ext cx="10871200" cy="4680703"/>
            <a:chOff x="1125504" y="2804548"/>
            <a:chExt cx="16306800" cy="7021055"/>
          </a:xfrm>
        </p:grpSpPr>
        <p:sp>
          <p:nvSpPr>
            <p:cNvPr id="25" name="Rounded Rectangle 24"/>
            <p:cNvSpPr/>
            <p:nvPr/>
          </p:nvSpPr>
          <p:spPr>
            <a:xfrm>
              <a:off x="1125504" y="2804548"/>
              <a:ext cx="1600200" cy="106680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2667" b="1" dirty="0">
                  <a:solidFill>
                    <a:prstClr val="white"/>
                  </a:solidFill>
                  <a:latin typeface="Arial" panose="020B0604020202020204" pitchFamily="34" charset="0"/>
                  <a:cs typeface="Arial" panose="020B0604020202020204" pitchFamily="34" charset="0"/>
                </a:rPr>
                <a:t>HĐ1</a:t>
              </a:r>
            </a:p>
          </p:txBody>
        </p:sp>
        <p:sp>
          <p:nvSpPr>
            <p:cNvPr id="26" name="Rectangle 25"/>
            <p:cNvSpPr/>
            <p:nvPr/>
          </p:nvSpPr>
          <p:spPr>
            <a:xfrm>
              <a:off x="1125504" y="3039129"/>
              <a:ext cx="16306800" cy="6786474"/>
            </a:xfrm>
            <a:prstGeom prst="rect">
              <a:avLst/>
            </a:prstGeom>
          </p:spPr>
          <p:txBody>
            <a:bodyPr wrap="square">
              <a:spAutoFit/>
            </a:bodyPr>
            <a:lstStyle/>
            <a:p>
              <a:pPr algn="just" defTabSz="609630">
                <a:lnSpc>
                  <a:spcPct val="150000"/>
                </a:lnSpc>
              </a:pPr>
              <a:r>
                <a:rPr lang="en-US" sz="2400" dirty="0">
                  <a:solidFill>
                    <a:prstClr val="black"/>
                  </a:solidFill>
                  <a:latin typeface="Arial" panose="020B0604020202020204" pitchFamily="34" charset="0"/>
                  <a:cs typeface="Arial" panose="020B0604020202020204" pitchFamily="34" charset="0"/>
                </a:rPr>
                <a:t>              T</a:t>
              </a:r>
              <a:r>
                <a:rPr lang="vi-VN" sz="2400" dirty="0">
                  <a:solidFill>
                    <a:prstClr val="black"/>
                  </a:solidFill>
                  <a:latin typeface="Arial" panose="020B0604020202020204" pitchFamily="34" charset="0"/>
                  <a:cs typeface="Arial" panose="020B0604020202020204" pitchFamily="34" charset="0"/>
                </a:rPr>
                <a:t>rong tình huống mở đầu, gọi x và y lần lượt là số máy điều hòa loại hai chiều và một chiều mà cửa hàng cần nhập. Tính số tiền vốn mà cửa hàng phải bỏ ra để nhập hai loại máy điều hòa theo x và y.</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a</a:t>
              </a:r>
              <a:r>
                <a:rPr lang="en-US" sz="2400" dirty="0">
                  <a:solidFill>
                    <a:prstClr val="black"/>
                  </a:solidFill>
                  <a:latin typeface="Arial" panose="020B0604020202020204" pitchFamily="34" charset="0"/>
                  <a:cs typeface="Arial" panose="020B0604020202020204" pitchFamily="34" charset="0"/>
                </a:rPr>
                <a:t>)</a:t>
              </a:r>
              <a:r>
                <a:rPr lang="vi-VN" sz="2400" dirty="0">
                  <a:solidFill>
                    <a:prstClr val="black"/>
                  </a:solidFill>
                  <a:latin typeface="Arial" panose="020B0604020202020204" pitchFamily="34" charset="0"/>
                  <a:cs typeface="Arial" panose="020B0604020202020204" pitchFamily="34" charset="0"/>
                </a:rPr>
                <a:t> Do nhu cầu của thị trường không quá 100 máy nên x và y cần thỏa mãn điều kiện gì?</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b</a:t>
              </a:r>
              <a:r>
                <a:rPr lang="en-US" sz="2400" dirty="0">
                  <a:solidFill>
                    <a:prstClr val="black"/>
                  </a:solidFill>
                  <a:latin typeface="Arial" panose="020B0604020202020204" pitchFamily="34" charset="0"/>
                  <a:cs typeface="Arial" panose="020B0604020202020204" pitchFamily="34" charset="0"/>
                </a:rPr>
                <a:t>)</a:t>
              </a:r>
              <a:r>
                <a:rPr lang="vi-VN" sz="2400" dirty="0">
                  <a:solidFill>
                    <a:prstClr val="black"/>
                  </a:solidFill>
                  <a:latin typeface="Arial" panose="020B0604020202020204" pitchFamily="34" charset="0"/>
                  <a:cs typeface="Arial" panose="020B0604020202020204" pitchFamily="34" charset="0"/>
                </a:rPr>
                <a:t> Vì số vốn mà chủ cửa hàng có thể đầu tư không vượt quá 1,2 tỉ đồng nên x và y phải thỏa mãn điều kiện gì?</a:t>
              </a:r>
            </a:p>
            <a:p>
              <a:pPr algn="just" defTabSz="609630">
                <a:lnSpc>
                  <a:spcPct val="150000"/>
                </a:lnSpc>
              </a:pPr>
              <a:r>
                <a:rPr lang="vi-VN" sz="2400" dirty="0">
                  <a:solidFill>
                    <a:prstClr val="black"/>
                  </a:solidFill>
                  <a:latin typeface="Arial" panose="020B0604020202020204" pitchFamily="34" charset="0"/>
                  <a:cs typeface="Arial" panose="020B0604020202020204" pitchFamily="34" charset="0"/>
                </a:rPr>
                <a:t>c</a:t>
              </a:r>
              <a:r>
                <a:rPr lang="en-US" sz="2400" dirty="0">
                  <a:solidFill>
                    <a:prstClr val="black"/>
                  </a:solidFill>
                  <a:latin typeface="Arial" panose="020B0604020202020204" pitchFamily="34" charset="0"/>
                  <a:cs typeface="Arial" panose="020B0604020202020204" pitchFamily="34" charset="0"/>
                </a:rPr>
                <a:t>)</a:t>
              </a:r>
              <a:r>
                <a:rPr lang="vi-VN" sz="2400" dirty="0">
                  <a:solidFill>
                    <a:prstClr val="black"/>
                  </a:solidFill>
                  <a:latin typeface="Arial" panose="020B0604020202020204" pitchFamily="34" charset="0"/>
                  <a:cs typeface="Arial" panose="020B0604020202020204" pitchFamily="34" charset="0"/>
                </a:rPr>
                <a:t> Tính số tiền lãi mà cửa hàng dự kiến thu được theo x và y.</a:t>
              </a:r>
              <a:endParaRPr lang="en-US" sz="24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652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889001"/>
            <a:ext cx="10820400" cy="5283200"/>
            <a:chOff x="0" y="0"/>
            <a:chExt cx="12456187" cy="4922553"/>
          </a:xfrm>
          <a:solidFill>
            <a:schemeClr val="accent4">
              <a:lumMod val="20000"/>
              <a:lumOff val="80000"/>
            </a:schemeClr>
          </a:solidFill>
        </p:grpSpPr>
        <p:sp>
          <p:nvSpPr>
            <p:cNvPr id="3" name="Freeform 3"/>
            <p:cNvSpPr/>
            <p:nvPr/>
          </p:nvSpPr>
          <p:spPr>
            <a:xfrm>
              <a:off x="0" y="0"/>
              <a:ext cx="12456187" cy="4922553"/>
            </a:xfrm>
            <a:custGeom>
              <a:avLst/>
              <a:gdLst/>
              <a:ahLst/>
              <a:cxnLst/>
              <a:rect l="l" t="t" r="r" b="b"/>
              <a:pathLst>
                <a:path w="12456187" h="4922553">
                  <a:moveTo>
                    <a:pt x="12331726" y="4922553"/>
                  </a:moveTo>
                  <a:lnTo>
                    <a:pt x="124460" y="4922553"/>
                  </a:lnTo>
                  <a:cubicBezTo>
                    <a:pt x="55880" y="4922553"/>
                    <a:pt x="0" y="4866673"/>
                    <a:pt x="0" y="4798093"/>
                  </a:cubicBezTo>
                  <a:lnTo>
                    <a:pt x="0" y="124460"/>
                  </a:lnTo>
                  <a:cubicBezTo>
                    <a:pt x="0" y="55880"/>
                    <a:pt x="55880" y="0"/>
                    <a:pt x="124460" y="0"/>
                  </a:cubicBezTo>
                  <a:lnTo>
                    <a:pt x="12331727" y="0"/>
                  </a:lnTo>
                  <a:cubicBezTo>
                    <a:pt x="12400307" y="0"/>
                    <a:pt x="12456187" y="55880"/>
                    <a:pt x="12456187" y="124460"/>
                  </a:cubicBezTo>
                  <a:lnTo>
                    <a:pt x="12456187" y="4798093"/>
                  </a:lnTo>
                  <a:cubicBezTo>
                    <a:pt x="12456187" y="4866673"/>
                    <a:pt x="12400307" y="4922553"/>
                    <a:pt x="12331727" y="4922553"/>
                  </a:cubicBezTo>
                  <a:close/>
                </a:path>
              </a:pathLst>
            </a:custGeom>
            <a:grpFill/>
          </p:spPr>
        </p:sp>
      </p:grpSp>
      <p:grpSp>
        <p:nvGrpSpPr>
          <p:cNvPr id="4" name="Group 4"/>
          <p:cNvGrpSpPr/>
          <p:nvPr/>
        </p:nvGrpSpPr>
        <p:grpSpPr>
          <a:xfrm>
            <a:off x="9451975" y="3835400"/>
            <a:ext cx="2028723" cy="3592085"/>
            <a:chOff x="0" y="0"/>
            <a:chExt cx="4057446" cy="7184169"/>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80592"/>
              <a:ext cx="4057446" cy="5003577"/>
            </a:xfrm>
            <a:prstGeom prst="rect">
              <a:avLst/>
            </a:prstGeom>
          </p:spPr>
        </p:pic>
      </p:grpSp>
      <p:grpSp>
        <p:nvGrpSpPr>
          <p:cNvPr id="29" name="Group 28"/>
          <p:cNvGrpSpPr/>
          <p:nvPr/>
        </p:nvGrpSpPr>
        <p:grpSpPr>
          <a:xfrm>
            <a:off x="466193" y="472320"/>
            <a:ext cx="1750079" cy="1320800"/>
            <a:chOff x="2632683" y="495301"/>
            <a:chExt cx="2625118" cy="1981200"/>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28" name="TextBox 27"/>
            <p:cNvSpPr txBox="1"/>
            <p:nvPr/>
          </p:nvSpPr>
          <p:spPr>
            <a:xfrm>
              <a:off x="2831763" y="979558"/>
              <a:ext cx="2226958" cy="754149"/>
            </a:xfrm>
            <a:prstGeom prst="rect">
              <a:avLst/>
            </a:prstGeom>
            <a:noFill/>
          </p:spPr>
          <p:txBody>
            <a:bodyPr wrap="square" rtlCol="0">
              <a:spAutoFit/>
            </a:bodyPr>
            <a:lstStyle/>
            <a:p>
              <a:pPr algn="ctr" defTabSz="609630"/>
              <a:r>
                <a:rPr lang="en-US" sz="2667" b="1" dirty="0" err="1">
                  <a:solidFill>
                    <a:prstClr val="black"/>
                  </a:solidFill>
                  <a:latin typeface="Arial" panose="020B0604020202020204" pitchFamily="34" charset="0"/>
                  <a:cs typeface="Arial" panose="020B0604020202020204" pitchFamily="34" charset="0"/>
                </a:rPr>
                <a:t>Giải</a:t>
              </a:r>
              <a:endParaRPr lang="en-US" sz="2667" b="1" dirty="0">
                <a:solidFill>
                  <a:prstClr val="black"/>
                </a:solidFill>
                <a:latin typeface="Arial" panose="020B0604020202020204" pitchFamily="34" charset="0"/>
                <a:cs typeface="Arial" panose="020B0604020202020204" pitchFamily="34" charset="0"/>
              </a:endParaRPr>
            </a:p>
          </p:txBody>
        </p:sp>
      </p:grpSp>
      <p:sp>
        <p:nvSpPr>
          <p:cNvPr id="30" name="Rectangle 29"/>
          <p:cNvSpPr/>
          <p:nvPr/>
        </p:nvSpPr>
        <p:spPr>
          <a:xfrm>
            <a:off x="2303159" y="1292950"/>
            <a:ext cx="7759457" cy="3170740"/>
          </a:xfrm>
          <a:prstGeom prst="rect">
            <a:avLst/>
          </a:prstGeom>
        </p:spPr>
        <p:txBody>
          <a:bodyPr wrap="square">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tiền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vốn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cửa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hàng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bỏ</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ra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để</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mua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loại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máy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điều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hòa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20x + 10y (</a:t>
            </a:r>
            <a:r>
              <a:rPr lang="en-US" sz="2667" dirty="0" err="1">
                <a:solidFill>
                  <a:prstClr val="black"/>
                </a:solidFill>
                <a:latin typeface="Arial" panose="020B0604020202020204" pitchFamily="34" charset="0"/>
                <a:cs typeface="Arial" panose="020B0604020202020204" pitchFamily="34" charset="0"/>
              </a:rPr>
              <a:t>triệu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đồng</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x + y ≤ 100</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20x + 10y ≤ 1 200</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 3,5x + 2y.</a:t>
            </a:r>
          </a:p>
        </p:txBody>
      </p:sp>
      <p:sp>
        <p:nvSpPr>
          <p:cNvPr id="31" name="Rectangle 30"/>
          <p:cNvSpPr/>
          <p:nvPr/>
        </p:nvSpPr>
        <p:spPr>
          <a:xfrm>
            <a:off x="2309933" y="4526113"/>
            <a:ext cx="7109767" cy="1323696"/>
          </a:xfrm>
          <a:prstGeom prst="rect">
            <a:avLst/>
          </a:prstGeom>
        </p:spPr>
        <p:txBody>
          <a:bodyPr wrap="square">
            <a:spAutoFit/>
          </a:bodyPr>
          <a:lstStyle/>
          <a:p>
            <a:pPr algn="just" defTabSz="609630">
              <a:lnSpc>
                <a:spcPct val="150000"/>
              </a:lnSpc>
            </a:pPr>
            <a:r>
              <a:rPr lang="en-US" sz="2667" i="1" dirty="0">
                <a:solidFill>
                  <a:srgbClr val="C00000"/>
                </a:solidFill>
                <a:latin typeface="Arial" panose="020B0604020202020204" pitchFamily="34" charset="0"/>
                <a:cs typeface="Arial" panose="020B0604020202020204" pitchFamily="34" charset="0"/>
              </a:rPr>
              <a:t>M</a:t>
            </a:r>
            <a:r>
              <a:rPr lang="vi-VN" sz="2667" i="1" dirty="0">
                <a:solidFill>
                  <a:srgbClr val="C00000"/>
                </a:solidFill>
                <a:latin typeface="Arial" panose="020B0604020202020204" pitchFamily="34" charset="0"/>
                <a:cs typeface="Arial" panose="020B0604020202020204" pitchFamily="34" charset="0"/>
              </a:rPr>
              <a:t>ột hệ các bất phương trình trong HĐ1 được gọi là hệ bất phương trình bậc nhất hai ẩn.</a:t>
            </a:r>
            <a:endParaRPr lang="en-US" sz="2667" i="1" dirty="0">
              <a:solidFill>
                <a:srgbClr val="C00000"/>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622384" flipH="1">
            <a:off x="1300489" y="4260355"/>
            <a:ext cx="394752" cy="924551"/>
          </a:xfrm>
          <a:prstGeom prst="rect">
            <a:avLst/>
          </a:prstGeom>
        </p:spPr>
      </p:pic>
    </p:spTree>
    <p:extLst>
      <p:ext uri="{BB962C8B-B14F-4D97-AF65-F5344CB8AC3E}">
        <p14:creationId xmlns:p14="http://schemas.microsoft.com/office/powerpoint/2010/main" val="26804073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strVal val="#ppt_w+.3"/>
                                          </p:val>
                                        </p:tav>
                                        <p:tav tm="100000">
                                          <p:val>
                                            <p:strVal val="#ppt_w"/>
                                          </p:val>
                                        </p:tav>
                                      </p:tavLst>
                                    </p:anim>
                                    <p:anim calcmode="lin" valueType="num">
                                      <p:cBhvr>
                                        <p:cTn id="25" dur="500" fill="hold"/>
                                        <p:tgtEl>
                                          <p:spTgt spid="31"/>
                                        </p:tgtEl>
                                        <p:attrNameLst>
                                          <p:attrName>ppt_h</p:attrName>
                                        </p:attrNameLst>
                                      </p:cBhvr>
                                      <p:tavLst>
                                        <p:tav tm="0">
                                          <p:val>
                                            <p:strVal val="#ppt_h"/>
                                          </p:val>
                                        </p:tav>
                                        <p:tav tm="100000">
                                          <p:val>
                                            <p:strVal val="#ppt_h"/>
                                          </p:val>
                                        </p:tav>
                                      </p:tavLst>
                                    </p:anim>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940" y="2116955"/>
            <a:ext cx="10401661" cy="4207645"/>
            <a:chOff x="0" y="0"/>
            <a:chExt cx="9073281" cy="3925998"/>
          </a:xfrm>
          <a:solidFill>
            <a:schemeClr val="accent4">
              <a:lumMod val="20000"/>
              <a:lumOff val="8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855620" y="822452"/>
            <a:ext cx="10421981" cy="966350"/>
            <a:chOff x="0" y="0"/>
            <a:chExt cx="21640800" cy="1147348"/>
          </a:xfrm>
        </p:grpSpPr>
        <p:grpSp>
          <p:nvGrpSpPr>
            <p:cNvPr id="17" name="Group 17"/>
            <p:cNvGrpSpPr/>
            <p:nvPr/>
          </p:nvGrpSpPr>
          <p:grpSpPr>
            <a:xfrm>
              <a:off x="0" y="0"/>
              <a:ext cx="21640800" cy="1147348"/>
              <a:chOff x="0" y="0"/>
              <a:chExt cx="12456187" cy="660400"/>
            </a:xfrm>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solidFill>
                <a:schemeClr val="accent3">
                  <a:lumMod val="75000"/>
                </a:schemeClr>
              </a:solidFill>
            </p:spPr>
          </p:sp>
        </p:grpSp>
        <p:sp>
          <p:nvSpPr>
            <p:cNvPr id="19" name="TextBox 19"/>
            <p:cNvSpPr txBox="1"/>
            <p:nvPr/>
          </p:nvSpPr>
          <p:spPr>
            <a:xfrm>
              <a:off x="5976856" y="389617"/>
              <a:ext cx="9729281" cy="350198"/>
            </a:xfrm>
            <a:prstGeom prst="rect">
              <a:avLst/>
            </a:prstGeom>
          </p:spPr>
          <p:txBody>
            <a:bodyPr lIns="0" tIns="0" rIns="0" bIns="0" rtlCol="0" anchor="t">
              <a:spAutoFit/>
            </a:bodyPr>
            <a:lstStyle/>
            <a:p>
              <a:pPr algn="ctr" defTabSz="609630">
                <a:lnSpc>
                  <a:spcPts val="2333"/>
                </a:lnSpc>
              </a:pPr>
              <a:r>
                <a:rPr lang="en-US" sz="2933" b="1" spc="17" dirty="0" err="1">
                  <a:solidFill>
                    <a:prstClr val="white"/>
                  </a:solidFill>
                  <a:latin typeface="Arial" panose="020B0604020202020204" pitchFamily="34" charset="0"/>
                  <a:cs typeface="Arial" panose="020B0604020202020204" pitchFamily="34" charset="0"/>
                </a:rPr>
                <a:t>Định</a:t>
              </a:r>
              <a:r>
                <a:rPr lang="en-US" sz="2933" b="1" spc="17" dirty="0">
                  <a:solidFill>
                    <a:prstClr val="white"/>
                  </a:solidFill>
                  <a:latin typeface="Arial" panose="020B0604020202020204" pitchFamily="34" charset="0"/>
                  <a:cs typeface="Arial" panose="020B0604020202020204" pitchFamily="34" charset="0"/>
                </a:rPr>
                <a:t> </a:t>
              </a:r>
              <a:r>
                <a:rPr lang="en-US" sz="2933" b="1" spc="17" dirty="0" err="1">
                  <a:solidFill>
                    <a:prstClr val="white"/>
                  </a:solidFill>
                  <a:latin typeface="Arial" panose="020B0604020202020204" pitchFamily="34" charset="0"/>
                  <a:cs typeface="Arial" panose="020B0604020202020204" pitchFamily="34" charset="0"/>
                </a:rPr>
                <a:t>nghĩa</a:t>
              </a:r>
              <a:endParaRPr lang="en-US" sz="2933" b="1" spc="17" dirty="0">
                <a:solidFill>
                  <a:prstClr val="white"/>
                </a:solidFill>
                <a:latin typeface="Arial" panose="020B0604020202020204" pitchFamily="34" charset="0"/>
                <a:cs typeface="Arial" panose="020B0604020202020204" pitchFamily="34" charset="0"/>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88089">
            <a:off x="243915" y="717630"/>
            <a:ext cx="1175995" cy="1175995"/>
          </a:xfrm>
          <a:prstGeom prst="rect">
            <a:avLst/>
          </a:prstGeom>
        </p:spPr>
      </p:pic>
      <p:sp>
        <p:nvSpPr>
          <p:cNvPr id="35" name="Rectangle 34"/>
          <p:cNvSpPr/>
          <p:nvPr/>
        </p:nvSpPr>
        <p:spPr>
          <a:xfrm>
            <a:off x="1215209" y="2651116"/>
            <a:ext cx="9702800" cy="3170740"/>
          </a:xfrm>
          <a:prstGeom prst="rect">
            <a:avLst/>
          </a:prstGeom>
        </p:spPr>
        <p:txBody>
          <a:bodyPr wrap="square">
            <a:spAutoFit/>
          </a:bodyPr>
          <a:lstStyle/>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Hệ bất phương trình bậc nhất hai ẩn là một hệ gồm hai hay nhiều bất phương trình bậc nhất hai ẩn.</a:t>
            </a:r>
          </a:p>
          <a:p>
            <a:pPr marL="381019" indent="-381019" algn="just" defTabSz="609630">
              <a:lnSpc>
                <a:spcPct val="150000"/>
              </a:lnSpc>
              <a:buFont typeface="Arial" panose="020B0604020202020204" pitchFamily="34" charset="0"/>
              <a:buChar char="•"/>
            </a:pPr>
            <a:r>
              <a:rPr lang="vi-VN" sz="2667" dirty="0">
                <a:solidFill>
                  <a:prstClr val="black"/>
                </a:solidFill>
                <a:latin typeface="Arial" panose="020B0604020202020204" pitchFamily="34" charset="0"/>
                <a:cs typeface="Arial" panose="020B0604020202020204" pitchFamily="34" charset="0"/>
              </a:rPr>
              <a:t>Cặp số (x</a:t>
            </a:r>
            <a:r>
              <a:rPr lang="en-US" sz="2667" baseline="-25000" dirty="0">
                <a:solidFill>
                  <a:prstClr val="black"/>
                </a:solidFill>
                <a:latin typeface="Arial" panose="020B0604020202020204" pitchFamily="34" charset="0"/>
                <a:cs typeface="Arial" panose="020B0604020202020204" pitchFamily="34" charset="0"/>
              </a:rPr>
              <a:t>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y</a:t>
            </a:r>
            <a:r>
              <a:rPr lang="en-US" sz="2667" baseline="-25000" dirty="0" err="1">
                <a:solidFill>
                  <a:prstClr val="black"/>
                </a:solidFill>
                <a:latin typeface="Arial" panose="020B0604020202020204" pitchFamily="34" charset="0"/>
                <a:cs typeface="Arial" panose="020B0604020202020204" pitchFamily="34" charset="0"/>
              </a:rPr>
              <a:t>o</a:t>
            </a:r>
            <a:r>
              <a:rPr lang="vi-VN" sz="2667" dirty="0">
                <a:solidFill>
                  <a:prstClr val="black"/>
                </a:solidFill>
                <a:latin typeface="Arial" panose="020B0604020202020204" pitchFamily="34" charset="0"/>
                <a:cs typeface="Arial" panose="020B0604020202020204" pitchFamily="34" charset="0"/>
              </a:rPr>
              <a:t>⁡) là nghiệm của một hệ bất phương trình bậc nh</a:t>
            </a:r>
            <a:r>
              <a:rPr lang="en-US" sz="2667" dirty="0">
                <a:solidFill>
                  <a:prstClr val="black"/>
                </a:solidFill>
                <a:latin typeface="Arial" panose="020B0604020202020204" pitchFamily="34" charset="0"/>
                <a:cs typeface="Arial" panose="020B0604020202020204" pitchFamily="34" charset="0"/>
              </a:rPr>
              <a:t>ấ</a:t>
            </a:r>
            <a:r>
              <a:rPr lang="vi-VN" sz="2667" dirty="0">
                <a:solidFill>
                  <a:prstClr val="black"/>
                </a:solidFill>
                <a:latin typeface="Arial" panose="020B0604020202020204" pitchFamily="34" charset="0"/>
                <a:cs typeface="Arial" panose="020B0604020202020204" pitchFamily="34" charset="0"/>
              </a:rPr>
              <a:t>t hai ẩn khi (x</a:t>
            </a:r>
            <a:r>
              <a:rPr lang="en-US" sz="2667" baseline="-25000" dirty="0">
                <a:solidFill>
                  <a:prstClr val="black"/>
                </a:solidFill>
                <a:latin typeface="Arial" panose="020B0604020202020204" pitchFamily="34" charset="0"/>
                <a:cs typeface="Arial" panose="020B0604020202020204" pitchFamily="34" charset="0"/>
              </a:rPr>
              <a:t>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y</a:t>
            </a:r>
            <a:r>
              <a:rPr lang="en-US" sz="2667" baseline="-25000" dirty="0" err="1">
                <a:solidFill>
                  <a:prstClr val="black"/>
                </a:solidFill>
                <a:latin typeface="Arial" panose="020B0604020202020204" pitchFamily="34" charset="0"/>
                <a:cs typeface="Arial" panose="020B0604020202020204" pitchFamily="34" charset="0"/>
              </a:rPr>
              <a:t>o</a:t>
            </a:r>
            <a:r>
              <a:rPr lang="vi-VN" sz="2667" dirty="0">
                <a:solidFill>
                  <a:prstClr val="black"/>
                </a:solidFill>
                <a:latin typeface="Arial" panose="020B0604020202020204" pitchFamily="34" charset="0"/>
                <a:cs typeface="Arial" panose="020B0604020202020204" pitchFamily="34" charset="0"/>
              </a:rPr>
              <a:t>⁡)  đồng thời là nghiệm của tất cả các bất phương trình trong hệ đó.</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7600" y="408029"/>
            <a:ext cx="1615086" cy="1355373"/>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64668">
            <a:off x="486551" y="5149907"/>
            <a:ext cx="1700839" cy="1728096"/>
          </a:xfrm>
          <a:prstGeom prst="rect">
            <a:avLst/>
          </a:prstGeom>
        </p:spPr>
      </p:pic>
    </p:spTree>
    <p:extLst>
      <p:ext uri="{BB962C8B-B14F-4D97-AF65-F5344CB8AC3E}">
        <p14:creationId xmlns:p14="http://schemas.microsoft.com/office/powerpoint/2010/main" val="26597771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5760749" cy="6444865"/>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6146800" y="206568"/>
            <a:ext cx="5852175" cy="6444865"/>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6449883" y="1295400"/>
            <a:ext cx="5117356"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60049" y="740993"/>
            <a:ext cx="369755" cy="36975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05600" y="779767"/>
            <a:ext cx="328321" cy="292206"/>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85802" y="6238977"/>
            <a:ext cx="3833161" cy="188173"/>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029536" y="701240"/>
            <a:ext cx="476665" cy="476665"/>
          </a:xfrm>
          <a:prstGeom prst="rect">
            <a:avLst/>
          </a:prstGeom>
        </p:spPr>
      </p:pic>
      <p:sp>
        <p:nvSpPr>
          <p:cNvPr id="17" name="Rounded Rectangle 16"/>
          <p:cNvSpPr/>
          <p:nvPr/>
        </p:nvSpPr>
        <p:spPr>
          <a:xfrm>
            <a:off x="578722" y="476924"/>
            <a:ext cx="1773242" cy="646276"/>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Ví</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dụ</a:t>
            </a:r>
            <a:r>
              <a:rPr lang="en-US" sz="2667" b="1" dirty="0">
                <a:solidFill>
                  <a:prstClr val="white"/>
                </a:solidFill>
                <a:latin typeface="Arial" panose="020B0604020202020204" pitchFamily="34" charset="0"/>
                <a:cs typeface="Arial" panose="020B0604020202020204" pitchFamily="34" charset="0"/>
              </a:rPr>
              <a:t> 1:</a:t>
            </a:r>
          </a:p>
        </p:txBody>
      </p:sp>
      <p:sp>
        <p:nvSpPr>
          <p:cNvPr id="18" name="TextBox 17"/>
          <p:cNvSpPr txBox="1"/>
          <p:nvPr/>
        </p:nvSpPr>
        <p:spPr>
          <a:xfrm>
            <a:off x="585496" y="1177904"/>
            <a:ext cx="3955403" cy="1323696"/>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Cho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9" name="TextBox 18"/>
              <p:cNvSpPr txBox="1"/>
              <p:nvPr/>
            </p:nvSpPr>
            <p:spPr>
              <a:xfrm>
                <a:off x="578722" y="1873640"/>
                <a:ext cx="2687642" cy="1402563"/>
              </a:xfrm>
              <a:prstGeom prst="rect">
                <a:avLst/>
              </a:prstGeom>
              <a:noFill/>
            </p:spPr>
            <p:txBody>
              <a:bodyPr wrap="square" rtlCol="0">
                <a:spAutoFit/>
              </a:bodyPr>
              <a:lstStyle/>
              <a:p>
                <a:pPr defTabSz="609630"/>
                <a14:m>
                  <m:oMathPara xmlns:m="http://schemas.openxmlformats.org/officeDocument/2006/math">
                    <m:oMathParaPr>
                      <m:jc m:val="left"/>
                    </m:oMathParaPr>
                    <m:oMath xmlns:m="http://schemas.openxmlformats.org/officeDocument/2006/math">
                      <m:d>
                        <m:dPr>
                          <m:begChr m:val="{"/>
                          <m:endChr m:val=""/>
                          <m:ctrlPr>
                            <a:rPr lang="en-US" sz="2667" i="1">
                              <a:solidFill>
                                <a:prstClr val="black"/>
                              </a:solidFill>
                              <a:latin typeface="Cambria Math" panose="02040503050406030204" pitchFamily="18" charset="0"/>
                            </a:rPr>
                          </m:ctrlPr>
                        </m:dPr>
                        <m:e>
                          <m:eqArr>
                            <m:eqArrPr>
                              <m:ctrlPr>
                                <a:rPr lang="en-US" sz="2667" i="1">
                                  <a:solidFill>
                                    <a:prstClr val="black"/>
                                  </a:solidFill>
                                  <a:latin typeface="Cambria Math" panose="02040503050406030204" pitchFamily="18" charset="0"/>
                                </a:rPr>
                              </m:ctrlPr>
                            </m:eqArrPr>
                            <m:e>
                              <m:r>
                                <a:rPr lang="en-US" sz="2667" i="1">
                                  <a:solidFill>
                                    <a:prstClr val="black"/>
                                  </a:solidFill>
                                  <a:latin typeface="Cambria Math" panose="02040503050406030204" pitchFamily="18" charset="0"/>
                                </a:rPr>
                                <m:t>𝑥</m:t>
                              </m:r>
                              <m:r>
                                <a:rPr lang="en-US" sz="2667" i="1">
                                  <a:solidFill>
                                    <a:prstClr val="black"/>
                                  </a:solidFill>
                                  <a:latin typeface="Cambria Math" panose="02040503050406030204" pitchFamily="18" charset="0"/>
                                </a:rPr>
                                <m:t> ≥0          </m:t>
                              </m:r>
                              <m:r>
                                <a:rPr lang="en-US" sz="2667" i="1">
                                  <a:solidFill>
                                    <a:prstClr val="black"/>
                                  </a:solidFill>
                                  <a:latin typeface="Cambria Math" panose="02040503050406030204" pitchFamily="18" charset="0"/>
                                  <a:ea typeface="Cambria Math" panose="02040503050406030204" pitchFamily="18" charset="0"/>
                                </a:rPr>
                                <m:t>   </m:t>
                              </m:r>
                            </m:e>
                            <m:e>
                              <m:r>
                                <a:rPr lang="en-US" sz="2667" i="1">
                                  <a:solidFill>
                                    <a:prstClr val="black"/>
                                  </a:solidFill>
                                  <a:latin typeface="Cambria Math" panose="02040503050406030204" pitchFamily="18" charset="0"/>
                                </a:rPr>
                                <m:t>𝑦</m:t>
                              </m:r>
                              <m:r>
                                <a:rPr lang="en-US" sz="2667" i="1">
                                  <a:solidFill>
                                    <a:prstClr val="black"/>
                                  </a:solidFill>
                                  <a:latin typeface="Cambria Math" panose="02040503050406030204" pitchFamily="18" charset="0"/>
                                </a:rPr>
                                <m:t> ≥0          </m:t>
                              </m:r>
                              <m:r>
                                <a:rPr lang="en-US" sz="2667" i="1">
                                  <a:solidFill>
                                    <a:prstClr val="black"/>
                                  </a:solidFill>
                                  <a:latin typeface="Cambria Math" panose="02040503050406030204" pitchFamily="18" charset="0"/>
                                  <a:ea typeface="Cambria Math" panose="02040503050406030204" pitchFamily="18" charset="0"/>
                                </a:rPr>
                                <m:t>   </m:t>
                              </m:r>
                            </m:e>
                            <m:e>
                              <m:r>
                                <a:rPr lang="en-US" sz="2667" i="1">
                                  <a:solidFill>
                                    <a:prstClr val="black"/>
                                  </a:solidFill>
                                  <a:latin typeface="Cambria Math" panose="02040503050406030204" pitchFamily="18" charset="0"/>
                                </a:rPr>
                                <m:t>𝑥</m:t>
                              </m:r>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𝑦</m:t>
                              </m:r>
                              <m:r>
                                <a:rPr lang="en-US" sz="2667" i="1">
                                  <a:solidFill>
                                    <a:prstClr val="black"/>
                                  </a:solidFill>
                                  <a:latin typeface="Cambria Math" panose="02040503050406030204" pitchFamily="18" charset="0"/>
                                </a:rPr>
                                <m:t> ≤150</m:t>
                              </m:r>
                            </m:e>
                          </m:eqArr>
                        </m:e>
                      </m:d>
                    </m:oMath>
                  </m:oMathPara>
                </a14:m>
                <a:endParaRPr lang="en-US" sz="2667" dirty="0">
                  <a:solidFill>
                    <a:prstClr val="black"/>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78722" y="1873640"/>
                <a:ext cx="2687642" cy="1402563"/>
              </a:xfrm>
              <a:prstGeom prst="rect">
                <a:avLst/>
              </a:prstGeom>
              <a:blipFill>
                <a:blip r:embed="rId13"/>
                <a:stretch>
                  <a:fillRect/>
                </a:stretch>
              </a:blipFill>
            </p:spPr>
            <p:txBody>
              <a:bodyPr/>
              <a:lstStyle/>
              <a:p>
                <a:r>
                  <a:rPr lang="en-US">
                    <a:noFill/>
                  </a:rPr>
                  <a:t> </a:t>
                </a:r>
              </a:p>
            </p:txBody>
          </p:sp>
        </mc:Fallback>
      </mc:AlternateContent>
      <p:sp>
        <p:nvSpPr>
          <p:cNvPr id="20" name="TextBox 19"/>
          <p:cNvSpPr txBox="1"/>
          <p:nvPr/>
        </p:nvSpPr>
        <p:spPr>
          <a:xfrm>
            <a:off x="585495" y="3172498"/>
            <a:ext cx="5105400" cy="3170740"/>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a:t>
            </a:r>
            <a:r>
              <a:rPr lang="en-US" sz="2667" dirty="0" err="1">
                <a:solidFill>
                  <a:prstClr val="black"/>
                </a:solidFill>
                <a:latin typeface="Arial" panose="020B0604020202020204" pitchFamily="34" charset="0"/>
                <a:cs typeface="Arial" panose="020B0604020202020204" pitchFamily="34" charset="0"/>
              </a:rPr>
              <a:t>Kiểm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xem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cặp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(x; y) = (0; 0)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nghiệm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a:t>
            </a:r>
          </a:p>
        </p:txBody>
      </p:sp>
      <p:sp>
        <p:nvSpPr>
          <p:cNvPr id="21" name="TextBox 20"/>
          <p:cNvSpPr txBox="1"/>
          <p:nvPr/>
        </p:nvSpPr>
        <p:spPr>
          <a:xfrm>
            <a:off x="7853687" y="701240"/>
            <a:ext cx="2438400" cy="502766"/>
          </a:xfrm>
          <a:prstGeom prst="rect">
            <a:avLst/>
          </a:prstGeom>
          <a:noFill/>
        </p:spPr>
        <p:txBody>
          <a:bodyPr wrap="square" rtlCol="0">
            <a:spAutoFit/>
          </a:bodyPr>
          <a:lstStyle/>
          <a:p>
            <a:pPr algn="ctr" defTabSz="609630"/>
            <a:r>
              <a:rPr lang="en-US" sz="2667" b="1" dirty="0" err="1">
                <a:solidFill>
                  <a:srgbClr val="C00000"/>
                </a:solidFill>
                <a:latin typeface="Arial" panose="020B0604020202020204" pitchFamily="34" charset="0"/>
                <a:cs typeface="Arial" panose="020B0604020202020204" pitchFamily="34" charset="0"/>
              </a:rPr>
              <a:t>Giải</a:t>
            </a:r>
            <a:endParaRPr lang="en-US" sz="2667"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6554082" y="1325839"/>
            <a:ext cx="5039729" cy="5017784"/>
          </a:xfrm>
          <a:prstGeom prst="rect">
            <a:avLst/>
          </a:prstGeom>
          <a:noFill/>
        </p:spPr>
        <p:txBody>
          <a:bodyPr wrap="square" rtlCol="0">
            <a:spAutoFit/>
          </a:bodyPr>
          <a:lstStyle/>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r>
              <a:rPr lang="en-US" sz="2667" dirty="0">
                <a:solidFill>
                  <a:prstClr val="black"/>
                </a:solidFill>
                <a:latin typeface="Arial" panose="020B0604020202020204" pitchFamily="34" charset="0"/>
                <a:cs typeface="Arial" panose="020B0604020202020204" pitchFamily="34" charset="0"/>
              </a:rPr>
              <a:t> x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y.</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b) </a:t>
            </a:r>
            <a:r>
              <a:rPr lang="en-US" sz="2667" dirty="0" err="1">
                <a:solidFill>
                  <a:prstClr val="black"/>
                </a:solidFill>
                <a:latin typeface="Arial" panose="020B0604020202020204" pitchFamily="34" charset="0"/>
                <a:cs typeface="Arial" panose="020B0604020202020204" pitchFamily="34" charset="0"/>
              </a:rPr>
              <a:t>Cặp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(x; y) = (0; 0) </a:t>
            </a:r>
            <a:r>
              <a:rPr lang="en-US" sz="2667" dirty="0" err="1">
                <a:solidFill>
                  <a:prstClr val="black"/>
                </a:solidFill>
                <a:latin typeface="Arial" panose="020B0604020202020204" pitchFamily="34" charset="0"/>
                <a:cs typeface="Arial" panose="020B0604020202020204" pitchFamily="34" charset="0"/>
              </a:rPr>
              <a:t>thỏa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mãn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nghiệm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bậc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hai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ẩn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đã</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cho</a:t>
            </a:r>
            <a:r>
              <a:rPr lang="en-US" sz="2667"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921457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wipe(left)">
                                      <p:cBhvr>
                                        <p:cTn id="43" dur="500"/>
                                        <p:tgtEl>
                                          <p:spTgt spid="2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2">
                                            <p:txEl>
                                              <p:pRg st="1" end="1"/>
                                            </p:txEl>
                                          </p:spTgt>
                                        </p:tgtEl>
                                        <p:attrNameLst>
                                          <p:attrName>style.visibility</p:attrName>
                                        </p:attrNameLst>
                                      </p:cBhvr>
                                      <p:to>
                                        <p:strVal val="visible"/>
                                      </p:to>
                                    </p:set>
                                    <p:animEffect transition="in" filter="strips(downRight)">
                                      <p:cBhvr>
                                        <p:cTn id="4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2192000" cy="6858000"/>
          </a:xfrm>
          <a:prstGeom prst="rect">
            <a:avLst/>
          </a:prstGeom>
        </p:spPr>
      </p:pic>
      <p:grpSp>
        <p:nvGrpSpPr>
          <p:cNvPr id="3" name="Group 3"/>
          <p:cNvGrpSpPr/>
          <p:nvPr/>
        </p:nvGrpSpPr>
        <p:grpSpPr>
          <a:xfrm>
            <a:off x="193026" y="206568"/>
            <a:ext cx="5760749" cy="6444865"/>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6146800" y="206568"/>
            <a:ext cx="5852175" cy="6444865"/>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6449883" y="1295400"/>
            <a:ext cx="5117356"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60049" y="740993"/>
            <a:ext cx="369755" cy="36975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05600" y="779767"/>
            <a:ext cx="328321" cy="292206"/>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85802" y="6238977"/>
            <a:ext cx="3833161" cy="188173"/>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029536" y="701240"/>
            <a:ext cx="476665" cy="476665"/>
          </a:xfrm>
          <a:prstGeom prst="rect">
            <a:avLst/>
          </a:prstGeom>
        </p:spPr>
      </p:pic>
      <p:sp>
        <p:nvSpPr>
          <p:cNvPr id="17" name="Rounded Rectangle 16"/>
          <p:cNvSpPr/>
          <p:nvPr/>
        </p:nvSpPr>
        <p:spPr>
          <a:xfrm>
            <a:off x="460783" y="847123"/>
            <a:ext cx="2316878" cy="646276"/>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r>
              <a:rPr lang="en-US" sz="2667" b="1" dirty="0" err="1">
                <a:solidFill>
                  <a:prstClr val="white"/>
                </a:solidFill>
                <a:latin typeface="Arial" panose="020B0604020202020204" pitchFamily="34" charset="0"/>
                <a:cs typeface="Arial" panose="020B0604020202020204" pitchFamily="34" charset="0"/>
              </a:rPr>
              <a:t>Luyện</a:t>
            </a:r>
            <a:r>
              <a:rPr lang="en-US" sz="2667" b="1" dirty="0">
                <a:solidFill>
                  <a:prstClr val="white"/>
                </a:solidFill>
                <a:latin typeface="Arial" panose="020B0604020202020204" pitchFamily="34" charset="0"/>
                <a:cs typeface="Arial" panose="020B0604020202020204" pitchFamily="34" charset="0"/>
              </a:rPr>
              <a:t> </a:t>
            </a:r>
            <a:r>
              <a:rPr lang="en-US" sz="2667" b="1" dirty="0" err="1">
                <a:solidFill>
                  <a:prstClr val="white"/>
                </a:solidFill>
                <a:latin typeface="Arial" panose="020B0604020202020204" pitchFamily="34" charset="0"/>
                <a:cs typeface="Arial" panose="020B0604020202020204" pitchFamily="34" charset="0"/>
              </a:rPr>
              <a:t>tập</a:t>
            </a:r>
            <a:r>
              <a:rPr lang="en-US" sz="2667" b="1" dirty="0">
                <a:solidFill>
                  <a:prstClr val="white"/>
                </a:solidFill>
                <a:latin typeface="Arial" panose="020B0604020202020204" pitchFamily="34" charset="0"/>
                <a:cs typeface="Arial" panose="020B0604020202020204" pitchFamily="34" charset="0"/>
              </a:rPr>
              <a:t> 1:</a:t>
            </a:r>
          </a:p>
        </p:txBody>
      </p:sp>
      <p:sp>
        <p:nvSpPr>
          <p:cNvPr id="21" name="TextBox 20"/>
          <p:cNvSpPr txBox="1"/>
          <p:nvPr/>
        </p:nvSpPr>
        <p:spPr>
          <a:xfrm>
            <a:off x="7853687" y="701240"/>
            <a:ext cx="2438400" cy="502766"/>
          </a:xfrm>
          <a:prstGeom prst="rect">
            <a:avLst/>
          </a:prstGeom>
          <a:noFill/>
        </p:spPr>
        <p:txBody>
          <a:bodyPr wrap="square" rtlCol="0">
            <a:spAutoFit/>
          </a:bodyPr>
          <a:lstStyle/>
          <a:p>
            <a:pPr algn="ctr" defTabSz="609630"/>
            <a:r>
              <a:rPr lang="en-US" sz="2667" b="1" dirty="0" err="1">
                <a:solidFill>
                  <a:srgbClr val="C00000"/>
                </a:solidFill>
                <a:latin typeface="Arial" panose="020B0604020202020204" pitchFamily="34" charset="0"/>
                <a:cs typeface="Arial" panose="020B0604020202020204" pitchFamily="34" charset="0"/>
              </a:rPr>
              <a:t>Giải</a:t>
            </a:r>
            <a:endParaRPr lang="en-US" sz="2667"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431800" y="1699967"/>
            <a:ext cx="5283200" cy="3786421"/>
          </a:xfrm>
          <a:prstGeom prst="rect">
            <a:avLst/>
          </a:prstGeom>
          <a:noFill/>
        </p:spPr>
        <p:txBody>
          <a:bodyPr wrap="square" rtlCol="0">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vi-VN" sz="2667" dirty="0">
                <a:solidFill>
                  <a:prstClr val="black"/>
                </a:solidFill>
                <a:latin typeface="Arial" panose="020B0604020202020204" pitchFamily="34" charset="0"/>
                <a:cs typeface="Arial" panose="020B0604020202020204" pitchFamily="34" charset="0"/>
              </a:rPr>
              <a:t>tình huống mở đầu, gọi x và y lần lượt là số máy điều hòa loại hai chiều và một chiều mà cửa hàng cần nhập. Từ H</a:t>
            </a:r>
            <a:r>
              <a:rPr lang="en-US" sz="2667" dirty="0">
                <a:solidFill>
                  <a:prstClr val="black"/>
                </a:solidFill>
                <a:latin typeface="Arial" panose="020B0604020202020204" pitchFamily="34" charset="0"/>
                <a:cs typeface="Arial" panose="020B0604020202020204" pitchFamily="34" charset="0"/>
              </a:rPr>
              <a:t>Đ</a:t>
            </a:r>
            <a:r>
              <a:rPr lang="vi-VN" sz="2667" dirty="0">
                <a:solidFill>
                  <a:prstClr val="black"/>
                </a:solidFill>
                <a:latin typeface="Arial" panose="020B0604020202020204" pitchFamily="34" charset="0"/>
                <a:cs typeface="Arial" panose="020B0604020202020204" pitchFamily="34" charset="0"/>
              </a:rPr>
              <a:t>1, viết hệ phương trình hai ẩn x, y và chỉ ra một nghiệm của hệ này.</a:t>
            </a:r>
            <a:endParaRPr lang="en-US" sz="2667"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6599568" y="1801698"/>
            <a:ext cx="4817985" cy="502766"/>
          </a:xfrm>
          <a:prstGeom prst="rect">
            <a:avLst/>
          </a:prstGeom>
          <a:noFill/>
        </p:spPr>
        <p:txBody>
          <a:bodyPr wrap="square" rtlCol="0">
            <a:spAutoFit/>
          </a:bodyPr>
          <a:lstStyle/>
          <a:p>
            <a:pPr defTabSz="609630"/>
            <a:r>
              <a:rPr lang="en-US" sz="2667" dirty="0">
                <a:solidFill>
                  <a:prstClr val="black"/>
                </a:solidFill>
                <a:latin typeface="Arial" panose="020B0604020202020204" pitchFamily="34" charset="0"/>
                <a:cs typeface="Arial" panose="020B0604020202020204" pitchFamily="34" charset="0"/>
              </a:rPr>
              <a:t>Ta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bất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phương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trình</a:t>
            </a:r>
            <a:r>
              <a:rPr lang="en-US" sz="2667"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p:cNvSpPr txBox="1"/>
              <p:nvPr/>
            </p:nvSpPr>
            <p:spPr>
              <a:xfrm>
                <a:off x="6688667" y="2343942"/>
                <a:ext cx="4323935" cy="1941172"/>
              </a:xfrm>
              <a:prstGeom prst="rect">
                <a:avLst/>
              </a:prstGeom>
              <a:noFill/>
            </p:spPr>
            <p:txBody>
              <a:bodyPr wrap="square"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667" i="1">
                              <a:solidFill>
                                <a:prstClr val="black"/>
                              </a:solidFill>
                              <a:latin typeface="Cambria Math" panose="02040503050406030204" pitchFamily="18" charset="0"/>
                            </a:rPr>
                          </m:ctrlPr>
                        </m:dPr>
                        <m:e>
                          <m:eqArr>
                            <m:eqArrPr>
                              <m:ctrlPr>
                                <a:rPr lang="en-US" sz="2667" i="1">
                                  <a:solidFill>
                                    <a:prstClr val="black"/>
                                  </a:solidFill>
                                  <a:latin typeface="Cambria Math" panose="02040503050406030204" pitchFamily="18" charset="0"/>
                                </a:rPr>
                              </m:ctrlPr>
                            </m:eqArrPr>
                            <m:e>
                              <m:r>
                                <m:rPr>
                                  <m:sty m:val="p"/>
                                </m:rPr>
                                <a:rPr lang="en-US" sz="2667">
                                  <a:solidFill>
                                    <a:prstClr val="black"/>
                                  </a:solidFill>
                                  <a:latin typeface="Cambria Math" panose="02040503050406030204" pitchFamily="18" charset="0"/>
                                </a:rPr>
                                <m:t>x</m:t>
                              </m:r>
                              <m:r>
                                <a:rPr lang="en-US" sz="2667">
                                  <a:solidFill>
                                    <a:prstClr val="black"/>
                                  </a:solidFill>
                                  <a:latin typeface="Cambria Math" panose="02040503050406030204" pitchFamily="18" charset="0"/>
                                </a:rPr>
                                <m:t> ≥0    </m:t>
                              </m:r>
                              <m:r>
                                <a:rPr lang="en-US" sz="2667">
                                  <a:solidFill>
                                    <a:prstClr val="black"/>
                                  </a:solidFill>
                                  <a:latin typeface="Cambria Math" panose="02040503050406030204" pitchFamily="18" charset="0"/>
                                  <a:ea typeface="Cambria Math" panose="02040503050406030204" pitchFamily="18" charset="0"/>
                                </a:rPr>
                                <m:t>           </m:t>
                              </m:r>
                            </m:e>
                            <m:e>
                              <m:r>
                                <m:rPr>
                                  <m:sty m:val="p"/>
                                </m:rPr>
                                <a:rPr lang="en-US" sz="2667">
                                  <a:solidFill>
                                    <a:prstClr val="black"/>
                                  </a:solidFill>
                                  <a:latin typeface="Cambria Math" panose="02040503050406030204" pitchFamily="18" charset="0"/>
                                </a:rPr>
                                <m:t>y</m:t>
                              </m:r>
                              <m:r>
                                <a:rPr lang="en-US" sz="2667">
                                  <a:solidFill>
                                    <a:prstClr val="black"/>
                                  </a:solidFill>
                                  <a:latin typeface="Cambria Math" panose="02040503050406030204" pitchFamily="18" charset="0"/>
                                </a:rPr>
                                <m:t> ≥0    </m:t>
                              </m:r>
                              <m:r>
                                <a:rPr lang="en-US" sz="2667">
                                  <a:solidFill>
                                    <a:prstClr val="black"/>
                                  </a:solidFill>
                                  <a:latin typeface="Cambria Math" panose="02040503050406030204" pitchFamily="18" charset="0"/>
                                  <a:ea typeface="Cambria Math" panose="02040503050406030204" pitchFamily="18" charset="0"/>
                                </a:rPr>
                                <m:t>           </m:t>
                              </m:r>
                            </m:e>
                            <m:e>
                              <m:r>
                                <m:rPr>
                                  <m:sty m:val="p"/>
                                </m:rPr>
                                <a:rPr lang="en-US" sz="2667">
                                  <a:solidFill>
                                    <a:prstClr val="black"/>
                                  </a:solidFill>
                                  <a:latin typeface="Cambria Math" panose="02040503050406030204" pitchFamily="18" charset="0"/>
                                </a:rPr>
                                <m:t>x</m:t>
                              </m:r>
                              <m:r>
                                <a:rPr lang="en-US" sz="2667">
                                  <a:solidFill>
                                    <a:prstClr val="black"/>
                                  </a:solidFill>
                                  <a:latin typeface="Cambria Math" panose="02040503050406030204" pitchFamily="18" charset="0"/>
                                </a:rPr>
                                <m:t>+</m:t>
                              </m:r>
                              <m:r>
                                <m:rPr>
                                  <m:sty m:val="p"/>
                                </m:rPr>
                                <a:rPr lang="en-US" sz="2667">
                                  <a:solidFill>
                                    <a:prstClr val="black"/>
                                  </a:solidFill>
                                  <a:latin typeface="Cambria Math" panose="02040503050406030204" pitchFamily="18" charset="0"/>
                                </a:rPr>
                                <m:t>y</m:t>
                              </m:r>
                              <m:r>
                                <a:rPr lang="en-US" sz="2667">
                                  <a:solidFill>
                                    <a:prstClr val="black"/>
                                  </a:solidFill>
                                  <a:latin typeface="Cambria Math" panose="02040503050406030204" pitchFamily="18" charset="0"/>
                                </a:rPr>
                                <m:t> ≤100  </m:t>
                              </m:r>
                            </m:e>
                            <m:e>
                              <m:r>
                                <a:rPr lang="en-US" sz="2667">
                                  <a:solidFill>
                                    <a:prstClr val="black"/>
                                  </a:solidFill>
                                  <a:latin typeface="Cambria Math" panose="02040503050406030204" pitchFamily="18" charset="0"/>
                                  <a:ea typeface="Cambria Math" panose="02040503050406030204" pitchFamily="18" charset="0"/>
                                </a:rPr>
                                <m:t>2</m:t>
                              </m:r>
                              <m:r>
                                <m:rPr>
                                  <m:sty m:val="p"/>
                                </m:rPr>
                                <a:rPr lang="en-US" sz="2667">
                                  <a:solidFill>
                                    <a:prstClr val="black"/>
                                  </a:solidFill>
                                  <a:latin typeface="Cambria Math" panose="02040503050406030204" pitchFamily="18" charset="0"/>
                                  <a:ea typeface="Cambria Math" panose="02040503050406030204" pitchFamily="18" charset="0"/>
                                </a:rPr>
                                <m:t>x</m:t>
                              </m:r>
                              <m:r>
                                <a:rPr lang="en-US" sz="2667">
                                  <a:solidFill>
                                    <a:prstClr val="black"/>
                                  </a:solidFill>
                                  <a:latin typeface="Cambria Math" panose="02040503050406030204" pitchFamily="18" charset="0"/>
                                  <a:ea typeface="Cambria Math" panose="02040503050406030204" pitchFamily="18" charset="0"/>
                                </a:rPr>
                                <m:t>+</m:t>
                              </m:r>
                              <m:r>
                                <m:rPr>
                                  <m:sty m:val="p"/>
                                </m:rPr>
                                <a:rPr lang="en-US" sz="2667">
                                  <a:solidFill>
                                    <a:prstClr val="black"/>
                                  </a:solidFill>
                                  <a:latin typeface="Cambria Math" panose="02040503050406030204" pitchFamily="18" charset="0"/>
                                  <a:ea typeface="Cambria Math" panose="02040503050406030204" pitchFamily="18" charset="0"/>
                                </a:rPr>
                                <m:t>y</m:t>
                              </m:r>
                              <m:r>
                                <a:rPr lang="en-US" sz="2667">
                                  <a:solidFill>
                                    <a:prstClr val="black"/>
                                  </a:solidFill>
                                  <a:latin typeface="Cambria Math" panose="02040503050406030204" pitchFamily="18" charset="0"/>
                                  <a:ea typeface="Cambria Math" panose="02040503050406030204" pitchFamily="18" charset="0"/>
                                </a:rPr>
                                <m:t> ≤120</m:t>
                              </m:r>
                            </m:e>
                          </m:eqArr>
                        </m:e>
                      </m:d>
                    </m:oMath>
                  </m:oMathPara>
                </a14:m>
                <a:endParaRPr lang="en-US" sz="2667" dirty="0">
                  <a:solidFill>
                    <a:prstClr val="black"/>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88667" y="2343942"/>
                <a:ext cx="4323935" cy="1941172"/>
              </a:xfrm>
              <a:prstGeom prst="rect">
                <a:avLst/>
              </a:prstGeom>
              <a:blipFill>
                <a:blip r:embed="rId13"/>
                <a:stretch>
                  <a:fillRect/>
                </a:stretch>
              </a:blipFill>
            </p:spPr>
            <p:txBody>
              <a:bodyPr/>
              <a:lstStyle/>
              <a:p>
                <a:r>
                  <a:rPr lang="en-US">
                    <a:noFill/>
                  </a:rPr>
                  <a:t> </a:t>
                </a:r>
              </a:p>
            </p:txBody>
          </p:sp>
        </mc:Fallback>
      </mc:AlternateContent>
      <p:sp>
        <p:nvSpPr>
          <p:cNvPr id="10" name="Rectangle 9"/>
          <p:cNvSpPr/>
          <p:nvPr/>
        </p:nvSpPr>
        <p:spPr>
          <a:xfrm>
            <a:off x="6688667" y="4255363"/>
            <a:ext cx="4472279" cy="1323696"/>
          </a:xfrm>
          <a:prstGeom prst="rect">
            <a:avLst/>
          </a:prstGeom>
        </p:spPr>
        <p:txBody>
          <a:bodyPr wrap="square">
            <a:spAutoFit/>
          </a:bodyPr>
          <a:lstStyle/>
          <a:p>
            <a:pPr algn="just" defTabSz="609630">
              <a:lnSpc>
                <a:spcPct val="150000"/>
              </a:lnSpc>
            </a:pPr>
            <a:r>
              <a:rPr lang="en-US" sz="2667" dirty="0" err="1">
                <a:solidFill>
                  <a:prstClr val="black"/>
                </a:solidFill>
                <a:latin typeface="Arial" panose="020B0604020202020204" pitchFamily="34" charset="0"/>
                <a:cs typeface="Arial" panose="020B0604020202020204" pitchFamily="34" charset="0"/>
              </a:rPr>
              <a:t>Một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nghiệm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hệ</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a:t>
            </a:r>
          </a:p>
          <a:p>
            <a:pPr algn="just" defTabSz="609630">
              <a:lnSpc>
                <a:spcPct val="150000"/>
              </a:lnSpc>
            </a:pPr>
            <a:r>
              <a:rPr lang="en-US" sz="2667" dirty="0">
                <a:solidFill>
                  <a:prstClr val="black"/>
                </a:solidFill>
                <a:latin typeface="Arial" panose="020B0604020202020204" pitchFamily="34" charset="0"/>
                <a:cs typeface="Arial" panose="020B0604020202020204" pitchFamily="34" charset="0"/>
              </a:rPr>
              <a:t>(x; y) = (30; 20).</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6039" y="4614410"/>
            <a:ext cx="902400" cy="2037023"/>
          </a:xfrm>
          <a:prstGeom prst="rect">
            <a:avLst/>
          </a:prstGeom>
        </p:spPr>
      </p:pic>
    </p:spTree>
    <p:extLst>
      <p:ext uri="{BB962C8B-B14F-4D97-AF65-F5344CB8AC3E}">
        <p14:creationId xmlns:p14="http://schemas.microsoft.com/office/powerpoint/2010/main" val="10046272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11200" y="431800"/>
            <a:ext cx="10820400" cy="1219200"/>
            <a:chOff x="0" y="0"/>
            <a:chExt cx="21640800" cy="1147348"/>
          </a:xfrm>
          <a:solidFill>
            <a:srgbClr val="FFC000"/>
          </a:solidFill>
        </p:grpSpPr>
        <p:grpSp>
          <p:nvGrpSpPr>
            <p:cNvPr id="5" name="Group 5"/>
            <p:cNvGrpSpPr/>
            <p:nvPr/>
          </p:nvGrpSpPr>
          <p:grpSpPr>
            <a:xfrm>
              <a:off x="0" y="0"/>
              <a:ext cx="21640800" cy="1147348"/>
              <a:chOff x="0" y="0"/>
              <a:chExt cx="12456187" cy="660400"/>
            </a:xfrm>
            <a:grpFill/>
          </p:grpSpPr>
          <p:sp>
            <p:nvSpPr>
              <p:cNvPr id="6" name="Freeform 6"/>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7" name="TextBox 7"/>
            <p:cNvSpPr txBox="1"/>
            <p:nvPr/>
          </p:nvSpPr>
          <p:spPr>
            <a:xfrm>
              <a:off x="735038" y="99815"/>
              <a:ext cx="20170726" cy="1004200"/>
            </a:xfrm>
            <a:prstGeom prst="rect">
              <a:avLst/>
            </a:prstGeom>
            <a:grpFill/>
          </p:spPr>
          <p:txBody>
            <a:bodyPr wrap="square" lIns="0" tIns="0" rIns="0" bIns="0" rtlCol="0" anchor="t">
              <a:spAutoFit/>
            </a:bodyPr>
            <a:lstStyle/>
            <a:p>
              <a:pPr algn="just" defTabSz="609630">
                <a:lnSpc>
                  <a:spcPct val="130000"/>
                </a:lnSpc>
              </a:pPr>
              <a:r>
                <a:rPr lang="en-US" sz="2667" b="1" spc="17" dirty="0">
                  <a:solidFill>
                    <a:srgbClr val="000000"/>
                  </a:solidFill>
                  <a:latin typeface="Arial" panose="020B0604020202020204" pitchFamily="34" charset="0"/>
                  <a:cs typeface="Arial" panose="020B0604020202020204" pitchFamily="34" charset="0"/>
                </a:rPr>
                <a:t>2. </a:t>
              </a:r>
              <a:r>
                <a:rPr lang="en-US" sz="2667" b="1" spc="17" dirty="0" err="1">
                  <a:solidFill>
                    <a:srgbClr val="000000"/>
                  </a:solidFill>
                  <a:latin typeface="Arial" panose="020B0604020202020204" pitchFamily="34" charset="0"/>
                  <a:cs typeface="Arial" panose="020B0604020202020204" pitchFamily="34" charset="0"/>
                </a:rPr>
                <a:t>Biểu</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diễn</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miền</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nghiệm</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của</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hệ</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bất</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phương</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trình</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bậc</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nhất</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hai</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ẩn</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trên</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mặt</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phẳng</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tọa</a:t>
              </a:r>
              <a:r>
                <a:rPr lang="en-US" sz="2667" b="1" spc="17" dirty="0">
                  <a:solidFill>
                    <a:srgbClr val="000000"/>
                  </a:solidFill>
                  <a:latin typeface="Arial" panose="020B0604020202020204" pitchFamily="34" charset="0"/>
                  <a:cs typeface="Arial" panose="020B0604020202020204" pitchFamily="34" charset="0"/>
                </a:rPr>
                <a:t> </a:t>
              </a:r>
              <a:r>
                <a:rPr lang="en-US" sz="2667" b="1" spc="17" dirty="0" err="1">
                  <a:solidFill>
                    <a:srgbClr val="000000"/>
                  </a:solidFill>
                  <a:latin typeface="Arial" panose="020B0604020202020204" pitchFamily="34" charset="0"/>
                  <a:cs typeface="Arial" panose="020B0604020202020204" pitchFamily="34" charset="0"/>
                </a:rPr>
                <a:t>độ</a:t>
              </a:r>
              <a:r>
                <a:rPr lang="en-US" sz="2667" b="1" spc="17" dirty="0">
                  <a:solidFill>
                    <a:srgbClr val="000000"/>
                  </a:solidFill>
                  <a:latin typeface="Arial" panose="020B0604020202020204" pitchFamily="34" charset="0"/>
                  <a:cs typeface="Arial" panose="020B0604020202020204" pitchFamily="34" charset="0"/>
                </a:rPr>
                <a:t> </a:t>
              </a:r>
            </a:p>
          </p:txBody>
        </p:sp>
      </p:grpSp>
      <p:grpSp>
        <p:nvGrpSpPr>
          <p:cNvPr id="42" name="Group 41"/>
          <p:cNvGrpSpPr/>
          <p:nvPr/>
        </p:nvGrpSpPr>
        <p:grpSpPr>
          <a:xfrm>
            <a:off x="711200" y="1854200"/>
            <a:ext cx="10820400" cy="4521200"/>
            <a:chOff x="1066800" y="2781300"/>
            <a:chExt cx="16230600" cy="6781800"/>
          </a:xfrm>
        </p:grpSpPr>
        <p:grpSp>
          <p:nvGrpSpPr>
            <p:cNvPr id="2" name="Group 2"/>
            <p:cNvGrpSpPr/>
            <p:nvPr/>
          </p:nvGrpSpPr>
          <p:grpSpPr>
            <a:xfrm>
              <a:off x="1066800" y="2781300"/>
              <a:ext cx="16230600" cy="6781800"/>
              <a:chOff x="0" y="0"/>
              <a:chExt cx="12456187" cy="3387158"/>
            </a:xfrm>
            <a:solidFill>
              <a:schemeClr val="accent4">
                <a:lumMod val="20000"/>
                <a:lumOff val="80000"/>
              </a:schemeClr>
            </a:solidFill>
          </p:grpSpPr>
          <p:sp>
            <p:nvSpPr>
              <p:cNvPr id="3" name="Freeform 3"/>
              <p:cNvSpPr/>
              <p:nvPr/>
            </p:nvSpPr>
            <p:spPr>
              <a:xfrm>
                <a:off x="0" y="0"/>
                <a:ext cx="12456187" cy="3387158"/>
              </a:xfrm>
              <a:custGeom>
                <a:avLst/>
                <a:gdLst/>
                <a:ahLst/>
                <a:cxnLst/>
                <a:rect l="l" t="t" r="r" b="b"/>
                <a:pathLst>
                  <a:path w="12456187" h="3387158">
                    <a:moveTo>
                      <a:pt x="12331726" y="3387158"/>
                    </a:moveTo>
                    <a:lnTo>
                      <a:pt x="124460" y="3387158"/>
                    </a:lnTo>
                    <a:cubicBezTo>
                      <a:pt x="55880" y="3387158"/>
                      <a:pt x="0" y="3331278"/>
                      <a:pt x="0" y="3262698"/>
                    </a:cubicBezTo>
                    <a:lnTo>
                      <a:pt x="0" y="124460"/>
                    </a:lnTo>
                    <a:cubicBezTo>
                      <a:pt x="0" y="55880"/>
                      <a:pt x="55880" y="0"/>
                      <a:pt x="124460" y="0"/>
                    </a:cubicBezTo>
                    <a:lnTo>
                      <a:pt x="12331727" y="0"/>
                    </a:lnTo>
                    <a:cubicBezTo>
                      <a:pt x="12400307" y="0"/>
                      <a:pt x="12456187" y="55880"/>
                      <a:pt x="12456187" y="124460"/>
                    </a:cubicBezTo>
                    <a:lnTo>
                      <a:pt x="12456187" y="3262698"/>
                    </a:lnTo>
                    <a:cubicBezTo>
                      <a:pt x="12456187" y="3331278"/>
                      <a:pt x="12400307" y="3387158"/>
                      <a:pt x="12331727" y="3387158"/>
                    </a:cubicBezTo>
                    <a:close/>
                  </a:path>
                </a:pathLst>
              </a:custGeom>
              <a:grpFill/>
            </p:spPr>
          </p:sp>
        </p:grpSp>
        <p:sp>
          <p:nvSpPr>
            <p:cNvPr id="36" name="Rounded Rectangle 35"/>
            <p:cNvSpPr/>
            <p:nvPr/>
          </p:nvSpPr>
          <p:spPr>
            <a:xfrm>
              <a:off x="1395120" y="3086100"/>
              <a:ext cx="1600200" cy="1066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r>
                <a:rPr lang="en-US" sz="2667" b="1" dirty="0">
                  <a:solidFill>
                    <a:prstClr val="white"/>
                  </a:solidFill>
                  <a:latin typeface="Arial" panose="020B0604020202020204" pitchFamily="34" charset="0"/>
                  <a:cs typeface="Arial" panose="020B0604020202020204" pitchFamily="34" charset="0"/>
                </a:rPr>
                <a:t>HĐ2</a:t>
              </a:r>
            </a:p>
          </p:txBody>
        </p:sp>
        <p:sp>
          <p:nvSpPr>
            <p:cNvPr id="37" name="Rectangle 36"/>
            <p:cNvSpPr/>
            <p:nvPr/>
          </p:nvSpPr>
          <p:spPr>
            <a:xfrm>
              <a:off x="3212160" y="2880291"/>
              <a:ext cx="13868400" cy="1615635"/>
            </a:xfrm>
            <a:prstGeom prst="rect">
              <a:avLst/>
            </a:prstGeom>
          </p:spPr>
          <p:txBody>
            <a:bodyPr wrap="square">
              <a:spAutoFit/>
            </a:bodyPr>
            <a:lstStyle/>
            <a:p>
              <a:pPr algn="just" defTabSz="609630">
                <a:lnSpc>
                  <a:spcPct val="150000"/>
                </a:lnSpc>
              </a:pPr>
              <a:r>
                <a:rPr lang="vi-VN" sz="2133" dirty="0">
                  <a:solidFill>
                    <a:prstClr val="black"/>
                  </a:solidFill>
                  <a:latin typeface="Arial" panose="020B0604020202020204" pitchFamily="34" charset="0"/>
                  <a:cs typeface="Arial" panose="020B0604020202020204" pitchFamily="34" charset="0"/>
                </a:rPr>
                <a:t>Cho đường thẳng d: x + y = 150 trên mặt phẳng tọa độ Oxy. Đường thẳng này cắt hai trục tọa độ Ox và Oy tại hai điểm A và B.</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978" y="4524382"/>
              <a:ext cx="3482479" cy="3118988"/>
            </a:xfrm>
            <a:prstGeom prst="rect">
              <a:avLst/>
            </a:prstGeom>
          </p:spPr>
        </p:pic>
        <p:sp>
          <p:nvSpPr>
            <p:cNvPr id="39" name="Rectangle 38"/>
            <p:cNvSpPr/>
            <p:nvPr/>
          </p:nvSpPr>
          <p:spPr>
            <a:xfrm>
              <a:off x="5595956" y="4487621"/>
              <a:ext cx="10998323" cy="3092769"/>
            </a:xfrm>
            <a:prstGeom prst="rect">
              <a:avLst/>
            </a:prstGeom>
          </p:spPr>
          <p:txBody>
            <a:bodyPr wrap="square">
              <a:spAutoFit/>
            </a:bodyPr>
            <a:lstStyle/>
            <a:p>
              <a:pPr algn="just" defTabSz="609630">
                <a:lnSpc>
                  <a:spcPct val="150000"/>
                </a:lnSpc>
              </a:pPr>
              <a:r>
                <a:rPr lang="vi-VN" sz="2133" dirty="0">
                  <a:solidFill>
                    <a:prstClr val="black"/>
                  </a:solidFill>
                  <a:latin typeface="Arial" panose="020B0604020202020204" pitchFamily="34" charset="0"/>
                  <a:cs typeface="Arial" panose="020B0604020202020204" pitchFamily="34" charset="0"/>
                </a:rPr>
                <a:t>a</a:t>
              </a:r>
              <a:r>
                <a:rPr lang="en-US" sz="2133" dirty="0">
                  <a:solidFill>
                    <a:prstClr val="black"/>
                  </a:solidFill>
                  <a:latin typeface="Arial" panose="020B0604020202020204" pitchFamily="34" charset="0"/>
                  <a:cs typeface="Arial" panose="020B0604020202020204" pitchFamily="34" charset="0"/>
                </a:rPr>
                <a:t>)</a:t>
              </a:r>
              <a:r>
                <a:rPr lang="vi-VN" sz="2133" dirty="0">
                  <a:solidFill>
                    <a:prstClr val="black"/>
                  </a:solidFill>
                  <a:latin typeface="Arial" panose="020B0604020202020204" pitchFamily="34" charset="0"/>
                  <a:cs typeface="Arial" panose="020B0604020202020204" pitchFamily="34" charset="0"/>
                </a:rPr>
                <a:t> Xác định các miền nghiệm D</a:t>
              </a:r>
              <a:r>
                <a:rPr lang="en-US" sz="2133" baseline="-25000" dirty="0">
                  <a:solidFill>
                    <a:prstClr val="black"/>
                  </a:solidFill>
                  <a:latin typeface="Arial" panose="020B0604020202020204" pitchFamily="34" charset="0"/>
                  <a:cs typeface="Arial" panose="020B0604020202020204" pitchFamily="34" charset="0"/>
                </a:rPr>
                <a:t>1</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,D</a:t>
              </a:r>
              <a:r>
                <a:rPr lang="en-US" sz="2133" baseline="-25000" dirty="0">
                  <a:solidFill>
                    <a:prstClr val="black"/>
                  </a:solidFill>
                  <a:latin typeface="Arial" panose="020B0604020202020204" pitchFamily="34" charset="0"/>
                  <a:cs typeface="Arial" panose="020B0604020202020204" pitchFamily="34" charset="0"/>
                </a:rPr>
                <a:t>2</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3</a:t>
              </a:r>
              <a:r>
                <a:rPr lang="vi-VN" sz="2133" dirty="0">
                  <a:solidFill>
                    <a:prstClr val="black"/>
                  </a:solidFill>
                  <a:latin typeface="Arial" panose="020B0604020202020204" pitchFamily="34" charset="0"/>
                  <a:cs typeface="Arial" panose="020B0604020202020204" pitchFamily="34" charset="0"/>
                </a:rPr>
                <a:t> của bất phương trình tương ứng x</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0;</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y</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0 và x</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y</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a:t>
              </a:r>
              <a:r>
                <a:rPr lang="en-US" sz="2133" dirty="0">
                  <a:solidFill>
                    <a:prstClr val="black"/>
                  </a:solidFill>
                  <a:latin typeface="Arial" panose="020B0604020202020204" pitchFamily="34" charset="0"/>
                  <a:cs typeface="Arial" panose="020B0604020202020204" pitchFamily="34" charset="0"/>
                </a:rPr>
                <a:t> </a:t>
              </a:r>
              <a:r>
                <a:rPr lang="vi-VN" sz="2133" dirty="0">
                  <a:solidFill>
                    <a:prstClr val="black"/>
                  </a:solidFill>
                  <a:latin typeface="Arial" panose="020B0604020202020204" pitchFamily="34" charset="0"/>
                  <a:cs typeface="Arial" panose="020B0604020202020204" pitchFamily="34" charset="0"/>
                </a:rPr>
                <a:t>150.</a:t>
              </a:r>
            </a:p>
            <a:p>
              <a:pPr algn="just" defTabSz="609630">
                <a:lnSpc>
                  <a:spcPct val="150000"/>
                </a:lnSpc>
              </a:pPr>
              <a:r>
                <a:rPr lang="vi-VN" sz="2133" dirty="0">
                  <a:solidFill>
                    <a:prstClr val="black"/>
                  </a:solidFill>
                  <a:latin typeface="Arial" panose="020B0604020202020204" pitchFamily="34" charset="0"/>
                  <a:cs typeface="Arial" panose="020B0604020202020204" pitchFamily="34" charset="0"/>
                </a:rPr>
                <a:t>b</a:t>
              </a:r>
              <a:r>
                <a:rPr lang="en-US" sz="2133" dirty="0">
                  <a:solidFill>
                    <a:prstClr val="black"/>
                  </a:solidFill>
                  <a:latin typeface="Arial" panose="020B0604020202020204" pitchFamily="34" charset="0"/>
                  <a:cs typeface="Arial" panose="020B0604020202020204" pitchFamily="34" charset="0"/>
                </a:rPr>
                <a:t>)</a:t>
              </a:r>
              <a:r>
                <a:rPr lang="vi-VN" sz="2133" dirty="0">
                  <a:solidFill>
                    <a:prstClr val="black"/>
                  </a:solidFill>
                  <a:latin typeface="Arial" panose="020B0604020202020204" pitchFamily="34" charset="0"/>
                  <a:cs typeface="Arial" panose="020B0604020202020204" pitchFamily="34" charset="0"/>
                </a:rPr>
                <a:t> Miền tam giác OAB có phải là giao của các miền D</a:t>
              </a:r>
              <a:r>
                <a:rPr lang="en-US" sz="2133" baseline="-25000" dirty="0">
                  <a:solidFill>
                    <a:prstClr val="black"/>
                  </a:solidFill>
                  <a:latin typeface="Arial" panose="020B0604020202020204" pitchFamily="34" charset="0"/>
                  <a:cs typeface="Arial" panose="020B0604020202020204" pitchFamily="34" charset="0"/>
                </a:rPr>
                <a:t>1</a:t>
              </a:r>
              <a:r>
                <a:rPr lang="vi-VN"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2</a:t>
              </a:r>
              <a:r>
                <a:rPr lang="vi-VN" sz="2133" dirty="0">
                  <a:solidFill>
                    <a:prstClr val="black"/>
                  </a:solidFill>
                  <a:latin typeface="Arial" panose="020B0604020202020204" pitchFamily="34" charset="0"/>
                  <a:cs typeface="Arial" panose="020B0604020202020204" pitchFamily="34" charset="0"/>
                </a:rPr>
                <a:t>, D</a:t>
              </a:r>
              <a:r>
                <a:rPr lang="en-US" sz="2133" baseline="-25000" dirty="0">
                  <a:solidFill>
                    <a:prstClr val="black"/>
                  </a:solidFill>
                  <a:latin typeface="Arial" panose="020B0604020202020204" pitchFamily="34" charset="0"/>
                  <a:cs typeface="Arial" panose="020B0604020202020204" pitchFamily="34" charset="0"/>
                </a:rPr>
                <a:t>3</a:t>
              </a:r>
              <a:r>
                <a:rPr lang="vi-VN" sz="2133" dirty="0">
                  <a:solidFill>
                    <a:prstClr val="black"/>
                  </a:solidFill>
                  <a:latin typeface="Arial" panose="020B0604020202020204" pitchFamily="34" charset="0"/>
                  <a:cs typeface="Arial" panose="020B0604020202020204" pitchFamily="34" charset="0"/>
                </a:rPr>
                <a:t> hay không?</a:t>
              </a:r>
            </a:p>
          </p:txBody>
        </p:sp>
        <p:sp>
          <p:nvSpPr>
            <p:cNvPr id="40" name="Rectangle 39"/>
            <p:cNvSpPr/>
            <p:nvPr/>
          </p:nvSpPr>
          <p:spPr>
            <a:xfrm>
              <a:off x="1415441" y="7663520"/>
              <a:ext cx="12778080" cy="1615635"/>
            </a:xfrm>
            <a:prstGeom prst="rect">
              <a:avLst/>
            </a:prstGeom>
          </p:spPr>
          <p:txBody>
            <a:bodyPr wrap="square">
              <a:spAutoFit/>
            </a:bodyPr>
            <a:lstStyle/>
            <a:p>
              <a:pPr algn="just" defTabSz="609630">
                <a:lnSpc>
                  <a:spcPct val="150000"/>
                </a:lnSpc>
              </a:pPr>
              <a:r>
                <a:rPr lang="vi-VN" sz="2133" dirty="0">
                  <a:solidFill>
                    <a:prstClr val="black"/>
                  </a:solidFill>
                  <a:latin typeface="Arial" panose="020B0604020202020204" pitchFamily="34" charset="0"/>
                  <a:cs typeface="Arial" panose="020B0604020202020204" pitchFamily="34" charset="0"/>
                </a:rPr>
                <a:t>c) Lấy một điểm trong tam giác OAB và kiểm tra xem tọa độ của các điểm đó có phải là nghiệm của hệ bất phương trình sau hay không:</a:t>
              </a:r>
            </a:p>
          </p:txBody>
        </p:sp>
        <mc:AlternateContent xmlns:mc="http://schemas.openxmlformats.org/markup-compatibility/2006" xmlns:a14="http://schemas.microsoft.com/office/drawing/2010/main">
          <mc:Choice Requires="a14">
            <p:sp>
              <p:nvSpPr>
                <p:cNvPr id="41" name="TextBox 40"/>
                <p:cNvSpPr txBox="1"/>
                <p:nvPr/>
              </p:nvSpPr>
              <p:spPr>
                <a:xfrm>
                  <a:off x="14475689" y="7661018"/>
                  <a:ext cx="2535021" cy="1571874"/>
                </a:xfrm>
                <a:prstGeom prst="rect">
                  <a:avLst/>
                </a:prstGeom>
                <a:noFill/>
              </p:spPr>
              <p:txBody>
                <a:bodyPr wrap="none" lIns="0" tIns="0" rIns="0" bIns="0" rtlCol="0">
                  <a:spAutoFit/>
                </a:bodyPr>
                <a:lstStyle/>
                <a:p>
                  <a:pPr defTabSz="609630"/>
                  <a14:m>
                    <m:oMathPara xmlns:m="http://schemas.openxmlformats.org/officeDocument/2006/math">
                      <m:oMathParaPr>
                        <m:jc m:val="centerGroup"/>
                      </m:oMathParaPr>
                      <m:oMath xmlns:m="http://schemas.openxmlformats.org/officeDocument/2006/math">
                        <m:d>
                          <m:dPr>
                            <m:begChr m:val="{"/>
                            <m:endChr m:val=""/>
                            <m:ctrlPr>
                              <a:rPr lang="en-US" sz="2133" i="1">
                                <a:solidFill>
                                  <a:prstClr val="black"/>
                                </a:solidFill>
                                <a:latin typeface="Cambria Math" panose="02040503050406030204" pitchFamily="18" charset="0"/>
                              </a:rPr>
                            </m:ctrlPr>
                          </m:dPr>
                          <m:e>
                            <m:eqArr>
                              <m:eqArrPr>
                                <m:ctrlPr>
                                  <a:rPr lang="en-US" sz="2133" i="1">
                                    <a:solidFill>
                                      <a:prstClr val="black"/>
                                    </a:solidFill>
                                    <a:latin typeface="Cambria Math" panose="02040503050406030204" pitchFamily="18" charset="0"/>
                                  </a:rPr>
                                </m:ctrlPr>
                              </m:eqArrPr>
                              <m:e>
                                <m:r>
                                  <m:rPr>
                                    <m:sty m:val="p"/>
                                  </m:rPr>
                                  <a:rPr lang="en-US" sz="2133">
                                    <a:solidFill>
                                      <a:prstClr val="black"/>
                                    </a:solidFill>
                                    <a:latin typeface="Cambria Math" panose="02040503050406030204" pitchFamily="18" charset="0"/>
                                  </a:rPr>
                                  <m:t>x</m:t>
                                </m:r>
                                <m:r>
                                  <a:rPr lang="en-US" sz="2133">
                                    <a:solidFill>
                                      <a:prstClr val="black"/>
                                    </a:solidFill>
                                    <a:latin typeface="Cambria Math" panose="02040503050406030204" pitchFamily="18" charset="0"/>
                                  </a:rPr>
                                  <m:t> </m:t>
                                </m:r>
                                <m:r>
                                  <a:rPr lang="en-US" sz="2133" i="1">
                                    <a:solidFill>
                                      <a:prstClr val="black"/>
                                    </a:solidFill>
                                    <a:latin typeface="Cambria Math" panose="02040503050406030204" pitchFamily="18" charset="0"/>
                                    <a:ea typeface="Cambria Math" panose="02040503050406030204" pitchFamily="18" charset="0"/>
                                  </a:rPr>
                                  <m:t>≥0</m:t>
                                </m:r>
                                <m:r>
                                  <a:rPr lang="en-US" sz="2133">
                                    <a:solidFill>
                                      <a:prstClr val="black"/>
                                    </a:solidFill>
                                    <a:latin typeface="Cambria Math" panose="02040503050406030204" pitchFamily="18" charset="0"/>
                                  </a:rPr>
                                  <m:t> </m:t>
                                </m:r>
                              </m:e>
                              <m:e>
                                <m:r>
                                  <m:rPr>
                                    <m:sty m:val="p"/>
                                  </m:rPr>
                                  <a:rPr lang="en-US" sz="2133">
                                    <a:solidFill>
                                      <a:prstClr val="black"/>
                                    </a:solidFill>
                                    <a:latin typeface="Cambria Math" panose="02040503050406030204" pitchFamily="18" charset="0"/>
                                  </a:rPr>
                                  <m:t>y</m:t>
                                </m:r>
                                <m:r>
                                  <a:rPr lang="en-US" sz="2133">
                                    <a:solidFill>
                                      <a:prstClr val="black"/>
                                    </a:solidFill>
                                    <a:latin typeface="Cambria Math" panose="02040503050406030204" pitchFamily="18" charset="0"/>
                                  </a:rPr>
                                  <m:t> </m:t>
                                </m:r>
                                <m:r>
                                  <a:rPr lang="en-US" sz="2133" i="1">
                                    <a:solidFill>
                                      <a:prstClr val="black"/>
                                    </a:solidFill>
                                    <a:latin typeface="Cambria Math" panose="02040503050406030204" pitchFamily="18" charset="0"/>
                                    <a:ea typeface="Cambria Math" panose="02040503050406030204" pitchFamily="18" charset="0"/>
                                  </a:rPr>
                                  <m:t>≥0</m:t>
                                </m:r>
                              </m:e>
                              <m:e>
                                <m:r>
                                  <m:rPr>
                                    <m:sty m:val="p"/>
                                  </m:rPr>
                                  <a:rPr lang="en-US" sz="2133">
                                    <a:solidFill>
                                      <a:prstClr val="black"/>
                                    </a:solidFill>
                                    <a:latin typeface="Cambria Math" panose="02040503050406030204" pitchFamily="18" charset="0"/>
                                  </a:rPr>
                                  <m:t>x</m:t>
                                </m:r>
                                <m:r>
                                  <a:rPr lang="en-US" sz="2133">
                                    <a:solidFill>
                                      <a:prstClr val="black"/>
                                    </a:solidFill>
                                    <a:latin typeface="Cambria Math" panose="02040503050406030204" pitchFamily="18" charset="0"/>
                                  </a:rPr>
                                  <m:t>+</m:t>
                                </m:r>
                                <m:r>
                                  <m:rPr>
                                    <m:sty m:val="p"/>
                                  </m:rPr>
                                  <a:rPr lang="en-US" sz="2133">
                                    <a:solidFill>
                                      <a:prstClr val="black"/>
                                    </a:solidFill>
                                    <a:latin typeface="Cambria Math" panose="02040503050406030204" pitchFamily="18" charset="0"/>
                                  </a:rPr>
                                  <m:t>y</m:t>
                                </m:r>
                                <m:r>
                                  <a:rPr lang="en-US" sz="2133">
                                    <a:solidFill>
                                      <a:prstClr val="black"/>
                                    </a:solidFill>
                                    <a:latin typeface="Cambria Math" panose="02040503050406030204" pitchFamily="18" charset="0"/>
                                  </a:rPr>
                                  <m:t> </m:t>
                                </m:r>
                                <m:r>
                                  <a:rPr lang="en-US" sz="2133" i="1">
                                    <a:solidFill>
                                      <a:prstClr val="black"/>
                                    </a:solidFill>
                                    <a:latin typeface="Cambria Math" panose="02040503050406030204" pitchFamily="18" charset="0"/>
                                    <a:ea typeface="Cambria Math" panose="02040503050406030204" pitchFamily="18" charset="0"/>
                                  </a:rPr>
                                  <m:t>≤150</m:t>
                                </m:r>
                              </m:e>
                            </m:eqArr>
                          </m:e>
                        </m:d>
                      </m:oMath>
                    </m:oMathPara>
                  </a14:m>
                  <a:endParaRPr lang="en-US" sz="2133" dirty="0">
                    <a:solidFill>
                      <a:prstClr val="black"/>
                    </a:solidFill>
                    <a:latin typeface="Calibri"/>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4475689" y="7661018"/>
                  <a:ext cx="2535021" cy="1571874"/>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6196815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1830</Words>
  <Application>Microsoft Office PowerPoint</Application>
  <PresentationFormat>Widescreen</PresentationFormat>
  <Paragraphs>144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2025-01-26T02:52:30Z</dcterms:created>
  <dcterms:modified xsi:type="dcterms:W3CDTF">2025-01-30T02:30:14Z</dcterms:modified>
</cp:coreProperties>
</file>