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18"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305" r:id="rId22"/>
    <p:sldId id="306" r:id="rId23"/>
    <p:sldId id="307" r:id="rId24"/>
    <p:sldId id="308" r:id="rId25"/>
    <p:sldId id="316"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DE2D4-DCC2-4A15-BD32-D5BC40881D5F}"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E88C4-EA14-416F-B9C4-72A624CD6C00}" type="slidenum">
              <a:rPr lang="en-US" smtClean="0"/>
              <a:t>‹#›</a:t>
            </a:fld>
            <a:endParaRPr lang="en-US"/>
          </a:p>
        </p:txBody>
      </p:sp>
    </p:spTree>
    <p:extLst>
      <p:ext uri="{BB962C8B-B14F-4D97-AF65-F5344CB8AC3E}">
        <p14:creationId xmlns:p14="http://schemas.microsoft.com/office/powerpoint/2010/main" val="13139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1962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4375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2016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6648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640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257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6308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6945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002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816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218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30757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3" Type="http://schemas.openxmlformats.org/officeDocument/2006/relationships/image" Target="../media/image44.gif"/><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5.png"/><Relationship Id="rId2" Type="http://schemas.openxmlformats.org/officeDocument/2006/relationships/image" Target="../media/image43.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NULL"/><Relationship Id="rId15" Type="http://schemas.openxmlformats.org/officeDocument/2006/relationships/image" Target="../media/image26.png"/><Relationship Id="rId10" Type="http://schemas.openxmlformats.org/officeDocument/2006/relationships/image" Target="NULL"/><Relationship Id="rId4" Type="http://schemas.openxmlformats.org/officeDocument/2006/relationships/image" Target="../media/image21.png"/><Relationship Id="rId14" Type="http://schemas.openxmlformats.org/officeDocument/2006/relationships/image" Target="NULL"/></Relationships>
</file>

<file path=ppt/slides/_rels/slide11.xml.rels><?xml version="1.0" encoding="UTF-8" standalone="yes"?>
<Relationships xmlns="http://schemas.openxmlformats.org/package/2006/relationships"><Relationship Id="rId18" Type="http://schemas.openxmlformats.org/officeDocument/2006/relationships/image" Target="NULL"/><Relationship Id="rId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34.png"/><Relationship Id="rId21" Type="http://schemas.openxmlformats.org/officeDocument/2006/relationships/image" Target="../media/image36.png"/><Relationship Id="rId17" Type="http://schemas.openxmlformats.org/officeDocument/2006/relationships/image" Target="../media/image11.png"/><Relationship Id="rId25" Type="http://schemas.openxmlformats.org/officeDocument/2006/relationships/image" Target="../media/image46.png"/><Relationship Id="rId2" Type="http://schemas.openxmlformats.org/officeDocument/2006/relationships/image" Target="../media/image20.jpe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24" Type="http://schemas.openxmlformats.org/officeDocument/2006/relationships/image" Target="../media/image45.png"/><Relationship Id="rId23" Type="http://schemas.openxmlformats.org/officeDocument/2006/relationships/image" Target="NULL"/><Relationship Id="rId19" Type="http://schemas.openxmlformats.org/officeDocument/2006/relationships/image" Target="../media/image35.png"/><Relationship Id="rId10" Type="http://schemas.openxmlformats.org/officeDocument/2006/relationships/image" Target="NULL"/><Relationship Id="rId22"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NULL"/><Relationship Id="rId9" Type="http://schemas.openxmlformats.org/officeDocument/2006/relationships/image" Target="../media/image6.jp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NULL"/><Relationship Id="rId17" Type="http://schemas.openxmlformats.org/officeDocument/2006/relationships/image" Target="../media/image5.png"/><Relationship Id="rId2" Type="http://schemas.openxmlformats.org/officeDocument/2006/relationships/image" Target="../media/image43.jpe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NULL"/><Relationship Id="rId15" Type="http://schemas.openxmlformats.org/officeDocument/2006/relationships/image" Target="../media/image50.png"/><Relationship Id="rId4" Type="http://schemas.openxmlformats.org/officeDocument/2006/relationships/image" Target="../media/image47.png"/><Relationship Id="rId14" Type="http://schemas.openxmlformats.org/officeDocument/2006/relationships/image" Target="NULL"/></Relationships>
</file>

<file path=ppt/slides/_rels/slide1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30.png"/><Relationship Id="rId3"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NULL"/><Relationship Id="rId5" Type="http://schemas.openxmlformats.org/officeDocument/2006/relationships/image" Target="NULL"/><Relationship Id="rId19" Type="http://schemas.openxmlformats.org/officeDocument/2006/relationships/image" Target="NULL"/></Relationships>
</file>

<file path=ppt/slides/_rels/slide15.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29.png"/><Relationship Id="rId3" Type="http://schemas.openxmlformats.org/officeDocument/2006/relationships/image" Target="../media/image34.png"/><Relationship Id="rId12" Type="http://schemas.openxmlformats.org/officeDocument/2006/relationships/image" Target="NULL"/><Relationship Id="rId17" Type="http://schemas.openxmlformats.org/officeDocument/2006/relationships/image" Target="../media/image36.png"/><Relationship Id="rId2" Type="http://schemas.openxmlformats.org/officeDocument/2006/relationships/image" Target="../media/image33.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35.png"/><Relationship Id="rId10" Type="http://schemas.openxmlformats.org/officeDocument/2006/relationships/image" Target="NULL"/><Relationship Id="rId19" Type="http://schemas.openxmlformats.org/officeDocument/2006/relationships/image" Target="../media/image52.png"/><Relationship Id="rId14"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NULL"/><Relationship Id="rId3" Type="http://schemas.openxmlformats.org/officeDocument/2006/relationships/image" Target="../media/image9.png"/><Relationship Id="rId12" Type="http://schemas.openxmlformats.org/officeDocument/2006/relationships/image" Target="NULL"/><Relationship Id="rId17" Type="http://schemas.openxmlformats.org/officeDocument/2006/relationships/image" Target="../media/image12.png"/><Relationship Id="rId2" Type="http://schemas.openxmlformats.org/officeDocument/2006/relationships/image" Target="../media/image7.jpeg"/><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10.png"/><Relationship Id="rId10" Type="http://schemas.openxmlformats.org/officeDocument/2006/relationships/image" Target="NULL"/></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30.png"/><Relationship Id="rId3"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image" Target="../media/image53.png"/><Relationship Id="rId1" Type="http://schemas.openxmlformats.org/officeDocument/2006/relationships/slideLayout" Target="../slideLayouts/slideLayout7.xml"/><Relationship Id="rId15" Type="http://schemas.openxmlformats.org/officeDocument/2006/relationships/image" Target="NULL"/><Relationship Id="rId5" Type="http://schemas.openxmlformats.org/officeDocument/2006/relationships/image" Target="NULL"/><Relationship Id="rId19" Type="http://schemas.openxmlformats.org/officeDocument/2006/relationships/image" Target="NULL"/></Relationships>
</file>

<file path=ppt/slides/_rels/slide1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54.png"/><Relationship Id="rId3" Type="http://schemas.openxmlformats.org/officeDocument/2006/relationships/image" Target="../media/image44.gif"/><Relationship Id="rId7" Type="http://schemas.openxmlformats.org/officeDocument/2006/relationships/image" Target="../media/image24.png"/><Relationship Id="rId12" Type="http://schemas.openxmlformats.org/officeDocument/2006/relationships/image" Target="NULL"/><Relationship Id="rId17" Type="http://schemas.openxmlformats.org/officeDocument/2006/relationships/image" Target="../media/image5.png"/><Relationship Id="rId2" Type="http://schemas.openxmlformats.org/officeDocument/2006/relationships/image" Target="../media/image43.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26.png"/><Relationship Id="rId4" Type="http://schemas.openxmlformats.org/officeDocument/2006/relationships/image" Target="../media/image22.png"/><Relationship Id="rId14" Type="http://schemas.openxmlformats.org/officeDocument/2006/relationships/image" Target="NULL"/></Relationships>
</file>

<file path=ppt/slides/_rels/slide19.xml.rels><?xml version="1.0" encoding="UTF-8" standalone="yes"?>
<Relationships xmlns="http://schemas.openxmlformats.org/package/2006/relationships"><Relationship Id="rId13" Type="http://schemas.openxmlformats.org/officeDocument/2006/relationships/image" Target="NULL"/><Relationship Id="rId8" Type="http://schemas.openxmlformats.org/officeDocument/2006/relationships/image" Target="NULL"/><Relationship Id="rId3" Type="http://schemas.openxmlformats.org/officeDocument/2006/relationships/image" Target="../media/image14.gif"/><Relationship Id="rId17" Type="http://schemas.openxmlformats.org/officeDocument/2006/relationships/image" Target="../media/image55.png"/><Relationship Id="rId2" Type="http://schemas.openxmlformats.org/officeDocument/2006/relationships/image" Target="../media/image7.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17.png"/><Relationship Id="rId10" Type="http://schemas.openxmlformats.org/officeDocument/2006/relationships/image" Target="NULL"/><Relationship Id="rId4" Type="http://schemas.openxmlformats.org/officeDocument/2006/relationships/image" Target="../media/image11.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10" Type="http://schemas.openxmlformats.org/officeDocument/2006/relationships/image" Target="../media/image6.jpg"/><Relationship Id="rId4" Type="http://schemas.openxmlformats.org/officeDocument/2006/relationships/image" Target="NUL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6.png"/><Relationship Id="rId3"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1" Type="http://schemas.openxmlformats.org/officeDocument/2006/relationships/slideLayout" Target="../slideLayouts/slideLayout7.xml"/><Relationship Id="rId15" Type="http://schemas.openxmlformats.org/officeDocument/2006/relationships/image" Target="NULL"/><Relationship Id="rId5" Type="http://schemas.openxmlformats.org/officeDocument/2006/relationships/image" Target="NULL"/><Relationship Id="rId19" Type="http://schemas.openxmlformats.org/officeDocument/2006/relationships/image" Target="../media/image57.png"/></Relationships>
</file>

<file path=ppt/slides/_rels/slide21.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59.png"/><Relationship Id="rId3" Type="http://schemas.openxmlformats.org/officeDocument/2006/relationships/image" Target="../media/image44.gif"/><Relationship Id="rId7" Type="http://schemas.openxmlformats.org/officeDocument/2006/relationships/image" Target="../media/image24.png"/><Relationship Id="rId12" Type="http://schemas.openxmlformats.org/officeDocument/2006/relationships/image" Target="NULL"/><Relationship Id="rId17" Type="http://schemas.openxmlformats.org/officeDocument/2006/relationships/image" Target="../media/image58.png"/><Relationship Id="rId2" Type="http://schemas.openxmlformats.org/officeDocument/2006/relationships/image" Target="../media/image43.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26.png"/><Relationship Id="rId4" Type="http://schemas.openxmlformats.org/officeDocument/2006/relationships/image" Target="../media/image22.png"/><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7.png"/><Relationship Id="rId12" Type="http://schemas.openxmlformats.org/officeDocument/2006/relationships/image" Target="NULL"/><Relationship Id="rId2" Type="http://schemas.openxmlformats.org/officeDocument/2006/relationships/image" Target="../media/image66.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69.png"/><Relationship Id="rId10" Type="http://schemas.openxmlformats.org/officeDocument/2006/relationships/image" Target="../media/image46.png"/><Relationship Id="rId4" Type="http://schemas.openxmlformats.org/officeDocument/2006/relationships/image" Target="../media/image68.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9.png"/><Relationship Id="rId18" Type="http://schemas.openxmlformats.org/officeDocument/2006/relationships/image" Target="NULL"/><Relationship Id="rId3" Type="http://schemas.openxmlformats.org/officeDocument/2006/relationships/image" Target="../media/image73.png"/><Relationship Id="rId21" Type="http://schemas.openxmlformats.org/officeDocument/2006/relationships/image" Target="../media/image14.gif"/><Relationship Id="rId7" Type="http://schemas.openxmlformats.org/officeDocument/2006/relationships/image" Target="../media/image37.png"/><Relationship Id="rId12" Type="http://schemas.openxmlformats.org/officeDocument/2006/relationships/image" Target="NULL"/><Relationship Id="rId17" Type="http://schemas.openxmlformats.org/officeDocument/2006/relationships/image" Target="../media/image77.png"/><Relationship Id="rId2" Type="http://schemas.openxmlformats.org/officeDocument/2006/relationships/image" Target="../media/image72.jpe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29.png"/><Relationship Id="rId5" Type="http://schemas.openxmlformats.org/officeDocument/2006/relationships/image" Target="../media/image74.png"/><Relationship Id="rId15" Type="http://schemas.openxmlformats.org/officeDocument/2006/relationships/image" Target="../media/image76.png"/><Relationship Id="rId10" Type="http://schemas.openxmlformats.org/officeDocument/2006/relationships/image" Target="NULL"/><Relationship Id="rId19" Type="http://schemas.openxmlformats.org/officeDocument/2006/relationships/image" Target="../media/image26.png"/><Relationship Id="rId4" Type="http://schemas.openxmlformats.org/officeDocument/2006/relationships/image" Target="NULL"/><Relationship Id="rId9" Type="http://schemas.openxmlformats.org/officeDocument/2006/relationships/image" Target="../media/image75.png"/><Relationship Id="rId14"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1.png"/><Relationship Id="rId18" Type="http://schemas.openxmlformats.org/officeDocument/2006/relationships/image" Target="NULL"/><Relationship Id="rId3" Type="http://schemas.openxmlformats.org/officeDocument/2006/relationships/image" Target="../media/image8.png"/><Relationship Id="rId12" Type="http://schemas.openxmlformats.org/officeDocument/2006/relationships/image" Target="NULL"/><Relationship Id="rId17" Type="http://schemas.openxmlformats.org/officeDocument/2006/relationships/image" Target="../media/image12.png"/><Relationship Id="rId2" Type="http://schemas.openxmlformats.org/officeDocument/2006/relationships/image" Target="../media/image7.jpeg"/><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10.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8" Type="http://schemas.openxmlformats.org/officeDocument/2006/relationships/image" Target="NULL"/><Relationship Id="rId18" Type="http://schemas.openxmlformats.org/officeDocument/2006/relationships/image" Target="../media/image18.png"/><Relationship Id="rId3" Type="http://schemas.openxmlformats.org/officeDocument/2006/relationships/image" Target="../media/image14.gif"/><Relationship Id="rId17" Type="http://schemas.openxmlformats.org/officeDocument/2006/relationships/image" Target="../media/image17.png"/><Relationship Id="rId2" Type="http://schemas.openxmlformats.org/officeDocument/2006/relationships/image" Target="../media/image7.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16.png"/><Relationship Id="rId10" Type="http://schemas.openxmlformats.org/officeDocument/2006/relationships/image" Target="NULL"/><Relationship Id="rId19" Type="http://schemas.openxmlformats.org/officeDocument/2006/relationships/image" Target="../media/image19.png"/><Relationship Id="rId4"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NULL"/><Relationship Id="rId2" Type="http://schemas.openxmlformats.org/officeDocument/2006/relationships/image" Target="../media/image20.jpe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NULL"/><Relationship Id="rId4" Type="http://schemas.openxmlformats.org/officeDocument/2006/relationships/image" Target="NULL"/><Relationship Id="rId14" Type="http://schemas.openxmlformats.org/officeDocument/2006/relationships/image" Target="NULL"/></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30.png"/><Relationship Id="rId3" Type="http://schemas.openxmlformats.org/officeDocument/2006/relationships/image" Target="../media/image27.png"/><Relationship Id="rId21" Type="http://schemas.openxmlformats.org/officeDocument/2006/relationships/image" Target="../media/image32.pn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NULL"/><Relationship Id="rId5" Type="http://schemas.openxmlformats.org/officeDocument/2006/relationships/image" Target="NULL"/><Relationship Id="rId19" Type="http://schemas.openxmlformats.org/officeDocument/2006/relationships/image" Target="NULL"/></Relationships>
</file>

<file path=ppt/slides/_rels/slide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29.png"/><Relationship Id="rId3" Type="http://schemas.openxmlformats.org/officeDocument/2006/relationships/image" Target="../media/image34.png"/><Relationship Id="rId12" Type="http://schemas.openxmlformats.org/officeDocument/2006/relationships/image" Target="NULL"/><Relationship Id="rId17" Type="http://schemas.openxmlformats.org/officeDocument/2006/relationships/image" Target="../media/image36.png"/><Relationship Id="rId2" Type="http://schemas.openxmlformats.org/officeDocument/2006/relationships/image" Target="../media/image33.jpeg"/><Relationship Id="rId16" Type="http://schemas.openxmlformats.org/officeDocument/2006/relationships/image" Target="NULL"/><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35.png"/><Relationship Id="rId10" Type="http://schemas.openxmlformats.org/officeDocument/2006/relationships/image" Target="NULL"/><Relationship Id="rId19" Type="http://schemas.openxmlformats.org/officeDocument/2006/relationships/image" Target="../media/image37.png"/><Relationship Id="rId14" Type="http://schemas.openxmlformats.org/officeDocument/2006/relationships/image" Target="NUL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NUL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41.png"/><Relationship Id="rId3"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NULL"/><Relationship Id="rId5" Type="http://schemas.openxmlformats.org/officeDocument/2006/relationships/image" Target="NULL"/><Relationship Id="rId1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73916" y="-162459"/>
            <a:ext cx="11481795" cy="6633023"/>
          </a:xfrm>
          <a:prstGeom prst="rect">
            <a:avLst/>
          </a:prstGeom>
        </p:spPr>
      </p:pic>
      <p:sp>
        <p:nvSpPr>
          <p:cNvPr id="70" name="Google Shape;132;p3"/>
          <p:cNvSpPr/>
          <p:nvPr/>
        </p:nvSpPr>
        <p:spPr>
          <a:xfrm>
            <a:off x="748775" y="1447800"/>
            <a:ext cx="10467331" cy="2808178"/>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THPT NGÔ LÊ TÂN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HỒ VĂN NGUYÊN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a:t>
            </a:r>
            <a:r>
              <a:rPr kumimoji="0" lang="en-US" sz="2933"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10A4</a:t>
            </a: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ct val="150000"/>
              </a:lnSpc>
              <a:spcBef>
                <a:spcPts val="133"/>
              </a:spcBef>
              <a:spcAft>
                <a:spcPts val="0"/>
              </a:spcAft>
              <a:buClrTx/>
              <a:buSzTx/>
              <a:buFontTx/>
              <a:buNone/>
              <a:tabLst/>
              <a:defRPr/>
            </a:pP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987343" y="4123356"/>
            <a:ext cx="6096000" cy="2123466"/>
          </a:xfrm>
          <a:prstGeom prst="rect">
            <a:avLst/>
          </a:prstGeom>
        </p:spPr>
        <p:txBody>
          <a:bodyPr>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a:t>
            </a:r>
            <a:r>
              <a:rPr lang="en-US" sz="2933"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933"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 HỢP VÀ CÁC PHÉP TOÁN TRÊN TẬP HỢP</a:t>
            </a:r>
            <a:endParaRPr kumimoji="0" lang="en-US" sz="2933"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a:t>
            </a:r>
            <a:r>
              <a:rPr lang="en-US" sz="2933"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598534"/>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4" name="Picture 4"/>
          <p:cNvPicPr>
            <a:picLocks noChangeAspect="1"/>
          </p:cNvPicPr>
          <p:nvPr/>
        </p:nvPicPr>
        <p:blipFill>
          <a:blip r:embed="rId3"/>
          <a:srcRect/>
          <a:stretch>
            <a:fillRect/>
          </a:stretch>
        </p:blipFill>
        <p:spPr>
          <a:xfrm rot="-10800000" flipH="1">
            <a:off x="4318293" y="4148086"/>
            <a:ext cx="3555414" cy="453187"/>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4112"/>
          <a:stretch>
            <a:fillRect/>
          </a:stretch>
        </p:blipFill>
        <p:spPr>
          <a:xfrm rot="5400000">
            <a:off x="3004130" y="-1948869"/>
            <a:ext cx="5929739" cy="11125200"/>
          </a:xfrm>
          <a:prstGeom prst="rect">
            <a:avLst/>
          </a:prstGeom>
        </p:spPr>
      </p:pic>
      <p:pic>
        <p:nvPicPr>
          <p:cNvPr id="12" name="Picture 4"/>
          <p:cNvPicPr>
            <a:picLocks noChangeAspect="1"/>
          </p:cNvPicPr>
          <p:nvPr/>
        </p:nvPicPr>
        <p:blipFill>
          <a:blip r:embed="rId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38971" y="326206"/>
            <a:ext cx="1602547" cy="545527"/>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10158067" y="5148206"/>
            <a:ext cx="1653115" cy="1680615"/>
          </a:xfrm>
          <a:prstGeom prst="rect">
            <a:avLst/>
          </a:prstGeom>
        </p:spPr>
      </p:pic>
      <p:pic>
        <p:nvPicPr>
          <p:cNvPr id="14"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276" y="47139"/>
            <a:ext cx="1883829" cy="178449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3065322" y="6517674"/>
            <a:ext cx="1610811" cy="412953"/>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1128755" y="2731001"/>
            <a:ext cx="1331077" cy="733303"/>
          </a:xfrm>
          <a:prstGeom prst="rect">
            <a:avLst/>
          </a:prstGeom>
        </p:spPr>
      </p:pic>
      <p:grpSp>
        <p:nvGrpSpPr>
          <p:cNvPr id="27" name="Group 26"/>
          <p:cNvGrpSpPr/>
          <p:nvPr/>
        </p:nvGrpSpPr>
        <p:grpSpPr>
          <a:xfrm>
            <a:off x="2060769" y="658252"/>
            <a:ext cx="2637581" cy="1343671"/>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790699"/>
              <a:ext cx="3429000" cy="754149"/>
            </a:xfrm>
            <a:prstGeom prst="rect">
              <a:avLst/>
            </a:prstGeom>
            <a:noFill/>
          </p:spPr>
          <p:txBody>
            <a:bodyPr wrap="square" rtlCol="0">
              <a:spAutoFit/>
            </a:bodyPr>
            <a:lstStyle/>
            <a:p>
              <a:pPr algn="ctr" defTabSz="609630"/>
              <a:r>
                <a:rPr lang="en-US" sz="2667" b="1" dirty="0" err="1">
                  <a:solidFill>
                    <a:prstClr val="black"/>
                  </a:solidFill>
                  <a:latin typeface="Arial" panose="020B0604020202020204" pitchFamily="34" charset="0"/>
                  <a:cs typeface="Arial" panose="020B0604020202020204" pitchFamily="34" charset="0"/>
                </a:rPr>
                <a:t>Khái</a:t>
              </a:r>
              <a:r>
                <a:rPr lang="en-US" sz="2667" b="1" dirty="0">
                  <a:solidFill>
                    <a:prstClr val="black"/>
                  </a:solidFill>
                  <a:latin typeface="Arial" panose="020B0604020202020204" pitchFamily="34" charset="0"/>
                  <a:cs typeface="Arial" panose="020B0604020202020204" pitchFamily="34" charset="0"/>
                </a:rPr>
                <a:t> </a:t>
              </a:r>
              <a:r>
                <a:rPr lang="en-US" sz="2667" b="1" dirty="0" err="1">
                  <a:solidFill>
                    <a:prstClr val="black"/>
                  </a:solidFill>
                  <a:latin typeface="Arial" panose="020B0604020202020204" pitchFamily="34" charset="0"/>
                  <a:cs typeface="Arial" panose="020B0604020202020204" pitchFamily="34" charset="0"/>
                </a:rPr>
                <a:t>niệm</a:t>
              </a:r>
              <a:endParaRPr lang="en-US" sz="2667" b="1" dirty="0">
                <a:solidFill>
                  <a:prstClr val="black"/>
                </a:solidFill>
                <a:latin typeface="Arial" panose="020B0604020202020204" pitchFamily="34" charset="0"/>
                <a:cs typeface="Arial" panose="020B0604020202020204" pitchFamily="34" charset="0"/>
              </a:endParaRPr>
            </a:p>
          </p:txBody>
        </p:sp>
      </p:grpSp>
      <p:sp>
        <p:nvSpPr>
          <p:cNvPr id="28" name="Rectangle 27"/>
          <p:cNvSpPr/>
          <p:nvPr/>
        </p:nvSpPr>
        <p:spPr>
          <a:xfrm>
            <a:off x="2031999" y="1934947"/>
            <a:ext cx="8128000" cy="1939377"/>
          </a:xfrm>
          <a:prstGeom prst="rect">
            <a:avLst/>
          </a:prstGeom>
        </p:spPr>
        <p:txBody>
          <a:bodyPr wrap="square">
            <a:spAutoFit/>
          </a:bodyPr>
          <a:lstStyle/>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Tập hợp không chứa phần tử nào được gọi là tập rỗng, kí hiệu là ∅.</a:t>
            </a:r>
          </a:p>
          <a:p>
            <a:pPr algn="ctr" defTabSz="609630">
              <a:lnSpc>
                <a:spcPct val="150000"/>
              </a:lnSpc>
            </a:pPr>
            <a:r>
              <a:rPr lang="vi-VN" sz="2667" b="1" dirty="0">
                <a:solidFill>
                  <a:prstClr val="black"/>
                </a:solidFill>
                <a:latin typeface="Arial" panose="020B0604020202020204" pitchFamily="34" charset="0"/>
                <a:cs typeface="Arial" panose="020B0604020202020204" pitchFamily="34" charset="0"/>
              </a:rPr>
              <a:t>Chú ý: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  </a:t>
            </a:r>
          </a:p>
        </p:txBody>
      </p:sp>
      <p:sp>
        <p:nvSpPr>
          <p:cNvPr id="29" name="Rectangle 28"/>
          <p:cNvSpPr/>
          <p:nvPr/>
        </p:nvSpPr>
        <p:spPr>
          <a:xfrm>
            <a:off x="2031999" y="3452933"/>
            <a:ext cx="8759631" cy="2555058"/>
          </a:xfrm>
          <a:prstGeom prst="rect">
            <a:avLst/>
          </a:prstGeom>
        </p:spPr>
        <p:txBody>
          <a:bodyPr wrap="square">
            <a:spAutoFit/>
          </a:bodyPr>
          <a:lstStyle/>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Chẳng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hạn</a:t>
            </a:r>
            <a:r>
              <a:rPr lang="vi-VN" sz="2667" dirty="0">
                <a:solidFill>
                  <a:prstClr val="black"/>
                </a:solidFill>
                <a:latin typeface="Arial" panose="020B0604020202020204" pitchFamily="34" charset="0"/>
                <a:cs typeface="Arial" panose="020B0604020202020204" pitchFamily="34" charset="0"/>
              </a:rPr>
              <a:t>:</a:t>
            </a:r>
          </a:p>
          <a:p>
            <a:pPr marL="381019" indent="-381019" algn="just" defTabSz="609630">
              <a:lnSpc>
                <a:spcPct val="150000"/>
              </a:lnSpc>
              <a:buFont typeface="Arial" panose="020B0604020202020204" pitchFamily="34" charset="0"/>
              <a:buChar char="•"/>
            </a:pPr>
            <a:r>
              <a:rPr lang="vi-VN" sz="2667" dirty="0">
                <a:solidFill>
                  <a:prstClr val="black"/>
                </a:solidFill>
                <a:latin typeface="Arial" panose="020B0604020202020204" pitchFamily="34" charset="0"/>
                <a:cs typeface="Arial" panose="020B0604020202020204" pitchFamily="34" charset="0"/>
              </a:rPr>
              <a:t>Tập hợp các nghiệm của phương trình x</a:t>
            </a:r>
            <a:r>
              <a:rPr lang="en-US" sz="2667" baseline="30000" dirty="0">
                <a:solidFill>
                  <a:prstClr val="black"/>
                </a:solidFill>
                <a:latin typeface="Arial" panose="020B0604020202020204" pitchFamily="34" charset="0"/>
                <a:cs typeface="Arial" panose="020B0604020202020204" pitchFamily="34" charset="0"/>
              </a:rPr>
              <a:t>2</a:t>
            </a:r>
            <a:r>
              <a:rPr lang="vi-VN" sz="2667" dirty="0">
                <a:solidFill>
                  <a:prstClr val="black"/>
                </a:solidFill>
                <a:latin typeface="Arial" panose="020B0604020202020204" pitchFamily="34" charset="0"/>
                <a:cs typeface="Arial" panose="020B0604020202020204" pitchFamily="34" charset="0"/>
              </a:rPr>
              <a:t> + 1 = 0 là tập rỗng.</a:t>
            </a:r>
            <a:endParaRPr lang="en-US" sz="2667" dirty="0">
              <a:solidFill>
                <a:prstClr val="black"/>
              </a:solidFill>
              <a:latin typeface="Arial" panose="020B0604020202020204" pitchFamily="34" charset="0"/>
              <a:cs typeface="Arial" panose="020B0604020202020204" pitchFamily="34" charset="0"/>
            </a:endParaRPr>
          </a:p>
          <a:p>
            <a:pPr marL="381019" indent="-381019" algn="just" defTabSz="609630">
              <a:lnSpc>
                <a:spcPct val="150000"/>
              </a:lnSpc>
              <a:buFont typeface="Arial" panose="020B0604020202020204" pitchFamily="34" charset="0"/>
              <a:buChar char="•"/>
            </a:pP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những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người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sống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Mặt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Trời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rỗng</a:t>
            </a:r>
            <a:r>
              <a:rPr lang="en-US" sz="2667" dirty="0">
                <a:solidFill>
                  <a:prstClr val="black"/>
                </a:solidFill>
                <a:latin typeface="Arial" panose="020B0604020202020204" pitchFamily="34" charset="0"/>
                <a:cs typeface="Arial" panose="020B0604020202020204" pitchFamily="34" charset="0"/>
              </a:rPr>
              <a:t>.</a:t>
            </a:r>
            <a:endParaRPr lang="vi-VN" sz="26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472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1399630" y="5140338"/>
            <a:ext cx="1091237" cy="95632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9164848" y="6232857"/>
            <a:ext cx="1739122" cy="445847"/>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2870199" y="-2184399"/>
            <a:ext cx="6146803" cy="11480801"/>
          </a:xfrm>
          <a:prstGeom prst="rect">
            <a:avLst/>
          </a:prstGeom>
        </p:spPr>
      </p:pic>
      <p:grpSp>
        <p:nvGrpSpPr>
          <p:cNvPr id="22" name="Group 6"/>
          <p:cNvGrpSpPr/>
          <p:nvPr/>
        </p:nvGrpSpPr>
        <p:grpSpPr>
          <a:xfrm>
            <a:off x="2241855" y="-270251"/>
            <a:ext cx="7708291" cy="2038263"/>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756582" y="-491860"/>
            <a:ext cx="1883829" cy="1784499"/>
          </a:xfrm>
          <a:prstGeom prst="rect">
            <a:avLst/>
          </a:prstGeom>
        </p:spPr>
      </p:pic>
      <p:sp>
        <p:nvSpPr>
          <p:cNvPr id="15" name="Rounded Rectangle 14"/>
          <p:cNvSpPr/>
          <p:nvPr/>
        </p:nvSpPr>
        <p:spPr>
          <a:xfrm>
            <a:off x="4496918" y="971581"/>
            <a:ext cx="2735258" cy="733011"/>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933" b="1" dirty="0" err="1">
                <a:solidFill>
                  <a:prstClr val="white"/>
                </a:solidFill>
                <a:latin typeface="Arial" panose="020B0604020202020204" pitchFamily="34" charset="0"/>
                <a:cs typeface="Arial" panose="020B0604020202020204" pitchFamily="34" charset="0"/>
              </a:rPr>
              <a:t>Luyện</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tập</a:t>
            </a:r>
            <a:r>
              <a:rPr lang="en-US" sz="2933" b="1" dirty="0">
                <a:solidFill>
                  <a:prstClr val="white"/>
                </a:solidFill>
                <a:latin typeface="Arial" panose="020B0604020202020204" pitchFamily="34" charset="0"/>
                <a:cs typeface="Arial" panose="020B0604020202020204" pitchFamily="34" charset="0"/>
              </a:rPr>
              <a:t> 1</a:t>
            </a:r>
          </a:p>
        </p:txBody>
      </p:sp>
      <p:sp>
        <p:nvSpPr>
          <p:cNvPr id="3" name="Rectangle 2"/>
          <p:cNvSpPr/>
          <p:nvPr/>
        </p:nvSpPr>
        <p:spPr>
          <a:xfrm>
            <a:off x="1241090" y="1833072"/>
            <a:ext cx="10058400" cy="2123466"/>
          </a:xfrm>
          <a:prstGeom prst="rect">
            <a:avLst/>
          </a:prstGeom>
        </p:spPr>
        <p:txBody>
          <a:bodyPr wrap="square">
            <a:spAutoFit/>
          </a:bodyPr>
          <a:lstStyle/>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Gọi </a:t>
            </a:r>
            <a:r>
              <a:rPr lang="en-US" sz="2933" dirty="0">
                <a:solidFill>
                  <a:prstClr val="black"/>
                </a:solidFill>
                <a:latin typeface="Arial" panose="020B0604020202020204" pitchFamily="34" charset="0"/>
                <a:cs typeface="Arial" panose="020B0604020202020204" pitchFamily="34" charset="0"/>
              </a:rPr>
              <a:t>S</a:t>
            </a:r>
            <a:r>
              <a:rPr lang="vi-VN" sz="2933" dirty="0">
                <a:solidFill>
                  <a:prstClr val="black"/>
                </a:solidFill>
                <a:latin typeface="Arial" panose="020B0604020202020204" pitchFamily="34" charset="0"/>
                <a:cs typeface="Arial" panose="020B0604020202020204" pitchFamily="34" charset="0"/>
              </a:rPr>
              <a:t> là tập nghiệm của phương trình x</a:t>
            </a:r>
            <a:r>
              <a:rPr lang="en-US" sz="2933" baseline="30000" dirty="0">
                <a:solidFill>
                  <a:prstClr val="black"/>
                </a:solidFill>
                <a:latin typeface="Arial" panose="020B0604020202020204" pitchFamily="34" charset="0"/>
                <a:cs typeface="Arial" panose="020B0604020202020204" pitchFamily="34" charset="0"/>
              </a:rPr>
              <a:t>2</a:t>
            </a:r>
            <a:r>
              <a:rPr lang="vi-VN" sz="2933" dirty="0">
                <a:solidFill>
                  <a:prstClr val="black"/>
                </a:solidFill>
                <a:latin typeface="Arial" panose="020B0604020202020204" pitchFamily="34" charset="0"/>
                <a:cs typeface="Arial" panose="020B0604020202020204" pitchFamily="34" charset="0"/>
              </a:rPr>
              <a:t> – 24x + 143 = 0.</a:t>
            </a:r>
          </a:p>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Các mệnh đề sau đúng hay sai?</a:t>
            </a:r>
          </a:p>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a</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13 ∈ </a:t>
            </a:r>
            <a:r>
              <a:rPr lang="en-US" sz="2933" dirty="0">
                <a:solidFill>
                  <a:prstClr val="black"/>
                </a:solidFill>
                <a:latin typeface="Arial" panose="020B0604020202020204" pitchFamily="34" charset="0"/>
                <a:cs typeface="Arial" panose="020B0604020202020204" pitchFamily="34" charset="0"/>
              </a:rPr>
              <a:t>S</a:t>
            </a:r>
            <a:r>
              <a:rPr lang="vi-VN" sz="2933" dirty="0">
                <a:solidFill>
                  <a:prstClr val="black"/>
                </a:solidFill>
                <a:latin typeface="Arial" panose="020B0604020202020204" pitchFamily="34" charset="0"/>
                <a:cs typeface="Arial" panose="020B0604020202020204" pitchFamily="34" charset="0"/>
              </a:rPr>
              <a:t>    </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 b</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11 ∉ </a:t>
            </a:r>
            <a:r>
              <a:rPr lang="en-US" sz="2933" dirty="0">
                <a:solidFill>
                  <a:prstClr val="black"/>
                </a:solidFill>
                <a:latin typeface="Arial" panose="020B0604020202020204" pitchFamily="34" charset="0"/>
                <a:cs typeface="Arial" panose="020B0604020202020204" pitchFamily="34" charset="0"/>
              </a:rPr>
              <a:t>S</a:t>
            </a:r>
            <a:r>
              <a:rPr lang="vi-VN" sz="2933" dirty="0">
                <a:solidFill>
                  <a:prstClr val="black"/>
                </a:solidFill>
                <a:latin typeface="Arial" panose="020B0604020202020204" pitchFamily="34" charset="0"/>
                <a:cs typeface="Arial" panose="020B0604020202020204" pitchFamily="34" charset="0"/>
              </a:rPr>
              <a:t>       </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c</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n(</a:t>
            </a:r>
            <a:r>
              <a:rPr lang="en-US" sz="2933" dirty="0">
                <a:solidFill>
                  <a:prstClr val="black"/>
                </a:solidFill>
                <a:latin typeface="Arial" panose="020B0604020202020204" pitchFamily="34" charset="0"/>
                <a:cs typeface="Arial" panose="020B0604020202020204" pitchFamily="34" charset="0"/>
              </a:rPr>
              <a:t>S</a:t>
            </a:r>
            <a:r>
              <a:rPr lang="vi-VN" sz="2933" dirty="0">
                <a:solidFill>
                  <a:prstClr val="black"/>
                </a:solidFill>
                <a:latin typeface="Arial" panose="020B0604020202020204" pitchFamily="34" charset="0"/>
                <a:cs typeface="Arial" panose="020B0604020202020204" pitchFamily="34" charset="0"/>
              </a:rPr>
              <a:t>) = 2.</a:t>
            </a:r>
            <a:endParaRPr lang="en-US" sz="2933" dirty="0">
              <a:solidFill>
                <a:prstClr val="black"/>
              </a:solidFill>
              <a:latin typeface="Arial" panose="020B060402020202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68511" y="3774622"/>
            <a:ext cx="995403" cy="866402"/>
          </a:xfrm>
          <a:prstGeom prst="rect">
            <a:avLst/>
          </a:prstGeom>
        </p:spPr>
      </p:pic>
      <p:pic>
        <p:nvPicPr>
          <p:cNvPr id="20" name="Picture 10">
            <a:extLst>
              <a:ext uri="{FF2B5EF4-FFF2-40B4-BE49-F238E27FC236}">
                <a16:creationId xmlns:a16="http://schemas.microsoft.com/office/drawing/2014/main" id="{65C423E0-743C-7316-FEF3-4CE8613F3E0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297798" y="3827372"/>
            <a:ext cx="972493" cy="866402"/>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54743" y="3842298"/>
            <a:ext cx="995403" cy="866402"/>
          </a:xfrm>
          <a:prstGeom prst="rect">
            <a:avLst/>
          </a:prstGeom>
        </p:spPr>
      </p:pic>
      <p:sp>
        <p:nvSpPr>
          <p:cNvPr id="4" name="Rectangle 3"/>
          <p:cNvSpPr/>
          <p:nvPr/>
        </p:nvSpPr>
        <p:spPr>
          <a:xfrm>
            <a:off x="1116058" y="5112938"/>
            <a:ext cx="10364697" cy="543675"/>
          </a:xfrm>
          <a:prstGeom prst="rect">
            <a:avLst/>
          </a:prstGeom>
        </p:spPr>
        <p:txBody>
          <a:bodyPr wrap="none">
            <a:spAutoFit/>
          </a:bodyPr>
          <a:lstStyle/>
          <a:p>
            <a:pPr defTabSz="609630"/>
            <a:r>
              <a:rPr lang="vi-VN" sz="2933" dirty="0">
                <a:solidFill>
                  <a:srgbClr val="C00000"/>
                </a:solidFill>
                <a:latin typeface="Arial" panose="020B0604020202020204" pitchFamily="34" charset="0"/>
                <a:cs typeface="Arial" panose="020B0604020202020204" pitchFamily="34" charset="0"/>
              </a:rPr>
              <a:t>Phương trình x</a:t>
            </a:r>
            <a:r>
              <a:rPr lang="en-US" sz="2933" baseline="30000" dirty="0">
                <a:solidFill>
                  <a:srgbClr val="C00000"/>
                </a:solidFill>
                <a:latin typeface="Arial" panose="020B0604020202020204" pitchFamily="34" charset="0"/>
                <a:cs typeface="Arial" panose="020B0604020202020204" pitchFamily="34" charset="0"/>
              </a:rPr>
              <a:t>2</a:t>
            </a:r>
            <a:r>
              <a:rPr lang="vi-VN" sz="2933" dirty="0">
                <a:solidFill>
                  <a:srgbClr val="C00000"/>
                </a:solidFill>
                <a:latin typeface="Arial" panose="020B0604020202020204" pitchFamily="34" charset="0"/>
                <a:cs typeface="Arial" panose="020B0604020202020204" pitchFamily="34" charset="0"/>
              </a:rPr>
              <a:t> -</a:t>
            </a:r>
            <a:r>
              <a:rPr lang="en-US" sz="2933" dirty="0">
                <a:solidFill>
                  <a:srgbClr val="C00000"/>
                </a:solidFill>
                <a:latin typeface="Arial" panose="020B0604020202020204" pitchFamily="34" charset="0"/>
                <a:cs typeface="Arial" panose="020B0604020202020204" pitchFamily="34" charset="0"/>
              </a:rPr>
              <a:t> </a:t>
            </a:r>
            <a:r>
              <a:rPr lang="vi-VN" sz="2933" dirty="0">
                <a:solidFill>
                  <a:srgbClr val="C00000"/>
                </a:solidFill>
                <a:latin typeface="Arial" panose="020B0604020202020204" pitchFamily="34" charset="0"/>
                <a:cs typeface="Arial" panose="020B0604020202020204" pitchFamily="34" charset="0"/>
              </a:rPr>
              <a:t>24x + 143 = 0 có hai nghiệm x = 11, x = 13.</a:t>
            </a:r>
            <a:endParaRPr lang="en-US" sz="2933"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97072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3022600" y="-1981201"/>
            <a:ext cx="6146799" cy="1117600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50118" y="-478742"/>
            <a:ext cx="1042063" cy="1488662"/>
          </a:xfrm>
          <a:prstGeom prst="rect">
            <a:avLst/>
          </a:prstGeom>
        </p:spPr>
      </p:pic>
      <p:sp>
        <p:nvSpPr>
          <p:cNvPr id="10" name="TextBox 9"/>
          <p:cNvSpPr txBox="1"/>
          <p:nvPr/>
        </p:nvSpPr>
        <p:spPr>
          <a:xfrm>
            <a:off x="1181892" y="826924"/>
            <a:ext cx="2781213" cy="502766"/>
          </a:xfrm>
          <a:prstGeom prst="rect">
            <a:avLst/>
          </a:prstGeom>
          <a:noFill/>
        </p:spPr>
        <p:txBody>
          <a:bodyPr wrap="square" rtlCol="0">
            <a:spAutoFit/>
          </a:bodyPr>
          <a:lstStyle/>
          <a:p>
            <a:pPr defTabSz="609630"/>
            <a:r>
              <a:rPr lang="en-US" sz="2667" b="1" dirty="0">
                <a:solidFill>
                  <a:srgbClr val="002060"/>
                </a:solidFill>
                <a:latin typeface="Arial" panose="020B0604020202020204" pitchFamily="34" charset="0"/>
                <a:cs typeface="Arial" panose="020B0604020202020204" pitchFamily="34" charset="0"/>
              </a:rPr>
              <a:t>b. </a:t>
            </a:r>
            <a:r>
              <a:rPr lang="en-US" sz="2667" b="1" dirty="0" err="1">
                <a:solidFill>
                  <a:srgbClr val="002060"/>
                </a:solidFill>
                <a:latin typeface="Arial" panose="020B0604020202020204" pitchFamily="34" charset="0"/>
                <a:cs typeface="Arial" panose="020B0604020202020204" pitchFamily="34" charset="0"/>
              </a:rPr>
              <a:t>Tập</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hợp</a:t>
            </a:r>
            <a:r>
              <a:rPr lang="en-US" sz="2667" b="1" dirty="0">
                <a:solidFill>
                  <a:srgbClr val="002060"/>
                </a:solidFill>
                <a:latin typeface="Arial" panose="020B0604020202020204" pitchFamily="34" charset="0"/>
                <a:cs typeface="Arial" panose="020B0604020202020204" pitchFamily="34" charset="0"/>
              </a:rPr>
              <a:t> con</a:t>
            </a:r>
          </a:p>
        </p:txBody>
      </p:sp>
      <p:grpSp>
        <p:nvGrpSpPr>
          <p:cNvPr id="13" name="Group 12"/>
          <p:cNvGrpSpPr/>
          <p:nvPr/>
        </p:nvGrpSpPr>
        <p:grpSpPr>
          <a:xfrm>
            <a:off x="1115030" y="1429562"/>
            <a:ext cx="9712237" cy="1754326"/>
            <a:chOff x="1859822" y="2275557"/>
            <a:chExt cx="14568355" cy="2631490"/>
          </a:xfrm>
        </p:grpSpPr>
        <p:sp>
          <p:nvSpPr>
            <p:cNvPr id="11" name="Rounded Rectangle 10"/>
            <p:cNvSpPr/>
            <p:nvPr/>
          </p:nvSpPr>
          <p:spPr>
            <a:xfrm>
              <a:off x="1980896" y="2346188"/>
              <a:ext cx="1607431" cy="990600"/>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a:solidFill>
                    <a:prstClr val="white"/>
                  </a:solidFill>
                  <a:latin typeface="Arial" panose="020B0604020202020204" pitchFamily="34" charset="0"/>
                  <a:cs typeface="Arial" panose="020B0604020202020204" pitchFamily="34" charset="0"/>
                </a:rPr>
                <a:t>HĐ3</a:t>
              </a:r>
            </a:p>
          </p:txBody>
        </p:sp>
        <p:sp>
          <p:nvSpPr>
            <p:cNvPr id="12" name="Rectangle 11"/>
            <p:cNvSpPr/>
            <p:nvPr/>
          </p:nvSpPr>
          <p:spPr>
            <a:xfrm>
              <a:off x="1859822" y="2275557"/>
              <a:ext cx="14568355" cy="2631490"/>
            </a:xfrm>
            <a:prstGeom prst="rect">
              <a:avLst/>
            </a:prstGeom>
          </p:spPr>
          <p:txBody>
            <a:bodyPr wrap="square">
              <a:spAutoFit/>
            </a:bodyPr>
            <a:lstStyle/>
            <a:p>
              <a:pPr algn="just" defTabSz="609630">
                <a:lnSpc>
                  <a:spcPct val="150000"/>
                </a:lnSpc>
              </a:pP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Gọi H là tập hợp các bạn tham gia Chuyên đề 2 trong tình huống mở đầu có tên bắt đầu bằng chữ H. Các phần tử của tập hợp H có là phần t</a:t>
              </a:r>
              <a:r>
                <a:rPr lang="en-US" sz="2400" dirty="0">
                  <a:solidFill>
                    <a:prstClr val="black"/>
                  </a:solidFill>
                  <a:latin typeface="Arial" panose="020B0604020202020204" pitchFamily="34" charset="0"/>
                  <a:cs typeface="Arial" panose="020B0604020202020204" pitchFamily="34" charset="0"/>
                </a:rPr>
                <a:t>ử</a:t>
              </a:r>
              <a:r>
                <a:rPr lang="vi-VN" sz="2400" dirty="0">
                  <a:solidFill>
                    <a:prstClr val="black"/>
                  </a:solidFill>
                  <a:latin typeface="Arial" panose="020B0604020202020204" pitchFamily="34" charset="0"/>
                  <a:cs typeface="Arial" panose="020B0604020202020204" pitchFamily="34" charset="0"/>
                </a:rPr>
                <a:t> của tập hợp B trong </a:t>
              </a:r>
              <a:r>
                <a:rPr lang="vi-VN" sz="2400" b="1" dirty="0">
                  <a:solidFill>
                    <a:prstClr val="black"/>
                  </a:solidFill>
                  <a:latin typeface="Arial" panose="020B0604020202020204" pitchFamily="34" charset="0"/>
                  <a:cs typeface="Arial" panose="020B0604020202020204" pitchFamily="34" charset="0"/>
                </a:rPr>
                <a:t>HĐ1</a:t>
              </a:r>
              <a:r>
                <a:rPr lang="vi-VN" sz="2400" dirty="0">
                  <a:solidFill>
                    <a:prstClr val="black"/>
                  </a:solidFill>
                  <a:latin typeface="Arial" panose="020B0604020202020204" pitchFamily="34" charset="0"/>
                  <a:cs typeface="Arial" panose="020B0604020202020204" pitchFamily="34" charset="0"/>
                </a:rPr>
                <a:t> không?</a:t>
              </a:r>
              <a:endParaRPr lang="en-US" sz="2400" dirty="0">
                <a:solidFill>
                  <a:prstClr val="black"/>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058" y="3358867"/>
            <a:ext cx="4777091" cy="2347976"/>
          </a:xfrm>
          <a:prstGeom prst="rect">
            <a:avLst/>
          </a:prstGeom>
        </p:spPr>
      </p:pic>
      <p:sp>
        <p:nvSpPr>
          <p:cNvPr id="16" name="Rectangle 15"/>
          <p:cNvSpPr/>
          <p:nvPr/>
        </p:nvSpPr>
        <p:spPr>
          <a:xfrm>
            <a:off x="5971148" y="3618073"/>
            <a:ext cx="5134492" cy="2862322"/>
          </a:xfrm>
          <a:prstGeom prst="rect">
            <a:avLst/>
          </a:prstGeom>
        </p:spPr>
        <p:txBody>
          <a:bodyPr wrap="square">
            <a:spAutoFit/>
          </a:bodyPr>
          <a:lstStyle/>
          <a:p>
            <a:pPr algn="just" defTabSz="609630">
              <a:lnSpc>
                <a:spcPct val="150000"/>
              </a:lnSpc>
            </a:pPr>
            <a:r>
              <a:rPr lang="vi-VN" sz="2400" dirty="0">
                <a:solidFill>
                  <a:prstClr val="black"/>
                </a:solidFill>
                <a:latin typeface="Arial" panose="020B0604020202020204" pitchFamily="34" charset="0"/>
                <a:cs typeface="Arial" panose="020B0604020202020204" pitchFamily="34" charset="0"/>
              </a:rPr>
              <a:t>H = {Hương, Hiền, Hân}</a:t>
            </a:r>
          </a:p>
          <a:p>
            <a:pPr algn="just" defTabSz="609630">
              <a:lnSpc>
                <a:spcPct val="150000"/>
              </a:lnSpc>
            </a:pPr>
            <a:r>
              <a:rPr lang="vi-VN" sz="2400" dirty="0">
                <a:solidFill>
                  <a:prstClr val="black"/>
                </a:solidFill>
                <a:latin typeface="Arial" panose="020B0604020202020204" pitchFamily="34" charset="0"/>
                <a:cs typeface="Arial" panose="020B0604020202020204" pitchFamily="34" charset="0"/>
              </a:rPr>
              <a:t>B = {Hương; Khánh; Hiền; Chi; Bình; Lam; Tú; Hân}</a:t>
            </a:r>
          </a:p>
          <a:p>
            <a:pPr algn="just" defTabSz="609630">
              <a:lnSpc>
                <a:spcPct val="150000"/>
              </a:lnSpc>
            </a:pPr>
            <a:r>
              <a:rPr lang="vi-VN" sz="2400" dirty="0">
                <a:solidFill>
                  <a:prstClr val="black"/>
                </a:solidFill>
                <a:latin typeface="Arial" panose="020B0604020202020204" pitchFamily="34" charset="0"/>
                <a:cs typeface="Arial" panose="020B0604020202020204" pitchFamily="34" charset="0"/>
              </a:rPr>
              <a:t>Các phần tử của tập hợp H có là phần tử của tập hợp B.</a:t>
            </a:r>
          </a:p>
        </p:txBody>
      </p:sp>
      <p:sp>
        <p:nvSpPr>
          <p:cNvPr id="17" name="Oval Callout 16"/>
          <p:cNvSpPr/>
          <p:nvPr/>
        </p:nvSpPr>
        <p:spPr>
          <a:xfrm>
            <a:off x="7684574" y="2882139"/>
            <a:ext cx="1016000" cy="744015"/>
          </a:xfrm>
          <a:prstGeom prst="wedgeEllipseCallout">
            <a:avLst>
              <a:gd name="adj1" fmla="val -34126"/>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err="1">
                <a:solidFill>
                  <a:prstClr val="white"/>
                </a:solidFill>
                <a:latin typeface="Arial" panose="020B0604020202020204" pitchFamily="34" charset="0"/>
                <a:cs typeface="Arial" panose="020B0604020202020204" pitchFamily="34" charset="0"/>
              </a:rPr>
              <a:t>Giải</a:t>
            </a:r>
            <a:endParaRPr lang="en-US"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702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8" dur="500"/>
                                        <p:tgtEl>
                                          <p:spTgt spid="16">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1" dur="500"/>
                                        <p:tgtEl>
                                          <p:spTgt spid="16">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4" name="Picture 4"/>
          <p:cNvPicPr>
            <a:picLocks noChangeAspect="1"/>
          </p:cNvPicPr>
          <p:nvPr/>
        </p:nvPicPr>
        <p:blipFill>
          <a:blip r:embed="rId3"/>
          <a:srcRect/>
          <a:stretch>
            <a:fillRect/>
          </a:stretch>
        </p:blipFill>
        <p:spPr>
          <a:xfrm rot="-10800000" flipH="1">
            <a:off x="4318293" y="4148086"/>
            <a:ext cx="3555414" cy="453187"/>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53237" y="4893056"/>
            <a:ext cx="952963" cy="1279145"/>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4893056"/>
            <a:ext cx="952963" cy="1279145"/>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9191067" y="6064420"/>
            <a:ext cx="1667433" cy="10778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33500" y="6064420"/>
            <a:ext cx="1667433" cy="107780"/>
          </a:xfrm>
          <a:prstGeom prst="rect">
            <a:avLst/>
          </a:prstGeom>
        </p:spPr>
      </p:pic>
      <p:sp>
        <p:nvSpPr>
          <p:cNvPr id="11" name="Rounded Rectangle 10"/>
          <p:cNvSpPr/>
          <p:nvPr/>
        </p:nvSpPr>
        <p:spPr>
          <a:xfrm>
            <a:off x="457200" y="533400"/>
            <a:ext cx="11226800" cy="5842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3"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29269" y="134969"/>
            <a:ext cx="1956279" cy="1789105"/>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35745" y="5054600"/>
            <a:ext cx="1824894" cy="167857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02224" y="4855125"/>
            <a:ext cx="774375" cy="1748027"/>
          </a:xfrm>
          <a:prstGeom prst="rect">
            <a:avLst/>
          </a:prstGeom>
        </p:spPr>
      </p:pic>
      <p:grpSp>
        <p:nvGrpSpPr>
          <p:cNvPr id="20" name="Group 19"/>
          <p:cNvGrpSpPr/>
          <p:nvPr/>
        </p:nvGrpSpPr>
        <p:grpSpPr>
          <a:xfrm>
            <a:off x="4487209" y="766507"/>
            <a:ext cx="2692400" cy="1322643"/>
            <a:chOff x="6692713" y="952500"/>
            <a:chExt cx="4038600" cy="1983964"/>
          </a:xfrm>
        </p:grpSpPr>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2713" y="952500"/>
              <a:ext cx="4038600" cy="1983964"/>
            </a:xfrm>
            <a:prstGeom prst="rect">
              <a:avLst/>
            </a:prstGeom>
          </p:spPr>
        </p:pic>
        <p:sp>
          <p:nvSpPr>
            <p:cNvPr id="19" name="TextBox 18"/>
            <p:cNvSpPr txBox="1"/>
            <p:nvPr/>
          </p:nvSpPr>
          <p:spPr>
            <a:xfrm>
              <a:off x="7035613" y="1449079"/>
              <a:ext cx="3352800" cy="815512"/>
            </a:xfrm>
            <a:prstGeom prst="rect">
              <a:avLst/>
            </a:prstGeom>
            <a:noFill/>
          </p:spPr>
          <p:txBody>
            <a:bodyPr wrap="square" rtlCol="0">
              <a:spAutoFit/>
            </a:bodyPr>
            <a:lstStyle/>
            <a:p>
              <a:pPr algn="ctr" defTabSz="609630"/>
              <a:r>
                <a:rPr lang="en-US" sz="2933" b="1" dirty="0">
                  <a:solidFill>
                    <a:prstClr val="black"/>
                  </a:solidFill>
                  <a:latin typeface="Arial" panose="020B0604020202020204" pitchFamily="34" charset="0"/>
                  <a:cs typeface="Arial" panose="020B0604020202020204" pitchFamily="34" charset="0"/>
                </a:rPr>
                <a:t>KẾT LUẬN</a:t>
              </a:r>
            </a:p>
          </p:txBody>
        </p:sp>
      </p:grpSp>
      <p:sp>
        <p:nvSpPr>
          <p:cNvPr id="21" name="Rectangle 20"/>
          <p:cNvSpPr/>
          <p:nvPr/>
        </p:nvSpPr>
        <p:spPr>
          <a:xfrm>
            <a:off x="1481442" y="2196049"/>
            <a:ext cx="9567717" cy="3170740"/>
          </a:xfrm>
          <a:prstGeom prst="rect">
            <a:avLst/>
          </a:prstGeom>
        </p:spPr>
        <p:txBody>
          <a:bodyPr wrap="square">
            <a:spAutoFit/>
          </a:bodyPr>
          <a:lstStyle/>
          <a:p>
            <a:pPr marL="381019" indent="-381019" algn="just" defTabSz="609630">
              <a:lnSpc>
                <a:spcPct val="150000"/>
              </a:lnSpc>
              <a:buFont typeface="Arial" panose="020B0604020202020204" pitchFamily="34" charset="0"/>
              <a:buChar char="•"/>
            </a:pPr>
            <a:r>
              <a:rPr lang="en-US" sz="2667" dirty="0" err="1">
                <a:solidFill>
                  <a:prstClr val="black"/>
                </a:solidFill>
                <a:latin typeface="Arial" panose="020B0604020202020204" pitchFamily="34" charset="0"/>
                <a:cs typeface="Arial" panose="020B0604020202020204" pitchFamily="34" charset="0"/>
              </a:rPr>
              <a:t>Nếu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mọi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T </a:t>
            </a:r>
            <a:r>
              <a:rPr lang="en-US" sz="2667" dirty="0" err="1">
                <a:solidFill>
                  <a:prstClr val="black"/>
                </a:solidFill>
                <a:latin typeface="Arial" panose="020B0604020202020204" pitchFamily="34" charset="0"/>
                <a:cs typeface="Arial" panose="020B0604020202020204" pitchFamily="34" charset="0"/>
              </a:rPr>
              <a:t>đều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S </a:t>
            </a:r>
            <a:r>
              <a:rPr lang="en-US" sz="2667" dirty="0" err="1">
                <a:solidFill>
                  <a:prstClr val="black"/>
                </a:solidFill>
                <a:latin typeface="Arial" panose="020B0604020202020204" pitchFamily="34" charset="0"/>
                <a:cs typeface="Arial" panose="020B0604020202020204" pitchFamily="34" charset="0"/>
              </a:rPr>
              <a:t>thì</a:t>
            </a:r>
            <a:r>
              <a:rPr lang="en-US" sz="2667" dirty="0">
                <a:solidFill>
                  <a:prstClr val="black"/>
                </a:solidFill>
                <a:latin typeface="Arial" panose="020B0604020202020204" pitchFamily="34" charset="0"/>
                <a:cs typeface="Arial" panose="020B0604020202020204" pitchFamily="34" charset="0"/>
              </a:rPr>
              <a:t> ta </a:t>
            </a:r>
            <a:r>
              <a:rPr lang="en-US" sz="2667" dirty="0" err="1">
                <a:solidFill>
                  <a:prstClr val="black"/>
                </a:solidFill>
                <a:latin typeface="Arial" panose="020B0604020202020204" pitchFamily="34" charset="0"/>
                <a:cs typeface="Arial" panose="020B0604020202020204" pitchFamily="34" charset="0"/>
              </a:rPr>
              <a:t>nói</a:t>
            </a:r>
            <a:r>
              <a:rPr lang="en-US" sz="2667" dirty="0">
                <a:solidFill>
                  <a:prstClr val="black"/>
                </a:solidFill>
                <a:latin typeface="Arial" panose="020B0604020202020204" pitchFamily="34" charset="0"/>
                <a:cs typeface="Arial" panose="020B0604020202020204" pitchFamily="34" charset="0"/>
              </a:rPr>
              <a:t> 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một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con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con)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S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viết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tắt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T⊂ S (</a:t>
            </a:r>
            <a:r>
              <a:rPr lang="en-US" sz="2667" dirty="0" err="1">
                <a:solidFill>
                  <a:prstClr val="black"/>
                </a:solidFill>
                <a:latin typeface="Arial" panose="020B0604020202020204" pitchFamily="34" charset="0"/>
                <a:cs typeface="Arial" panose="020B0604020202020204" pitchFamily="34" charset="0"/>
              </a:rPr>
              <a:t>đọc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T </a:t>
            </a:r>
            <a:r>
              <a:rPr lang="en-US" sz="2667" dirty="0" err="1">
                <a:solidFill>
                  <a:prstClr val="black"/>
                </a:solidFill>
                <a:latin typeface="Arial" panose="020B0604020202020204" pitchFamily="34" charset="0"/>
                <a:cs typeface="Arial" panose="020B0604020202020204" pitchFamily="34" charset="0"/>
              </a:rPr>
              <a:t>chứa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S).</a:t>
            </a:r>
          </a:p>
          <a:p>
            <a:pPr marL="381019" indent="-381019" algn="just" defTabSz="609630">
              <a:lnSpc>
                <a:spcPct val="150000"/>
              </a:lnSpc>
              <a:buFont typeface="Arial" panose="020B0604020202020204" pitchFamily="34" charset="0"/>
              <a:buChar char="•"/>
            </a:pPr>
            <a:r>
              <a:rPr lang="en-US" sz="2667" dirty="0" err="1">
                <a:solidFill>
                  <a:prstClr val="black"/>
                </a:solidFill>
                <a:latin typeface="Arial" panose="020B0604020202020204" pitchFamily="34" charset="0"/>
                <a:cs typeface="Arial" panose="020B0604020202020204" pitchFamily="34" charset="0"/>
              </a:rPr>
              <a:t>Cách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viết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khác</a:t>
            </a:r>
            <a:r>
              <a:rPr lang="en-US" sz="2667" dirty="0">
                <a:solidFill>
                  <a:prstClr val="black"/>
                </a:solidFill>
                <a:latin typeface="Arial" panose="020B0604020202020204" pitchFamily="34" charset="0"/>
                <a:cs typeface="Arial" panose="020B0604020202020204" pitchFamily="34" charset="0"/>
              </a:rPr>
              <a:t>: S ⊃ T (</a:t>
            </a:r>
            <a:r>
              <a:rPr lang="en-US" sz="2667" dirty="0" err="1">
                <a:solidFill>
                  <a:prstClr val="black"/>
                </a:solidFill>
                <a:latin typeface="Arial" panose="020B0604020202020204" pitchFamily="34" charset="0"/>
                <a:cs typeface="Arial" panose="020B0604020202020204" pitchFamily="34" charset="0"/>
              </a:rPr>
              <a:t>đọc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S </a:t>
            </a:r>
            <a:r>
              <a:rPr lang="en-US" sz="2667" dirty="0" err="1">
                <a:solidFill>
                  <a:prstClr val="black"/>
                </a:solidFill>
                <a:latin typeface="Arial" panose="020B0604020202020204" pitchFamily="34" charset="0"/>
                <a:cs typeface="Arial" panose="020B0604020202020204" pitchFamily="34" charset="0"/>
              </a:rPr>
              <a:t>chứa</a:t>
            </a:r>
            <a:r>
              <a:rPr lang="en-US" sz="2667" dirty="0">
                <a:solidFill>
                  <a:prstClr val="black"/>
                </a:solidFill>
                <a:latin typeface="Arial" panose="020B0604020202020204" pitchFamily="34" charset="0"/>
                <a:cs typeface="Arial" panose="020B0604020202020204" pitchFamily="34" charset="0"/>
              </a:rPr>
              <a:t> T).</a:t>
            </a:r>
          </a:p>
          <a:p>
            <a:pPr marL="381019" indent="-381019" algn="just" defTabSz="609630">
              <a:lnSpc>
                <a:spcPct val="150000"/>
              </a:lnSpc>
              <a:buFont typeface="Arial" panose="020B0604020202020204" pitchFamily="34" charset="0"/>
              <a:buChar char="•"/>
            </a:pPr>
            <a:r>
              <a:rPr lang="en-US" sz="2667" dirty="0" err="1">
                <a:solidFill>
                  <a:prstClr val="black"/>
                </a:solidFill>
                <a:latin typeface="Arial" panose="020B0604020202020204" pitchFamily="34" charset="0"/>
                <a:cs typeface="Arial" panose="020B0604020202020204" pitchFamily="34" charset="0"/>
              </a:rPr>
              <a:t>Kí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hiệu</a:t>
            </a:r>
            <a:r>
              <a:rPr lang="en-US" sz="2667" dirty="0">
                <a:solidFill>
                  <a:prstClr val="black"/>
                </a:solidFill>
                <a:latin typeface="Arial" panose="020B0604020202020204" pitchFamily="34" charset="0"/>
                <a:cs typeface="Arial" panose="020B0604020202020204" pitchFamily="34" charset="0"/>
              </a:rPr>
              <a:t>: T ⊄ S, </a:t>
            </a:r>
            <a:r>
              <a:rPr lang="en-US" sz="2667" dirty="0" err="1">
                <a:solidFill>
                  <a:prstClr val="black"/>
                </a:solidFill>
                <a:latin typeface="Arial" panose="020B0604020202020204" pitchFamily="34" charset="0"/>
                <a:cs typeface="Arial" panose="020B0604020202020204" pitchFamily="34" charset="0"/>
              </a:rPr>
              <a:t>để</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chỉ</a:t>
            </a:r>
            <a:r>
              <a:rPr lang="en-US" sz="2667" dirty="0">
                <a:solidFill>
                  <a:prstClr val="black"/>
                </a:solidFill>
                <a:latin typeface="Arial" panose="020B0604020202020204" pitchFamily="34" charset="0"/>
                <a:cs typeface="Arial" panose="020B0604020202020204" pitchFamily="34" charset="0"/>
              </a:rPr>
              <a:t> T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con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S.</a:t>
            </a:r>
          </a:p>
        </p:txBody>
      </p:sp>
    </p:spTree>
    <p:extLst>
      <p:ext uri="{BB962C8B-B14F-4D97-AF65-F5344CB8AC3E}">
        <p14:creationId xmlns:p14="http://schemas.microsoft.com/office/powerpoint/2010/main" val="28693716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arn(inVertical)">
                                      <p:cBhvr>
                                        <p:cTn id="2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297321" y="6304489"/>
            <a:ext cx="936445" cy="515896"/>
          </a:xfrm>
          <a:prstGeom prst="rect">
            <a:avLst/>
          </a:prstGeom>
        </p:spPr>
      </p:pic>
      <p:sp>
        <p:nvSpPr>
          <p:cNvPr id="16" name="Rounded Rectangle 15"/>
          <p:cNvSpPr/>
          <p:nvPr/>
        </p:nvSpPr>
        <p:spPr>
          <a:xfrm>
            <a:off x="572573" y="616712"/>
            <a:ext cx="10996028" cy="5842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5"/>
          <p:cNvPicPr>
            <a:picLocks noChangeAspect="1"/>
          </p:cNvPicPr>
          <p:nvPr/>
        </p:nvPicPr>
        <p:blipFill>
          <a:blip r:embed="rId1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2400" y="377516"/>
            <a:ext cx="1445601" cy="484277"/>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486827" y="5074348"/>
            <a:ext cx="1883829" cy="178449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72573" y="207875"/>
            <a:ext cx="901029" cy="1103711"/>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3172" y="1519462"/>
            <a:ext cx="2068951" cy="4820845"/>
          </a:xfrm>
          <a:prstGeom prst="rect">
            <a:avLst/>
          </a:prstGeom>
        </p:spPr>
      </p:pic>
      <p:sp>
        <p:nvSpPr>
          <p:cNvPr id="21" name="Rounded Rectangular Callout 20"/>
          <p:cNvSpPr/>
          <p:nvPr/>
        </p:nvSpPr>
        <p:spPr>
          <a:xfrm>
            <a:off x="3233881" y="1259018"/>
            <a:ext cx="2330591" cy="919691"/>
          </a:xfrm>
          <a:prstGeom prst="wedgeRoundRectCallout">
            <a:avLst>
              <a:gd name="adj1" fmla="val -62520"/>
              <a:gd name="adj2" fmla="val -2397"/>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srgbClr val="002060"/>
                </a:solidFill>
                <a:latin typeface="Arial" panose="020B0604020202020204" pitchFamily="34" charset="0"/>
                <a:cs typeface="Arial" panose="020B0604020202020204" pitchFamily="34" charset="0"/>
              </a:rPr>
              <a:t>Nhận</a:t>
            </a:r>
            <a:r>
              <a:rPr lang="en-US" sz="2933" b="1" dirty="0">
                <a:solidFill>
                  <a:srgbClr val="002060"/>
                </a:solidFill>
                <a:latin typeface="Arial" panose="020B0604020202020204" pitchFamily="34" charset="0"/>
                <a:cs typeface="Arial" panose="020B0604020202020204" pitchFamily="34" charset="0"/>
              </a:rPr>
              <a:t> </a:t>
            </a:r>
            <a:r>
              <a:rPr lang="en-US" sz="2933" b="1" dirty="0" err="1">
                <a:solidFill>
                  <a:srgbClr val="002060"/>
                </a:solidFill>
                <a:latin typeface="Arial" panose="020B0604020202020204" pitchFamily="34" charset="0"/>
                <a:cs typeface="Arial" panose="020B0604020202020204" pitchFamily="34" charset="0"/>
              </a:rPr>
              <a:t>xét</a:t>
            </a:r>
            <a:endParaRPr lang="en-US" sz="2933"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3233881" y="2579690"/>
            <a:ext cx="8382001" cy="2800510"/>
          </a:xfrm>
          <a:prstGeom prst="rect">
            <a:avLst/>
          </a:prstGeom>
        </p:spPr>
        <p:txBody>
          <a:bodyPr wrap="square">
            <a:spAutoFit/>
          </a:bodyPr>
          <a:lstStyle/>
          <a:p>
            <a:pPr marL="381019" indent="-381019" algn="just" defTabSz="609630">
              <a:lnSpc>
                <a:spcPct val="150000"/>
              </a:lnSpc>
              <a:buFont typeface="Wingdings" panose="05000000000000000000" pitchFamily="2" charset="2"/>
              <a:buChar char="§"/>
            </a:pPr>
            <a:r>
              <a:rPr lang="en-US" sz="2933" dirty="0">
                <a:solidFill>
                  <a:prstClr val="black"/>
                </a:solidFill>
                <a:latin typeface="Arial" panose="020B0604020202020204" pitchFamily="34" charset="0"/>
                <a:cs typeface="Arial" panose="020B0604020202020204" pitchFamily="34" charset="0"/>
              </a:rPr>
              <a:t>T ⊂ S ⇔ “∀x, x ∈ T ⇒ x ∈ S” </a:t>
            </a:r>
            <a:r>
              <a:rPr lang="en-US" sz="2933" dirty="0" err="1">
                <a:solidFill>
                  <a:prstClr val="black"/>
                </a:solidFill>
                <a:latin typeface="Arial" panose="020B0604020202020204" pitchFamily="34" charset="0"/>
                <a:cs typeface="Arial" panose="020B0604020202020204" pitchFamily="34" charset="0"/>
              </a:rPr>
              <a:t>là</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mệnh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đề</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đúng</a:t>
            </a:r>
            <a:r>
              <a:rPr lang="en-US" sz="2933" dirty="0">
                <a:solidFill>
                  <a:prstClr val="black"/>
                </a:solidFill>
                <a:latin typeface="Arial" panose="020B0604020202020204" pitchFamily="34" charset="0"/>
                <a:cs typeface="Arial" panose="020B0604020202020204" pitchFamily="34" charset="0"/>
              </a:rPr>
              <a:t>.</a:t>
            </a:r>
          </a:p>
          <a:p>
            <a:pPr marL="381019" indent="-381019" algn="just" defTabSz="609630">
              <a:lnSpc>
                <a:spcPct val="150000"/>
              </a:lnSpc>
              <a:buFont typeface="Wingdings" panose="05000000000000000000" pitchFamily="2" charset="2"/>
              <a:buChar char="§"/>
            </a:pPr>
            <a:r>
              <a:rPr lang="en-US" sz="2933" dirty="0">
                <a:solidFill>
                  <a:prstClr val="black"/>
                </a:solidFill>
                <a:latin typeface="Arial" panose="020B0604020202020204" pitchFamily="34" charset="0"/>
                <a:cs typeface="Arial" panose="020B0604020202020204" pitchFamily="34" charset="0"/>
              </a:rPr>
              <a:t>∅ ∈ T, </a:t>
            </a:r>
            <a:r>
              <a:rPr lang="en-US" sz="2933" dirty="0" err="1">
                <a:solidFill>
                  <a:prstClr val="black"/>
                </a:solidFill>
                <a:latin typeface="Arial" panose="020B0604020202020204" pitchFamily="34" charset="0"/>
                <a:cs typeface="Arial" panose="020B0604020202020204" pitchFamily="34" charset="0"/>
              </a:rPr>
              <a:t>với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mọi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tập</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hợp</a:t>
            </a:r>
            <a:r>
              <a:rPr lang="en-US" sz="2933" dirty="0">
                <a:solidFill>
                  <a:prstClr val="black"/>
                </a:solidFill>
                <a:latin typeface="Arial" panose="020B0604020202020204" pitchFamily="34" charset="0"/>
                <a:cs typeface="Arial" panose="020B0604020202020204" pitchFamily="34" charset="0"/>
              </a:rPr>
              <a:t> T.</a:t>
            </a:r>
          </a:p>
          <a:p>
            <a:pPr marL="381019" indent="-381019" algn="just" defTabSz="609630">
              <a:lnSpc>
                <a:spcPct val="150000"/>
              </a:lnSpc>
              <a:buFont typeface="Wingdings" panose="05000000000000000000" pitchFamily="2" charset="2"/>
              <a:buChar char="§"/>
            </a:pPr>
            <a:r>
              <a:rPr lang="en-US" sz="2933" dirty="0">
                <a:solidFill>
                  <a:prstClr val="black"/>
                </a:solidFill>
                <a:latin typeface="Arial" panose="020B0604020202020204" pitchFamily="34" charset="0"/>
                <a:cs typeface="Arial" panose="020B0604020202020204" pitchFamily="34" charset="0"/>
              </a:rPr>
              <a:t>T ⊂ T, </a:t>
            </a:r>
            <a:r>
              <a:rPr lang="en-US" sz="2933" dirty="0" err="1">
                <a:solidFill>
                  <a:prstClr val="black"/>
                </a:solidFill>
                <a:latin typeface="Arial" panose="020B0604020202020204" pitchFamily="34" charset="0"/>
                <a:cs typeface="Arial" panose="020B0604020202020204" pitchFamily="34" charset="0"/>
              </a:rPr>
              <a:t>với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mọi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tập</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hợp</a:t>
            </a:r>
            <a:r>
              <a:rPr lang="en-US" sz="2933" dirty="0">
                <a:solidFill>
                  <a:prstClr val="black"/>
                </a:solidFill>
                <a:latin typeface="Arial" panose="020B0604020202020204" pitchFamily="34" charset="0"/>
                <a:cs typeface="Arial" panose="020B0604020202020204" pitchFamily="34" charset="0"/>
              </a:rPr>
              <a:t> T.</a:t>
            </a:r>
          </a:p>
          <a:p>
            <a:pPr marL="381019" indent="-381019" algn="just" defTabSz="609630">
              <a:lnSpc>
                <a:spcPct val="150000"/>
              </a:lnSpc>
              <a:buFont typeface="Wingdings" panose="05000000000000000000" pitchFamily="2" charset="2"/>
              <a:buChar char="§"/>
            </a:pPr>
            <a:r>
              <a:rPr lang="en-US" sz="2933" dirty="0" err="1">
                <a:solidFill>
                  <a:prstClr val="black"/>
                </a:solidFill>
                <a:latin typeface="Arial" panose="020B0604020202020204" pitchFamily="34" charset="0"/>
                <a:cs typeface="Arial" panose="020B0604020202020204" pitchFamily="34" charset="0"/>
              </a:rPr>
              <a:t>Nếu</a:t>
            </a:r>
            <a:r>
              <a:rPr lang="en-US" sz="2933" dirty="0">
                <a:solidFill>
                  <a:prstClr val="black"/>
                </a:solidFill>
                <a:latin typeface="Arial" panose="020B0604020202020204" pitchFamily="34" charset="0"/>
                <a:cs typeface="Arial" panose="020B0604020202020204" pitchFamily="34" charset="0"/>
              </a:rPr>
              <a:t> A ⊂ B </a:t>
            </a:r>
            <a:r>
              <a:rPr lang="en-US" sz="2933" dirty="0" err="1">
                <a:solidFill>
                  <a:prstClr val="black"/>
                </a:solidFill>
                <a:latin typeface="Arial" panose="020B0604020202020204" pitchFamily="34" charset="0"/>
                <a:cs typeface="Arial" panose="020B0604020202020204" pitchFamily="34" charset="0"/>
              </a:rPr>
              <a:t>và</a:t>
            </a:r>
            <a:r>
              <a:rPr lang="en-US" sz="2933" dirty="0">
                <a:solidFill>
                  <a:prstClr val="black"/>
                </a:solidFill>
                <a:latin typeface="Arial" panose="020B0604020202020204" pitchFamily="34" charset="0"/>
                <a:cs typeface="Arial" panose="020B0604020202020204" pitchFamily="34" charset="0"/>
              </a:rPr>
              <a:t> B ⊂ C </a:t>
            </a:r>
            <a:r>
              <a:rPr lang="en-US" sz="2933" dirty="0" err="1">
                <a:solidFill>
                  <a:prstClr val="black"/>
                </a:solidFill>
                <a:latin typeface="Arial" panose="020B0604020202020204" pitchFamily="34" charset="0"/>
                <a:cs typeface="Arial" panose="020B0604020202020204" pitchFamily="34" charset="0"/>
              </a:rPr>
              <a:t>thì</a:t>
            </a:r>
            <a:r>
              <a:rPr lang="en-US" sz="2933" dirty="0">
                <a:solidFill>
                  <a:prstClr val="black"/>
                </a:solidFill>
                <a:latin typeface="Arial" panose="020B0604020202020204" pitchFamily="34" charset="0"/>
                <a:cs typeface="Arial" panose="020B0604020202020204" pitchFamily="34" charset="0"/>
              </a:rPr>
              <a:t> A ⊂ C.</a:t>
            </a:r>
          </a:p>
        </p:txBody>
      </p:sp>
    </p:spTree>
    <p:extLst>
      <p:ext uri="{BB962C8B-B14F-4D97-AF65-F5344CB8AC3E}">
        <p14:creationId xmlns:p14="http://schemas.microsoft.com/office/powerpoint/2010/main" val="13118113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399630" y="5140338"/>
            <a:ext cx="1091237" cy="95632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9164848" y="6232857"/>
            <a:ext cx="1739122" cy="445847"/>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960895" y="-2145903"/>
            <a:ext cx="5994401" cy="11480801"/>
          </a:xfrm>
          <a:prstGeom prst="rect">
            <a:avLst/>
          </a:prstGeom>
        </p:spPr>
      </p:pic>
      <p:grpSp>
        <p:nvGrpSpPr>
          <p:cNvPr id="20" name="Group 6"/>
          <p:cNvGrpSpPr/>
          <p:nvPr/>
        </p:nvGrpSpPr>
        <p:grpSpPr>
          <a:xfrm>
            <a:off x="2241855" y="-270251"/>
            <a:ext cx="7708291" cy="2038263"/>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56582" y="-491860"/>
            <a:ext cx="1883829" cy="1784499"/>
          </a:xfrm>
          <a:prstGeom prst="rect">
            <a:avLst/>
          </a:prstGeom>
        </p:spPr>
      </p:pic>
      <p:pic>
        <p:nvPicPr>
          <p:cNvPr id="28" name="Picture 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907148" flipH="1">
            <a:off x="371879" y="331732"/>
            <a:ext cx="1433753" cy="1457604"/>
          </a:xfrm>
          <a:prstGeom prst="rect">
            <a:avLst/>
          </a:prstGeom>
        </p:spPr>
      </p:pic>
      <p:sp>
        <p:nvSpPr>
          <p:cNvPr id="33" name="Rounded Rectangle 32"/>
          <p:cNvSpPr/>
          <p:nvPr/>
        </p:nvSpPr>
        <p:spPr>
          <a:xfrm>
            <a:off x="4576168" y="962448"/>
            <a:ext cx="2667912" cy="874981"/>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933" b="1" dirty="0" err="1">
                <a:solidFill>
                  <a:prstClr val="white"/>
                </a:solidFill>
                <a:latin typeface="Arial" panose="020B0604020202020204" pitchFamily="34" charset="0"/>
                <a:cs typeface="Arial" panose="020B0604020202020204" pitchFamily="34" charset="0"/>
              </a:rPr>
              <a:t>Biểu</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đồ</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Ven</a:t>
            </a:r>
            <a:endParaRPr lang="en-US" sz="2933"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905361" y="1940544"/>
            <a:ext cx="10381279" cy="1446422"/>
          </a:xfrm>
          <a:prstGeom prst="rect">
            <a:avLst/>
          </a:prstGeom>
        </p:spPr>
        <p:txBody>
          <a:bodyPr wrap="square">
            <a:spAutoFit/>
          </a:bodyPr>
          <a:lstStyle/>
          <a:p>
            <a:pPr algn="ctr" defTabSz="609630">
              <a:lnSpc>
                <a:spcPct val="150000"/>
              </a:lnSpc>
            </a:pPr>
            <a:r>
              <a:rPr lang="vi-VN" sz="2933" dirty="0">
                <a:solidFill>
                  <a:prstClr val="black"/>
                </a:solidFill>
                <a:latin typeface="Arial" panose="020B0604020202020204" pitchFamily="34" charset="0"/>
                <a:cs typeface="Arial" panose="020B0604020202020204" pitchFamily="34" charset="0"/>
              </a:rPr>
              <a:t>Người ta thường minh họa một tập hợp bằng một hình phẳng được bao quanh bởi một đường kín, gọi là biểu đồ Ven.</a:t>
            </a:r>
            <a:endParaRPr lang="en-US" sz="2933" dirty="0">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1833042" y="3459430"/>
            <a:ext cx="3020041" cy="2052370"/>
            <a:chOff x="5853503" y="5705040"/>
            <a:chExt cx="6700867" cy="3349730"/>
          </a:xfrm>
        </p:grpSpPr>
        <p:sp>
          <p:nvSpPr>
            <p:cNvPr id="4" name="Oval 3"/>
            <p:cNvSpPr/>
            <p:nvPr/>
          </p:nvSpPr>
          <p:spPr>
            <a:xfrm rot="21212915">
              <a:off x="5853503" y="5705040"/>
              <a:ext cx="6700867" cy="334973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p:cNvSpPr txBox="1"/>
            <p:nvPr/>
          </p:nvSpPr>
          <p:spPr>
            <a:xfrm>
              <a:off x="6400801" y="7348077"/>
              <a:ext cx="1219200" cy="887347"/>
            </a:xfrm>
            <a:prstGeom prst="rect">
              <a:avLst/>
            </a:prstGeom>
            <a:noFill/>
          </p:spPr>
          <p:txBody>
            <a:bodyPr wrap="square" rtlCol="0">
              <a:spAutoFit/>
            </a:bodyPr>
            <a:lstStyle/>
            <a:p>
              <a:pPr defTabSz="609630"/>
              <a:r>
                <a:rPr lang="en-US" sz="2933" dirty="0">
                  <a:solidFill>
                    <a:prstClr val="black"/>
                  </a:solidFill>
                  <a:latin typeface="Arial" panose="020B0604020202020204" pitchFamily="34" charset="0"/>
                  <a:cs typeface="Arial" panose="020B0604020202020204" pitchFamily="34" charset="0"/>
                </a:rPr>
                <a:t>S</a:t>
              </a:r>
            </a:p>
          </p:txBody>
        </p:sp>
      </p:grpSp>
      <p:grpSp>
        <p:nvGrpSpPr>
          <p:cNvPr id="11" name="Group 10"/>
          <p:cNvGrpSpPr/>
          <p:nvPr/>
        </p:nvGrpSpPr>
        <p:grpSpPr>
          <a:xfrm>
            <a:off x="5650585" y="3511823"/>
            <a:ext cx="5277371" cy="2739706"/>
            <a:chOff x="8218816" y="5279098"/>
            <a:chExt cx="7916056" cy="4109559"/>
          </a:xfrm>
        </p:grpSpPr>
        <p:grpSp>
          <p:nvGrpSpPr>
            <p:cNvPr id="9" name="Group 8"/>
            <p:cNvGrpSpPr/>
            <p:nvPr/>
          </p:nvGrpSpPr>
          <p:grpSpPr>
            <a:xfrm>
              <a:off x="9613304" y="5279098"/>
              <a:ext cx="4982976" cy="3158565"/>
              <a:chOff x="9939891" y="5298471"/>
              <a:chExt cx="4982976" cy="3158565"/>
            </a:xfrm>
          </p:grpSpPr>
          <p:sp>
            <p:nvSpPr>
              <p:cNvPr id="7" name="Oval 6"/>
              <p:cNvSpPr/>
              <p:nvPr/>
            </p:nvSpPr>
            <p:spPr>
              <a:xfrm rot="21129153">
                <a:off x="9939891" y="5298471"/>
                <a:ext cx="4982976" cy="3158565"/>
              </a:xfrm>
              <a:prstGeom prst="ellipse">
                <a:avLst/>
              </a:prstGeom>
              <a:solidFill>
                <a:schemeClr val="accent1">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4" name="TextBox 33"/>
              <p:cNvSpPr txBox="1"/>
              <p:nvPr/>
            </p:nvSpPr>
            <p:spPr>
              <a:xfrm>
                <a:off x="10252496" y="6691568"/>
                <a:ext cx="613625" cy="815513"/>
              </a:xfrm>
              <a:prstGeom prst="rect">
                <a:avLst/>
              </a:prstGeom>
              <a:noFill/>
            </p:spPr>
            <p:txBody>
              <a:bodyPr wrap="square" rtlCol="0">
                <a:spAutoFit/>
              </a:bodyPr>
              <a:lstStyle/>
              <a:p>
                <a:pPr defTabSz="609630"/>
                <a:r>
                  <a:rPr lang="en-US" sz="2933" dirty="0">
                    <a:solidFill>
                      <a:prstClr val="black"/>
                    </a:solidFill>
                    <a:latin typeface="Arial" panose="020B0604020202020204" pitchFamily="34" charset="0"/>
                    <a:cs typeface="Arial" panose="020B0604020202020204" pitchFamily="34" charset="0"/>
                  </a:rPr>
                  <a:t>S</a:t>
                </a:r>
              </a:p>
            </p:txBody>
          </p:sp>
          <p:sp>
            <p:nvSpPr>
              <p:cNvPr id="8" name="Oval 7"/>
              <p:cNvSpPr/>
              <p:nvPr/>
            </p:nvSpPr>
            <p:spPr>
              <a:xfrm>
                <a:off x="12075992" y="5981812"/>
                <a:ext cx="2338276" cy="1653101"/>
              </a:xfrm>
              <a:prstGeom prst="ellipse">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5" name="TextBox 34"/>
              <p:cNvSpPr txBox="1"/>
              <p:nvPr/>
            </p:nvSpPr>
            <p:spPr>
              <a:xfrm>
                <a:off x="13591863" y="6444885"/>
                <a:ext cx="613625" cy="815513"/>
              </a:xfrm>
              <a:prstGeom prst="rect">
                <a:avLst/>
              </a:prstGeom>
              <a:noFill/>
            </p:spPr>
            <p:txBody>
              <a:bodyPr wrap="square" rtlCol="0">
                <a:spAutoFit/>
              </a:bodyPr>
              <a:lstStyle/>
              <a:p>
                <a:pPr defTabSz="609630"/>
                <a:r>
                  <a:rPr lang="en-US" sz="2933" dirty="0">
                    <a:solidFill>
                      <a:prstClr val="black"/>
                    </a:solidFill>
                    <a:latin typeface="Arial" panose="020B0604020202020204" pitchFamily="34" charset="0"/>
                    <a:cs typeface="Arial" panose="020B0604020202020204" pitchFamily="34" charset="0"/>
                  </a:rPr>
                  <a:t>T</a:t>
                </a:r>
              </a:p>
            </p:txBody>
          </p:sp>
        </p:grpSp>
        <p:sp>
          <p:nvSpPr>
            <p:cNvPr id="10" name="TextBox 9"/>
            <p:cNvSpPr txBox="1"/>
            <p:nvPr/>
          </p:nvSpPr>
          <p:spPr>
            <a:xfrm>
              <a:off x="8218816" y="8634508"/>
              <a:ext cx="7916056" cy="754149"/>
            </a:xfrm>
            <a:prstGeom prst="rect">
              <a:avLst/>
            </a:prstGeom>
            <a:noFill/>
          </p:spPr>
          <p:txBody>
            <a:bodyPr wrap="square" rtlCol="0">
              <a:spAutoFit/>
            </a:bodyPr>
            <a:lstStyle/>
            <a:p>
              <a:pPr defTabSz="609630"/>
              <a:r>
                <a:rPr lang="en-US" sz="2667" dirty="0">
                  <a:solidFill>
                    <a:srgbClr val="002060"/>
                  </a:solidFill>
                  <a:latin typeface="Arial" panose="020B0604020202020204" pitchFamily="34" charset="0"/>
                  <a:cs typeface="Arial" panose="020B0604020202020204" pitchFamily="34" charset="0"/>
                </a:rPr>
                <a:t>Minh </a:t>
              </a:r>
              <a:r>
                <a:rPr lang="en-US" sz="2667" dirty="0" err="1">
                  <a:solidFill>
                    <a:srgbClr val="002060"/>
                  </a:solidFill>
                  <a:latin typeface="Arial" panose="020B0604020202020204" pitchFamily="34" charset="0"/>
                  <a:cs typeface="Arial" panose="020B0604020202020204" pitchFamily="34" charset="0"/>
                </a:rPr>
                <a:t>họa</a:t>
              </a:r>
              <a:r>
                <a:rPr lang="en-US" sz="2667" dirty="0">
                  <a:solidFill>
                    <a:srgbClr val="002060"/>
                  </a:solidFill>
                  <a:latin typeface="Arial" panose="020B0604020202020204" pitchFamily="34" charset="0"/>
                  <a:cs typeface="Arial" panose="020B0604020202020204" pitchFamily="34" charset="0"/>
                </a:rPr>
                <a:t> T </a:t>
              </a:r>
              <a:r>
                <a:rPr lang="en-US" sz="2667" dirty="0" err="1">
                  <a:solidFill>
                    <a:srgbClr val="002060"/>
                  </a:solidFill>
                  <a:latin typeface="Arial" panose="020B0604020202020204" pitchFamily="34" charset="0"/>
                  <a:cs typeface="Arial" panose="020B0604020202020204" pitchFamily="34" charset="0"/>
                </a:rPr>
                <a:t>là</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một</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tập</a:t>
              </a:r>
              <a:r>
                <a:rPr lang="en-US" sz="2667" dirty="0">
                  <a:solidFill>
                    <a:srgbClr val="002060"/>
                  </a:solidFill>
                  <a:latin typeface="Arial" panose="020B0604020202020204" pitchFamily="34" charset="0"/>
                  <a:cs typeface="Arial" panose="020B0604020202020204" pitchFamily="34" charset="0"/>
                </a:rPr>
                <a:t> con </a:t>
              </a:r>
              <a:r>
                <a:rPr lang="en-US" sz="2667" dirty="0" err="1">
                  <a:solidFill>
                    <a:srgbClr val="002060"/>
                  </a:solidFill>
                  <a:latin typeface="Arial" panose="020B0604020202020204" pitchFamily="34" charset="0"/>
                  <a:cs typeface="Arial" panose="020B0604020202020204" pitchFamily="34" charset="0"/>
                </a:rPr>
                <a:t>của</a:t>
              </a:r>
              <a:r>
                <a:rPr lang="en-US" sz="2667" dirty="0">
                  <a:solidFill>
                    <a:srgbClr val="002060"/>
                  </a:solidFill>
                  <a:latin typeface="Arial" panose="020B0604020202020204" pitchFamily="34" charset="0"/>
                  <a:cs typeface="Arial" panose="020B0604020202020204" pitchFamily="34" charset="0"/>
                </a:rPr>
                <a:t> S</a:t>
              </a:r>
            </a:p>
          </p:txBody>
        </p:sp>
      </p:grpSp>
    </p:spTree>
    <p:extLst>
      <p:ext uri="{BB962C8B-B14F-4D97-AF65-F5344CB8AC3E}">
        <p14:creationId xmlns:p14="http://schemas.microsoft.com/office/powerpoint/2010/main" val="1227347066"/>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grpSp>
        <p:nvGrpSpPr>
          <p:cNvPr id="7" name="Group 7"/>
          <p:cNvGrpSpPr/>
          <p:nvPr/>
        </p:nvGrpSpPr>
        <p:grpSpPr>
          <a:xfrm>
            <a:off x="558800" y="482601"/>
            <a:ext cx="11023600" cy="5983995"/>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81" y="6022408"/>
            <a:ext cx="1734248" cy="83559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1039108" y="386319"/>
            <a:ext cx="936445" cy="515896"/>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1148092" y="5738339"/>
            <a:ext cx="1739122" cy="445847"/>
          </a:xfrm>
          <a:prstGeom prst="rect">
            <a:avLst/>
          </a:prstGeom>
        </p:spPr>
      </p:pic>
      <p:pic>
        <p:nvPicPr>
          <p:cNvPr id="19" name="Picture 1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14987" y="-109134"/>
            <a:ext cx="1431765" cy="1356272"/>
          </a:xfrm>
          <a:prstGeom prst="rect">
            <a:avLst/>
          </a:prstGeom>
        </p:spPr>
      </p:pic>
      <p:sp>
        <p:nvSpPr>
          <p:cNvPr id="20" name="Rounded Rectangle 19"/>
          <p:cNvSpPr/>
          <p:nvPr/>
        </p:nvSpPr>
        <p:spPr>
          <a:xfrm>
            <a:off x="1639284" y="827804"/>
            <a:ext cx="1475843" cy="733011"/>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Ví</a:t>
            </a:r>
            <a:r>
              <a:rPr lang="en-US" sz="2667" b="1" dirty="0">
                <a:solidFill>
                  <a:prstClr val="white"/>
                </a:solidFill>
                <a:latin typeface="Arial" panose="020B0604020202020204" pitchFamily="34" charset="0"/>
                <a:cs typeface="Arial" panose="020B0604020202020204" pitchFamily="34" charset="0"/>
              </a:rPr>
              <a:t> </a:t>
            </a:r>
            <a:r>
              <a:rPr lang="en-US" sz="2667" b="1" dirty="0" err="1">
                <a:solidFill>
                  <a:prstClr val="white"/>
                </a:solidFill>
                <a:latin typeface="Arial" panose="020B0604020202020204" pitchFamily="34" charset="0"/>
                <a:cs typeface="Arial" panose="020B0604020202020204" pitchFamily="34" charset="0"/>
              </a:rPr>
              <a:t>dụ</a:t>
            </a:r>
            <a:r>
              <a:rPr lang="en-US" sz="2667" b="1" dirty="0">
                <a:solidFill>
                  <a:prstClr val="white"/>
                </a:solidFill>
                <a:latin typeface="Arial" panose="020B0604020202020204" pitchFamily="34" charset="0"/>
                <a:cs typeface="Arial" panose="020B0604020202020204" pitchFamily="34" charset="0"/>
              </a:rPr>
              <a:t> 2</a:t>
            </a:r>
          </a:p>
        </p:txBody>
      </p:sp>
      <p:sp>
        <p:nvSpPr>
          <p:cNvPr id="3" name="TextBox 2"/>
          <p:cNvSpPr txBox="1"/>
          <p:nvPr/>
        </p:nvSpPr>
        <p:spPr>
          <a:xfrm>
            <a:off x="1620811" y="897387"/>
            <a:ext cx="9232031" cy="1939377"/>
          </a:xfrm>
          <a:prstGeom prst="rect">
            <a:avLst/>
          </a:prstGeom>
          <a:noFill/>
        </p:spPr>
        <p:txBody>
          <a:bodyPr wrap="square" rtlCol="0">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                  Cho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S = {2; 3; 5}. </a:t>
            </a:r>
            <a:r>
              <a:rPr lang="en-US" sz="2667" dirty="0" err="1">
                <a:solidFill>
                  <a:prstClr val="black"/>
                </a:solidFill>
                <a:latin typeface="Arial" panose="020B0604020202020204" pitchFamily="34" charset="0"/>
                <a:cs typeface="Arial" panose="020B0604020202020204" pitchFamily="34" charset="0"/>
              </a:rPr>
              <a:t>Những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đây</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con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S?</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    S</a:t>
            </a:r>
            <a:r>
              <a:rPr lang="en-US" sz="2667" baseline="-25000" dirty="0">
                <a:solidFill>
                  <a:prstClr val="black"/>
                </a:solidFill>
                <a:latin typeface="Arial" panose="020B0604020202020204" pitchFamily="34" charset="0"/>
                <a:cs typeface="Arial" panose="020B0604020202020204" pitchFamily="34" charset="0"/>
              </a:rPr>
              <a:t>1</a:t>
            </a:r>
            <a:r>
              <a:rPr lang="en-US" sz="2667" dirty="0">
                <a:solidFill>
                  <a:prstClr val="black"/>
                </a:solidFill>
                <a:latin typeface="Arial" panose="020B0604020202020204" pitchFamily="34" charset="0"/>
                <a:cs typeface="Arial" panose="020B0604020202020204" pitchFamily="34" charset="0"/>
              </a:rPr>
              <a:t> = {3}                    S</a:t>
            </a:r>
            <a:r>
              <a:rPr lang="en-US" sz="2667" baseline="-25000" dirty="0">
                <a:solidFill>
                  <a:prstClr val="black"/>
                </a:solidFill>
                <a:latin typeface="Arial" panose="020B0604020202020204" pitchFamily="34" charset="0"/>
                <a:cs typeface="Arial" panose="020B0604020202020204" pitchFamily="34" charset="0"/>
              </a:rPr>
              <a:t>2</a:t>
            </a:r>
            <a:r>
              <a:rPr lang="en-US" sz="2667" dirty="0">
                <a:solidFill>
                  <a:prstClr val="black"/>
                </a:solidFill>
                <a:latin typeface="Arial" panose="020B0604020202020204" pitchFamily="34" charset="0"/>
                <a:cs typeface="Arial" panose="020B0604020202020204" pitchFamily="34" charset="0"/>
              </a:rPr>
              <a:t> = {0; 2}                        S</a:t>
            </a:r>
            <a:r>
              <a:rPr lang="en-US" sz="2667" baseline="-25000" dirty="0">
                <a:solidFill>
                  <a:prstClr val="black"/>
                </a:solidFill>
                <a:latin typeface="Arial" panose="020B0604020202020204" pitchFamily="34" charset="0"/>
                <a:cs typeface="Arial" panose="020B0604020202020204" pitchFamily="34" charset="0"/>
              </a:rPr>
              <a:t>3</a:t>
            </a:r>
            <a:r>
              <a:rPr lang="en-US" sz="2667" dirty="0">
                <a:solidFill>
                  <a:prstClr val="black"/>
                </a:solidFill>
                <a:latin typeface="Arial" panose="020B0604020202020204" pitchFamily="34" charset="0"/>
                <a:cs typeface="Arial" panose="020B0604020202020204" pitchFamily="34" charset="0"/>
              </a:rPr>
              <a:t> = {3; 5}  </a:t>
            </a:r>
          </a:p>
        </p:txBody>
      </p:sp>
      <p:sp>
        <p:nvSpPr>
          <p:cNvPr id="21" name="Oval Callout 20"/>
          <p:cNvSpPr/>
          <p:nvPr/>
        </p:nvSpPr>
        <p:spPr>
          <a:xfrm>
            <a:off x="1016333" y="2832443"/>
            <a:ext cx="1120987" cy="812800"/>
          </a:xfrm>
          <a:prstGeom prst="wedgeEllipseCallout">
            <a:avLst>
              <a:gd name="adj1" fmla="val 46841"/>
              <a:gd name="adj2" fmla="val 49167"/>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Giải</a:t>
            </a:r>
            <a:endParaRPr lang="en-US" sz="2667"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2374813" y="3010858"/>
            <a:ext cx="8737600" cy="502766"/>
          </a:xfrm>
          <a:prstGeom prst="rect">
            <a:avLst/>
          </a:prstGeom>
          <a:noFill/>
        </p:spPr>
        <p:txBody>
          <a:bodyPr wrap="square" rtlCol="0">
            <a:spAutoFit/>
          </a:bodyPr>
          <a:lstStyle/>
          <a:p>
            <a:pPr defTabSz="609630"/>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S</a:t>
            </a:r>
            <a:r>
              <a:rPr lang="en-US" sz="2667" baseline="-25000" dirty="0">
                <a:solidFill>
                  <a:prstClr val="black"/>
                </a:solidFill>
                <a:latin typeface="Arial" panose="020B0604020202020204" pitchFamily="34" charset="0"/>
                <a:cs typeface="Arial" panose="020B0604020202020204" pitchFamily="34" charset="0"/>
              </a:rPr>
              <a:t>1</a:t>
            </a:r>
            <a:r>
              <a:rPr lang="en-US" sz="2667" dirty="0">
                <a:solidFill>
                  <a:prstClr val="black"/>
                </a:solidFill>
                <a:latin typeface="Arial" panose="020B0604020202020204" pitchFamily="34" charset="0"/>
                <a:cs typeface="Arial" panose="020B0604020202020204" pitchFamily="34" charset="0"/>
              </a:rPr>
              <a:t> = {3}, S</a:t>
            </a:r>
            <a:r>
              <a:rPr lang="en-US" sz="2667" baseline="-25000" dirty="0">
                <a:solidFill>
                  <a:prstClr val="black"/>
                </a:solidFill>
                <a:latin typeface="Arial" panose="020B0604020202020204" pitchFamily="34" charset="0"/>
                <a:cs typeface="Arial" panose="020B0604020202020204" pitchFamily="34" charset="0"/>
              </a:rPr>
              <a:t>3</a:t>
            </a:r>
            <a:r>
              <a:rPr lang="en-US" sz="2667" dirty="0">
                <a:solidFill>
                  <a:prstClr val="black"/>
                </a:solidFill>
                <a:latin typeface="Arial" panose="020B0604020202020204" pitchFamily="34" charset="0"/>
                <a:cs typeface="Arial" panose="020B0604020202020204" pitchFamily="34" charset="0"/>
              </a:rPr>
              <a:t> = {3; 5}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những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con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S.</a:t>
            </a:r>
          </a:p>
        </p:txBody>
      </p:sp>
      <p:grpSp>
        <p:nvGrpSpPr>
          <p:cNvPr id="61" name="Group 60"/>
          <p:cNvGrpSpPr/>
          <p:nvPr/>
        </p:nvGrpSpPr>
        <p:grpSpPr>
          <a:xfrm>
            <a:off x="1420065" y="3686853"/>
            <a:ext cx="10049541" cy="2758178"/>
            <a:chOff x="2130097" y="5530279"/>
            <a:chExt cx="15074311" cy="4137268"/>
          </a:xfrm>
        </p:grpSpPr>
        <p:sp>
          <p:nvSpPr>
            <p:cNvPr id="5" name="Oval 4"/>
            <p:cNvSpPr/>
            <p:nvPr/>
          </p:nvSpPr>
          <p:spPr>
            <a:xfrm rot="21134945">
              <a:off x="2131109" y="632181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Oval 23"/>
            <p:cNvSpPr/>
            <p:nvPr/>
          </p:nvSpPr>
          <p:spPr>
            <a:xfrm rot="21134945">
              <a:off x="7324521" y="6321811"/>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2" name="Oval 31"/>
            <p:cNvSpPr/>
            <p:nvPr/>
          </p:nvSpPr>
          <p:spPr>
            <a:xfrm rot="21134945">
              <a:off x="12140103" y="629990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3" name="Oval 32"/>
            <p:cNvSpPr/>
            <p:nvPr/>
          </p:nvSpPr>
          <p:spPr>
            <a:xfrm rot="21134945">
              <a:off x="4250459" y="7022898"/>
              <a:ext cx="1574441" cy="12574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4" name="Oval 33"/>
            <p:cNvSpPr/>
            <p:nvPr/>
          </p:nvSpPr>
          <p:spPr>
            <a:xfrm rot="643827">
              <a:off x="8607881" y="5530279"/>
              <a:ext cx="1574441" cy="1813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5" name="Oval 34"/>
            <p:cNvSpPr/>
            <p:nvPr/>
          </p:nvSpPr>
          <p:spPr>
            <a:xfrm rot="4280279">
              <a:off x="13752334" y="6697151"/>
              <a:ext cx="1521401" cy="26613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TextBox 5"/>
            <p:cNvSpPr txBox="1"/>
            <p:nvPr/>
          </p:nvSpPr>
          <p:spPr>
            <a:xfrm>
              <a:off x="4796240" y="7297699"/>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3</a:t>
              </a:r>
            </a:p>
          </p:txBody>
        </p:sp>
        <p:sp>
          <p:nvSpPr>
            <p:cNvPr id="36" name="TextBox 35"/>
            <p:cNvSpPr txBox="1"/>
            <p:nvPr/>
          </p:nvSpPr>
          <p:spPr>
            <a:xfrm>
              <a:off x="3385532" y="6518397"/>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2</a:t>
              </a:r>
            </a:p>
          </p:txBody>
        </p:sp>
        <p:sp>
          <p:nvSpPr>
            <p:cNvPr id="37" name="TextBox 36"/>
            <p:cNvSpPr txBox="1"/>
            <p:nvPr/>
          </p:nvSpPr>
          <p:spPr>
            <a:xfrm>
              <a:off x="3334655" y="8206675"/>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5</a:t>
              </a:r>
            </a:p>
          </p:txBody>
        </p:sp>
        <p:sp>
          <p:nvSpPr>
            <p:cNvPr id="38" name="TextBox 37"/>
            <p:cNvSpPr txBox="1"/>
            <p:nvPr/>
          </p:nvSpPr>
          <p:spPr>
            <a:xfrm>
              <a:off x="10232581" y="7270452"/>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3</a:t>
              </a:r>
            </a:p>
          </p:txBody>
        </p:sp>
        <p:sp>
          <p:nvSpPr>
            <p:cNvPr id="39" name="TextBox 38"/>
            <p:cNvSpPr txBox="1"/>
            <p:nvPr/>
          </p:nvSpPr>
          <p:spPr>
            <a:xfrm>
              <a:off x="8821873" y="6491149"/>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2</a:t>
              </a:r>
            </a:p>
          </p:txBody>
        </p:sp>
        <p:sp>
          <p:nvSpPr>
            <p:cNvPr id="40" name="TextBox 39"/>
            <p:cNvSpPr txBox="1"/>
            <p:nvPr/>
          </p:nvSpPr>
          <p:spPr>
            <a:xfrm>
              <a:off x="8770996" y="8179428"/>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5</a:t>
              </a:r>
            </a:p>
          </p:txBody>
        </p:sp>
        <p:sp>
          <p:nvSpPr>
            <p:cNvPr id="41" name="TextBox 40"/>
            <p:cNvSpPr txBox="1"/>
            <p:nvPr/>
          </p:nvSpPr>
          <p:spPr>
            <a:xfrm>
              <a:off x="14677929" y="7319943"/>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3</a:t>
              </a:r>
            </a:p>
          </p:txBody>
        </p:sp>
        <p:sp>
          <p:nvSpPr>
            <p:cNvPr id="42" name="TextBox 41"/>
            <p:cNvSpPr txBox="1"/>
            <p:nvPr/>
          </p:nvSpPr>
          <p:spPr>
            <a:xfrm>
              <a:off x="13306098" y="6446982"/>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2</a:t>
              </a:r>
            </a:p>
          </p:txBody>
        </p:sp>
        <p:sp>
          <p:nvSpPr>
            <p:cNvPr id="43" name="TextBox 42"/>
            <p:cNvSpPr txBox="1"/>
            <p:nvPr/>
          </p:nvSpPr>
          <p:spPr>
            <a:xfrm>
              <a:off x="13456869" y="8005623"/>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5</a:t>
              </a:r>
            </a:p>
          </p:txBody>
        </p:sp>
        <p:sp>
          <p:nvSpPr>
            <p:cNvPr id="44" name="TextBox 43"/>
            <p:cNvSpPr txBox="1"/>
            <p:nvPr/>
          </p:nvSpPr>
          <p:spPr>
            <a:xfrm>
              <a:off x="8873946" y="5570220"/>
              <a:ext cx="1042310" cy="754149"/>
            </a:xfrm>
            <a:prstGeom prst="rect">
              <a:avLst/>
            </a:prstGeom>
            <a:noFill/>
          </p:spPr>
          <p:txBody>
            <a:bodyPr wrap="square" rtlCol="0">
              <a:spAutoFit/>
            </a:bodyPr>
            <a:lstStyle/>
            <a:p>
              <a:pPr algn="ctr" defTabSz="609630"/>
              <a:r>
                <a:rPr lang="en-US" sz="2667" dirty="0">
                  <a:solidFill>
                    <a:srgbClr val="0070C0"/>
                  </a:solidFill>
                  <a:latin typeface="Arial" panose="020B0604020202020204" pitchFamily="34" charset="0"/>
                  <a:cs typeface="Arial" panose="020B0604020202020204" pitchFamily="34" charset="0"/>
                </a:rPr>
                <a:t>0</a:t>
              </a:r>
            </a:p>
          </p:txBody>
        </p:sp>
        <p:sp>
          <p:nvSpPr>
            <p:cNvPr id="9" name="TextBox 8"/>
            <p:cNvSpPr txBox="1"/>
            <p:nvPr/>
          </p:nvSpPr>
          <p:spPr>
            <a:xfrm>
              <a:off x="2130097" y="6038791"/>
              <a:ext cx="782234" cy="75414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p>
          </p:txBody>
        </p:sp>
        <p:sp>
          <p:nvSpPr>
            <p:cNvPr id="45" name="TextBox 44"/>
            <p:cNvSpPr txBox="1"/>
            <p:nvPr/>
          </p:nvSpPr>
          <p:spPr>
            <a:xfrm>
              <a:off x="6021743" y="8297748"/>
              <a:ext cx="782234" cy="136979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r>
                <a:rPr lang="en-US" sz="2667" baseline="-25000" dirty="0">
                  <a:solidFill>
                    <a:prstClr val="black"/>
                  </a:solidFill>
                  <a:latin typeface="Arial" panose="020B0604020202020204" pitchFamily="34" charset="0"/>
                  <a:cs typeface="Arial" panose="020B0604020202020204" pitchFamily="34" charset="0"/>
                </a:rPr>
                <a:t>1</a:t>
              </a:r>
              <a:endParaRPr lang="en-US" sz="2667" dirty="0">
                <a:solidFill>
                  <a:prstClr val="black"/>
                </a:solidFill>
                <a:latin typeface="Arial" panose="020B0604020202020204" pitchFamily="34" charset="0"/>
                <a:cs typeface="Arial" panose="020B0604020202020204" pitchFamily="34" charset="0"/>
              </a:endParaRPr>
            </a:p>
          </p:txBody>
        </p:sp>
        <p:sp>
          <p:nvSpPr>
            <p:cNvPr id="46" name="TextBox 45"/>
            <p:cNvSpPr txBox="1"/>
            <p:nvPr/>
          </p:nvSpPr>
          <p:spPr>
            <a:xfrm>
              <a:off x="7210911" y="6104074"/>
              <a:ext cx="782234" cy="75414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p>
          </p:txBody>
        </p:sp>
        <p:sp>
          <p:nvSpPr>
            <p:cNvPr id="47" name="TextBox 46"/>
            <p:cNvSpPr txBox="1"/>
            <p:nvPr/>
          </p:nvSpPr>
          <p:spPr>
            <a:xfrm>
              <a:off x="10520815" y="5594130"/>
              <a:ext cx="782234" cy="136979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r>
                <a:rPr lang="en-US" sz="2667" baseline="-25000" dirty="0">
                  <a:solidFill>
                    <a:prstClr val="black"/>
                  </a:solidFill>
                  <a:latin typeface="Arial" panose="020B0604020202020204" pitchFamily="34" charset="0"/>
                  <a:cs typeface="Arial" panose="020B0604020202020204" pitchFamily="34" charset="0"/>
                </a:rPr>
                <a:t>2</a:t>
              </a:r>
              <a:endParaRPr lang="en-US" sz="2667" dirty="0">
                <a:solidFill>
                  <a:prstClr val="black"/>
                </a:solidFill>
                <a:latin typeface="Arial" panose="020B0604020202020204" pitchFamily="34" charset="0"/>
                <a:cs typeface="Arial" panose="020B0604020202020204" pitchFamily="34" charset="0"/>
              </a:endParaRPr>
            </a:p>
          </p:txBody>
        </p:sp>
        <p:sp>
          <p:nvSpPr>
            <p:cNvPr id="48" name="TextBox 47"/>
            <p:cNvSpPr txBox="1"/>
            <p:nvPr/>
          </p:nvSpPr>
          <p:spPr>
            <a:xfrm>
              <a:off x="12000580" y="6147634"/>
              <a:ext cx="782234" cy="75414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p>
          </p:txBody>
        </p:sp>
        <p:sp>
          <p:nvSpPr>
            <p:cNvPr id="49" name="TextBox 48"/>
            <p:cNvSpPr txBox="1"/>
            <p:nvPr/>
          </p:nvSpPr>
          <p:spPr>
            <a:xfrm>
              <a:off x="16422174" y="6978532"/>
              <a:ext cx="782234" cy="1369799"/>
            </a:xfrm>
            <a:prstGeom prst="rect">
              <a:avLst/>
            </a:prstGeom>
            <a:noFill/>
          </p:spPr>
          <p:txBody>
            <a:bodyPr wrap="square" rtlCol="0">
              <a:spAutoFit/>
            </a:bodyPr>
            <a:lstStyle/>
            <a:p>
              <a:pPr defTabSz="609630"/>
              <a:r>
                <a:rPr lang="en-US" sz="2667" dirty="0">
                  <a:solidFill>
                    <a:prstClr val="black"/>
                  </a:solidFill>
                  <a:latin typeface="Arial" panose="020B0604020202020204" pitchFamily="34" charset="0"/>
                  <a:cs typeface="Arial" panose="020B0604020202020204" pitchFamily="34" charset="0"/>
                </a:rPr>
                <a:t>S</a:t>
              </a:r>
              <a:r>
                <a:rPr lang="en-US" sz="2667" baseline="-25000" dirty="0">
                  <a:solidFill>
                    <a:prstClr val="black"/>
                  </a:solidFill>
                  <a:latin typeface="Arial" panose="020B0604020202020204" pitchFamily="34" charset="0"/>
                  <a:cs typeface="Arial" panose="020B0604020202020204" pitchFamily="34" charset="0"/>
                </a:rPr>
                <a:t>3</a:t>
              </a:r>
              <a:endParaRPr lang="en-US" sz="2667" dirty="0">
                <a:solidFill>
                  <a:prstClr val="black"/>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2521213" y="6580138"/>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31589" y="6667107"/>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398766" y="6690531"/>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18089" y="8082805"/>
              <a:ext cx="451440" cy="37661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7" idx="1"/>
            </p:cNvCxnSpPr>
            <p:nvPr/>
          </p:nvCxnSpPr>
          <p:spPr>
            <a:xfrm flipV="1">
              <a:off x="10115419" y="5948072"/>
              <a:ext cx="405396" cy="11698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5798851" y="7474513"/>
              <a:ext cx="660520" cy="19937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942662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up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21"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297321" y="6304489"/>
            <a:ext cx="936445" cy="515896"/>
          </a:xfrm>
          <a:prstGeom prst="rect">
            <a:avLst/>
          </a:prstGeom>
        </p:spPr>
      </p:pic>
      <p:sp>
        <p:nvSpPr>
          <p:cNvPr id="16" name="Rounded Rectangle 15"/>
          <p:cNvSpPr/>
          <p:nvPr/>
        </p:nvSpPr>
        <p:spPr>
          <a:xfrm>
            <a:off x="572573" y="616712"/>
            <a:ext cx="10996028" cy="5769221"/>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5"/>
          <p:cNvPicPr>
            <a:picLocks noChangeAspect="1"/>
          </p:cNvPicPr>
          <p:nvPr/>
        </p:nvPicPr>
        <p:blipFill>
          <a:blip r:embed="rId1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2400" y="377516"/>
            <a:ext cx="1445601" cy="484277"/>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691873" y="5157299"/>
            <a:ext cx="1753455" cy="1661000"/>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72573" y="207875"/>
            <a:ext cx="901029" cy="1103711"/>
          </a:xfrm>
          <a:prstGeom prst="rect">
            <a:avLst/>
          </a:prstGeom>
        </p:spPr>
      </p:pic>
      <p:sp>
        <p:nvSpPr>
          <p:cNvPr id="3" name="TextBox 2"/>
          <p:cNvSpPr txBox="1"/>
          <p:nvPr/>
        </p:nvSpPr>
        <p:spPr>
          <a:xfrm>
            <a:off x="1430005" y="873962"/>
            <a:ext cx="4368398" cy="502766"/>
          </a:xfrm>
          <a:prstGeom prst="rect">
            <a:avLst/>
          </a:prstGeom>
          <a:noFill/>
        </p:spPr>
        <p:txBody>
          <a:bodyPr wrap="square" rtlCol="0">
            <a:spAutoFit/>
          </a:bodyPr>
          <a:lstStyle/>
          <a:p>
            <a:pPr defTabSz="609630"/>
            <a:r>
              <a:rPr lang="en-US" sz="2667" b="1" dirty="0">
                <a:solidFill>
                  <a:srgbClr val="F79646">
                    <a:lumMod val="75000"/>
                  </a:srgbClr>
                </a:solidFill>
                <a:latin typeface="Arial" panose="020B0604020202020204" pitchFamily="34" charset="0"/>
                <a:cs typeface="Arial" panose="020B0604020202020204" pitchFamily="34" charset="0"/>
              </a:rPr>
              <a:t>c. </a:t>
            </a:r>
            <a:r>
              <a:rPr lang="en-US" sz="2667" b="1" dirty="0" err="1">
                <a:solidFill>
                  <a:srgbClr val="F79646">
                    <a:lumMod val="75000"/>
                  </a:srgbClr>
                </a:solidFill>
                <a:latin typeface="Arial" panose="020B0604020202020204" pitchFamily="34" charset="0"/>
                <a:cs typeface="Arial" panose="020B0604020202020204" pitchFamily="34" charset="0"/>
              </a:rPr>
              <a:t>Hai</a:t>
            </a:r>
            <a:r>
              <a:rPr lang="en-US" sz="2667" b="1" dirty="0">
                <a:solidFill>
                  <a:srgbClr val="F79646">
                    <a:lumMod val="75000"/>
                  </a:srgbClr>
                </a:solidFill>
                <a:latin typeface="Arial" panose="020B0604020202020204" pitchFamily="34" charset="0"/>
                <a:cs typeface="Arial" panose="020B0604020202020204" pitchFamily="34" charset="0"/>
              </a:rPr>
              <a:t> </a:t>
            </a:r>
            <a:r>
              <a:rPr lang="en-US" sz="2667" b="1" dirty="0" err="1">
                <a:solidFill>
                  <a:srgbClr val="F79646">
                    <a:lumMod val="75000"/>
                  </a:srgbClr>
                </a:solidFill>
                <a:latin typeface="Arial" panose="020B0604020202020204" pitchFamily="34" charset="0"/>
                <a:cs typeface="Arial" panose="020B0604020202020204" pitchFamily="34" charset="0"/>
              </a:rPr>
              <a:t>tập</a:t>
            </a:r>
            <a:r>
              <a:rPr lang="en-US" sz="2667" b="1" dirty="0">
                <a:solidFill>
                  <a:srgbClr val="F79646">
                    <a:lumMod val="75000"/>
                  </a:srgbClr>
                </a:solidFill>
                <a:latin typeface="Arial" panose="020B0604020202020204" pitchFamily="34" charset="0"/>
                <a:cs typeface="Arial" panose="020B0604020202020204" pitchFamily="34" charset="0"/>
              </a:rPr>
              <a:t> </a:t>
            </a:r>
            <a:r>
              <a:rPr lang="en-US" sz="2667" b="1" dirty="0" err="1">
                <a:solidFill>
                  <a:srgbClr val="F79646">
                    <a:lumMod val="75000"/>
                  </a:srgbClr>
                </a:solidFill>
                <a:latin typeface="Arial" panose="020B0604020202020204" pitchFamily="34" charset="0"/>
                <a:cs typeface="Arial" panose="020B0604020202020204" pitchFamily="34" charset="0"/>
              </a:rPr>
              <a:t>hợp</a:t>
            </a:r>
            <a:r>
              <a:rPr lang="en-US" sz="2667" b="1" dirty="0">
                <a:solidFill>
                  <a:srgbClr val="F79646">
                    <a:lumMod val="75000"/>
                  </a:srgbClr>
                </a:solidFill>
                <a:latin typeface="Arial" panose="020B0604020202020204" pitchFamily="34" charset="0"/>
                <a:cs typeface="Arial" panose="020B0604020202020204" pitchFamily="34" charset="0"/>
              </a:rPr>
              <a:t> </a:t>
            </a:r>
            <a:r>
              <a:rPr lang="en-US" sz="2667" b="1" dirty="0" err="1">
                <a:solidFill>
                  <a:srgbClr val="F79646">
                    <a:lumMod val="75000"/>
                  </a:srgbClr>
                </a:solidFill>
                <a:latin typeface="Arial" panose="020B0604020202020204" pitchFamily="34" charset="0"/>
                <a:cs typeface="Arial" panose="020B0604020202020204" pitchFamily="34" charset="0"/>
              </a:rPr>
              <a:t>bằng</a:t>
            </a:r>
            <a:r>
              <a:rPr lang="en-US" sz="2667" b="1" dirty="0">
                <a:solidFill>
                  <a:srgbClr val="F79646">
                    <a:lumMod val="75000"/>
                  </a:srgbClr>
                </a:solidFill>
                <a:latin typeface="Arial" panose="020B0604020202020204" pitchFamily="34" charset="0"/>
                <a:cs typeface="Arial" panose="020B0604020202020204" pitchFamily="34" charset="0"/>
              </a:rPr>
              <a:t> </a:t>
            </a:r>
            <a:r>
              <a:rPr lang="en-US" sz="2667" b="1" dirty="0" err="1">
                <a:solidFill>
                  <a:srgbClr val="F79646">
                    <a:lumMod val="75000"/>
                  </a:srgbClr>
                </a:solidFill>
                <a:latin typeface="Arial" panose="020B0604020202020204" pitchFamily="34" charset="0"/>
                <a:cs typeface="Arial" panose="020B0604020202020204" pitchFamily="34" charset="0"/>
              </a:rPr>
              <a:t>nhau</a:t>
            </a:r>
            <a:endParaRPr lang="en-US" sz="2667" b="1" dirty="0">
              <a:solidFill>
                <a:srgbClr val="F79646">
                  <a:lumMod val="75000"/>
                </a:srgbClr>
              </a:solidFill>
              <a:latin typeface="Arial" panose="020B0604020202020204" pitchFamily="34" charset="0"/>
              <a:cs typeface="Arial" panose="020B0604020202020204" pitchFamily="34" charset="0"/>
            </a:endParaRPr>
          </a:p>
        </p:txBody>
      </p:sp>
      <p:grpSp>
        <p:nvGrpSpPr>
          <p:cNvPr id="5" name="Group 4"/>
          <p:cNvGrpSpPr/>
          <p:nvPr/>
        </p:nvGrpSpPr>
        <p:grpSpPr>
          <a:xfrm>
            <a:off x="1430005" y="1495757"/>
            <a:ext cx="9466871" cy="3170740"/>
            <a:chOff x="2182694" y="2401822"/>
            <a:chExt cx="14200306" cy="4756110"/>
          </a:xfrm>
        </p:grpSpPr>
        <p:sp>
          <p:nvSpPr>
            <p:cNvPr id="14" name="Rounded Rectangle 13"/>
            <p:cNvSpPr/>
            <p:nvPr/>
          </p:nvSpPr>
          <p:spPr>
            <a:xfrm>
              <a:off x="2210403" y="2413719"/>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a:solidFill>
                    <a:prstClr val="white"/>
                  </a:solidFill>
                  <a:latin typeface="Arial" panose="020B0604020202020204" pitchFamily="34" charset="0"/>
                  <a:cs typeface="Arial" panose="020B0604020202020204" pitchFamily="34" charset="0"/>
                </a:rPr>
                <a:t>HĐ4</a:t>
              </a:r>
            </a:p>
          </p:txBody>
        </p:sp>
        <p:sp>
          <p:nvSpPr>
            <p:cNvPr id="4" name="Rectangle 3"/>
            <p:cNvSpPr/>
            <p:nvPr/>
          </p:nvSpPr>
          <p:spPr>
            <a:xfrm>
              <a:off x="2182694" y="2401822"/>
              <a:ext cx="14200306" cy="4756110"/>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               S</a:t>
              </a:r>
              <a:r>
                <a:rPr lang="vi-VN" sz="2667" dirty="0">
                  <a:solidFill>
                    <a:prstClr val="black"/>
                  </a:solidFill>
                  <a:latin typeface="Arial" panose="020B0604020202020204" pitchFamily="34" charset="0"/>
                  <a:cs typeface="Arial" panose="020B0604020202020204" pitchFamily="34" charset="0"/>
                </a:rPr>
                <a:t>ơn và Thu viết tập hợp các số chính phương nhỏ hơn 100 như sau:</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Sơn: S = {0; 1; 4; 9; 16; 25; 36; 49; 64; 81}</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Thu: T = {n</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N|n là số chính phương; n &lt; 100}.</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Hỏi bạn nào viết đúng?</a:t>
              </a:r>
              <a:endParaRPr lang="en-US" sz="2667" dirty="0">
                <a:solidFill>
                  <a:prstClr val="black"/>
                </a:solidFill>
                <a:latin typeface="Arial" panose="020B0604020202020204" pitchFamily="34" charset="0"/>
                <a:cs typeface="Arial" panose="020B0604020202020204" pitchFamily="34" charset="0"/>
              </a:endParaRPr>
            </a:p>
          </p:txBody>
        </p:sp>
      </p:grpSp>
      <p:sp>
        <p:nvSpPr>
          <p:cNvPr id="6" name="Chevron 5"/>
          <p:cNvSpPr/>
          <p:nvPr/>
        </p:nvSpPr>
        <p:spPr>
          <a:xfrm>
            <a:off x="8761490" y="2971800"/>
            <a:ext cx="609600" cy="914400"/>
          </a:xfrm>
          <a:prstGeom prst="chevron">
            <a:avLst>
              <a:gd name="adj" fmla="val 885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7" name="TextBox 6"/>
          <p:cNvSpPr txBox="1"/>
          <p:nvPr/>
        </p:nvSpPr>
        <p:spPr>
          <a:xfrm>
            <a:off x="9456593" y="2701589"/>
            <a:ext cx="1916601" cy="1323696"/>
          </a:xfrm>
          <a:prstGeom prst="rect">
            <a:avLst/>
          </a:prstGeom>
          <a:noFill/>
        </p:spPr>
        <p:txBody>
          <a:bodyPr wrap="square" rtlCol="0">
            <a:spAutoFit/>
          </a:bodyPr>
          <a:lstStyle/>
          <a:p>
            <a:pPr algn="just" defTabSz="609630">
              <a:lnSpc>
                <a:spcPct val="150000"/>
              </a:lnSpc>
            </a:pPr>
            <a:r>
              <a:rPr lang="en-US" sz="2667" dirty="0" err="1">
                <a:solidFill>
                  <a:srgbClr val="C00000"/>
                </a:solidFill>
                <a:latin typeface="Arial" panose="020B0604020202020204" pitchFamily="34" charset="0"/>
                <a:cs typeface="Arial" panose="020B0604020202020204" pitchFamily="34" charset="0"/>
              </a:rPr>
              <a:t>Cả</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hai</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bạn</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đều</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đúng</a:t>
            </a:r>
            <a:endParaRPr lang="en-US" sz="2667"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02" y="4784948"/>
            <a:ext cx="1066800" cy="977449"/>
          </a:xfrm>
          <a:prstGeom prst="rect">
            <a:avLst/>
          </a:prstGeom>
        </p:spPr>
      </p:pic>
      <p:sp>
        <p:nvSpPr>
          <p:cNvPr id="9" name="Rectangle 8"/>
          <p:cNvSpPr/>
          <p:nvPr/>
        </p:nvSpPr>
        <p:spPr>
          <a:xfrm>
            <a:off x="2184401" y="4784948"/>
            <a:ext cx="8712475" cy="1323696"/>
          </a:xfrm>
          <a:prstGeom prst="rect">
            <a:avLst/>
          </a:prstGeom>
        </p:spPr>
        <p:txBody>
          <a:bodyPr wrap="square">
            <a:spAutoFit/>
          </a:bodyPr>
          <a:lstStyle/>
          <a:p>
            <a:pPr algn="just" defTabSz="609630">
              <a:lnSpc>
                <a:spcPct val="150000"/>
              </a:lnSpc>
            </a:pPr>
            <a:r>
              <a:rPr lang="vi-VN" sz="2667" i="1" dirty="0">
                <a:solidFill>
                  <a:srgbClr val="002060"/>
                </a:solidFill>
                <a:latin typeface="Arial" panose="020B0604020202020204" pitchFamily="34" charset="0"/>
                <a:cs typeface="Arial" panose="020B0604020202020204" pitchFamily="34" charset="0"/>
              </a:rPr>
              <a:t>Phần tử tập hợp S có thuộc tập hợp T không? Ngược lại phần tử tập hợp T có thuộc tập hợp S không?</a:t>
            </a:r>
            <a:endParaRPr lang="en-US" sz="2667"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366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sp>
        <p:nvSpPr>
          <p:cNvPr id="7" name="Rounded Rectangle 6"/>
          <p:cNvSpPr/>
          <p:nvPr/>
        </p:nvSpPr>
        <p:spPr>
          <a:xfrm>
            <a:off x="660400" y="658252"/>
            <a:ext cx="10668000" cy="5767948"/>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srcRect/>
          <a:stretch>
            <a:fillRect/>
          </a:stretch>
        </p:blipFill>
        <p:spPr>
          <a:xfrm rot="-10800000" flipH="1">
            <a:off x="4318293" y="4148086"/>
            <a:ext cx="3555414" cy="453187"/>
          </a:xfrm>
          <a:prstGeom prst="rect">
            <a:avLst/>
          </a:prstGeom>
        </p:spPr>
      </p:pic>
      <p:pic>
        <p:nvPicPr>
          <p:cNvPr id="12" name="Picture 4"/>
          <p:cNvPicPr>
            <a:picLocks noChangeAspect="1"/>
          </p:cNvPicPr>
          <p:nvPr/>
        </p:nvPicPr>
        <p:blipFill>
          <a:blip r:embed="rId4"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38971" y="326206"/>
            <a:ext cx="1602547" cy="545527"/>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276" y="47139"/>
            <a:ext cx="1883829" cy="178449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3065322" y="6517674"/>
            <a:ext cx="1610811" cy="412953"/>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1128755" y="2731001"/>
            <a:ext cx="1331077" cy="733303"/>
          </a:xfrm>
          <a:prstGeom prst="rect">
            <a:avLst/>
          </a:prstGeom>
        </p:spPr>
      </p:pic>
      <p:grpSp>
        <p:nvGrpSpPr>
          <p:cNvPr id="27" name="Group 26"/>
          <p:cNvGrpSpPr/>
          <p:nvPr/>
        </p:nvGrpSpPr>
        <p:grpSpPr>
          <a:xfrm>
            <a:off x="2060769" y="715117"/>
            <a:ext cx="2637581" cy="1343671"/>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818542"/>
              <a:ext cx="3429000" cy="754149"/>
            </a:xfrm>
            <a:prstGeom prst="rect">
              <a:avLst/>
            </a:prstGeom>
            <a:noFill/>
          </p:spPr>
          <p:txBody>
            <a:bodyPr wrap="square" rtlCol="0">
              <a:spAutoFit/>
            </a:bodyPr>
            <a:lstStyle/>
            <a:p>
              <a:pPr algn="ctr" defTabSz="609630"/>
              <a:r>
                <a:rPr lang="en-US" sz="2667" b="1" dirty="0">
                  <a:solidFill>
                    <a:prstClr val="black"/>
                  </a:solidFill>
                  <a:latin typeface="Arial" panose="020B0604020202020204" pitchFamily="34" charset="0"/>
                  <a:cs typeface="Arial" panose="020B0604020202020204" pitchFamily="34" charset="0"/>
                </a:rPr>
                <a:t>KẾT LUẬN</a:t>
              </a:r>
            </a:p>
          </p:txBody>
        </p:sp>
      </p:grpSp>
      <p:sp>
        <p:nvSpPr>
          <p:cNvPr id="6" name="Rectangle 5"/>
          <p:cNvSpPr/>
          <p:nvPr/>
        </p:nvSpPr>
        <p:spPr>
          <a:xfrm>
            <a:off x="2236559" y="2139822"/>
            <a:ext cx="6756400" cy="2555058"/>
          </a:xfrm>
          <a:prstGeom prst="rect">
            <a:avLst/>
          </a:prstGeom>
        </p:spPr>
        <p:txBody>
          <a:bodyPr wrap="square">
            <a:spAutoFit/>
          </a:bodyPr>
          <a:lstStyle/>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Hai tập hợp S và T được gọi là hai tập hợp bằng nhau nếu mỗi phần tử của T cũng là phần tử của tập hợp S và ngược lại.</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Kí hiệu: S = T.</a:t>
            </a:r>
          </a:p>
        </p:txBody>
      </p:sp>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06550" y="888507"/>
            <a:ext cx="5554467" cy="5554467"/>
          </a:xfrm>
          <a:prstGeom prst="rect">
            <a:avLst/>
          </a:prstGeom>
        </p:spPr>
      </p:pic>
      <p:sp>
        <p:nvSpPr>
          <p:cNvPr id="9" name="Rectangle 8"/>
          <p:cNvSpPr/>
          <p:nvPr/>
        </p:nvSpPr>
        <p:spPr>
          <a:xfrm>
            <a:off x="2236559" y="4651737"/>
            <a:ext cx="6096000" cy="1323696"/>
          </a:xfrm>
          <a:prstGeom prst="rect">
            <a:avLst/>
          </a:prstGeom>
        </p:spPr>
        <p:txBody>
          <a:bodyPr>
            <a:spAutoFit/>
          </a:bodyPr>
          <a:lstStyle/>
          <a:p>
            <a:pPr algn="just" defTabSz="609630">
              <a:lnSpc>
                <a:spcPct val="150000"/>
              </a:lnSpc>
            </a:pPr>
            <a:r>
              <a:rPr lang="en-US" sz="2667" b="1" dirty="0" err="1">
                <a:solidFill>
                  <a:srgbClr val="8064A2">
                    <a:lumMod val="50000"/>
                  </a:srgbClr>
                </a:solidFill>
                <a:latin typeface="Arial" panose="020B0604020202020204" pitchFamily="34" charset="0"/>
                <a:cs typeface="Arial" panose="020B0604020202020204" pitchFamily="34" charset="0"/>
              </a:rPr>
              <a:t>Nhận</a:t>
            </a:r>
            <a:r>
              <a:rPr lang="en-US" sz="2667" b="1" dirty="0">
                <a:solidFill>
                  <a:srgbClr val="8064A2">
                    <a:lumMod val="50000"/>
                  </a:srgbClr>
                </a:solidFill>
                <a:latin typeface="Arial" panose="020B0604020202020204" pitchFamily="34" charset="0"/>
                <a:cs typeface="Arial" panose="020B0604020202020204" pitchFamily="34" charset="0"/>
              </a:rPr>
              <a:t> </a:t>
            </a:r>
            <a:r>
              <a:rPr lang="en-US" sz="2667" b="1" dirty="0" err="1">
                <a:solidFill>
                  <a:srgbClr val="8064A2">
                    <a:lumMod val="50000"/>
                  </a:srgbClr>
                </a:solidFill>
                <a:latin typeface="Arial" panose="020B0604020202020204" pitchFamily="34" charset="0"/>
                <a:cs typeface="Arial" panose="020B0604020202020204" pitchFamily="34" charset="0"/>
              </a:rPr>
              <a:t>xét</a:t>
            </a:r>
            <a:r>
              <a:rPr lang="en-US" sz="2667" b="1" dirty="0">
                <a:solidFill>
                  <a:srgbClr val="8064A2">
                    <a:lumMod val="50000"/>
                  </a:srgbClr>
                </a:solidFill>
                <a:latin typeface="Arial" panose="020B0604020202020204" pitchFamily="34" charset="0"/>
                <a:cs typeface="Arial" panose="020B0604020202020204" pitchFamily="34" charset="0"/>
              </a:rPr>
              <a:t>: </a:t>
            </a:r>
          </a:p>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Nếu</a:t>
            </a:r>
            <a:r>
              <a:rPr lang="en-US" sz="2667" dirty="0">
                <a:solidFill>
                  <a:prstClr val="black"/>
                </a:solidFill>
                <a:latin typeface="Arial" panose="020B0604020202020204" pitchFamily="34" charset="0"/>
                <a:cs typeface="Arial" panose="020B0604020202020204" pitchFamily="34" charset="0"/>
              </a:rPr>
              <a:t> S ⊂ T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T ⊂ S </a:t>
            </a:r>
            <a:r>
              <a:rPr lang="en-US" sz="2667" dirty="0" err="1">
                <a:solidFill>
                  <a:prstClr val="black"/>
                </a:solidFill>
                <a:latin typeface="Arial" panose="020B0604020202020204" pitchFamily="34" charset="0"/>
                <a:cs typeface="Arial" panose="020B0604020202020204" pitchFamily="34" charset="0"/>
              </a:rPr>
              <a:t>thì</a:t>
            </a:r>
            <a:r>
              <a:rPr lang="en-US" sz="2667" dirty="0">
                <a:solidFill>
                  <a:prstClr val="black"/>
                </a:solidFill>
                <a:latin typeface="Arial" panose="020B0604020202020204" pitchFamily="34" charset="0"/>
                <a:cs typeface="Arial" panose="020B0604020202020204" pitchFamily="34" charset="0"/>
              </a:rPr>
              <a:t> S = T.</a:t>
            </a:r>
          </a:p>
        </p:txBody>
      </p:sp>
    </p:spTree>
    <p:extLst>
      <p:ext uri="{BB962C8B-B14F-4D97-AF65-F5344CB8AC3E}">
        <p14:creationId xmlns:p14="http://schemas.microsoft.com/office/powerpoint/2010/main" val="158295186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srcRect/>
          <a:stretch>
            <a:fillRect/>
          </a:stretch>
        </p:blipFill>
        <p:spPr>
          <a:xfrm rot="284039">
            <a:off x="3300391" y="828371"/>
            <a:ext cx="882367" cy="748094"/>
          </a:xfrm>
          <a:prstGeom prst="rect">
            <a:avLst/>
          </a:prstGeom>
        </p:spPr>
      </p:pic>
      <p:pic>
        <p:nvPicPr>
          <p:cNvPr id="14" name="Picture 14"/>
          <p:cNvPicPr>
            <a:picLocks noChangeAspect="1"/>
          </p:cNvPicPr>
          <p:nvPr/>
        </p:nvPicPr>
        <p:blipFill>
          <a:blip r:embed="rId3"/>
          <a:srcRect/>
          <a:stretch>
            <a:fillRect/>
          </a:stretch>
        </p:blipFill>
        <p:spPr>
          <a:xfrm rot="10564390">
            <a:off x="710381" y="5312735"/>
            <a:ext cx="882367" cy="748094"/>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1148092" y="5738339"/>
            <a:ext cx="1739122" cy="445847"/>
          </a:xfrm>
          <a:prstGeom prst="rect">
            <a:avLst/>
          </a:prstGeom>
        </p:spPr>
      </p:pic>
      <p:grpSp>
        <p:nvGrpSpPr>
          <p:cNvPr id="21" name="Group 7"/>
          <p:cNvGrpSpPr/>
          <p:nvPr/>
        </p:nvGrpSpPr>
        <p:grpSpPr>
          <a:xfrm>
            <a:off x="558800" y="736601"/>
            <a:ext cx="11023600" cy="5729995"/>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77617" y="531425"/>
            <a:ext cx="1985967" cy="665299"/>
          </a:xfrm>
          <a:prstGeom prst="rect">
            <a:avLst/>
          </a:prstGeom>
        </p:spPr>
      </p:pic>
      <p:pic>
        <p:nvPicPr>
          <p:cNvPr id="25"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17821" y="921464"/>
            <a:ext cx="1184525" cy="1380273"/>
          </a:xfrm>
          <a:prstGeom prst="rect">
            <a:avLst/>
          </a:prstGeom>
        </p:spPr>
      </p:pic>
      <p:pic>
        <p:nvPicPr>
          <p:cNvPr id="26"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1174171" y="4840744"/>
            <a:ext cx="1415797" cy="1439349"/>
          </a:xfrm>
          <a:prstGeom prst="rect">
            <a:avLst/>
          </a:prstGeom>
        </p:spPr>
      </p:pic>
      <p:sp>
        <p:nvSpPr>
          <p:cNvPr id="16" name="Rounded Rectangle 15"/>
          <p:cNvSpPr/>
          <p:nvPr/>
        </p:nvSpPr>
        <p:spPr>
          <a:xfrm>
            <a:off x="1491673" y="1286434"/>
            <a:ext cx="1475843" cy="733011"/>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Ví</a:t>
            </a:r>
            <a:r>
              <a:rPr lang="en-US" sz="2667" b="1" dirty="0">
                <a:solidFill>
                  <a:prstClr val="white"/>
                </a:solidFill>
                <a:latin typeface="Arial" panose="020B0604020202020204" pitchFamily="34" charset="0"/>
                <a:cs typeface="Arial" panose="020B0604020202020204" pitchFamily="34" charset="0"/>
              </a:rPr>
              <a:t> </a:t>
            </a:r>
            <a:r>
              <a:rPr lang="en-US" sz="2667" b="1" dirty="0" err="1">
                <a:solidFill>
                  <a:prstClr val="white"/>
                </a:solidFill>
                <a:latin typeface="Arial" panose="020B0604020202020204" pitchFamily="34" charset="0"/>
                <a:cs typeface="Arial" panose="020B0604020202020204" pitchFamily="34" charset="0"/>
              </a:rPr>
              <a:t>dụ</a:t>
            </a:r>
            <a:r>
              <a:rPr lang="en-US" sz="2667" b="1" dirty="0">
                <a:solidFill>
                  <a:prstClr val="white"/>
                </a:solidFill>
                <a:latin typeface="Arial" panose="020B0604020202020204" pitchFamily="34" charset="0"/>
                <a:cs typeface="Arial" panose="020B0604020202020204" pitchFamily="34" charset="0"/>
              </a:rPr>
              <a:t> 3</a:t>
            </a:r>
          </a:p>
        </p:txBody>
      </p:sp>
      <p:sp>
        <p:nvSpPr>
          <p:cNvPr id="17" name="TextBox 16"/>
          <p:cNvSpPr txBox="1"/>
          <p:nvPr/>
        </p:nvSpPr>
        <p:spPr>
          <a:xfrm>
            <a:off x="3092790" y="1314385"/>
            <a:ext cx="3686385" cy="708014"/>
          </a:xfrm>
          <a:prstGeom prst="rect">
            <a:avLst/>
          </a:prstGeom>
          <a:noFill/>
        </p:spPr>
        <p:txBody>
          <a:bodyPr wrap="square" rtlCol="0">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Cho </a:t>
            </a:r>
            <a:r>
              <a:rPr lang="en-US" sz="2667" dirty="0" err="1">
                <a:solidFill>
                  <a:prstClr val="black"/>
                </a:solidFill>
                <a:latin typeface="Arial" panose="020B0604020202020204" pitchFamily="34" charset="0"/>
                <a:cs typeface="Arial" panose="020B0604020202020204" pitchFamily="34" charset="0"/>
              </a:rPr>
              <a:t>hai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8" name="TextBox 17"/>
              <p:cNvSpPr txBox="1"/>
              <p:nvPr/>
            </p:nvSpPr>
            <p:spPr>
              <a:xfrm>
                <a:off x="1427833" y="2091959"/>
                <a:ext cx="9341767" cy="1939377"/>
              </a:xfrm>
              <a:prstGeom prst="rect">
                <a:avLst/>
              </a:prstGeom>
              <a:noFill/>
            </p:spPr>
            <p:txBody>
              <a:bodyPr wrap="square" rtlCol="0">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 = {n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2667" dirty="0">
                    <a:solidFill>
                      <a:prstClr val="black"/>
                    </a:solidFill>
                    <a:latin typeface="Arial" panose="020B0604020202020204" pitchFamily="34" charset="0"/>
                    <a:cs typeface="Arial" panose="020B0604020202020204" pitchFamily="34" charset="0"/>
                  </a:rPr>
                  <a:t> | n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bội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chung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2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3; n &lt; 30}</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D = {n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2667" dirty="0">
                    <a:solidFill>
                      <a:prstClr val="black"/>
                    </a:solidFill>
                    <a:latin typeface="Arial" panose="020B0604020202020204" pitchFamily="34" charset="0"/>
                    <a:cs typeface="Arial" panose="020B0604020202020204" pitchFamily="34" charset="0"/>
                  </a:rPr>
                  <a:t> | n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bội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6; n &lt; 30}</a:t>
                </a:r>
              </a:p>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Chứng</a:t>
                </a:r>
                <a:r>
                  <a:rPr lang="en-US" sz="2667" dirty="0">
                    <a:solidFill>
                      <a:prstClr val="black"/>
                    </a:solidFill>
                    <a:latin typeface="Arial" panose="020B0604020202020204" pitchFamily="34" charset="0"/>
                    <a:cs typeface="Arial" panose="020B0604020202020204" pitchFamily="34" charset="0"/>
                  </a:rPr>
                  <a:t> minh C = D</a:t>
                </a:r>
              </a:p>
            </p:txBody>
          </p:sp>
        </mc:Choice>
        <mc:Fallback xmlns="">
          <p:sp>
            <p:nvSpPr>
              <p:cNvPr id="18" name="TextBox 17"/>
              <p:cNvSpPr txBox="1">
                <a:spLocks noRot="1" noChangeAspect="1" noMove="1" noResize="1" noEditPoints="1" noAdjustHandles="1" noChangeArrowheads="1" noChangeShapeType="1" noTextEdit="1"/>
              </p:cNvSpPr>
              <p:nvPr/>
            </p:nvSpPr>
            <p:spPr>
              <a:xfrm>
                <a:off x="1427833" y="2091959"/>
                <a:ext cx="9341767" cy="1939377"/>
              </a:xfrm>
              <a:prstGeom prst="rect">
                <a:avLst/>
              </a:prstGeom>
              <a:blipFill>
                <a:blip r:embed="rId17"/>
                <a:stretch>
                  <a:fillRect l="-1239" b="-3774"/>
                </a:stretch>
              </a:blipFill>
            </p:spPr>
            <p:txBody>
              <a:bodyPr/>
              <a:lstStyle/>
              <a:p>
                <a:r>
                  <a:rPr lang="en-US">
                    <a:noFill/>
                  </a:rPr>
                  <a:t> </a:t>
                </a:r>
              </a:p>
            </p:txBody>
          </p:sp>
        </mc:Fallback>
      </mc:AlternateContent>
      <p:sp>
        <p:nvSpPr>
          <p:cNvPr id="19" name="Oval Callout 18"/>
          <p:cNvSpPr/>
          <p:nvPr/>
        </p:nvSpPr>
        <p:spPr>
          <a:xfrm>
            <a:off x="8430013" y="3626393"/>
            <a:ext cx="1120987" cy="812800"/>
          </a:xfrm>
          <a:prstGeom prst="wedgeEllipseCallout">
            <a:avLst>
              <a:gd name="adj1" fmla="val -45853"/>
              <a:gd name="adj2" fmla="val 45758"/>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Giải</a:t>
            </a:r>
            <a:endParaRPr lang="en-US" sz="2667" b="1" dirty="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4062906" y="4279277"/>
            <a:ext cx="4521200" cy="1939377"/>
          </a:xfrm>
          <a:prstGeom prst="rect">
            <a:avLst/>
          </a:prstGeom>
          <a:noFill/>
        </p:spPr>
        <p:txBody>
          <a:bodyPr wrap="square" rtlCol="0">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Ta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C = {0; 6; 12; 18; 24}</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           D = {0; 6; 12; 18; 24}</a:t>
            </a:r>
          </a:p>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Vậy</a:t>
            </a:r>
            <a:r>
              <a:rPr lang="en-US" sz="2667" dirty="0">
                <a:solidFill>
                  <a:prstClr val="black"/>
                </a:solidFill>
                <a:latin typeface="Arial" panose="020B0604020202020204" pitchFamily="34" charset="0"/>
                <a:cs typeface="Arial" panose="020B0604020202020204" pitchFamily="34" charset="0"/>
              </a:rPr>
              <a:t> C = D</a:t>
            </a:r>
          </a:p>
        </p:txBody>
      </p:sp>
    </p:spTree>
    <p:extLst>
      <p:ext uri="{BB962C8B-B14F-4D97-AF65-F5344CB8AC3E}">
        <p14:creationId xmlns:p14="http://schemas.microsoft.com/office/powerpoint/2010/main" val="425580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3259787" y="-1919000"/>
            <a:ext cx="5824826" cy="1132840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50118" y="-478742"/>
            <a:ext cx="1042063" cy="1488662"/>
          </a:xfrm>
          <a:prstGeom prst="rect">
            <a:avLst/>
          </a:prstGeom>
        </p:spPr>
      </p:pic>
      <p:grpSp>
        <p:nvGrpSpPr>
          <p:cNvPr id="17" name="Group 16"/>
          <p:cNvGrpSpPr/>
          <p:nvPr/>
        </p:nvGrpSpPr>
        <p:grpSpPr>
          <a:xfrm>
            <a:off x="410699" y="127000"/>
            <a:ext cx="3043701" cy="1320800"/>
            <a:chOff x="321656" y="367209"/>
            <a:chExt cx="5175152" cy="2624400"/>
          </a:xfrm>
        </p:grpSpPr>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656" y="367209"/>
              <a:ext cx="5175152" cy="2624400"/>
            </a:xfrm>
            <a:prstGeom prst="rect">
              <a:avLst/>
            </a:prstGeom>
          </p:spPr>
        </p:pic>
        <p:sp>
          <p:nvSpPr>
            <p:cNvPr id="16" name="TextBox 15"/>
            <p:cNvSpPr txBox="1"/>
            <p:nvPr/>
          </p:nvSpPr>
          <p:spPr>
            <a:xfrm>
              <a:off x="699432" y="1097540"/>
              <a:ext cx="4419601" cy="1080270"/>
            </a:xfrm>
            <a:prstGeom prst="rect">
              <a:avLst/>
            </a:prstGeom>
            <a:noFill/>
          </p:spPr>
          <p:txBody>
            <a:bodyPr wrap="square" rtlCol="0">
              <a:spAutoFit/>
            </a:bodyPr>
            <a:lstStyle/>
            <a:p>
              <a:pPr algn="ctr" defTabSz="609630"/>
              <a:r>
                <a:rPr lang="en-US" sz="2933" b="1" dirty="0">
                  <a:solidFill>
                    <a:prstClr val="black"/>
                  </a:solidFill>
                  <a:latin typeface="Arial" panose="020B0604020202020204" pitchFamily="34" charset="0"/>
                  <a:cs typeface="Arial" panose="020B0604020202020204" pitchFamily="34" charset="0"/>
                </a:rPr>
                <a:t>KHỞI ĐỘNG</a:t>
              </a:r>
            </a:p>
          </p:txBody>
        </p:sp>
      </p:grpSp>
      <p:sp>
        <p:nvSpPr>
          <p:cNvPr id="18" name="Rectangle 17"/>
          <p:cNvSpPr/>
          <p:nvPr/>
        </p:nvSpPr>
        <p:spPr>
          <a:xfrm>
            <a:off x="838200" y="1288602"/>
            <a:ext cx="10515600" cy="1939377"/>
          </a:xfrm>
          <a:prstGeom prst="rect">
            <a:avLst/>
          </a:prstGeom>
        </p:spPr>
        <p:txBody>
          <a:bodyPr wrap="square">
            <a:spAutoFit/>
          </a:bodyPr>
          <a:lstStyle/>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Câu lạc bộ Lịch sử có 12 thành viên (không có hai bạn nào trùng tên), tổ chức hai chuyên đề tên một phần mềm họp trực tuyến. Tên các thành viên tham gia mỗi chuyên đề được hiển thị trên màn hình.</a:t>
            </a:r>
            <a:endParaRPr lang="en-US" sz="2667" dirty="0">
              <a:solidFill>
                <a:prstClr val="black"/>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973" y="3327400"/>
            <a:ext cx="5811051" cy="2856175"/>
          </a:xfrm>
          <a:prstGeom prst="rect">
            <a:avLst/>
          </a:prstGeom>
        </p:spPr>
      </p:pic>
      <p:grpSp>
        <p:nvGrpSpPr>
          <p:cNvPr id="22" name="Group 21"/>
          <p:cNvGrpSpPr/>
          <p:nvPr/>
        </p:nvGrpSpPr>
        <p:grpSpPr>
          <a:xfrm>
            <a:off x="7147089" y="3420533"/>
            <a:ext cx="4521201" cy="2540000"/>
            <a:chOff x="10958945" y="4991100"/>
            <a:chExt cx="6781801" cy="3810000"/>
          </a:xfrm>
        </p:grpSpPr>
        <p:sp>
          <p:nvSpPr>
            <p:cNvPr id="20" name="Cloud Callout 19"/>
            <p:cNvSpPr/>
            <p:nvPr/>
          </p:nvSpPr>
          <p:spPr>
            <a:xfrm>
              <a:off x="10958945" y="4991100"/>
              <a:ext cx="6781801" cy="3810000"/>
            </a:xfrm>
            <a:prstGeom prst="cloudCallout">
              <a:avLst>
                <a:gd name="adj1" fmla="val -63264"/>
                <a:gd name="adj2" fmla="val -2702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1" name="Rectangle 20"/>
            <p:cNvSpPr/>
            <p:nvPr/>
          </p:nvSpPr>
          <p:spPr>
            <a:xfrm>
              <a:off x="11454044" y="5513339"/>
              <a:ext cx="5791602" cy="2909066"/>
            </a:xfrm>
            <a:prstGeom prst="rect">
              <a:avLst/>
            </a:prstGeom>
          </p:spPr>
          <p:txBody>
            <a:bodyPr wrap="square">
              <a:spAutoFit/>
            </a:bodyPr>
            <a:lstStyle/>
            <a:p>
              <a:pPr algn="ctr" defTabSz="609630">
                <a:lnSpc>
                  <a:spcPct val="150000"/>
                </a:lnSpc>
              </a:pPr>
              <a:r>
                <a:rPr lang="en-US" sz="2667" dirty="0" err="1">
                  <a:solidFill>
                    <a:srgbClr val="002060"/>
                  </a:solidFill>
                  <a:latin typeface="Arial" panose="020B0604020202020204" pitchFamily="34" charset="0"/>
                  <a:cs typeface="Arial" panose="020B0604020202020204" pitchFamily="34" charset="0"/>
                </a:rPr>
                <a:t>Có</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bao</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nhiêu</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thành</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viên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vắng</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mặt</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trong</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cả</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hai</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chuyên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đề</a:t>
              </a:r>
              <a:r>
                <a:rPr lang="en-US" sz="2667" dirty="0">
                  <a:solidFill>
                    <a:srgbClr val="00206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887536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1417963" y="186772"/>
            <a:ext cx="936445" cy="515896"/>
          </a:xfrm>
          <a:prstGeom prst="rect">
            <a:avLst/>
          </a:prstGeom>
        </p:spPr>
      </p:pic>
      <p:sp>
        <p:nvSpPr>
          <p:cNvPr id="16" name="Rounded Rectangle 15"/>
          <p:cNvSpPr/>
          <p:nvPr/>
        </p:nvSpPr>
        <p:spPr>
          <a:xfrm>
            <a:off x="341801" y="598702"/>
            <a:ext cx="11392999" cy="5842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5"/>
          <p:cNvPicPr>
            <a:picLocks noChangeAspect="1"/>
          </p:cNvPicPr>
          <p:nvPr/>
        </p:nvPicPr>
        <p:blipFill>
          <a:blip r:embed="rId1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2400" y="377516"/>
            <a:ext cx="1445601" cy="484277"/>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320" y="4864852"/>
            <a:ext cx="1883829" cy="1784499"/>
          </a:xfrm>
          <a:prstGeom prst="rect">
            <a:avLst/>
          </a:prstGeom>
        </p:spPr>
      </p:pic>
      <p:sp>
        <p:nvSpPr>
          <p:cNvPr id="12" name="Rounded Rectangle 11"/>
          <p:cNvSpPr/>
          <p:nvPr/>
        </p:nvSpPr>
        <p:spPr>
          <a:xfrm>
            <a:off x="1036321" y="1315377"/>
            <a:ext cx="2539999" cy="733011"/>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933" b="1" dirty="0" err="1">
                <a:solidFill>
                  <a:prstClr val="white"/>
                </a:solidFill>
                <a:latin typeface="Arial" panose="020B0604020202020204" pitchFamily="34" charset="0"/>
                <a:cs typeface="Arial" panose="020B0604020202020204" pitchFamily="34" charset="0"/>
              </a:rPr>
              <a:t>Luyện</a:t>
            </a:r>
            <a:r>
              <a:rPr lang="en-US" sz="2933" b="1" dirty="0">
                <a:solidFill>
                  <a:prstClr val="white"/>
                </a:solidFill>
                <a:latin typeface="Arial" panose="020B0604020202020204" pitchFamily="34" charset="0"/>
                <a:cs typeface="Arial" panose="020B0604020202020204" pitchFamily="34" charset="0"/>
              </a:rPr>
              <a:t> </a:t>
            </a:r>
            <a:r>
              <a:rPr lang="en-US" sz="2933" b="1" dirty="0" err="1">
                <a:solidFill>
                  <a:prstClr val="white"/>
                </a:solidFill>
                <a:latin typeface="Arial" panose="020B0604020202020204" pitchFamily="34" charset="0"/>
                <a:cs typeface="Arial" panose="020B0604020202020204" pitchFamily="34" charset="0"/>
              </a:rPr>
              <a:t>tập</a:t>
            </a:r>
            <a:r>
              <a:rPr lang="en-US" sz="2933" b="1" dirty="0">
                <a:solidFill>
                  <a:prstClr val="white"/>
                </a:solidFill>
                <a:latin typeface="Arial" panose="020B0604020202020204" pitchFamily="34" charset="0"/>
                <a:cs typeface="Arial" panose="020B0604020202020204" pitchFamily="34" charset="0"/>
              </a:rPr>
              <a:t> 1</a:t>
            </a:r>
          </a:p>
        </p:txBody>
      </p:sp>
      <p:sp>
        <p:nvSpPr>
          <p:cNvPr id="8" name="TextBox 7"/>
          <p:cNvSpPr txBox="1"/>
          <p:nvPr/>
        </p:nvSpPr>
        <p:spPr>
          <a:xfrm>
            <a:off x="1016001" y="1411829"/>
            <a:ext cx="10275399" cy="2800510"/>
          </a:xfrm>
          <a:prstGeom prst="rect">
            <a:avLst/>
          </a:prstGeom>
          <a:noFill/>
        </p:spPr>
        <p:txBody>
          <a:bodyPr wrap="square" rtlCol="0">
            <a:spAutoFit/>
          </a:bodyPr>
          <a:lstStyle/>
          <a:p>
            <a:pPr algn="just" defTabSz="609630">
              <a:lnSpc>
                <a:spcPct val="150000"/>
              </a:lnSpc>
            </a:pP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Giả sử C là tập hợp các hình bình hành có hai đường chéo vuông góc; D là tập hợp các hình vuông.</a:t>
            </a:r>
          </a:p>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Các mệnh đề sau đúng hay sai?</a:t>
            </a:r>
          </a:p>
          <a:p>
            <a:pPr algn="ctr" defTabSz="609630">
              <a:lnSpc>
                <a:spcPct val="150000"/>
              </a:lnSpc>
            </a:pPr>
            <a:r>
              <a:rPr lang="vi-VN" sz="2933" dirty="0">
                <a:solidFill>
                  <a:prstClr val="black"/>
                </a:solidFill>
                <a:latin typeface="Arial" panose="020B0604020202020204" pitchFamily="34" charset="0"/>
                <a:cs typeface="Arial" panose="020B0604020202020204" pitchFamily="34" charset="0"/>
              </a:rPr>
              <a:t>a</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C</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D       </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  </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b</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C</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D                </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  c</a:t>
            </a:r>
            <a:r>
              <a:rPr lang="en-US" sz="2933" dirty="0">
                <a:solidFill>
                  <a:prstClr val="black"/>
                </a:solidFill>
                <a:latin typeface="Arial" panose="020B0604020202020204" pitchFamily="34" charset="0"/>
                <a:cs typeface="Arial" panose="020B0604020202020204" pitchFamily="34" charset="0"/>
              </a:rPr>
              <a:t>)</a:t>
            </a:r>
            <a:r>
              <a:rPr lang="vi-VN" sz="2933" dirty="0">
                <a:solidFill>
                  <a:prstClr val="black"/>
                </a:solidFill>
                <a:latin typeface="Arial" panose="020B0604020202020204" pitchFamily="34" charset="0"/>
                <a:cs typeface="Arial" panose="020B0604020202020204" pitchFamily="34" charset="0"/>
              </a:rPr>
              <a:t> C = D.</a:t>
            </a:r>
            <a:endParaRPr lang="en-US" sz="2933"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9246403" flipH="1">
            <a:off x="4739030" y="4386784"/>
            <a:ext cx="427831" cy="1002025"/>
          </a:xfrm>
          <a:prstGeom prst="rect">
            <a:avLst/>
          </a:prstGeom>
        </p:spPr>
      </p:pic>
      <p:sp>
        <p:nvSpPr>
          <p:cNvPr id="11" name="Rectangle 10"/>
          <p:cNvSpPr/>
          <p:nvPr/>
        </p:nvSpPr>
        <p:spPr>
          <a:xfrm>
            <a:off x="5791201" y="4648200"/>
            <a:ext cx="3515415" cy="1446422"/>
          </a:xfrm>
          <a:prstGeom prst="rect">
            <a:avLst/>
          </a:prstGeom>
        </p:spPr>
        <p:txBody>
          <a:bodyPr wrap="square">
            <a:spAutoFit/>
          </a:bodyPr>
          <a:lstStyle/>
          <a:p>
            <a:pPr algn="just" defTabSz="609630">
              <a:lnSpc>
                <a:spcPct val="150000"/>
              </a:lnSpc>
            </a:pPr>
            <a:r>
              <a:rPr lang="en-US" sz="2933" dirty="0" err="1">
                <a:solidFill>
                  <a:srgbClr val="002060"/>
                </a:solidFill>
                <a:latin typeface="Arial" panose="020B0604020202020204" pitchFamily="34" charset="0"/>
                <a:cs typeface="Arial" panose="020B0604020202020204" pitchFamily="34" charset="0"/>
              </a:rPr>
              <a:t>Mệnh</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đề</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sai</a:t>
            </a:r>
            <a:r>
              <a:rPr lang="en-US" sz="2933" dirty="0">
                <a:solidFill>
                  <a:srgbClr val="002060"/>
                </a:solidFill>
                <a:latin typeface="Arial" panose="020B0604020202020204" pitchFamily="34" charset="0"/>
                <a:cs typeface="Arial" panose="020B0604020202020204" pitchFamily="34" charset="0"/>
              </a:rPr>
              <a:t>: a, c.</a:t>
            </a:r>
          </a:p>
          <a:p>
            <a:pPr algn="just" defTabSz="609630">
              <a:lnSpc>
                <a:spcPct val="150000"/>
              </a:lnSpc>
            </a:pPr>
            <a:r>
              <a:rPr lang="en-US" sz="2933" dirty="0" err="1">
                <a:solidFill>
                  <a:srgbClr val="002060"/>
                </a:solidFill>
                <a:latin typeface="Arial" panose="020B0604020202020204" pitchFamily="34" charset="0"/>
                <a:cs typeface="Arial" panose="020B0604020202020204" pitchFamily="34" charset="0"/>
              </a:rPr>
              <a:t>Mệnh</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đề</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đúng</a:t>
            </a:r>
            <a:r>
              <a:rPr lang="en-US" sz="2933" dirty="0">
                <a:solidFill>
                  <a:srgbClr val="002060"/>
                </a:solidFill>
                <a:latin typeface="Arial" panose="020B0604020202020204" pitchFamily="34" charset="0"/>
                <a:cs typeface="Arial" panose="020B0604020202020204" pitchFamily="34" charset="0"/>
              </a:rPr>
              <a:t>: b.</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863909" y="4797700"/>
            <a:ext cx="975719" cy="1833169"/>
          </a:xfrm>
          <a:prstGeom prst="rect">
            <a:avLst/>
          </a:prstGeom>
        </p:spPr>
      </p:pic>
    </p:spTree>
    <p:extLst>
      <p:ext uri="{BB962C8B-B14F-4D97-AF65-F5344CB8AC3E}">
        <p14:creationId xmlns:p14="http://schemas.microsoft.com/office/powerpoint/2010/main" val="440372758"/>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sp>
        <p:nvSpPr>
          <p:cNvPr id="7" name="Rounded Rectangle 6"/>
          <p:cNvSpPr/>
          <p:nvPr/>
        </p:nvSpPr>
        <p:spPr>
          <a:xfrm>
            <a:off x="812800" y="893746"/>
            <a:ext cx="10414000" cy="5176855"/>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srcRect/>
          <a:stretch>
            <a:fillRect/>
          </a:stretch>
        </p:blipFill>
        <p:spPr>
          <a:xfrm rot="-10800000" flipH="1">
            <a:off x="4318293" y="4148086"/>
            <a:ext cx="3555414" cy="453187"/>
          </a:xfrm>
          <a:prstGeom prst="rect">
            <a:avLst/>
          </a:prstGeom>
        </p:spPr>
      </p:pic>
      <p:pic>
        <p:nvPicPr>
          <p:cNvPr id="12" name="Picture 4"/>
          <p:cNvPicPr>
            <a:picLocks noChangeAspect="1"/>
          </p:cNvPicPr>
          <p:nvPr/>
        </p:nvPicPr>
        <p:blipFill>
          <a:blip r:embed="rId4"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38970" y="573635"/>
            <a:ext cx="1602547" cy="545527"/>
          </a:xfrm>
          <a:prstGeom prst="rect">
            <a:avLst/>
          </a:prstGeom>
        </p:spPr>
      </p:pic>
      <p:pic>
        <p:nvPicPr>
          <p:cNvPr id="1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81359" y="106347"/>
            <a:ext cx="1576687" cy="1493553"/>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3065322" y="6517674"/>
            <a:ext cx="1610811" cy="412953"/>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479594" y="3269226"/>
            <a:ext cx="1331077" cy="733303"/>
          </a:xfrm>
          <a:prstGeom prst="rect">
            <a:avLst/>
          </a:prstGeom>
        </p:spPr>
      </p:pic>
      <p:sp>
        <p:nvSpPr>
          <p:cNvPr id="3" name="Rectangle 2"/>
          <p:cNvSpPr/>
          <p:nvPr/>
        </p:nvSpPr>
        <p:spPr>
          <a:xfrm>
            <a:off x="1417444" y="1664789"/>
            <a:ext cx="9245601" cy="3786421"/>
          </a:xfrm>
          <a:prstGeom prst="rect">
            <a:avLst/>
          </a:prstGeom>
        </p:spPr>
        <p:txBody>
          <a:bodyPr wrap="square">
            <a:spAutoFit/>
          </a:bodyPr>
          <a:lstStyle/>
          <a:p>
            <a:pPr algn="just" defTabSz="609630">
              <a:lnSpc>
                <a:spcPct val="150000"/>
              </a:lnSpc>
            </a:pPr>
            <a:r>
              <a:rPr lang="en-US" sz="2667" b="1" dirty="0" err="1">
                <a:solidFill>
                  <a:srgbClr val="002060"/>
                </a:solidFill>
                <a:latin typeface="Arial" panose="020B0604020202020204" pitchFamily="34" charset="0"/>
                <a:cs typeface="Arial" panose="020B0604020202020204" pitchFamily="34" charset="0"/>
              </a:rPr>
              <a:t>Bài</a:t>
            </a:r>
            <a:r>
              <a:rPr lang="en-US" sz="2667" b="1" dirty="0">
                <a:solidFill>
                  <a:srgbClr val="002060"/>
                </a:solidFill>
                <a:latin typeface="Arial" panose="020B0604020202020204" pitchFamily="34" charset="0"/>
                <a:cs typeface="Arial" panose="020B0604020202020204" pitchFamily="34" charset="0"/>
              </a:rPr>
              <a:t> 1.9 (SGK - tr19). </a:t>
            </a:r>
            <a:r>
              <a:rPr lang="en-US" sz="2667" dirty="0" err="1">
                <a:solidFill>
                  <a:prstClr val="black"/>
                </a:solidFill>
                <a:latin typeface="Arial" panose="020B0604020202020204" pitchFamily="34" charset="0"/>
                <a:cs typeface="Arial" panose="020B0604020202020204" pitchFamily="34" charset="0"/>
              </a:rPr>
              <a:t>Kí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hiệu</a:t>
            </a:r>
            <a:r>
              <a:rPr lang="en-US" sz="2667" dirty="0">
                <a:solidFill>
                  <a:prstClr val="black"/>
                </a:solidFill>
                <a:latin typeface="Arial" panose="020B0604020202020204" pitchFamily="34" charset="0"/>
                <a:cs typeface="Arial" panose="020B0604020202020204" pitchFamily="34" charset="0"/>
              </a:rPr>
              <a:t> E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quốc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vực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Đông</a:t>
            </a:r>
            <a:r>
              <a:rPr lang="en-US" sz="2667" dirty="0">
                <a:solidFill>
                  <a:prstClr val="black"/>
                </a:solidFill>
                <a:latin typeface="Arial" panose="020B0604020202020204" pitchFamily="34" charset="0"/>
                <a:cs typeface="Arial" panose="020B0604020202020204" pitchFamily="34" charset="0"/>
              </a:rPr>
              <a:t> Nam Á.</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a:t>
            </a:r>
            <a:r>
              <a:rPr lang="en-US" sz="2667" dirty="0" err="1">
                <a:solidFill>
                  <a:prstClr val="black"/>
                </a:solidFill>
                <a:latin typeface="Arial" panose="020B0604020202020204" pitchFamily="34" charset="0"/>
                <a:cs typeface="Arial" panose="020B0604020202020204" pitchFamily="34" charset="0"/>
              </a:rPr>
              <a:t>Nêu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ít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nhất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hai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E.</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b) </a:t>
            </a:r>
            <a:r>
              <a:rPr lang="en-US" sz="2667" dirty="0" err="1">
                <a:solidFill>
                  <a:prstClr val="black"/>
                </a:solidFill>
                <a:latin typeface="Arial" panose="020B0604020202020204" pitchFamily="34" charset="0"/>
                <a:cs typeface="Arial" panose="020B0604020202020204" pitchFamily="34" charset="0"/>
              </a:rPr>
              <a:t>Nêu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ít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nhất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hai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E.</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 </a:t>
            </a:r>
            <a:r>
              <a:rPr lang="en-US" sz="2667" dirty="0" err="1">
                <a:solidFill>
                  <a:prstClr val="black"/>
                </a:solidFill>
                <a:latin typeface="Arial" panose="020B0604020202020204" pitchFamily="34" charset="0"/>
                <a:cs typeface="Arial" panose="020B0604020202020204" pitchFamily="34" charset="0"/>
              </a:rPr>
              <a:t>Liệt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kê</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E.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E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bao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nhiêu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491797" y="4566611"/>
            <a:ext cx="1617612" cy="2040305"/>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6159" y="459601"/>
            <a:ext cx="2113327" cy="1108499"/>
          </a:xfrm>
          <a:prstGeom prst="rect">
            <a:avLst/>
          </a:prstGeom>
        </p:spPr>
      </p:pic>
    </p:spTree>
    <p:extLst>
      <p:ext uri="{BB962C8B-B14F-4D97-AF65-F5344CB8AC3E}">
        <p14:creationId xmlns:p14="http://schemas.microsoft.com/office/powerpoint/2010/main" val="2246359081"/>
      </p:ext>
    </p:extLst>
  </p:cSld>
  <p:clrMapOvr>
    <a:masterClrMapping/>
  </p:clrMapOvr>
  <p:transition spd="slow">
    <p:plu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167139" y="324792"/>
            <a:ext cx="12019783" cy="6063525"/>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chemeClr val="bg1"/>
            </a:solidFill>
          </p:spPr>
        </p:sp>
      </p:grpSp>
      <p:pic>
        <p:nvPicPr>
          <p:cNvPr id="19" name="Picture 19"/>
          <p:cNvPicPr>
            <a:picLocks noChangeAspect="1"/>
          </p:cNvPicPr>
          <p:nvPr/>
        </p:nvPicPr>
        <p:blipFill>
          <a:blip r:embed="rId2"/>
          <a:srcRect/>
          <a:stretch>
            <a:fillRect/>
          </a:stretch>
        </p:blipFill>
        <p:spPr>
          <a:xfrm flipH="1">
            <a:off x="0" y="5014959"/>
            <a:ext cx="1574800" cy="1555115"/>
          </a:xfrm>
          <a:prstGeom prst="rect">
            <a:avLst/>
          </a:prstGeom>
        </p:spPr>
      </p:pic>
      <p:grpSp>
        <p:nvGrpSpPr>
          <p:cNvPr id="20" name="Group 19"/>
          <p:cNvGrpSpPr/>
          <p:nvPr/>
        </p:nvGrpSpPr>
        <p:grpSpPr>
          <a:xfrm>
            <a:off x="4826000" y="482600"/>
            <a:ext cx="1727200" cy="1168400"/>
            <a:chOff x="7810499" y="4610100"/>
            <a:chExt cx="2590800" cy="175260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22" name="TextBox 21"/>
            <p:cNvSpPr txBox="1"/>
            <p:nvPr/>
          </p:nvSpPr>
          <p:spPr>
            <a:xfrm>
              <a:off x="7936027" y="4991100"/>
              <a:ext cx="2339747" cy="754149"/>
            </a:xfrm>
            <a:prstGeom prst="rect">
              <a:avLst/>
            </a:prstGeom>
            <a:noFill/>
          </p:spPr>
          <p:txBody>
            <a:bodyPr wrap="square" rtlCol="0">
              <a:spAutoFit/>
            </a:bodyPr>
            <a:lstStyle/>
            <a:p>
              <a:pPr algn="ctr" defTabSz="609630"/>
              <a:r>
                <a:rPr lang="en-US" sz="2667" b="1" dirty="0" err="1">
                  <a:solidFill>
                    <a:srgbClr val="C00000"/>
                  </a:solidFill>
                  <a:latin typeface="Arial" panose="020B0604020202020204" pitchFamily="34" charset="0"/>
                  <a:cs typeface="Arial" panose="020B0604020202020204" pitchFamily="34" charset="0"/>
                </a:rPr>
                <a:t>Giải</a:t>
              </a:r>
              <a:endParaRPr lang="en-US" sz="2667" b="1" dirty="0">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1016000" y="1422089"/>
            <a:ext cx="6908800" cy="4402103"/>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a:t>
            </a:r>
            <a:r>
              <a:rPr lang="en-US" sz="2667" dirty="0" err="1">
                <a:solidFill>
                  <a:prstClr val="black"/>
                </a:solidFill>
                <a:latin typeface="Arial" panose="020B0604020202020204" pitchFamily="34" charset="0"/>
                <a:cs typeface="Arial" panose="020B0604020202020204" pitchFamily="34" charset="0"/>
              </a:rPr>
              <a:t>Việt</a:t>
            </a:r>
            <a:r>
              <a:rPr lang="en-US" sz="2667" dirty="0">
                <a:solidFill>
                  <a:prstClr val="black"/>
                </a:solidFill>
                <a:latin typeface="Arial" panose="020B0604020202020204" pitchFamily="34" charset="0"/>
                <a:cs typeface="Arial" panose="020B0604020202020204" pitchFamily="34" charset="0"/>
              </a:rPr>
              <a:t> Nam, </a:t>
            </a:r>
            <a:r>
              <a:rPr lang="en-US" sz="2667" dirty="0" err="1">
                <a:solidFill>
                  <a:prstClr val="black"/>
                </a:solidFill>
                <a:latin typeface="Arial" panose="020B0604020202020204" pitchFamily="34" charset="0"/>
                <a:cs typeface="Arial" panose="020B0604020202020204" pitchFamily="34" charset="0"/>
              </a:rPr>
              <a:t>Lào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Lan</a:t>
            </a:r>
            <a:r>
              <a:rPr lang="en-US" sz="2667"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b) </a:t>
            </a:r>
            <a:r>
              <a:rPr lang="en-US" sz="2667" dirty="0" err="1">
                <a:solidFill>
                  <a:prstClr val="black"/>
                </a:solidFill>
                <a:latin typeface="Arial" panose="020B0604020202020204" pitchFamily="34" charset="0"/>
                <a:cs typeface="Arial" panose="020B0604020202020204" pitchFamily="34" charset="0"/>
              </a:rPr>
              <a:t>Anh</a:t>
            </a:r>
            <a:r>
              <a:rPr lang="en-US" sz="2667" dirty="0">
                <a:solidFill>
                  <a:prstClr val="black"/>
                </a:solidFill>
                <a:latin typeface="Arial" panose="020B0604020202020204" pitchFamily="34" charset="0"/>
                <a:cs typeface="Arial" panose="020B0604020202020204" pitchFamily="34" charset="0"/>
              </a:rPr>
              <a:t>, Canada.</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 E = {</a:t>
            </a:r>
            <a:r>
              <a:rPr lang="en-US" sz="2667" dirty="0" err="1">
                <a:solidFill>
                  <a:prstClr val="black"/>
                </a:solidFill>
                <a:latin typeface="Arial" panose="020B0604020202020204" pitchFamily="34" charset="0"/>
                <a:cs typeface="Arial" panose="020B0604020202020204" pitchFamily="34" charset="0"/>
              </a:rPr>
              <a:t>Việt</a:t>
            </a:r>
            <a:r>
              <a:rPr lang="en-US" sz="2667" dirty="0">
                <a:solidFill>
                  <a:prstClr val="black"/>
                </a:solidFill>
                <a:latin typeface="Arial" panose="020B0604020202020204" pitchFamily="34" charset="0"/>
                <a:cs typeface="Arial" panose="020B0604020202020204" pitchFamily="34" charset="0"/>
              </a:rPr>
              <a:t> Nam; </a:t>
            </a:r>
            <a:r>
              <a:rPr lang="en-US" sz="2667" dirty="0" err="1">
                <a:solidFill>
                  <a:prstClr val="black"/>
                </a:solidFill>
                <a:latin typeface="Arial" panose="020B0604020202020204" pitchFamily="34" charset="0"/>
                <a:cs typeface="Arial" panose="020B0604020202020204" pitchFamily="34" charset="0"/>
              </a:rPr>
              <a:t>Lào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Thái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Lan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Campuchia</a:t>
            </a:r>
            <a:r>
              <a:rPr lang="en-US" sz="2667" dirty="0">
                <a:solidFill>
                  <a:prstClr val="black"/>
                </a:solidFill>
                <a:latin typeface="Arial" panose="020B0604020202020204" pitchFamily="34" charset="0"/>
                <a:cs typeface="Arial" panose="020B0604020202020204" pitchFamily="34" charset="0"/>
              </a:rPr>
              <a:t>; Myanmar; Malaysia; Singapore; Indonesia; Brunei; Philippines; </a:t>
            </a:r>
            <a:r>
              <a:rPr lang="en-US" sz="2667" dirty="0" err="1">
                <a:solidFill>
                  <a:prstClr val="black"/>
                </a:solidFill>
                <a:latin typeface="Arial" panose="020B0604020202020204" pitchFamily="34" charset="0"/>
                <a:cs typeface="Arial" panose="020B0604020202020204" pitchFamily="34" charset="0"/>
              </a:rPr>
              <a:t>Đông</a:t>
            </a:r>
            <a:r>
              <a:rPr lang="en-US" sz="2667" dirty="0">
                <a:solidFill>
                  <a:prstClr val="black"/>
                </a:solidFill>
                <a:latin typeface="Arial" panose="020B0604020202020204" pitchFamily="34" charset="0"/>
                <a:cs typeface="Arial" panose="020B0604020202020204" pitchFamily="34" charset="0"/>
              </a:rPr>
              <a:t> Timor}.</a:t>
            </a:r>
          </a:p>
          <a:p>
            <a:pPr algn="just" defTabSz="609630">
              <a:lnSpc>
                <a:spcPct val="150000"/>
              </a:lnSpc>
            </a:pPr>
            <a:r>
              <a:rPr lang="en-US" sz="2667" dirty="0" err="1">
                <a:solidFill>
                  <a:srgbClr val="002060"/>
                </a:solidFill>
                <a:latin typeface="Arial" panose="020B0604020202020204" pitchFamily="34" charset="0"/>
                <a:cs typeface="Arial" panose="020B0604020202020204" pitchFamily="34" charset="0"/>
              </a:rPr>
              <a:t>Có</a:t>
            </a:r>
            <a:r>
              <a:rPr lang="en-US" sz="2667" dirty="0">
                <a:solidFill>
                  <a:srgbClr val="002060"/>
                </a:solidFill>
                <a:latin typeface="Arial" panose="020B0604020202020204" pitchFamily="34" charset="0"/>
                <a:cs typeface="Arial" panose="020B0604020202020204" pitchFamily="34" charset="0"/>
              </a:rPr>
              <a:t> 11 </a:t>
            </a:r>
            <a:r>
              <a:rPr lang="en-US" sz="2667" dirty="0" err="1">
                <a:solidFill>
                  <a:srgbClr val="002060"/>
                </a:solidFill>
                <a:latin typeface="Arial" panose="020B0604020202020204" pitchFamily="34" charset="0"/>
                <a:cs typeface="Arial" panose="020B0604020202020204" pitchFamily="34" charset="0"/>
              </a:rPr>
              <a:t>quốc</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gia</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tại</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khu</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vực</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Đông</a:t>
            </a:r>
            <a:r>
              <a:rPr lang="en-US" sz="2667" dirty="0">
                <a:solidFill>
                  <a:srgbClr val="002060"/>
                </a:solidFill>
                <a:latin typeface="Arial" panose="020B0604020202020204" pitchFamily="34" charset="0"/>
                <a:cs typeface="Arial" panose="020B0604020202020204" pitchFamily="34" charset="0"/>
              </a:rPr>
              <a:t> Nam Á. </a:t>
            </a:r>
            <a:r>
              <a:rPr lang="en-US" sz="2667" dirty="0" err="1">
                <a:solidFill>
                  <a:srgbClr val="002060"/>
                </a:solidFill>
                <a:latin typeface="Arial" panose="020B0604020202020204" pitchFamily="34" charset="0"/>
                <a:cs typeface="Arial" panose="020B0604020202020204" pitchFamily="34" charset="0"/>
              </a:rPr>
              <a:t>Vậy</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tập</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hợp</a:t>
            </a:r>
            <a:r>
              <a:rPr lang="en-US" sz="2667" dirty="0">
                <a:solidFill>
                  <a:srgbClr val="002060"/>
                </a:solidFill>
                <a:latin typeface="Arial" panose="020B0604020202020204" pitchFamily="34" charset="0"/>
                <a:cs typeface="Arial" panose="020B0604020202020204" pitchFamily="34" charset="0"/>
              </a:rPr>
              <a:t> E </a:t>
            </a:r>
            <a:r>
              <a:rPr lang="en-US" sz="2667" dirty="0" err="1">
                <a:solidFill>
                  <a:srgbClr val="002060"/>
                </a:solidFill>
                <a:latin typeface="Arial" panose="020B0604020202020204" pitchFamily="34" charset="0"/>
                <a:cs typeface="Arial" panose="020B0604020202020204" pitchFamily="34" charset="0"/>
              </a:rPr>
              <a:t>có</a:t>
            </a:r>
            <a:r>
              <a:rPr lang="en-US" sz="2667" dirty="0">
                <a:solidFill>
                  <a:srgbClr val="002060"/>
                </a:solidFill>
                <a:latin typeface="Arial" panose="020B0604020202020204" pitchFamily="34" charset="0"/>
                <a:cs typeface="Arial" panose="020B0604020202020204" pitchFamily="34" charset="0"/>
              </a:rPr>
              <a:t> 11 </a:t>
            </a:r>
            <a:r>
              <a:rPr lang="en-US" sz="2667" dirty="0" err="1">
                <a:solidFill>
                  <a:srgbClr val="002060"/>
                </a:solidFill>
                <a:latin typeface="Arial" panose="020B0604020202020204" pitchFamily="34" charset="0"/>
                <a:cs typeface="Arial" panose="020B0604020202020204" pitchFamily="34" charset="0"/>
              </a:rPr>
              <a:t>phần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tử</a:t>
            </a:r>
            <a:r>
              <a:rPr lang="en-US" sz="2667" dirty="0">
                <a:solidFill>
                  <a:srgbClr val="002060"/>
                </a:solidFill>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5140">
            <a:off x="7868794" y="1094899"/>
            <a:ext cx="4186419" cy="4186419"/>
          </a:xfrm>
          <a:prstGeom prst="rect">
            <a:avLst/>
          </a:prstGeom>
          <a:ln>
            <a:noFill/>
          </a:ln>
          <a:effectLst>
            <a:softEdge rad="112500"/>
          </a:effectLst>
        </p:spPr>
      </p:pic>
    </p:spTree>
    <p:extLst>
      <p:ext uri="{BB962C8B-B14F-4D97-AF65-F5344CB8AC3E}">
        <p14:creationId xmlns:p14="http://schemas.microsoft.com/office/powerpoint/2010/main" val="3994177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barn(inVertical)">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barn(inVertical)">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 calcmode="lin" valueType="num">
                                      <p:cBhvr additive="base">
                                        <p:cTn id="34" dur="500"/>
                                        <p:tgtEl>
                                          <p:spTgt spid="23">
                                            <p:txEl>
                                              <p:pRg st="3" end="3"/>
                                            </p:txEl>
                                          </p:spTgt>
                                        </p:tgtEl>
                                        <p:attrNameLst>
                                          <p:attrName>ppt_y</p:attrName>
                                        </p:attrNameLst>
                                      </p:cBhvr>
                                      <p:tavLst>
                                        <p:tav tm="0">
                                          <p:val>
                                            <p:strVal val="#ppt_y+#ppt_h*1.125000"/>
                                          </p:val>
                                        </p:tav>
                                        <p:tav tm="100000">
                                          <p:val>
                                            <p:strVal val="#ppt_y"/>
                                          </p:val>
                                        </p:tav>
                                      </p:tavLst>
                                    </p:anim>
                                    <p:animEffect transition="in" filter="wipe(up)">
                                      <p:cBhvr>
                                        <p:cTn id="35"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660400" y="787401"/>
            <a:ext cx="10939313" cy="5435599"/>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rgbClr val="F2EDD9"/>
            </a:solidFill>
          </p:spPr>
        </p:sp>
      </p:grpSp>
      <p:pic>
        <p:nvPicPr>
          <p:cNvPr id="4" name="Picture 4"/>
          <p:cNvPicPr>
            <a:picLocks noChangeAspect="1"/>
          </p:cNvPicPr>
          <p:nvPr/>
        </p:nvPicPr>
        <p:blipFill>
          <a:blip r:embed="rId2"/>
          <a:srcRect/>
          <a:stretch>
            <a:fillRect/>
          </a:stretch>
        </p:blipFill>
        <p:spPr>
          <a:xfrm>
            <a:off x="355600" y="5015496"/>
            <a:ext cx="2483297" cy="2415006"/>
          </a:xfrm>
          <a:prstGeom prst="rect">
            <a:avLst/>
          </a:prstGeom>
        </p:spPr>
      </p:pic>
      <p:pic>
        <p:nvPicPr>
          <p:cNvPr id="5" name="Picture 5"/>
          <p:cNvPicPr>
            <a:picLocks noChangeAspect="1"/>
          </p:cNvPicPr>
          <p:nvPr/>
        </p:nvPicPr>
        <p:blipFill>
          <a:blip r:embed="rId3"/>
          <a:srcRect/>
          <a:stretch>
            <a:fillRect/>
          </a:stretch>
        </p:blipFill>
        <p:spPr>
          <a:xfrm>
            <a:off x="9823844" y="4335789"/>
            <a:ext cx="2070509" cy="3119412"/>
          </a:xfrm>
          <a:prstGeom prst="rect">
            <a:avLst/>
          </a:prstGeom>
        </p:spPr>
      </p:pic>
      <p:sp>
        <p:nvSpPr>
          <p:cNvPr id="10" name="Rectangle 9"/>
          <p:cNvSpPr/>
          <p:nvPr/>
        </p:nvSpPr>
        <p:spPr>
          <a:xfrm>
            <a:off x="1587088" y="1362909"/>
            <a:ext cx="9341685" cy="2123466"/>
          </a:xfrm>
          <a:prstGeom prst="rect">
            <a:avLst/>
          </a:prstGeom>
        </p:spPr>
        <p:txBody>
          <a:bodyPr wrap="square">
            <a:spAutoFit/>
          </a:bodyPr>
          <a:lstStyle/>
          <a:p>
            <a:pPr algn="just" defTabSz="609630">
              <a:lnSpc>
                <a:spcPct val="150000"/>
              </a:lnSpc>
            </a:pPr>
            <a:r>
              <a:rPr lang="vi-VN" sz="2933" b="1" dirty="0">
                <a:solidFill>
                  <a:srgbClr val="C0504D">
                    <a:lumMod val="50000"/>
                  </a:srgbClr>
                </a:solidFill>
                <a:latin typeface="Arial" panose="020B0604020202020204" pitchFamily="34" charset="0"/>
                <a:cs typeface="Arial" panose="020B0604020202020204" pitchFamily="34" charset="0"/>
              </a:rPr>
              <a:t>Bài 1.10</a:t>
            </a:r>
            <a:r>
              <a:rPr lang="en-US" sz="2933" b="1" dirty="0">
                <a:solidFill>
                  <a:srgbClr val="C0504D">
                    <a:lumMod val="50000"/>
                  </a:srgbClr>
                </a:solidFill>
                <a:latin typeface="Arial" panose="020B0604020202020204" pitchFamily="34" charset="0"/>
                <a:cs typeface="Arial" panose="020B0604020202020204" pitchFamily="34" charset="0"/>
              </a:rPr>
              <a:t> (SGK - tr19)</a:t>
            </a:r>
            <a:r>
              <a:rPr lang="vi-VN" sz="2933" b="1" dirty="0">
                <a:solidFill>
                  <a:srgbClr val="C0504D">
                    <a:lumMod val="50000"/>
                  </a:srgbClr>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Hãy viết tập hợp sau bằng cách nêu tính chất đặc trưng cho các phần tử của tập hợp</a:t>
            </a:r>
          </a:p>
          <a:p>
            <a:pPr algn="ctr" defTabSz="609630">
              <a:lnSpc>
                <a:spcPct val="150000"/>
              </a:lnSpc>
            </a:pPr>
            <a:r>
              <a:rPr lang="vi-VN" sz="2933" dirty="0">
                <a:solidFill>
                  <a:prstClr val="black"/>
                </a:solidFill>
                <a:latin typeface="Arial" panose="020B0604020202020204" pitchFamily="34" charset="0"/>
                <a:cs typeface="Arial" panose="020B0604020202020204" pitchFamily="34" charset="0"/>
              </a:rPr>
              <a:t>A = {0; 4; 8; 12; 16}.</a:t>
            </a:r>
            <a:endParaRPr lang="en-US" sz="2933" dirty="0">
              <a:solidFill>
                <a:prstClr val="black"/>
              </a:solidFill>
              <a:latin typeface="Arial" panose="020B0604020202020204" pitchFamily="34" charset="0"/>
              <a:cs typeface="Arial" panose="020B0604020202020204" pitchFamily="34" charset="0"/>
            </a:endParaRPr>
          </a:p>
        </p:txBody>
      </p:sp>
      <p:grpSp>
        <p:nvGrpSpPr>
          <p:cNvPr id="11" name="Group 10"/>
          <p:cNvGrpSpPr/>
          <p:nvPr/>
        </p:nvGrpSpPr>
        <p:grpSpPr>
          <a:xfrm>
            <a:off x="1778000" y="3447099"/>
            <a:ext cx="1727200" cy="1168400"/>
            <a:chOff x="7810499" y="4610100"/>
            <a:chExt cx="2590800" cy="175260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13" name="TextBox 12"/>
            <p:cNvSpPr txBox="1"/>
            <p:nvPr/>
          </p:nvSpPr>
          <p:spPr>
            <a:xfrm>
              <a:off x="7936027" y="4991100"/>
              <a:ext cx="2339747" cy="815513"/>
            </a:xfrm>
            <a:prstGeom prst="rect">
              <a:avLst/>
            </a:prstGeom>
            <a:noFill/>
          </p:spPr>
          <p:txBody>
            <a:bodyPr wrap="square" rtlCol="0">
              <a:spAutoFit/>
            </a:bodyPr>
            <a:lstStyle/>
            <a:p>
              <a:pPr algn="ctr" defTabSz="609630"/>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4244022" y="4335789"/>
                <a:ext cx="4307654" cy="769378"/>
              </a:xfrm>
              <a:prstGeom prst="rect">
                <a:avLst/>
              </a:prstGeom>
            </p:spPr>
            <p:txBody>
              <a:bodyPr wrap="none">
                <a:spAutoFit/>
              </a:bodyPr>
              <a:lstStyle/>
              <a:p>
                <a:pPr algn="just" defTabSz="609630">
                  <a:lnSpc>
                    <a:spcPct val="150000"/>
                  </a:lnSpc>
                </a:pPr>
                <a:r>
                  <a:rPr lang="en-US" sz="2933" dirty="0">
                    <a:solidFill>
                      <a:srgbClr val="002060"/>
                    </a:solidFill>
                    <a:latin typeface="Arial" panose="020B0604020202020204" pitchFamily="34" charset="0"/>
                    <a:cs typeface="Arial" panose="020B0604020202020204" pitchFamily="34" charset="0"/>
                  </a:rPr>
                  <a:t>A = {4k ∣ 0 ≤ k ≤ 4,k ∈ </a:t>
                </a:r>
                <a14:m>
                  <m:oMath xmlns:m="http://schemas.openxmlformats.org/officeDocument/2006/math">
                    <m:r>
                      <a:rPr lang="en-US" sz="2933" i="1">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2933" dirty="0">
                    <a:solidFill>
                      <a:srgbClr val="002060"/>
                    </a:solidFill>
                    <a:latin typeface="Arial" panose="020B0604020202020204" pitchFamily="34" charset="0"/>
                    <a:cs typeface="Arial" panose="020B0604020202020204" pitchFamily="34" charset="0"/>
                  </a:rPr>
                  <a:t>}.</a:t>
                </a:r>
              </a:p>
            </p:txBody>
          </p:sp>
        </mc:Choice>
        <mc:Fallback xmlns="">
          <p:sp>
            <p:nvSpPr>
              <p:cNvPr id="14" name="Rectangle 13"/>
              <p:cNvSpPr>
                <a:spLocks noRot="1" noChangeAspect="1" noMove="1" noResize="1" noEditPoints="1" noAdjustHandles="1" noChangeArrowheads="1" noChangeShapeType="1" noTextEdit="1"/>
              </p:cNvSpPr>
              <p:nvPr/>
            </p:nvSpPr>
            <p:spPr>
              <a:xfrm>
                <a:off x="4244022" y="4335789"/>
                <a:ext cx="4307654" cy="769378"/>
              </a:xfrm>
              <a:prstGeom prst="rect">
                <a:avLst/>
              </a:prstGeom>
              <a:blipFill>
                <a:blip r:embed="rId5"/>
                <a:stretch>
                  <a:fillRect l="-3112" r="-2122" b="-12698"/>
                </a:stretch>
              </a:blipFill>
            </p:spPr>
            <p:txBody>
              <a:bodyPr/>
              <a:lstStyle/>
              <a:p>
                <a:r>
                  <a:rPr lang="en-US">
                    <a:noFill/>
                  </a:rPr>
                  <a:t> </a:t>
                </a:r>
              </a:p>
            </p:txBody>
          </p:sp>
        </mc:Fallback>
      </mc:AlternateContent>
    </p:spTree>
    <p:extLst>
      <p:ext uri="{BB962C8B-B14F-4D97-AF65-F5344CB8AC3E}">
        <p14:creationId xmlns:p14="http://schemas.microsoft.com/office/powerpoint/2010/main" val="1298517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3"/>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762000" y="685800"/>
            <a:ext cx="10668000" cy="5689600"/>
            <a:chOff x="0" y="0"/>
            <a:chExt cx="2757885" cy="2209578"/>
          </a:xfrm>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rgbClr val="BAE2DF"/>
            </a:solidFill>
          </p:spPr>
        </p:sp>
      </p:grpSp>
      <p:pic>
        <p:nvPicPr>
          <p:cNvPr id="6" name="Picture 6"/>
          <p:cNvPicPr>
            <a:picLocks noChangeAspect="1"/>
          </p:cNvPicPr>
          <p:nvPr/>
        </p:nvPicPr>
        <p:blipFill>
          <a:blip r:embed="rId2"/>
          <a:srcRect/>
          <a:stretch>
            <a:fillRect/>
          </a:stretch>
        </p:blipFill>
        <p:spPr>
          <a:xfrm>
            <a:off x="-508000" y="3850829"/>
            <a:ext cx="2279227" cy="3116891"/>
          </a:xfrm>
          <a:prstGeom prst="rect">
            <a:avLst/>
          </a:prstGeom>
        </p:spPr>
      </p:pic>
      <p:pic>
        <p:nvPicPr>
          <p:cNvPr id="7" name="Picture 7"/>
          <p:cNvPicPr>
            <a:picLocks noChangeAspect="1"/>
          </p:cNvPicPr>
          <p:nvPr/>
        </p:nvPicPr>
        <p:blipFill>
          <a:blip r:embed="rId3"/>
          <a:srcRect/>
          <a:stretch>
            <a:fillRect/>
          </a:stretch>
        </p:blipFill>
        <p:spPr>
          <a:xfrm rot="15422622">
            <a:off x="10371096" y="369326"/>
            <a:ext cx="1609808" cy="15957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80253" y="1109921"/>
                <a:ext cx="10016067" cy="1939377"/>
              </a:xfrm>
              <a:prstGeom prst="rect">
                <a:avLst/>
              </a:prstGeom>
            </p:spPr>
            <p:txBody>
              <a:bodyPr wrap="square">
                <a:spAutoFit/>
              </a:bodyPr>
              <a:lstStyle/>
              <a:p>
                <a:pPr algn="just" defTabSz="609630">
                  <a:lnSpc>
                    <a:spcPct val="150000"/>
                  </a:lnSpc>
                </a:pPr>
                <a:r>
                  <a:rPr lang="en-US" sz="2667" b="1" dirty="0" err="1">
                    <a:solidFill>
                      <a:srgbClr val="C00000"/>
                    </a:solidFill>
                    <a:latin typeface="Arial" panose="020B0604020202020204" pitchFamily="34" charset="0"/>
                    <a:cs typeface="Arial" panose="020B0604020202020204" pitchFamily="34" charset="0"/>
                  </a:rPr>
                  <a:t>Bài</a:t>
                </a:r>
                <a:r>
                  <a:rPr lang="en-US" sz="2667" b="1" dirty="0">
                    <a:solidFill>
                      <a:srgbClr val="C00000"/>
                    </a:solidFill>
                    <a:latin typeface="Arial" panose="020B0604020202020204" pitchFamily="34" charset="0"/>
                    <a:cs typeface="Arial" panose="020B0604020202020204" pitchFamily="34" charset="0"/>
                  </a:rPr>
                  <a:t> 1.11 (SGK-tr19).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rỗng</a:t>
                </a:r>
                <a:r>
                  <a:rPr lang="en-US" sz="2667"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 {x ∈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2667" dirty="0">
                    <a:solidFill>
                      <a:prstClr val="black"/>
                    </a:solidFill>
                    <a:latin typeface="Arial" panose="020B0604020202020204" pitchFamily="34" charset="0"/>
                    <a:cs typeface="Arial" panose="020B0604020202020204" pitchFamily="34" charset="0"/>
                  </a:rPr>
                  <a:t>| x</a:t>
                </a:r>
                <a:r>
                  <a:rPr lang="en-US" sz="2667" baseline="30000" dirty="0">
                    <a:solidFill>
                      <a:prstClr val="black"/>
                    </a:solidFill>
                    <a:latin typeface="Arial" panose="020B0604020202020204" pitchFamily="34" charset="0"/>
                    <a:cs typeface="Arial" panose="020B0604020202020204" pitchFamily="34" charset="0"/>
                  </a:rPr>
                  <a:t>2</a:t>
                </a:r>
                <a:r>
                  <a:rPr lang="en-US" sz="2667" dirty="0">
                    <a:solidFill>
                      <a:prstClr val="black"/>
                    </a:solidFill>
                    <a:latin typeface="Arial" panose="020B0604020202020204" pitchFamily="34" charset="0"/>
                    <a:cs typeface="Arial" panose="020B0604020202020204" pitchFamily="34" charset="0"/>
                  </a:rPr>
                  <a:t> − 6 = 0}                B = {x ∈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2667" dirty="0">
                    <a:solidFill>
                      <a:prstClr val="black"/>
                    </a:solidFill>
                    <a:latin typeface="Arial" panose="020B0604020202020204" pitchFamily="34" charset="0"/>
                    <a:cs typeface="Arial" panose="020B0604020202020204" pitchFamily="34" charset="0"/>
                  </a:rPr>
                  <a:t>| x</a:t>
                </a:r>
                <a:r>
                  <a:rPr lang="en-US" sz="2667" baseline="30000" dirty="0">
                    <a:solidFill>
                      <a:prstClr val="black"/>
                    </a:solidFill>
                    <a:latin typeface="Arial" panose="020B0604020202020204" pitchFamily="34" charset="0"/>
                    <a:cs typeface="Arial" panose="020B0604020202020204" pitchFamily="34" charset="0"/>
                  </a:rPr>
                  <a:t>2 </a:t>
                </a:r>
                <a:r>
                  <a:rPr lang="en-US" sz="2667" dirty="0">
                    <a:solidFill>
                      <a:prstClr val="black"/>
                    </a:solidFill>
                    <a:latin typeface="Arial" panose="020B0604020202020204" pitchFamily="34" charset="0"/>
                    <a:cs typeface="Arial" panose="020B0604020202020204" pitchFamily="34" charset="0"/>
                  </a:rPr>
                  <a:t>− 6 = 0}</a:t>
                </a:r>
              </a:p>
            </p:txBody>
          </p:sp>
        </mc:Choice>
        <mc:Fallback xmlns="">
          <p:sp>
            <p:nvSpPr>
              <p:cNvPr id="4" name="Rectangle 3"/>
              <p:cNvSpPr>
                <a:spLocks noRot="1" noChangeAspect="1" noMove="1" noResize="1" noEditPoints="1" noAdjustHandles="1" noChangeArrowheads="1" noChangeShapeType="1" noTextEdit="1"/>
              </p:cNvSpPr>
              <p:nvPr/>
            </p:nvSpPr>
            <p:spPr>
              <a:xfrm>
                <a:off x="1180253" y="1109921"/>
                <a:ext cx="10016067" cy="1939377"/>
              </a:xfrm>
              <a:prstGeom prst="rect">
                <a:avLst/>
              </a:prstGeom>
              <a:blipFill>
                <a:blip r:embed="rId4"/>
                <a:stretch>
                  <a:fillRect l="-1156" r="-1156" b="-3774"/>
                </a:stretch>
              </a:blipFill>
            </p:spPr>
            <p:txBody>
              <a:bodyPr/>
              <a:lstStyle/>
              <a:p>
                <a:r>
                  <a:rPr lang="en-US">
                    <a:noFill/>
                  </a:rPr>
                  <a:t> </a:t>
                </a:r>
              </a:p>
            </p:txBody>
          </p:sp>
        </mc:Fallback>
      </mc:AlternateContent>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58363" y="1756252"/>
            <a:ext cx="750496" cy="65323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82794" y="2776816"/>
                <a:ext cx="9826413" cy="1939377"/>
              </a:xfrm>
              <a:prstGeom prst="rect">
                <a:avLst/>
              </a:prstGeom>
            </p:spPr>
            <p:txBody>
              <a:bodyPr wrap="square">
                <a:spAutoFit/>
              </a:bodyPr>
              <a:lstStyle/>
              <a:p>
                <a:pPr algn="just" defTabSz="609630">
                  <a:lnSpc>
                    <a:spcPct val="150000"/>
                  </a:lnSpc>
                </a:pPr>
                <a:r>
                  <a:rPr lang="vi-VN" sz="2667" b="1" dirty="0">
                    <a:solidFill>
                      <a:srgbClr val="002060"/>
                    </a:solidFill>
                    <a:latin typeface="Arial" panose="020B0604020202020204" pitchFamily="34" charset="0"/>
                    <a:cs typeface="Arial" panose="020B0604020202020204" pitchFamily="34" charset="0"/>
                  </a:rPr>
                  <a:t>Bài 1.12</a:t>
                </a:r>
                <a:r>
                  <a:rPr lang="en-US" sz="2667" b="1" dirty="0">
                    <a:solidFill>
                      <a:srgbClr val="002060"/>
                    </a:solidFill>
                    <a:latin typeface="Arial" panose="020B0604020202020204" pitchFamily="34" charset="0"/>
                    <a:cs typeface="Arial" panose="020B0604020202020204" pitchFamily="34" charset="0"/>
                  </a:rPr>
                  <a:t> (SGK-tr19)</a:t>
                </a:r>
                <a:r>
                  <a:rPr lang="vi-VN" sz="2667" b="1" dirty="0">
                    <a:solidFill>
                      <a:srgbClr val="002060"/>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Cho X = {a; b}. Các cách viết sau đúng hay sai? Giải thích kết luận đưa ra.</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a</a:t>
                </a:r>
                <a:r>
                  <a:rPr lang="en-US" sz="2667" dirty="0">
                    <a:solidFill>
                      <a:prstClr val="black"/>
                    </a:solidFill>
                    <a:latin typeface="Arial" panose="020B0604020202020204" pitchFamily="34" charset="0"/>
                    <a:cs typeface="Arial" panose="020B0604020202020204" pitchFamily="34" charset="0"/>
                  </a:rPr>
                  <a:t>)</a:t>
                </a:r>
                <a:r>
                  <a:rPr lang="vi-VN" sz="2667" dirty="0">
                    <a:solidFill>
                      <a:prstClr val="black"/>
                    </a:solidFill>
                    <a:latin typeface="Arial" panose="020B0604020202020204" pitchFamily="34" charset="0"/>
                    <a:cs typeface="Arial" panose="020B0604020202020204" pitchFamily="34" charset="0"/>
                  </a:rPr>
                  <a:t> a</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X            </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b</a:t>
                </a:r>
                <a:r>
                  <a:rPr lang="en-US" sz="2667" dirty="0">
                    <a:solidFill>
                      <a:prstClr val="black"/>
                    </a:solidFill>
                    <a:latin typeface="Arial" panose="020B0604020202020204" pitchFamily="34" charset="0"/>
                    <a:cs typeface="Arial" panose="020B0604020202020204" pitchFamily="34" charset="0"/>
                  </a:rPr>
                  <a:t>)</a:t>
                </a:r>
                <a:r>
                  <a:rPr lang="vi-VN" sz="2667" dirty="0">
                    <a:solidFill>
                      <a:prstClr val="black"/>
                    </a:solidFill>
                    <a:latin typeface="Arial" panose="020B0604020202020204" pitchFamily="34" charset="0"/>
                    <a:cs typeface="Arial" panose="020B0604020202020204" pitchFamily="34" charset="0"/>
                  </a:rPr>
                  <a:t> {a}</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X         </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c</a:t>
                </a:r>
                <a:r>
                  <a:rPr lang="en-US" sz="2667" dirty="0">
                    <a:solidFill>
                      <a:prstClr val="black"/>
                    </a:solidFill>
                    <a:latin typeface="Arial" panose="020B0604020202020204" pitchFamily="34" charset="0"/>
                    <a:cs typeface="Arial" panose="020B0604020202020204" pitchFamily="34" charset="0"/>
                  </a:rPr>
                  <a:t>)</a:t>
                </a:r>
                <a:r>
                  <a:rPr lang="vi-VN"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vi-VN"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a:t>
                </a:r>
                <a:r>
                  <a:rPr lang="en-US" sz="2667" dirty="0">
                    <a:solidFill>
                      <a:prstClr val="black"/>
                    </a:solidFill>
                    <a:latin typeface="Arial" panose="020B0604020202020204" pitchFamily="34" charset="0"/>
                    <a:cs typeface="Arial" panose="020B0604020202020204" pitchFamily="34" charset="0"/>
                  </a:rPr>
                  <a:t> </a:t>
                </a:r>
                <a:r>
                  <a:rPr lang="vi-VN" sz="2667" dirty="0">
                    <a:solidFill>
                      <a:prstClr val="black"/>
                    </a:solidFill>
                    <a:latin typeface="Arial" panose="020B0604020202020204" pitchFamily="34" charset="0"/>
                    <a:cs typeface="Arial" panose="020B0604020202020204" pitchFamily="34" charset="0"/>
                  </a:rPr>
                  <a:t>X</a:t>
                </a:r>
              </a:p>
            </p:txBody>
          </p:sp>
        </mc:Choice>
        <mc:Fallback xmlns="">
          <p:sp>
            <p:nvSpPr>
              <p:cNvPr id="5" name="Rectangle 4"/>
              <p:cNvSpPr>
                <a:spLocks noRot="1" noChangeAspect="1" noMove="1" noResize="1" noEditPoints="1" noAdjustHandles="1" noChangeArrowheads="1" noChangeShapeType="1" noTextEdit="1"/>
              </p:cNvSpPr>
              <p:nvPr/>
            </p:nvSpPr>
            <p:spPr>
              <a:xfrm>
                <a:off x="1182794" y="2776816"/>
                <a:ext cx="9826413" cy="1939377"/>
              </a:xfrm>
              <a:prstGeom prst="rect">
                <a:avLst/>
              </a:prstGeom>
              <a:blipFill>
                <a:blip r:embed="rId9"/>
                <a:stretch>
                  <a:fillRect l="-1179" r="-1179" b="-3459"/>
                </a:stretch>
              </a:blipFill>
            </p:spPr>
            <p:txBody>
              <a:bodyPr/>
              <a:lstStyle/>
              <a:p>
                <a:r>
                  <a:rPr lang="en-US">
                    <a:noFill/>
                  </a:rPr>
                  <a:t> </a:t>
                </a:r>
              </a:p>
            </p:txBody>
          </p:sp>
        </mc:Fallback>
      </mc:AlternateContent>
      <p:pic>
        <p:nvPicPr>
          <p:cNvPr id="9"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68972" y="4696884"/>
            <a:ext cx="733222" cy="653234"/>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659881" y="4696884"/>
            <a:ext cx="750496" cy="653234"/>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00389" y="4756040"/>
            <a:ext cx="733222" cy="653234"/>
          </a:xfrm>
          <a:prstGeom prst="rect">
            <a:avLst/>
          </a:prstGeom>
        </p:spPr>
      </p:pic>
      <p:sp>
        <p:nvSpPr>
          <p:cNvPr id="8" name="TextBox 7"/>
          <p:cNvSpPr txBox="1"/>
          <p:nvPr/>
        </p:nvSpPr>
        <p:spPr>
          <a:xfrm>
            <a:off x="2155426" y="5426975"/>
            <a:ext cx="2330838" cy="502766"/>
          </a:xfrm>
          <a:prstGeom prst="rect">
            <a:avLst/>
          </a:prstGeom>
          <a:noFill/>
        </p:spPr>
        <p:txBody>
          <a:bodyPr wrap="square" rtlCol="0">
            <a:spAutoFit/>
          </a:bodyPr>
          <a:lstStyle/>
          <a:p>
            <a:pPr defTabSz="609630"/>
            <a:r>
              <a:rPr lang="en-US" sz="2667" dirty="0" err="1">
                <a:solidFill>
                  <a:srgbClr val="C00000"/>
                </a:solidFill>
                <a:latin typeface="Arial" panose="020B0604020202020204" pitchFamily="34" charset="0"/>
                <a:cs typeface="Arial" panose="020B0604020202020204" pitchFamily="34" charset="0"/>
              </a:rPr>
              <a:t>Sai</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vì</a:t>
            </a:r>
            <a:r>
              <a:rPr lang="en-US" sz="2667" dirty="0">
                <a:solidFill>
                  <a:srgbClr val="C00000"/>
                </a:solidFill>
                <a:latin typeface="Arial" panose="020B0604020202020204" pitchFamily="34" charset="0"/>
                <a:cs typeface="Arial" panose="020B0604020202020204" pitchFamily="34" charset="0"/>
              </a:rPr>
              <a:t> a </a:t>
            </a:r>
            <a:r>
              <a:rPr lang="vi-VN" sz="2667" dirty="0">
                <a:solidFill>
                  <a:srgbClr val="C00000"/>
                </a:solidFill>
                <a:latin typeface="Arial" panose="020B0604020202020204" pitchFamily="34" charset="0"/>
                <a:cs typeface="Arial" panose="020B0604020202020204" pitchFamily="34" charset="0"/>
              </a:rPr>
              <a:t>∈</a:t>
            </a:r>
            <a:r>
              <a:rPr lang="en-US" sz="2667" dirty="0">
                <a:solidFill>
                  <a:srgbClr val="C00000"/>
                </a:solidFill>
                <a:latin typeface="Arial" panose="020B0604020202020204" pitchFamily="34" charset="0"/>
                <a:cs typeface="Arial" panose="020B0604020202020204" pitchFamily="34" charset="0"/>
              </a:rPr>
              <a:t> </a:t>
            </a:r>
            <a:r>
              <a:rPr lang="vi-VN" sz="2667" dirty="0">
                <a:solidFill>
                  <a:srgbClr val="C00000"/>
                </a:solidFill>
                <a:latin typeface="Arial" panose="020B0604020202020204" pitchFamily="34" charset="0"/>
                <a:cs typeface="Arial" panose="020B0604020202020204" pitchFamily="34" charset="0"/>
              </a:rPr>
              <a:t>X</a:t>
            </a:r>
            <a:endParaRPr lang="en-US" sz="2667"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65839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 name="TextBox 2"/>
          <p:cNvSpPr txBox="1"/>
          <p:nvPr/>
        </p:nvSpPr>
        <p:spPr>
          <a:xfrm>
            <a:off x="1807343" y="1078928"/>
            <a:ext cx="8632872" cy="692497"/>
          </a:xfrm>
          <a:prstGeom prst="rect">
            <a:avLst/>
          </a:prstGeom>
        </p:spPr>
        <p:txBody>
          <a:bodyPr wrap="square" lIns="0" tIns="0" rIns="0" bIns="0" rtlCol="0" anchor="t">
            <a:spAutoFit/>
          </a:bodyPr>
          <a:lstStyle/>
          <a:p>
            <a:pPr algn="ctr" defTabSz="609630">
              <a:lnSpc>
                <a:spcPts val="5398"/>
              </a:lnSpc>
            </a:pPr>
            <a:r>
              <a:rPr lang="en-US" sz="4400" b="1" spc="119" dirty="0">
                <a:solidFill>
                  <a:srgbClr val="114F9A"/>
                </a:solidFill>
                <a:latin typeface="Arial" panose="020B0604020202020204" pitchFamily="34" charset="0"/>
                <a:cs typeface="Arial" panose="020B0604020202020204" pitchFamily="34" charset="0"/>
              </a:rPr>
              <a:t>HƯỚNG DẪN VỀ NHÀ</a:t>
            </a:r>
          </a:p>
        </p:txBody>
      </p:sp>
      <p:pic>
        <p:nvPicPr>
          <p:cNvPr id="15" name="Picture 15"/>
          <p:cNvPicPr>
            <a:picLocks noChangeAspect="1"/>
          </p:cNvPicPr>
          <p:nvPr/>
        </p:nvPicPr>
        <p:blipFill>
          <a:blip r:embed="rId2"/>
          <a:srcRect/>
          <a:stretch>
            <a:fillRect/>
          </a:stretch>
        </p:blipFill>
        <p:spPr>
          <a:xfrm rot="-1627455">
            <a:off x="10029112" y="4857153"/>
            <a:ext cx="2469002" cy="2630095"/>
          </a:xfrm>
          <a:prstGeom prst="rect">
            <a:avLst/>
          </a:prstGeom>
        </p:spPr>
      </p:pic>
      <p:grpSp>
        <p:nvGrpSpPr>
          <p:cNvPr id="5" name="Group 4"/>
          <p:cNvGrpSpPr/>
          <p:nvPr/>
        </p:nvGrpSpPr>
        <p:grpSpPr>
          <a:xfrm>
            <a:off x="1138229" y="2497249"/>
            <a:ext cx="2976895" cy="2846695"/>
            <a:chOff x="1707344" y="3745874"/>
            <a:chExt cx="4465342" cy="4270042"/>
          </a:xfrm>
        </p:grpSpPr>
        <p:grpSp>
          <p:nvGrpSpPr>
            <p:cNvPr id="3" name="Group 3"/>
            <p:cNvGrpSpPr/>
            <p:nvPr/>
          </p:nvGrpSpPr>
          <p:grpSpPr>
            <a:xfrm>
              <a:off x="1707344" y="3745874"/>
              <a:ext cx="4465342" cy="4270042"/>
              <a:chOff x="0" y="0"/>
              <a:chExt cx="2629143" cy="2514152"/>
            </a:xfrm>
          </p:grpSpPr>
          <p:sp>
            <p:nvSpPr>
              <p:cNvPr id="4" name="Freeform 4"/>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2" name="TextBox 12"/>
            <p:cNvSpPr txBox="1"/>
            <p:nvPr/>
          </p:nvSpPr>
          <p:spPr>
            <a:xfrm>
              <a:off x="1707344" y="4453818"/>
              <a:ext cx="4465342" cy="403956"/>
            </a:xfrm>
            <a:prstGeom prst="rect">
              <a:avLst/>
            </a:prstGeom>
          </p:spPr>
          <p:txBody>
            <a:bodyPr lIns="0" tIns="0" rIns="0" bIns="0" rtlCol="0" anchor="t">
              <a:spAutoFit/>
            </a:bodyPr>
            <a:lstStyle/>
            <a:p>
              <a:pPr algn="ctr" defTabSz="609630">
                <a:lnSpc>
                  <a:spcPts val="2061"/>
                </a:lnSpc>
              </a:pPr>
              <a:r>
                <a:rPr lang="en-US" sz="3600" b="1" spc="41" dirty="0">
                  <a:solidFill>
                    <a:srgbClr val="114F9A"/>
                  </a:solidFill>
                  <a:latin typeface="Arial" panose="020B0604020202020204" pitchFamily="34" charset="0"/>
                  <a:cs typeface="Arial" panose="020B0604020202020204" pitchFamily="34" charset="0"/>
                </a:rPr>
                <a:t>01</a:t>
              </a:r>
            </a:p>
          </p:txBody>
        </p:sp>
        <p:sp>
          <p:nvSpPr>
            <p:cNvPr id="16" name="TextBox 15"/>
            <p:cNvSpPr txBox="1"/>
            <p:nvPr/>
          </p:nvSpPr>
          <p:spPr>
            <a:xfrm>
              <a:off x="1882371" y="5095958"/>
              <a:ext cx="4115286" cy="1985544"/>
            </a:xfrm>
            <a:prstGeom prst="rect">
              <a:avLst/>
            </a:prstGeom>
            <a:noFill/>
          </p:spPr>
          <p:txBody>
            <a:bodyPr wrap="square" rtlCol="0">
              <a:spAutoFit/>
            </a:bodyPr>
            <a:lstStyle/>
            <a:p>
              <a:pPr algn="ctr" defTabSz="609630">
                <a:lnSpc>
                  <a:spcPct val="150000"/>
                </a:lnSpc>
              </a:pPr>
              <a:r>
                <a:rPr lang="en-US" sz="2667" dirty="0" err="1">
                  <a:solidFill>
                    <a:prstClr val="black"/>
                  </a:solidFill>
                  <a:latin typeface="Arial" panose="020B0604020202020204" pitchFamily="34" charset="0"/>
                  <a:cs typeface="Arial" panose="020B0604020202020204" pitchFamily="34" charset="0"/>
                </a:rPr>
                <a:t>Ôn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kiến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thức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đã</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học</a:t>
              </a:r>
              <a:endParaRPr lang="en-US" sz="2667" dirty="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4579774" y="2497249"/>
            <a:ext cx="3032453" cy="2846695"/>
            <a:chOff x="6869660" y="3745874"/>
            <a:chExt cx="4548680" cy="4270042"/>
          </a:xfrm>
        </p:grpSpPr>
        <p:grpSp>
          <p:nvGrpSpPr>
            <p:cNvPr id="6" name="Group 6"/>
            <p:cNvGrpSpPr/>
            <p:nvPr/>
          </p:nvGrpSpPr>
          <p:grpSpPr>
            <a:xfrm>
              <a:off x="6952998" y="3745874"/>
              <a:ext cx="4465342" cy="4270042"/>
              <a:chOff x="0" y="0"/>
              <a:chExt cx="2629143" cy="2514152"/>
            </a:xfrm>
          </p:grpSpPr>
          <p:sp>
            <p:nvSpPr>
              <p:cNvPr id="7" name="Freeform 7"/>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3" name="TextBox 13"/>
            <p:cNvSpPr txBox="1"/>
            <p:nvPr/>
          </p:nvSpPr>
          <p:spPr>
            <a:xfrm>
              <a:off x="6869660" y="4436313"/>
              <a:ext cx="4465341" cy="403956"/>
            </a:xfrm>
            <a:prstGeom prst="rect">
              <a:avLst/>
            </a:prstGeom>
          </p:spPr>
          <p:txBody>
            <a:bodyPr lIns="0" tIns="0" rIns="0" bIns="0" rtlCol="0" anchor="t">
              <a:spAutoFit/>
            </a:bodyPr>
            <a:lstStyle/>
            <a:p>
              <a:pPr algn="ctr" defTabSz="609630">
                <a:lnSpc>
                  <a:spcPts val="2061"/>
                </a:lnSpc>
              </a:pPr>
              <a:r>
                <a:rPr lang="en-US" sz="3600" b="1" spc="41" dirty="0">
                  <a:solidFill>
                    <a:srgbClr val="114F9A"/>
                  </a:solidFill>
                  <a:latin typeface="Arial" panose="020B0604020202020204" pitchFamily="34" charset="0"/>
                  <a:cs typeface="Arial" panose="020B0604020202020204" pitchFamily="34" charset="0"/>
                </a:rPr>
                <a:t>02</a:t>
              </a:r>
            </a:p>
          </p:txBody>
        </p:sp>
        <p:sp>
          <p:nvSpPr>
            <p:cNvPr id="17" name="TextBox 16"/>
            <p:cNvSpPr txBox="1"/>
            <p:nvPr/>
          </p:nvSpPr>
          <p:spPr>
            <a:xfrm>
              <a:off x="7044688" y="5095958"/>
              <a:ext cx="4115286" cy="1985544"/>
            </a:xfrm>
            <a:prstGeom prst="rect">
              <a:avLst/>
            </a:prstGeom>
            <a:noFill/>
          </p:spPr>
          <p:txBody>
            <a:bodyPr wrap="square" rtlCol="0">
              <a:spAutoFit/>
            </a:bodyPr>
            <a:lstStyle/>
            <a:p>
              <a:pPr algn="ctr" defTabSz="609630">
                <a:lnSpc>
                  <a:spcPct val="150000"/>
                </a:lnSpc>
              </a:pPr>
              <a:r>
                <a:rPr lang="en-US" sz="2667" dirty="0" err="1">
                  <a:solidFill>
                    <a:prstClr val="black"/>
                  </a:solidFill>
                  <a:latin typeface="Arial" panose="020B0604020202020204" pitchFamily="34" charset="0"/>
                  <a:cs typeface="Arial" panose="020B0604020202020204" pitchFamily="34" charset="0"/>
                </a:rPr>
                <a:t>Hoàn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thành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bài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SBT</a:t>
              </a:r>
            </a:p>
          </p:txBody>
        </p:sp>
      </p:grpSp>
      <p:grpSp>
        <p:nvGrpSpPr>
          <p:cNvPr id="11" name="Group 10"/>
          <p:cNvGrpSpPr/>
          <p:nvPr/>
        </p:nvGrpSpPr>
        <p:grpSpPr>
          <a:xfrm>
            <a:off x="7922652" y="2497249"/>
            <a:ext cx="3278569" cy="2846695"/>
            <a:chOff x="11883978" y="3745874"/>
            <a:chExt cx="4917853" cy="4270042"/>
          </a:xfrm>
        </p:grpSpPr>
        <p:grpSp>
          <p:nvGrpSpPr>
            <p:cNvPr id="9" name="Group 9"/>
            <p:cNvGrpSpPr/>
            <p:nvPr/>
          </p:nvGrpSpPr>
          <p:grpSpPr>
            <a:xfrm>
              <a:off x="12115314" y="3745874"/>
              <a:ext cx="4465342" cy="4270042"/>
              <a:chOff x="0" y="0"/>
              <a:chExt cx="2629143" cy="2514152"/>
            </a:xfrm>
          </p:grpSpPr>
          <p:sp>
            <p:nvSpPr>
              <p:cNvPr id="10" name="Freeform 10"/>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4" name="TextBox 14"/>
            <p:cNvSpPr txBox="1"/>
            <p:nvPr/>
          </p:nvSpPr>
          <p:spPr>
            <a:xfrm>
              <a:off x="12110233" y="4453818"/>
              <a:ext cx="4465342" cy="403956"/>
            </a:xfrm>
            <a:prstGeom prst="rect">
              <a:avLst/>
            </a:prstGeom>
          </p:spPr>
          <p:txBody>
            <a:bodyPr lIns="0" tIns="0" rIns="0" bIns="0" rtlCol="0" anchor="t">
              <a:spAutoFit/>
            </a:bodyPr>
            <a:lstStyle/>
            <a:p>
              <a:pPr algn="ctr" defTabSz="609630">
                <a:lnSpc>
                  <a:spcPts val="2061"/>
                </a:lnSpc>
              </a:pPr>
              <a:r>
                <a:rPr lang="en-US" sz="3600" b="1" spc="41" dirty="0">
                  <a:solidFill>
                    <a:srgbClr val="114F9A"/>
                  </a:solidFill>
                  <a:latin typeface="Arial" panose="020B0604020202020204" pitchFamily="34" charset="0"/>
                  <a:cs typeface="Arial" panose="020B0604020202020204" pitchFamily="34" charset="0"/>
                </a:rPr>
                <a:t>03</a:t>
              </a:r>
            </a:p>
          </p:txBody>
        </p:sp>
        <p:sp>
          <p:nvSpPr>
            <p:cNvPr id="18" name="Rectangle 17"/>
            <p:cNvSpPr/>
            <p:nvPr/>
          </p:nvSpPr>
          <p:spPr>
            <a:xfrm>
              <a:off x="11883978" y="5047578"/>
              <a:ext cx="4917853" cy="1062021"/>
            </a:xfrm>
            <a:prstGeom prst="rect">
              <a:avLst/>
            </a:prstGeom>
          </p:spPr>
          <p:txBody>
            <a:bodyPr wrap="square">
              <a:spAutoFit/>
            </a:bodyPr>
            <a:lstStyle/>
            <a:p>
              <a:pPr algn="ctr" defTabSz="609630">
                <a:lnSpc>
                  <a:spcPct val="150000"/>
                </a:lnSpc>
              </a:pPr>
              <a:r>
                <a:rPr lang="vi-VN" sz="2667" dirty="0">
                  <a:solidFill>
                    <a:prstClr val="black"/>
                  </a:solidFill>
                  <a:latin typeface="Arial" panose="020B0604020202020204" pitchFamily="34" charset="0"/>
                  <a:cs typeface="Arial" panose="020B0604020202020204" pitchFamily="34" charset="0"/>
                </a:rPr>
                <a:t>Chuẩn bị bài </a:t>
              </a:r>
              <a:r>
                <a:rPr lang="vi-VN" sz="2667" dirty="0" smtClean="0">
                  <a:solidFill>
                    <a:prstClr val="black"/>
                  </a:solidFill>
                  <a:latin typeface="Arial" panose="020B0604020202020204" pitchFamily="34" charset="0"/>
                  <a:cs typeface="Arial" panose="020B0604020202020204" pitchFamily="34" charset="0"/>
                </a:rPr>
                <a:t>mới</a:t>
              </a:r>
              <a:endParaRPr lang="en-US" sz="2667"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33562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ppt_w+.3"/>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396393" y="3717370"/>
            <a:ext cx="1091237" cy="95632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50934" y="-324182"/>
            <a:ext cx="1373049" cy="156351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303788" y="4629449"/>
            <a:ext cx="2636063" cy="2679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62576">
            <a:off x="8710454" y="4224898"/>
            <a:ext cx="4592447" cy="473004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308172" y="-324182"/>
            <a:ext cx="1883829" cy="178449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467082" y="-360763"/>
            <a:ext cx="2465691" cy="2254987"/>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23646" y="227022"/>
            <a:ext cx="725333" cy="888493"/>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3903710" y="6366999"/>
            <a:ext cx="1739122" cy="44584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72088">
            <a:off x="10776632" y="2610290"/>
            <a:ext cx="1331077" cy="733303"/>
          </a:xfrm>
          <a:prstGeom prst="rect">
            <a:avLst/>
          </a:prstGeom>
        </p:spPr>
      </p:pic>
      <p:pic>
        <p:nvPicPr>
          <p:cNvPr id="12" name="Picture 12"/>
          <p:cNvPicPr>
            <a:picLocks noChangeAspect="1"/>
          </p:cNvPicPr>
          <p:nvPr/>
        </p:nvPicPr>
        <p:blipFill>
          <a:blip r:embed="rId21"/>
          <a:srcRect/>
          <a:stretch>
            <a:fillRect/>
          </a:stretch>
        </p:blipFill>
        <p:spPr>
          <a:xfrm rot="5638528">
            <a:off x="7508199" y="4721457"/>
            <a:ext cx="882367" cy="748094"/>
          </a:xfrm>
          <a:prstGeom prst="rect">
            <a:avLst/>
          </a:prstGeom>
        </p:spPr>
      </p:pic>
      <p:sp>
        <p:nvSpPr>
          <p:cNvPr id="13" name="TextBox 13"/>
          <p:cNvSpPr txBox="1"/>
          <p:nvPr/>
        </p:nvSpPr>
        <p:spPr>
          <a:xfrm>
            <a:off x="1721022" y="1997751"/>
            <a:ext cx="8670999" cy="2205732"/>
          </a:xfrm>
          <a:prstGeom prst="rect">
            <a:avLst/>
          </a:prstGeom>
        </p:spPr>
        <p:txBody>
          <a:bodyPr lIns="0" tIns="0" rIns="0" bIns="0" rtlCol="0" anchor="t">
            <a:spAutoFit/>
          </a:bodyPr>
          <a:lstStyle/>
          <a:p>
            <a:pPr algn="ctr" defTabSz="609630">
              <a:lnSpc>
                <a:spcPts val="8601"/>
              </a:lnSpc>
            </a:pPr>
            <a:r>
              <a:rPr lang="en-US" sz="5334" b="1" dirty="0">
                <a:solidFill>
                  <a:srgbClr val="EB4634"/>
                </a:solidFill>
                <a:latin typeface="Arial" panose="020B0604020202020204" pitchFamily="34" charset="0"/>
                <a:cs typeface="Arial" panose="020B0604020202020204" pitchFamily="34" charset="0"/>
              </a:rPr>
              <a:t>HẸN GẶP LẠI CÁC EM TRONG TIẾT HỌC SAU!</a:t>
            </a:r>
          </a:p>
        </p:txBody>
      </p:sp>
    </p:spTree>
    <p:extLst>
      <p:ext uri="{BB962C8B-B14F-4D97-AF65-F5344CB8AC3E}">
        <p14:creationId xmlns:p14="http://schemas.microsoft.com/office/powerpoint/2010/main" val="353974320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grpSp>
        <p:nvGrpSpPr>
          <p:cNvPr id="7" name="Group 7"/>
          <p:cNvGrpSpPr/>
          <p:nvPr/>
        </p:nvGrpSpPr>
        <p:grpSpPr>
          <a:xfrm>
            <a:off x="558800" y="482601"/>
            <a:ext cx="11023600" cy="5983995"/>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7660" b="10068"/>
          <a:stretch>
            <a:fillRect/>
          </a:stretch>
        </p:blipFill>
        <p:spPr>
          <a:xfrm rot="-10800000">
            <a:off x="4907603" y="6161660"/>
            <a:ext cx="2376795" cy="126229"/>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81" y="6022408"/>
            <a:ext cx="1734248" cy="83559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1039108" y="386319"/>
            <a:ext cx="936445" cy="515896"/>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1148092" y="5738339"/>
            <a:ext cx="1739122" cy="445847"/>
          </a:xfrm>
          <a:prstGeom prst="rect">
            <a:avLst/>
          </a:prstGeom>
        </p:spPr>
      </p:pic>
      <p:pic>
        <p:nvPicPr>
          <p:cNvPr id="19" name="Picture 1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14987" y="-109134"/>
            <a:ext cx="1431765" cy="1356272"/>
          </a:xfrm>
          <a:prstGeom prst="rect">
            <a:avLst/>
          </a:prstGeom>
        </p:spPr>
      </p:pic>
      <p:sp>
        <p:nvSpPr>
          <p:cNvPr id="23" name="TextBox 22"/>
          <p:cNvSpPr txBox="1"/>
          <p:nvPr/>
        </p:nvSpPr>
        <p:spPr>
          <a:xfrm>
            <a:off x="1237217" y="600830"/>
            <a:ext cx="6705600" cy="543675"/>
          </a:xfrm>
          <a:prstGeom prst="rect">
            <a:avLst/>
          </a:prstGeom>
          <a:noFill/>
        </p:spPr>
        <p:txBody>
          <a:bodyPr wrap="square" rtlCol="0">
            <a:spAutoFit/>
          </a:bodyPr>
          <a:lstStyle/>
          <a:p>
            <a:pPr defTabSz="609630"/>
            <a:r>
              <a:rPr lang="en-US" sz="2933" b="1" dirty="0">
                <a:solidFill>
                  <a:srgbClr val="C00000"/>
                </a:solidFill>
                <a:latin typeface="Arial" panose="020B0604020202020204" pitchFamily="34" charset="0"/>
                <a:cs typeface="Arial" panose="020B0604020202020204" pitchFamily="34" charset="0"/>
              </a:rPr>
              <a:t>1. </a:t>
            </a:r>
            <a:r>
              <a:rPr lang="en-US" sz="2933" b="1" dirty="0" err="1">
                <a:solidFill>
                  <a:srgbClr val="C00000"/>
                </a:solidFill>
                <a:latin typeface="Arial" panose="020B0604020202020204" pitchFamily="34" charset="0"/>
                <a:cs typeface="Arial" panose="020B0604020202020204" pitchFamily="34" charset="0"/>
              </a:rPr>
              <a:t>Các</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khái</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niệm</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cơ</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bản</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về</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tập</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hợp</a:t>
            </a:r>
            <a:endParaRPr lang="en-US" sz="2933"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1333587" y="1225943"/>
            <a:ext cx="2171158" cy="502766"/>
          </a:xfrm>
          <a:prstGeom prst="rect">
            <a:avLst/>
          </a:prstGeom>
          <a:noFill/>
        </p:spPr>
        <p:txBody>
          <a:bodyPr wrap="square" rtlCol="0">
            <a:spAutoFit/>
          </a:bodyPr>
          <a:lstStyle/>
          <a:p>
            <a:pPr defTabSz="609630"/>
            <a:r>
              <a:rPr lang="en-US" sz="2667" b="1" dirty="0">
                <a:solidFill>
                  <a:srgbClr val="002060"/>
                </a:solidFill>
                <a:latin typeface="Arial" panose="020B0604020202020204" pitchFamily="34" charset="0"/>
                <a:cs typeface="Arial" panose="020B0604020202020204" pitchFamily="34" charset="0"/>
              </a:rPr>
              <a:t>a. </a:t>
            </a:r>
            <a:r>
              <a:rPr lang="en-US" sz="2667" b="1" dirty="0" err="1">
                <a:solidFill>
                  <a:srgbClr val="002060"/>
                </a:solidFill>
                <a:latin typeface="Arial" panose="020B0604020202020204" pitchFamily="34" charset="0"/>
                <a:cs typeface="Arial" panose="020B0604020202020204" pitchFamily="34" charset="0"/>
              </a:rPr>
              <a:t>Tập</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hợp</a:t>
            </a:r>
            <a:endParaRPr lang="en-US" sz="2667" b="1" dirty="0">
              <a:solidFill>
                <a:srgbClr val="002060"/>
              </a:solidFill>
              <a:latin typeface="Arial" panose="020B0604020202020204" pitchFamily="34" charset="0"/>
              <a:cs typeface="Arial" panose="020B0604020202020204" pitchFamily="34" charset="0"/>
            </a:endParaRPr>
          </a:p>
        </p:txBody>
      </p:sp>
      <p:grpSp>
        <p:nvGrpSpPr>
          <p:cNvPr id="29" name="Group 28"/>
          <p:cNvGrpSpPr/>
          <p:nvPr/>
        </p:nvGrpSpPr>
        <p:grpSpPr>
          <a:xfrm>
            <a:off x="1333587" y="2429845"/>
            <a:ext cx="9681009" cy="4365487"/>
            <a:chOff x="2000380" y="3644767"/>
            <a:chExt cx="14521513" cy="6548230"/>
          </a:xfrm>
        </p:grpSpPr>
        <p:sp>
          <p:nvSpPr>
            <p:cNvPr id="26" name="Rounded Rectangle 25"/>
            <p:cNvSpPr/>
            <p:nvPr/>
          </p:nvSpPr>
          <p:spPr>
            <a:xfrm>
              <a:off x="2000380" y="3941672"/>
              <a:ext cx="1732737" cy="990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a:solidFill>
                    <a:prstClr val="white"/>
                  </a:solidFill>
                  <a:latin typeface="Arial" panose="020B0604020202020204" pitchFamily="34" charset="0"/>
                  <a:cs typeface="Arial" panose="020B0604020202020204" pitchFamily="34" charset="0"/>
                </a:rPr>
                <a:t>HĐ1</a:t>
              </a:r>
            </a:p>
          </p:txBody>
        </p:sp>
        <p:sp>
          <p:nvSpPr>
            <p:cNvPr id="27" name="Rectangle 26"/>
            <p:cNvSpPr/>
            <p:nvPr/>
          </p:nvSpPr>
          <p:spPr>
            <a:xfrm>
              <a:off x="4056844" y="3644767"/>
              <a:ext cx="12332400" cy="2909065"/>
            </a:xfrm>
            <a:prstGeom prst="rect">
              <a:avLst/>
            </a:prstGeom>
          </p:spPr>
          <p:txBody>
            <a:bodyPr wrap="square">
              <a:spAutoFit/>
            </a:bodyPr>
            <a:lstStyle/>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tình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huống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gọi</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những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thành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viên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tham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Chuyên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đề</a:t>
              </a:r>
              <a:r>
                <a:rPr lang="en-US" sz="2667" dirty="0">
                  <a:solidFill>
                    <a:prstClr val="black"/>
                  </a:solidFill>
                  <a:latin typeface="Arial" panose="020B0604020202020204" pitchFamily="34" charset="0"/>
                  <a:cs typeface="Arial" panose="020B0604020202020204" pitchFamily="34" charset="0"/>
                </a:rPr>
                <a:t> 1, B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những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thành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viên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tham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gia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Chuyên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đề</a:t>
              </a:r>
              <a:r>
                <a:rPr lang="en-US" sz="2667" dirty="0">
                  <a:solidFill>
                    <a:prstClr val="black"/>
                  </a:solidFill>
                  <a:latin typeface="Arial" panose="020B0604020202020204" pitchFamily="34" charset="0"/>
                  <a:cs typeface="Arial" panose="020B0604020202020204" pitchFamily="34" charset="0"/>
                </a:rPr>
                <a:t> 2.</a:t>
              </a:r>
            </a:p>
          </p:txBody>
        </p:sp>
        <p:sp>
          <p:nvSpPr>
            <p:cNvPr id="28" name="Rectangle 27"/>
            <p:cNvSpPr/>
            <p:nvPr/>
          </p:nvSpPr>
          <p:spPr>
            <a:xfrm>
              <a:off x="2043722" y="6360410"/>
              <a:ext cx="14478171" cy="3832587"/>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Nam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một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Ngân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một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B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b) </a:t>
              </a:r>
              <a:r>
                <a:rPr lang="en-US" sz="2667" dirty="0" err="1">
                  <a:solidFill>
                    <a:prstClr val="black"/>
                  </a:solidFill>
                  <a:latin typeface="Arial" panose="020B0604020202020204" pitchFamily="34" charset="0"/>
                  <a:cs typeface="Arial" panose="020B0604020202020204" pitchFamily="34" charset="0"/>
                </a:rPr>
                <a:t>Hãy</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mô</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tả</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và</a:t>
              </a:r>
              <a:r>
                <a:rPr lang="en-US" sz="2667" dirty="0">
                  <a:solidFill>
                    <a:prstClr val="black"/>
                  </a:solidFill>
                  <a:latin typeface="Arial" panose="020B0604020202020204" pitchFamily="34" charset="0"/>
                  <a:cs typeface="Arial" panose="020B0604020202020204" pitchFamily="34" charset="0"/>
                </a:rPr>
                <a:t> B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liệt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kê</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a:t>
              </a:r>
            </a:p>
          </p:txBody>
        </p:sp>
      </p:grpSp>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881" y="1824182"/>
            <a:ext cx="626445" cy="626445"/>
          </a:xfrm>
          <a:prstGeom prst="rect">
            <a:avLst/>
          </a:prstGeom>
        </p:spPr>
      </p:pic>
      <p:sp>
        <p:nvSpPr>
          <p:cNvPr id="31" name="TextBox 30"/>
          <p:cNvSpPr txBox="1"/>
          <p:nvPr/>
        </p:nvSpPr>
        <p:spPr>
          <a:xfrm>
            <a:off x="2240208" y="1877306"/>
            <a:ext cx="7711584" cy="502766"/>
          </a:xfrm>
          <a:prstGeom prst="rect">
            <a:avLst/>
          </a:prstGeom>
          <a:noFill/>
        </p:spPr>
        <p:txBody>
          <a:bodyPr wrap="square" rtlCol="0">
            <a:spAutoFit/>
          </a:bodyPr>
          <a:lstStyle/>
          <a:p>
            <a:pPr defTabSz="609630"/>
            <a:r>
              <a:rPr lang="en-US" sz="2667" i="1" dirty="0" err="1">
                <a:solidFill>
                  <a:prstClr val="black"/>
                </a:solidFill>
                <a:latin typeface="Arial" panose="020B0604020202020204" pitchFamily="34" charset="0"/>
                <a:cs typeface="Arial" panose="020B0604020202020204" pitchFamily="34" charset="0"/>
              </a:rPr>
              <a:t>Hoạt</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động</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nhóm</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đôi</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và</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hoàn</a:t>
            </a:r>
            <a:r>
              <a:rPr lang="en-US" sz="2667" i="1" dirty="0">
                <a:solidFill>
                  <a:prstClr val="black"/>
                </a:solidFill>
                <a:latin typeface="Arial" panose="020B0604020202020204" pitchFamily="34" charset="0"/>
                <a:cs typeface="Arial" panose="020B0604020202020204" pitchFamily="34" charset="0"/>
              </a:rPr>
              <a:t> </a:t>
            </a:r>
            <a:r>
              <a:rPr lang="en-US" sz="2667" i="1" dirty="0" err="1">
                <a:solidFill>
                  <a:prstClr val="black"/>
                </a:solidFill>
                <a:latin typeface="Arial" panose="020B0604020202020204" pitchFamily="34" charset="0"/>
                <a:cs typeface="Arial" panose="020B0604020202020204" pitchFamily="34" charset="0"/>
              </a:rPr>
              <a:t>thành</a:t>
            </a:r>
            <a:r>
              <a:rPr lang="en-US" sz="2667" i="1" dirty="0">
                <a:solidFill>
                  <a:prstClr val="black"/>
                </a:solidFill>
                <a:latin typeface="Arial" panose="020B0604020202020204" pitchFamily="34" charset="0"/>
                <a:cs typeface="Arial" panose="020B0604020202020204" pitchFamily="34" charset="0"/>
              </a:rPr>
              <a:t> </a:t>
            </a:r>
            <a:r>
              <a:rPr lang="en-US" sz="2667" b="1" i="1" dirty="0">
                <a:solidFill>
                  <a:prstClr val="black"/>
                </a:solidFill>
                <a:latin typeface="Arial" panose="020B0604020202020204" pitchFamily="34" charset="0"/>
                <a:cs typeface="Arial" panose="020B0604020202020204" pitchFamily="34" charset="0"/>
              </a:rPr>
              <a:t>HĐ1</a:t>
            </a:r>
            <a:r>
              <a:rPr lang="en-US" sz="2667" i="1" dirty="0">
                <a:solidFill>
                  <a:prstClr val="black"/>
                </a:solidFill>
                <a:latin typeface="Arial" panose="020B0604020202020204" pitchFamily="34" charset="0"/>
                <a:cs typeface="Arial" panose="020B0604020202020204" pitchFamily="34" charset="0"/>
              </a:rPr>
              <a:t>, </a:t>
            </a:r>
            <a:r>
              <a:rPr lang="en-US" sz="2667" b="1" i="1" dirty="0">
                <a:solidFill>
                  <a:prstClr val="black"/>
                </a:solidFill>
                <a:latin typeface="Arial" panose="020B0604020202020204" pitchFamily="34" charset="0"/>
                <a:cs typeface="Arial" panose="020B0604020202020204" pitchFamily="34" charset="0"/>
              </a:rPr>
              <a:t>HĐ2</a:t>
            </a:r>
            <a:r>
              <a:rPr lang="en-US" sz="2667" i="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14636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barn(inVertic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strVal val="#ppt_w+.3"/>
                                          </p:val>
                                        </p:tav>
                                        <p:tav tm="100000">
                                          <p:val>
                                            <p:strVal val="#ppt_w"/>
                                          </p:val>
                                        </p:tav>
                                      </p:tavLst>
                                    </p:anim>
                                    <p:anim calcmode="lin" valueType="num">
                                      <p:cBhvr>
                                        <p:cTn id="26" dur="500" fill="hold"/>
                                        <p:tgtEl>
                                          <p:spTgt spid="29"/>
                                        </p:tgtEl>
                                        <p:attrNameLst>
                                          <p:attrName>ppt_h</p:attrName>
                                        </p:attrNameLst>
                                      </p:cBhvr>
                                      <p:tavLst>
                                        <p:tav tm="0">
                                          <p:val>
                                            <p:strVal val="#ppt_h"/>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srcRect/>
          <a:stretch>
            <a:fillRect/>
          </a:stretch>
        </p:blipFill>
        <p:spPr>
          <a:xfrm rot="284039">
            <a:off x="3300391" y="828371"/>
            <a:ext cx="882367" cy="748094"/>
          </a:xfrm>
          <a:prstGeom prst="rect">
            <a:avLst/>
          </a:prstGeom>
        </p:spPr>
      </p:pic>
      <p:pic>
        <p:nvPicPr>
          <p:cNvPr id="14" name="Picture 14"/>
          <p:cNvPicPr>
            <a:picLocks noChangeAspect="1"/>
          </p:cNvPicPr>
          <p:nvPr/>
        </p:nvPicPr>
        <p:blipFill>
          <a:blip r:embed="rId3"/>
          <a:srcRect/>
          <a:stretch>
            <a:fillRect/>
          </a:stretch>
        </p:blipFill>
        <p:spPr>
          <a:xfrm rot="10564390">
            <a:off x="710381" y="5312735"/>
            <a:ext cx="882367" cy="748094"/>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1148092" y="5738339"/>
            <a:ext cx="1739122" cy="445847"/>
          </a:xfrm>
          <a:prstGeom prst="rect">
            <a:avLst/>
          </a:prstGeom>
        </p:spPr>
      </p:pic>
      <p:grpSp>
        <p:nvGrpSpPr>
          <p:cNvPr id="21" name="Group 7"/>
          <p:cNvGrpSpPr/>
          <p:nvPr/>
        </p:nvGrpSpPr>
        <p:grpSpPr>
          <a:xfrm>
            <a:off x="558800" y="736601"/>
            <a:ext cx="11023600" cy="5729995"/>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77617" y="531425"/>
            <a:ext cx="1985967" cy="665299"/>
          </a:xfrm>
          <a:prstGeom prst="rect">
            <a:avLst/>
          </a:prstGeom>
        </p:spPr>
      </p:pic>
      <p:pic>
        <p:nvPicPr>
          <p:cNvPr id="24"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851640" y="895894"/>
            <a:ext cx="1030881" cy="601659"/>
          </a:xfrm>
          <a:prstGeom prst="rect">
            <a:avLst/>
          </a:prstGeom>
        </p:spPr>
      </p:pic>
      <p:pic>
        <p:nvPicPr>
          <p:cNvPr id="25" name="Picture 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63706" y="1025854"/>
            <a:ext cx="1184525" cy="1380273"/>
          </a:xfrm>
          <a:prstGeom prst="rect">
            <a:avLst/>
          </a:prstGeom>
        </p:spPr>
      </p:pic>
      <p:pic>
        <p:nvPicPr>
          <p:cNvPr id="2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640108" y="5327386"/>
            <a:ext cx="1415797" cy="1439349"/>
          </a:xfrm>
          <a:prstGeom prst="rect">
            <a:avLst/>
          </a:prstGeom>
        </p:spPr>
      </p:pic>
      <p:sp>
        <p:nvSpPr>
          <p:cNvPr id="27" name="Rectangle 26"/>
          <p:cNvSpPr/>
          <p:nvPr/>
        </p:nvSpPr>
        <p:spPr>
          <a:xfrm>
            <a:off x="884480" y="2695381"/>
            <a:ext cx="10716393" cy="2800510"/>
          </a:xfrm>
          <a:prstGeom prst="rect">
            <a:avLst/>
          </a:prstGeom>
        </p:spPr>
        <p:txBody>
          <a:bodyPr wrap="square">
            <a:spAutoFit/>
          </a:bodyPr>
          <a:lstStyle/>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a) Nam có là phần tử của tập hợp A.</a:t>
            </a:r>
          </a:p>
          <a:p>
            <a:pPr algn="just" defTabSz="609630">
              <a:lnSpc>
                <a:spcPct val="150000"/>
              </a:lnSpc>
            </a:pP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Ngân không là phần tử của tập hợp B.</a:t>
            </a:r>
          </a:p>
          <a:p>
            <a:pPr algn="just" defTabSz="609630">
              <a:lnSpc>
                <a:spcPct val="150000"/>
              </a:lnSpc>
            </a:pPr>
            <a:r>
              <a:rPr lang="vi-VN" sz="2933" dirty="0">
                <a:solidFill>
                  <a:prstClr val="black"/>
                </a:solidFill>
                <a:latin typeface="Arial" panose="020B0604020202020204" pitchFamily="34" charset="0"/>
                <a:cs typeface="Arial" panose="020B0604020202020204" pitchFamily="34" charset="0"/>
              </a:rPr>
              <a:t>b) Tập hợp A</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 {Nam; Hương; Tú; Khánh; Bình; Chi; Ngân}</a:t>
            </a:r>
          </a:p>
          <a:p>
            <a:pPr algn="just" defTabSz="609630">
              <a:lnSpc>
                <a:spcPct val="150000"/>
              </a:lnSpc>
            </a:pP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latin typeface="Arial" panose="020B0604020202020204" pitchFamily="34" charset="0"/>
                <a:cs typeface="Arial" panose="020B0604020202020204" pitchFamily="34" charset="0"/>
              </a:rPr>
              <a:t>Tập hợp B = {Hương; Khánh; Hiền; Chi; Bình; Lam; Tú; Hân}</a:t>
            </a:r>
          </a:p>
        </p:txBody>
      </p:sp>
      <p:grpSp>
        <p:nvGrpSpPr>
          <p:cNvPr id="30" name="Group 29"/>
          <p:cNvGrpSpPr/>
          <p:nvPr/>
        </p:nvGrpSpPr>
        <p:grpSpPr>
          <a:xfrm>
            <a:off x="2175361" y="1148091"/>
            <a:ext cx="2545043" cy="1386363"/>
            <a:chOff x="3506439" y="1847264"/>
            <a:chExt cx="3817565" cy="2079545"/>
          </a:xfrm>
        </p:grpSpPr>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29" name="TextBox 28"/>
            <p:cNvSpPr txBox="1"/>
            <p:nvPr/>
          </p:nvSpPr>
          <p:spPr>
            <a:xfrm>
              <a:off x="3776951" y="2353724"/>
              <a:ext cx="3276539" cy="815513"/>
            </a:xfrm>
            <a:prstGeom prst="rect">
              <a:avLst/>
            </a:prstGeom>
            <a:noFill/>
          </p:spPr>
          <p:txBody>
            <a:bodyPr wrap="square" rtlCol="0">
              <a:spAutoFit/>
            </a:bodyPr>
            <a:lstStyle/>
            <a:p>
              <a:pPr algn="ctr" defTabSz="609630"/>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659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wipe(left)">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7">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p:tgtEl>
                                          <p:spTgt spid="2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4112"/>
          <a:stretch>
            <a:fillRect/>
          </a:stretch>
        </p:blipFill>
        <p:spPr>
          <a:xfrm rot="5400000">
            <a:off x="3004130" y="-1948869"/>
            <a:ext cx="5929739" cy="11125200"/>
          </a:xfrm>
          <a:prstGeom prst="rect">
            <a:avLst/>
          </a:prstGeom>
        </p:spPr>
      </p:pic>
      <p:pic>
        <p:nvPicPr>
          <p:cNvPr id="10" name="Picture 4"/>
          <p:cNvPicPr>
            <a:picLocks noChangeAspect="1"/>
          </p:cNvPicPr>
          <p:nvPr/>
        </p:nvPicPr>
        <p:blipFill>
          <a:blip r:embed="rId5"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38971" y="326206"/>
            <a:ext cx="1602547" cy="545527"/>
          </a:xfrm>
          <a:prstGeom prst="rect">
            <a:avLst/>
          </a:prstGeom>
        </p:spPr>
      </p:pic>
      <p:pic>
        <p:nvPicPr>
          <p:cNvPr id="11"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9764297" y="4978911"/>
            <a:ext cx="1653115" cy="1680615"/>
          </a:xfrm>
          <a:prstGeom prst="rect">
            <a:avLst/>
          </a:prstGeom>
        </p:spPr>
      </p:pic>
      <p:pic>
        <p:nvPicPr>
          <p:cNvPr id="12"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308172" y="-324182"/>
            <a:ext cx="1883829" cy="1784499"/>
          </a:xfrm>
          <a:prstGeom prst="rect">
            <a:avLst/>
          </a:prstGeom>
        </p:spPr>
      </p:pic>
      <p:pic>
        <p:nvPicPr>
          <p:cNvPr id="13"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3065322" y="6517674"/>
            <a:ext cx="1610811" cy="412953"/>
          </a:xfrm>
          <a:prstGeom prst="rect">
            <a:avLst/>
          </a:prstGeom>
        </p:spPr>
      </p:pic>
      <p:pic>
        <p:nvPicPr>
          <p:cNvPr id="14"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1128755" y="2731001"/>
            <a:ext cx="1331077" cy="733303"/>
          </a:xfrm>
          <a:prstGeom prst="rect">
            <a:avLst/>
          </a:prstGeom>
        </p:spPr>
      </p:pic>
      <p:sp>
        <p:nvSpPr>
          <p:cNvPr id="15" name="Rounded Rectangle 14"/>
          <p:cNvSpPr/>
          <p:nvPr/>
        </p:nvSpPr>
        <p:spPr>
          <a:xfrm>
            <a:off x="1925838" y="1273589"/>
            <a:ext cx="1155158" cy="6604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a:solidFill>
                  <a:prstClr val="white"/>
                </a:solidFill>
                <a:latin typeface="Arial" panose="020B0604020202020204" pitchFamily="34" charset="0"/>
                <a:cs typeface="Arial" panose="020B0604020202020204" pitchFamily="34" charset="0"/>
              </a:rPr>
              <a:t>HĐ2</a:t>
            </a:r>
          </a:p>
        </p:txBody>
      </p:sp>
      <p:sp>
        <p:nvSpPr>
          <p:cNvPr id="16" name="Rectangle 15"/>
          <p:cNvSpPr/>
          <p:nvPr/>
        </p:nvSpPr>
        <p:spPr>
          <a:xfrm>
            <a:off x="3249215" y="1367828"/>
            <a:ext cx="2178802" cy="502766"/>
          </a:xfrm>
          <a:prstGeom prst="rect">
            <a:avLst/>
          </a:prstGeom>
        </p:spPr>
        <p:txBody>
          <a:bodyPr wrap="none">
            <a:spAutoFit/>
          </a:bodyPr>
          <a:lstStyle/>
          <a:p>
            <a:pPr defTabSz="609630"/>
            <a:r>
              <a:rPr lang="en-US" sz="2667" dirty="0">
                <a:solidFill>
                  <a:prstClr val="black"/>
                </a:solidFill>
                <a:latin typeface="Arial" panose="020B0604020202020204" pitchFamily="34" charset="0"/>
                <a:cs typeface="Arial" panose="020B0604020202020204" pitchFamily="34" charset="0"/>
              </a:rPr>
              <a:t>Cho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a:t>
            </a:r>
          </a:p>
        </p:txBody>
      </p:sp>
      <p:sp>
        <p:nvSpPr>
          <p:cNvPr id="17" name="Rectangle 16"/>
          <p:cNvSpPr/>
          <p:nvPr/>
        </p:nvSpPr>
        <p:spPr>
          <a:xfrm>
            <a:off x="1973640" y="2096080"/>
            <a:ext cx="8226521" cy="3170740"/>
          </a:xfrm>
          <a:prstGeom prst="rect">
            <a:avLst/>
          </a:prstGeom>
        </p:spPr>
        <p:txBody>
          <a:bodyPr wrap="square">
            <a:spAutoFit/>
          </a:bodyPr>
          <a:lstStyle/>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C = {châu Á; châu Âu; châu Đại Dương; châu Mĩ; châu Nam Cực; châu Phi}.</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a</a:t>
            </a:r>
            <a:r>
              <a:rPr lang="en-US" sz="2667" dirty="0">
                <a:solidFill>
                  <a:prstClr val="black"/>
                </a:solidFill>
                <a:latin typeface="Arial" panose="020B0604020202020204" pitchFamily="34" charset="0"/>
                <a:cs typeface="Arial" panose="020B0604020202020204" pitchFamily="34" charset="0"/>
              </a:rPr>
              <a:t>)</a:t>
            </a:r>
            <a:r>
              <a:rPr lang="vi-VN" sz="2667" dirty="0">
                <a:solidFill>
                  <a:prstClr val="black"/>
                </a:solidFill>
                <a:latin typeface="Arial" panose="020B0604020202020204" pitchFamily="34" charset="0"/>
                <a:cs typeface="Arial" panose="020B0604020202020204" pitchFamily="34" charset="0"/>
              </a:rPr>
              <a:t> Hãy chỉ ra tính chất đặc trưng cho các phần tử của tập hợp C.</a:t>
            </a:r>
          </a:p>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b</a:t>
            </a:r>
            <a:r>
              <a:rPr lang="en-US" sz="2667" dirty="0">
                <a:solidFill>
                  <a:prstClr val="black"/>
                </a:solidFill>
                <a:latin typeface="Arial" panose="020B0604020202020204" pitchFamily="34" charset="0"/>
                <a:cs typeface="Arial" panose="020B0604020202020204" pitchFamily="34" charset="0"/>
              </a:rPr>
              <a:t>)</a:t>
            </a:r>
            <a:r>
              <a:rPr lang="vi-VN" sz="2667" dirty="0">
                <a:solidFill>
                  <a:prstClr val="black"/>
                </a:solidFill>
                <a:latin typeface="Arial" panose="020B0604020202020204" pitchFamily="34" charset="0"/>
                <a:cs typeface="Arial" panose="020B0604020202020204" pitchFamily="34" charset="0"/>
              </a:rPr>
              <a:t> Tập hợp C có bao nhiêu phần tử?</a:t>
            </a:r>
            <a:endParaRPr lang="en-US" sz="2667" dirty="0">
              <a:solidFill>
                <a:prstClr val="black"/>
              </a:solidFill>
              <a:latin typeface="Arial" panose="020B0604020202020204" pitchFamily="34" charset="0"/>
              <a:cs typeface="Arial" panose="020B0604020202020204" pitchFamily="34" charset="0"/>
            </a:endParaRPr>
          </a:p>
        </p:txBody>
      </p:sp>
      <p:sp>
        <p:nvSpPr>
          <p:cNvPr id="18" name="Right Arrow 17"/>
          <p:cNvSpPr/>
          <p:nvPr/>
        </p:nvSpPr>
        <p:spPr>
          <a:xfrm>
            <a:off x="4572000" y="4124974"/>
            <a:ext cx="666971" cy="28445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5491719" y="4031238"/>
            <a:ext cx="4160281" cy="502766"/>
          </a:xfrm>
          <a:prstGeom prst="rect">
            <a:avLst/>
          </a:prstGeom>
          <a:noFill/>
        </p:spPr>
        <p:txBody>
          <a:bodyPr wrap="square" rtlCol="0">
            <a:spAutoFit/>
          </a:bodyPr>
          <a:lstStyle/>
          <a:p>
            <a:pPr defTabSz="609630"/>
            <a:r>
              <a:rPr lang="en-US" sz="2667" dirty="0" err="1">
                <a:solidFill>
                  <a:srgbClr val="C00000"/>
                </a:solidFill>
                <a:latin typeface="Arial" panose="020B0604020202020204" pitchFamily="34" charset="0"/>
                <a:cs typeface="Arial" panose="020B0604020202020204" pitchFamily="34" charset="0"/>
              </a:rPr>
              <a:t>Các</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châu</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lục</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trên</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Trái</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Đất</a:t>
            </a:r>
            <a:endParaRPr lang="en-US" sz="2667" dirty="0">
              <a:solidFill>
                <a:srgbClr val="C00000"/>
              </a:solidFill>
              <a:latin typeface="Arial" panose="020B0604020202020204" pitchFamily="34" charset="0"/>
              <a:cs typeface="Arial" panose="020B0604020202020204" pitchFamily="34" charset="0"/>
            </a:endParaRPr>
          </a:p>
        </p:txBody>
      </p:sp>
      <p:sp>
        <p:nvSpPr>
          <p:cNvPr id="21" name="Right Arrow 20"/>
          <p:cNvSpPr/>
          <p:nvPr/>
        </p:nvSpPr>
        <p:spPr>
          <a:xfrm rot="1477349">
            <a:off x="4635408" y="5260276"/>
            <a:ext cx="666971" cy="28445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2" name="TextBox 21"/>
          <p:cNvSpPr txBox="1"/>
          <p:nvPr/>
        </p:nvSpPr>
        <p:spPr>
          <a:xfrm>
            <a:off x="5499532" y="5347295"/>
            <a:ext cx="1838305" cy="502766"/>
          </a:xfrm>
          <a:prstGeom prst="rect">
            <a:avLst/>
          </a:prstGeom>
          <a:noFill/>
        </p:spPr>
        <p:txBody>
          <a:bodyPr wrap="square" rtlCol="0">
            <a:spAutoFit/>
          </a:bodyPr>
          <a:lstStyle/>
          <a:p>
            <a:pPr defTabSz="609630"/>
            <a:r>
              <a:rPr lang="en-US" sz="2667" dirty="0">
                <a:solidFill>
                  <a:srgbClr val="C00000"/>
                </a:solidFill>
                <a:latin typeface="Arial" panose="020B0604020202020204" pitchFamily="34" charset="0"/>
                <a:cs typeface="Arial" panose="020B0604020202020204" pitchFamily="34" charset="0"/>
              </a:rPr>
              <a:t>6 </a:t>
            </a:r>
            <a:r>
              <a:rPr lang="en-US" sz="2667" dirty="0" err="1">
                <a:solidFill>
                  <a:srgbClr val="C00000"/>
                </a:solidFill>
                <a:latin typeface="Arial" panose="020B0604020202020204" pitchFamily="34" charset="0"/>
                <a:cs typeface="Arial" panose="020B0604020202020204" pitchFamily="34" charset="0"/>
              </a:rPr>
              <a:t>phần</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tử</a:t>
            </a:r>
            <a:endParaRPr lang="en-US" sz="2667"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65906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297321" y="6304489"/>
            <a:ext cx="936445" cy="515896"/>
          </a:xfrm>
          <a:prstGeom prst="rect">
            <a:avLst/>
          </a:prstGeom>
        </p:spPr>
      </p:pic>
      <p:sp>
        <p:nvSpPr>
          <p:cNvPr id="16" name="Rounded Rectangle 15"/>
          <p:cNvSpPr/>
          <p:nvPr/>
        </p:nvSpPr>
        <p:spPr>
          <a:xfrm>
            <a:off x="572573" y="616712"/>
            <a:ext cx="10996028" cy="5842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5"/>
          <p:cNvPicPr>
            <a:picLocks noChangeAspect="1"/>
          </p:cNvPicPr>
          <p:nvPr/>
        </p:nvPicPr>
        <p:blipFill>
          <a:blip r:embed="rId1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2400" y="377516"/>
            <a:ext cx="1445601" cy="484277"/>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486827" y="5074348"/>
            <a:ext cx="1883829" cy="178449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72573" y="207875"/>
            <a:ext cx="901029" cy="1103711"/>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3088" y="1519462"/>
            <a:ext cx="2068951" cy="4820845"/>
          </a:xfrm>
          <a:prstGeom prst="rect">
            <a:avLst/>
          </a:prstGeom>
        </p:spPr>
      </p:pic>
      <p:sp>
        <p:nvSpPr>
          <p:cNvPr id="21" name="Rounded Rectangular Callout 20"/>
          <p:cNvSpPr/>
          <p:nvPr/>
        </p:nvSpPr>
        <p:spPr>
          <a:xfrm>
            <a:off x="3409809" y="1270630"/>
            <a:ext cx="7515254" cy="1091571"/>
          </a:xfrm>
          <a:prstGeom prst="wedgeRoundRectCallout">
            <a:avLst>
              <a:gd name="adj1" fmla="val -58243"/>
              <a:gd name="adj2" fmla="val -1156"/>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a:solidFill>
                  <a:prstClr val="black"/>
                </a:solidFill>
                <a:latin typeface="Arial" panose="020B0604020202020204" pitchFamily="34" charset="0"/>
                <a:cs typeface="Arial" panose="020B0604020202020204" pitchFamily="34" charset="0"/>
              </a:rPr>
              <a:t>Có những cách nào để mô tả một tập hợp?</a:t>
            </a:r>
          </a:p>
        </p:txBody>
      </p:sp>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02400" y="2771038"/>
            <a:ext cx="863600" cy="955309"/>
          </a:xfrm>
          <a:prstGeom prst="rect">
            <a:avLst/>
          </a:prstGeom>
        </p:spPr>
      </p:pic>
      <p:sp>
        <p:nvSpPr>
          <p:cNvPr id="23" name="Rectangle 22"/>
          <p:cNvSpPr/>
          <p:nvPr/>
        </p:nvSpPr>
        <p:spPr>
          <a:xfrm>
            <a:off x="3773326" y="3781547"/>
            <a:ext cx="6534846" cy="2123466"/>
          </a:xfrm>
          <a:prstGeom prst="rect">
            <a:avLst/>
          </a:prstGeom>
        </p:spPr>
        <p:txBody>
          <a:bodyPr wrap="square">
            <a:spAutoFit/>
          </a:bodyPr>
          <a:lstStyle/>
          <a:p>
            <a:pPr algn="just" defTabSz="609630">
              <a:lnSpc>
                <a:spcPct val="150000"/>
              </a:lnSpc>
            </a:pPr>
            <a:r>
              <a:rPr lang="en-US" sz="2933" dirty="0" err="1">
                <a:solidFill>
                  <a:prstClr val="black"/>
                </a:solidFill>
                <a:latin typeface="Arial" panose="020B0604020202020204" pitchFamily="34" charset="0"/>
                <a:cs typeface="Arial" panose="020B0604020202020204" pitchFamily="34" charset="0"/>
              </a:rPr>
              <a:t>Khi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phần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tử</a:t>
            </a:r>
            <a:r>
              <a:rPr lang="en-US" sz="2933" dirty="0">
                <a:solidFill>
                  <a:prstClr val="black"/>
                </a:solidFill>
                <a:latin typeface="Arial" panose="020B0604020202020204" pitchFamily="34" charset="0"/>
                <a:cs typeface="Arial" panose="020B0604020202020204" pitchFamily="34" charset="0"/>
              </a:rPr>
              <a:t> a </a:t>
            </a:r>
            <a:r>
              <a:rPr lang="en-US" sz="2933" dirty="0" err="1">
                <a:solidFill>
                  <a:prstClr val="black"/>
                </a:solidFill>
                <a:latin typeface="Arial" panose="020B0604020202020204" pitchFamily="34" charset="0"/>
                <a:cs typeface="Arial" panose="020B0604020202020204" pitchFamily="34" charset="0"/>
              </a:rPr>
              <a:t>thuộc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tập</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hợp</a:t>
            </a:r>
            <a:r>
              <a:rPr lang="en-US" sz="2933" dirty="0">
                <a:solidFill>
                  <a:prstClr val="black"/>
                </a:solidFill>
                <a:latin typeface="Arial" panose="020B0604020202020204" pitchFamily="34" charset="0"/>
                <a:cs typeface="Arial" panose="020B0604020202020204" pitchFamily="34" charset="0"/>
              </a:rPr>
              <a:t> S ta </a:t>
            </a:r>
            <a:r>
              <a:rPr lang="en-US" sz="2933" dirty="0" err="1">
                <a:solidFill>
                  <a:prstClr val="black"/>
                </a:solidFill>
                <a:latin typeface="Arial" panose="020B0604020202020204" pitchFamily="34" charset="0"/>
                <a:cs typeface="Arial" panose="020B0604020202020204" pitchFamily="34" charset="0"/>
              </a:rPr>
              <a:t>sử</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dụng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kí</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hiệu</a:t>
            </a:r>
            <a:r>
              <a:rPr lang="en-US" sz="2933" dirty="0">
                <a:solidFill>
                  <a:prstClr val="black"/>
                </a:solidFill>
                <a:latin typeface="Arial" panose="020B0604020202020204" pitchFamily="34" charset="0"/>
                <a:cs typeface="Arial" panose="020B0604020202020204" pitchFamily="34" charset="0"/>
              </a:rPr>
              <a:t> ∈, a </a:t>
            </a:r>
            <a:r>
              <a:rPr lang="en-US" sz="2933" dirty="0" err="1">
                <a:solidFill>
                  <a:prstClr val="black"/>
                </a:solidFill>
                <a:latin typeface="Arial" panose="020B0604020202020204" pitchFamily="34" charset="0"/>
                <a:cs typeface="Arial" panose="020B0604020202020204" pitchFamily="34" charset="0"/>
              </a:rPr>
              <a:t>không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thuộc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tập</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hợp</a:t>
            </a:r>
            <a:r>
              <a:rPr lang="en-US" sz="2933" dirty="0">
                <a:solidFill>
                  <a:prstClr val="black"/>
                </a:solidFill>
                <a:latin typeface="Arial" panose="020B0604020202020204" pitchFamily="34" charset="0"/>
                <a:cs typeface="Arial" panose="020B0604020202020204" pitchFamily="34" charset="0"/>
              </a:rPr>
              <a:t> S ta </a:t>
            </a:r>
            <a:r>
              <a:rPr lang="en-US" sz="2933" dirty="0" err="1">
                <a:solidFill>
                  <a:prstClr val="black"/>
                </a:solidFill>
                <a:latin typeface="Arial" panose="020B0604020202020204" pitchFamily="34" charset="0"/>
                <a:cs typeface="Arial" panose="020B0604020202020204" pitchFamily="34" charset="0"/>
              </a:rPr>
              <a:t>sử</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dụng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kí</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hiệu</a:t>
            </a:r>
            <a:r>
              <a:rPr lang="en-US" sz="2933"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750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ppt_w+.3"/>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1399630" y="5140338"/>
            <a:ext cx="1091237" cy="95632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9164848" y="6232857"/>
            <a:ext cx="1739122" cy="445847"/>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960895" y="-2145903"/>
            <a:ext cx="5994401" cy="11480801"/>
          </a:xfrm>
          <a:prstGeom prst="rect">
            <a:avLst/>
          </a:prstGeom>
        </p:spPr>
      </p:pic>
      <p:grpSp>
        <p:nvGrpSpPr>
          <p:cNvPr id="20" name="Group 6"/>
          <p:cNvGrpSpPr/>
          <p:nvPr/>
        </p:nvGrpSpPr>
        <p:grpSpPr>
          <a:xfrm>
            <a:off x="2241855" y="-270251"/>
            <a:ext cx="7708291" cy="2038263"/>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56582" y="-491860"/>
            <a:ext cx="1883829" cy="1784499"/>
          </a:xfrm>
          <a:prstGeom prst="rect">
            <a:avLst/>
          </a:prstGeom>
        </p:spPr>
      </p:pic>
      <p:pic>
        <p:nvPicPr>
          <p:cNvPr id="28" name="Picture 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391442" y="5155199"/>
            <a:ext cx="1621721" cy="1648699"/>
          </a:xfrm>
          <a:prstGeom prst="rect">
            <a:avLst/>
          </a:prstGeom>
        </p:spPr>
      </p:pic>
      <p:grpSp>
        <p:nvGrpSpPr>
          <p:cNvPr id="29" name="Group 28"/>
          <p:cNvGrpSpPr/>
          <p:nvPr/>
        </p:nvGrpSpPr>
        <p:grpSpPr>
          <a:xfrm>
            <a:off x="4805700" y="535778"/>
            <a:ext cx="2545043" cy="1386363"/>
            <a:chOff x="3506439" y="1847264"/>
            <a:chExt cx="3817565" cy="2079545"/>
          </a:xfrm>
        </p:grpSpPr>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31" name="TextBox 30"/>
            <p:cNvSpPr txBox="1"/>
            <p:nvPr/>
          </p:nvSpPr>
          <p:spPr>
            <a:xfrm>
              <a:off x="3776951" y="2353724"/>
              <a:ext cx="3276539" cy="815513"/>
            </a:xfrm>
            <a:prstGeom prst="rect">
              <a:avLst/>
            </a:prstGeom>
            <a:noFill/>
          </p:spPr>
          <p:txBody>
            <a:bodyPr wrap="square" rtlCol="0">
              <a:spAutoFit/>
            </a:bodyPr>
            <a:lstStyle/>
            <a:p>
              <a:pPr algn="ctr" defTabSz="609630"/>
              <a:r>
                <a:rPr lang="en-US" sz="2933" b="1" dirty="0">
                  <a:solidFill>
                    <a:srgbClr val="C00000"/>
                  </a:solidFill>
                  <a:latin typeface="Arial" panose="020B0604020202020204" pitchFamily="34" charset="0"/>
                  <a:cs typeface="Arial" panose="020B0604020202020204" pitchFamily="34" charset="0"/>
                </a:rPr>
                <a:t>KẾT LUẬN</a:t>
              </a:r>
            </a:p>
          </p:txBody>
        </p:sp>
      </p:grpSp>
      <p:sp>
        <p:nvSpPr>
          <p:cNvPr id="32" name="Rectangle 31"/>
          <p:cNvSpPr/>
          <p:nvPr/>
        </p:nvSpPr>
        <p:spPr>
          <a:xfrm>
            <a:off x="1360429" y="1922141"/>
            <a:ext cx="9889657" cy="1939377"/>
          </a:xfrm>
          <a:prstGeom prst="rect">
            <a:avLst/>
          </a:prstGeom>
        </p:spPr>
        <p:txBody>
          <a:bodyPr wrap="square">
            <a:spAutoFit/>
          </a:bodyPr>
          <a:lstStyle/>
          <a:p>
            <a:pPr algn="just" defTabSz="609630">
              <a:lnSpc>
                <a:spcPct val="150000"/>
              </a:lnSpc>
            </a:pPr>
            <a:r>
              <a:rPr lang="vi-VN" sz="2667" dirty="0">
                <a:solidFill>
                  <a:prstClr val="black"/>
                </a:solidFill>
                <a:latin typeface="Arial" panose="020B0604020202020204" pitchFamily="34" charset="0"/>
                <a:cs typeface="Arial" panose="020B0604020202020204" pitchFamily="34" charset="0"/>
              </a:rPr>
              <a:t>Có thể mô tả một tập hợp bằng một trong hai cách sau:</a:t>
            </a:r>
          </a:p>
          <a:p>
            <a:pPr algn="just" defTabSz="609630">
              <a:lnSpc>
                <a:spcPct val="150000"/>
              </a:lnSpc>
            </a:pPr>
            <a:r>
              <a:rPr lang="vi-VN" sz="2667" b="1" dirty="0">
                <a:solidFill>
                  <a:prstClr val="black"/>
                </a:solidFill>
                <a:latin typeface="Arial" panose="020B0604020202020204" pitchFamily="34" charset="0"/>
                <a:cs typeface="Arial" panose="020B0604020202020204" pitchFamily="34" charset="0"/>
              </a:rPr>
              <a:t>Cách 1: </a:t>
            </a:r>
            <a:r>
              <a:rPr lang="vi-VN" sz="2667" dirty="0">
                <a:solidFill>
                  <a:prstClr val="black"/>
                </a:solidFill>
                <a:latin typeface="Arial" panose="020B0604020202020204" pitchFamily="34" charset="0"/>
                <a:cs typeface="Arial" panose="020B0604020202020204" pitchFamily="34" charset="0"/>
              </a:rPr>
              <a:t>Liệt kê các phần tử của tập hợp.</a:t>
            </a:r>
          </a:p>
          <a:p>
            <a:pPr algn="just" defTabSz="609630">
              <a:lnSpc>
                <a:spcPct val="150000"/>
              </a:lnSpc>
            </a:pPr>
            <a:r>
              <a:rPr lang="vi-VN" sz="2667" b="1" dirty="0">
                <a:solidFill>
                  <a:prstClr val="black"/>
                </a:solidFill>
                <a:latin typeface="Arial" panose="020B0604020202020204" pitchFamily="34" charset="0"/>
                <a:cs typeface="Arial" panose="020B0604020202020204" pitchFamily="34" charset="0"/>
              </a:rPr>
              <a:t>Cách 2: </a:t>
            </a:r>
            <a:r>
              <a:rPr lang="vi-VN" sz="2667" dirty="0">
                <a:solidFill>
                  <a:prstClr val="black"/>
                </a:solidFill>
                <a:latin typeface="Arial" panose="020B0604020202020204" pitchFamily="34" charset="0"/>
                <a:cs typeface="Arial" panose="020B0604020202020204" pitchFamily="34" charset="0"/>
              </a:rPr>
              <a:t>Chỉ ra tính chất đặc trưng cho các phần tử của tập hợp.</a:t>
            </a:r>
          </a:p>
        </p:txBody>
      </p:sp>
      <p:sp>
        <p:nvSpPr>
          <p:cNvPr id="33" name="Rounded Rectangle 32"/>
          <p:cNvSpPr/>
          <p:nvPr/>
        </p:nvSpPr>
        <p:spPr>
          <a:xfrm>
            <a:off x="2793954" y="4083941"/>
            <a:ext cx="6568533" cy="181840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 S: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S.</a:t>
            </a:r>
          </a:p>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a ∉ S: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S.</a:t>
            </a:r>
          </a:p>
        </p:txBody>
      </p:sp>
    </p:spTree>
    <p:extLst>
      <p:ext uri="{BB962C8B-B14F-4D97-AF65-F5344CB8AC3E}">
        <p14:creationId xmlns:p14="http://schemas.microsoft.com/office/powerpoint/2010/main" val="259971617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 calcmode="lin" valueType="num">
                                      <p:cBhvr additive="base">
                                        <p:cTn id="17" dur="500"/>
                                        <p:tgtEl>
                                          <p:spTgt spid="3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additive="base">
                                        <p:cTn id="21" dur="500"/>
                                        <p:tgtEl>
                                          <p:spTgt spid="3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2870199" y="-1981200"/>
            <a:ext cx="6146799" cy="1117600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50118" y="-478742"/>
            <a:ext cx="1042063" cy="1488662"/>
          </a:xfrm>
          <a:prstGeom prst="rect">
            <a:avLst/>
          </a:prstGeom>
        </p:spPr>
      </p:pic>
      <p:sp>
        <p:nvSpPr>
          <p:cNvPr id="5" name="Rounded Rectangle 4"/>
          <p:cNvSpPr/>
          <p:nvPr/>
        </p:nvSpPr>
        <p:spPr>
          <a:xfrm>
            <a:off x="1419014" y="1008226"/>
            <a:ext cx="1477762" cy="733011"/>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Ví</a:t>
            </a:r>
            <a:r>
              <a:rPr lang="en-US" sz="2667" b="1" dirty="0">
                <a:solidFill>
                  <a:prstClr val="white"/>
                </a:solidFill>
                <a:latin typeface="Arial" panose="020B0604020202020204" pitchFamily="34" charset="0"/>
                <a:cs typeface="Arial" panose="020B0604020202020204" pitchFamily="34" charset="0"/>
              </a:rPr>
              <a:t> </a:t>
            </a:r>
            <a:r>
              <a:rPr lang="en-US" sz="2667" b="1" dirty="0" err="1">
                <a:solidFill>
                  <a:prstClr val="white"/>
                </a:solidFill>
                <a:latin typeface="Arial" panose="020B0604020202020204" pitchFamily="34" charset="0"/>
                <a:cs typeface="Arial" panose="020B0604020202020204" pitchFamily="34" charset="0"/>
              </a:rPr>
              <a:t>dụ</a:t>
            </a:r>
            <a:r>
              <a:rPr lang="en-US" sz="2667" b="1" dirty="0">
                <a:solidFill>
                  <a:prstClr val="white"/>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4" name="TextBox 3"/>
              <p:cNvSpPr txBox="1"/>
              <p:nvPr/>
            </p:nvSpPr>
            <p:spPr>
              <a:xfrm>
                <a:off x="3197013" y="1059026"/>
                <a:ext cx="7874000" cy="708014"/>
              </a:xfrm>
              <a:prstGeom prst="rect">
                <a:avLst/>
              </a:prstGeom>
              <a:noFill/>
            </p:spPr>
            <p:txBody>
              <a:bodyPr wrap="square" rtlCol="0">
                <a:spAutoFit/>
              </a:bodyPr>
              <a:lstStyle/>
              <a:p>
                <a:pPr algn="just" defTabSz="609630">
                  <a:lnSpc>
                    <a:spcPct val="150000"/>
                  </a:lnSpc>
                </a:pPr>
                <a:r>
                  <a:rPr lang="en-US" sz="2667" dirty="0">
                    <a:solidFill>
                      <a:prstClr val="black"/>
                    </a:solidFill>
                    <a:latin typeface="Arial" panose="020B0604020202020204" pitchFamily="34" charset="0"/>
                    <a:cs typeface="Arial" panose="020B0604020202020204" pitchFamily="34" charset="0"/>
                  </a:rPr>
                  <a:t>Cho D = {n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dirty="0">
                        <a:solidFill>
                          <a:prstClr val="black"/>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2667" dirty="0">
                    <a:solidFill>
                      <a:prstClr val="black"/>
                    </a:solidFill>
                    <a:latin typeface="Arial" panose="020B0604020202020204" pitchFamily="34" charset="0"/>
                    <a:cs typeface="Arial" panose="020B0604020202020204" pitchFamily="34" charset="0"/>
                  </a:rPr>
                  <a:t>| n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số</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nguyên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tố</a:t>
                </a:r>
                <a:r>
                  <a:rPr lang="en-US" sz="2667" dirty="0">
                    <a:solidFill>
                      <a:prstClr val="black"/>
                    </a:solidFill>
                    <a:latin typeface="Arial" panose="020B0604020202020204" pitchFamily="34" charset="0"/>
                    <a:cs typeface="Arial" panose="020B0604020202020204" pitchFamily="34" charset="0"/>
                  </a:rPr>
                  <a:t>, 5 &lt; n &lt; 20}</a:t>
                </a:r>
              </a:p>
            </p:txBody>
          </p:sp>
        </mc:Choice>
        <mc:Fallback xmlns="">
          <p:sp>
            <p:nvSpPr>
              <p:cNvPr id="4" name="TextBox 3"/>
              <p:cNvSpPr txBox="1">
                <a:spLocks noRot="1" noChangeAspect="1" noMove="1" noResize="1" noEditPoints="1" noAdjustHandles="1" noChangeArrowheads="1" noChangeShapeType="1" noTextEdit="1"/>
              </p:cNvSpPr>
              <p:nvPr/>
            </p:nvSpPr>
            <p:spPr>
              <a:xfrm>
                <a:off x="3197013" y="1059026"/>
                <a:ext cx="7874000" cy="708014"/>
              </a:xfrm>
              <a:prstGeom prst="rect">
                <a:avLst/>
              </a:prstGeom>
              <a:blipFill>
                <a:blip r:embed="rId9"/>
                <a:stretch>
                  <a:fillRect l="-1471" b="-11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63600" y="1808970"/>
                <a:ext cx="10458027" cy="2555058"/>
              </a:xfrm>
              <a:prstGeom prst="rect">
                <a:avLst/>
              </a:prstGeom>
              <a:noFill/>
            </p:spPr>
            <p:txBody>
              <a:bodyPr wrap="square" rtlCol="0">
                <a:spAutoFit/>
              </a:bodyPr>
              <a:lstStyle/>
              <a:p>
                <a:pPr marL="495325" indent="-495325" algn="just" defTabSz="609630">
                  <a:lnSpc>
                    <a:spcPct val="150000"/>
                  </a:lnSpc>
                  <a:buFontTx/>
                  <a:buAutoNum type="alphaLcParenR"/>
                </a:pPr>
                <a:r>
                  <a:rPr lang="en-US" sz="2667" dirty="0" err="1">
                    <a:solidFill>
                      <a:prstClr val="black"/>
                    </a:solidFill>
                    <a:latin typeface="Arial" panose="020B0604020202020204" pitchFamily="34" charset="0"/>
                    <a:cs typeface="Arial" panose="020B0604020202020204" pitchFamily="34" charset="0"/>
                  </a:rPr>
                  <a:t>Viết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D </a:t>
                </a:r>
                <a:r>
                  <a:rPr lang="en-US" sz="2667" dirty="0" err="1">
                    <a:solidFill>
                      <a:prstClr val="black"/>
                    </a:solidFill>
                    <a:latin typeface="Arial" panose="020B0604020202020204" pitchFamily="34" charset="0"/>
                    <a:cs typeface="Arial" panose="020B0604020202020204" pitchFamily="34" charset="0"/>
                  </a:rPr>
                  <a:t>bằng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liệt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kê</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D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bao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nhiêu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a:t>
                </a:r>
              </a:p>
              <a:p>
                <a:pPr marL="495325" indent="-495325" algn="just" defTabSz="609630">
                  <a:lnSpc>
                    <a:spcPct val="150000"/>
                  </a:lnSpc>
                  <a:buFontTx/>
                  <a:buAutoNum type="alphaLcParenR"/>
                </a:pPr>
                <a:r>
                  <a:rPr lang="en-US" sz="2667" dirty="0" err="1">
                    <a:solidFill>
                      <a:prstClr val="black"/>
                    </a:solidFill>
                    <a:latin typeface="Arial" panose="020B0604020202020204" pitchFamily="34" charset="0"/>
                    <a:cs typeface="Arial" panose="020B0604020202020204" pitchFamily="34" charset="0"/>
                  </a:rPr>
                  <a:t>Dùng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hiệu</a:t>
                </a:r>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để</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viết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câu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trả</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lời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cho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câu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hỏi</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sau</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các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số</a:t>
                </a:r>
                <a:r>
                  <a:rPr lang="en-US" sz="2667" dirty="0">
                    <a:solidFill>
                      <a:prstClr val="black"/>
                    </a:solidFill>
                    <a:latin typeface="Arial" panose="020B0604020202020204" pitchFamily="34" charset="0"/>
                    <a:cs typeface="Arial" panose="020B0604020202020204" pitchFamily="34" charset="0"/>
                  </a:rPr>
                  <a:t> 5; 12; 17; 18, </a:t>
                </a:r>
                <a:r>
                  <a:rPr lang="en-US" sz="2667" dirty="0" err="1">
                    <a:solidFill>
                      <a:prstClr val="black"/>
                    </a:solidFill>
                    <a:latin typeface="Arial" panose="020B0604020202020204" pitchFamily="34" charset="0"/>
                    <a:cs typeface="Arial" panose="020B0604020202020204" pitchFamily="34" charset="0"/>
                  </a:rPr>
                  <a:t>số</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D, </a:t>
                </a:r>
                <a:r>
                  <a:rPr lang="en-US" sz="2667" dirty="0" err="1">
                    <a:solidFill>
                      <a:prstClr val="black"/>
                    </a:solidFill>
                    <a:latin typeface="Arial" panose="020B0604020202020204" pitchFamily="34" charset="0"/>
                    <a:cs typeface="Arial" panose="020B0604020202020204" pitchFamily="34" charset="0"/>
                  </a:rPr>
                  <a:t>số</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nào</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không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thuộc</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tâp</a:t>
                </a:r>
                <a:r>
                  <a:rPr lang="en-US" sz="2667" dirty="0">
                    <a:solidFill>
                      <a:prstClr val="black"/>
                    </a:solidFill>
                    <a:latin typeface="Arial" panose="020B0604020202020204" pitchFamily="34" charset="0"/>
                    <a:cs typeface="Arial" panose="020B0604020202020204" pitchFamily="34" charset="0"/>
                  </a:rPr>
                  <a:t> D?</a:t>
                </a:r>
              </a:p>
            </p:txBody>
          </p:sp>
        </mc:Choice>
        <mc:Fallback xmlns="">
          <p:sp>
            <p:nvSpPr>
              <p:cNvPr id="7" name="TextBox 6"/>
              <p:cNvSpPr txBox="1">
                <a:spLocks noRot="1" noChangeAspect="1" noMove="1" noResize="1" noEditPoints="1" noAdjustHandles="1" noChangeArrowheads="1" noChangeShapeType="1" noTextEdit="1"/>
              </p:cNvSpPr>
              <p:nvPr/>
            </p:nvSpPr>
            <p:spPr>
              <a:xfrm>
                <a:off x="863600" y="1808970"/>
                <a:ext cx="10458027" cy="2555058"/>
              </a:xfrm>
              <a:prstGeom prst="rect">
                <a:avLst/>
              </a:prstGeom>
              <a:blipFill>
                <a:blip r:embed="rId10"/>
                <a:stretch>
                  <a:fillRect l="-991" r="-1108" b="-2387"/>
                </a:stretch>
              </a:blipFill>
            </p:spPr>
            <p:txBody>
              <a:bodyPr/>
              <a:lstStyle/>
              <a:p>
                <a:r>
                  <a:rPr lang="en-US">
                    <a:noFill/>
                  </a:rPr>
                  <a:t> </a:t>
                </a:r>
              </a:p>
            </p:txBody>
          </p:sp>
        </mc:Fallback>
      </mc:AlternateContent>
      <p:sp>
        <p:nvSpPr>
          <p:cNvPr id="8" name="Oval Callout 7"/>
          <p:cNvSpPr/>
          <p:nvPr/>
        </p:nvSpPr>
        <p:spPr>
          <a:xfrm>
            <a:off x="1419013" y="4481620"/>
            <a:ext cx="1120987" cy="812800"/>
          </a:xfrm>
          <a:prstGeom prst="wedgeEllipseCallout">
            <a:avLst>
              <a:gd name="adj1" fmla="val 46841"/>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b="1" dirty="0" err="1">
                <a:solidFill>
                  <a:prstClr val="white"/>
                </a:solidFill>
                <a:latin typeface="Arial" panose="020B0604020202020204" pitchFamily="34" charset="0"/>
                <a:cs typeface="Arial" panose="020B0604020202020204" pitchFamily="34" charset="0"/>
              </a:rPr>
              <a:t>Giải</a:t>
            </a:r>
            <a:endParaRPr lang="en-US" sz="2667" b="1"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3024293" y="4686112"/>
                <a:ext cx="8023013" cy="1323696"/>
              </a:xfrm>
              <a:prstGeom prst="rect">
                <a:avLst/>
              </a:prstGeom>
              <a:noFill/>
            </p:spPr>
            <p:txBody>
              <a:bodyPr wrap="square" rtlCol="0">
                <a:spAutoFit/>
              </a:bodyPr>
              <a:lstStyle/>
              <a:p>
                <a:pPr marL="495325" indent="-495325" algn="just" defTabSz="609630">
                  <a:lnSpc>
                    <a:spcPct val="150000"/>
                  </a:lnSpc>
                  <a:buFontTx/>
                  <a:buAutoNum type="alphaLcParenR"/>
                </a:pPr>
                <a:r>
                  <a:rPr lang="en-US" sz="2667" dirty="0">
                    <a:solidFill>
                      <a:prstClr val="black"/>
                    </a:solidFill>
                    <a:latin typeface="Arial" panose="020B0604020202020204" pitchFamily="34" charset="0"/>
                    <a:cs typeface="Arial" panose="020B0604020202020204" pitchFamily="34" charset="0"/>
                  </a:rPr>
                  <a:t>D = {7; 11; 13; 17; 19}.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D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5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a:t>
                </a:r>
              </a:p>
              <a:p>
                <a:pPr marL="495325" indent="-495325" algn="just" defTabSz="609630">
                  <a:lnSpc>
                    <a:spcPct val="150000"/>
                  </a:lnSpc>
                  <a:buFontTx/>
                  <a:buAutoNum type="alphaLcParenR"/>
                </a:pPr>
                <a:r>
                  <a:rPr lang="en-US" sz="2667" dirty="0">
                    <a:solidFill>
                      <a:prstClr val="black"/>
                    </a:solidFill>
                    <a:latin typeface="Arial" panose="020B0604020202020204" pitchFamily="34" charset="0"/>
                    <a:cs typeface="Arial" panose="020B0604020202020204" pitchFamily="34" charset="0"/>
                  </a:rPr>
                  <a:t>5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D; 12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D; 17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D; 18 </a:t>
                </a:r>
                <a14:m>
                  <m:oMath xmlns:m="http://schemas.openxmlformats.org/officeDocument/2006/math">
                    <m:r>
                      <a:rPr lang="en-US" sz="2667"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2667" dirty="0">
                    <a:solidFill>
                      <a:prstClr val="black"/>
                    </a:solidFill>
                    <a:latin typeface="Arial" panose="020B0604020202020204" pitchFamily="34" charset="0"/>
                    <a:cs typeface="Arial" panose="020B0604020202020204" pitchFamily="34" charset="0"/>
                  </a:rPr>
                  <a:t> D.</a:t>
                </a:r>
              </a:p>
            </p:txBody>
          </p:sp>
        </mc:Choice>
        <mc:Fallback xmlns="">
          <p:sp>
            <p:nvSpPr>
              <p:cNvPr id="9" name="TextBox 8"/>
              <p:cNvSpPr txBox="1">
                <a:spLocks noRot="1" noChangeAspect="1" noMove="1" noResize="1" noEditPoints="1" noAdjustHandles="1" noChangeArrowheads="1" noChangeShapeType="1" noTextEdit="1"/>
              </p:cNvSpPr>
              <p:nvPr/>
            </p:nvSpPr>
            <p:spPr>
              <a:xfrm>
                <a:off x="3024293" y="4686112"/>
                <a:ext cx="8023013" cy="1323696"/>
              </a:xfrm>
              <a:prstGeom prst="rect">
                <a:avLst/>
              </a:prstGeom>
              <a:blipFill>
                <a:blip r:embed="rId11"/>
                <a:stretch>
                  <a:fillRect l="-1292" b="-5530"/>
                </a:stretch>
              </a:blipFill>
            </p:spPr>
            <p:txBody>
              <a:bodyPr/>
              <a:lstStyle/>
              <a:p>
                <a:r>
                  <a:rPr lang="en-US">
                    <a:noFill/>
                  </a:rPr>
                  <a:t> </a:t>
                </a:r>
              </a:p>
            </p:txBody>
          </p:sp>
        </mc:Fallback>
      </mc:AlternateContent>
    </p:spTree>
    <p:extLst>
      <p:ext uri="{BB962C8B-B14F-4D97-AF65-F5344CB8AC3E}">
        <p14:creationId xmlns:p14="http://schemas.microsoft.com/office/powerpoint/2010/main" val="1044516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2192000" cy="6858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961606" y="6502437"/>
            <a:ext cx="936445" cy="515896"/>
          </a:xfrm>
          <a:prstGeom prst="rect">
            <a:avLst/>
          </a:prstGeom>
        </p:spPr>
      </p:pic>
      <p:sp>
        <p:nvSpPr>
          <p:cNvPr id="16" name="Rounded Rectangle 15"/>
          <p:cNvSpPr/>
          <p:nvPr/>
        </p:nvSpPr>
        <p:spPr>
          <a:xfrm>
            <a:off x="341801" y="598702"/>
            <a:ext cx="11392999" cy="5842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5"/>
          <p:cNvPicPr>
            <a:picLocks noChangeAspect="1"/>
          </p:cNvPicPr>
          <p:nvPr/>
        </p:nvPicPr>
        <p:blipFill>
          <a:blip r:embed="rId16"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32400" y="377516"/>
            <a:ext cx="1445601" cy="484277"/>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486827" y="5074348"/>
            <a:ext cx="1883829" cy="1784499"/>
          </a:xfrm>
          <a:prstGeom prst="rect">
            <a:avLst/>
          </a:prstGeom>
        </p:spPr>
      </p:pic>
      <p:sp>
        <p:nvSpPr>
          <p:cNvPr id="3" name="Explosion 1 2"/>
          <p:cNvSpPr/>
          <p:nvPr/>
        </p:nvSpPr>
        <p:spPr>
          <a:xfrm>
            <a:off x="67712" y="181405"/>
            <a:ext cx="2005745" cy="1703607"/>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b="1" dirty="0" err="1">
                <a:solidFill>
                  <a:srgbClr val="C00000"/>
                </a:solidFill>
                <a:latin typeface="Arial" panose="020B0604020202020204" pitchFamily="34" charset="0"/>
                <a:cs typeface="Arial" panose="020B0604020202020204" pitchFamily="34" charset="0"/>
              </a:rPr>
              <a:t>Chú</a:t>
            </a:r>
            <a:r>
              <a:rPr lang="en-US" sz="2667" b="1" dirty="0">
                <a:solidFill>
                  <a:srgbClr val="C00000"/>
                </a:solidFill>
                <a:latin typeface="Arial" panose="020B0604020202020204" pitchFamily="34" charset="0"/>
                <a:cs typeface="Arial" panose="020B0604020202020204" pitchFamily="34" charset="0"/>
              </a:rPr>
              <a:t> ý</a:t>
            </a:r>
          </a:p>
        </p:txBody>
      </p:sp>
      <p:sp>
        <p:nvSpPr>
          <p:cNvPr id="4" name="Rectangle 3"/>
          <p:cNvSpPr/>
          <p:nvPr/>
        </p:nvSpPr>
        <p:spPr>
          <a:xfrm>
            <a:off x="2073457" y="1063961"/>
            <a:ext cx="9639947" cy="1118448"/>
          </a:xfrm>
          <a:prstGeom prst="rect">
            <a:avLst/>
          </a:prstGeom>
        </p:spPr>
        <p:txBody>
          <a:bodyPr wrap="none">
            <a:spAutoFit/>
          </a:bodyPr>
          <a:lstStyle/>
          <a:p>
            <a:pPr defTabSz="609630"/>
            <a:r>
              <a:rPr lang="vi-VN" sz="2667" dirty="0">
                <a:solidFill>
                  <a:prstClr val="black"/>
                </a:solidFill>
                <a:latin typeface="Arial" panose="020B0604020202020204" pitchFamily="34" charset="0"/>
                <a:cs typeface="Arial" panose="020B0604020202020204" pitchFamily="34" charset="0"/>
              </a:rPr>
              <a:t>Số phần tử của tập hợp S được kí hiệu là n(S).</a:t>
            </a:r>
            <a:endParaRPr lang="en-US" sz="2667" dirty="0">
              <a:solidFill>
                <a:prstClr val="black"/>
              </a:solidFill>
              <a:latin typeface="Arial" panose="020B0604020202020204" pitchFamily="34" charset="0"/>
              <a:cs typeface="Arial" panose="020B0604020202020204" pitchFamily="34" charset="0"/>
            </a:endParaRPr>
          </a:p>
          <a:p>
            <a:pPr algn="just" defTabSz="609630">
              <a:lnSpc>
                <a:spcPct val="150000"/>
              </a:lnSpc>
            </a:pPr>
            <a:r>
              <a:rPr lang="en-US" sz="2667" dirty="0" err="1">
                <a:solidFill>
                  <a:prstClr val="black"/>
                </a:solidFill>
                <a:latin typeface="Arial" panose="020B0604020202020204" pitchFamily="34" charset="0"/>
                <a:cs typeface="Arial" panose="020B0604020202020204" pitchFamily="34" charset="0"/>
              </a:rPr>
              <a:t>Ví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dụ</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hợp</a:t>
            </a:r>
            <a:r>
              <a:rPr lang="en-US" sz="2667" dirty="0">
                <a:solidFill>
                  <a:prstClr val="black"/>
                </a:solidFill>
                <a:latin typeface="Arial" panose="020B0604020202020204" pitchFamily="34" charset="0"/>
                <a:cs typeface="Arial" panose="020B0604020202020204" pitchFamily="34" charset="0"/>
              </a:rPr>
              <a:t> A </a:t>
            </a:r>
            <a:r>
              <a:rPr lang="en-US" sz="2667" dirty="0" err="1">
                <a:solidFill>
                  <a:prstClr val="black"/>
                </a:solidFill>
                <a:latin typeface="Arial" panose="020B0604020202020204" pitchFamily="34" charset="0"/>
                <a:cs typeface="Arial" panose="020B0604020202020204" pitchFamily="34" charset="0"/>
              </a:rPr>
              <a:t>trong</a:t>
            </a:r>
            <a:r>
              <a:rPr lang="en-US" sz="2667" dirty="0">
                <a:solidFill>
                  <a:prstClr val="black"/>
                </a:solidFill>
                <a:latin typeface="Arial" panose="020B0604020202020204" pitchFamily="34" charset="0"/>
                <a:cs typeface="Arial" panose="020B0604020202020204" pitchFamily="34" charset="0"/>
              </a:rPr>
              <a:t> HĐ1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số</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phần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tử</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là</a:t>
            </a:r>
            <a:r>
              <a:rPr lang="en-US" sz="2667" dirty="0">
                <a:solidFill>
                  <a:prstClr val="black"/>
                </a:solidFill>
                <a:latin typeface="Arial" panose="020B0604020202020204" pitchFamily="34" charset="0"/>
                <a:cs typeface="Arial" panose="020B0604020202020204" pitchFamily="34" charset="0"/>
              </a:rPr>
              <a:t> 7, ta </a:t>
            </a:r>
            <a:r>
              <a:rPr lang="en-US" sz="2667" dirty="0" err="1">
                <a:solidFill>
                  <a:prstClr val="black"/>
                </a:solidFill>
                <a:latin typeface="Arial" panose="020B0604020202020204" pitchFamily="34" charset="0"/>
                <a:cs typeface="Arial" panose="020B0604020202020204" pitchFamily="34" charset="0"/>
              </a:rPr>
              <a:t>viết</a:t>
            </a:r>
            <a:r>
              <a:rPr lang="en-US" sz="2667" dirty="0">
                <a:solidFill>
                  <a:prstClr val="black"/>
                </a:solidFill>
                <a:latin typeface="Arial" panose="020B0604020202020204" pitchFamily="34" charset="0"/>
                <a:cs typeface="Arial" panose="020B0604020202020204" pitchFamily="34" charset="0"/>
              </a:rPr>
              <a:t> n(A) = 7.</a:t>
            </a:r>
          </a:p>
        </p:txBody>
      </p:sp>
      <p:pic>
        <p:nvPicPr>
          <p:cNvPr id="5" name="Picture 4"/>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1997483" y="2409910"/>
            <a:ext cx="8081633" cy="2243717"/>
          </a:xfrm>
          <a:prstGeom prst="rect">
            <a:avLst/>
          </a:prstGeom>
        </p:spPr>
      </p:pic>
      <p:sp>
        <p:nvSpPr>
          <p:cNvPr id="6" name="Rectangle 5"/>
          <p:cNvSpPr/>
          <p:nvPr/>
        </p:nvSpPr>
        <p:spPr>
          <a:xfrm>
            <a:off x="1764966" y="4814293"/>
            <a:ext cx="9130583" cy="1323696"/>
          </a:xfrm>
          <a:prstGeom prst="rect">
            <a:avLst/>
          </a:prstGeom>
        </p:spPr>
        <p:txBody>
          <a:bodyPr wrap="square">
            <a:spAutoFit/>
          </a:bodyPr>
          <a:lstStyle/>
          <a:p>
            <a:pPr marL="381019" indent="-381019" algn="just" defTabSz="609630">
              <a:lnSpc>
                <a:spcPct val="150000"/>
              </a:lnSpc>
              <a:buFont typeface="Arial" panose="020B0604020202020204" pitchFamily="34" charset="0"/>
              <a:buChar char="•"/>
            </a:pPr>
            <a:r>
              <a:rPr lang="en-US" sz="2667" dirty="0" err="1">
                <a:solidFill>
                  <a:prstClr val="black"/>
                </a:solidFill>
                <a:latin typeface="Arial" panose="020B0604020202020204" pitchFamily="34" charset="0"/>
                <a:cs typeface="Arial" panose="020B0604020202020204" pitchFamily="34" charset="0"/>
              </a:rPr>
              <a:t>Em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có</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nhận</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xét</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gì</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về</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tập</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nghiệm</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của</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phương</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trình</a:t>
            </a:r>
            <a:r>
              <a:rPr lang="en-US" sz="2667" dirty="0">
                <a:solidFill>
                  <a:prstClr val="black"/>
                </a:solidFill>
                <a:latin typeface="Arial" panose="020B0604020202020204" pitchFamily="34" charset="0"/>
                <a:cs typeface="Arial" panose="020B0604020202020204" pitchFamily="34" charset="0"/>
              </a:rPr>
              <a:t> </a:t>
            </a:r>
            <a:r>
              <a:rPr lang="en-US" sz="2667" dirty="0" err="1">
                <a:solidFill>
                  <a:prstClr val="black"/>
                </a:solidFill>
                <a:latin typeface="Arial" panose="020B0604020202020204" pitchFamily="34" charset="0"/>
                <a:cs typeface="Arial" panose="020B0604020202020204" pitchFamily="34" charset="0"/>
              </a:rPr>
              <a:t>trên</a:t>
            </a:r>
            <a:r>
              <a:rPr lang="en-US" sz="2667" dirty="0">
                <a:solidFill>
                  <a:prstClr val="black"/>
                </a:solidFill>
                <a:latin typeface="Arial" panose="020B0604020202020204" pitchFamily="34" charset="0"/>
                <a:cs typeface="Arial" panose="020B0604020202020204" pitchFamily="34" charset="0"/>
              </a:rPr>
              <a:t>?</a:t>
            </a:r>
          </a:p>
          <a:p>
            <a:pPr marL="381019" indent="-381019" algn="just" defTabSz="609630">
              <a:lnSpc>
                <a:spcPct val="150000"/>
              </a:lnSpc>
              <a:buFont typeface="Arial" panose="020B0604020202020204" pitchFamily="34" charset="0"/>
              <a:buChar char="•"/>
            </a:pPr>
            <a:r>
              <a:rPr lang="vi-VN" sz="2667" dirty="0">
                <a:solidFill>
                  <a:prstClr val="black"/>
                </a:solidFill>
                <a:latin typeface="Arial" panose="020B0604020202020204" pitchFamily="34" charset="0"/>
                <a:cs typeface="Arial" panose="020B0604020202020204" pitchFamily="34" charset="0"/>
              </a:rPr>
              <a:t>Tập hợp không chứa phần tử nào gọi là gì? </a:t>
            </a: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9508" y="4799454"/>
            <a:ext cx="1047750" cy="959994"/>
          </a:xfrm>
          <a:prstGeom prst="rect">
            <a:avLst/>
          </a:prstGeom>
        </p:spPr>
      </p:pic>
    </p:spTree>
    <p:extLst>
      <p:ext uri="{BB962C8B-B14F-4D97-AF65-F5344CB8AC3E}">
        <p14:creationId xmlns:p14="http://schemas.microsoft.com/office/powerpoint/2010/main" val="2212667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1738</Words>
  <Application>Microsoft Office PowerPoint</Application>
  <PresentationFormat>Widescreen</PresentationFormat>
  <Paragraphs>155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Cambria Math</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2025-01-26T02:44:08Z</dcterms:created>
  <dcterms:modified xsi:type="dcterms:W3CDTF">2025-01-30T02:32:44Z</dcterms:modified>
</cp:coreProperties>
</file>