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60" r:id="rId2"/>
  </p:sldMasterIdLst>
  <p:notesMasterIdLst>
    <p:notesMasterId r:id="rId25"/>
  </p:notesMasterIdLst>
  <p:sldIdLst>
    <p:sldId id="256" r:id="rId3"/>
    <p:sldId id="257" r:id="rId4"/>
    <p:sldId id="292" r:id="rId5"/>
    <p:sldId id="261" r:id="rId6"/>
    <p:sldId id="263" r:id="rId7"/>
    <p:sldId id="293" r:id="rId8"/>
    <p:sldId id="268" r:id="rId9"/>
    <p:sldId id="294" r:id="rId10"/>
    <p:sldId id="295" r:id="rId11"/>
    <p:sldId id="258" r:id="rId12"/>
    <p:sldId id="266" r:id="rId13"/>
    <p:sldId id="296" r:id="rId14"/>
    <p:sldId id="303" r:id="rId15"/>
    <p:sldId id="273" r:id="rId16"/>
    <p:sldId id="274" r:id="rId17"/>
    <p:sldId id="297" r:id="rId18"/>
    <p:sldId id="323" r:id="rId19"/>
    <p:sldId id="324" r:id="rId20"/>
    <p:sldId id="327" r:id="rId21"/>
    <p:sldId id="329" r:id="rId22"/>
    <p:sldId id="264" r:id="rId23"/>
    <p:sldId id="269" r:id="rId24"/>
  </p:sldIdLst>
  <p:sldSz cx="18288000" cy="10287000"/>
  <p:notesSz cx="6858000" cy="9144000"/>
  <p:embeddedFontLst>
    <p:embeddedFont>
      <p:font typeface="Cambria Math" panose="02040503050406030204" pitchFamily="18"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50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04A9A-C0AA-4CA3-ADA0-AB5C49979C3C}" type="datetimeFigureOut">
              <a:rPr lang="en-US" smtClean="0"/>
              <a:t>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E8100-E3C2-4D25-B0B3-FE736E9306CA}" type="slidenum">
              <a:rPr lang="en-US" smtClean="0"/>
              <a:t>‹#›</a:t>
            </a:fld>
            <a:endParaRPr lang="en-US"/>
          </a:p>
        </p:txBody>
      </p:sp>
    </p:spTree>
    <p:extLst>
      <p:ext uri="{BB962C8B-B14F-4D97-AF65-F5344CB8AC3E}">
        <p14:creationId xmlns:p14="http://schemas.microsoft.com/office/powerpoint/2010/main" val="426597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E8100-E3C2-4D25-B0B3-FE736E9306CA}" type="slidenum">
              <a:rPr lang="en-US" smtClean="0"/>
              <a:t>11</a:t>
            </a:fld>
            <a:endParaRPr lang="en-US"/>
          </a:p>
        </p:txBody>
      </p:sp>
    </p:spTree>
    <p:extLst>
      <p:ext uri="{BB962C8B-B14F-4D97-AF65-F5344CB8AC3E}">
        <p14:creationId xmlns:p14="http://schemas.microsoft.com/office/powerpoint/2010/main" val="2852155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9525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26/01/2025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7032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26/01/2025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9352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26/01/2025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275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26/01/2025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0548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26/01/2025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7447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26/01/2025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3579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26/01/2025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3362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26/01/2025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6156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26/01/2025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5228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26/01/2025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14383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26/01/2025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130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26/01/2025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5737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8" Type="http://schemas.openxmlformats.org/officeDocument/2006/relationships/image" Target="../media/image520.png"/><Relationship Id="rId3" Type="http://schemas.openxmlformats.org/officeDocument/2006/relationships/image" Target="../media/image17.svg"/><Relationship Id="rId7" Type="http://schemas.openxmlformats.org/officeDocument/2006/relationships/image" Target="../media/image55.svg"/><Relationship Id="rId17" Type="http://schemas.openxmlformats.org/officeDocument/2006/relationships/image" Target="../media/image510.png"/><Relationship Id="rId2" Type="http://schemas.openxmlformats.org/officeDocument/2006/relationships/image" Target="../media/image16.png"/><Relationship Id="rId16" Type="http://schemas.openxmlformats.org/officeDocument/2006/relationships/image" Target="../media/image500.png"/><Relationship Id="rId20"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19" Type="http://schemas.openxmlformats.org/officeDocument/2006/relationships/image" Target="../media/image53.png"/><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590.png"/><Relationship Id="rId18" Type="http://schemas.openxmlformats.org/officeDocument/2006/relationships/image" Target="../media/image66.png"/><Relationship Id="rId3" Type="http://schemas.openxmlformats.org/officeDocument/2006/relationships/image" Target="../media/image20.png"/><Relationship Id="rId7" Type="http://schemas.openxmlformats.org/officeDocument/2006/relationships/image" Target="../media/image59.png"/><Relationship Id="rId12" Type="http://schemas.openxmlformats.org/officeDocument/2006/relationships/image" Target="../media/image64.svg"/><Relationship Id="rId17" Type="http://schemas.openxmlformats.org/officeDocument/2006/relationships/image" Target="../media/image65.png"/><Relationship Id="rId2" Type="http://schemas.openxmlformats.org/officeDocument/2006/relationships/notesSlide" Target="../notesSlides/notesSlide1.xml"/><Relationship Id="rId16"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10.png"/><Relationship Id="rId10" Type="http://schemas.openxmlformats.org/officeDocument/2006/relationships/image" Target="../media/image62.svg"/><Relationship Id="rId4" Type="http://schemas.openxmlformats.org/officeDocument/2006/relationships/image" Target="../media/image21.svg"/><Relationship Id="rId9" Type="http://schemas.openxmlformats.org/officeDocument/2006/relationships/image" Target="../media/image61.png"/><Relationship Id="rId14" Type="http://schemas.openxmlformats.org/officeDocument/2006/relationships/image" Target="../media/image60.png"/></Relationships>
</file>

<file path=ppt/slides/_rels/slide12.xml.rels><?xml version="1.0" encoding="UTF-8" standalone="yes"?>
<Relationships xmlns="http://schemas.openxmlformats.org/package/2006/relationships"><Relationship Id="rId13" Type="http://schemas.openxmlformats.org/officeDocument/2006/relationships/image" Target="../media/image68.png"/><Relationship Id="rId3" Type="http://schemas.openxmlformats.org/officeDocument/2006/relationships/image" Target="../media/image17.svg"/><Relationship Id="rId7" Type="http://schemas.microsoft.com/office/2007/relationships/hdphoto" Target="../media/hdphoto3.wdp"/><Relationship Id="rId12"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67.png"/><Relationship Id="rId5" Type="http://schemas.openxmlformats.org/officeDocument/2006/relationships/image" Target="../media/image29.svg"/><Relationship Id="rId10" Type="http://schemas.openxmlformats.org/officeDocument/2006/relationships/image" Target="../media/image660.png"/><Relationship Id="rId4" Type="http://schemas.openxmlformats.org/officeDocument/2006/relationships/image" Target="../media/image28.png"/><Relationship Id="rId9" Type="http://schemas.openxmlformats.org/officeDocument/2006/relationships/image" Target="../media/image650.png"/><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18" Type="http://schemas.openxmlformats.org/officeDocument/2006/relationships/image" Target="../media/image46.svg"/><Relationship Id="rId3" Type="http://schemas.microsoft.com/office/2007/relationships/hdphoto" Target="../media/hdphoto5.wdp"/><Relationship Id="rId7" Type="http://schemas.openxmlformats.org/officeDocument/2006/relationships/image" Target="../media/image41.svg"/><Relationship Id="rId17" Type="http://schemas.openxmlformats.org/officeDocument/2006/relationships/image" Target="../media/image45.png"/><Relationship Id="rId2" Type="http://schemas.openxmlformats.org/officeDocument/2006/relationships/image" Target="../media/image69.png"/><Relationship Id="rId16"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19" Type="http://schemas.openxmlformats.org/officeDocument/2006/relationships/image" Target="../media/image71.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72.png"/><Relationship Id="rId3" Type="http://schemas.openxmlformats.org/officeDocument/2006/relationships/image" Target="../media/image21.svg"/><Relationship Id="rId7" Type="http://schemas.openxmlformats.org/officeDocument/2006/relationships/image" Target="../media/image60.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58.sv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svg"/></Relationships>
</file>

<file path=ppt/slides/_rels/slide1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1.svg"/><Relationship Id="rId7" Type="http://schemas.openxmlformats.org/officeDocument/2006/relationships/image" Target="../media/image60.svg"/><Relationship Id="rId12"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58.svg"/><Relationship Id="rId15" Type="http://schemas.openxmlformats.org/officeDocument/2006/relationships/image" Target="../media/image74.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svg"/><Relationship Id="rId14" Type="http://schemas.openxmlformats.org/officeDocument/2006/relationships/image" Target="../media/image73.png"/></Relationships>
</file>

<file path=ppt/slides/_rels/slide16.xml.rels><?xml version="1.0" encoding="UTF-8" standalone="yes"?>
<Relationships xmlns="http://schemas.openxmlformats.org/package/2006/relationships"><Relationship Id="rId18" Type="http://schemas.openxmlformats.org/officeDocument/2006/relationships/image" Target="../media/image77.png"/><Relationship Id="rId3" Type="http://schemas.openxmlformats.org/officeDocument/2006/relationships/image" Target="../media/image17.svg"/><Relationship Id="rId7" Type="http://schemas.openxmlformats.org/officeDocument/2006/relationships/image" Target="../media/image55.svg"/><Relationship Id="rId17" Type="http://schemas.openxmlformats.org/officeDocument/2006/relationships/image" Target="../media/image76.png"/><Relationship Id="rId2" Type="http://schemas.openxmlformats.org/officeDocument/2006/relationships/image" Target="../media/image16.png"/><Relationship Id="rId16"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19" Type="http://schemas.openxmlformats.org/officeDocument/2006/relationships/image" Target="../media/image78.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7.svg"/><Relationship Id="rId7" Type="http://schemas.openxmlformats.org/officeDocument/2006/relationships/image" Target="../media/image29.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49.sv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1.png"/></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2.png"/><Relationship Id="rId1" Type="http://schemas.openxmlformats.org/officeDocument/2006/relationships/slideLayout" Target="../slideLayouts/slideLayout13.xml"/><Relationship Id="rId5" Type="http://schemas.openxmlformats.org/officeDocument/2006/relationships/image" Target="../media/image1550.png"/><Relationship Id="rId4" Type="http://schemas.openxmlformats.org/officeDocument/2006/relationships/image" Target="../media/image81.png"/></Relationships>
</file>

<file path=ppt/slides/_rels/slide2.xml.rels><?xml version="1.0" encoding="UTF-8" standalone="yes"?>
<Relationships xmlns="http://schemas.openxmlformats.org/package/2006/relationships"><Relationship Id="rId18" Type="http://schemas.openxmlformats.org/officeDocument/2006/relationships/image" Target="../media/image9.png"/><Relationship Id="rId3" Type="http://schemas.openxmlformats.org/officeDocument/2006/relationships/image" Target="../media/image5.svg"/><Relationship Id="rId17" Type="http://schemas.openxmlformats.org/officeDocument/2006/relationships/image" Target="../media/image8.png"/><Relationship Id="rId2" Type="http://schemas.openxmlformats.org/officeDocument/2006/relationships/image" Target="../media/image4.png"/><Relationship Id="rId16"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svg"/><Relationship Id="rId19" Type="http://schemas.openxmlformats.org/officeDocument/2006/relationships/image" Target="../media/image10.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158.png"/><Relationship Id="rId2" Type="http://schemas.openxmlformats.org/officeDocument/2006/relationships/image" Target="../media/image82.png"/><Relationship Id="rId1" Type="http://schemas.openxmlformats.org/officeDocument/2006/relationships/slideLayout" Target="../slideLayouts/slideLayout13.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7.svg"/><Relationship Id="rId7" Type="http://schemas.openxmlformats.org/officeDocument/2006/relationships/image" Target="../media/image89.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58.svg"/><Relationship Id="rId10" Type="http://schemas.openxmlformats.org/officeDocument/2006/relationships/image" Target="../media/image92.png"/><Relationship Id="rId4" Type="http://schemas.openxmlformats.org/officeDocument/2006/relationships/image" Target="../media/image57.png"/><Relationship Id="rId9" Type="http://schemas.openxmlformats.org/officeDocument/2006/relationships/image" Target="../media/image91.svg"/></Relationships>
</file>

<file path=ppt/slides/_rels/slide3.xml.rels><?xml version="1.0" encoding="UTF-8" standalone="yes"?>
<Relationships xmlns="http://schemas.openxmlformats.org/package/2006/relationships"><Relationship Id="rId18" Type="http://schemas.openxmlformats.org/officeDocument/2006/relationships/image" Target="../media/image11.png"/><Relationship Id="rId3" Type="http://schemas.openxmlformats.org/officeDocument/2006/relationships/image" Target="../media/image5.svg"/><Relationship Id="rId21" Type="http://schemas.openxmlformats.org/officeDocument/2006/relationships/image" Target="../media/image13.png"/><Relationship Id="rId17" Type="http://schemas.openxmlformats.org/officeDocument/2006/relationships/image" Target="../media/image12.png"/><Relationship Id="rId2" Type="http://schemas.openxmlformats.org/officeDocument/2006/relationships/image" Target="../media/image4.png"/><Relationship Id="rId16" Type="http://schemas.openxmlformats.org/officeDocument/2006/relationships/image" Target="../media/image13.png"/><Relationship Id="rId20"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7.svg"/><Relationship Id="rId19"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microsoft.com/office/2007/relationships/hdphoto" Target="../media/hdphoto2.wdp"/><Relationship Id="rId5" Type="http://schemas.openxmlformats.org/officeDocument/2006/relationships/image" Target="../media/image23.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7.svg"/><Relationship Id="rId7" Type="http://schemas.openxmlformats.org/officeDocument/2006/relationships/image" Target="../media/image29.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8" Type="http://schemas.openxmlformats.org/officeDocument/2006/relationships/image" Target="../media/image270.png"/><Relationship Id="rId3" Type="http://schemas.openxmlformats.org/officeDocument/2006/relationships/image" Target="../media/image17.svg"/><Relationship Id="rId21" Type="http://schemas.openxmlformats.org/officeDocument/2006/relationships/image" Target="../media/image300.png"/><Relationship Id="rId7" Type="http://schemas.openxmlformats.org/officeDocument/2006/relationships/image" Target="../media/image32.svg"/><Relationship Id="rId2" Type="http://schemas.openxmlformats.org/officeDocument/2006/relationships/image" Target="../media/image16.png"/><Relationship Id="rId20" Type="http://schemas.openxmlformats.org/officeDocument/2006/relationships/image" Target="../media/image290.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9.svg"/><Relationship Id="rId10" Type="http://schemas.openxmlformats.org/officeDocument/2006/relationships/image" Target="../media/image34.png"/><Relationship Id="rId19" Type="http://schemas.openxmlformats.org/officeDocument/2006/relationships/image" Target="../media/image280.png"/><Relationship Id="rId4" Type="http://schemas.openxmlformats.org/officeDocument/2006/relationships/image" Target="../media/image28.png"/><Relationship Id="rId9" Type="http://schemas.microsoft.com/office/2007/relationships/hdphoto" Target="../media/hdphoto3.wdp"/><Relationship Id="rId22"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26" Type="http://schemas.openxmlformats.org/officeDocument/2006/relationships/image" Target="../media/image47.png"/><Relationship Id="rId3" Type="http://schemas.openxmlformats.org/officeDocument/2006/relationships/image" Target="../media/image17.svg"/><Relationship Id="rId21" Type="http://schemas.openxmlformats.org/officeDocument/2006/relationships/image" Target="../media/image44.png"/><Relationship Id="rId7" Type="http://schemas.openxmlformats.org/officeDocument/2006/relationships/image" Target="../media/image39.svg"/><Relationship Id="rId25" Type="http://schemas.openxmlformats.org/officeDocument/2006/relationships/image" Target="../media/image400.png"/><Relationship Id="rId2" Type="http://schemas.openxmlformats.org/officeDocument/2006/relationships/image" Target="../media/image16.png"/><Relationship Id="rId20" Type="http://schemas.openxmlformats.org/officeDocument/2006/relationships/image" Target="../media/image360.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24" Type="http://schemas.openxmlformats.org/officeDocument/2006/relationships/image" Target="../media/image46.svg"/><Relationship Id="rId5" Type="http://schemas.openxmlformats.org/officeDocument/2006/relationships/image" Target="../media/image37.svg"/><Relationship Id="rId23" Type="http://schemas.openxmlformats.org/officeDocument/2006/relationships/image" Target="../media/image45.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22" Type="http://schemas.openxmlformats.org/officeDocument/2006/relationships/image" Target="../media/image380.png"/></Relationships>
</file>

<file path=ppt/slides/_rels/slide9.xml.rels><?xml version="1.0" encoding="UTF-8" standalone="yes"?>
<Relationships xmlns="http://schemas.openxmlformats.org/package/2006/relationships"><Relationship Id="rId18" Type="http://schemas.openxmlformats.org/officeDocument/2006/relationships/image" Target="../media/image50.png"/><Relationship Id="rId3" Type="http://schemas.openxmlformats.org/officeDocument/2006/relationships/image" Target="../media/image17.svg"/><Relationship Id="rId7" Type="http://schemas.openxmlformats.org/officeDocument/2006/relationships/image" Target="../media/image49.svg"/><Relationship Id="rId17" Type="http://schemas.openxmlformats.org/officeDocument/2006/relationships/image" Target="../media/image450.png"/><Relationship Id="rId2" Type="http://schemas.openxmlformats.org/officeDocument/2006/relationships/image" Target="../media/image16.png"/><Relationship Id="rId16" Type="http://schemas.openxmlformats.org/officeDocument/2006/relationships/image" Target="../media/image440.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29.svg"/><Relationship Id="rId15" Type="http://schemas.openxmlformats.org/officeDocument/2006/relationships/image" Target="../media/image430.png"/><Relationship Id="rId19" Type="http://schemas.openxmlformats.org/officeDocument/2006/relationships/image" Target="../media/image51.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8288000" cy="10287000"/>
          </a:xfrm>
          <a:prstGeom prst="rect">
            <a:avLst/>
          </a:prstGeom>
        </p:spPr>
      </p:pic>
      <p:grpSp>
        <p:nvGrpSpPr>
          <p:cNvPr id="3" name="Group 3"/>
          <p:cNvGrpSpPr/>
          <p:nvPr/>
        </p:nvGrpSpPr>
        <p:grpSpPr>
          <a:xfrm>
            <a:off x="1713770" y="1432168"/>
            <a:ext cx="14935200" cy="7774652"/>
            <a:chOff x="0" y="0"/>
            <a:chExt cx="5490351" cy="3172714"/>
          </a:xfrm>
        </p:grpSpPr>
        <p:sp>
          <p:nvSpPr>
            <p:cNvPr id="4" name="Freeform 4"/>
            <p:cNvSpPr/>
            <p:nvPr/>
          </p:nvSpPr>
          <p:spPr>
            <a:xfrm>
              <a:off x="0" y="0"/>
              <a:ext cx="5490351" cy="3172714"/>
            </a:xfrm>
            <a:custGeom>
              <a:avLst/>
              <a:gdLst/>
              <a:ahLst/>
              <a:cxnLst/>
              <a:rect l="l" t="t" r="r" b="b"/>
              <a:pathLst>
                <a:path w="5490351" h="3172714">
                  <a:moveTo>
                    <a:pt x="5365891" y="3172714"/>
                  </a:moveTo>
                  <a:lnTo>
                    <a:pt x="124460" y="3172714"/>
                  </a:lnTo>
                  <a:cubicBezTo>
                    <a:pt x="55880" y="3172714"/>
                    <a:pt x="0" y="3116834"/>
                    <a:pt x="0" y="3048254"/>
                  </a:cubicBezTo>
                  <a:lnTo>
                    <a:pt x="0" y="124460"/>
                  </a:lnTo>
                  <a:cubicBezTo>
                    <a:pt x="0" y="55880"/>
                    <a:pt x="55880" y="0"/>
                    <a:pt x="124460" y="0"/>
                  </a:cubicBezTo>
                  <a:lnTo>
                    <a:pt x="5365891" y="0"/>
                  </a:lnTo>
                  <a:cubicBezTo>
                    <a:pt x="5434471" y="0"/>
                    <a:pt x="5490351" y="55880"/>
                    <a:pt x="5490351" y="124460"/>
                  </a:cubicBezTo>
                  <a:lnTo>
                    <a:pt x="5490351" y="3048254"/>
                  </a:lnTo>
                  <a:cubicBezTo>
                    <a:pt x="5490351" y="3116834"/>
                    <a:pt x="5434471" y="3172714"/>
                    <a:pt x="5365891" y="3172714"/>
                  </a:cubicBezTo>
                  <a:close/>
                </a:path>
              </a:pathLst>
            </a:custGeom>
            <a:solidFill>
              <a:srgbClr val="51604D"/>
            </a:solidFill>
          </p:spPr>
          <p:txBody>
            <a:bodyPr/>
            <a:lstStyle/>
            <a:p>
              <a:endParaRPr lang="en-US" dirty="0"/>
            </a:p>
          </p:txBody>
        </p:sp>
      </p:grpSp>
      <p:grpSp>
        <p:nvGrpSpPr>
          <p:cNvPr id="5" name="Group 5"/>
          <p:cNvGrpSpPr/>
          <p:nvPr/>
        </p:nvGrpSpPr>
        <p:grpSpPr>
          <a:xfrm rot="-10800000">
            <a:off x="3163293" y="931928"/>
            <a:ext cx="5003304" cy="782571"/>
            <a:chOff x="0" y="0"/>
            <a:chExt cx="38779425" cy="6065520"/>
          </a:xfrm>
        </p:grpSpPr>
        <p:sp>
          <p:nvSpPr>
            <p:cNvPr id="6" name="Freeform 6"/>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1604D"/>
            </a:solidFill>
          </p:spPr>
          <p:txBody>
            <a:bodyPr/>
            <a:lstStyle/>
            <a:p>
              <a:endParaRPr lang="en-US"/>
            </a:p>
          </p:txBody>
        </p:sp>
      </p:grpSp>
      <p:sp>
        <p:nvSpPr>
          <p:cNvPr id="17" name="Rectangle 16"/>
          <p:cNvSpPr/>
          <p:nvPr/>
        </p:nvSpPr>
        <p:spPr>
          <a:xfrm>
            <a:off x="1332770" y="2112556"/>
            <a:ext cx="15651317" cy="6524800"/>
          </a:xfrm>
          <a:prstGeom prst="rect">
            <a:avLst/>
          </a:prstGeom>
        </p:spPr>
        <p:txBody>
          <a:bodyPr wrap="square">
            <a:spAutoFit/>
          </a:bodyPr>
          <a:lstStyle/>
          <a:p>
            <a:pPr algn="ctr">
              <a:lnSpc>
                <a:spcPct val="150000"/>
              </a:lnSpc>
              <a:defRPr/>
            </a:pPr>
            <a:r>
              <a:rPr lang="en-US" sz="3600" kern="0" dirty="0">
                <a:solidFill>
                  <a:schemeClr val="accent6">
                    <a:lumMod val="75000"/>
                  </a:schemeClr>
                </a:solidFill>
                <a:latin typeface="Arial"/>
                <a:cs typeface="Arial"/>
                <a:sym typeface="Arial"/>
              </a:rPr>
              <a:t>SỞ GIÁO DỤC VÀ ĐÀO TẠO BÌNH ĐỊNH</a:t>
            </a:r>
          </a:p>
          <a:p>
            <a:pPr algn="ctr">
              <a:lnSpc>
                <a:spcPct val="150000"/>
              </a:lnSpc>
              <a:defRPr/>
            </a:pPr>
            <a:r>
              <a:rPr lang="en-US" sz="3600" kern="0" dirty="0">
                <a:solidFill>
                  <a:schemeClr val="accent6">
                    <a:lumMod val="75000"/>
                  </a:schemeClr>
                </a:solidFill>
                <a:latin typeface="Arial"/>
                <a:cs typeface="Arial"/>
                <a:sym typeface="Arial"/>
              </a:rPr>
              <a:t>TRƯỜNG THPT NGÔ LÊ TÂN</a:t>
            </a:r>
          </a:p>
          <a:p>
            <a:pPr algn="ctr">
              <a:lnSpc>
                <a:spcPct val="150000"/>
              </a:lnSpc>
              <a:defRPr/>
            </a:pPr>
            <a:endParaRPr lang="en-US" sz="3600" kern="0" dirty="0">
              <a:solidFill>
                <a:schemeClr val="bg1"/>
              </a:solidFill>
              <a:latin typeface="Arial"/>
              <a:cs typeface="Arial"/>
              <a:sym typeface="Arial"/>
            </a:endParaRPr>
          </a:p>
          <a:p>
            <a:pPr marL="0" marR="0" lvl="0" indent="0" algn="ctr" defTabSz="914400" rtl="0" eaLnBrk="1" fontAlgn="auto" latinLnBrk="0" hangingPunct="1">
              <a:lnSpc>
                <a:spcPct val="150000"/>
              </a:lnSpc>
              <a:spcBef>
                <a:spcPts val="200"/>
              </a:spcBef>
              <a:spcAft>
                <a:spcPts val="0"/>
              </a:spcAft>
              <a:buClrTx/>
              <a:buSzTx/>
              <a:buFontTx/>
              <a:buNone/>
              <a:tabLst/>
              <a:defRPr/>
            </a:pPr>
            <a:r>
              <a:rPr kumimoji="0" lang="en-US" sz="66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Times New Roman" panose="02020603050405020304" pitchFamily="18" charset="0"/>
              </a:rPr>
              <a:t>BÀI 18: LŨY THỪA VỚI SỐ MŨ THỰC </a:t>
            </a:r>
            <a:endParaRPr kumimoji="0" lang="en-US" sz="6600" b="1" i="0" u="none" strike="noStrike" kern="1200" cap="none" spc="0" normalizeH="0" baseline="0" noProof="0" dirty="0">
              <a:ln>
                <a:noFill/>
              </a:ln>
              <a:solidFill>
                <a:srgbClr val="FFFF0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p>
            <a:pPr algn="ctr">
              <a:lnSpc>
                <a:spcPct val="150000"/>
              </a:lnSpc>
              <a:defRPr/>
            </a:pPr>
            <a:r>
              <a:rPr lang="en-US" sz="3600" kern="0" dirty="0">
                <a:solidFill>
                  <a:srgbClr val="FFFF00"/>
                </a:solidFill>
                <a:latin typeface="Arial"/>
                <a:cs typeface="Arial"/>
                <a:sym typeface="Arial"/>
              </a:rPr>
              <a:t>(</a:t>
            </a:r>
            <a:r>
              <a:rPr lang="en-US" sz="3600" kern="0" dirty="0" err="1">
                <a:solidFill>
                  <a:srgbClr val="FFFF00"/>
                </a:solidFill>
                <a:latin typeface="Arial"/>
                <a:cs typeface="Arial"/>
                <a:sym typeface="Arial"/>
              </a:rPr>
              <a:t>Tiết</a:t>
            </a:r>
            <a:r>
              <a:rPr lang="en-US" sz="3600" kern="0" dirty="0">
                <a:solidFill>
                  <a:srgbClr val="FFFF00"/>
                </a:solidFill>
                <a:latin typeface="Arial"/>
                <a:cs typeface="Arial"/>
                <a:sym typeface="Arial"/>
              </a:rPr>
              <a:t> 1)</a:t>
            </a:r>
          </a:p>
          <a:p>
            <a:pPr algn="ctr">
              <a:lnSpc>
                <a:spcPct val="150000"/>
              </a:lnSpc>
              <a:defRPr/>
            </a:pPr>
            <a:r>
              <a:rPr lang="en-US" sz="3600" kern="0" dirty="0">
                <a:solidFill>
                  <a:schemeClr val="bg1"/>
                </a:solidFill>
                <a:latin typeface="Arial"/>
                <a:cs typeface="Arial"/>
                <a:sym typeface="Arial"/>
              </a:rPr>
              <a:t>                                                GV: NGUYỄN THỊ HƯƠNG</a:t>
            </a:r>
          </a:p>
          <a:p>
            <a:pPr algn="ctr">
              <a:lnSpc>
                <a:spcPct val="150000"/>
              </a:lnSpc>
              <a:defRPr/>
            </a:pPr>
            <a:r>
              <a:rPr lang="en-US" sz="3600" kern="0" dirty="0">
                <a:solidFill>
                  <a:schemeClr val="bg1"/>
                </a:solidFill>
                <a:latin typeface="Arial"/>
                <a:cs typeface="Arial"/>
                <a:sym typeface="Arial"/>
              </a:rPr>
              <a:t>                     LỚP: 11A5</a:t>
            </a:r>
          </a:p>
        </p:txBody>
      </p:sp>
      <p:pic>
        <p:nvPicPr>
          <p:cNvPr id="9" name="Picture 8"/>
          <p:cNvPicPr>
            <a:picLocks noChangeAspect="1"/>
          </p:cNvPicPr>
          <p:nvPr/>
        </p:nvPicPr>
        <p:blipFill>
          <a:blip r:embed="rId4"/>
          <a:stretch>
            <a:fillRect/>
          </a:stretch>
        </p:blipFill>
        <p:spPr>
          <a:xfrm>
            <a:off x="1332770" y="571500"/>
            <a:ext cx="16955230" cy="10058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6516" y="-629829"/>
            <a:ext cx="18516600" cy="10916829"/>
          </a:xfrm>
          <a:prstGeom prst="rect">
            <a:avLst/>
          </a:prstGeom>
        </p:spPr>
      </p:pic>
      <p:sp>
        <p:nvSpPr>
          <p:cNvPr id="3" name="AutoShape 3"/>
          <p:cNvSpPr/>
          <p:nvPr/>
        </p:nvSpPr>
        <p:spPr>
          <a:xfrm>
            <a:off x="410401" y="781760"/>
            <a:ext cx="17272448" cy="10000539"/>
          </a:xfrm>
          <a:prstGeom prst="rect">
            <a:avLst/>
          </a:prstGeom>
          <a:solidFill>
            <a:srgbClr val="FFFBEC"/>
          </a:solidFill>
        </p:spPr>
        <p:txBody>
          <a:bodyPr/>
          <a:lstStyle/>
          <a:p>
            <a:endParaRPr lang="en-US"/>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26529" y="315536"/>
            <a:ext cx="1118431" cy="93244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601003">
            <a:off x="-296464" y="9005287"/>
            <a:ext cx="1755749" cy="1318408"/>
          </a:xfrm>
          <a:prstGeom prst="rect">
            <a:avLst/>
          </a:prstGeom>
        </p:spPr>
      </p:pic>
      <p:grpSp>
        <p:nvGrpSpPr>
          <p:cNvPr id="14" name="Group 13"/>
          <p:cNvGrpSpPr/>
          <p:nvPr/>
        </p:nvGrpSpPr>
        <p:grpSpPr>
          <a:xfrm>
            <a:off x="513348" y="861971"/>
            <a:ext cx="4905482" cy="1066800"/>
            <a:chOff x="304800" y="190500"/>
            <a:chExt cx="4905482" cy="1066800"/>
          </a:xfrm>
        </p:grpSpPr>
        <p:sp>
          <p:nvSpPr>
            <p:cNvPr id="15" name="Rectangle 14"/>
            <p:cNvSpPr/>
            <p:nvPr/>
          </p:nvSpPr>
          <p:spPr>
            <a:xfrm>
              <a:off x="304800" y="190500"/>
              <a:ext cx="48768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 name="Rectangle 15"/>
            <p:cNvSpPr/>
            <p:nvPr/>
          </p:nvSpPr>
          <p:spPr>
            <a:xfrm>
              <a:off x="349656" y="190500"/>
              <a:ext cx="4860626" cy="1015663"/>
            </a:xfrm>
            <a:prstGeom prst="rect">
              <a:avLst/>
            </a:prstGeom>
          </p:spPr>
          <p:txBody>
            <a:bodyPr wrap="none">
              <a:spAutoFit/>
            </a:bodyPr>
            <a:lstStyle/>
            <a:p>
              <a:pPr algn="just">
                <a:lnSpc>
                  <a:spcPct val="150000"/>
                </a:lnSpc>
                <a:spcAft>
                  <a:spcPts val="800"/>
                </a:spcAft>
              </a:pPr>
              <a:r>
                <a:rPr lang="nl-NL" sz="4000" b="1">
                  <a:solidFill>
                    <a:schemeClr val="bg1"/>
                  </a:solidFill>
                  <a:latin typeface="Arial" panose="020B0604020202020204" pitchFamily="34" charset="0"/>
                  <a:ea typeface="Times New Roman" panose="02020603050405020304" pitchFamily="18" charset="0"/>
                  <a:cs typeface="Arial" panose="020B0604020202020204" pitchFamily="34" charset="0"/>
                </a:rPr>
                <a:t>Ví dụ 1: </a:t>
              </a:r>
              <a:r>
                <a:rPr lang="nl-NL"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(SGK </a:t>
              </a:r>
              <a:r>
                <a:rPr lang="nl-NL" sz="4000" b="1">
                  <a:solidFill>
                    <a:schemeClr val="bg1"/>
                  </a:solidFill>
                  <a:latin typeface="Arial" panose="020B0604020202020204" pitchFamily="34" charset="0"/>
                  <a:ea typeface="Times New Roman" panose="02020603050405020304" pitchFamily="18" charset="0"/>
                  <a:cs typeface="Arial" panose="020B0604020202020204" pitchFamily="34" charset="0"/>
                </a:rPr>
                <a:t>– tr5)</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7" name="Rectangle 6"/>
              <p:cNvSpPr/>
              <p:nvPr/>
            </p:nvSpPr>
            <p:spPr>
              <a:xfrm>
                <a:off x="3680947" y="5201587"/>
                <a:ext cx="11162294" cy="13139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rPr>
                        <m:t>𝐴</m:t>
                      </m:r>
                      <m:r>
                        <a:rPr lang="en-US" sz="4000" i="0">
                          <a:latin typeface="Cambria Math" panose="02040503050406030204" pitchFamily="18" charset="0"/>
                        </a:rPr>
                        <m:t>=</m:t>
                      </m:r>
                      <m:sSup>
                        <m:sSupPr>
                          <m:ctrlPr>
                            <a:rPr lang="en-US" sz="4000" i="1">
                              <a:latin typeface="Cambria Math" panose="02040503050406030204" pitchFamily="18" charset="0"/>
                            </a:rPr>
                          </m:ctrlPr>
                        </m:sSupPr>
                        <m:e>
                          <m:r>
                            <a:rPr lang="en-US" sz="4000" i="0">
                              <a:latin typeface="Cambria Math" panose="02040503050406030204" pitchFamily="18" charset="0"/>
                            </a:rPr>
                            <m:t>2</m:t>
                          </m:r>
                        </m:e>
                        <m:sup>
                          <m:r>
                            <a:rPr lang="en-US" sz="4000" i="0">
                              <a:latin typeface="Cambria Math" panose="02040503050406030204" pitchFamily="18" charset="0"/>
                            </a:rPr>
                            <m:t>8</m:t>
                          </m:r>
                        </m:sup>
                      </m:sSup>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sSup>
                            <m:sSupPr>
                              <m:ctrlPr>
                                <a:rPr lang="en-US" sz="4000" i="1">
                                  <a:latin typeface="Cambria Math" panose="02040503050406030204" pitchFamily="18" charset="0"/>
                                </a:rPr>
                              </m:ctrlPr>
                            </m:sSupPr>
                            <m:e>
                              <m:r>
                                <a:rPr lang="en-US" sz="4000" i="0">
                                  <a:latin typeface="Cambria Math" panose="02040503050406030204" pitchFamily="18" charset="0"/>
                                </a:rPr>
                                <m:t>8</m:t>
                              </m:r>
                            </m:e>
                            <m:sup>
                              <m:r>
                                <a:rPr lang="en-US" sz="4000" i="0">
                                  <a:latin typeface="Cambria Math" panose="02040503050406030204" pitchFamily="18" charset="0"/>
                                </a:rPr>
                                <m:t>2</m:t>
                              </m:r>
                            </m:sup>
                          </m:sSup>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0</m:t>
                          </m:r>
                          <m:r>
                            <a:rPr lang="en-US" sz="4000" i="0">
                              <a:latin typeface="Cambria Math" panose="02040503050406030204" pitchFamily="18" charset="0"/>
                            </a:rPr>
                            <m:t>,</m:t>
                          </m:r>
                          <m:sSup>
                            <m:sSupPr>
                              <m:ctrlPr>
                                <a:rPr lang="en-US" sz="4000" i="1">
                                  <a:latin typeface="Cambria Math" panose="02040503050406030204" pitchFamily="18" charset="0"/>
                                </a:rPr>
                              </m:ctrlPr>
                            </m:sSupPr>
                            <m:e>
                              <m:r>
                                <a:rPr lang="en-US" sz="4000" i="0">
                                  <a:latin typeface="Cambria Math" panose="02040503050406030204" pitchFamily="18" charset="0"/>
                                </a:rPr>
                                <m:t>2</m:t>
                              </m:r>
                            </m:e>
                            <m:sup>
                              <m:r>
                                <a:rPr lang="en-US" sz="4000" i="0">
                                  <a:latin typeface="Cambria Math" panose="02040503050406030204" pitchFamily="18" charset="0"/>
                                </a:rPr>
                                <m:t>4</m:t>
                              </m:r>
                            </m:sup>
                          </m:sSup>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sSup>
                            <m:sSupPr>
                              <m:ctrlPr>
                                <a:rPr lang="en-US" sz="4000" i="1">
                                  <a:latin typeface="Cambria Math" panose="02040503050406030204" pitchFamily="18" charset="0"/>
                                </a:rPr>
                              </m:ctrlPr>
                            </m:sSupPr>
                            <m:e>
                              <m:r>
                                <a:rPr lang="en-US" sz="4000" i="0">
                                  <a:latin typeface="Cambria Math" panose="02040503050406030204" pitchFamily="18" charset="0"/>
                                </a:rPr>
                                <m:t>5</m:t>
                              </m:r>
                            </m:e>
                            <m:sup>
                              <m:r>
                                <a:rPr lang="en-US" sz="4000" i="0">
                                  <a:latin typeface="Cambria Math" panose="02040503050406030204" pitchFamily="18" charset="0"/>
                                </a:rPr>
                                <m:t>2</m:t>
                              </m:r>
                            </m:sup>
                          </m:sSup>
                        </m:den>
                      </m:f>
                      <m:r>
                        <a:rPr lang="en-US" sz="4000" b="0" i="1" smtClean="0">
                          <a:latin typeface="Cambria Math" panose="02040503050406030204" pitchFamily="18" charset="0"/>
                        </a:rPr>
                        <m:t> </m:t>
                      </m:r>
                      <m:r>
                        <a:rPr lang="en-US" sz="4000" i="0">
                          <a:latin typeface="Cambria Math" panose="02040503050406030204" pitchFamily="18" charset="0"/>
                        </a:rPr>
                        <m:t>=</m:t>
                      </m:r>
                      <m:r>
                        <a:rPr lang="en-US" sz="4000" b="0" i="1" smtClean="0">
                          <a:latin typeface="Cambria Math" panose="02040503050406030204" pitchFamily="18" charset="0"/>
                        </a:rPr>
                        <m:t> </m:t>
                      </m:r>
                      <m:sSup>
                        <m:sSupPr>
                          <m:ctrlPr>
                            <a:rPr lang="en-US" sz="4000" i="1">
                              <a:latin typeface="Cambria Math" panose="02040503050406030204" pitchFamily="18" charset="0"/>
                            </a:rPr>
                          </m:ctrlPr>
                        </m:sSupPr>
                        <m:e>
                          <m:r>
                            <a:rPr lang="en-US" sz="4000" b="0" i="1" smtClean="0">
                              <a:latin typeface="Cambria Math" panose="02040503050406030204" pitchFamily="18" charset="0"/>
                            </a:rPr>
                            <m:t> </m:t>
                          </m:r>
                          <m:r>
                            <a:rPr lang="en-US" sz="4000" i="0">
                              <a:latin typeface="Cambria Math" panose="02040503050406030204" pitchFamily="18" charset="0"/>
                            </a:rPr>
                            <m:t>2</m:t>
                          </m:r>
                        </m:e>
                        <m:sup>
                          <m:r>
                            <a:rPr lang="en-US" sz="4000" i="0">
                              <a:latin typeface="Cambria Math" panose="02040503050406030204" pitchFamily="18" charset="0"/>
                            </a:rPr>
                            <m:t>8</m:t>
                          </m:r>
                        </m:sup>
                      </m:sSup>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sSup>
                            <m:sSupPr>
                              <m:ctrlPr>
                                <a:rPr lang="en-US" sz="4000" i="1">
                                  <a:latin typeface="Cambria Math" panose="02040503050406030204" pitchFamily="18" charset="0"/>
                                </a:rPr>
                              </m:ctrlPr>
                            </m:sSupPr>
                            <m:e>
                              <m:r>
                                <a:rPr lang="en-US" sz="4000" i="0">
                                  <a:latin typeface="Cambria Math" panose="02040503050406030204" pitchFamily="18" charset="0"/>
                                </a:rPr>
                                <m:t>2</m:t>
                              </m:r>
                            </m:e>
                            <m:sup>
                              <m:r>
                                <a:rPr lang="en-US" sz="4000" i="0">
                                  <a:latin typeface="Cambria Math" panose="02040503050406030204" pitchFamily="18" charset="0"/>
                                </a:rPr>
                                <m:t>6</m:t>
                              </m:r>
                            </m:sup>
                          </m:sSup>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0</m:t>
                          </m:r>
                          <m:r>
                            <a:rPr lang="en-US" sz="4000" i="0">
                              <a:latin typeface="Cambria Math" panose="02040503050406030204" pitchFamily="18" charset="0"/>
                            </a:rPr>
                            <m:t>,</m:t>
                          </m:r>
                          <m:sSup>
                            <m:sSupPr>
                              <m:ctrlPr>
                                <a:rPr lang="en-US" sz="4000" i="1">
                                  <a:latin typeface="Cambria Math" panose="02040503050406030204" pitchFamily="18" charset="0"/>
                                </a:rPr>
                              </m:ctrlPr>
                            </m:sSupPr>
                            <m:e>
                              <m:r>
                                <a:rPr lang="en-US" sz="4000" i="0">
                                  <a:latin typeface="Cambria Math" panose="02040503050406030204" pitchFamily="18" charset="0"/>
                                </a:rPr>
                                <m:t>2</m:t>
                              </m:r>
                            </m:e>
                            <m:sup>
                              <m:r>
                                <a:rPr lang="en-US" sz="4000" i="0">
                                  <a:latin typeface="Cambria Math" panose="02040503050406030204" pitchFamily="18" charset="0"/>
                                </a:rPr>
                                <m:t>4</m:t>
                              </m:r>
                            </m:sup>
                          </m:sSup>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sSup>
                            <m:sSupPr>
                              <m:ctrlPr>
                                <a:rPr lang="en-US" sz="4000" i="1">
                                  <a:latin typeface="Cambria Math" panose="02040503050406030204" pitchFamily="18" charset="0"/>
                                </a:rPr>
                              </m:ctrlPr>
                            </m:sSupPr>
                            <m:e>
                              <m:r>
                                <a:rPr lang="en-US" sz="4000" i="0">
                                  <a:latin typeface="Cambria Math" panose="02040503050406030204" pitchFamily="18" charset="0"/>
                                </a:rPr>
                                <m:t>5</m:t>
                              </m:r>
                            </m:e>
                            <m:sup>
                              <m:r>
                                <a:rPr lang="en-US" sz="4000" i="0">
                                  <a:latin typeface="Cambria Math" panose="02040503050406030204" pitchFamily="18" charset="0"/>
                                </a:rPr>
                                <m:t>4</m:t>
                              </m:r>
                            </m:sup>
                          </m:sSup>
                        </m:den>
                      </m:f>
                    </m:oMath>
                  </m:oMathPara>
                </a14:m>
                <a:endParaRPr lang="en-US" sz="4000"/>
              </a:p>
            </p:txBody>
          </p:sp>
        </mc:Choice>
        <mc:Fallback xmlns="">
          <p:sp>
            <p:nvSpPr>
              <p:cNvPr id="7" name="Rectangle 6"/>
              <p:cNvSpPr>
                <a:spLocks noRot="1" noChangeAspect="1" noMove="1" noResize="1" noEditPoints="1" noAdjustHandles="1" noChangeArrowheads="1" noChangeShapeType="1" noTextEdit="1"/>
              </p:cNvSpPr>
              <p:nvPr/>
            </p:nvSpPr>
            <p:spPr>
              <a:xfrm>
                <a:off x="3680947" y="5201587"/>
                <a:ext cx="11162294" cy="1313949"/>
              </a:xfrm>
              <a:prstGeom prst="rect">
                <a:avLst/>
              </a:prstGeom>
              <a:blipFill>
                <a:blip r:embed="rId16"/>
                <a:stretch>
                  <a:fillRect/>
                </a:stretch>
              </a:blipFill>
            </p:spPr>
            <p:txBody>
              <a:bodyPr/>
              <a:lstStyle/>
              <a:p>
                <a:r>
                  <a:rPr lang="en-US">
                    <a:noFill/>
                  </a:rPr>
                  <a:t> </a:t>
                </a:r>
              </a:p>
            </p:txBody>
          </p:sp>
        </mc:Fallback>
      </mc:AlternateContent>
      <p:sp>
        <p:nvSpPr>
          <p:cNvPr id="9" name="TextBox 8"/>
          <p:cNvSpPr txBox="1"/>
          <p:nvPr/>
        </p:nvSpPr>
        <p:spPr>
          <a:xfrm>
            <a:off x="5573305" y="1078538"/>
            <a:ext cx="60198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Tính giá trị của biểu thức:</a:t>
            </a:r>
          </a:p>
        </p:txBody>
      </p:sp>
      <mc:AlternateContent xmlns:mc="http://schemas.openxmlformats.org/markup-compatibility/2006" xmlns:a14="http://schemas.microsoft.com/office/drawing/2010/main">
        <mc:Choice Requires="a14">
          <p:sp>
            <p:nvSpPr>
              <p:cNvPr id="11" name="Rectangle 10"/>
              <p:cNvSpPr/>
              <p:nvPr/>
            </p:nvSpPr>
            <p:spPr>
              <a:xfrm>
                <a:off x="5535204" y="2086692"/>
                <a:ext cx="7241085" cy="15969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rPr>
                        <m:t>𝐴</m:t>
                      </m:r>
                      <m:r>
                        <a:rPr lang="en-US" sz="4000">
                          <a:solidFill>
                            <a:prstClr val="black"/>
                          </a:solidFill>
                          <a:latin typeface="Cambria Math" panose="02040503050406030204" pitchFamily="18" charset="0"/>
                        </a:rPr>
                        <m:t>=</m:t>
                      </m:r>
                      <m:sSup>
                        <m:sSupPr>
                          <m:ctrlPr>
                            <a:rPr lang="en-US" sz="4000" i="1">
                              <a:solidFill>
                                <a:prstClr val="black"/>
                              </a:solidFill>
                              <a:latin typeface="Cambria Math" panose="02040503050406030204" pitchFamily="18" charset="0"/>
                            </a:rPr>
                          </m:ctrlPr>
                        </m:sSupPr>
                        <m:e>
                          <m:d>
                            <m:dPr>
                              <m:ctrlPr>
                                <a:rPr lang="en-US" sz="4000" i="1">
                                  <a:solidFill>
                                    <a:prstClr val="black"/>
                                  </a:solidFill>
                                  <a:latin typeface="Cambria Math" panose="02040503050406030204" pitchFamily="18" charset="0"/>
                                </a:rPr>
                              </m:ctrlPr>
                            </m:dPr>
                            <m:e>
                              <m:f>
                                <m:fPr>
                                  <m:ctrlPr>
                                    <a:rPr lang="en-US" sz="4000" i="1">
                                      <a:solidFill>
                                        <a:prstClr val="black"/>
                                      </a:solidFill>
                                      <a:latin typeface="Cambria Math" panose="02040503050406030204" pitchFamily="18" charset="0"/>
                                    </a:rPr>
                                  </m:ctrlPr>
                                </m:fPr>
                                <m:num>
                                  <m:r>
                                    <a:rPr lang="en-US" sz="4000">
                                      <a:solidFill>
                                        <a:prstClr val="black"/>
                                      </a:solidFill>
                                      <a:latin typeface="Cambria Math" panose="02040503050406030204" pitchFamily="18" charset="0"/>
                                    </a:rPr>
                                    <m:t>1</m:t>
                                  </m:r>
                                </m:num>
                                <m:den>
                                  <m:r>
                                    <a:rPr lang="en-US" sz="4000">
                                      <a:solidFill>
                                        <a:prstClr val="black"/>
                                      </a:solidFill>
                                      <a:latin typeface="Cambria Math" panose="02040503050406030204" pitchFamily="18" charset="0"/>
                                    </a:rPr>
                                    <m:t>2</m:t>
                                  </m:r>
                                </m:den>
                              </m:f>
                            </m:e>
                          </m:d>
                        </m:e>
                        <m:sup>
                          <m:r>
                            <a:rPr lang="en-US" sz="4000">
                              <a:solidFill>
                                <a:prstClr val="black"/>
                              </a:solidFill>
                              <a:latin typeface="Cambria Math" panose="02040503050406030204" pitchFamily="18" charset="0"/>
                            </a:rPr>
                            <m:t>−</m:t>
                          </m:r>
                          <m:r>
                            <a:rPr lang="en-US" sz="4000">
                              <a:solidFill>
                                <a:prstClr val="black"/>
                              </a:solidFill>
                              <a:latin typeface="Cambria Math" panose="02040503050406030204" pitchFamily="18" charset="0"/>
                            </a:rPr>
                            <m:t>8</m:t>
                          </m:r>
                        </m:sup>
                      </m:sSup>
                      <m:r>
                        <a:rPr lang="en-US" sz="4000">
                          <a:solidFill>
                            <a:prstClr val="black"/>
                          </a:solidFill>
                          <a:latin typeface="Cambria Math" panose="02040503050406030204" pitchFamily="18" charset="0"/>
                        </a:rPr>
                        <m:t>.</m:t>
                      </m:r>
                      <m:sSup>
                        <m:sSupPr>
                          <m:ctrlPr>
                            <a:rPr lang="en-US" sz="4000" i="1">
                              <a:solidFill>
                                <a:prstClr val="black"/>
                              </a:solidFill>
                              <a:latin typeface="Cambria Math" panose="02040503050406030204" pitchFamily="18" charset="0"/>
                            </a:rPr>
                          </m:ctrlPr>
                        </m:sSupPr>
                        <m:e>
                          <m:r>
                            <a:rPr lang="en-US" sz="4000">
                              <a:solidFill>
                                <a:prstClr val="black"/>
                              </a:solidFill>
                              <a:latin typeface="Cambria Math" panose="02040503050406030204" pitchFamily="18" charset="0"/>
                            </a:rPr>
                            <m:t>8</m:t>
                          </m:r>
                        </m:e>
                        <m:sup>
                          <m:r>
                            <a:rPr lang="en-US" sz="4000">
                              <a:solidFill>
                                <a:prstClr val="black"/>
                              </a:solidFill>
                              <a:latin typeface="Cambria Math" panose="02040503050406030204" pitchFamily="18" charset="0"/>
                            </a:rPr>
                            <m:t>−</m:t>
                          </m:r>
                          <m:r>
                            <a:rPr lang="en-US" sz="4000">
                              <a:solidFill>
                                <a:prstClr val="black"/>
                              </a:solidFill>
                              <a:latin typeface="Cambria Math" panose="02040503050406030204" pitchFamily="18" charset="0"/>
                            </a:rPr>
                            <m:t>2</m:t>
                          </m:r>
                        </m:sup>
                      </m:sSup>
                      <m:r>
                        <a:rPr lang="en-US" sz="4000" smtClean="0">
                          <a:solidFill>
                            <a:prstClr val="black"/>
                          </a:solidFill>
                          <a:latin typeface="Cambria Math" panose="02040503050406030204" pitchFamily="18" charset="0"/>
                        </a:rPr>
                        <m:t>+</m:t>
                      </m:r>
                      <m:sSup>
                        <m:sSupPr>
                          <m:ctrlPr>
                            <a:rPr lang="en-US" sz="4000" i="1">
                              <a:solidFill>
                                <a:prstClr val="black"/>
                              </a:solidFill>
                              <a:latin typeface="Cambria Math" panose="02040503050406030204" pitchFamily="18" charset="0"/>
                            </a:rPr>
                          </m:ctrlPr>
                        </m:sSupPr>
                        <m:e>
                          <m:d>
                            <m:dPr>
                              <m:ctrlPr>
                                <a:rPr lang="en-US" sz="4000" i="1" smtClean="0">
                                  <a:solidFill>
                                    <a:prstClr val="black"/>
                                  </a:solidFill>
                                  <a:latin typeface="Cambria Math" panose="02040503050406030204" pitchFamily="18" charset="0"/>
                                </a:rPr>
                              </m:ctrlPr>
                            </m:dPr>
                            <m:e>
                              <m:r>
                                <a:rPr lang="en-US" sz="4000" b="0" i="1" smtClean="0">
                                  <a:solidFill>
                                    <a:prstClr val="black"/>
                                  </a:solidFill>
                                  <a:latin typeface="Cambria Math" panose="02040503050406030204" pitchFamily="18" charset="0"/>
                                </a:rPr>
                                <m:t>0</m:t>
                              </m:r>
                              <m:r>
                                <a:rPr lang="en-US" sz="4000" b="0" i="1" smtClean="0">
                                  <a:solidFill>
                                    <a:prstClr val="black"/>
                                  </a:solidFill>
                                  <a:latin typeface="Cambria Math" panose="02040503050406030204" pitchFamily="18" charset="0"/>
                                </a:rPr>
                                <m:t>,</m:t>
                              </m:r>
                              <m:r>
                                <a:rPr lang="en-US" sz="4000" b="0" i="1" smtClean="0">
                                  <a:solidFill>
                                    <a:prstClr val="black"/>
                                  </a:solidFill>
                                  <a:latin typeface="Cambria Math" panose="02040503050406030204" pitchFamily="18" charset="0"/>
                                </a:rPr>
                                <m:t>2</m:t>
                              </m:r>
                            </m:e>
                          </m:d>
                        </m:e>
                        <m:sup>
                          <m:r>
                            <a:rPr lang="en-US" sz="4000">
                              <a:solidFill>
                                <a:prstClr val="black"/>
                              </a:solidFill>
                              <a:latin typeface="Cambria Math" panose="02040503050406030204" pitchFamily="18" charset="0"/>
                            </a:rPr>
                            <m:t>−</m:t>
                          </m:r>
                          <m:r>
                            <a:rPr lang="en-US" sz="4000">
                              <a:solidFill>
                                <a:prstClr val="black"/>
                              </a:solidFill>
                              <a:latin typeface="Cambria Math" panose="02040503050406030204" pitchFamily="18" charset="0"/>
                            </a:rPr>
                            <m:t>4</m:t>
                          </m:r>
                        </m:sup>
                      </m:sSup>
                      <m:r>
                        <a:rPr lang="en-US" sz="4000">
                          <a:solidFill>
                            <a:prstClr val="black"/>
                          </a:solidFill>
                          <a:latin typeface="Cambria Math" panose="02040503050406030204" pitchFamily="18" charset="0"/>
                        </a:rPr>
                        <m:t>.</m:t>
                      </m:r>
                      <m:r>
                        <a:rPr lang="en-US" sz="4000">
                          <a:solidFill>
                            <a:prstClr val="black"/>
                          </a:solidFill>
                          <a:latin typeface="Cambria Math" panose="02040503050406030204" pitchFamily="18" charset="0"/>
                        </a:rPr>
                        <m:t>2</m:t>
                      </m:r>
                      <m:sSup>
                        <m:sSupPr>
                          <m:ctrlPr>
                            <a:rPr lang="en-US" sz="4000" i="1">
                              <a:solidFill>
                                <a:prstClr val="black"/>
                              </a:solidFill>
                              <a:latin typeface="Cambria Math" panose="02040503050406030204" pitchFamily="18" charset="0"/>
                            </a:rPr>
                          </m:ctrlPr>
                        </m:sSupPr>
                        <m:e>
                          <m:r>
                            <a:rPr lang="en-US" sz="4000">
                              <a:solidFill>
                                <a:prstClr val="black"/>
                              </a:solidFill>
                              <a:latin typeface="Cambria Math" panose="02040503050406030204" pitchFamily="18" charset="0"/>
                            </a:rPr>
                            <m:t>5</m:t>
                          </m:r>
                        </m:e>
                        <m:sup>
                          <m:r>
                            <a:rPr lang="en-US" sz="4000">
                              <a:solidFill>
                                <a:prstClr val="black"/>
                              </a:solidFill>
                              <a:latin typeface="Cambria Math" panose="02040503050406030204" pitchFamily="18" charset="0"/>
                            </a:rPr>
                            <m:t>−</m:t>
                          </m:r>
                          <m:r>
                            <a:rPr lang="en-US" sz="4000">
                              <a:solidFill>
                                <a:prstClr val="black"/>
                              </a:solidFill>
                              <a:latin typeface="Cambria Math" panose="02040503050406030204" pitchFamily="18" charset="0"/>
                            </a:rPr>
                            <m:t>2</m:t>
                          </m:r>
                        </m:sup>
                      </m:sSup>
                    </m:oMath>
                  </m:oMathPara>
                </a14:m>
                <a:endParaRPr lang="en-US"/>
              </a:p>
            </p:txBody>
          </p:sp>
        </mc:Choice>
        <mc:Fallback xmlns="">
          <p:sp>
            <p:nvSpPr>
              <p:cNvPr id="11" name="Rectangle 10"/>
              <p:cNvSpPr>
                <a:spLocks noRot="1" noChangeAspect="1" noMove="1" noResize="1" noEditPoints="1" noAdjustHandles="1" noChangeArrowheads="1" noChangeShapeType="1" noTextEdit="1"/>
              </p:cNvSpPr>
              <p:nvPr/>
            </p:nvSpPr>
            <p:spPr>
              <a:xfrm>
                <a:off x="5535204" y="2086692"/>
                <a:ext cx="7241085" cy="1596976"/>
              </a:xfrm>
              <a:prstGeom prst="rect">
                <a:avLst/>
              </a:prstGeom>
              <a:blipFill>
                <a:blip r:embed="rId17"/>
                <a:stretch>
                  <a:fillRect/>
                </a:stretch>
              </a:blipFill>
            </p:spPr>
            <p:txBody>
              <a:bodyPr/>
              <a:lstStyle/>
              <a:p>
                <a:r>
                  <a:rPr lang="en-US">
                    <a:noFill/>
                  </a:rPr>
                  <a:t> </a:t>
                </a:r>
              </a:p>
            </p:txBody>
          </p:sp>
        </mc:Fallback>
      </mc:AlternateContent>
      <p:sp>
        <p:nvSpPr>
          <p:cNvPr id="21" name="Oval Callout 20"/>
          <p:cNvSpPr/>
          <p:nvPr/>
        </p:nvSpPr>
        <p:spPr>
          <a:xfrm>
            <a:off x="2286000" y="3970105"/>
            <a:ext cx="1663033" cy="736182"/>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Rectangle 11"/>
              <p:cNvSpPr/>
              <p:nvPr/>
            </p:nvSpPr>
            <p:spPr>
              <a:xfrm>
                <a:off x="4900147" y="6790583"/>
                <a:ext cx="3878946" cy="1335879"/>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4000" smtClean="0">
                          <a:solidFill>
                            <a:prstClr val="black"/>
                          </a:solidFill>
                          <a:latin typeface="Cambria Math" panose="02040503050406030204" pitchFamily="18" charset="0"/>
                        </a:rPr>
                        <m:t>=</m:t>
                      </m:r>
                      <m:sSup>
                        <m:sSupPr>
                          <m:ctrlPr>
                            <a:rPr lang="en-US" sz="4000" i="1">
                              <a:solidFill>
                                <a:prstClr val="black"/>
                              </a:solidFill>
                              <a:latin typeface="Cambria Math" panose="02040503050406030204" pitchFamily="18" charset="0"/>
                            </a:rPr>
                          </m:ctrlPr>
                        </m:sSupPr>
                        <m:e>
                          <m:r>
                            <a:rPr lang="en-US" sz="4000">
                              <a:solidFill>
                                <a:prstClr val="black"/>
                              </a:solidFill>
                              <a:latin typeface="Cambria Math" panose="02040503050406030204" pitchFamily="18" charset="0"/>
                            </a:rPr>
                            <m:t>2</m:t>
                          </m:r>
                        </m:e>
                        <m:sup>
                          <m:r>
                            <a:rPr lang="en-US" sz="4000">
                              <a:solidFill>
                                <a:prstClr val="black"/>
                              </a:solidFill>
                              <a:latin typeface="Cambria Math" panose="02040503050406030204" pitchFamily="18" charset="0"/>
                            </a:rPr>
                            <m:t>2</m:t>
                          </m:r>
                        </m:sup>
                      </m:sSup>
                      <m:r>
                        <a:rPr lang="en-US" sz="4000">
                          <a:solidFill>
                            <a:prstClr val="black"/>
                          </a:solidFill>
                          <a:latin typeface="Cambria Math" panose="02040503050406030204" pitchFamily="18" charset="0"/>
                        </a:rPr>
                        <m:t>+</m:t>
                      </m:r>
                      <m:f>
                        <m:fPr>
                          <m:ctrlPr>
                            <a:rPr lang="en-US" sz="4000" i="1">
                              <a:solidFill>
                                <a:prstClr val="black"/>
                              </a:solidFill>
                              <a:latin typeface="Cambria Math" panose="02040503050406030204" pitchFamily="18" charset="0"/>
                            </a:rPr>
                          </m:ctrlPr>
                        </m:fPr>
                        <m:num>
                          <m:r>
                            <a:rPr lang="en-US" sz="4000">
                              <a:solidFill>
                                <a:prstClr val="black"/>
                              </a:solidFill>
                              <a:latin typeface="Cambria Math" panose="02040503050406030204" pitchFamily="18" charset="0"/>
                            </a:rPr>
                            <m:t>1</m:t>
                          </m:r>
                        </m:num>
                        <m:den>
                          <m:sSup>
                            <m:sSupPr>
                              <m:ctrlPr>
                                <a:rPr lang="en-US" sz="4000" i="1" smtClean="0">
                                  <a:solidFill>
                                    <a:prstClr val="black"/>
                                  </a:solidFill>
                                  <a:latin typeface="Cambria Math" panose="02040503050406030204" pitchFamily="18" charset="0"/>
                                </a:rPr>
                              </m:ctrlPr>
                            </m:sSupPr>
                            <m:e>
                              <m:d>
                                <m:dPr>
                                  <m:ctrlPr>
                                    <a:rPr lang="en-US" sz="4000" i="1">
                                      <a:solidFill>
                                        <a:prstClr val="black"/>
                                      </a:solidFill>
                                      <a:latin typeface="Cambria Math" panose="02040503050406030204" pitchFamily="18" charset="0"/>
                                    </a:rPr>
                                  </m:ctrlPr>
                                </m:dPr>
                                <m:e>
                                  <m:r>
                                    <a:rPr lang="en-US" sz="4000" i="1">
                                      <a:solidFill>
                                        <a:prstClr val="black"/>
                                      </a:solidFill>
                                      <a:latin typeface="Cambria Math" panose="02040503050406030204" pitchFamily="18" charset="0"/>
                                    </a:rPr>
                                    <m:t>0</m:t>
                                  </m:r>
                                  <m:r>
                                    <a:rPr lang="en-US" sz="4000" i="1">
                                      <a:solidFill>
                                        <a:prstClr val="black"/>
                                      </a:solidFill>
                                      <a:latin typeface="Cambria Math" panose="02040503050406030204" pitchFamily="18" charset="0"/>
                                    </a:rPr>
                                    <m:t>,</m:t>
                                  </m:r>
                                  <m:r>
                                    <a:rPr lang="en-US" sz="4000" i="1">
                                      <a:solidFill>
                                        <a:prstClr val="black"/>
                                      </a:solidFill>
                                      <a:latin typeface="Cambria Math" panose="02040503050406030204" pitchFamily="18" charset="0"/>
                                    </a:rPr>
                                    <m:t>2</m:t>
                                  </m:r>
                                  <m:r>
                                    <a:rPr lang="en-US" sz="4000" i="1">
                                      <a:solidFill>
                                        <a:prstClr val="black"/>
                                      </a:solidFill>
                                      <a:latin typeface="Cambria Math" panose="02040503050406030204" pitchFamily="18" charset="0"/>
                                    </a:rPr>
                                    <m:t> . </m:t>
                                  </m:r>
                                  <m:r>
                                    <a:rPr lang="en-US" sz="4000" i="1">
                                      <a:solidFill>
                                        <a:prstClr val="black"/>
                                      </a:solidFill>
                                      <a:latin typeface="Cambria Math" panose="02040503050406030204" pitchFamily="18" charset="0"/>
                                    </a:rPr>
                                    <m:t>5</m:t>
                                  </m:r>
                                </m:e>
                              </m:d>
                            </m:e>
                            <m:sup>
                              <m:r>
                                <a:rPr lang="en-US" sz="4000" b="0" i="1" smtClean="0">
                                  <a:solidFill>
                                    <a:prstClr val="black"/>
                                  </a:solidFill>
                                  <a:latin typeface="Cambria Math" panose="02040503050406030204" pitchFamily="18" charset="0"/>
                                </a:rPr>
                                <m:t>4</m:t>
                              </m:r>
                            </m:sup>
                          </m:sSup>
                        </m:den>
                      </m:f>
                    </m:oMath>
                  </m:oMathPara>
                </a14:m>
                <a:endParaRPr lang="en-US" sz="4000" i="1">
                  <a:solidFill>
                    <a:prstClr val="black"/>
                  </a:solidFill>
                  <a:latin typeface="Cambria Math"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900147" y="6790583"/>
                <a:ext cx="3878946" cy="1335879"/>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900147" y="8465589"/>
                <a:ext cx="2956066" cy="707886"/>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rPr>
                        <m:t>=</m:t>
                      </m:r>
                      <m:r>
                        <a:rPr lang="en-US" sz="4000">
                          <a:solidFill>
                            <a:prstClr val="black"/>
                          </a:solidFill>
                          <a:latin typeface="Cambria Math" panose="02040503050406030204" pitchFamily="18" charset="0"/>
                        </a:rPr>
                        <m:t>4</m:t>
                      </m:r>
                      <m:r>
                        <a:rPr lang="en-US" sz="4000">
                          <a:solidFill>
                            <a:prstClr val="black"/>
                          </a:solidFill>
                          <a:latin typeface="Cambria Math" panose="02040503050406030204" pitchFamily="18" charset="0"/>
                        </a:rPr>
                        <m:t>+</m:t>
                      </m:r>
                      <m:r>
                        <a:rPr lang="en-US" sz="4000">
                          <a:solidFill>
                            <a:prstClr val="black"/>
                          </a:solidFill>
                          <a:latin typeface="Cambria Math" panose="02040503050406030204" pitchFamily="18" charset="0"/>
                        </a:rPr>
                        <m:t>1</m:t>
                      </m:r>
                      <m:r>
                        <a:rPr lang="en-US" sz="4000">
                          <a:solidFill>
                            <a:prstClr val="black"/>
                          </a:solidFill>
                          <a:latin typeface="Cambria Math" panose="02040503050406030204" pitchFamily="18" charset="0"/>
                        </a:rPr>
                        <m:t>=</m:t>
                      </m:r>
                      <m:r>
                        <a:rPr lang="en-US" sz="4000">
                          <a:solidFill>
                            <a:prstClr val="black"/>
                          </a:solidFill>
                          <a:latin typeface="Cambria Math" panose="02040503050406030204" pitchFamily="18" charset="0"/>
                        </a:rPr>
                        <m:t>5</m:t>
                      </m:r>
                    </m:oMath>
                  </m:oMathPara>
                </a14:m>
                <a:endParaRPr lang="en-US" sz="4000">
                  <a:solidFill>
                    <a:prstClr val="black"/>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900147" y="8465589"/>
                <a:ext cx="2956066" cy="707886"/>
              </a:xfrm>
              <a:prstGeom prst="rect">
                <a:avLst/>
              </a:prstGeom>
              <a:blipFill>
                <a:blip r:embed="rId19"/>
                <a:stretch>
                  <a:fillRect/>
                </a:stretch>
              </a:blipFill>
            </p:spPr>
            <p:txBody>
              <a:bodyPr/>
              <a:lstStyle/>
              <a:p>
                <a:r>
                  <a:rPr lang="en-US">
                    <a:noFill/>
                  </a:rPr>
                  <a:t> </a:t>
                </a:r>
              </a:p>
            </p:txBody>
          </p:sp>
        </mc:Fallback>
      </mc:AlternateContent>
      <p:pic>
        <p:nvPicPr>
          <p:cNvPr id="22" name="Picture 21"/>
          <p:cNvPicPr>
            <a:picLocks noChangeAspect="1"/>
          </p:cNvPicPr>
          <p:nvPr/>
        </p:nvPicPr>
        <p:blipFill>
          <a:blip r:embed="rId20"/>
          <a:stretch>
            <a:fillRect/>
          </a:stretch>
        </p:blipFill>
        <p:spPr>
          <a:xfrm>
            <a:off x="16242281" y="8919730"/>
            <a:ext cx="1621677" cy="12132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21" grpId="0" animBg="1"/>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2400" y="1"/>
            <a:ext cx="18440400" cy="10287000"/>
          </a:xfrm>
          <a:prstGeom prst="rect">
            <a:avLst/>
          </a:prstGeom>
        </p:spPr>
      </p:pic>
      <p:sp>
        <p:nvSpPr>
          <p:cNvPr id="3" name="AutoShape 3"/>
          <p:cNvSpPr/>
          <p:nvPr/>
        </p:nvSpPr>
        <p:spPr>
          <a:xfrm>
            <a:off x="-533400" y="374596"/>
            <a:ext cx="19278600" cy="9950504"/>
          </a:xfrm>
          <a:prstGeom prst="rect">
            <a:avLst/>
          </a:prstGeom>
          <a:solidFill>
            <a:srgbClr val="FFFBEC"/>
          </a:solidFill>
        </p:spPr>
        <p:txBody>
          <a:bodyPr/>
          <a:lstStyle/>
          <a:p>
            <a:endParaRPr lang="en-US"/>
          </a:p>
        </p:txBody>
      </p:sp>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61699" y="-147350"/>
            <a:ext cx="838200" cy="842797"/>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9806362">
            <a:off x="17177973" y="9161588"/>
            <a:ext cx="1575118" cy="1182771"/>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5161292">
            <a:off x="90720" y="9566999"/>
            <a:ext cx="798500" cy="640252"/>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5169" y="653822"/>
            <a:ext cx="419392" cy="424799"/>
          </a:xfrm>
          <a:prstGeom prst="rect">
            <a:avLst/>
          </a:prstGeom>
        </p:spPr>
      </p:pic>
      <p:pic>
        <p:nvPicPr>
          <p:cNvPr id="16"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385245" y="-120501"/>
            <a:ext cx="838200" cy="842797"/>
          </a:xfrm>
          <a:prstGeom prst="rect">
            <a:avLst/>
          </a:prstGeom>
        </p:spPr>
      </p:pic>
      <p:grpSp>
        <p:nvGrpSpPr>
          <p:cNvPr id="6" name="Group 5"/>
          <p:cNvGrpSpPr/>
          <p:nvPr/>
        </p:nvGrpSpPr>
        <p:grpSpPr>
          <a:xfrm>
            <a:off x="7066122" y="486533"/>
            <a:ext cx="4152900" cy="1194983"/>
            <a:chOff x="6991350" y="431021"/>
            <a:chExt cx="4152900" cy="1194983"/>
          </a:xfrm>
        </p:grpSpPr>
        <p:sp>
          <p:nvSpPr>
            <p:cNvPr id="5" name="Rounded Rectangle 4"/>
            <p:cNvSpPr/>
            <p:nvPr/>
          </p:nvSpPr>
          <p:spPr>
            <a:xfrm>
              <a:off x="6991350" y="473508"/>
              <a:ext cx="4152900" cy="1152496"/>
            </a:xfrm>
            <a:prstGeom prst="round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315200" y="431021"/>
              <a:ext cx="3733800" cy="1131079"/>
            </a:xfrm>
            <a:prstGeom prst="rect">
              <a:avLst/>
            </a:prstGeom>
          </p:spPr>
          <p:txBody>
            <a:bodyPr wrap="square">
              <a:spAutoFit/>
            </a:bodyPr>
            <a:lstStyle/>
            <a:p>
              <a:pPr>
                <a:lnSpc>
                  <a:spcPct val="150000"/>
                </a:lnSpc>
                <a:spcAft>
                  <a:spcPts val="0"/>
                </a:spcAft>
              </a:pPr>
              <a:r>
                <a:rPr lang="en-US" sz="4500" b="1">
                  <a:latin typeface="Arial" panose="020B0604020202020204" pitchFamily="34" charset="0"/>
                  <a:ea typeface="Times New Roman" panose="02020603050405020304" pitchFamily="18" charset="0"/>
                </a:rPr>
                <a:t>Luyện tập 1</a:t>
              </a:r>
              <a:endParaRPr lang="en-US" sz="4500" dirty="0">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Rectangle 6"/>
              <p:cNvSpPr/>
              <p:nvPr/>
            </p:nvSpPr>
            <p:spPr>
              <a:xfrm>
                <a:off x="6786167" y="8864403"/>
                <a:ext cx="4677277" cy="1015663"/>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lnSpc>
                    <a:spcPct val="150000"/>
                  </a:lnSpc>
                </a:pPr>
                <a14:m>
                  <m:oMath xmlns:m="http://schemas.openxmlformats.org/officeDocument/2006/math">
                    <m:r>
                      <a:rPr lang="nl-NL" sz="4000" i="1">
                        <a:effectLst/>
                        <a:latin typeface="Cambria Math" panose="02040503050406030204" pitchFamily="18" charset="0"/>
                        <a:ea typeface="Calibri" panose="020F0502020204030204" pitchFamily="34" charset="0"/>
                        <a:cs typeface="Times New Roman" panose="02020603050405020304" pitchFamily="18" charset="0"/>
                      </a:rPr>
                      <m:t>1,67262.1</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effectLst/>
                            <a:latin typeface="Cambria Math" panose="02040503050406030204" pitchFamily="18" charset="0"/>
                            <a:ea typeface="Calibri" panose="020F0502020204030204" pitchFamily="34" charset="0"/>
                            <a:cs typeface="Times New Roman" panose="02020603050405020304" pitchFamily="18" charset="0"/>
                          </a:rPr>
                          <m:t>0</m:t>
                        </m:r>
                      </m:e>
                      <m:sup>
                        <m:r>
                          <a:rPr lang="nl-NL" sz="4000" i="1">
                            <a:effectLst/>
                            <a:latin typeface="Cambria Math" panose="02040503050406030204" pitchFamily="18" charset="0"/>
                            <a:ea typeface="Calibri" panose="020F0502020204030204" pitchFamily="34" charset="0"/>
                            <a:cs typeface="Times New Roman" panose="02020603050405020304" pitchFamily="18" charset="0"/>
                          </a:rPr>
                          <m:t>−27</m:t>
                        </m:r>
                      </m:sup>
                    </m:sSup>
                  </m:oMath>
                </a14:m>
                <a:r>
                  <a:rPr lang="nl-NL" sz="4000">
                    <a:effectLst/>
                    <a:latin typeface="Times New Roman" panose="02020603050405020304" pitchFamily="18" charset="0"/>
                    <a:ea typeface="Calibri" panose="020F0502020204030204" pitchFamily="34" charset="0"/>
                    <a:cs typeface="Times New Roman" panose="02020603050405020304" pitchFamily="18" charset="0"/>
                  </a:rPr>
                  <a:t> kg</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786167" y="8864403"/>
                <a:ext cx="4677277" cy="1015663"/>
              </a:xfrm>
              <a:prstGeom prst="rect">
                <a:avLst/>
              </a:prstGeom>
              <a:blipFill>
                <a:blip r:embed="rId13"/>
                <a:stretch>
                  <a:fillRect/>
                </a:stretch>
              </a:blipFill>
            </p:spPr>
            <p:txBody>
              <a:bodyPr/>
              <a:lstStyle/>
              <a:p>
                <a:r>
                  <a:rPr lang="en-US">
                    <a:noFill/>
                  </a:rPr>
                  <a:t> </a:t>
                </a:r>
              </a:p>
            </p:txBody>
          </p:sp>
        </mc:Fallback>
      </mc:AlternateContent>
      <p:grpSp>
        <p:nvGrpSpPr>
          <p:cNvPr id="21" name="Group 20"/>
          <p:cNvGrpSpPr/>
          <p:nvPr/>
        </p:nvGrpSpPr>
        <p:grpSpPr>
          <a:xfrm>
            <a:off x="135169" y="1719966"/>
            <a:ext cx="17865262" cy="7478970"/>
            <a:chOff x="224550" y="1812378"/>
            <a:chExt cx="17865262" cy="7478970"/>
          </a:xfrm>
        </p:grpSpPr>
        <mc:AlternateContent xmlns:mc="http://schemas.openxmlformats.org/markup-compatibility/2006" xmlns:a14="http://schemas.microsoft.com/office/drawing/2010/main">
          <mc:Choice Requires="a14">
            <p:sp>
              <p:nvSpPr>
                <p:cNvPr id="9" name="TextBox 8"/>
                <p:cNvSpPr txBox="1"/>
                <p:nvPr/>
              </p:nvSpPr>
              <p:spPr>
                <a:xfrm>
                  <a:off x="224550" y="1812378"/>
                  <a:ext cx="17865262" cy="7478970"/>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Một số dương </a:t>
                  </a:r>
                  <a14:m>
                    <m:oMath xmlns:m="http://schemas.openxmlformats.org/officeDocument/2006/math">
                      <m:r>
                        <a:rPr lang="en-US" sz="4000" i="1" smtClean="0">
                          <a:latin typeface="Cambria Math" panose="02040503050406030204" pitchFamily="18" charset="0"/>
                          <a:cs typeface="Arial" panose="020B0604020202020204" pitchFamily="34" charset="0"/>
                        </a:rPr>
                        <m:t>𝑥</m:t>
                      </m:r>
                    </m:oMath>
                  </a14:m>
                  <a:r>
                    <a:rPr lang="en-US" sz="4000">
                      <a:latin typeface="Arial" panose="020B0604020202020204" pitchFamily="34" charset="0"/>
                      <a:cs typeface="Arial" panose="020B0604020202020204" pitchFamily="34" charset="0"/>
                    </a:rPr>
                    <a:t> được gọi là viết dưới dạng </a:t>
                  </a:r>
                  <a:r>
                    <a:rPr lang="en-US" sz="4000" i="1">
                      <a:latin typeface="Arial" panose="020B0604020202020204" pitchFamily="34" charset="0"/>
                      <a:cs typeface="Arial" panose="020B0604020202020204" pitchFamily="34" charset="0"/>
                    </a:rPr>
                    <a:t>kí hiệu khoa học </a:t>
                  </a:r>
                  <a:r>
                    <a:rPr lang="en-US" sz="4000">
                      <a:latin typeface="Arial" panose="020B0604020202020204" pitchFamily="34" charset="0"/>
                      <a:cs typeface="Arial" panose="020B0604020202020204" pitchFamily="34" charset="0"/>
                    </a:rPr>
                    <a:t>nếu                      </a:t>
                  </a:r>
                </a:p>
                <a:p>
                  <a:pPr>
                    <a:lnSpc>
                      <a:spcPct val="150000"/>
                    </a:lnSpc>
                  </a:pPr>
                  <a:r>
                    <a:rPr lang="en-US" sz="4000">
                      <a:latin typeface="Arial" panose="020B0604020202020204" pitchFamily="34" charset="0"/>
                      <a:cs typeface="Arial" panose="020B0604020202020204" pitchFamily="34" charset="0"/>
                    </a:rPr>
                    <a:t>ở đó </a:t>
                  </a:r>
                  <a14:m>
                    <m:oMath xmlns:m="http://schemas.openxmlformats.org/officeDocument/2006/math">
                      <m:r>
                        <a:rPr lang="en-US" sz="4000" b="0" i="1" smtClean="0">
                          <a:latin typeface="Cambria Math" panose="02040503050406030204" pitchFamily="18" charset="0"/>
                          <a:cs typeface="Arial" panose="020B0604020202020204" pitchFamily="34" charset="0"/>
                        </a:rPr>
                        <m:t>1</m:t>
                      </m:r>
                      <m:r>
                        <a:rPr lang="en-US" sz="4000" b="0" i="1" smtClean="0">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𝑎</m:t>
                      </m:r>
                      <m:r>
                        <a:rPr lang="en-US" sz="4000" b="0" i="1" smtClean="0">
                          <a:latin typeface="Cambria Math" panose="02040503050406030204" pitchFamily="18" charset="0"/>
                          <a:ea typeface="Cambria Math" panose="02040503050406030204" pitchFamily="18" charset="0"/>
                          <a:cs typeface="Arial" panose="020B0604020202020204" pitchFamily="34" charset="0"/>
                        </a:rPr>
                        <m:t>≤10</m:t>
                      </m:r>
                    </m:oMath>
                  </a14:m>
                  <a:r>
                    <a:rPr lang="en-US" sz="4000">
                      <a:latin typeface="Arial" panose="020B0604020202020204" pitchFamily="34" charset="0"/>
                      <a:cs typeface="Arial" panose="020B0604020202020204" pitchFamily="34" charset="0"/>
                    </a:rPr>
                    <a:t> và </a:t>
                  </a:r>
                  <a14:m>
                    <m:oMath xmlns:m="http://schemas.openxmlformats.org/officeDocument/2006/math">
                      <m:r>
                        <a:rPr lang="en-US" sz="4000" b="0" i="1" smtClean="0">
                          <a:latin typeface="Cambria Math" panose="02040503050406030204" pitchFamily="18" charset="0"/>
                          <a:cs typeface="Arial" panose="020B0604020202020204" pitchFamily="34" charset="0"/>
                        </a:rPr>
                        <m:t>𝑚</m:t>
                      </m:r>
                    </m:oMath>
                  </a14:m>
                  <a:r>
                    <a:rPr lang="en-US" sz="4000">
                      <a:latin typeface="Arial" panose="020B0604020202020204" pitchFamily="34" charset="0"/>
                      <a:cs typeface="Arial" panose="020B0604020202020204" pitchFamily="34" charset="0"/>
                    </a:rPr>
                    <a:t> là một số nguyên. Hãy viết các số liệu sau dưới dạng kí hiệu khoa học:  </a:t>
                  </a:r>
                </a:p>
                <a:p>
                  <a:pPr marL="742950" indent="-742950">
                    <a:lnSpc>
                      <a:spcPct val="150000"/>
                    </a:lnSpc>
                    <a:buAutoNum type="alphaLcParenR"/>
                  </a:pPr>
                  <a:r>
                    <a:rPr lang="en-US" sz="4000">
                      <a:latin typeface="Arial" panose="020B0604020202020204" pitchFamily="34" charset="0"/>
                      <a:cs typeface="Arial" panose="020B0604020202020204" pitchFamily="34" charset="0"/>
                    </a:rPr>
                    <a:t>Khối lượng của Trái Đất khoảng 5 980 000 000 000 000 000 000 000 kg;</a:t>
                  </a:r>
                </a:p>
                <a:p>
                  <a:pPr marL="742950" indent="-742950">
                    <a:lnSpc>
                      <a:spcPct val="150000"/>
                    </a:lnSpc>
                    <a:buAutoNum type="alphaLcParenR"/>
                  </a:pPr>
                  <a:endParaRPr lang="en-US" sz="4000">
                    <a:latin typeface="Arial" panose="020B0604020202020204" pitchFamily="34" charset="0"/>
                    <a:cs typeface="Arial" panose="020B0604020202020204" pitchFamily="34" charset="0"/>
                  </a:endParaRPr>
                </a:p>
                <a:p>
                  <a:pPr>
                    <a:lnSpc>
                      <a:spcPct val="150000"/>
                    </a:lnSpc>
                  </a:pPr>
                  <a:endParaRPr lang="en-US" sz="4000">
                    <a:latin typeface="Arial" panose="020B0604020202020204" pitchFamily="34" charset="0"/>
                    <a:cs typeface="Arial" panose="020B0604020202020204" pitchFamily="34" charset="0"/>
                  </a:endParaRPr>
                </a:p>
                <a:p>
                  <a:pPr marL="742950" lvl="0" indent="-742950">
                    <a:lnSpc>
                      <a:spcPct val="150000"/>
                    </a:lnSpc>
                    <a:buFontTx/>
                    <a:buAutoNum type="alphaLcParenR"/>
                  </a:pPr>
                  <a:r>
                    <a:rPr lang="en-US" sz="4000">
                      <a:solidFill>
                        <a:prstClr val="black"/>
                      </a:solidFill>
                      <a:latin typeface="Arial" panose="020B0604020202020204" pitchFamily="34" charset="0"/>
                      <a:cs typeface="Arial" panose="020B0604020202020204" pitchFamily="34" charset="0"/>
                    </a:rPr>
                    <a:t>Khối lượng của hạt proton khoảng 0,000 000 000 000 000 000 000 000 001 67262 kg.</a:t>
                  </a:r>
                </a:p>
              </p:txBody>
            </p:sp>
          </mc:Choice>
          <mc:Fallback xmlns="">
            <p:sp>
              <p:nvSpPr>
                <p:cNvPr id="9" name="TextBox 8"/>
                <p:cNvSpPr txBox="1">
                  <a:spLocks noRot="1" noChangeAspect="1" noMove="1" noResize="1" noEditPoints="1" noAdjustHandles="1" noChangeArrowheads="1" noChangeShapeType="1" noTextEdit="1"/>
                </p:cNvSpPr>
                <p:nvPr/>
              </p:nvSpPr>
              <p:spPr>
                <a:xfrm>
                  <a:off x="224550" y="1812378"/>
                  <a:ext cx="17865262" cy="7478970"/>
                </a:xfrm>
                <a:prstGeom prst="rect">
                  <a:avLst/>
                </a:prstGeom>
                <a:blipFill>
                  <a:blip r:embed="rId14"/>
                  <a:stretch>
                    <a:fillRect l="-1194" r="-1228" b="-1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4889507" y="2003994"/>
                  <a:ext cx="3062313"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sSup>
                          <m:sSupPr>
                            <m:ctrlPr>
                              <a:rPr lang="en-US" sz="4000" i="1">
                                <a:latin typeface="Cambria Math" panose="02040503050406030204" pitchFamily="18" charset="0"/>
                              </a:rPr>
                            </m:ctrlPr>
                          </m:sSupPr>
                          <m:e>
                            <m:r>
                              <a:rPr lang="en-US" sz="4000" i="0">
                                <a:latin typeface="Cambria Math" panose="02040503050406030204" pitchFamily="18" charset="0"/>
                              </a:rPr>
                              <m:t>10</m:t>
                            </m:r>
                          </m:e>
                          <m:sup>
                            <m:r>
                              <a:rPr lang="en-US" sz="4000" i="1">
                                <a:latin typeface="Cambria Math" panose="02040503050406030204" pitchFamily="18" charset="0"/>
                              </a:rPr>
                              <m:t>𝑚</m:t>
                            </m:r>
                          </m:sup>
                        </m:sSup>
                        <m:r>
                          <a:rPr lang="en-US" sz="4000" b="0" i="0" smtClean="0">
                            <a:latin typeface="Cambria Math" panose="02040503050406030204" pitchFamily="18" charset="0"/>
                          </a:rPr>
                          <m:t>,</m:t>
                        </m:r>
                      </m:oMath>
                    </m:oMathPara>
                  </a14:m>
                  <a:endParaRPr lang="en-US" sz="4000">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4889507" y="2003994"/>
                  <a:ext cx="3062313" cy="707886"/>
                </a:xfrm>
                <a:prstGeom prst="rect">
                  <a:avLst/>
                </a:prstGeom>
                <a:blipFill>
                  <a:blip r:embed="rId1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Rectangle 21"/>
              <p:cNvSpPr/>
              <p:nvPr/>
            </p:nvSpPr>
            <p:spPr>
              <a:xfrm>
                <a:off x="7096912" y="5829300"/>
                <a:ext cx="4122110"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pPr>
                <a14:m>
                  <m:oMath xmlns:m="http://schemas.openxmlformats.org/officeDocument/2006/math">
                    <m:r>
                      <a:rPr lang="nl-NL" sz="400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5,98.1</m:t>
                    </m:r>
                    <m:sSup>
                      <m:sSupPr>
                        <m:ctrlPr>
                          <a:rPr lang="en-US" sz="40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0</m:t>
                        </m:r>
                      </m:e>
                      <m:sup>
                        <m:r>
                          <a:rPr lang="nl-NL" sz="4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24</m:t>
                        </m:r>
                      </m:sup>
                    </m:sSup>
                  </m:oMath>
                </a14:m>
                <a:r>
                  <a:rPr lang="nl-NL" sz="4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kg</a:t>
                </a:r>
                <a:endParaRPr lang="en-US" sz="40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7096912" y="5829300"/>
                <a:ext cx="4122110" cy="1015663"/>
              </a:xfrm>
              <a:prstGeom prst="rect">
                <a:avLst/>
              </a:prstGeom>
              <a:blipFill>
                <a:blip r:embed="rId16"/>
                <a:stretch>
                  <a:fillRect/>
                </a:stretch>
              </a:blipFill>
            </p:spPr>
            <p:txBody>
              <a:bodyPr/>
              <a:lstStyle/>
              <a:p>
                <a:r>
                  <a:rPr lang="en-US">
                    <a:noFill/>
                  </a:rPr>
                  <a:t> </a:t>
                </a:r>
              </a:p>
            </p:txBody>
          </p:sp>
        </mc:Fallback>
      </mc:AlternateContent>
      <p:pic>
        <p:nvPicPr>
          <p:cNvPr id="25" name="Picture 24"/>
          <p:cNvPicPr>
            <a:picLocks noChangeAspect="1"/>
          </p:cNvPicPr>
          <p:nvPr/>
        </p:nvPicPr>
        <p:blipFill>
          <a:blip r:embed="rId17"/>
          <a:stretch>
            <a:fillRect/>
          </a:stretch>
        </p:blipFill>
        <p:spPr>
          <a:xfrm>
            <a:off x="6133700" y="6108511"/>
            <a:ext cx="506012" cy="457240"/>
          </a:xfrm>
          <a:prstGeom prst="rect">
            <a:avLst/>
          </a:prstGeom>
        </p:spPr>
      </p:pic>
      <p:pic>
        <p:nvPicPr>
          <p:cNvPr id="26" name="Picture 25"/>
          <p:cNvPicPr>
            <a:picLocks noChangeAspect="1"/>
          </p:cNvPicPr>
          <p:nvPr/>
        </p:nvPicPr>
        <p:blipFill>
          <a:blip r:embed="rId18"/>
          <a:stretch>
            <a:fillRect/>
          </a:stretch>
        </p:blipFill>
        <p:spPr>
          <a:xfrm>
            <a:off x="5971558" y="9198936"/>
            <a:ext cx="506012" cy="4572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
            <a:ext cx="18288000" cy="10287000"/>
          </a:xfrm>
          <a:prstGeom prst="rect">
            <a:avLst/>
          </a:prstGeom>
        </p:spPr>
      </p:pic>
      <p:sp>
        <p:nvSpPr>
          <p:cNvPr id="9" name="AutoShape 9"/>
          <p:cNvSpPr/>
          <p:nvPr/>
        </p:nvSpPr>
        <p:spPr>
          <a:xfrm>
            <a:off x="709863" y="2011724"/>
            <a:ext cx="16859739" cy="7815746"/>
          </a:xfrm>
          <a:prstGeom prst="rect">
            <a:avLst/>
          </a:prstGeom>
          <a:solidFill>
            <a:srgbClr val="FFFBEC"/>
          </a:solidFill>
        </p:spPr>
        <p:txBody>
          <a:bodyPr/>
          <a:lstStyle/>
          <a:p>
            <a:endParaRPr lang="en-US"/>
          </a:p>
        </p:txBody>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067540">
            <a:off x="16673934" y="1690374"/>
            <a:ext cx="1242100" cy="1313760"/>
          </a:xfrm>
          <a:prstGeom prst="rect">
            <a:avLst/>
          </a:prstGeom>
        </p:spPr>
      </p:pic>
      <p:grpSp>
        <p:nvGrpSpPr>
          <p:cNvPr id="20" name="Group 19"/>
          <p:cNvGrpSpPr/>
          <p:nvPr/>
        </p:nvGrpSpPr>
        <p:grpSpPr>
          <a:xfrm>
            <a:off x="3771102" y="-87069"/>
            <a:ext cx="10945410" cy="1823576"/>
            <a:chOff x="2932902" y="1149209"/>
            <a:chExt cx="10945410" cy="1823576"/>
          </a:xfrm>
        </p:grpSpPr>
        <p:grpSp>
          <p:nvGrpSpPr>
            <p:cNvPr id="5" name="Group 5"/>
            <p:cNvGrpSpPr/>
            <p:nvPr/>
          </p:nvGrpSpPr>
          <p:grpSpPr>
            <a:xfrm rot="5400000">
              <a:off x="7706993" y="-3220540"/>
              <a:ext cx="1397227" cy="10945410"/>
              <a:chOff x="168340" y="-6509"/>
              <a:chExt cx="1635084" cy="7187942"/>
            </a:xfrm>
          </p:grpSpPr>
          <p:sp>
            <p:nvSpPr>
              <p:cNvPr id="6" name="Freeform 6"/>
              <p:cNvSpPr/>
              <p:nvPr/>
            </p:nvSpPr>
            <p:spPr>
              <a:xfrm>
                <a:off x="168340" y="-6509"/>
                <a:ext cx="1635084" cy="7187942"/>
              </a:xfrm>
              <a:custGeom>
                <a:avLst/>
                <a:gdLst/>
                <a:ahLst/>
                <a:cxnLst/>
                <a:rect l="l" t="t" r="r" b="b"/>
                <a:pathLst>
                  <a:path w="1931685" h="7187942">
                    <a:moveTo>
                      <a:pt x="63030" y="6594388"/>
                    </a:moveTo>
                    <a:cubicBezTo>
                      <a:pt x="63030" y="6594388"/>
                      <a:pt x="0" y="6347824"/>
                      <a:pt x="10218" y="1214762"/>
                    </a:cubicBezTo>
                    <a:cubicBezTo>
                      <a:pt x="18651" y="990971"/>
                      <a:pt x="65033" y="645332"/>
                      <a:pt x="65033" y="645332"/>
                    </a:cubicBezTo>
                    <a:cubicBezTo>
                      <a:pt x="82233" y="502466"/>
                      <a:pt x="56685" y="337866"/>
                      <a:pt x="181385" y="223925"/>
                    </a:cubicBezTo>
                    <a:cubicBezTo>
                      <a:pt x="346794" y="72788"/>
                      <a:pt x="621643" y="0"/>
                      <a:pt x="1038611" y="6965"/>
                    </a:cubicBezTo>
                    <a:lnTo>
                      <a:pt x="1038613" y="6965"/>
                    </a:lnTo>
                    <a:cubicBezTo>
                      <a:pt x="1255360" y="16819"/>
                      <a:pt x="1459675" y="36481"/>
                      <a:pt x="1593863" y="101690"/>
                    </a:cubicBezTo>
                    <a:cubicBezTo>
                      <a:pt x="1849909" y="226120"/>
                      <a:pt x="1931684" y="459160"/>
                      <a:pt x="1926196" y="704684"/>
                    </a:cubicBezTo>
                    <a:cubicBezTo>
                      <a:pt x="1926196" y="704684"/>
                      <a:pt x="1882909" y="1013073"/>
                      <a:pt x="1890342" y="1248607"/>
                    </a:cubicBezTo>
                    <a:cubicBezTo>
                      <a:pt x="1897465" y="6336190"/>
                      <a:pt x="1904622" y="6531793"/>
                      <a:pt x="1904622" y="6531793"/>
                    </a:cubicBezTo>
                    <a:cubicBezTo>
                      <a:pt x="1887940" y="6747525"/>
                      <a:pt x="1773296" y="6958137"/>
                      <a:pt x="1576427" y="7069761"/>
                    </a:cubicBezTo>
                    <a:cubicBezTo>
                      <a:pt x="1426076" y="7155010"/>
                      <a:pt x="1228045" y="7170107"/>
                      <a:pt x="965965" y="7159366"/>
                    </a:cubicBezTo>
                    <a:lnTo>
                      <a:pt x="965962" y="7159366"/>
                    </a:lnTo>
                    <a:cubicBezTo>
                      <a:pt x="645952" y="7154089"/>
                      <a:pt x="384604" y="7187942"/>
                      <a:pt x="254278" y="7078784"/>
                    </a:cubicBezTo>
                    <a:cubicBezTo>
                      <a:pt x="145767" y="6987899"/>
                      <a:pt x="81795" y="6794588"/>
                      <a:pt x="63030" y="6594388"/>
                    </a:cubicBezTo>
                    <a:close/>
                  </a:path>
                </a:pathLst>
              </a:custGeom>
              <a:solidFill>
                <a:srgbClr val="FFFBEC"/>
              </a:solidFill>
            </p:spPr>
            <p:txBody>
              <a:bodyPr/>
              <a:lstStyle/>
              <a:p>
                <a:endParaRPr lang="en-US"/>
              </a:p>
            </p:txBody>
          </p:sp>
        </p:grpSp>
        <p:sp>
          <p:nvSpPr>
            <p:cNvPr id="19" name="Rectangle 18"/>
            <p:cNvSpPr/>
            <p:nvPr/>
          </p:nvSpPr>
          <p:spPr>
            <a:xfrm>
              <a:off x="3995878" y="1149209"/>
              <a:ext cx="9094480" cy="1823576"/>
            </a:xfrm>
            <a:prstGeom prst="rect">
              <a:avLst/>
            </a:prstGeom>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sz="45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LUỸ THỪA VỚI SỐ MŨ HỮU</a:t>
              </a:r>
              <a:r>
                <a:rPr kumimoji="0" lang="en-US" sz="4500" b="1" i="0" u="none" strike="noStrike" kern="1200" cap="none" spc="0" normalizeH="0" noProof="0">
                  <a:ln>
                    <a:noFill/>
                  </a:ln>
                  <a:solidFill>
                    <a:prstClr val="black"/>
                  </a:solidFill>
                  <a:effectLst/>
                  <a:uLnTx/>
                  <a:uFillTx/>
                  <a:latin typeface="Arial" panose="020B0604020202020204" pitchFamily="34" charset="0"/>
                  <a:ea typeface="Times New Roman" panose="02020603050405020304" pitchFamily="18" charset="0"/>
                  <a:cs typeface="+mn-cs"/>
                </a:rPr>
                <a:t> TỈ</a:t>
              </a:r>
              <a:endPar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pic>
        <p:nvPicPr>
          <p:cNvPr id="13" name="Picture 12"/>
          <p:cNvPicPr>
            <a:picLocks noChangeAspect="1"/>
          </p:cNvPicPr>
          <p:nvPr/>
        </p:nvPicPr>
        <p:blipFill>
          <a:blip r:embed="rId6" cstate="print">
            <a:duotone>
              <a:prstClr val="black"/>
              <a:schemeClr val="tx1">
                <a:tint val="45000"/>
                <a:satMod val="400000"/>
              </a:schemeClr>
            </a:duotone>
            <a:extLst>
              <a:ext uri="{BEBA8EAE-BF5A-486C-A8C5-ECC9F3942E4B}">
                <a14:imgProps xmlns:a14="http://schemas.microsoft.com/office/drawing/2010/main">
                  <a14:imgLayer r:embed="rId7">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932001" y="2337585"/>
            <a:ext cx="979790" cy="914400"/>
          </a:xfrm>
          <a:prstGeom prst="rect">
            <a:avLst/>
          </a:prstGeom>
        </p:spPr>
      </p:pic>
      <p:sp>
        <p:nvSpPr>
          <p:cNvPr id="14" name="TextBox 13"/>
          <p:cNvSpPr txBox="1"/>
          <p:nvPr/>
        </p:nvSpPr>
        <p:spPr>
          <a:xfrm>
            <a:off x="3932922" y="2465890"/>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HĐ 2:</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2941875" y="2898299"/>
                <a:ext cx="11288410" cy="4708981"/>
              </a:xfrm>
              <a:prstGeom prst="rect">
                <a:avLst/>
              </a:prstGeom>
              <a:noFill/>
            </p:spPr>
            <p:txBody>
              <a:bodyPr wrap="square" rtlCol="0">
                <a:spAutoFit/>
              </a:bodyPr>
              <a:lstStyle/>
              <a:p>
                <a:pPr marL="742950" lvl="0" indent="-742950">
                  <a:lnSpc>
                    <a:spcPct val="250000"/>
                  </a:lnSpc>
                  <a:buAutoNum type="alphaLcParen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tất cả các số thực </a:t>
                </a:r>
                <a14:m>
                  <m:oMath xmlns:m="http://schemas.openxmlformats.org/officeDocument/2006/math">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en-US" sz="4000" b="0"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sao cho </a:t>
                </a:r>
                <a14:m>
                  <m:oMath xmlns:m="http://schemas.openxmlformats.org/officeDocument/2006/math">
                    <m:sSup>
                      <m:sSupPr>
                        <m:ctrlPr>
                          <a:rPr lang="en-US" sz="4000" i="1" smtClean="0">
                            <a:solidFill>
                              <a:prstClr val="black"/>
                            </a:solidFill>
                            <a:latin typeface="Cambria Math" panose="02040503050406030204" pitchFamily="18" charset="0"/>
                            <a:cs typeface="Arial" panose="020B0604020202020204" pitchFamily="34" charset="0"/>
                          </a:rPr>
                        </m:ctrlPr>
                      </m:sSupPr>
                      <m:e>
                        <m:r>
                          <a:rPr lang="en-US" sz="4000" b="0" i="1" smtClean="0">
                            <a:solidFill>
                              <a:prstClr val="black"/>
                            </a:solidFill>
                            <a:latin typeface="Cambria Math" panose="02040503050406030204" pitchFamily="18" charset="0"/>
                            <a:cs typeface="Arial" panose="020B0604020202020204" pitchFamily="34" charset="0"/>
                          </a:rPr>
                          <m:t>𝑥</m:t>
                        </m:r>
                      </m:e>
                      <m:sup>
                        <m:r>
                          <a:rPr lang="en-US" sz="4000" b="0" i="1" smtClean="0">
                            <a:solidFill>
                              <a:prstClr val="black"/>
                            </a:solidFill>
                            <a:latin typeface="Cambria Math" panose="02040503050406030204" pitchFamily="18" charset="0"/>
                            <a:cs typeface="Arial" panose="020B0604020202020204" pitchFamily="34" charset="0"/>
                          </a:rPr>
                          <m:t>2</m:t>
                        </m:r>
                      </m:sup>
                    </m:sSup>
                    <m:r>
                      <a:rPr lang="en-US" sz="4000" b="0" i="1" smtClean="0">
                        <a:solidFill>
                          <a:prstClr val="black"/>
                        </a:solidFill>
                        <a:latin typeface="Cambria Math" panose="02040503050406030204" pitchFamily="18" charset="0"/>
                        <a:cs typeface="Arial" panose="020B0604020202020204" pitchFamily="34" charset="0"/>
                      </a:rPr>
                      <m:t>=4.</m:t>
                    </m:r>
                  </m:oMath>
                </a14:m>
                <a:endParaRPr kumimoji="0" lang="en-US" sz="4000" b="0"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endParaRPr>
              </a:p>
              <a:p>
                <a:pPr lvl="0">
                  <a:lnSpc>
                    <a:spcPct val="250000"/>
                  </a:lnSpc>
                </a:pPr>
                <a:endParaRPr kumimoji="0" lang="en-US" sz="4000" b="0"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endParaRPr>
              </a:p>
              <a:p>
                <a:pPr lvl="0">
                  <a:lnSpc>
                    <a:spcPct val="250000"/>
                  </a:lnSpc>
                </a:pPr>
                <a:r>
                  <a:rPr lang="en-US" sz="4000">
                    <a:solidFill>
                      <a:prstClr val="black"/>
                    </a:solidFill>
                    <a:latin typeface="Arial" panose="020B0604020202020204" pitchFamily="34" charset="0"/>
                    <a:cs typeface="Arial" panose="020B0604020202020204" pitchFamily="34" charset="0"/>
                  </a:rPr>
                  <a:t>b)  Tìm tất cả các số thực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𝑥</m:t>
                    </m:r>
                  </m:oMath>
                </a14:m>
                <a:r>
                  <a:rPr lang="en-US" sz="4000">
                    <a:solidFill>
                      <a:prstClr val="black"/>
                    </a:solidFill>
                    <a:latin typeface="Arial" panose="020B0604020202020204" pitchFamily="34" charset="0"/>
                    <a:cs typeface="Arial" panose="020B0604020202020204" pitchFamily="34" charset="0"/>
                  </a:rPr>
                  <a:t> sao cho </a:t>
                </a:r>
                <a14:m>
                  <m:oMath xmlns:m="http://schemas.openxmlformats.org/officeDocument/2006/math">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b="0" i="1" smtClean="0">
                            <a:solidFill>
                              <a:prstClr val="black"/>
                            </a:solidFill>
                            <a:latin typeface="Cambria Math" panose="02040503050406030204" pitchFamily="18" charset="0"/>
                            <a:cs typeface="Arial" panose="020B0604020202020204" pitchFamily="34" charset="0"/>
                          </a:rPr>
                          <m:t>3</m:t>
                        </m:r>
                      </m:sup>
                    </m:sSup>
                    <m:r>
                      <a:rPr lang="en-US" sz="4000" i="1">
                        <a:solidFill>
                          <a:prstClr val="black"/>
                        </a:solidFill>
                        <a:latin typeface="Cambria Math" panose="02040503050406030204" pitchFamily="18" charset="0"/>
                        <a:cs typeface="Arial" panose="020B0604020202020204" pitchFamily="34" charset="0"/>
                      </a:rPr>
                      <m:t>=</m:t>
                    </m:r>
                    <m:r>
                      <a:rPr lang="en-US" sz="4000" b="0" i="1" smtClean="0">
                        <a:solidFill>
                          <a:prstClr val="black"/>
                        </a:solidFill>
                        <a:latin typeface="Cambria Math" panose="02040503050406030204" pitchFamily="18" charset="0"/>
                        <a:cs typeface="Arial" panose="020B0604020202020204" pitchFamily="34" charset="0"/>
                      </a:rPr>
                      <m:t>− 8.</m:t>
                    </m:r>
                  </m:oMath>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941875" y="2898299"/>
                <a:ext cx="11288410" cy="4708981"/>
              </a:xfrm>
              <a:prstGeom prst="rect">
                <a:avLst/>
              </a:prstGeom>
              <a:blipFill>
                <a:blip r:embed="rId9"/>
                <a:stretch>
                  <a:fillRect l="-19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491665" y="4962063"/>
                <a:ext cx="4953000" cy="905056"/>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ctr">
                  <a:lnSpc>
                    <a:spcPct val="150000"/>
                  </a:lnSpc>
                  <a:spcBef>
                    <a:spcPts val="600"/>
                  </a:spcBef>
                  <a:spcAft>
                    <a:spcPts val="600"/>
                  </a:spcAft>
                </a:pPr>
                <a14:m>
                  <m:oMath xmlns:m="http://schemas.openxmlformats.org/officeDocument/2006/math">
                    <m:r>
                      <a:rPr lang="nl-NL" sz="400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nl-NL" sz="400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oMath>
                </a14:m>
                <a:r>
                  <a:rPr lang="nl-NL" sz="400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 hoặc </a:t>
                </a:r>
                <a14:m>
                  <m:oMath xmlns:m="http://schemas.openxmlformats.org/officeDocument/2006/math">
                    <m:r>
                      <a:rPr lang="nl-NL" sz="40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𝑥</m:t>
                    </m:r>
                    <m:r>
                      <a:rPr lang="nl-NL" sz="40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 = −2</m:t>
                    </m:r>
                  </m:oMath>
                </a14:m>
                <a:endParaRPr lang="en-US" sz="40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7491665" y="4962063"/>
                <a:ext cx="4953000" cy="905056"/>
              </a:xfrm>
              <a:prstGeom prst="rect">
                <a:avLst/>
              </a:prstGeom>
              <a:blipFill>
                <a:blip r:embed="rId10"/>
                <a:stretch>
                  <a:fillRect/>
                </a:stretch>
              </a:blipFill>
            </p:spPr>
            <p:txBody>
              <a:bodyPr/>
              <a:lstStyle/>
              <a:p>
                <a:r>
                  <a:rPr lang="en-US">
                    <a:noFill/>
                  </a:rPr>
                  <a:t> </a:t>
                </a:r>
              </a:p>
            </p:txBody>
          </p:sp>
        </mc:Fallback>
      </mc:AlternateContent>
      <p:pic>
        <p:nvPicPr>
          <p:cNvPr id="26" name="Picture 25"/>
          <p:cNvPicPr>
            <a:picLocks noChangeAspect="1"/>
          </p:cNvPicPr>
          <p:nvPr/>
        </p:nvPicPr>
        <p:blipFill>
          <a:blip r:embed="rId11">
            <a:duotone>
              <a:schemeClr val="accent6">
                <a:shade val="45000"/>
                <a:satMod val="135000"/>
              </a:schemeClr>
              <a:prstClr val="white"/>
            </a:duotone>
            <a:extLst>
              <a:ext uri="{BEBA8EAE-BF5A-486C-A8C5-ECC9F3942E4B}">
                <a14:imgProps xmlns:a14="http://schemas.microsoft.com/office/drawing/2010/main">
                  <a14:imgLayer r:embed="rId12">
                    <a14:imgEffect>
                      <a14:brightnessContrast bright="-40000" contrast="-20000"/>
                    </a14:imgEffect>
                  </a14:imgLayer>
                </a14:imgProps>
              </a:ext>
            </a:extLst>
          </a:blip>
          <a:stretch>
            <a:fillRect/>
          </a:stretch>
        </p:blipFill>
        <p:spPr>
          <a:xfrm>
            <a:off x="6674913" y="5275846"/>
            <a:ext cx="506012" cy="457240"/>
          </a:xfrm>
          <a:prstGeom prst="rect">
            <a:avLst/>
          </a:prstGeom>
        </p:spPr>
      </p:pic>
      <mc:AlternateContent xmlns:mc="http://schemas.openxmlformats.org/markup-compatibility/2006" xmlns:a14="http://schemas.microsoft.com/office/drawing/2010/main">
        <mc:Choice Requires="a14">
          <p:sp>
            <p:nvSpPr>
              <p:cNvPr id="27" name="Rectangle 26"/>
              <p:cNvSpPr/>
              <p:nvPr/>
            </p:nvSpPr>
            <p:spPr>
              <a:xfrm>
                <a:off x="8384762" y="7818520"/>
                <a:ext cx="3124200" cy="101566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0" algn="ctr">
                  <a:lnSpc>
                    <a:spcPct val="150000"/>
                  </a:lnSpc>
                </a:pPr>
                <a14:m>
                  <m:oMathPara xmlns:m="http://schemas.openxmlformats.org/officeDocument/2006/math">
                    <m:oMathParaPr>
                      <m:jc m:val="centerGroup"/>
                    </m:oMathParaPr>
                    <m:oMath xmlns:m="http://schemas.openxmlformats.org/officeDocument/2006/math">
                      <m:r>
                        <a:rPr lang="nl-NL" sz="40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𝑥</m:t>
                      </m:r>
                      <m:r>
                        <a:rPr lang="nl-NL" sz="4000" i="1">
                          <a:solidFill>
                            <a:schemeClr val="bg1"/>
                          </a:solidFill>
                          <a:latin typeface="Cambria Math" panose="02040503050406030204" pitchFamily="18" charset="0"/>
                          <a:ea typeface="Malgun Gothic" panose="020B0503020000020004" pitchFamily="34" charset="-127"/>
                          <a:cs typeface="Times New Roman" panose="02020603050405020304" pitchFamily="18" charset="0"/>
                        </a:rPr>
                        <m:t> = −2</m:t>
                      </m:r>
                    </m:oMath>
                  </m:oMathPara>
                </a14:m>
                <a:endParaRPr lang="en-US" sz="40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8384762" y="7818520"/>
                <a:ext cx="3124200" cy="1015663"/>
              </a:xfrm>
              <a:prstGeom prst="rect">
                <a:avLst/>
              </a:prstGeom>
              <a:blipFill>
                <a:blip r:embed="rId13"/>
                <a:stretch>
                  <a:fillRect/>
                </a:stretch>
              </a:blipFill>
            </p:spPr>
            <p:txBody>
              <a:bodyPr/>
              <a:lstStyle/>
              <a:p>
                <a:r>
                  <a:rPr lang="en-US">
                    <a:noFill/>
                  </a:rPr>
                  <a:t> </a:t>
                </a:r>
              </a:p>
            </p:txBody>
          </p:sp>
        </mc:Fallback>
      </mc:AlternateContent>
      <p:pic>
        <p:nvPicPr>
          <p:cNvPr id="28" name="Picture 27"/>
          <p:cNvPicPr>
            <a:picLocks noChangeAspect="1"/>
          </p:cNvPicPr>
          <p:nvPr/>
        </p:nvPicPr>
        <p:blipFill>
          <a:blip r:embed="rId11">
            <a:duotone>
              <a:schemeClr val="accent5">
                <a:shade val="45000"/>
                <a:satMod val="135000"/>
              </a:schemeClr>
              <a:prstClr val="white"/>
            </a:duotone>
            <a:extLst>
              <a:ext uri="{BEBA8EAE-BF5A-486C-A8C5-ECC9F3942E4B}">
                <a14:imgProps xmlns:a14="http://schemas.microsoft.com/office/drawing/2010/main">
                  <a14:imgLayer r:embed="rId12">
                    <a14:imgEffect>
                      <a14:brightnessContrast bright="-40000" contrast="-20000"/>
                    </a14:imgEffect>
                  </a14:imgLayer>
                </a14:imgProps>
              </a:ext>
            </a:extLst>
          </a:blip>
          <a:stretch>
            <a:fillRect/>
          </a:stretch>
        </p:blipFill>
        <p:spPr>
          <a:xfrm>
            <a:off x="7491665" y="8153016"/>
            <a:ext cx="506012" cy="457240"/>
          </a:xfrm>
          <a:prstGeom prst="rect">
            <a:avLst/>
          </a:prstGeom>
        </p:spPr>
      </p:pic>
      <p:pic>
        <p:nvPicPr>
          <p:cNvPr id="29" name="Picture 28"/>
          <p:cNvPicPr>
            <a:picLocks noChangeAspect="1"/>
          </p:cNvPicPr>
          <p:nvPr/>
        </p:nvPicPr>
        <p:blipFill>
          <a:blip r:embed="rId14"/>
          <a:stretch>
            <a:fillRect/>
          </a:stretch>
        </p:blipFill>
        <p:spPr>
          <a:xfrm>
            <a:off x="15963122" y="7764956"/>
            <a:ext cx="1993565" cy="2115495"/>
          </a:xfrm>
          <a:prstGeom prst="rect">
            <a:avLst/>
          </a:prstGeom>
        </p:spPr>
      </p:pic>
    </p:spTree>
    <p:extLst>
      <p:ext uri="{BB962C8B-B14F-4D97-AF65-F5344CB8AC3E}">
        <p14:creationId xmlns:p14="http://schemas.microsoft.com/office/powerpoint/2010/main" val="315825318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0" y="0"/>
            <a:ext cx="18288000" cy="10287000"/>
          </a:xfrm>
          <a:prstGeom prst="rect">
            <a:avLst/>
          </a:prstGeom>
        </p:spPr>
      </p:pic>
      <p:grpSp>
        <p:nvGrpSpPr>
          <p:cNvPr id="8" name="Group 7"/>
          <p:cNvGrpSpPr/>
          <p:nvPr/>
        </p:nvGrpSpPr>
        <p:grpSpPr>
          <a:xfrm>
            <a:off x="2357846" y="2988928"/>
            <a:ext cx="13200731" cy="3449972"/>
            <a:chOff x="9149872" y="197125"/>
            <a:chExt cx="7937438" cy="4803763"/>
          </a:xfrm>
        </p:grpSpPr>
        <p:sp>
          <p:nvSpPr>
            <p:cNvPr id="3" name="AutoShape 3"/>
            <p:cNvSpPr/>
            <p:nvPr/>
          </p:nvSpPr>
          <p:spPr>
            <a:xfrm rot="548643">
              <a:off x="9149872" y="197125"/>
              <a:ext cx="2820629" cy="4078030"/>
            </a:xfrm>
            <a:prstGeom prst="rect">
              <a:avLst/>
            </a:prstGeom>
            <a:solidFill>
              <a:srgbClr val="F8C578"/>
            </a:solidFill>
          </p:spPr>
          <p:txBody>
            <a:bodyPr/>
            <a:lstStyle/>
            <a:p>
              <a:endParaRPr lang="en-US"/>
            </a:p>
          </p:txBody>
        </p:sp>
        <p:sp>
          <p:nvSpPr>
            <p:cNvPr id="7" name="AutoShape 7"/>
            <p:cNvSpPr/>
            <p:nvPr/>
          </p:nvSpPr>
          <p:spPr>
            <a:xfrm>
              <a:off x="9686226" y="756833"/>
              <a:ext cx="7401084" cy="4244055"/>
            </a:xfrm>
            <a:prstGeom prst="rect">
              <a:avLst/>
            </a:prstGeom>
            <a:solidFill>
              <a:srgbClr val="FFFBEC"/>
            </a:solidFill>
          </p:spPr>
          <p:txBody>
            <a:bodyPr/>
            <a:lstStyle/>
            <a:p>
              <a:endParaRPr lang="en-US"/>
            </a:p>
          </p:txBody>
        </p:sp>
      </p:grpSp>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832929" y="3271755"/>
            <a:ext cx="527019" cy="533814"/>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15127">
            <a:off x="15061948" y="3054623"/>
            <a:ext cx="809049" cy="809049"/>
          </a:xfrm>
          <a:prstGeom prst="rect">
            <a:avLst/>
          </a:prstGeom>
        </p:spPr>
      </p:pic>
      <mc:AlternateContent xmlns:mc="http://schemas.openxmlformats.org/markup-compatibility/2006" xmlns:a14="http://schemas.microsoft.com/office/drawing/2010/main">
        <mc:Choice Requires="a14">
          <p:sp>
            <p:nvSpPr>
              <p:cNvPr id="26" name="Rectangle 25"/>
              <p:cNvSpPr/>
              <p:nvPr/>
            </p:nvSpPr>
            <p:spPr>
              <a:xfrm>
                <a:off x="3687599" y="4019285"/>
                <a:ext cx="11704801" cy="1938992"/>
              </a:xfrm>
              <a:prstGeom prst="rect">
                <a:avLst/>
              </a:prstGeom>
            </p:spPr>
            <p:txBody>
              <a:bodyPr wrap="square">
                <a:spAutoFit/>
              </a:bodyPr>
              <a:lstStyle/>
              <a:p>
                <a:pPr>
                  <a:lnSpc>
                    <a:spcPct val="150000"/>
                  </a:lnSpc>
                  <a:spcAft>
                    <a:spcPts val="1200"/>
                  </a:spcAft>
                </a:pPr>
                <a:r>
                  <a:rPr lang="en-US" sz="4000">
                    <a:latin typeface="Arial" panose="020B0604020202020204" pitchFamily="34" charset="0"/>
                    <a:ea typeface="Calibri" panose="020F0502020204030204" pitchFamily="34" charset="0"/>
                    <a:cs typeface="Arial" panose="020B0604020202020204" pitchFamily="34" charset="0"/>
                  </a:rPr>
                  <a:t>Cho số thực a và số nguyên dương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000">
                    <a:effectLst/>
                    <a:latin typeface="Arial" panose="020B0604020202020204" pitchFamily="34" charset="0"/>
                    <a:ea typeface="Calibri" panose="020F0502020204030204" pitchFamily="34" charset="0"/>
                    <a:cs typeface="Arial" panose="020B0604020202020204" pitchFamily="34" charset="0"/>
                  </a:rPr>
                  <a:t>. Số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4000">
                    <a:effectLst/>
                    <a:latin typeface="Arial" panose="020B0604020202020204" pitchFamily="34" charset="0"/>
                    <a:ea typeface="Calibri" panose="020F0502020204030204" pitchFamily="34" charset="0"/>
                    <a:cs typeface="Arial" panose="020B0604020202020204" pitchFamily="34" charset="0"/>
                  </a:rPr>
                  <a:t> được gọi là cằn bậc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000">
                    <a:effectLst/>
                    <a:latin typeface="Arial" panose="020B0604020202020204" pitchFamily="34" charset="0"/>
                    <a:ea typeface="Calibri" panose="020F0502020204030204" pitchFamily="34" charset="0"/>
                    <a:cs typeface="Arial" panose="020B0604020202020204" pitchFamily="34" charset="0"/>
                  </a:rPr>
                  <a:t> của số a nếu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40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6" name="Rectangle 25"/>
              <p:cNvSpPr>
                <a:spLocks noRot="1" noChangeAspect="1" noMove="1" noResize="1" noEditPoints="1" noAdjustHandles="1" noChangeArrowheads="1" noChangeShapeType="1" noTextEdit="1"/>
              </p:cNvSpPr>
              <p:nvPr/>
            </p:nvSpPr>
            <p:spPr>
              <a:xfrm>
                <a:off x="3687599" y="4019285"/>
                <a:ext cx="11704801" cy="1938992"/>
              </a:xfrm>
              <a:prstGeom prst="rect">
                <a:avLst/>
              </a:prstGeom>
              <a:blipFill>
                <a:blip r:embed="rId16"/>
                <a:stretch>
                  <a:fillRect l="-1875" b="-6918"/>
                </a:stretch>
              </a:blipFill>
            </p:spPr>
            <p:txBody>
              <a:bodyPr/>
              <a:lstStyle/>
              <a:p>
                <a:r>
                  <a:rPr lang="en-US">
                    <a:noFill/>
                  </a:rPr>
                  <a:t> </a:t>
                </a:r>
              </a:p>
            </p:txBody>
          </p:sp>
        </mc:Fallback>
      </mc:AlternateContent>
      <p:grpSp>
        <p:nvGrpSpPr>
          <p:cNvPr id="39" name="Group 38"/>
          <p:cNvGrpSpPr/>
          <p:nvPr/>
        </p:nvGrpSpPr>
        <p:grpSpPr>
          <a:xfrm>
            <a:off x="7391400" y="876300"/>
            <a:ext cx="3942105" cy="1323839"/>
            <a:chOff x="7312306" y="386794"/>
            <a:chExt cx="3942105" cy="1323839"/>
          </a:xfrm>
        </p:grpSpPr>
        <p:sp>
          <p:nvSpPr>
            <p:cNvPr id="24" name="Rectangle 23"/>
            <p:cNvSpPr/>
            <p:nvPr/>
          </p:nvSpPr>
          <p:spPr>
            <a:xfrm>
              <a:off x="7312306" y="386794"/>
              <a:ext cx="3942105" cy="98488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KẾT LUẬN</a:t>
              </a:r>
            </a:p>
          </p:txBody>
        </p:sp>
        <p:pic>
          <p:nvPicPr>
            <p:cNvPr id="36" name="Picture 19"/>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8130504" y="1424535"/>
              <a:ext cx="1970212" cy="286098"/>
            </a:xfrm>
            <a:prstGeom prst="rect">
              <a:avLst/>
            </a:prstGeom>
          </p:spPr>
        </p:pic>
      </p:grpSp>
      <p:pic>
        <p:nvPicPr>
          <p:cNvPr id="5" name="Picture 4"/>
          <p:cNvPicPr>
            <a:picLocks noChangeAspect="1"/>
          </p:cNvPicPr>
          <p:nvPr/>
        </p:nvPicPr>
        <p:blipFill>
          <a:blip r:embed="rId19"/>
          <a:stretch>
            <a:fillRect/>
          </a:stretch>
        </p:blipFill>
        <p:spPr>
          <a:xfrm>
            <a:off x="304800" y="7591561"/>
            <a:ext cx="11400508" cy="2456901"/>
          </a:xfrm>
          <a:prstGeom prst="rect">
            <a:avLst/>
          </a:prstGeom>
        </p:spPr>
      </p:pic>
    </p:spTree>
    <p:extLst>
      <p:ext uri="{BB962C8B-B14F-4D97-AF65-F5344CB8AC3E}">
        <p14:creationId xmlns:p14="http://schemas.microsoft.com/office/powerpoint/2010/main" val="135332396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strVal val="#ppt_x"/>
                                          </p:val>
                                        </p:tav>
                                        <p:tav tm="100000">
                                          <p:val>
                                            <p:strVal val="#ppt_x"/>
                                          </p:val>
                                        </p:tav>
                                      </p:tavLst>
                                    </p:anim>
                                    <p:anim calcmode="lin" valueType="num">
                                      <p:cBhvr>
                                        <p:cTn id="22" dur="500" fill="hold"/>
                                        <p:tgtEl>
                                          <p:spTgt spid="2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anim calcmode="lin" valueType="num">
                                      <p:cBhvr>
                                        <p:cTn id="26" dur="500" fill="hold"/>
                                        <p:tgtEl>
                                          <p:spTgt spid="18"/>
                                        </p:tgtEl>
                                        <p:attrNameLst>
                                          <p:attrName>ppt_x</p:attrName>
                                        </p:attrNameLst>
                                      </p:cBhvr>
                                      <p:tavLst>
                                        <p:tav tm="0">
                                          <p:val>
                                            <p:strVal val="#ppt_x"/>
                                          </p:val>
                                        </p:tav>
                                        <p:tav tm="100000">
                                          <p:val>
                                            <p:strVal val="#ppt_x"/>
                                          </p:val>
                                        </p:tav>
                                      </p:tavLst>
                                    </p:anim>
                                    <p:anim calcmode="lin" valueType="num">
                                      <p:cBhvr>
                                        <p:cTn id="27" dur="500" fill="hold"/>
                                        <p:tgtEl>
                                          <p:spTgt spid="1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anim calcmode="lin" valueType="num">
                                      <p:cBhvr>
                                        <p:cTn id="31" dur="500" fill="hold"/>
                                        <p:tgtEl>
                                          <p:spTgt spid="17"/>
                                        </p:tgtEl>
                                        <p:attrNameLst>
                                          <p:attrName>ppt_x</p:attrName>
                                        </p:attrNameLst>
                                      </p:cBhvr>
                                      <p:tavLst>
                                        <p:tav tm="0">
                                          <p:val>
                                            <p:strVal val="#ppt_x"/>
                                          </p:val>
                                        </p:tav>
                                        <p:tav tm="100000">
                                          <p:val>
                                            <p:strVal val="#ppt_x"/>
                                          </p:val>
                                        </p:tav>
                                      </p:tavLst>
                                    </p:anim>
                                    <p:anim calcmode="lin" valueType="num">
                                      <p:cBhvr>
                                        <p:cTn id="32"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
            <a:ext cx="18288000" cy="10287000"/>
          </a:xfrm>
          <a:prstGeom prst="rect">
            <a:avLst/>
          </a:prstGeom>
        </p:spPr>
      </p:pic>
      <p:sp>
        <p:nvSpPr>
          <p:cNvPr id="3" name="AutoShape 3"/>
          <p:cNvSpPr/>
          <p:nvPr/>
        </p:nvSpPr>
        <p:spPr>
          <a:xfrm>
            <a:off x="417054" y="1219537"/>
            <a:ext cx="17441820" cy="7581563"/>
          </a:xfrm>
          <a:prstGeom prst="rect">
            <a:avLst/>
          </a:prstGeom>
          <a:solidFill>
            <a:srgbClr val="FFFBEC"/>
          </a:solidFill>
        </p:spPr>
        <p:txBody>
          <a:bodyPr/>
          <a:lstStyle/>
          <a:p>
            <a:endParaRPr lang="en-US"/>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57400" y="569854"/>
            <a:ext cx="838200" cy="84279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6978747" y="585354"/>
            <a:ext cx="1334883" cy="1002376"/>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723709">
            <a:off x="238424" y="9109998"/>
            <a:ext cx="798500" cy="640252"/>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602200" y="9410700"/>
            <a:ext cx="419392" cy="424799"/>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18282" y="8000033"/>
            <a:ext cx="419392" cy="424799"/>
          </a:xfrm>
          <a:prstGeom prst="rect">
            <a:avLst/>
          </a:prstGeom>
        </p:spPr>
      </p:pic>
      <p:pic>
        <p:nvPicPr>
          <p:cNvPr id="16"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00" y="590513"/>
            <a:ext cx="838200" cy="842797"/>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066800" y="1781033"/>
                <a:ext cx="16170937" cy="6673878"/>
              </a:xfrm>
              <a:prstGeom prst="rect">
                <a:avLst/>
              </a:prstGeom>
            </p:spPr>
            <p:txBody>
              <a:bodyPr wrap="square">
                <a:spAutoFit/>
              </a:bodyPr>
              <a:lstStyle/>
              <a:p>
                <a:pPr algn="just">
                  <a:lnSpc>
                    <a:spcPct val="150000"/>
                  </a:lnSpc>
                </a:pPr>
                <a:r>
                  <a:rPr lang="nl-NL" sz="4000" b="1">
                    <a:latin typeface="Arial" panose="020B0604020202020204" pitchFamily="34" charset="0"/>
                    <a:ea typeface="Calibri" panose="020F0502020204030204" pitchFamily="34" charset="0"/>
                    <a:cs typeface="Arial" panose="020B0604020202020204" pitchFamily="34" charset="0"/>
                  </a:rPr>
                  <a:t>Nhận xét:</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nl-NL" sz="4000">
                    <a:effectLst/>
                    <a:latin typeface="Arial" panose="020B0604020202020204" pitchFamily="34" charset="0"/>
                    <a:ea typeface="Calibri" panose="020F0502020204030204" pitchFamily="34" charset="0"/>
                    <a:cs typeface="Arial" panose="020B0604020202020204" pitchFamily="34" charset="0"/>
                  </a:rPr>
                  <a:t>Khi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𝑛</m:t>
                    </m:r>
                  </m:oMath>
                </a14:m>
                <a:r>
                  <a:rPr lang="nl-NL" sz="4000">
                    <a:effectLst/>
                    <a:latin typeface="Arial" panose="020B0604020202020204" pitchFamily="34" charset="0"/>
                    <a:ea typeface="Calibri" panose="020F0502020204030204" pitchFamily="34" charset="0"/>
                    <a:cs typeface="Arial" panose="020B0604020202020204" pitchFamily="34" charset="0"/>
                  </a:rPr>
                  <a:t> là số lẻ, </a:t>
                </a:r>
                <a:r>
                  <a:rPr lang="en-US" sz="4000">
                    <a:effectLst/>
                    <a:latin typeface="Arial" panose="020B0604020202020204" pitchFamily="34" charset="0"/>
                    <a:ea typeface="Calibri" panose="020F0502020204030204" pitchFamily="34" charset="0"/>
                    <a:cs typeface="Arial" panose="020B0604020202020204" pitchFamily="34" charset="0"/>
                  </a:rPr>
                  <a:t>mỗi số thực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𝑎</m:t>
                    </m:r>
                  </m:oMath>
                </a14:m>
                <a:r>
                  <a:rPr lang="en-US" sz="4000">
                    <a:effectLst/>
                    <a:latin typeface="Arial" panose="020B0604020202020204" pitchFamily="34" charset="0"/>
                    <a:ea typeface="Calibri" panose="020F0502020204030204" pitchFamily="34" charset="0"/>
                    <a:cs typeface="Arial" panose="020B0604020202020204" pitchFamily="34" charset="0"/>
                  </a:rPr>
                  <a:t> chỉ có một căn bậc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000">
                    <a:effectLst/>
                    <a:latin typeface="Arial" panose="020B0604020202020204" pitchFamily="34" charset="0"/>
                    <a:ea typeface="Calibri" panose="020F0502020204030204" pitchFamily="34" charset="0"/>
                    <a:cs typeface="Arial" panose="020B0604020202020204" pitchFamily="34" charset="0"/>
                  </a:rPr>
                  <a:t> và kí hiệu là </a:t>
                </a:r>
                <a14:m>
                  <m:oMath xmlns:m="http://schemas.openxmlformats.org/officeDocument/2006/math">
                    <m:rad>
                      <m:radPr>
                        <m:ctrlPr>
                          <a:rPr lang="en-US" sz="4000" i="1">
                            <a:latin typeface="Cambria Math" panose="02040503050406030204" pitchFamily="18" charset="0"/>
                            <a:ea typeface="Calibri" panose="020F0502020204030204" pitchFamily="34" charset="0"/>
                            <a:cs typeface="Times New Roman" panose="02020603050405020304" pitchFamily="18" charset="0"/>
                          </a:rPr>
                        </m:ctrlPr>
                      </m:radPr>
                      <m:deg>
                        <m:r>
                          <a:rPr lang="en-US" sz="4000" i="1">
                            <a:latin typeface="Cambria Math" panose="02040503050406030204" pitchFamily="18" charset="0"/>
                            <a:ea typeface="Calibri" panose="020F0502020204030204" pitchFamily="34" charset="0"/>
                            <a:cs typeface="Times New Roman" panose="02020603050405020304" pitchFamily="18" charset="0"/>
                          </a:rPr>
                          <m:t>𝑛</m:t>
                        </m:r>
                      </m:deg>
                      <m:e>
                        <m:r>
                          <a:rPr lang="en-US" sz="4000" i="1">
                            <a:latin typeface="Cambria Math" panose="02040503050406030204" pitchFamily="18" charset="0"/>
                            <a:ea typeface="Calibri" panose="020F0502020204030204" pitchFamily="34" charset="0"/>
                            <a:cs typeface="Times New Roman" panose="02020603050405020304" pitchFamily="18" charset="0"/>
                          </a:rPr>
                          <m:t>𝑎</m:t>
                        </m:r>
                      </m:e>
                    </m:rad>
                  </m:oMath>
                </a14:m>
                <a:r>
                  <a:rPr lang="en-US" sz="4000">
                    <a:effectLst/>
                    <a:latin typeface="Arial" panose="020B0604020202020204" pitchFamily="34" charset="0"/>
                    <a:ea typeface="Calibri" panose="020F0502020204030204" pitchFamily="34" charset="0"/>
                    <a:cs typeface="Arial" panose="020B0604020202020204" pitchFamily="34" charset="0"/>
                  </a:rPr>
                  <a:t>.       Căn bậc 1 của số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𝑎</m:t>
                    </m:r>
                  </m:oMath>
                </a14:m>
                <a:r>
                  <a:rPr lang="en-US" sz="4000">
                    <a:effectLst/>
                    <a:latin typeface="Arial" panose="020B0604020202020204" pitchFamily="34" charset="0"/>
                    <a:ea typeface="Calibri" panose="020F0502020204030204" pitchFamily="34" charset="0"/>
                    <a:cs typeface="Arial" panose="020B0604020202020204" pitchFamily="34" charset="0"/>
                  </a:rPr>
                  <a:t> chính là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4000">
                    <a:effectLst/>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a:effectLst/>
                    <a:latin typeface="Arial" panose="020B0604020202020204" pitchFamily="34" charset="0"/>
                    <a:ea typeface="Calibri" panose="020F0502020204030204" pitchFamily="34" charset="0"/>
                    <a:cs typeface="Arial" panose="020B0604020202020204" pitchFamily="34" charset="0"/>
                  </a:rPr>
                  <a:t>Khi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000">
                    <a:effectLst/>
                    <a:latin typeface="Arial" panose="020B0604020202020204" pitchFamily="34" charset="0"/>
                    <a:ea typeface="Calibri" panose="020F0502020204030204" pitchFamily="34" charset="0"/>
                    <a:cs typeface="Arial" panose="020B0604020202020204" pitchFamily="34" charset="0"/>
                  </a:rPr>
                  <a:t> là số chẵn, mỗi số thực dương có đúng hai căn bậc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000">
                    <a:effectLst/>
                    <a:latin typeface="Arial" panose="020B0604020202020204" pitchFamily="34" charset="0"/>
                    <a:ea typeface="Calibri" panose="020F0502020204030204" pitchFamily="34" charset="0"/>
                    <a:cs typeface="Arial" panose="020B0604020202020204" pitchFamily="34" charset="0"/>
                  </a:rPr>
                  <a:t> là hai số đối nhau, giá trị dương kí hiệu là </a:t>
                </a:r>
                <a14:m>
                  <m:oMath xmlns:m="http://schemas.openxmlformats.org/officeDocument/2006/math">
                    <m:rad>
                      <m:ra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4000" i="1">
                            <a:effectLst/>
                            <a:latin typeface="Cambria Math" panose="02040503050406030204" pitchFamily="18" charset="0"/>
                            <a:ea typeface="Calibri" panose="020F0502020204030204" pitchFamily="34" charset="0"/>
                            <a:cs typeface="Times New Roman" panose="02020603050405020304" pitchFamily="18" charset="0"/>
                          </a:rPr>
                          <m:t>𝑛</m:t>
                        </m: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e>
                    </m:rad>
                  </m:oMath>
                </a14:m>
                <a:r>
                  <a:rPr lang="en-US" sz="4000">
                    <a:effectLst/>
                    <a:latin typeface="Arial" panose="020B0604020202020204" pitchFamily="34" charset="0"/>
                    <a:ea typeface="Calibri" panose="020F0502020204030204" pitchFamily="34" charset="0"/>
                    <a:cs typeface="Arial" panose="020B0604020202020204" pitchFamily="34" charset="0"/>
                  </a:rPr>
                  <a:t> (gọi là căn số học bậc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000">
                    <a:effectLst/>
                    <a:latin typeface="Arial" panose="020B0604020202020204" pitchFamily="34" charset="0"/>
                    <a:ea typeface="Calibri" panose="020F0502020204030204" pitchFamily="34" charset="0"/>
                    <a:cs typeface="Arial" panose="020B0604020202020204" pitchFamily="34" charset="0"/>
                  </a:rPr>
                  <a:t> của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𝑎</m:t>
                    </m:r>
                  </m:oMath>
                </a14:m>
                <a:r>
                  <a:rPr lang="en-US" sz="4000">
                    <a:effectLst/>
                    <a:latin typeface="Arial" panose="020B0604020202020204" pitchFamily="34" charset="0"/>
                    <a:ea typeface="Calibri" panose="020F0502020204030204" pitchFamily="34" charset="0"/>
                    <a:cs typeface="Arial" panose="020B0604020202020204" pitchFamily="34" charset="0"/>
                  </a:rPr>
                  <a:t>), giá trị âm kí hiệu là </a:t>
                </a:r>
                <a14:m>
                  <m:oMath xmlns:m="http://schemas.openxmlformats.org/officeDocument/2006/math">
                    <m:r>
                      <a:rPr lang="en-US" sz="4000" b="0" i="0" smtClean="0">
                        <a:latin typeface="Cambria Math" panose="02040503050406030204" pitchFamily="18" charset="0"/>
                        <a:ea typeface="Calibri" panose="020F0502020204030204" pitchFamily="34" charset="0"/>
                        <a:cs typeface="Times New Roman" panose="02020603050405020304" pitchFamily="18" charset="0"/>
                      </a:rPr>
                      <m:t>−</m:t>
                    </m:r>
                    <m:rad>
                      <m:radPr>
                        <m:ctrlPr>
                          <a:rPr lang="en-US" sz="4000" i="1">
                            <a:latin typeface="Cambria Math" panose="02040503050406030204" pitchFamily="18" charset="0"/>
                            <a:ea typeface="Calibri" panose="020F0502020204030204" pitchFamily="34" charset="0"/>
                            <a:cs typeface="Times New Roman" panose="02020603050405020304" pitchFamily="18" charset="0"/>
                          </a:rPr>
                        </m:ctrlPr>
                      </m:radPr>
                      <m:deg>
                        <m:r>
                          <a:rPr lang="en-US" sz="4000" i="1">
                            <a:latin typeface="Cambria Math" panose="02040503050406030204" pitchFamily="18" charset="0"/>
                            <a:ea typeface="Calibri" panose="020F0502020204030204" pitchFamily="34" charset="0"/>
                            <a:cs typeface="Times New Roman" panose="02020603050405020304" pitchFamily="18" charset="0"/>
                          </a:rPr>
                          <m:t>𝑛</m:t>
                        </m:r>
                      </m:deg>
                      <m:e>
                        <m:r>
                          <a:rPr lang="en-US" sz="4000" i="1">
                            <a:latin typeface="Cambria Math" panose="02040503050406030204" pitchFamily="18" charset="0"/>
                            <a:ea typeface="Calibri" panose="020F0502020204030204" pitchFamily="34" charset="0"/>
                            <a:cs typeface="Times New Roman" panose="02020603050405020304" pitchFamily="18" charset="0"/>
                          </a:rPr>
                          <m:t>𝑎</m:t>
                        </m:r>
                      </m:e>
                    </m:rad>
                  </m:oMath>
                </a14:m>
                <a:r>
                  <a:rPr lang="en-US" sz="4000">
                    <a:effectLst/>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buFont typeface="Arial" panose="020B0604020202020204" pitchFamily="34" charset="0"/>
                  <a:buChar char="•"/>
                </a:pPr>
                <a14:m>
                  <m:oMath xmlns:m="http://schemas.openxmlformats.org/officeDocument/2006/math">
                    <m:rad>
                      <m:ra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4000" i="1">
                            <a:effectLst/>
                            <a:latin typeface="Cambria Math" panose="02040503050406030204" pitchFamily="18" charset="0"/>
                            <a:ea typeface="Calibri" panose="020F0502020204030204" pitchFamily="34" charset="0"/>
                            <a:cs typeface="Times New Roman" panose="02020603050405020304" pitchFamily="18" charset="0"/>
                          </a:rPr>
                          <m:t>𝑛</m:t>
                        </m:r>
                      </m:deg>
                      <m:e>
                        <m:r>
                          <a:rPr lang="en-US" sz="4000">
                            <a:effectLst/>
                            <a:latin typeface="Cambria Math" panose="02040503050406030204" pitchFamily="18" charset="0"/>
                            <a:ea typeface="Calibri" panose="020F0502020204030204" pitchFamily="34" charset="0"/>
                            <a:cs typeface="Times New Roman" panose="02020603050405020304" pitchFamily="18" charset="0"/>
                          </a:rPr>
                          <m:t>0</m:t>
                        </m:r>
                      </m:e>
                    </m:rad>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0</m:t>
                    </m:r>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𝑛</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ℕ</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sup>
                        </m:sSup>
                      </m:e>
                    </m:d>
                  </m:oMath>
                </a14:m>
                <a:r>
                  <a:rPr lang="en-US" sz="4000">
                    <a:effectLst/>
                    <a:latin typeface="Arial" panose="020B0604020202020204" pitchFamily="34" charset="0"/>
                    <a:ea typeface="Malgun Gothic" panose="020B0503020000020004" pitchFamily="34" charset="-127"/>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66800" y="1781033"/>
                <a:ext cx="16170937" cy="6673878"/>
              </a:xfrm>
              <a:prstGeom prst="rect">
                <a:avLst/>
              </a:prstGeom>
              <a:blipFill>
                <a:blip r:embed="rId13"/>
                <a:stretch>
                  <a:fillRect l="-1319" r="-1319" b="-913"/>
                </a:stretch>
              </a:blipFill>
            </p:spPr>
            <p:txBody>
              <a:bodyPr/>
              <a:lstStyle/>
              <a:p>
                <a:r>
                  <a:rPr lang="en-US">
                    <a:noFill/>
                  </a:rPr>
                  <a:t> </a:t>
                </a:r>
              </a:p>
            </p:txBody>
          </p:sp>
        </mc:Fallback>
      </mc:AlternateContent>
    </p:spTree>
    <p:extLst>
      <p:ext uri="{BB962C8B-B14F-4D97-AF65-F5344CB8AC3E}">
        <p14:creationId xmlns:p14="http://schemas.microsoft.com/office/powerpoint/2010/main" val="2583243509"/>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
            <a:ext cx="18288000" cy="10287000"/>
          </a:xfrm>
          <a:prstGeom prst="rect">
            <a:avLst/>
          </a:prstGeom>
        </p:spPr>
      </p:pic>
      <p:sp>
        <p:nvSpPr>
          <p:cNvPr id="3" name="AutoShape 3"/>
          <p:cNvSpPr/>
          <p:nvPr/>
        </p:nvSpPr>
        <p:spPr>
          <a:xfrm>
            <a:off x="232610" y="374596"/>
            <a:ext cx="17830800" cy="9950504"/>
          </a:xfrm>
          <a:prstGeom prst="rect">
            <a:avLst/>
          </a:prstGeom>
          <a:solidFill>
            <a:srgbClr val="FFFBEC"/>
          </a:solidFill>
        </p:spPr>
        <p:txBody>
          <a:bodyPr/>
          <a:lstStyle/>
          <a:p>
            <a:endParaRPr lang="en-US"/>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76400" y="-147350"/>
            <a:ext cx="838200" cy="84279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829862">
            <a:off x="16897124" y="513882"/>
            <a:ext cx="1334883" cy="1002376"/>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723709">
            <a:off x="2785" y="9179120"/>
            <a:ext cx="798500" cy="640252"/>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5788" y="7861670"/>
            <a:ext cx="419392" cy="424799"/>
          </a:xfrm>
          <a:prstGeom prst="rect">
            <a:avLst/>
          </a:prstGeom>
        </p:spPr>
      </p:pic>
      <p:pic>
        <p:nvPicPr>
          <p:cNvPr id="16"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68600" y="-147350"/>
            <a:ext cx="838200" cy="842797"/>
          </a:xfrm>
          <a:prstGeom prst="rect">
            <a:avLst/>
          </a:prstGeom>
        </p:spPr>
      </p:pic>
      <p:sp>
        <p:nvSpPr>
          <p:cNvPr id="14" name="Rectangle 1"/>
          <p:cNvSpPr>
            <a:spLocks noChangeArrowheads="1"/>
          </p:cNvSpPr>
          <p:nvPr/>
        </p:nvSpPr>
        <p:spPr bwMode="auto">
          <a:xfrm>
            <a:off x="5410200" y="962880"/>
            <a:ext cx="873348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Thảo</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err="1">
                <a:ln>
                  <a:noFill/>
                </a:ln>
                <a:solidFill>
                  <a:srgbClr val="000000"/>
                </a:solidFill>
                <a:effectLst/>
                <a:latin typeface="Arial" panose="020B0604020202020204" pitchFamily="34" charset="0"/>
                <a:cs typeface="Arial" panose="020B0604020202020204" pitchFamily="34" charset="0"/>
              </a:rPr>
              <a:t>luận</a:t>
            </a:r>
            <a:r>
              <a:rPr kumimoji="0" lang="en-US" altLang="en-US" sz="4000" b="0" i="1" u="none" strike="noStrike" cap="none" normalizeH="0" baseline="0">
                <a:ln>
                  <a:noFill/>
                </a:ln>
                <a:solidFill>
                  <a:srgbClr val="000000"/>
                </a:solidFill>
                <a:effectLst/>
                <a:latin typeface="Arial" panose="020B0604020202020204" pitchFamily="34" charset="0"/>
                <a:cs typeface="Arial" panose="020B0604020202020204" pitchFamily="34" charset="0"/>
              </a:rPr>
              <a:t> nhóm đôi, trả</a:t>
            </a:r>
            <a:r>
              <a:rPr kumimoji="0" lang="en-US" altLang="en-US" sz="4000" b="0" i="1" u="none" strike="noStrike" cap="none" normalizeH="0">
                <a:ln>
                  <a:noFill/>
                </a:ln>
                <a:solidFill>
                  <a:srgbClr val="000000"/>
                </a:solidFill>
                <a:effectLst/>
                <a:latin typeface="Arial" panose="020B0604020202020204" pitchFamily="34" charset="0"/>
                <a:cs typeface="Arial" panose="020B0604020202020204" pitchFamily="34" charset="0"/>
              </a:rPr>
              <a:t> lời </a:t>
            </a:r>
            <a:r>
              <a:rPr kumimoji="0" lang="en-US" altLang="en-US" sz="4000" b="1" i="1" u="none" strike="noStrike" cap="none" normalizeH="0">
                <a:ln>
                  <a:noFill/>
                </a:ln>
                <a:solidFill>
                  <a:srgbClr val="000000"/>
                </a:solidFill>
                <a:effectLst/>
                <a:latin typeface="Arial" panose="020B0604020202020204" pitchFamily="34" charset="0"/>
                <a:cs typeface="Arial" panose="020B0604020202020204" pitchFamily="34" charset="0"/>
              </a:rPr>
              <a:t>Câu hỏi </a:t>
            </a:r>
            <a:endParaRPr kumimoji="0" lang="en-US" altLang="en-US" sz="4000" b="1" i="0" u="none" strike="noStrike" cap="none" normalizeH="0" baseline="0" dirty="0">
              <a:ln>
                <a:noFill/>
              </a:ln>
              <a:solidFill>
                <a:schemeClr val="tx1"/>
              </a:solidFill>
              <a:effectLst/>
              <a:latin typeface="Arial" panose="020B0604020202020204" pitchFamily="34" charset="0"/>
            </a:endParaRPr>
          </a:p>
        </p:txBody>
      </p:sp>
      <p:pic>
        <p:nvPicPr>
          <p:cNvPr id="19"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44807" y="876300"/>
            <a:ext cx="1347583" cy="724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91008" y="2289207"/>
            <a:ext cx="2520242" cy="707886"/>
          </a:xfrm>
          <a:prstGeom prst="rect">
            <a:avLst/>
          </a:prstGeom>
        </p:spPr>
        <p:txBody>
          <a:bodyPr wrap="none">
            <a:spAutoFit/>
          </a:bodyPr>
          <a:lstStyle/>
          <a:p>
            <a:r>
              <a:rPr lang="en-US" altLang="en-US" sz="4000" b="1">
                <a:solidFill>
                  <a:srgbClr val="000000"/>
                </a:solidFill>
                <a:latin typeface="Arial" panose="020B0604020202020204" pitchFamily="34" charset="0"/>
                <a:cs typeface="Arial" panose="020B0604020202020204" pitchFamily="34" charset="0"/>
              </a:rPr>
              <a:t>Câu hỏi:  </a:t>
            </a:r>
            <a:endParaRPr lang="en-US"/>
          </a:p>
        </p:txBody>
      </p:sp>
      <p:sp>
        <p:nvSpPr>
          <p:cNvPr id="7" name="Rectangle 6"/>
          <p:cNvSpPr/>
          <p:nvPr/>
        </p:nvSpPr>
        <p:spPr>
          <a:xfrm>
            <a:off x="5589532" y="2095500"/>
            <a:ext cx="9254457" cy="1015663"/>
          </a:xfrm>
          <a:prstGeom prst="rect">
            <a:avLst/>
          </a:prstGeom>
        </p:spPr>
        <p:txBody>
          <a:bodyPr wrap="none">
            <a:spAutoFit/>
          </a:bodyPr>
          <a:lstStyle/>
          <a:p>
            <a:pPr algn="just">
              <a:lnSpc>
                <a:spcPct val="150000"/>
              </a:lnSpc>
              <a:spcAft>
                <a:spcPts val="600"/>
              </a:spcAft>
            </a:pPr>
            <a:r>
              <a:rPr lang="en-US" sz="4000">
                <a:latin typeface="Arial" panose="020B0604020202020204" pitchFamily="34" charset="0"/>
                <a:ea typeface="Malgun Gothic" panose="020B0503020000020004" pitchFamily="34" charset="-127"/>
                <a:cs typeface="Arial" panose="020B0604020202020204" pitchFamily="34" charset="0"/>
              </a:rPr>
              <a:t>Số âm có căn bậc chẵn không? Vì sao?</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1295400" y="4686300"/>
                <a:ext cx="15664668" cy="4708981"/>
              </a:xfrm>
              <a:prstGeom prst="rect">
                <a:avLst/>
              </a:prstGeom>
            </p:spPr>
            <p:txBody>
              <a:bodyPr wrap="square">
                <a:spAutoFit/>
              </a:bodyPr>
              <a:lstStyle/>
              <a:p>
                <a:pPr algn="just">
                  <a:lnSpc>
                    <a:spcPct val="150000"/>
                  </a:lnSpc>
                </a:pPr>
                <a:r>
                  <a:rPr lang="nl-NL" sz="4000">
                    <a:latin typeface="Arial" panose="020B0604020202020204" pitchFamily="34" charset="0"/>
                    <a:ea typeface="Calibri" panose="020F0502020204030204" pitchFamily="34" charset="0"/>
                    <a:cs typeface="Arial" panose="020B0604020202020204" pitchFamily="34" charset="0"/>
                  </a:rPr>
                  <a:t>Số âm không có căn bậc chẵn. Thật vậy:</a:t>
                </a:r>
                <a:endParaRPr lang="en-US" sz="40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a:effectLst/>
                    <a:latin typeface="Arial" panose="020B0604020202020204" pitchFamily="34" charset="0"/>
                    <a:ea typeface="Calibri" panose="020F0502020204030204" pitchFamily="34" charset="0"/>
                    <a:cs typeface="Arial" panose="020B0604020202020204" pitchFamily="34" charset="0"/>
                  </a:rPr>
                  <a:t>Cho số </a:t>
                </a:r>
                <a14:m>
                  <m:oMath xmlns:m="http://schemas.openxmlformats.org/officeDocument/2006/math">
                    <m:r>
                      <a:rPr lang="en-US" sz="4000" i="1" smtClean="0">
                        <a:effectLst/>
                        <a:latin typeface="Cambria Math" panose="02040503050406030204" pitchFamily="18" charset="0"/>
                        <a:ea typeface="Calibri" panose="020F0502020204030204" pitchFamily="34" charset="0"/>
                        <a:cs typeface="Arial" panose="020B0604020202020204" pitchFamily="34" charset="0"/>
                      </a:rPr>
                      <m:t>𝑎</m:t>
                    </m:r>
                    <m:r>
                      <a:rPr lang="en-US" sz="4000" i="1" smtClean="0">
                        <a:effectLst/>
                        <a:latin typeface="Cambria Math" panose="02040503050406030204" pitchFamily="18" charset="0"/>
                        <a:ea typeface="Calibri" panose="020F0502020204030204" pitchFamily="34" charset="0"/>
                        <a:cs typeface="Arial" panose="020B0604020202020204" pitchFamily="34" charset="0"/>
                      </a:rPr>
                      <m:t> &lt; 0</m:t>
                    </m:r>
                  </m:oMath>
                </a14:m>
                <a:r>
                  <a:rPr lang="en-US" sz="4000">
                    <a:effectLst/>
                    <a:latin typeface="Arial" panose="020B0604020202020204" pitchFamily="34" charset="0"/>
                    <a:ea typeface="Calibri" panose="020F0502020204030204" pitchFamily="34" charset="0"/>
                    <a:cs typeface="Arial" panose="020B0604020202020204" pitchFamily="34" charset="0"/>
                  </a:rPr>
                  <a:t>. Giả sử tồn tại số </a:t>
                </a:r>
                <a14:m>
                  <m:oMath xmlns:m="http://schemas.openxmlformats.org/officeDocument/2006/math">
                    <m:r>
                      <a:rPr lang="en-US" sz="4000" i="1" smtClean="0">
                        <a:effectLst/>
                        <a:latin typeface="Cambria Math" panose="02040503050406030204" pitchFamily="18" charset="0"/>
                        <a:ea typeface="Calibri" panose="020F0502020204030204" pitchFamily="34" charset="0"/>
                        <a:cs typeface="Arial" panose="020B0604020202020204" pitchFamily="34" charset="0"/>
                      </a:rPr>
                      <m:t>𝑏</m:t>
                    </m:r>
                  </m:oMath>
                </a14:m>
                <a:r>
                  <a:rPr lang="en-US" sz="4000">
                    <a:effectLst/>
                    <a:latin typeface="Arial" panose="020B0604020202020204" pitchFamily="34" charset="0"/>
                    <a:ea typeface="Calibri" panose="020F0502020204030204" pitchFamily="34" charset="0"/>
                    <a:cs typeface="Arial" panose="020B0604020202020204" pitchFamily="34" charset="0"/>
                  </a:rPr>
                  <a:t> là căn bậc </a:t>
                </a:r>
                <a14:m>
                  <m:oMath xmlns:m="http://schemas.openxmlformats.org/officeDocument/2006/math">
                    <m:r>
                      <a:rPr lang="en-US" sz="4000" i="1" smtClean="0">
                        <a:effectLst/>
                        <a:latin typeface="Cambria Math" panose="02040503050406030204" pitchFamily="18" charset="0"/>
                        <a:ea typeface="Calibri" panose="020F0502020204030204" pitchFamily="34" charset="0"/>
                        <a:cs typeface="Arial" panose="020B0604020202020204" pitchFamily="34" charset="0"/>
                      </a:rPr>
                      <m:t>𝑛</m:t>
                    </m:r>
                  </m:oMath>
                </a14:m>
                <a:r>
                  <a:rPr lang="en-US"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smtClean="0">
                        <a:effectLst/>
                        <a:latin typeface="Cambria Math" panose="02040503050406030204" pitchFamily="18" charset="0"/>
                        <a:ea typeface="Calibri" panose="020F0502020204030204" pitchFamily="34" charset="0"/>
                        <a:cs typeface="Arial" panose="020B0604020202020204" pitchFamily="34" charset="0"/>
                      </a:rPr>
                      <m:t>𝑛</m:t>
                    </m:r>
                  </m:oMath>
                </a14:m>
                <a:r>
                  <a:rPr lang="en-US" sz="4000">
                    <a:effectLst/>
                    <a:latin typeface="Arial" panose="020B0604020202020204" pitchFamily="34" charset="0"/>
                    <a:ea typeface="Calibri" panose="020F0502020204030204" pitchFamily="34" charset="0"/>
                    <a:cs typeface="Arial" panose="020B0604020202020204" pitchFamily="34" charset="0"/>
                  </a:rPr>
                  <a:t> là số nguyên dương chẵn) của số </a:t>
                </a:r>
                <a14:m>
                  <m:oMath xmlns:m="http://schemas.openxmlformats.org/officeDocument/2006/math">
                    <m:r>
                      <a:rPr lang="en-US" sz="4000" i="1" smtClean="0">
                        <a:effectLst/>
                        <a:latin typeface="Cambria Math" panose="02040503050406030204" pitchFamily="18" charset="0"/>
                        <a:ea typeface="Calibri" panose="020F0502020204030204" pitchFamily="34" charset="0"/>
                        <a:cs typeface="Arial" panose="020B0604020202020204" pitchFamily="34" charset="0"/>
                      </a:rPr>
                      <m:t>𝑎</m:t>
                    </m:r>
                  </m:oMath>
                </a14:m>
                <a:r>
                  <a:rPr lang="en-US" sz="4000">
                    <a:effectLst/>
                    <a:latin typeface="Arial" panose="020B0604020202020204" pitchFamily="34" charset="0"/>
                    <a:ea typeface="Calibri" panose="020F0502020204030204" pitchFamily="34" charset="0"/>
                    <a:cs typeface="Arial" panose="020B0604020202020204" pitchFamily="34" charset="0"/>
                  </a:rPr>
                  <a:t>, tức là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400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a:effectLst/>
                    <a:latin typeface="Arial" panose="020B0604020202020204" pitchFamily="34" charset="0"/>
                    <a:ea typeface="Calibri" panose="020F0502020204030204" pitchFamily="34" charset="0"/>
                    <a:cs typeface="Arial" panose="020B0604020202020204" pitchFamily="34" charset="0"/>
                  </a:rPr>
                  <a:t>Mà với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𝑛</m:t>
                    </m:r>
                  </m:oMath>
                </a14:m>
                <a:r>
                  <a:rPr lang="en-US" sz="4000">
                    <a:effectLst/>
                    <a:latin typeface="Arial" panose="020B0604020202020204" pitchFamily="34" charset="0"/>
                    <a:ea typeface="Calibri" panose="020F0502020204030204" pitchFamily="34" charset="0"/>
                    <a:cs typeface="Arial" panose="020B0604020202020204" pitchFamily="34" charset="0"/>
                  </a:rPr>
                  <a:t> chẵn thì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4000">
                    <a:effectLst/>
                    <a:latin typeface="Arial" panose="020B0604020202020204" pitchFamily="34" charset="0"/>
                    <a:ea typeface="Calibri" panose="020F0502020204030204" pitchFamily="34" charset="0"/>
                    <a:cs typeface="Arial" panose="020B0604020202020204" pitchFamily="34" charset="0"/>
                  </a:rPr>
                  <a:t>, lại có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𝑎</m:t>
                    </m:r>
                    <m:r>
                      <a:rPr lang="en-US" sz="4000" i="1">
                        <a:latin typeface="Cambria Math" panose="02040503050406030204" pitchFamily="18" charset="0"/>
                        <a:ea typeface="Calibri" panose="020F0502020204030204" pitchFamily="34" charset="0"/>
                        <a:cs typeface="Arial" panose="020B0604020202020204" pitchFamily="34" charset="0"/>
                      </a:rPr>
                      <m:t> &lt; 0</m:t>
                    </m:r>
                  </m:oMath>
                </a14:m>
                <a:r>
                  <a:rPr lang="en-US" sz="400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a:effectLst/>
                    <a:latin typeface="Arial" panose="020B0604020202020204" pitchFamily="34" charset="0"/>
                    <a:ea typeface="Calibri" panose="020F0502020204030204" pitchFamily="34" charset="0"/>
                    <a:cs typeface="Arial" panose="020B0604020202020204" pitchFamily="34" charset="0"/>
                  </a:rPr>
                  <a:t>Suy ra mâu thuẫn.</a:t>
                </a:r>
              </a:p>
            </p:txBody>
          </p:sp>
        </mc:Choice>
        <mc:Fallback xmlns="">
          <p:sp>
            <p:nvSpPr>
              <p:cNvPr id="9" name="Rectangle 8"/>
              <p:cNvSpPr>
                <a:spLocks noRot="1" noChangeAspect="1" noMove="1" noResize="1" noEditPoints="1" noAdjustHandles="1" noChangeArrowheads="1" noChangeShapeType="1" noTextEdit="1"/>
              </p:cNvSpPr>
              <p:nvPr/>
            </p:nvSpPr>
            <p:spPr>
              <a:xfrm>
                <a:off x="1295400" y="4686300"/>
                <a:ext cx="15664668" cy="4708981"/>
              </a:xfrm>
              <a:prstGeom prst="rect">
                <a:avLst/>
              </a:prstGeom>
              <a:blipFill>
                <a:blip r:embed="rId14"/>
                <a:stretch>
                  <a:fillRect l="-1401" r="-1401" b="-2332"/>
                </a:stretch>
              </a:blipFill>
            </p:spPr>
            <p:txBody>
              <a:bodyPr/>
              <a:lstStyle/>
              <a:p>
                <a:r>
                  <a:rPr lang="en-US">
                    <a:noFill/>
                  </a:rPr>
                  <a:t> </a:t>
                </a:r>
              </a:p>
            </p:txBody>
          </p:sp>
        </mc:Fallback>
      </mc:AlternateContent>
      <p:sp>
        <p:nvSpPr>
          <p:cNvPr id="20" name="Oval Callout 19"/>
          <p:cNvSpPr/>
          <p:nvPr/>
        </p:nvSpPr>
        <p:spPr>
          <a:xfrm>
            <a:off x="8312483" y="3492918"/>
            <a:ext cx="1663033" cy="736182"/>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15"/>
          <a:stretch>
            <a:fillRect/>
          </a:stretch>
        </p:blipFill>
        <p:spPr>
          <a:xfrm>
            <a:off x="15338097" y="8286469"/>
            <a:ext cx="2365453" cy="1713124"/>
          </a:xfrm>
          <a:prstGeom prst="rect">
            <a:avLst/>
          </a:prstGeom>
        </p:spPr>
      </p:pic>
    </p:spTree>
    <p:extLst>
      <p:ext uri="{BB962C8B-B14F-4D97-AF65-F5344CB8AC3E}">
        <p14:creationId xmlns:p14="http://schemas.microsoft.com/office/powerpoint/2010/main" val="43131848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7" grpId="0"/>
      <p:bldP spid="9"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6516" y="-629829"/>
            <a:ext cx="18516600" cy="10916829"/>
          </a:xfrm>
          <a:prstGeom prst="rect">
            <a:avLst/>
          </a:prstGeom>
        </p:spPr>
      </p:pic>
      <p:sp>
        <p:nvSpPr>
          <p:cNvPr id="3" name="AutoShape 3"/>
          <p:cNvSpPr/>
          <p:nvPr/>
        </p:nvSpPr>
        <p:spPr>
          <a:xfrm>
            <a:off x="410401" y="781761"/>
            <a:ext cx="17272448" cy="9162340"/>
          </a:xfrm>
          <a:prstGeom prst="rect">
            <a:avLst/>
          </a:prstGeom>
          <a:solidFill>
            <a:srgbClr val="FFFBEC"/>
          </a:solidFill>
        </p:spPr>
        <p:txBody>
          <a:bodyPr/>
          <a:lstStyle/>
          <a:p>
            <a:endParaRPr lang="en-US"/>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26529" y="315536"/>
            <a:ext cx="1118431" cy="93244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601003">
            <a:off x="-296464" y="9005287"/>
            <a:ext cx="1755749" cy="1318408"/>
          </a:xfrm>
          <a:prstGeom prst="rect">
            <a:avLst/>
          </a:prstGeom>
        </p:spPr>
      </p:pic>
      <p:grpSp>
        <p:nvGrpSpPr>
          <p:cNvPr id="14" name="Group 13"/>
          <p:cNvGrpSpPr/>
          <p:nvPr/>
        </p:nvGrpSpPr>
        <p:grpSpPr>
          <a:xfrm>
            <a:off x="6609043" y="951908"/>
            <a:ext cx="4905482" cy="1066800"/>
            <a:chOff x="304800" y="190500"/>
            <a:chExt cx="4905482" cy="1066800"/>
          </a:xfrm>
        </p:grpSpPr>
        <p:sp>
          <p:nvSpPr>
            <p:cNvPr id="15" name="Rectangle 14"/>
            <p:cNvSpPr/>
            <p:nvPr/>
          </p:nvSpPr>
          <p:spPr>
            <a:xfrm>
              <a:off x="304800" y="190500"/>
              <a:ext cx="48768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349656" y="190500"/>
              <a:ext cx="4860626"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2: </a:t>
              </a:r>
              <a:r>
                <a:rPr kumimoji="0" lang="nl-NL"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nl-NL" sz="40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tr6)</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1" name="Oval Callout 20"/>
          <p:cNvSpPr/>
          <p:nvPr/>
        </p:nvSpPr>
        <p:spPr>
          <a:xfrm>
            <a:off x="3581400" y="4522152"/>
            <a:ext cx="1663033" cy="848616"/>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oup 16"/>
          <p:cNvGrpSpPr/>
          <p:nvPr/>
        </p:nvGrpSpPr>
        <p:grpSpPr>
          <a:xfrm>
            <a:off x="4900147" y="2460458"/>
            <a:ext cx="7498302" cy="1911036"/>
            <a:chOff x="6553200" y="2666700"/>
            <a:chExt cx="7498302" cy="1911036"/>
          </a:xfrm>
        </p:grpSpPr>
        <p:sp>
          <p:nvSpPr>
            <p:cNvPr id="9" name="TextBox 8"/>
            <p:cNvSpPr txBox="1"/>
            <p:nvPr/>
          </p:nvSpPr>
          <p:spPr>
            <a:xfrm>
              <a:off x="6553200" y="3380176"/>
              <a:ext cx="19865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Tính:</a:t>
              </a:r>
            </a:p>
          </p:txBody>
        </p:sp>
        <mc:AlternateContent xmlns:mc="http://schemas.openxmlformats.org/markup-compatibility/2006" xmlns:a14="http://schemas.microsoft.com/office/drawing/2010/main">
          <mc:Choice Requires="a14">
            <p:sp>
              <p:nvSpPr>
                <p:cNvPr id="8" name="Rectangle 7"/>
                <p:cNvSpPr/>
                <p:nvPr/>
              </p:nvSpPr>
              <p:spPr>
                <a:xfrm>
                  <a:off x="8001000" y="2666700"/>
                  <a:ext cx="6050502" cy="19110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rad>
                          <m:radPr>
                            <m:ctrlPr>
                              <a:rPr lang="en-US" sz="4000" i="1">
                                <a:latin typeface="Cambria Math" panose="02040503050406030204" pitchFamily="18" charset="0"/>
                              </a:rPr>
                            </m:ctrlPr>
                          </m:radPr>
                          <m:deg>
                            <m:r>
                              <a:rPr lang="en-US" sz="4000" i="0">
                                <a:latin typeface="Cambria Math" panose="02040503050406030204" pitchFamily="18" charset="0"/>
                              </a:rPr>
                              <m:t>3</m:t>
                            </m:r>
                          </m:deg>
                          <m:e>
                            <m:r>
                              <a:rPr lang="en-US" sz="4000" i="0">
                                <a:latin typeface="Cambria Math" panose="02040503050406030204" pitchFamily="18" charset="0"/>
                              </a:rPr>
                              <m:t>−</m:t>
                            </m:r>
                            <m:r>
                              <a:rPr lang="en-US" sz="4000" i="0">
                                <a:latin typeface="Cambria Math" panose="02040503050406030204" pitchFamily="18" charset="0"/>
                              </a:rPr>
                              <m:t>64</m:t>
                            </m:r>
                          </m:e>
                        </m:rad>
                        <m:r>
                          <m:rPr>
                            <m:nor/>
                          </m:rPr>
                          <a:rPr lang="en-US" sz="4000" i="1">
                            <a:latin typeface="Cambria Math" panose="02040503050406030204" pitchFamily="18" charset="0"/>
                          </a:rPr>
                          <m:t>                          </m:t>
                        </m:r>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rad>
                          <m:radPr>
                            <m:ctrlPr>
                              <a:rPr lang="en-US" sz="4000" i="1">
                                <a:latin typeface="Cambria Math" panose="02040503050406030204" pitchFamily="18" charset="0"/>
                              </a:rPr>
                            </m:ctrlPr>
                          </m:radPr>
                          <m:deg>
                            <m:r>
                              <a:rPr lang="en-US" sz="4000" i="0">
                                <a:latin typeface="Cambria Math" panose="02040503050406030204" pitchFamily="18" charset="0"/>
                              </a:rPr>
                              <m:t>4</m:t>
                            </m:r>
                          </m:deg>
                          <m:e>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16</m:t>
                                </m:r>
                              </m:den>
                            </m:f>
                          </m:e>
                        </m:rad>
                      </m:oMath>
                    </m:oMathPara>
                  </a14:m>
                  <a:endParaRPr lang="en-US" sz="4000"/>
                </a:p>
              </p:txBody>
            </p:sp>
          </mc:Choice>
          <mc:Fallback xmlns="">
            <p:sp>
              <p:nvSpPr>
                <p:cNvPr id="8" name="Rectangle 7"/>
                <p:cNvSpPr>
                  <a:spLocks noRot="1" noChangeAspect="1" noMove="1" noResize="1" noEditPoints="1" noAdjustHandles="1" noChangeArrowheads="1" noChangeShapeType="1" noTextEdit="1"/>
                </p:cNvSpPr>
                <p:nvPr/>
              </p:nvSpPr>
              <p:spPr>
                <a:xfrm>
                  <a:off x="8001000" y="2666700"/>
                  <a:ext cx="6050502" cy="1911036"/>
                </a:xfrm>
                <a:prstGeom prst="rect">
                  <a:avLst/>
                </a:prstGeom>
                <a:blipFill>
                  <a:blip r:embed="rId1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9" name="Rectangle 18"/>
              <p:cNvSpPr/>
              <p:nvPr/>
            </p:nvSpPr>
            <p:spPr>
              <a:xfrm>
                <a:off x="4648200" y="6028188"/>
                <a:ext cx="8202245" cy="8377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b="0" i="1" smtClean="0">
                          <a:latin typeface="Cambria Math" panose="02040503050406030204" pitchFamily="18" charset="0"/>
                        </a:rPr>
                        <m:t>               </m:t>
                      </m:r>
                      <m:rad>
                        <m:radPr>
                          <m:ctrlPr>
                            <a:rPr lang="en-US" sz="4000" i="1">
                              <a:latin typeface="Cambria Math" panose="02040503050406030204" pitchFamily="18" charset="0"/>
                            </a:rPr>
                          </m:ctrlPr>
                        </m:radPr>
                        <m:deg>
                          <m:r>
                            <a:rPr lang="en-US" sz="4000" i="0">
                              <a:latin typeface="Cambria Math" panose="02040503050406030204" pitchFamily="18" charset="0"/>
                            </a:rPr>
                            <m:t>3</m:t>
                          </m:r>
                        </m:deg>
                        <m:e>
                          <m:r>
                            <a:rPr lang="en-US" sz="4000" i="0">
                              <a:latin typeface="Cambria Math" panose="02040503050406030204" pitchFamily="18" charset="0"/>
                            </a:rPr>
                            <m:t>−</m:t>
                          </m:r>
                          <m:r>
                            <a:rPr lang="en-US" sz="4000" i="0">
                              <a:latin typeface="Cambria Math" panose="02040503050406030204" pitchFamily="18" charset="0"/>
                            </a:rPr>
                            <m:t>64</m:t>
                          </m:r>
                        </m:e>
                      </m:rad>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ad>
                        <m:radPr>
                          <m:ctrlPr>
                            <a:rPr lang="en-US" sz="4000" i="1">
                              <a:latin typeface="Cambria Math" panose="02040503050406030204" pitchFamily="18" charset="0"/>
                            </a:rPr>
                          </m:ctrlPr>
                        </m:radPr>
                        <m:deg>
                          <m:r>
                            <a:rPr lang="en-US" sz="4000" i="0">
                              <a:latin typeface="Cambria Math" panose="02040503050406030204" pitchFamily="18" charset="0"/>
                            </a:rPr>
                            <m:t>3</m:t>
                          </m:r>
                        </m:deg>
                        <m:e>
                          <m:sSup>
                            <m:sSupPr>
                              <m:ctrlPr>
                                <a:rPr lang="en-US" sz="4000" i="1">
                                  <a:latin typeface="Cambria Math" panose="02040503050406030204" pitchFamily="18" charset="0"/>
                                </a:rPr>
                              </m:ctrlPr>
                            </m:sSupPr>
                            <m:e>
                              <m:d>
                                <m:dPr>
                                  <m:ctrlPr>
                                    <a:rPr lang="en-US" sz="4000" i="1">
                                      <a:latin typeface="Cambria Math" panose="02040503050406030204" pitchFamily="18" charset="0"/>
                                    </a:rPr>
                                  </m:ctrlPr>
                                </m:dPr>
                                <m:e>
                                  <m:r>
                                    <a:rPr lang="en-US" sz="4000" i="0">
                                      <a:latin typeface="Cambria Math" panose="02040503050406030204" pitchFamily="18" charset="0"/>
                                    </a:rPr>
                                    <m:t>−</m:t>
                                  </m:r>
                                  <m:r>
                                    <a:rPr lang="en-US" sz="4000" i="0">
                                      <a:latin typeface="Cambria Math" panose="02040503050406030204" pitchFamily="18" charset="0"/>
                                    </a:rPr>
                                    <m:t>4</m:t>
                                  </m:r>
                                </m:e>
                              </m:d>
                            </m:e>
                            <m:sup>
                              <m:r>
                                <a:rPr lang="en-US" sz="4000" i="0">
                                  <a:latin typeface="Cambria Math" panose="02040503050406030204" pitchFamily="18" charset="0"/>
                                </a:rPr>
                                <m:t>3</m:t>
                              </m:r>
                            </m:sup>
                          </m:sSup>
                        </m:e>
                      </m:rad>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4</m:t>
                      </m:r>
                    </m:oMath>
                  </m:oMathPara>
                </a14:m>
                <a:endParaRPr lang="en-US" sz="4000"/>
              </a:p>
            </p:txBody>
          </p:sp>
        </mc:Choice>
        <mc:Fallback xmlns="">
          <p:sp>
            <p:nvSpPr>
              <p:cNvPr id="19" name="Rectangle 18"/>
              <p:cNvSpPr>
                <a:spLocks noRot="1" noChangeAspect="1" noMove="1" noResize="1" noEditPoints="1" noAdjustHandles="1" noChangeArrowheads="1" noChangeShapeType="1" noTextEdit="1"/>
              </p:cNvSpPr>
              <p:nvPr/>
            </p:nvSpPr>
            <p:spPr>
              <a:xfrm>
                <a:off x="4648200" y="6028188"/>
                <a:ext cx="8202245" cy="83779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852778" y="7567370"/>
                <a:ext cx="8506888" cy="19235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𝑏</m:t>
                      </m:r>
                      <m:r>
                        <a:rPr lang="en-US" sz="4000" i="0">
                          <a:latin typeface="Cambria Math" panose="02040503050406030204" pitchFamily="18" charset="0"/>
                        </a:rPr>
                        <m:t>)</m:t>
                      </m:r>
                      <m:r>
                        <a:rPr lang="en-US" sz="4000" b="0" i="0" smtClean="0">
                          <a:latin typeface="Cambria Math" panose="02040503050406030204" pitchFamily="18" charset="0"/>
                        </a:rPr>
                        <m:t>             </m:t>
                      </m:r>
                      <m:r>
                        <m:rPr>
                          <m:nor/>
                        </m:rPr>
                        <a:rPr lang="en-US" sz="4000" i="1">
                          <a:latin typeface="Cambria Math" panose="02040503050406030204" pitchFamily="18" charset="0"/>
                        </a:rPr>
                        <m:t> </m:t>
                      </m:r>
                      <m:rad>
                        <m:radPr>
                          <m:ctrlPr>
                            <a:rPr lang="en-US" sz="4000" i="1">
                              <a:latin typeface="Cambria Math" panose="02040503050406030204" pitchFamily="18" charset="0"/>
                            </a:rPr>
                          </m:ctrlPr>
                        </m:radPr>
                        <m:deg>
                          <m:r>
                            <a:rPr lang="en-US" sz="4000" i="0">
                              <a:latin typeface="Cambria Math" panose="02040503050406030204" pitchFamily="18" charset="0"/>
                            </a:rPr>
                            <m:t>4</m:t>
                          </m:r>
                        </m:deg>
                        <m:e>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16</m:t>
                              </m:r>
                            </m:den>
                          </m:f>
                        </m:e>
                      </m:rad>
                      <m:r>
                        <a:rPr lang="en-US" sz="4000" i="0">
                          <a:latin typeface="Cambria Math" panose="02040503050406030204" pitchFamily="18" charset="0"/>
                        </a:rPr>
                        <m:t>=</m:t>
                      </m:r>
                      <m:r>
                        <m:rPr>
                          <m:nor/>
                        </m:rPr>
                        <a:rPr lang="en-US" sz="4000" i="1">
                          <a:latin typeface="Cambria Math" panose="02040503050406030204" pitchFamily="18" charset="0"/>
                        </a:rPr>
                        <m:t> </m:t>
                      </m:r>
                      <m:rad>
                        <m:radPr>
                          <m:ctrlPr>
                            <a:rPr lang="en-US" sz="4000" i="1">
                              <a:latin typeface="Cambria Math" panose="02040503050406030204" pitchFamily="18" charset="0"/>
                            </a:rPr>
                          </m:ctrlPr>
                        </m:radPr>
                        <m:deg>
                          <m:r>
                            <a:rPr lang="en-US" sz="4000" i="0">
                              <a:latin typeface="Cambria Math" panose="02040503050406030204" pitchFamily="18" charset="0"/>
                            </a:rPr>
                            <m:t>4</m:t>
                          </m:r>
                        </m:deg>
                        <m:e>
                          <m:sSup>
                            <m:sSupPr>
                              <m:ctrlPr>
                                <a:rPr lang="en-US" sz="4000" i="1">
                                  <a:latin typeface="Cambria Math" panose="02040503050406030204" pitchFamily="18" charset="0"/>
                                </a:rPr>
                              </m:ctrlPr>
                            </m:sSupPr>
                            <m:e>
                              <m:d>
                                <m:dPr>
                                  <m:ctrlPr>
                                    <a:rPr lang="en-US" sz="4000" i="1">
                                      <a:latin typeface="Cambria Math" panose="02040503050406030204" pitchFamily="18" charset="0"/>
                                    </a:rPr>
                                  </m:ctrlPr>
                                </m:dPr>
                                <m:e>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e>
                              </m:d>
                            </m:e>
                            <m:sup>
                              <m:r>
                                <a:rPr lang="en-US" sz="4000" i="0">
                                  <a:latin typeface="Cambria Math" panose="02040503050406030204" pitchFamily="18" charset="0"/>
                                </a:rPr>
                                <m:t>4</m:t>
                              </m:r>
                            </m:sup>
                          </m:sSup>
                        </m:e>
                      </m:rad>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oMath>
                  </m:oMathPara>
                </a14:m>
                <a:endParaRPr lang="en-US" sz="4000"/>
              </a:p>
            </p:txBody>
          </p:sp>
        </mc:Choice>
        <mc:Fallback xmlns="">
          <p:sp>
            <p:nvSpPr>
              <p:cNvPr id="22" name="Rectangle 21"/>
              <p:cNvSpPr>
                <a:spLocks noRot="1" noChangeAspect="1" noMove="1" noResize="1" noEditPoints="1" noAdjustHandles="1" noChangeArrowheads="1" noChangeShapeType="1" noTextEdit="1"/>
              </p:cNvSpPr>
              <p:nvPr/>
            </p:nvSpPr>
            <p:spPr>
              <a:xfrm>
                <a:off x="3852778" y="7567370"/>
                <a:ext cx="8506888" cy="1923540"/>
              </a:xfrm>
              <a:prstGeom prst="rect">
                <a:avLst/>
              </a:prstGeom>
              <a:blipFill>
                <a:blip r:embed="rId18"/>
                <a:stretch>
                  <a:fillRect/>
                </a:stretch>
              </a:blipFill>
            </p:spPr>
            <p:txBody>
              <a:bodyPr/>
              <a:lstStyle/>
              <a:p>
                <a:r>
                  <a:rPr lang="en-US">
                    <a:noFill/>
                  </a:rPr>
                  <a:t> </a:t>
                </a:r>
              </a:p>
            </p:txBody>
          </p:sp>
        </mc:Fallback>
      </mc:AlternateContent>
      <p:pic>
        <p:nvPicPr>
          <p:cNvPr id="23"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5877" y="143292"/>
            <a:ext cx="1118431" cy="932447"/>
          </a:xfrm>
          <a:prstGeom prst="rect">
            <a:avLst/>
          </a:prstGeom>
        </p:spPr>
      </p:pic>
      <p:pic>
        <p:nvPicPr>
          <p:cNvPr id="26" name="Picture 25"/>
          <p:cNvPicPr>
            <a:picLocks noChangeAspect="1"/>
          </p:cNvPicPr>
          <p:nvPr/>
        </p:nvPicPr>
        <p:blipFill>
          <a:blip r:embed="rId19"/>
          <a:stretch>
            <a:fillRect/>
          </a:stretch>
        </p:blipFill>
        <p:spPr>
          <a:xfrm>
            <a:off x="15815844" y="7826278"/>
            <a:ext cx="1944793" cy="2139881"/>
          </a:xfrm>
          <a:prstGeom prst="rect">
            <a:avLst/>
          </a:prstGeom>
        </p:spPr>
      </p:pic>
    </p:spTree>
    <p:extLst>
      <p:ext uri="{BB962C8B-B14F-4D97-AF65-F5344CB8AC3E}">
        <p14:creationId xmlns:p14="http://schemas.microsoft.com/office/powerpoint/2010/main" val="2992004048"/>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 y="1"/>
            <a:ext cx="18288001" cy="10287000"/>
          </a:xfrm>
          <a:prstGeom prst="rect">
            <a:avLst/>
          </a:prstGeom>
        </p:spPr>
      </p:pic>
      <p:pic>
        <p:nvPicPr>
          <p:cNvPr id="24"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9200" y="6057900"/>
            <a:ext cx="1301562" cy="1301562"/>
          </a:xfrm>
          <a:prstGeom prst="rect">
            <a:avLst/>
          </a:prstGeom>
        </p:spPr>
      </p:pic>
      <p:grpSp>
        <p:nvGrpSpPr>
          <p:cNvPr id="9" name="Group 8"/>
          <p:cNvGrpSpPr/>
          <p:nvPr/>
        </p:nvGrpSpPr>
        <p:grpSpPr>
          <a:xfrm>
            <a:off x="4495800" y="1792940"/>
            <a:ext cx="9302600" cy="2971800"/>
            <a:chOff x="1981200" y="3286150"/>
            <a:chExt cx="13493600" cy="4448150"/>
          </a:xfrm>
        </p:grpSpPr>
        <p:grpSp>
          <p:nvGrpSpPr>
            <p:cNvPr id="16" name="Group 15"/>
            <p:cNvGrpSpPr/>
            <p:nvPr/>
          </p:nvGrpSpPr>
          <p:grpSpPr>
            <a:xfrm>
              <a:off x="1981200" y="3286150"/>
              <a:ext cx="13493600" cy="4448150"/>
              <a:chOff x="491902" y="3530459"/>
              <a:chExt cx="16767398" cy="6062252"/>
            </a:xfrm>
          </p:grpSpPr>
          <p:sp>
            <p:nvSpPr>
              <p:cNvPr id="6" name="AutoShape 6"/>
              <p:cNvSpPr/>
              <p:nvPr/>
            </p:nvSpPr>
            <p:spPr>
              <a:xfrm>
                <a:off x="491902" y="3530459"/>
                <a:ext cx="16328415" cy="6062252"/>
              </a:xfrm>
              <a:prstGeom prst="rect">
                <a:avLst/>
              </a:prstGeom>
              <a:solidFill>
                <a:srgbClr val="DB9463"/>
              </a:solidFill>
            </p:spPr>
            <p:txBody>
              <a:bodyPr/>
              <a:lstStyle/>
              <a:p>
                <a:endParaRPr lang="en-US"/>
              </a:p>
            </p:txBody>
          </p:sp>
          <p:sp>
            <p:nvSpPr>
              <p:cNvPr id="7" name="AutoShape 7"/>
              <p:cNvSpPr/>
              <p:nvPr/>
            </p:nvSpPr>
            <p:spPr>
              <a:xfrm>
                <a:off x="805442" y="3778343"/>
                <a:ext cx="16453858" cy="5757218"/>
              </a:xfrm>
              <a:prstGeom prst="rect">
                <a:avLst/>
              </a:prstGeom>
              <a:solidFill>
                <a:srgbClr val="FFFBEC"/>
              </a:solidFill>
            </p:spPr>
            <p:txBody>
              <a:bodyPr/>
              <a:lstStyle/>
              <a:p>
                <a:endParaRPr lang="en-US"/>
              </a:p>
            </p:txBody>
          </p:sp>
        </p:grpSp>
        <p:sp>
          <p:nvSpPr>
            <p:cNvPr id="8" name="Rectangle 7"/>
            <p:cNvSpPr/>
            <p:nvPr/>
          </p:nvSpPr>
          <p:spPr>
            <a:xfrm>
              <a:off x="5186557" y="4253652"/>
              <a:ext cx="9149122" cy="238399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LUYỆN</a:t>
              </a:r>
              <a:r>
                <a:rPr kumimoji="0" lang="en-US" sz="6500" b="1" i="0" u="none" strike="noStrike" kern="1200" cap="none" spc="0" normalizeH="0" noProof="0">
                  <a:ln>
                    <a:noFill/>
                  </a:ln>
                  <a:solidFill>
                    <a:prstClr val="black"/>
                  </a:solidFill>
                  <a:effectLst/>
                  <a:uLnTx/>
                  <a:uFillTx/>
                  <a:latin typeface="Arial" panose="020B0604020202020204" pitchFamily="34" charset="0"/>
                  <a:ea typeface="Times New Roman" panose="02020603050405020304" pitchFamily="18" charset="0"/>
                  <a:cs typeface="+mn-cs"/>
                </a:rPr>
                <a:t> TẬP</a:t>
              </a:r>
              <a:endParaRPr kumimoji="0" lang="en-US" sz="65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endParaRPr>
            </a:p>
          </p:txBody>
        </p:sp>
      </p:grpSp>
      <p:pic>
        <p:nvPicPr>
          <p:cNvPr id="29"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80489" flipH="1" flipV="1">
            <a:off x="13155301" y="1685677"/>
            <a:ext cx="955379" cy="1010498"/>
          </a:xfrm>
          <a:prstGeom prst="rect">
            <a:avLst/>
          </a:prstGeom>
        </p:spPr>
      </p:pic>
      <p:pic>
        <p:nvPicPr>
          <p:cNvPr id="15" name="Picture 13"/>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859220" y="1503888"/>
            <a:ext cx="1301562" cy="1301562"/>
          </a:xfrm>
          <a:prstGeom prst="rect">
            <a:avLst/>
          </a:prstGeom>
        </p:spPr>
      </p:pic>
      <p:pic>
        <p:nvPicPr>
          <p:cNvPr id="10" name="Picture 9"/>
          <p:cNvPicPr>
            <a:picLocks noChangeAspect="1"/>
          </p:cNvPicPr>
          <p:nvPr/>
        </p:nvPicPr>
        <p:blipFill>
          <a:blip r:embed="rId8"/>
          <a:stretch>
            <a:fillRect/>
          </a:stretch>
        </p:blipFill>
        <p:spPr>
          <a:xfrm>
            <a:off x="5314008" y="6943557"/>
            <a:ext cx="7840136" cy="2865368"/>
          </a:xfrm>
          <a:prstGeom prst="rect">
            <a:avLst/>
          </a:prstGeom>
        </p:spPr>
      </p:pic>
    </p:spTree>
    <p:extLst>
      <p:ext uri="{BB962C8B-B14F-4D97-AF65-F5344CB8AC3E}">
        <p14:creationId xmlns:p14="http://schemas.microsoft.com/office/powerpoint/2010/main" val="100390448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117804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1663924" y="2072731"/>
            <a:ext cx="15023876" cy="35279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66622" y="6173854"/>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70803" y="8444130"/>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64020" y="8213257"/>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64020" y="6250054"/>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123351" y="1920331"/>
                <a:ext cx="14242295" cy="3173305"/>
              </a:xfrm>
              <a:prstGeom prst="rect">
                <a:avLst/>
              </a:prstGeom>
            </p:spPr>
            <p:txBody>
              <a:bodyPr wrap="square">
                <a:spAutoFit/>
              </a:bodyPr>
              <a:lstStyle/>
              <a:p>
                <a:pPr algn="just">
                  <a:lnSpc>
                    <a:spcPct val="150000"/>
                  </a:lnSpc>
                </a:pPr>
                <a:r>
                  <a:rPr lang="nl-NL" sz="4500" b="1">
                    <a:solidFill>
                      <a:schemeClr val="bg1"/>
                    </a:solidFill>
                    <a:latin typeface="Arial" panose="020B0604020202020204" pitchFamily="34" charset="0"/>
                    <a:ea typeface="Calibri" panose="020F0502020204030204" pitchFamily="34" charset="0"/>
                    <a:cs typeface="Arial" panose="020B0604020202020204" pitchFamily="34" charset="0"/>
                  </a:rPr>
                  <a:t>Câu 1.</a:t>
                </a:r>
                <a:r>
                  <a:rPr lang="nl-NL" sz="4500">
                    <a:solidFill>
                      <a:schemeClr val="bg1"/>
                    </a:solidFill>
                    <a:effectLst/>
                    <a:latin typeface="Arial" panose="020B0604020202020204" pitchFamily="34" charset="0"/>
                    <a:ea typeface="Calibri" panose="020F0502020204030204" pitchFamily="34" charset="0"/>
                    <a:cs typeface="Arial" panose="020B0604020202020204" pitchFamily="34" charset="0"/>
                  </a:rPr>
                  <a:t> Tính:</a:t>
                </a:r>
                <a14:m>
                  <m:oMath xmlns:m="http://schemas.openxmlformats.org/officeDocument/2006/math">
                    <m:sSup>
                      <m:sSupPr>
                        <m:ctrlP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−0,5</m:t>
                            </m:r>
                          </m:e>
                        </m:d>
                      </m:e>
                      <m:sup>
                        <m:r>
                          <a:rPr lang="nl-NL"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nl-NL"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−62</m:t>
                    </m:r>
                    <m:sSup>
                      <m:sSupPr>
                        <m:ctrlP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5</m:t>
                        </m:r>
                      </m:e>
                      <m:sup>
                        <m:r>
                          <a:rPr lang="nl-NL"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0,25</m:t>
                        </m:r>
                      </m:sup>
                    </m:sSup>
                    <m:r>
                      <a:rPr lang="nl-NL"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f>
                              <m:fPr>
                                <m:ctrlP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nl-NL"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e>
                        </m:d>
                      </m:e>
                      <m:sup>
                        <m:r>
                          <a:rPr lang="nl-NL"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nl-NL"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r>
                      <a:rPr lang="nl-NL"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+19.</m:t>
                    </m:r>
                    <m:sSup>
                      <m:sSupPr>
                        <m:ctrlP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e>
                        </m:d>
                      </m:e>
                      <m:sup>
                        <m:r>
                          <a:rPr lang="nl-NL"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r>
                  <a:rPr lang="nl-NL" sz="4500">
                    <a:solidFill>
                      <a:schemeClr val="bg1"/>
                    </a:solidFill>
                    <a:effectLst/>
                    <a:latin typeface="Arial" panose="020B0604020202020204" pitchFamily="34" charset="0"/>
                    <a:ea typeface="Calibri" panose="020F0502020204030204" pitchFamily="34" charset="0"/>
                    <a:cs typeface="Arial" panose="020B0604020202020204" pitchFamily="34" charset="0"/>
                  </a:rPr>
                  <a:t> kết quả là:</a:t>
                </a:r>
                <a:endParaRPr lang="en-US" sz="45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23351" y="1920331"/>
                <a:ext cx="14242295" cy="3173305"/>
              </a:xfrm>
              <a:prstGeom prst="rect">
                <a:avLst/>
              </a:prstGeom>
              <a:blipFill>
                <a:blip r:embed="rId5"/>
                <a:stretch>
                  <a:fillRect l="-1797" b="-4607"/>
                </a:stretch>
              </a:blipFill>
            </p:spPr>
            <p:txBody>
              <a:bodyPr/>
              <a:lstStyle/>
              <a:p>
                <a:r>
                  <a:rPr lang="en-US">
                    <a:noFill/>
                  </a:rPr>
                  <a:t> </a:t>
                </a:r>
              </a:p>
            </p:txBody>
          </p:sp>
        </mc:Fallback>
      </mc:AlternateContent>
      <p:sp>
        <p:nvSpPr>
          <p:cNvPr id="2" name="Rectangle 1"/>
          <p:cNvSpPr/>
          <p:nvPr/>
        </p:nvSpPr>
        <p:spPr>
          <a:xfrm>
            <a:off x="4249965" y="6372790"/>
            <a:ext cx="1239442"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A.10</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683442" y="6337637"/>
            <a:ext cx="1410964"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12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218578" y="8332460"/>
            <a:ext cx="1344022"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B. 11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725400" y="8452184"/>
            <a:ext cx="1410964"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a:t>
            </a: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13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9830553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 y="1"/>
            <a:ext cx="18288001" cy="10287000"/>
          </a:xfrm>
          <a:prstGeom prst="rect">
            <a:avLst/>
          </a:prstGeom>
        </p:spPr>
      </p:pic>
      <p:sp>
        <p:nvSpPr>
          <p:cNvPr id="9" name="AutoShape 3"/>
          <p:cNvSpPr/>
          <p:nvPr/>
        </p:nvSpPr>
        <p:spPr>
          <a:xfrm>
            <a:off x="336884" y="565009"/>
            <a:ext cx="17602198" cy="9422033"/>
          </a:xfrm>
          <a:prstGeom prst="rect">
            <a:avLst/>
          </a:prstGeom>
          <a:solidFill>
            <a:srgbClr val="FFFBEC"/>
          </a:solidFill>
        </p:spPr>
        <p:txBody>
          <a:bodyPr/>
          <a:lstStyle/>
          <a:p>
            <a:endParaRPr lang="en-US"/>
          </a:p>
        </p:txBody>
      </p:sp>
      <p:grpSp>
        <p:nvGrpSpPr>
          <p:cNvPr id="17" name="Group 16"/>
          <p:cNvGrpSpPr/>
          <p:nvPr/>
        </p:nvGrpSpPr>
        <p:grpSpPr>
          <a:xfrm>
            <a:off x="6261326" y="289583"/>
            <a:ext cx="5715001" cy="1354259"/>
            <a:chOff x="6096000" y="601341"/>
            <a:chExt cx="5715001" cy="1354259"/>
          </a:xfrm>
        </p:grpSpPr>
        <p:pic>
          <p:nvPicPr>
            <p:cNvPr id="18"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6000" y="601341"/>
              <a:ext cx="5715001" cy="1354259"/>
            </a:xfrm>
            <a:prstGeom prst="rect">
              <a:avLst/>
            </a:prstGeom>
          </p:spPr>
        </p:pic>
        <p:sp>
          <p:nvSpPr>
            <p:cNvPr id="19" name="TextBox 5"/>
            <p:cNvSpPr txBox="1"/>
            <p:nvPr/>
          </p:nvSpPr>
          <p:spPr>
            <a:xfrm>
              <a:off x="6743700" y="828642"/>
              <a:ext cx="4648199" cy="923330"/>
            </a:xfrm>
            <a:prstGeom prst="rect">
              <a:avLst/>
            </a:prstGeom>
          </p:spPr>
          <p:txBody>
            <a:bodyPr wrap="square" lIns="0" tIns="0" rIns="0" bIns="0" rtlCol="0" anchor="t">
              <a:spAutoFit/>
            </a:bodyPr>
            <a:lstStyle/>
            <a:p>
              <a:pPr>
                <a:spcBef>
                  <a:spcPct val="0"/>
                </a:spcBef>
              </a:pPr>
              <a:r>
                <a:rPr lang="en-US" sz="5800" b="1" dirty="0">
                  <a:solidFill>
                    <a:schemeClr val="bg1"/>
                  </a:solidFill>
                  <a:latin typeface="Arial" panose="020B0604020202020204" pitchFamily="34" charset="0"/>
                  <a:cs typeface="Arial" panose="020B0604020202020204" pitchFamily="34" charset="0"/>
                </a:rPr>
                <a:t>KHỞI ĐỘNG</a:t>
              </a:r>
            </a:p>
          </p:txBody>
        </p:sp>
      </p:grpSp>
      <mc:AlternateContent xmlns:mc="http://schemas.openxmlformats.org/markup-compatibility/2006" xmlns:a14="http://schemas.microsoft.com/office/drawing/2010/main">
        <mc:Choice Requires="a14">
          <p:sp>
            <p:nvSpPr>
              <p:cNvPr id="21" name="Rectangle 20"/>
              <p:cNvSpPr/>
              <p:nvPr/>
            </p:nvSpPr>
            <p:spPr>
              <a:xfrm>
                <a:off x="816967" y="1683943"/>
                <a:ext cx="16616791" cy="8288231"/>
              </a:xfrm>
              <a:prstGeom prst="rect">
                <a:avLst/>
              </a:prstGeom>
            </p:spPr>
            <p:txBody>
              <a:bodyPr wrap="square">
                <a:spAutoFit/>
              </a:bodyPr>
              <a:lstStyle/>
              <a:p>
                <a:pPr algn="just">
                  <a:lnSpc>
                    <a:spcPct val="150000"/>
                  </a:lnSpc>
                </a:pPr>
                <a:r>
                  <a:rPr lang="nl-NL" sz="4000">
                    <a:latin typeface="Arial" panose="020B0604020202020204" pitchFamily="34" charset="0"/>
                    <a:ea typeface="Calibri" panose="020F0502020204030204" pitchFamily="34" charset="0"/>
                    <a:cs typeface="Arial" panose="020B0604020202020204" pitchFamily="34" charset="0"/>
                  </a:rPr>
                  <a:t>Ngân hàng thường tính lãi suất cho khách hàng theo thể thức lãi kép theo định kì, tức là nếu đến kì hạn người gửi không rút lãi ra thì tiền lãi được tính vào vốn của kì kế tiếp. Nếu một người gửi số tiền P với lãi suất r mỗi kì thì sau N kì, số tiền người đó thu dược (cả vốn lẫn lãi) được tính theo công thức lãi kép sau: </a:t>
                </a:r>
                <a:endParaRPr lang="en-US" sz="40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nl-NL" sz="4000" i="1">
                          <a:effectLst/>
                          <a:latin typeface="Cambria Math" panose="02040503050406030204" pitchFamily="18" charset="0"/>
                          <a:ea typeface="Calibri" panose="020F0502020204030204" pitchFamily="34" charset="0"/>
                          <a:cs typeface="Times New Roman" panose="02020603050405020304" pitchFamily="18" charset="0"/>
                        </a:rPr>
                        <m:t>𝐴</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nl-NL" sz="4000" i="1">
                          <a:effectLst/>
                          <a:latin typeface="Cambria Math" panose="02040503050406030204" pitchFamily="18" charset="0"/>
                          <a:ea typeface="Calibri" panose="020F0502020204030204" pitchFamily="34" charset="0"/>
                          <a:cs typeface="Times New Roman" panose="02020603050405020304" pitchFamily="18" charset="0"/>
                        </a:rPr>
                        <m:t>𝑃</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nl-NL" sz="4000" i="1">
                          <a:effectLst/>
                          <a:latin typeface="Cambria Math" panose="02040503050406030204" pitchFamily="18" charset="0"/>
                          <a:ea typeface="Calibri" panose="020F0502020204030204" pitchFamily="34" charset="0"/>
                          <a:cs typeface="Times New Roman" panose="02020603050405020304" pitchFamily="18" charset="0"/>
                        </a:rPr>
                        <m:t>1</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nl-NL" sz="4000" i="1">
                          <a:effectLst/>
                          <a:latin typeface="Cambria Math" panose="02040503050406030204" pitchFamily="18" charset="0"/>
                          <a:ea typeface="Calibri" panose="020F0502020204030204" pitchFamily="34" charset="0"/>
                          <a:cs typeface="Times New Roman" panose="02020603050405020304" pitchFamily="18" charset="0"/>
                        </a:rPr>
                        <m:t>𝑟</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4000" i="1">
                              <a:effectLst/>
                              <a:latin typeface="Cambria Math" panose="02040503050406030204" pitchFamily="18" charset="0"/>
                              <a:ea typeface="Calibri" panose="020F0502020204030204" pitchFamily="34" charset="0"/>
                              <a:cs typeface="Times New Roman" panose="02020603050405020304" pitchFamily="18" charset="0"/>
                            </a:rPr>
                            <m:t>𝑁</m:t>
                          </m:r>
                        </m:sup>
                      </m:sSup>
                    </m:oMath>
                  </m:oMathPara>
                </a14:m>
                <a:endParaRPr lang="en-US" sz="40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a:effectLst/>
                    <a:latin typeface="Arial" panose="020B0604020202020204" pitchFamily="34" charset="0"/>
                    <a:ea typeface="Malgun Gothic" panose="020B0503020000020004" pitchFamily="34" charset="-127"/>
                    <a:cs typeface="Arial" panose="020B0604020202020204" pitchFamily="34" charset="0"/>
                  </a:rPr>
                  <a:t>Bác Minh gửi tiết kiệm số tiền 100 triệu đồng kì hạn 12 tháng với lãi suất 6% một năm. Giả sử lãi suất không thay đổi. Tính số tiền (cả vốn lẫn lãi) bác Minh thu đươc sau 3 năm.</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816967" y="1683943"/>
                <a:ext cx="16616791" cy="8288231"/>
              </a:xfrm>
              <a:prstGeom prst="rect">
                <a:avLst/>
              </a:prstGeom>
              <a:blipFill>
                <a:blip r:embed="rId16"/>
                <a:stretch>
                  <a:fillRect l="-1284" r="-1321" b="-2206"/>
                </a:stretch>
              </a:blipFill>
            </p:spPr>
            <p:txBody>
              <a:bodyPr/>
              <a:lstStyle/>
              <a:p>
                <a:r>
                  <a:rPr lang="en-US">
                    <a:noFill/>
                  </a:rPr>
                  <a:t> </a:t>
                </a:r>
              </a:p>
            </p:txBody>
          </p:sp>
        </mc:Fallback>
      </mc:AlternateContent>
      <p:pic>
        <p:nvPicPr>
          <p:cNvPr id="6" name="Picture 5"/>
          <p:cNvPicPr>
            <a:picLocks noChangeAspect="1"/>
          </p:cNvPicPr>
          <p:nvPr/>
        </p:nvPicPr>
        <p:blipFill>
          <a:blip r:embed="rId17"/>
          <a:stretch>
            <a:fillRect/>
          </a:stretch>
        </p:blipFill>
        <p:spPr>
          <a:xfrm>
            <a:off x="16534540" y="169733"/>
            <a:ext cx="1579001" cy="1469263"/>
          </a:xfrm>
          <a:prstGeom prst="rect">
            <a:avLst/>
          </a:prstGeom>
        </p:spPr>
      </p:pic>
      <p:pic>
        <p:nvPicPr>
          <p:cNvPr id="7" name="Picture 6"/>
          <p:cNvPicPr>
            <a:picLocks noChangeAspect="1"/>
          </p:cNvPicPr>
          <p:nvPr/>
        </p:nvPicPr>
        <p:blipFill>
          <a:blip r:embed="rId18"/>
          <a:stretch>
            <a:fillRect/>
          </a:stretch>
        </p:blipFill>
        <p:spPr>
          <a:xfrm>
            <a:off x="17139292" y="9200474"/>
            <a:ext cx="1036410" cy="999831"/>
          </a:xfrm>
          <a:prstGeom prst="rect">
            <a:avLst/>
          </a:prstGeom>
        </p:spPr>
      </p:pic>
      <p:pic>
        <p:nvPicPr>
          <p:cNvPr id="8" name="Picture 7"/>
          <p:cNvPicPr>
            <a:picLocks noChangeAspect="1"/>
          </p:cNvPicPr>
          <p:nvPr/>
        </p:nvPicPr>
        <p:blipFill>
          <a:blip r:embed="rId19"/>
          <a:stretch>
            <a:fillRect/>
          </a:stretch>
        </p:blipFill>
        <p:spPr>
          <a:xfrm>
            <a:off x="792904" y="25790"/>
            <a:ext cx="1329043" cy="10303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33600" y="2324100"/>
            <a:ext cx="14608230" cy="308697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277330" y="8205158"/>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2194011" y="8219894"/>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762389" y="6286500"/>
            <a:ext cx="1107996"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1	</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4079574" y="7774636"/>
                <a:ext cx="2473626" cy="1898790"/>
              </a:xfrm>
              <a:prstGeom prst="rect">
                <a:avLst/>
              </a:prstGeom>
            </p:spPr>
            <p:txBody>
              <a:bodyPr wrap="none">
                <a:spAutoFit/>
              </a:bodyPr>
              <a:lstStyle/>
              <a:p>
                <a:pPr lvl="0">
                  <a:lnSpc>
                    <a:spcPct val="250000"/>
                  </a:lnSpc>
                  <a:spcAft>
                    <a:spcPts val="800"/>
                  </a:spcAft>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sSup>
                      <m:sSupPr>
                        <m:ctrlPr>
                          <a:rPr lang="en-US" sz="4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e>
                      <m:sup>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79574" y="7774636"/>
                <a:ext cx="2473626" cy="1898790"/>
              </a:xfrm>
              <a:prstGeom prst="rect">
                <a:avLst/>
              </a:prstGeom>
              <a:blipFill>
                <a:blip r:embed="rId5"/>
                <a:stretch>
                  <a:fillRect l="-8621"/>
                </a:stretch>
              </a:blipFill>
            </p:spPr>
            <p:txBody>
              <a:bodyPr/>
              <a:lstStyle/>
              <a:p>
                <a:r>
                  <a:rPr lang="en-US">
                    <a:noFill/>
                  </a:rPr>
                  <a:t> </a:t>
                </a:r>
              </a:p>
            </p:txBody>
          </p:sp>
        </mc:Fallback>
      </mc:AlternateContent>
      <p:sp>
        <p:nvSpPr>
          <p:cNvPr id="5" name="Rectangle 4"/>
          <p:cNvSpPr/>
          <p:nvPr/>
        </p:nvSpPr>
        <p:spPr>
          <a:xfrm>
            <a:off x="12821735" y="7926794"/>
            <a:ext cx="1380506" cy="1746632"/>
          </a:xfrm>
          <a:prstGeom prst="rect">
            <a:avLst/>
          </a:prstGeom>
        </p:spPr>
        <p:txBody>
          <a:bodyPr wrap="none">
            <a:spAutoFit/>
          </a:bodyPr>
          <a:lstStyle/>
          <a:p>
            <a:pPr marL="0" marR="0" lvl="0" indent="0" algn="l" defTabSz="914400" rtl="0" eaLnBrk="1" fontAlgn="auto" latinLnBrk="0" hangingPunct="1">
              <a:lnSpc>
                <a:spcPct val="250000"/>
              </a:lnSpc>
              <a:spcBef>
                <a:spcPts val="0"/>
              </a:spcBef>
              <a:spcAft>
                <a:spcPts val="8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D.</a:t>
            </a:r>
            <a:r>
              <a:rPr kumimoji="0" lang="en-US" sz="4300" b="0" i="0" u="none" strike="noStrike" kern="1200" cap="none" spc="0" normalizeH="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-1</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2276398" y="5652996"/>
                <a:ext cx="3033774" cy="1563505"/>
              </a:xfrm>
              <a:prstGeom prst="rect">
                <a:avLst/>
              </a:prstGeom>
            </p:spPr>
            <p:txBody>
              <a:bodyPr wrap="square">
                <a:spAutoFit/>
              </a:bodyPr>
              <a:lstStyle/>
              <a:p>
                <a:pPr lvl="0">
                  <a:lnSpc>
                    <a:spcPct val="250000"/>
                  </a:lnSpc>
                  <a:spcAft>
                    <a:spcPts val="800"/>
                  </a:spcAft>
                </a:pPr>
                <a:r>
                  <a:rPr lang="en-US" sz="4000">
                    <a:solidFill>
                      <a:prstClr val="white"/>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sSup>
                      <m:sSupPr>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e>
                      <m:sup>
                        <m:rad>
                          <m:radPr>
                            <m:degHide m:val="on"/>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e>
                        </m:rad>
                      </m:sup>
                    </m:sSup>
                    <m:r>
                      <a:rPr lang="en-US" sz="4000" b="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40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276398" y="5652996"/>
                <a:ext cx="3033774" cy="1563505"/>
              </a:xfrm>
              <a:prstGeom prst="rect">
                <a:avLst/>
              </a:prstGeom>
              <a:blipFill>
                <a:blip r:embed="rId6"/>
                <a:stretch>
                  <a:fillRect l="-7229" b="-15564"/>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869521" y="2488421"/>
            <a:ext cx="7965195" cy="1131079"/>
          </a:xfrm>
          <a:prstGeom prst="rect">
            <a:avLst/>
          </a:prstGeom>
        </p:spPr>
        <p:txBody>
          <a:bodyPr wrap="square">
            <a:spAutoFit/>
          </a:bodyPr>
          <a:lstStyle/>
          <a:p>
            <a:pPr algn="just">
              <a:lnSpc>
                <a:spcPct val="150000"/>
              </a:lnSpc>
              <a:spcBef>
                <a:spcPts val="300"/>
              </a:spcBef>
              <a:spcAft>
                <a:spcPts val="600"/>
              </a:spcAft>
            </a:pPr>
            <a:r>
              <a:rPr lang="nl-NL" sz="4500" b="1">
                <a:solidFill>
                  <a:schemeClr val="bg1"/>
                </a:solidFill>
                <a:latin typeface="Arial" panose="020B0604020202020204" pitchFamily="34" charset="0"/>
                <a:ea typeface="Calibri" panose="020F0502020204030204" pitchFamily="34" charset="0"/>
                <a:cs typeface="Arial" panose="020B0604020202020204" pitchFamily="34" charset="0"/>
              </a:rPr>
              <a:t>Câu 2.</a:t>
            </a:r>
            <a:r>
              <a:rPr lang="nl-NL" sz="45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500">
                <a:solidFill>
                  <a:schemeClr val="bg1"/>
                </a:solidFill>
                <a:effectLst/>
                <a:latin typeface="Arial" panose="020B0604020202020204" pitchFamily="34" charset="0"/>
                <a:ea typeface="Calibri" panose="020F0502020204030204" pitchFamily="34" charset="0"/>
                <a:cs typeface="Arial" panose="020B0604020202020204" pitchFamily="34" charset="0"/>
              </a:rPr>
              <a:t>Giá trị của biểu thức</a:t>
            </a:r>
          </a:p>
        </p:txBody>
      </p:sp>
      <mc:AlternateContent xmlns:mc="http://schemas.openxmlformats.org/markup-compatibility/2006" xmlns:a14="http://schemas.microsoft.com/office/drawing/2010/main">
        <mc:Choice Requires="a14">
          <p:sp>
            <p:nvSpPr>
              <p:cNvPr id="3" name="Rectangle 2"/>
              <p:cNvSpPr/>
              <p:nvPr/>
            </p:nvSpPr>
            <p:spPr>
              <a:xfrm>
                <a:off x="5881716" y="3771900"/>
                <a:ext cx="6846618" cy="1426353"/>
              </a:xfrm>
              <a:prstGeom prst="rect">
                <a:avLst/>
              </a:prstGeom>
            </p:spPr>
            <p:txBody>
              <a:bodyPr wrap="none">
                <a:spAutoFit/>
              </a:bodyPr>
              <a:lstStyle/>
              <a:p>
                <a14:m>
                  <m:oMath xmlns:m="http://schemas.openxmlformats.org/officeDocument/2006/math">
                    <m:r>
                      <a:rPr lang="en-US" sz="450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𝐴</m:t>
                    </m:r>
                    <m:r>
                      <a:rPr lang="en-US" sz="4500" b="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e>
                              <m:sup>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e>
                                </m:rad>
                              </m:sup>
                            </m:sSup>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−1</m:t>
                            </m:r>
                          </m:e>
                        </m:d>
                        <m:d>
                          <m:d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e>
                              <m:sup>
                                <m:rad>
                                  <m:radPr>
                                    <m:degHide m:val="on"/>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e>
                                </m:rad>
                              </m:sup>
                            </m:sSup>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e>
                              <m:sup>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e>
                                </m:rad>
                              </m:sup>
                            </m:sSup>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e>
                              <m:sup>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rad>
                                  <m:radPr>
                                    <m:degHide m:val="on"/>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e>
                                </m:rad>
                              </m:sup>
                            </m:sSup>
                          </m:e>
                        </m:d>
                      </m:num>
                      <m:den>
                        <m:sSup>
                          <m:sSup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e>
                          <m:sup>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m:t>
                            </m:r>
                            <m:rad>
                              <m:radPr>
                                <m:degHide m:val="on"/>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e>
                            </m:rad>
                          </m:sup>
                        </m:sSup>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e>
                          <m:sup>
                            <m:rad>
                              <m:radPr>
                                <m:degHide m:val="on"/>
                                <m:ctrlP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5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e>
                            </m:rad>
                          </m:sup>
                        </m:sSup>
                      </m:den>
                    </m:f>
                  </m:oMath>
                </a14:m>
                <a:r>
                  <a:rPr lang="en-US" sz="4500">
                    <a:solidFill>
                      <a:prstClr val="white"/>
                    </a:solidFill>
                    <a:latin typeface="Arial" panose="020B0604020202020204" pitchFamily="34" charset="0"/>
                    <a:ea typeface="Calibri" panose="020F0502020204030204" pitchFamily="34" charset="0"/>
                    <a:cs typeface="Arial" panose="020B0604020202020204" pitchFamily="34" charset="0"/>
                  </a:rPr>
                  <a:t> </a:t>
                </a:r>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5881716" y="3771900"/>
                <a:ext cx="6846618" cy="1426353"/>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399283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D5467"/>
        </a:solidFill>
        <a:effectLst/>
      </p:bgPr>
    </p:bg>
    <p:spTree>
      <p:nvGrpSpPr>
        <p:cNvPr id="1" name=""/>
        <p:cNvGrpSpPr/>
        <p:nvPr/>
      </p:nvGrpSpPr>
      <p:grpSpPr>
        <a:xfrm>
          <a:off x="0" y="0"/>
          <a:ext cx="0" cy="0"/>
          <a:chOff x="0" y="0"/>
          <a:chExt cx="0" cy="0"/>
        </a:xfrm>
      </p:grpSpPr>
      <p:grpSp>
        <p:nvGrpSpPr>
          <p:cNvPr id="8" name="Group 8"/>
          <p:cNvGrpSpPr/>
          <p:nvPr/>
        </p:nvGrpSpPr>
        <p:grpSpPr>
          <a:xfrm>
            <a:off x="6869186" y="2094248"/>
            <a:ext cx="4714152" cy="77452"/>
            <a:chOff x="0" y="0"/>
            <a:chExt cx="1241587" cy="118945"/>
          </a:xfrm>
        </p:grpSpPr>
        <p:sp>
          <p:nvSpPr>
            <p:cNvPr id="9" name="Freeform 9"/>
            <p:cNvSpPr/>
            <p:nvPr/>
          </p:nvSpPr>
          <p:spPr>
            <a:xfrm>
              <a:off x="0" y="0"/>
              <a:ext cx="1241587" cy="118945"/>
            </a:xfrm>
            <a:custGeom>
              <a:avLst/>
              <a:gdLst/>
              <a:ahLst/>
              <a:cxnLst/>
              <a:rect l="l" t="t" r="r" b="b"/>
              <a:pathLst>
                <a:path w="1241587" h="118945">
                  <a:moveTo>
                    <a:pt x="59473" y="0"/>
                  </a:moveTo>
                  <a:lnTo>
                    <a:pt x="1182115" y="0"/>
                  </a:lnTo>
                  <a:cubicBezTo>
                    <a:pt x="1214961" y="0"/>
                    <a:pt x="1241587" y="26627"/>
                    <a:pt x="1241587" y="59473"/>
                  </a:cubicBezTo>
                  <a:lnTo>
                    <a:pt x="1241587" y="59473"/>
                  </a:lnTo>
                  <a:cubicBezTo>
                    <a:pt x="1241587" y="92318"/>
                    <a:pt x="1214961" y="118945"/>
                    <a:pt x="1182115" y="118945"/>
                  </a:cubicBezTo>
                  <a:lnTo>
                    <a:pt x="59473" y="118945"/>
                  </a:lnTo>
                  <a:cubicBezTo>
                    <a:pt x="26627" y="118945"/>
                    <a:pt x="0" y="92318"/>
                    <a:pt x="0" y="59473"/>
                  </a:cubicBezTo>
                  <a:lnTo>
                    <a:pt x="0" y="59473"/>
                  </a:lnTo>
                  <a:cubicBezTo>
                    <a:pt x="0" y="26627"/>
                    <a:pt x="26627" y="0"/>
                    <a:pt x="59473" y="0"/>
                  </a:cubicBezTo>
                  <a:close/>
                </a:path>
              </a:pathLst>
            </a:custGeom>
            <a:solidFill>
              <a:srgbClr val="CB987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1" name="Group 60"/>
          <p:cNvGrpSpPr/>
          <p:nvPr/>
        </p:nvGrpSpPr>
        <p:grpSpPr>
          <a:xfrm>
            <a:off x="-1447800" y="2218173"/>
            <a:ext cx="9144000" cy="5897127"/>
            <a:chOff x="-1600200" y="1789188"/>
            <a:chExt cx="9144000" cy="5897127"/>
          </a:xfrm>
        </p:grpSpPr>
        <p:pic>
          <p:nvPicPr>
            <p:cNvPr id="28" name="Picture 27"/>
            <p:cNvPicPr>
              <a:picLocks noChangeAspect="1"/>
            </p:cNvPicPr>
            <p:nvPr/>
          </p:nvPicPr>
          <p:blipFill>
            <a:blip r:embed="rId2"/>
            <a:stretch>
              <a:fillRect/>
            </a:stretch>
          </p:blipFill>
          <p:spPr>
            <a:xfrm>
              <a:off x="-749540" y="1789188"/>
              <a:ext cx="6670578" cy="5897127"/>
            </a:xfrm>
            <a:prstGeom prst="rect">
              <a:avLst/>
            </a:prstGeom>
          </p:spPr>
        </p:pic>
        <p:sp>
          <p:nvSpPr>
            <p:cNvPr id="57" name="Rectangle 56"/>
            <p:cNvSpPr/>
            <p:nvPr/>
          </p:nvSpPr>
          <p:spPr>
            <a:xfrm>
              <a:off x="-1600200" y="4347508"/>
              <a:ext cx="9144000" cy="1938992"/>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
                  <a:srgbClr val="000000"/>
                </a:buClr>
                <a:buSzTx/>
                <a:buFontTx/>
                <a:buNone/>
                <a:tabLst/>
                <a:defRPr/>
              </a:pPr>
              <a:r>
                <a:rPr kumimoji="0" lang="pt-BR" sz="4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Ghi nhớ </a:t>
              </a:r>
            </a:p>
            <a:p>
              <a:pPr marL="0" marR="0" lvl="0" indent="0" algn="ctr" defTabSz="914400" rtl="0" eaLnBrk="1" fontAlgn="auto" latinLnBrk="0" hangingPunct="1">
                <a:lnSpc>
                  <a:spcPct val="150000"/>
                </a:lnSpc>
                <a:spcBef>
                  <a:spcPts val="0"/>
                </a:spcBef>
                <a:spcAft>
                  <a:spcPts val="0"/>
                </a:spcAft>
                <a:buClr>
                  <a:srgbClr val="000000"/>
                </a:buClr>
                <a:buSzTx/>
                <a:buFontTx/>
                <a:buNone/>
                <a:tabLst/>
                <a:defRPr/>
              </a:pPr>
              <a:r>
                <a:rPr kumimoji="0" lang="pt-BR" sz="4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kiến thức trong bài. </a:t>
              </a:r>
              <a:endParaRPr kumimoji="0" lang="pt-BR" sz="4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endParaRPr>
            </a:p>
          </p:txBody>
        </p:sp>
      </p:grpSp>
      <p:grpSp>
        <p:nvGrpSpPr>
          <p:cNvPr id="62" name="Group 61"/>
          <p:cNvGrpSpPr/>
          <p:nvPr/>
        </p:nvGrpSpPr>
        <p:grpSpPr>
          <a:xfrm>
            <a:off x="6584917" y="2917079"/>
            <a:ext cx="5454683" cy="4869090"/>
            <a:chOff x="6142621" y="2478351"/>
            <a:chExt cx="5454683" cy="4869090"/>
          </a:xfrm>
        </p:grpSpPr>
        <p:pic>
          <p:nvPicPr>
            <p:cNvPr id="54" name="Picture 53"/>
            <p:cNvPicPr>
              <a:picLocks noChangeAspect="1"/>
            </p:cNvPicPr>
            <p:nvPr/>
          </p:nvPicPr>
          <p:blipFill>
            <a:blip r:embed="rId3"/>
            <a:stretch>
              <a:fillRect/>
            </a:stretch>
          </p:blipFill>
          <p:spPr>
            <a:xfrm>
              <a:off x="6142621" y="2478351"/>
              <a:ext cx="5454683" cy="4869090"/>
            </a:xfrm>
            <a:prstGeom prst="rect">
              <a:avLst/>
            </a:prstGeom>
          </p:spPr>
        </p:pic>
        <p:sp>
          <p:nvSpPr>
            <p:cNvPr id="58" name="Rectangle 57"/>
            <p:cNvSpPr/>
            <p:nvPr/>
          </p:nvSpPr>
          <p:spPr>
            <a:xfrm>
              <a:off x="6410751" y="4347508"/>
              <a:ext cx="4333449" cy="1938992"/>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600"/>
                </a:spcAft>
                <a:buClr>
                  <a:srgbClr val="000000"/>
                </a:buClr>
                <a:buSzTx/>
                <a:buFontTx/>
                <a:buNone/>
                <a:tabLst/>
                <a:defRPr/>
              </a:pPr>
              <a:r>
                <a:rPr kumimoji="0" lang="pt-BR" sz="4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63" name="Group 62"/>
          <p:cNvGrpSpPr/>
          <p:nvPr/>
        </p:nvGrpSpPr>
        <p:grpSpPr>
          <a:xfrm>
            <a:off x="12420600" y="1965668"/>
            <a:ext cx="5008011" cy="5915018"/>
            <a:chOff x="12268200" y="1536683"/>
            <a:chExt cx="5008011" cy="5915018"/>
          </a:xfrm>
        </p:grpSpPr>
        <p:pic>
          <p:nvPicPr>
            <p:cNvPr id="55" name="Picture 54"/>
            <p:cNvPicPr>
              <a:picLocks noChangeAspect="1"/>
            </p:cNvPicPr>
            <p:nvPr/>
          </p:nvPicPr>
          <p:blipFill>
            <a:blip r:embed="rId4"/>
            <a:stretch>
              <a:fillRect/>
            </a:stretch>
          </p:blipFill>
          <p:spPr>
            <a:xfrm>
              <a:off x="12268200" y="1536683"/>
              <a:ext cx="5008011" cy="5915018"/>
            </a:xfrm>
            <a:prstGeom prst="rect">
              <a:avLst/>
            </a:prstGeom>
          </p:spPr>
        </p:pic>
        <p:sp>
          <p:nvSpPr>
            <p:cNvPr id="59" name="Rectangle 58"/>
            <p:cNvSpPr/>
            <p:nvPr/>
          </p:nvSpPr>
          <p:spPr>
            <a:xfrm>
              <a:off x="12471415" y="3885843"/>
              <a:ext cx="4601579" cy="182492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Chuẩn bị</a:t>
              </a:r>
              <a:r>
                <a:rPr kumimoji="0" lang="en-US" sz="4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 </a:t>
              </a:r>
              <a:r>
                <a:rPr kumimoji="0" lang="en-US" sz="4000" b="0" i="0" u="none" strike="noStrike" kern="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sym typeface="Arial"/>
                </a:rPr>
                <a:t>phần</a:t>
              </a:r>
              <a:r>
                <a:rPr kumimoji="0" lang="en-US" sz="4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 </a:t>
              </a:r>
              <a:r>
                <a:rPr kumimoji="0" lang="en-US" sz="4000" b="0" i="0" u="none" strike="noStrike" kern="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sym typeface="Arial"/>
                </a:rPr>
                <a:t>còn</a:t>
              </a:r>
              <a:r>
                <a:rPr kumimoji="0" lang="en-US" sz="4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 </a:t>
              </a:r>
              <a:r>
                <a:rPr kumimoji="0" lang="en-US" sz="4000" b="0" i="0" u="none" strike="noStrike" kern="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sym typeface="Arial"/>
                </a:rPr>
                <a:t>lại</a:t>
              </a:r>
              <a:r>
                <a:rPr kumimoji="0" lang="en-US" sz="4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 </a:t>
              </a:r>
              <a:r>
                <a:rPr kumimoji="0" lang="en-US" sz="4000" b="0" i="0" u="none" strike="noStrike" kern="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sym typeface="Arial"/>
                </a:rPr>
                <a:t>của</a:t>
              </a:r>
              <a:r>
                <a:rPr kumimoji="0" lang="en-US" sz="4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 </a:t>
              </a:r>
              <a:r>
                <a:rPr kumimoji="0" lang="en-US" sz="4000" b="0" i="0" u="none" strike="noStrike" kern="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sym typeface="Arial"/>
                </a:rPr>
                <a:t>bài</a:t>
              </a:r>
              <a:r>
                <a:rPr kumimoji="0" lang="en-US" sz="4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 </a:t>
              </a:r>
              <a:r>
                <a:rPr kumimoji="0" lang="en-US" sz="4000" b="0" i="0" u="none" strike="noStrike" kern="0" cap="none" spc="0" normalizeH="0" baseline="0" noProof="0" dirty="0" err="1">
                  <a:ln>
                    <a:noFill/>
                  </a:ln>
                  <a:solidFill>
                    <a:prstClr val="black"/>
                  </a:solidFill>
                  <a:effectLst/>
                  <a:uLnTx/>
                  <a:uFillTx/>
                  <a:latin typeface="Arial"/>
                  <a:ea typeface="Calibri" panose="020F0502020204030204" pitchFamily="34" charset="0"/>
                  <a:cs typeface="Times New Roman" panose="02020603050405020304" pitchFamily="18" charset="0"/>
                  <a:sym typeface="Arial"/>
                </a:rPr>
                <a:t>học</a:t>
              </a:r>
              <a:endParaRPr kumimoji="0" lang="pt-BR" sz="4000" b="1"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endParaRPr>
            </a:p>
          </p:txBody>
        </p:sp>
      </p:grpSp>
      <p:sp>
        <p:nvSpPr>
          <p:cNvPr id="60" name="TextBox 2"/>
          <p:cNvSpPr txBox="1"/>
          <p:nvPr/>
        </p:nvSpPr>
        <p:spPr>
          <a:xfrm>
            <a:off x="3625813" y="722648"/>
            <a:ext cx="11200897" cy="1079270"/>
          </a:xfrm>
          <a:prstGeom prst="rect">
            <a:avLst/>
          </a:prstGeom>
          <a:noFill/>
        </p:spPr>
        <p:txBody>
          <a:bodyPr wrap="square" lIns="0" tIns="0" rIns="0" bIns="0" rtlCol="0" anchor="t">
            <a:spAutoFit/>
          </a:bodyPr>
          <a:lstStyle/>
          <a:p>
            <a:pPr marL="0" marR="0" lvl="0" indent="0" algn="ctr" defTabSz="914400" rtl="0" eaLnBrk="1" fontAlgn="auto" latinLnBrk="0" hangingPunct="1">
              <a:lnSpc>
                <a:spcPts val="9379"/>
              </a:lnSpc>
              <a:spcBef>
                <a:spcPts val="0"/>
              </a:spcBef>
              <a:spcAft>
                <a:spcPts val="0"/>
              </a:spcAft>
              <a:buClrTx/>
              <a:buSzTx/>
              <a:buFontTx/>
              <a:buNone/>
              <a:tabLst/>
              <a:defRPr/>
            </a:pPr>
            <a:r>
              <a:rPr kumimoji="0" lang="vi-VN" sz="6000" b="1" i="0" u="none" strike="noStrike" kern="1200" cap="none" spc="341" normalizeH="0" baseline="0" noProof="0">
                <a:ln>
                  <a:noFill/>
                </a:ln>
                <a:solidFill>
                  <a:srgbClr val="FFFF00"/>
                </a:solidFill>
                <a:effectLst/>
                <a:uLnTx/>
                <a:uFillTx/>
                <a:latin typeface="Arial" panose="020B0604020202020204" pitchFamily="34" charset="0"/>
                <a:ea typeface="+mn-ea"/>
                <a:cs typeface="Arial" panose="020B0604020202020204" pitchFamily="34" charset="0"/>
              </a:rPr>
              <a:t>HƯỚNG DẪN VỀ NHÀ</a:t>
            </a:r>
            <a:endParaRPr kumimoji="0" lang="vi-VN" sz="6000" b="1" i="0" u="none" strike="noStrike" kern="1200" cap="none" spc="341"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64" name="Picture 63"/>
          <p:cNvPicPr>
            <a:picLocks noChangeAspect="1"/>
          </p:cNvPicPr>
          <p:nvPr/>
        </p:nvPicPr>
        <p:blipFill>
          <a:blip r:embed="rId5"/>
          <a:stretch>
            <a:fillRect/>
          </a:stretch>
        </p:blipFill>
        <p:spPr>
          <a:xfrm>
            <a:off x="16154400" y="571500"/>
            <a:ext cx="1660093" cy="1179671"/>
          </a:xfrm>
          <a:prstGeom prst="rect">
            <a:avLst/>
          </a:prstGeom>
        </p:spPr>
      </p:pic>
      <p:pic>
        <p:nvPicPr>
          <p:cNvPr id="65" name="Picture 64"/>
          <p:cNvPicPr>
            <a:picLocks noChangeAspect="1"/>
          </p:cNvPicPr>
          <p:nvPr/>
        </p:nvPicPr>
        <p:blipFill>
          <a:blip r:embed="rId6"/>
          <a:stretch>
            <a:fillRect/>
          </a:stretch>
        </p:blipFill>
        <p:spPr>
          <a:xfrm>
            <a:off x="7566603" y="8250602"/>
            <a:ext cx="3319315" cy="18458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additive="base">
                                        <p:cTn id="14" dur="500"/>
                                        <p:tgtEl>
                                          <p:spTgt spid="61"/>
                                        </p:tgtEl>
                                        <p:attrNameLst>
                                          <p:attrName>ppt_y</p:attrName>
                                        </p:attrNameLst>
                                      </p:cBhvr>
                                      <p:tavLst>
                                        <p:tav tm="0">
                                          <p:val>
                                            <p:strVal val="#ppt_y+#ppt_h*1.125000"/>
                                          </p:val>
                                        </p:tav>
                                        <p:tav tm="100000">
                                          <p:val>
                                            <p:strVal val="#ppt_y"/>
                                          </p:val>
                                        </p:tav>
                                      </p:tavLst>
                                    </p:anim>
                                    <p:animEffect transition="in" filter="wipe(up)">
                                      <p:cBhvr>
                                        <p:cTn id="15" dur="500"/>
                                        <p:tgtEl>
                                          <p:spTgt spid="61"/>
                                        </p:tgtEl>
                                      </p:cBhvr>
                                    </p:animEffect>
                                  </p:childTnLst>
                                </p:cTn>
                              </p:par>
                            </p:childTnLst>
                          </p:cTn>
                        </p:par>
                        <p:par>
                          <p:cTn id="16" fill="hold">
                            <p:stCondLst>
                              <p:cond delay="1000"/>
                            </p:stCondLst>
                            <p:childTnLst>
                              <p:par>
                                <p:cTn id="17" presetID="12" presetClass="entr" presetSubtype="8"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p:tgtEl>
                                          <p:spTgt spid="62"/>
                                        </p:tgtEl>
                                        <p:attrNameLst>
                                          <p:attrName>ppt_x</p:attrName>
                                        </p:attrNameLst>
                                      </p:cBhvr>
                                      <p:tavLst>
                                        <p:tav tm="0">
                                          <p:val>
                                            <p:strVal val="#ppt_x-#ppt_w*1.125000"/>
                                          </p:val>
                                        </p:tav>
                                        <p:tav tm="100000">
                                          <p:val>
                                            <p:strVal val="#ppt_x"/>
                                          </p:val>
                                        </p:tav>
                                      </p:tavLst>
                                    </p:anim>
                                    <p:animEffect transition="in" filter="wipe(right)">
                                      <p:cBhvr>
                                        <p:cTn id="20" dur="500"/>
                                        <p:tgtEl>
                                          <p:spTgt spid="62"/>
                                        </p:tgtEl>
                                      </p:cBhvr>
                                    </p:animEffect>
                                  </p:childTnLst>
                                </p:cTn>
                              </p:par>
                            </p:childTnLst>
                          </p:cTn>
                        </p:par>
                        <p:par>
                          <p:cTn id="21" fill="hold">
                            <p:stCondLst>
                              <p:cond delay="1500"/>
                            </p:stCondLst>
                            <p:childTnLst>
                              <p:par>
                                <p:cTn id="22" presetID="12" presetClass="entr" presetSubtype="1" fill="hold"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p:tgtEl>
                                          <p:spTgt spid="63"/>
                                        </p:tgtEl>
                                        <p:attrNameLst>
                                          <p:attrName>ppt_y</p:attrName>
                                        </p:attrNameLst>
                                      </p:cBhvr>
                                      <p:tavLst>
                                        <p:tav tm="0">
                                          <p:val>
                                            <p:strVal val="#ppt_y-#ppt_h*1.125000"/>
                                          </p:val>
                                        </p:tav>
                                        <p:tav tm="100000">
                                          <p:val>
                                            <p:strVal val="#ppt_y"/>
                                          </p:val>
                                        </p:tav>
                                      </p:tavLst>
                                    </p:anim>
                                    <p:animEffect transition="in" filter="wipe(down)">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11" y="0"/>
            <a:ext cx="18288000" cy="10287000"/>
          </a:xfrm>
          <a:prstGeom prst="rect">
            <a:avLst/>
          </a:prstGeom>
        </p:spPr>
      </p:pic>
      <p:sp>
        <p:nvSpPr>
          <p:cNvPr id="3" name="AutoShape 3"/>
          <p:cNvSpPr/>
          <p:nvPr/>
        </p:nvSpPr>
        <p:spPr>
          <a:xfrm>
            <a:off x="2286000" y="2039687"/>
            <a:ext cx="13868400" cy="6490685"/>
          </a:xfrm>
          <a:prstGeom prst="rect">
            <a:avLst/>
          </a:prstGeom>
          <a:solidFill>
            <a:srgbClr val="FFFBEC"/>
          </a:solidFill>
        </p:spPr>
      </p:sp>
      <p:sp>
        <p:nvSpPr>
          <p:cNvPr id="5" name="AutoShape 5"/>
          <p:cNvSpPr/>
          <p:nvPr/>
        </p:nvSpPr>
        <p:spPr>
          <a:xfrm rot="-5406310">
            <a:off x="3455144" y="317952"/>
            <a:ext cx="3067825" cy="0"/>
          </a:xfrm>
          <a:prstGeom prst="line">
            <a:avLst/>
          </a:prstGeom>
          <a:ln w="19050" cap="rnd">
            <a:solidFill>
              <a:srgbClr val="727272"/>
            </a:solidFill>
            <a:prstDash val="solid"/>
            <a:headEnd type="none" w="sm" len="sm"/>
            <a:tailEnd type="none" w="sm" len="sm"/>
          </a:ln>
        </p:spPr>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03428" y="1366348"/>
            <a:ext cx="984675" cy="990076"/>
          </a:xfrm>
          <a:prstGeom prst="rect">
            <a:avLst/>
          </a:prstGeom>
        </p:spPr>
      </p:pic>
      <p:sp>
        <p:nvSpPr>
          <p:cNvPr id="7" name="AutoShape 7"/>
          <p:cNvSpPr/>
          <p:nvPr/>
        </p:nvSpPr>
        <p:spPr>
          <a:xfrm rot="-5406310">
            <a:off x="12097235" y="317952"/>
            <a:ext cx="3067825" cy="0"/>
          </a:xfrm>
          <a:prstGeom prst="line">
            <a:avLst/>
          </a:prstGeom>
          <a:ln w="19050" cap="rnd">
            <a:solidFill>
              <a:srgbClr val="727272"/>
            </a:solidFill>
            <a:prstDash val="solid"/>
            <a:headEnd type="none" w="sm" len="sm"/>
            <a:tailEnd type="none" w="sm" len="sm"/>
          </a:ln>
        </p:spPr>
      </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145519" y="1366348"/>
            <a:ext cx="984675" cy="99007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871555">
            <a:off x="1723835" y="7953659"/>
            <a:ext cx="1971804" cy="645318"/>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24000" y="2583344"/>
            <a:ext cx="2371475" cy="448424"/>
          </a:xfrm>
          <a:prstGeom prst="rect">
            <a:avLst/>
          </a:prstGeom>
        </p:spPr>
      </p:pic>
      <p:sp>
        <p:nvSpPr>
          <p:cNvPr id="12" name="Rectangle 11"/>
          <p:cNvSpPr/>
          <p:nvPr/>
        </p:nvSpPr>
        <p:spPr>
          <a:xfrm>
            <a:off x="2209800" y="3031768"/>
            <a:ext cx="13907345" cy="355481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a:ln w="0"/>
                <a:solidFill>
                  <a:srgbClr val="1F497D"/>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sym typeface="Anton"/>
              </a:rPr>
              <a:t>CẢM </a:t>
            </a:r>
            <a:r>
              <a:rPr kumimoji="0" lang="en-US" sz="7500" b="1" i="0" u="none" strike="noStrike" kern="0" cap="none" spc="0" normalizeH="0" baseline="0" noProof="0">
                <a:ln w="0"/>
                <a:solidFill>
                  <a:srgbClr val="1F497D"/>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sym typeface="Anton"/>
              </a:rPr>
              <a:t>ƠN CÁC EM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a:ln w="0"/>
                <a:solidFill>
                  <a:srgbClr val="1F497D"/>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sym typeface="Anton"/>
              </a:rPr>
              <a:t> </a:t>
            </a:r>
            <a:r>
              <a:rPr kumimoji="0" lang="en-US" sz="7500" b="1" i="0" u="none" strike="noStrike" kern="0" cap="none" spc="0" normalizeH="0" baseline="0" noProof="0" dirty="0">
                <a:ln w="0"/>
                <a:solidFill>
                  <a:srgbClr val="1F497D"/>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sym typeface="Anton"/>
              </a:rPr>
              <a:t>ĐÃ LẮNG NGHE BÀI GIẢNG!</a:t>
            </a:r>
            <a:endParaRPr kumimoji="0" lang="en-US" sz="7500" b="1" i="0" u="none" strike="noStrike" kern="0" cap="none" spc="0" normalizeH="0" baseline="0" noProof="0" dirty="0">
              <a:ln w="0"/>
              <a:solidFill>
                <a:srgbClr val="1F497D"/>
              </a:solidFill>
              <a:effectLst>
                <a:outerShdw blurRad="38100" dist="25400" dir="5400000" algn="ctr" rotWithShape="0">
                  <a:srgbClr val="6E747A">
                    <a:alpha val="43000"/>
                  </a:srgbClr>
                </a:outerShdw>
              </a:effectLst>
              <a:uLnTx/>
              <a:uFillTx/>
              <a:latin typeface="Arial"/>
              <a:ea typeface="+mn-ea"/>
              <a:cs typeface="+mn-cs"/>
              <a:sym typeface="Arial"/>
            </a:endParaRPr>
          </a:p>
        </p:txBody>
      </p:sp>
      <p:pic>
        <p:nvPicPr>
          <p:cNvPr id="4" name="Picture 3"/>
          <p:cNvPicPr>
            <a:picLocks noChangeAspect="1"/>
          </p:cNvPicPr>
          <p:nvPr/>
        </p:nvPicPr>
        <p:blipFill>
          <a:blip r:embed="rId10"/>
          <a:stretch>
            <a:fillRect/>
          </a:stretch>
        </p:blipFill>
        <p:spPr>
          <a:xfrm>
            <a:off x="14180594" y="7195232"/>
            <a:ext cx="2560542" cy="26702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 y="1"/>
            <a:ext cx="18288001" cy="10287000"/>
          </a:xfrm>
          <a:prstGeom prst="rect">
            <a:avLst/>
          </a:prstGeom>
        </p:spPr>
      </p:pic>
      <p:sp>
        <p:nvSpPr>
          <p:cNvPr id="9" name="AutoShape 3"/>
          <p:cNvSpPr/>
          <p:nvPr/>
        </p:nvSpPr>
        <p:spPr>
          <a:xfrm>
            <a:off x="336884" y="565009"/>
            <a:ext cx="17602198" cy="9422033"/>
          </a:xfrm>
          <a:prstGeom prst="rect">
            <a:avLst/>
          </a:prstGeom>
          <a:solidFill>
            <a:srgbClr val="FFFBEC"/>
          </a:solidFill>
        </p:spPr>
        <p:txBody>
          <a:bodyPr/>
          <a:lstStyle/>
          <a:p>
            <a:endParaRPr lang="en-US"/>
          </a:p>
        </p:txBody>
      </p:sp>
      <p:grpSp>
        <p:nvGrpSpPr>
          <p:cNvPr id="17" name="Group 16"/>
          <p:cNvGrpSpPr/>
          <p:nvPr/>
        </p:nvGrpSpPr>
        <p:grpSpPr>
          <a:xfrm>
            <a:off x="6261326" y="289583"/>
            <a:ext cx="5715001" cy="1354259"/>
            <a:chOff x="6096000" y="601341"/>
            <a:chExt cx="5715001" cy="1354259"/>
          </a:xfrm>
        </p:grpSpPr>
        <p:pic>
          <p:nvPicPr>
            <p:cNvPr id="18"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6000" y="601341"/>
              <a:ext cx="5715001" cy="1354259"/>
            </a:xfrm>
            <a:prstGeom prst="rect">
              <a:avLst/>
            </a:prstGeom>
          </p:spPr>
        </p:pic>
        <p:sp>
          <p:nvSpPr>
            <p:cNvPr id="19" name="TextBox 5"/>
            <p:cNvSpPr txBox="1"/>
            <p:nvPr/>
          </p:nvSpPr>
          <p:spPr>
            <a:xfrm>
              <a:off x="6743700" y="828642"/>
              <a:ext cx="4648199" cy="923330"/>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KHỞI ĐỘNG</a:t>
              </a:r>
            </a:p>
          </p:txBody>
        </p:sp>
      </p:grpSp>
      <p:sp>
        <p:nvSpPr>
          <p:cNvPr id="11" name="Rectangle 10"/>
          <p:cNvSpPr/>
          <p:nvPr/>
        </p:nvSpPr>
        <p:spPr>
          <a:xfrm>
            <a:off x="1503948" y="2290108"/>
            <a:ext cx="15813505" cy="1938992"/>
          </a:xfrm>
          <a:prstGeom prst="rect">
            <a:avLst/>
          </a:prstGeom>
        </p:spPr>
        <p:txBody>
          <a:bodyPr wrap="square">
            <a:spAutoFit/>
          </a:bodyPr>
          <a:lstStyle/>
          <a:p>
            <a:pPr algn="just">
              <a:lnSpc>
                <a:spcPct val="150000"/>
              </a:lnSpc>
              <a:spcBef>
                <a:spcPts val="600"/>
              </a:spcBef>
              <a:spcAft>
                <a:spcPts val="600"/>
              </a:spcAft>
            </a:pPr>
            <a:r>
              <a:rPr lang="nl-NL" sz="4000">
                <a:latin typeface="Arial" panose="020B0604020202020204" pitchFamily="34" charset="0"/>
                <a:ea typeface="Calibri" panose="020F0502020204030204" pitchFamily="34" charset="0"/>
                <a:cs typeface="Arial" panose="020B0604020202020204" pitchFamily="34" charset="0"/>
              </a:rPr>
              <a:t>Áp dụng công thức đã cho, hãy thay các dự kiện bài toán để có biểu thức tính số tiền cả vốn lẫn lãi mà bác Minh thu được sau 3 năm.</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4572000" y="6972300"/>
                <a:ext cx="9067800"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14:m>
                  <m:oMath xmlns:m="http://schemas.openxmlformats.org/officeDocument/2006/math">
                    <m:r>
                      <a:rPr lang="nl-NL" sz="4000" i="1">
                        <a:latin typeface="Cambria Math" panose="02040503050406030204" pitchFamily="18" charset="0"/>
                        <a:ea typeface="Calibri" panose="020F0502020204030204" pitchFamily="34" charset="0"/>
                        <a:cs typeface="Times New Roman" panose="02020603050405020304" pitchFamily="18" charset="0"/>
                      </a:rPr>
                      <m:t>𝐴</m:t>
                    </m:r>
                    <m:r>
                      <a:rPr lang="nl-NL" sz="4000" i="1">
                        <a:latin typeface="Cambria Math" panose="02040503050406030204" pitchFamily="18" charset="0"/>
                        <a:ea typeface="Calibri" panose="020F0502020204030204" pitchFamily="34" charset="0"/>
                        <a:cs typeface="Times New Roman" panose="02020603050405020304" pitchFamily="18" charset="0"/>
                      </a:rPr>
                      <m:t>=100(1+0,06</m:t>
                    </m:r>
                    <m:sSup>
                      <m:sSupPr>
                        <m:ctrlPr>
                          <a:rPr lang="en-US" sz="4000" i="1">
                            <a:effectLst/>
                            <a:latin typeface="Cambria Math" panose="02040503050406030204" pitchFamily="18" charset="0"/>
                            <a:cs typeface="Times New Roman" panose="02020603050405020304" pitchFamily="18" charset="0"/>
                          </a:rPr>
                        </m:ctrlPr>
                      </m:sSupPr>
                      <m:e>
                        <m:r>
                          <a:rPr lang="nl-NL" sz="4000" i="1">
                            <a:effectLst/>
                            <a:latin typeface="Cambria Math" panose="02040503050406030204" pitchFamily="18" charset="0"/>
                            <a:ea typeface="Calibri" panose="020F0502020204030204" pitchFamily="34" charset="0"/>
                            <a:cs typeface="Times New Roman" panose="02020603050405020304" pitchFamily="18" charset="0"/>
                          </a:rPr>
                          <m:t>)</m:t>
                        </m:r>
                      </m:e>
                      <m:sup>
                        <m:r>
                          <a:rPr lang="nl-NL" sz="4000" i="1">
                            <a:effectLst/>
                            <a:latin typeface="Cambria Math" panose="02040503050406030204" pitchFamily="18" charset="0"/>
                            <a:ea typeface="Calibri" panose="020F0502020204030204" pitchFamily="34" charset="0"/>
                            <a:cs typeface="Times New Roman" panose="02020603050405020304" pitchFamily="18" charset="0"/>
                          </a:rPr>
                          <m:t>3</m:t>
                        </m:r>
                      </m:sup>
                    </m:sSup>
                  </m:oMath>
                </a14:m>
                <a:r>
                  <a:rPr lang="nl-NL" sz="4000">
                    <a:effectLst/>
                    <a:latin typeface="Arial" panose="020B0604020202020204" pitchFamily="34" charset="0"/>
                    <a:ea typeface="Malgun Gothic" panose="020B0503020000020004" pitchFamily="34" charset="-127"/>
                    <a:cs typeface="Arial" panose="020B0604020202020204" pitchFamily="34" charset="0"/>
                  </a:rPr>
                  <a:t> triệu đồng</a:t>
                </a:r>
                <a:endParaRPr lang="en-US" sz="4000">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572000" y="6972300"/>
                <a:ext cx="9067800" cy="1015663"/>
              </a:xfrm>
              <a:prstGeom prst="rect">
                <a:avLst/>
              </a:prstGeom>
              <a:blipFill>
                <a:blip r:embed="rId16"/>
                <a:stretch>
                  <a:fillRect/>
                </a:stretch>
              </a:blipFill>
            </p:spPr>
            <p:txBody>
              <a:bodyPr/>
              <a:lstStyle/>
              <a:p>
                <a:r>
                  <a:rPr lang="en-US">
                    <a:noFill/>
                  </a:rPr>
                  <a:t> </a:t>
                </a:r>
              </a:p>
            </p:txBody>
          </p:sp>
        </mc:Fallback>
      </mc:AlternateContent>
      <p:sp>
        <p:nvSpPr>
          <p:cNvPr id="8" name="Rectangle 7"/>
          <p:cNvSpPr/>
          <p:nvPr/>
        </p:nvSpPr>
        <p:spPr>
          <a:xfrm>
            <a:off x="2253917" y="5524500"/>
            <a:ext cx="2064989" cy="904415"/>
          </a:xfrm>
          <a:prstGeom prst="rect">
            <a:avLst/>
          </a:prstGeom>
        </p:spPr>
        <p:txBody>
          <a:bodyPr wrap="none">
            <a:spAutoFit/>
          </a:bodyPr>
          <a:lstStyle/>
          <a:p>
            <a:pPr lvl="0" fontAlgn="base">
              <a:lnSpc>
                <a:spcPct val="150000"/>
              </a:lnSpc>
            </a:pPr>
            <a:r>
              <a:rPr lang="en-US" sz="4000" b="1">
                <a:solidFill>
                  <a:prstClr val="black"/>
                </a:solidFill>
                <a:latin typeface="Arial" panose="020B0604020202020204" pitchFamily="34" charset="0"/>
                <a:ea typeface="Calibri" panose="020F0502020204030204" pitchFamily="34" charset="0"/>
              </a:rPr>
              <a:t>Đáp án:</a:t>
            </a:r>
            <a:endParaRPr lang="en-US" sz="4000" dirty="0">
              <a:solidFill>
                <a:prstClr val="black"/>
              </a:solidFill>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7391400" y="4457700"/>
                <a:ext cx="351846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l-NL" sz="4000" i="1">
                          <a:latin typeface="Cambria Math" panose="02040503050406030204" pitchFamily="18" charset="0"/>
                          <a:ea typeface="Calibri" panose="020F0502020204030204" pitchFamily="34" charset="0"/>
                          <a:cs typeface="Times New Roman" panose="02020603050405020304" pitchFamily="18" charset="0"/>
                        </a:rPr>
                        <m:t>𝐴</m:t>
                      </m:r>
                      <m:r>
                        <a:rPr lang="nl-NL" sz="4000" i="1">
                          <a:latin typeface="Cambria Math" panose="02040503050406030204" pitchFamily="18" charset="0"/>
                          <a:ea typeface="Calibri" panose="020F0502020204030204" pitchFamily="34" charset="0"/>
                          <a:cs typeface="Times New Roman" panose="02020603050405020304" pitchFamily="18" charset="0"/>
                        </a:rPr>
                        <m:t>=</m:t>
                      </m:r>
                      <m:r>
                        <a:rPr lang="nl-NL" sz="4000" i="1">
                          <a:latin typeface="Cambria Math" panose="02040503050406030204" pitchFamily="18" charset="0"/>
                          <a:ea typeface="Calibri" panose="020F0502020204030204" pitchFamily="34" charset="0"/>
                          <a:cs typeface="Times New Roman" panose="02020603050405020304" pitchFamily="18" charset="0"/>
                        </a:rPr>
                        <m:t>𝑃</m:t>
                      </m:r>
                      <m:r>
                        <a:rPr lang="nl-NL" sz="4000" i="1">
                          <a:latin typeface="Cambria Math" panose="02040503050406030204" pitchFamily="18" charset="0"/>
                          <a:ea typeface="Calibri" panose="020F0502020204030204" pitchFamily="34" charset="0"/>
                          <a:cs typeface="Times New Roman" panose="02020603050405020304" pitchFamily="18" charset="0"/>
                        </a:rPr>
                        <m:t>(1+</m:t>
                      </m:r>
                      <m:r>
                        <a:rPr lang="nl-NL" sz="4000" i="1">
                          <a:latin typeface="Cambria Math" panose="02040503050406030204" pitchFamily="18" charset="0"/>
                          <a:ea typeface="Calibri" panose="020F0502020204030204" pitchFamily="34" charset="0"/>
                          <a:cs typeface="Times New Roman" panose="02020603050405020304" pitchFamily="18" charset="0"/>
                        </a:rPr>
                        <m:t>𝑟</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nl-NL" sz="4000" i="1">
                              <a:latin typeface="Cambria Math" panose="02040503050406030204" pitchFamily="18" charset="0"/>
                              <a:ea typeface="Calibri" panose="020F0502020204030204" pitchFamily="34" charset="0"/>
                              <a:cs typeface="Times New Roman" panose="02020603050405020304" pitchFamily="18" charset="0"/>
                            </a:rPr>
                            <m:t>)</m:t>
                          </m:r>
                        </m:e>
                        <m:sup>
                          <m:r>
                            <a:rPr lang="nl-NL" sz="4000" i="1">
                              <a:latin typeface="Cambria Math" panose="02040503050406030204" pitchFamily="18" charset="0"/>
                              <a:ea typeface="Calibri" panose="020F0502020204030204" pitchFamily="34" charset="0"/>
                              <a:cs typeface="Times New Roman" panose="02020603050405020304" pitchFamily="18" charset="0"/>
                            </a:rPr>
                            <m:t>𝑁</m:t>
                          </m:r>
                        </m:sup>
                      </m:sSup>
                    </m:oMath>
                  </m:oMathPara>
                </a14:m>
                <a:endParaRPr lang="en-US" sz="4000"/>
              </a:p>
            </p:txBody>
          </p:sp>
        </mc:Choice>
        <mc:Fallback xmlns="">
          <p:sp>
            <p:nvSpPr>
              <p:cNvPr id="10" name="Rectangle 9"/>
              <p:cNvSpPr>
                <a:spLocks noRot="1" noChangeAspect="1" noMove="1" noResize="1" noEditPoints="1" noAdjustHandles="1" noChangeArrowheads="1" noChangeShapeType="1" noTextEdit="1"/>
              </p:cNvSpPr>
              <p:nvPr/>
            </p:nvSpPr>
            <p:spPr>
              <a:xfrm>
                <a:off x="7391400" y="4457700"/>
                <a:ext cx="3518464" cy="707886"/>
              </a:xfrm>
              <a:prstGeom prst="rect">
                <a:avLst/>
              </a:prstGeom>
              <a:blipFill>
                <a:blip r:embed="rId17"/>
                <a:stretch>
                  <a:fillRect/>
                </a:stretch>
              </a:blipFill>
            </p:spPr>
            <p:txBody>
              <a:bodyPr/>
              <a:lstStyle/>
              <a:p>
                <a:r>
                  <a:rPr lang="en-US">
                    <a:noFill/>
                  </a:rPr>
                  <a:t> </a:t>
                </a:r>
              </a:p>
            </p:txBody>
          </p:sp>
        </mc:Fallback>
      </mc:AlternateContent>
      <p:pic>
        <p:nvPicPr>
          <p:cNvPr id="13" name="Picture 12"/>
          <p:cNvPicPr>
            <a:picLocks noChangeAspect="1"/>
          </p:cNvPicPr>
          <p:nvPr/>
        </p:nvPicPr>
        <p:blipFill>
          <a:blip r:embed="rId18">
            <a:duotone>
              <a:schemeClr val="accent6">
                <a:shade val="45000"/>
                <a:satMod val="135000"/>
              </a:schemeClr>
              <a:prstClr val="white"/>
            </a:duotone>
            <a:extLst>
              <a:ext uri="{BEBA8EAE-BF5A-486C-A8C5-ECC9F3942E4B}">
                <a14:imgProps xmlns:a14="http://schemas.microsoft.com/office/drawing/2010/main">
                  <a14:imgLayer r:embed="rId19">
                    <a14:imgEffect>
                      <a14:brightnessContrast bright="-40000"/>
                    </a14:imgEffect>
                  </a14:imgLayer>
                </a14:imgProps>
              </a:ext>
            </a:extLst>
          </a:blip>
          <a:stretch>
            <a:fillRect/>
          </a:stretch>
        </p:blipFill>
        <p:spPr>
          <a:xfrm>
            <a:off x="824558" y="2592806"/>
            <a:ext cx="563084" cy="501235"/>
          </a:xfrm>
          <a:prstGeom prst="rect">
            <a:avLst/>
          </a:prstGeom>
        </p:spPr>
      </p:pic>
      <p:pic>
        <p:nvPicPr>
          <p:cNvPr id="14" name="Picture 13"/>
          <p:cNvPicPr>
            <a:picLocks noChangeAspect="1"/>
          </p:cNvPicPr>
          <p:nvPr/>
        </p:nvPicPr>
        <p:blipFill>
          <a:blip r:embed="rId20"/>
          <a:stretch>
            <a:fillRect/>
          </a:stretch>
        </p:blipFill>
        <p:spPr>
          <a:xfrm>
            <a:off x="533400" y="25790"/>
            <a:ext cx="1329043" cy="1030313"/>
          </a:xfrm>
          <a:prstGeom prst="rect">
            <a:avLst/>
          </a:prstGeom>
        </p:spPr>
      </p:pic>
      <p:pic>
        <p:nvPicPr>
          <p:cNvPr id="15" name="Picture 14"/>
          <p:cNvPicPr>
            <a:picLocks noChangeAspect="1"/>
          </p:cNvPicPr>
          <p:nvPr/>
        </p:nvPicPr>
        <p:blipFill>
          <a:blip r:embed="rId21"/>
          <a:stretch>
            <a:fillRect/>
          </a:stretch>
        </p:blipFill>
        <p:spPr>
          <a:xfrm>
            <a:off x="17077131" y="9230721"/>
            <a:ext cx="1036410" cy="999831"/>
          </a:xfrm>
          <a:prstGeom prst="rect">
            <a:avLst/>
          </a:prstGeom>
        </p:spPr>
      </p:pic>
    </p:spTree>
    <p:extLst>
      <p:ext uri="{BB962C8B-B14F-4D97-AF65-F5344CB8AC3E}">
        <p14:creationId xmlns:p14="http://schemas.microsoft.com/office/powerpoint/2010/main" val="376696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8288000" cy="10287000"/>
          </a:xfrm>
          <a:prstGeom prst="rect">
            <a:avLst/>
          </a:prstGeom>
        </p:spPr>
      </p:pic>
      <p:grpSp>
        <p:nvGrpSpPr>
          <p:cNvPr id="26" name="Group 25"/>
          <p:cNvGrpSpPr/>
          <p:nvPr/>
        </p:nvGrpSpPr>
        <p:grpSpPr>
          <a:xfrm>
            <a:off x="907330" y="372417"/>
            <a:ext cx="16466270" cy="9542166"/>
            <a:chOff x="2624826" y="1146668"/>
            <a:chExt cx="13716098" cy="7900198"/>
          </a:xfrm>
        </p:grpSpPr>
        <p:grpSp>
          <p:nvGrpSpPr>
            <p:cNvPr id="3" name="Group 3"/>
            <p:cNvGrpSpPr/>
            <p:nvPr/>
          </p:nvGrpSpPr>
          <p:grpSpPr>
            <a:xfrm>
              <a:off x="2886962" y="1775909"/>
              <a:ext cx="13453962" cy="7068257"/>
              <a:chOff x="0" y="0"/>
              <a:chExt cx="5490351" cy="2884445"/>
            </a:xfrm>
          </p:grpSpPr>
          <p:sp>
            <p:nvSpPr>
              <p:cNvPr id="4" name="Freeform 4"/>
              <p:cNvSpPr/>
              <p:nvPr/>
            </p:nvSpPr>
            <p:spPr>
              <a:xfrm>
                <a:off x="0" y="0"/>
                <a:ext cx="5490351" cy="2884445"/>
              </a:xfrm>
              <a:custGeom>
                <a:avLst/>
                <a:gdLst/>
                <a:ahLst/>
                <a:cxnLst/>
                <a:rect l="l" t="t" r="r" b="b"/>
                <a:pathLst>
                  <a:path w="5490351" h="2884445">
                    <a:moveTo>
                      <a:pt x="5365891" y="2884445"/>
                    </a:moveTo>
                    <a:lnTo>
                      <a:pt x="124460" y="2884445"/>
                    </a:lnTo>
                    <a:cubicBezTo>
                      <a:pt x="55880" y="2884445"/>
                      <a:pt x="0" y="2828565"/>
                      <a:pt x="0" y="2759985"/>
                    </a:cubicBezTo>
                    <a:lnTo>
                      <a:pt x="0" y="124460"/>
                    </a:lnTo>
                    <a:cubicBezTo>
                      <a:pt x="0" y="55880"/>
                      <a:pt x="55880" y="0"/>
                      <a:pt x="124460" y="0"/>
                    </a:cubicBezTo>
                    <a:lnTo>
                      <a:pt x="5365891" y="0"/>
                    </a:lnTo>
                    <a:cubicBezTo>
                      <a:pt x="5434471" y="0"/>
                      <a:pt x="5490351" y="55880"/>
                      <a:pt x="5490351" y="124460"/>
                    </a:cubicBezTo>
                    <a:lnTo>
                      <a:pt x="5490351" y="2759985"/>
                    </a:lnTo>
                    <a:cubicBezTo>
                      <a:pt x="5490351" y="2828565"/>
                      <a:pt x="5434471" y="2884445"/>
                      <a:pt x="5365891" y="2884445"/>
                    </a:cubicBezTo>
                    <a:close/>
                  </a:path>
                </a:pathLst>
              </a:custGeom>
              <a:solidFill>
                <a:srgbClr val="DB9463"/>
              </a:solidFill>
            </p:spPr>
            <p:txBody>
              <a:bodyPr/>
              <a:lstStyle/>
              <a:p>
                <a:endParaRPr lang="en-US"/>
              </a:p>
            </p:txBody>
          </p:sp>
        </p:grpSp>
        <p:grpSp>
          <p:nvGrpSpPr>
            <p:cNvPr id="25" name="Group 24"/>
            <p:cNvGrpSpPr/>
            <p:nvPr/>
          </p:nvGrpSpPr>
          <p:grpSpPr>
            <a:xfrm>
              <a:off x="2624826" y="1146668"/>
              <a:ext cx="13453962" cy="7900198"/>
              <a:chOff x="2624826" y="1146668"/>
              <a:chExt cx="13453962" cy="7900198"/>
            </a:xfrm>
          </p:grpSpPr>
          <p:grpSp>
            <p:nvGrpSpPr>
              <p:cNvPr id="5" name="Group 5"/>
              <p:cNvGrpSpPr/>
              <p:nvPr/>
            </p:nvGrpSpPr>
            <p:grpSpPr>
              <a:xfrm rot="-10800000">
                <a:off x="9043750" y="1146668"/>
                <a:ext cx="6484124" cy="782571"/>
                <a:chOff x="0" y="0"/>
                <a:chExt cx="50256911" cy="6065520"/>
              </a:xfrm>
            </p:grpSpPr>
            <p:sp>
              <p:nvSpPr>
                <p:cNvPr id="6" name="Freeform 6"/>
                <p:cNvSpPr/>
                <p:nvPr/>
              </p:nvSpPr>
              <p:spPr>
                <a:xfrm>
                  <a:off x="-50800" y="0"/>
                  <a:ext cx="50358511" cy="6066790"/>
                </a:xfrm>
                <a:custGeom>
                  <a:avLst/>
                  <a:gdLst/>
                  <a:ahLst/>
                  <a:cxnLst/>
                  <a:rect l="l" t="t" r="r" b="b"/>
                  <a:pathLst>
                    <a:path w="50358511" h="6066790">
                      <a:moveTo>
                        <a:pt x="1692910" y="0"/>
                      </a:moveTo>
                      <a:lnTo>
                        <a:pt x="1692910" y="6065520"/>
                      </a:lnTo>
                      <a:cubicBezTo>
                        <a:pt x="1710690" y="6066790"/>
                        <a:pt x="1728470" y="6066790"/>
                        <a:pt x="1746250" y="6066790"/>
                      </a:cubicBezTo>
                      <a:lnTo>
                        <a:pt x="48602100" y="6066790"/>
                      </a:lnTo>
                      <a:lnTo>
                        <a:pt x="48602100" y="0"/>
                      </a:lnTo>
                      <a:lnTo>
                        <a:pt x="1692910" y="0"/>
                      </a:lnTo>
                      <a:close/>
                      <a:moveTo>
                        <a:pt x="49059300" y="0"/>
                      </a:moveTo>
                      <a:lnTo>
                        <a:pt x="48602100" y="0"/>
                      </a:lnTo>
                      <a:lnTo>
                        <a:pt x="48602100" y="6065520"/>
                      </a:lnTo>
                      <a:lnTo>
                        <a:pt x="48612261" y="6065520"/>
                      </a:lnTo>
                      <a:cubicBezTo>
                        <a:pt x="49351400" y="6065520"/>
                        <a:pt x="50000371" y="5462270"/>
                        <a:pt x="50053711" y="4725670"/>
                      </a:cubicBezTo>
                      <a:lnTo>
                        <a:pt x="50303900" y="1338580"/>
                      </a:lnTo>
                      <a:cubicBezTo>
                        <a:pt x="50358511" y="603250"/>
                        <a:pt x="49798443" y="0"/>
                        <a:pt x="4905930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DB9463"/>
                </a:solidFill>
              </p:spPr>
              <p:txBody>
                <a:bodyPr/>
                <a:lstStyle/>
                <a:p>
                  <a:endParaRPr lang="en-US"/>
                </a:p>
              </p:txBody>
            </p:sp>
          </p:grpSp>
          <p:grpSp>
            <p:nvGrpSpPr>
              <p:cNvPr id="7" name="Group 7"/>
              <p:cNvGrpSpPr/>
              <p:nvPr/>
            </p:nvGrpSpPr>
            <p:grpSpPr>
              <a:xfrm>
                <a:off x="2624826" y="1962554"/>
                <a:ext cx="13453962" cy="7084312"/>
                <a:chOff x="0" y="0"/>
                <a:chExt cx="5490351" cy="2890997"/>
              </a:xfrm>
            </p:grpSpPr>
            <p:sp>
              <p:nvSpPr>
                <p:cNvPr id="8" name="Freeform 8"/>
                <p:cNvSpPr/>
                <p:nvPr/>
              </p:nvSpPr>
              <p:spPr>
                <a:xfrm>
                  <a:off x="0" y="0"/>
                  <a:ext cx="5490351" cy="2890997"/>
                </a:xfrm>
                <a:custGeom>
                  <a:avLst/>
                  <a:gdLst/>
                  <a:ahLst/>
                  <a:cxnLst/>
                  <a:rect l="l" t="t" r="r" b="b"/>
                  <a:pathLst>
                    <a:path w="5490351" h="2890997">
                      <a:moveTo>
                        <a:pt x="5365891" y="2890997"/>
                      </a:moveTo>
                      <a:lnTo>
                        <a:pt x="124460" y="2890997"/>
                      </a:lnTo>
                      <a:cubicBezTo>
                        <a:pt x="55880" y="2890997"/>
                        <a:pt x="0" y="2835117"/>
                        <a:pt x="0" y="2766537"/>
                      </a:cubicBezTo>
                      <a:lnTo>
                        <a:pt x="0" y="124460"/>
                      </a:lnTo>
                      <a:cubicBezTo>
                        <a:pt x="0" y="55880"/>
                        <a:pt x="55880" y="0"/>
                        <a:pt x="124460" y="0"/>
                      </a:cubicBezTo>
                      <a:lnTo>
                        <a:pt x="5365891" y="0"/>
                      </a:lnTo>
                      <a:cubicBezTo>
                        <a:pt x="5434471" y="0"/>
                        <a:pt x="5490351" y="55880"/>
                        <a:pt x="5490351" y="124460"/>
                      </a:cubicBezTo>
                      <a:lnTo>
                        <a:pt x="5490351" y="2766537"/>
                      </a:lnTo>
                      <a:cubicBezTo>
                        <a:pt x="5490351" y="2835117"/>
                        <a:pt x="5434471" y="2890997"/>
                        <a:pt x="5365891" y="2890997"/>
                      </a:cubicBezTo>
                      <a:close/>
                    </a:path>
                  </a:pathLst>
                </a:custGeom>
                <a:solidFill>
                  <a:srgbClr val="51604D"/>
                </a:solidFill>
              </p:spPr>
              <p:txBody>
                <a:bodyPr/>
                <a:lstStyle/>
                <a:p>
                  <a:endParaRPr lang="en-US"/>
                </a:p>
              </p:txBody>
            </p:sp>
          </p:grpSp>
          <p:grpSp>
            <p:nvGrpSpPr>
              <p:cNvPr id="9" name="Group 9"/>
              <p:cNvGrpSpPr/>
              <p:nvPr/>
            </p:nvGrpSpPr>
            <p:grpSpPr>
              <a:xfrm rot="-10800000">
                <a:off x="9043750" y="1491619"/>
                <a:ext cx="6484124" cy="782571"/>
                <a:chOff x="0" y="0"/>
                <a:chExt cx="50256911" cy="6065520"/>
              </a:xfrm>
            </p:grpSpPr>
            <p:sp>
              <p:nvSpPr>
                <p:cNvPr id="10" name="Freeform 10"/>
                <p:cNvSpPr/>
                <p:nvPr/>
              </p:nvSpPr>
              <p:spPr>
                <a:xfrm>
                  <a:off x="-50800" y="0"/>
                  <a:ext cx="50358511" cy="6066790"/>
                </a:xfrm>
                <a:custGeom>
                  <a:avLst/>
                  <a:gdLst/>
                  <a:ahLst/>
                  <a:cxnLst/>
                  <a:rect l="l" t="t" r="r" b="b"/>
                  <a:pathLst>
                    <a:path w="50358511" h="6066790">
                      <a:moveTo>
                        <a:pt x="1692910" y="0"/>
                      </a:moveTo>
                      <a:lnTo>
                        <a:pt x="1692910" y="6065520"/>
                      </a:lnTo>
                      <a:cubicBezTo>
                        <a:pt x="1710690" y="6066790"/>
                        <a:pt x="1728470" y="6066790"/>
                        <a:pt x="1746250" y="6066790"/>
                      </a:cubicBezTo>
                      <a:lnTo>
                        <a:pt x="48602100" y="6066790"/>
                      </a:lnTo>
                      <a:lnTo>
                        <a:pt x="48602100" y="0"/>
                      </a:lnTo>
                      <a:lnTo>
                        <a:pt x="1692910" y="0"/>
                      </a:lnTo>
                      <a:close/>
                      <a:moveTo>
                        <a:pt x="49059300" y="0"/>
                      </a:moveTo>
                      <a:lnTo>
                        <a:pt x="48602100" y="0"/>
                      </a:lnTo>
                      <a:lnTo>
                        <a:pt x="48602100" y="6065520"/>
                      </a:lnTo>
                      <a:lnTo>
                        <a:pt x="48612261" y="6065520"/>
                      </a:lnTo>
                      <a:cubicBezTo>
                        <a:pt x="49351400" y="6065520"/>
                        <a:pt x="50000371" y="5462270"/>
                        <a:pt x="50053711" y="4725670"/>
                      </a:cubicBezTo>
                      <a:lnTo>
                        <a:pt x="50303900" y="1338580"/>
                      </a:lnTo>
                      <a:cubicBezTo>
                        <a:pt x="50358511" y="603250"/>
                        <a:pt x="49798443" y="0"/>
                        <a:pt x="4905930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1604D"/>
                </a:solidFill>
              </p:spPr>
              <p:txBody>
                <a:bodyPr/>
                <a:lstStyle/>
                <a:p>
                  <a:endParaRPr lang="en-US"/>
                </a:p>
              </p:txBody>
            </p:sp>
          </p:grpSp>
        </p:grpSp>
      </p:grpSp>
      <p:pic>
        <p:nvPicPr>
          <p:cNvPr id="22" name="Picture 22"/>
          <p:cNvPicPr>
            <a:picLocks noChangeAspect="1"/>
          </p:cNvPicPr>
          <p:nvPr/>
        </p:nvPicPr>
        <p:blipFill>
          <a:blip r:embed="rId4"/>
          <a:srcRect/>
          <a:stretch>
            <a:fillRect/>
          </a:stretch>
        </p:blipFill>
        <p:spPr>
          <a:xfrm>
            <a:off x="1222026" y="1251546"/>
            <a:ext cx="529642" cy="1563518"/>
          </a:xfrm>
          <a:prstGeom prst="rect">
            <a:avLst/>
          </a:prstGeom>
        </p:spPr>
      </p:pic>
      <p:sp>
        <p:nvSpPr>
          <p:cNvPr id="23" name="Google Shape;132;p3"/>
          <p:cNvSpPr/>
          <p:nvPr/>
        </p:nvSpPr>
        <p:spPr>
          <a:xfrm>
            <a:off x="2129803" y="1879621"/>
            <a:ext cx="13491411" cy="3416279"/>
          </a:xfrm>
          <a:prstGeom prst="rect">
            <a:avLst/>
          </a:prstGeom>
          <a:noFill/>
          <a:ln>
            <a:noFill/>
          </a:ln>
        </p:spPr>
        <p:txBody>
          <a:bodyPr spcFirstLastPara="1" wrap="square" lIns="91425" tIns="45700" rIns="91425" bIns="45700" anchor="t" anchorCtr="0">
            <a:spAutoFit/>
          </a:bodyPr>
          <a:lstStyle/>
          <a:p>
            <a:pPr algn="ctr">
              <a:lnSpc>
                <a:spcPct val="150000"/>
              </a:lnSpc>
              <a:spcAft>
                <a:spcPts val="0"/>
              </a:spcAft>
            </a:pPr>
            <a:r>
              <a:rPr lang="vi-VN" sz="7200" b="1" kern="0">
                <a:solidFill>
                  <a:schemeClr val="bg1"/>
                </a:solidFill>
                <a:ea typeface="Calibri" panose="020F0502020204030204" pitchFamily="34" charset="0"/>
                <a:cs typeface="Times New Roman" panose="02020603050405020304" pitchFamily="18" charset="0"/>
              </a:rPr>
              <a:t>CHƯƠNG VI: HÀM SỐ MŨ VÀ HÀM SỐ LÔGARIT</a:t>
            </a:r>
            <a:endParaRPr lang="en-US" sz="72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4" name="Google Shape;133;p3"/>
          <p:cNvSpPr/>
          <p:nvPr/>
        </p:nvSpPr>
        <p:spPr>
          <a:xfrm>
            <a:off x="2684439" y="5376953"/>
            <a:ext cx="12936775" cy="3441928"/>
          </a:xfrm>
          <a:prstGeom prst="rect">
            <a:avLst/>
          </a:prstGeom>
          <a:noFill/>
          <a:ln>
            <a:noFill/>
          </a:ln>
        </p:spPr>
        <p:txBody>
          <a:bodyPr spcFirstLastPara="1" wrap="square" lIns="91425" tIns="45700" rIns="91425" bIns="45700" anchor="t" anchorCtr="0">
            <a:spAutoFit/>
          </a:bodyPr>
          <a:lstStyle/>
          <a:p>
            <a:pPr algn="ctr">
              <a:lnSpc>
                <a:spcPct val="150000"/>
              </a:lnSpc>
              <a:spcBef>
                <a:spcPts val="200"/>
              </a:spcBef>
              <a:spcAft>
                <a:spcPts val="0"/>
              </a:spcAft>
            </a:pPr>
            <a:r>
              <a:rPr lang="en-US" sz="72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BÀI 18: LŨY THỪA VỚI SỐ MŨ THỰC </a:t>
            </a:r>
            <a:endParaRPr lang="en-US" sz="7200" b="1" dirty="0">
              <a:solidFill>
                <a:srgbClr val="FFFF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5"/>
          <a:stretch>
            <a:fillRect/>
          </a:stretch>
        </p:blipFill>
        <p:spPr>
          <a:xfrm>
            <a:off x="885721" y="495300"/>
            <a:ext cx="17058086" cy="97863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
            <a:ext cx="18288000" cy="10287001"/>
          </a:xfrm>
          <a:prstGeom prst="rect">
            <a:avLst/>
          </a:prstGeom>
        </p:spPr>
      </p:pic>
      <p:grpSp>
        <p:nvGrpSpPr>
          <p:cNvPr id="5" name="Group 5"/>
          <p:cNvGrpSpPr/>
          <p:nvPr/>
        </p:nvGrpSpPr>
        <p:grpSpPr>
          <a:xfrm>
            <a:off x="1710923" y="2932310"/>
            <a:ext cx="15220388" cy="5865247"/>
            <a:chOff x="0" y="0"/>
            <a:chExt cx="13844653" cy="2782235"/>
          </a:xfrm>
        </p:grpSpPr>
        <p:sp>
          <p:nvSpPr>
            <p:cNvPr id="6" name="Freeform 6"/>
            <p:cNvSpPr/>
            <p:nvPr/>
          </p:nvSpPr>
          <p:spPr>
            <a:xfrm>
              <a:off x="-1" y="0"/>
              <a:ext cx="13852312" cy="2782236"/>
            </a:xfrm>
            <a:custGeom>
              <a:avLst/>
              <a:gdLst/>
              <a:ahLst/>
              <a:cxnLst/>
              <a:rect l="l" t="t" r="r" b="b"/>
              <a:pathLst>
                <a:path w="13852312" h="2782236">
                  <a:moveTo>
                    <a:pt x="13345873" y="2765316"/>
                  </a:moveTo>
                  <a:cubicBezTo>
                    <a:pt x="13345873" y="2765316"/>
                    <a:pt x="13108877" y="2755347"/>
                    <a:pt x="12746738" y="2768791"/>
                  </a:cubicBezTo>
                  <a:cubicBezTo>
                    <a:pt x="12384600" y="2782236"/>
                    <a:pt x="490924" y="2782236"/>
                    <a:pt x="490924" y="2782236"/>
                  </a:cubicBezTo>
                  <a:cubicBezTo>
                    <a:pt x="245502" y="2782236"/>
                    <a:pt x="32509" y="2684968"/>
                    <a:pt x="31032" y="2524853"/>
                  </a:cubicBezTo>
                  <a:cubicBezTo>
                    <a:pt x="31032" y="2524853"/>
                    <a:pt x="0" y="138644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3299326" y="0"/>
                    <a:pt x="13299326" y="0"/>
                  </a:cubicBezTo>
                  <a:cubicBezTo>
                    <a:pt x="13611226" y="0"/>
                    <a:pt x="13844654" y="101069"/>
                    <a:pt x="13836797" y="303616"/>
                  </a:cubicBezTo>
                  <a:cubicBezTo>
                    <a:pt x="13836797" y="303616"/>
                    <a:pt x="13834802" y="1317157"/>
                    <a:pt x="13843558" y="1825266"/>
                  </a:cubicBezTo>
                  <a:cubicBezTo>
                    <a:pt x="13852312" y="2118568"/>
                    <a:pt x="13805765" y="2451639"/>
                    <a:pt x="13805765" y="2451639"/>
                  </a:cubicBezTo>
                  <a:cubicBezTo>
                    <a:pt x="13802799" y="2631664"/>
                    <a:pt x="13591295" y="2765316"/>
                    <a:pt x="13345873" y="2765316"/>
                  </a:cubicBezTo>
                  <a:close/>
                </a:path>
              </a:pathLst>
            </a:custGeom>
            <a:solidFill>
              <a:srgbClr val="FFFBEC"/>
            </a:solidFill>
          </p:spPr>
          <p:txBody>
            <a:bodyPr/>
            <a:lstStyle/>
            <a:p>
              <a:endParaRPr lang="en-US"/>
            </a:p>
          </p:txBody>
        </p:sp>
      </p:grpSp>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084239">
            <a:off x="16609151" y="8287355"/>
            <a:ext cx="1772582" cy="580118"/>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14400" y="8571398"/>
            <a:ext cx="2628244" cy="496977"/>
          </a:xfrm>
          <a:prstGeom prst="rect">
            <a:avLst/>
          </a:prstGeom>
        </p:spPr>
      </p:pic>
      <p:grpSp>
        <p:nvGrpSpPr>
          <p:cNvPr id="21" name="Group 20"/>
          <p:cNvGrpSpPr/>
          <p:nvPr/>
        </p:nvGrpSpPr>
        <p:grpSpPr>
          <a:xfrm>
            <a:off x="4851583" y="723900"/>
            <a:ext cx="8947485" cy="1371600"/>
            <a:chOff x="5732351" y="609998"/>
            <a:chExt cx="8947485" cy="1371600"/>
          </a:xfrm>
        </p:grpSpPr>
        <p:pic>
          <p:nvPicPr>
            <p:cNvPr id="22"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32351" y="609998"/>
              <a:ext cx="8888635" cy="1371600"/>
            </a:xfrm>
            <a:prstGeom prst="rect">
              <a:avLst/>
            </a:prstGeom>
          </p:spPr>
        </p:pic>
        <p:sp>
          <p:nvSpPr>
            <p:cNvPr id="23" name="TextBox 5"/>
            <p:cNvSpPr txBox="1"/>
            <p:nvPr/>
          </p:nvSpPr>
          <p:spPr>
            <a:xfrm>
              <a:off x="6602635" y="867370"/>
              <a:ext cx="8077201" cy="923330"/>
            </a:xfrm>
            <a:prstGeom prst="rect">
              <a:avLst/>
            </a:prstGeom>
          </p:spPr>
          <p:txBody>
            <a:bodyPr wrap="square" lIns="0" tIns="0" rIns="0" bIns="0" rtlCol="0" anchor="t">
              <a:spAutoFit/>
            </a:bodyPr>
            <a:lstStyle/>
            <a:p>
              <a:pPr>
                <a:spcBef>
                  <a:spcPct val="0"/>
                </a:spcBef>
              </a:pPr>
              <a:r>
                <a:rPr lang="en-US" sz="5800" b="1" dirty="0">
                  <a:solidFill>
                    <a:schemeClr val="bg1"/>
                  </a:solidFill>
                  <a:latin typeface="Arial" panose="020B0604020202020204" pitchFamily="34" charset="0"/>
                  <a:cs typeface="Arial" panose="020B0604020202020204" pitchFamily="34" charset="0"/>
                </a:rPr>
                <a:t>NỘI DUNG BÀI HỌC</a:t>
              </a:r>
            </a:p>
          </p:txBody>
        </p:sp>
      </p:grpSp>
      <p:grpSp>
        <p:nvGrpSpPr>
          <p:cNvPr id="9" name="Group 8"/>
          <p:cNvGrpSpPr/>
          <p:nvPr/>
        </p:nvGrpSpPr>
        <p:grpSpPr>
          <a:xfrm>
            <a:off x="3886200" y="3695700"/>
            <a:ext cx="14829130" cy="2044662"/>
            <a:chOff x="3886200" y="3479838"/>
            <a:chExt cx="14829130" cy="2044662"/>
          </a:xfrm>
        </p:grpSpPr>
        <p:sp>
          <p:nvSpPr>
            <p:cNvPr id="24" name="Rectangle 23"/>
            <p:cNvSpPr/>
            <p:nvPr/>
          </p:nvSpPr>
          <p:spPr>
            <a:xfrm>
              <a:off x="5380330" y="3479838"/>
              <a:ext cx="13335000" cy="2044662"/>
            </a:xfrm>
            <a:prstGeom prst="rect">
              <a:avLst/>
            </a:prstGeom>
          </p:spPr>
          <p:txBody>
            <a:bodyPr wrap="square">
              <a:spAutoFit/>
            </a:bodyPr>
            <a:lstStyle/>
            <a:p>
              <a:pPr>
                <a:lnSpc>
                  <a:spcPct val="150000"/>
                </a:lnSpc>
                <a:spcAft>
                  <a:spcPts val="0"/>
                </a:spcAft>
              </a:pPr>
              <a:r>
                <a:rPr lang="en-US" sz="4500" b="1">
                  <a:latin typeface="Arial" panose="020B0604020202020204" pitchFamily="34" charset="0"/>
                  <a:ea typeface="Times New Roman" panose="02020603050405020304" pitchFamily="18" charset="0"/>
                </a:rPr>
                <a:t>Lũy thừa với số mũ nguyên. </a:t>
              </a:r>
            </a:p>
            <a:p>
              <a:pPr>
                <a:lnSpc>
                  <a:spcPct val="150000"/>
                </a:lnSpc>
                <a:spcAft>
                  <a:spcPts val="0"/>
                </a:spcAft>
              </a:pPr>
              <a:r>
                <a:rPr lang="en-US" sz="4500" b="1">
                  <a:latin typeface="Arial" panose="020B0604020202020204" pitchFamily="34" charset="0"/>
                  <a:ea typeface="Times New Roman" panose="02020603050405020304" pitchFamily="18" charset="0"/>
                </a:rPr>
                <a:t>Lũy thừa với số mũ hữu tỉ.</a:t>
              </a:r>
              <a:endParaRPr lang="en-US" sz="4500" dirty="0">
                <a:latin typeface="Times New Roman" panose="02020603050405020304" pitchFamily="18" charset="0"/>
                <a:ea typeface="Times New Roman" panose="02020603050405020304" pitchFamily="18" charset="0"/>
              </a:endParaRPr>
            </a:p>
          </p:txBody>
        </p:sp>
        <p:grpSp>
          <p:nvGrpSpPr>
            <p:cNvPr id="14" name="Group 13"/>
            <p:cNvGrpSpPr/>
            <p:nvPr/>
          </p:nvGrpSpPr>
          <p:grpSpPr>
            <a:xfrm>
              <a:off x="3886200" y="3497333"/>
              <a:ext cx="1236936" cy="1155973"/>
              <a:chOff x="2315060" y="3149849"/>
              <a:chExt cx="1236936" cy="1155973"/>
            </a:xfrm>
          </p:grpSpPr>
          <p:pic>
            <p:nvPicPr>
              <p:cNvPr id="15" name="Picture 2"/>
              <p:cNvPicPr>
                <a:picLocks noChangeAspect="1"/>
              </p:cNvPicPr>
              <p:nvPr/>
            </p:nvPicPr>
            <p:blipFill>
              <a:blip r:embed="rId10" cstate="print">
                <a:duotone>
                  <a:schemeClr val="accent6">
                    <a:shade val="45000"/>
                    <a:satMod val="135000"/>
                  </a:schemeClr>
                  <a:prstClr val="white"/>
                </a:duotone>
                <a:extLst>
                  <a:ext uri="{BEBA8EAE-BF5A-486C-A8C5-ECC9F3942E4B}">
                    <a14:imgProps xmlns:a14="http://schemas.microsoft.com/office/drawing/2010/main">
                      <a14:imgLayer r:embed="rId11">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p:spPr>
          </p:pic>
          <p:sp>
            <p:nvSpPr>
              <p:cNvPr id="16" name="TextBox 15"/>
              <p:cNvSpPr txBox="1"/>
              <p:nvPr/>
            </p:nvSpPr>
            <p:spPr>
              <a:xfrm>
                <a:off x="2411833" y="3543300"/>
                <a:ext cx="1043391" cy="569130"/>
              </a:xfrm>
              <a:prstGeom prst="rect">
                <a:avLst/>
              </a:prstGeom>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a:t>
                </a:r>
              </a:p>
            </p:txBody>
          </p:sp>
        </p:grpSp>
      </p:grpSp>
      <p:grpSp>
        <p:nvGrpSpPr>
          <p:cNvPr id="8" name="Group 7"/>
          <p:cNvGrpSpPr/>
          <p:nvPr/>
        </p:nvGrpSpPr>
        <p:grpSpPr>
          <a:xfrm>
            <a:off x="3866147" y="6438900"/>
            <a:ext cx="8524435" cy="1477328"/>
            <a:chOff x="3866147" y="6394784"/>
            <a:chExt cx="8524435" cy="1477328"/>
          </a:xfrm>
        </p:grpSpPr>
        <p:sp>
          <p:nvSpPr>
            <p:cNvPr id="7" name="Rectangle 6"/>
            <p:cNvSpPr/>
            <p:nvPr/>
          </p:nvSpPr>
          <p:spPr>
            <a:xfrm>
              <a:off x="5380330" y="6394784"/>
              <a:ext cx="7010252" cy="1477328"/>
            </a:xfrm>
            <a:prstGeom prst="rect">
              <a:avLst/>
            </a:prstGeom>
          </p:spPr>
          <p:txBody>
            <a:bodyPr wrap="none">
              <a:spAutoFit/>
            </a:bodyPr>
            <a:lstStyle/>
            <a:p>
              <a:pPr lvl="0">
                <a:lnSpc>
                  <a:spcPct val="200000"/>
                </a:lnSpc>
              </a:pPr>
              <a:r>
                <a:rPr lang="en-US" sz="4500" b="1">
                  <a:solidFill>
                    <a:prstClr val="black"/>
                  </a:solidFill>
                  <a:latin typeface="Arial" panose="020B0604020202020204" pitchFamily="34" charset="0"/>
                  <a:ea typeface="Times New Roman" panose="02020603050405020304" pitchFamily="18" charset="0"/>
                  <a:cs typeface="Arial" panose="020B0604020202020204" pitchFamily="34" charset="0"/>
                </a:rPr>
                <a:t>Lũy thừa với số mũ thực</a:t>
              </a:r>
            </a:p>
          </p:txBody>
        </p:sp>
        <p:grpSp>
          <p:nvGrpSpPr>
            <p:cNvPr id="25" name="Group 24"/>
            <p:cNvGrpSpPr/>
            <p:nvPr/>
          </p:nvGrpSpPr>
          <p:grpSpPr>
            <a:xfrm>
              <a:off x="3866147" y="6677413"/>
              <a:ext cx="1236936" cy="1155973"/>
              <a:chOff x="2315060" y="3149849"/>
              <a:chExt cx="1236936" cy="1155973"/>
            </a:xfrm>
          </p:grpSpPr>
          <p:pic>
            <p:nvPicPr>
              <p:cNvPr id="26" name="Picture 2"/>
              <p:cNvPicPr>
                <a:picLocks noChangeAspect="1"/>
              </p:cNvPicPr>
              <p:nvPr/>
            </p:nvPicPr>
            <p:blipFill>
              <a:blip r:embed="rId10" cstate="print">
                <a:duotone>
                  <a:schemeClr val="accent6">
                    <a:shade val="45000"/>
                    <a:satMod val="135000"/>
                  </a:schemeClr>
                  <a:prstClr val="white"/>
                </a:duotone>
                <a:extLst>
                  <a:ext uri="{BEBA8EAE-BF5A-486C-A8C5-ECC9F3942E4B}">
                    <a14:imgProps xmlns:a14="http://schemas.microsoft.com/office/drawing/2010/main">
                      <a14:imgLayer r:embed="rId11">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p:spPr>
          </p:pic>
          <p:sp>
            <p:nvSpPr>
              <p:cNvPr id="27" name="TextBox 26"/>
              <p:cNvSpPr txBox="1"/>
              <p:nvPr/>
            </p:nvSpPr>
            <p:spPr>
              <a:xfrm>
                <a:off x="2411833" y="3543300"/>
                <a:ext cx="1043391" cy="569130"/>
              </a:xfrm>
              <a:prstGeom prst="rect">
                <a:avLst/>
              </a:prstGeom>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2</a:t>
                </a:r>
                <a:endParaRPr kumimoji="0" lang="en-US" sz="5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grpSp>
      <p:pic>
        <p:nvPicPr>
          <p:cNvPr id="11" name="Picture 10"/>
          <p:cNvPicPr>
            <a:picLocks noChangeAspect="1"/>
          </p:cNvPicPr>
          <p:nvPr/>
        </p:nvPicPr>
        <p:blipFill>
          <a:blip r:embed="rId12"/>
          <a:stretch>
            <a:fillRect/>
          </a:stretch>
        </p:blipFill>
        <p:spPr>
          <a:xfrm>
            <a:off x="15922073" y="2053268"/>
            <a:ext cx="1487553" cy="2213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 y="1"/>
            <a:ext cx="18288001" cy="10287000"/>
          </a:xfrm>
          <a:prstGeom prst="rect">
            <a:avLst/>
          </a:prstGeom>
        </p:spPr>
      </p:pic>
      <p:grpSp>
        <p:nvGrpSpPr>
          <p:cNvPr id="9" name="Group 8"/>
          <p:cNvGrpSpPr/>
          <p:nvPr/>
        </p:nvGrpSpPr>
        <p:grpSpPr>
          <a:xfrm>
            <a:off x="2362200" y="2524150"/>
            <a:ext cx="13493600" cy="4448150"/>
            <a:chOff x="1981200" y="3286150"/>
            <a:chExt cx="13493600" cy="4448150"/>
          </a:xfrm>
        </p:grpSpPr>
        <p:grpSp>
          <p:nvGrpSpPr>
            <p:cNvPr id="16" name="Group 15"/>
            <p:cNvGrpSpPr/>
            <p:nvPr/>
          </p:nvGrpSpPr>
          <p:grpSpPr>
            <a:xfrm>
              <a:off x="1981200" y="3286150"/>
              <a:ext cx="13493600" cy="4448150"/>
              <a:chOff x="491902" y="3530459"/>
              <a:chExt cx="16767398" cy="6062252"/>
            </a:xfrm>
          </p:grpSpPr>
          <p:sp>
            <p:nvSpPr>
              <p:cNvPr id="6" name="AutoShape 6"/>
              <p:cNvSpPr/>
              <p:nvPr/>
            </p:nvSpPr>
            <p:spPr>
              <a:xfrm>
                <a:off x="491902" y="3530459"/>
                <a:ext cx="16328415" cy="6062252"/>
              </a:xfrm>
              <a:prstGeom prst="rect">
                <a:avLst/>
              </a:prstGeom>
              <a:solidFill>
                <a:srgbClr val="DB9463"/>
              </a:solidFill>
            </p:spPr>
            <p:txBody>
              <a:bodyPr/>
              <a:lstStyle/>
              <a:p>
                <a:endParaRPr lang="en-US"/>
              </a:p>
            </p:txBody>
          </p:sp>
          <p:sp>
            <p:nvSpPr>
              <p:cNvPr id="7" name="AutoShape 7"/>
              <p:cNvSpPr/>
              <p:nvPr/>
            </p:nvSpPr>
            <p:spPr>
              <a:xfrm>
                <a:off x="805442" y="3778343"/>
                <a:ext cx="16453858" cy="5757218"/>
              </a:xfrm>
              <a:prstGeom prst="rect">
                <a:avLst/>
              </a:prstGeom>
              <a:solidFill>
                <a:srgbClr val="FFFBEC"/>
              </a:solidFill>
            </p:spPr>
            <p:txBody>
              <a:bodyPr/>
              <a:lstStyle/>
              <a:p>
                <a:endParaRPr lang="en-US"/>
              </a:p>
            </p:txBody>
          </p:sp>
        </p:grpSp>
        <p:sp>
          <p:nvSpPr>
            <p:cNvPr id="8" name="Rectangle 7"/>
            <p:cNvSpPr/>
            <p:nvPr/>
          </p:nvSpPr>
          <p:spPr>
            <a:xfrm>
              <a:off x="3195462" y="4264455"/>
              <a:ext cx="11813807" cy="2631490"/>
            </a:xfrm>
            <a:prstGeom prst="rect">
              <a:avLst/>
            </a:prstGeom>
          </p:spPr>
          <p:txBody>
            <a:bodyPr wrap="square">
              <a:spAutoFit/>
            </a:bodyPr>
            <a:lstStyle/>
            <a:p>
              <a:pPr lvl="0">
                <a:lnSpc>
                  <a:spcPct val="150000"/>
                </a:lnSpc>
              </a:pPr>
              <a:r>
                <a:rPr lang="en-US" sz="5500" b="1">
                  <a:solidFill>
                    <a:prstClr val="black"/>
                  </a:solidFill>
                  <a:latin typeface="Arial" panose="020B0604020202020204" pitchFamily="34" charset="0"/>
                  <a:ea typeface="Times New Roman" panose="02020603050405020304" pitchFamily="18" charset="0"/>
                </a:rPr>
                <a:t>LUỸ THỪA VỚI SỐ MŨ NGUYÊN.</a:t>
              </a:r>
            </a:p>
            <a:p>
              <a:pPr lvl="0">
                <a:lnSpc>
                  <a:spcPct val="150000"/>
                </a:lnSpc>
              </a:pPr>
              <a:r>
                <a:rPr lang="en-US" sz="5500" b="1">
                  <a:solidFill>
                    <a:prstClr val="black"/>
                  </a:solidFill>
                  <a:latin typeface="Arial" panose="020B0604020202020204" pitchFamily="34" charset="0"/>
                  <a:ea typeface="Times New Roman" panose="02020603050405020304" pitchFamily="18" charset="0"/>
                </a:rPr>
                <a:t>LUỸ THỪA VỚI SỐ MŨ HỮU TỈ.</a:t>
              </a:r>
              <a:endParaRPr lang="en-US" sz="5500" dirty="0">
                <a:solidFill>
                  <a:prstClr val="black"/>
                </a:solidFill>
                <a:latin typeface="Times New Roman" panose="02020603050405020304" pitchFamily="18" charset="0"/>
                <a:ea typeface="Times New Roman" panose="02020603050405020304" pitchFamily="18" charset="0"/>
              </a:endParaRPr>
            </a:p>
          </p:txBody>
        </p:sp>
      </p:grpSp>
      <p:grpSp>
        <p:nvGrpSpPr>
          <p:cNvPr id="11" name="Group 10"/>
          <p:cNvGrpSpPr/>
          <p:nvPr/>
        </p:nvGrpSpPr>
        <p:grpSpPr>
          <a:xfrm>
            <a:off x="2362200" y="1231050"/>
            <a:ext cx="2824338" cy="1428862"/>
            <a:chOff x="3150009" y="1575546"/>
            <a:chExt cx="1528938" cy="1428862"/>
          </a:xfrm>
        </p:grpSpPr>
        <p:pic>
          <p:nvPicPr>
            <p:cNvPr id="26" name="Picture 2"/>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3150009" y="1575546"/>
              <a:ext cx="1528938" cy="1428862"/>
            </a:xfrm>
            <a:prstGeom prst="rect">
              <a:avLst/>
            </a:prstGeom>
          </p:spPr>
        </p:pic>
        <p:sp>
          <p:nvSpPr>
            <p:cNvPr id="27" name="TextBox 26"/>
            <p:cNvSpPr txBox="1"/>
            <p:nvPr/>
          </p:nvSpPr>
          <p:spPr>
            <a:xfrm>
              <a:off x="3392782" y="2144737"/>
              <a:ext cx="1043391" cy="583750"/>
            </a:xfrm>
            <a:prstGeom prst="rect">
              <a:avLst/>
            </a:prstGeom>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5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a:t>
              </a:r>
            </a:p>
          </p:txBody>
        </p:sp>
      </p:grpSp>
      <p:pic>
        <p:nvPicPr>
          <p:cNvPr id="29"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80489" flipH="1" flipV="1">
            <a:off x="14866629" y="2084637"/>
            <a:ext cx="1411747" cy="1493195"/>
          </a:xfrm>
          <a:prstGeom prst="rect">
            <a:avLst/>
          </a:prstGeom>
        </p:spPr>
      </p:pic>
      <p:pic>
        <p:nvPicPr>
          <p:cNvPr id="14" name="Picture 13"/>
          <p:cNvPicPr>
            <a:picLocks noChangeAspect="1"/>
          </p:cNvPicPr>
          <p:nvPr/>
        </p:nvPicPr>
        <p:blipFill>
          <a:blip r:embed="rId8"/>
          <a:stretch>
            <a:fillRect/>
          </a:stretch>
        </p:blipFill>
        <p:spPr>
          <a:xfrm>
            <a:off x="-457200" y="6421943"/>
            <a:ext cx="18387130" cy="3743268"/>
          </a:xfrm>
          <a:prstGeom prst="rect">
            <a:avLst/>
          </a:prstGeom>
        </p:spPr>
      </p:pic>
    </p:spTree>
    <p:extLst>
      <p:ext uri="{BB962C8B-B14F-4D97-AF65-F5344CB8AC3E}">
        <p14:creationId xmlns:p14="http://schemas.microsoft.com/office/powerpoint/2010/main" val="382870935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
            <a:ext cx="18288000" cy="10287000"/>
          </a:xfrm>
          <a:prstGeom prst="rect">
            <a:avLst/>
          </a:prstGeom>
        </p:spPr>
      </p:pic>
      <p:sp>
        <p:nvSpPr>
          <p:cNvPr id="9" name="AutoShape 9"/>
          <p:cNvSpPr/>
          <p:nvPr/>
        </p:nvSpPr>
        <p:spPr>
          <a:xfrm>
            <a:off x="304801" y="1963598"/>
            <a:ext cx="17682942" cy="8818702"/>
          </a:xfrm>
          <a:prstGeom prst="rect">
            <a:avLst/>
          </a:prstGeom>
          <a:solidFill>
            <a:srgbClr val="FFFBEC"/>
          </a:solidFill>
        </p:spPr>
        <p:txBody>
          <a:bodyPr/>
          <a:lstStyle/>
          <a:p>
            <a:endParaRPr lang="en-US"/>
          </a:p>
        </p:txBody>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067540">
            <a:off x="16758490" y="1301162"/>
            <a:ext cx="1242100" cy="1313760"/>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703374">
            <a:off x="-729985" y="8896561"/>
            <a:ext cx="2374370" cy="949748"/>
          </a:xfrm>
          <a:prstGeom prst="rect">
            <a:avLst/>
          </a:prstGeom>
        </p:spPr>
      </p:pic>
      <p:grpSp>
        <p:nvGrpSpPr>
          <p:cNvPr id="20" name="Group 19"/>
          <p:cNvGrpSpPr/>
          <p:nvPr/>
        </p:nvGrpSpPr>
        <p:grpSpPr>
          <a:xfrm>
            <a:off x="3771102" y="-87069"/>
            <a:ext cx="13499618" cy="1801569"/>
            <a:chOff x="2932902" y="1149209"/>
            <a:chExt cx="13499618" cy="1801569"/>
          </a:xfrm>
        </p:grpSpPr>
        <p:grpSp>
          <p:nvGrpSpPr>
            <p:cNvPr id="5" name="Group 5"/>
            <p:cNvGrpSpPr/>
            <p:nvPr/>
          </p:nvGrpSpPr>
          <p:grpSpPr>
            <a:xfrm rot="5400000">
              <a:off x="7706993" y="-3220540"/>
              <a:ext cx="1397227" cy="10945410"/>
              <a:chOff x="168340" y="-6509"/>
              <a:chExt cx="1635084" cy="7187942"/>
            </a:xfrm>
          </p:grpSpPr>
          <p:sp>
            <p:nvSpPr>
              <p:cNvPr id="6" name="Freeform 6"/>
              <p:cNvSpPr/>
              <p:nvPr/>
            </p:nvSpPr>
            <p:spPr>
              <a:xfrm>
                <a:off x="168340" y="-6509"/>
                <a:ext cx="1635084" cy="7187942"/>
              </a:xfrm>
              <a:custGeom>
                <a:avLst/>
                <a:gdLst/>
                <a:ahLst/>
                <a:cxnLst/>
                <a:rect l="l" t="t" r="r" b="b"/>
                <a:pathLst>
                  <a:path w="1931685" h="7187942">
                    <a:moveTo>
                      <a:pt x="63030" y="6594388"/>
                    </a:moveTo>
                    <a:cubicBezTo>
                      <a:pt x="63030" y="6594388"/>
                      <a:pt x="0" y="6347824"/>
                      <a:pt x="10218" y="1214762"/>
                    </a:cubicBezTo>
                    <a:cubicBezTo>
                      <a:pt x="18651" y="990971"/>
                      <a:pt x="65033" y="645332"/>
                      <a:pt x="65033" y="645332"/>
                    </a:cubicBezTo>
                    <a:cubicBezTo>
                      <a:pt x="82233" y="502466"/>
                      <a:pt x="56685" y="337866"/>
                      <a:pt x="181385" y="223925"/>
                    </a:cubicBezTo>
                    <a:cubicBezTo>
                      <a:pt x="346794" y="72788"/>
                      <a:pt x="621643" y="0"/>
                      <a:pt x="1038611" y="6965"/>
                    </a:cubicBezTo>
                    <a:lnTo>
                      <a:pt x="1038613" y="6965"/>
                    </a:lnTo>
                    <a:cubicBezTo>
                      <a:pt x="1255360" y="16819"/>
                      <a:pt x="1459675" y="36481"/>
                      <a:pt x="1593863" y="101690"/>
                    </a:cubicBezTo>
                    <a:cubicBezTo>
                      <a:pt x="1849909" y="226120"/>
                      <a:pt x="1931684" y="459160"/>
                      <a:pt x="1926196" y="704684"/>
                    </a:cubicBezTo>
                    <a:cubicBezTo>
                      <a:pt x="1926196" y="704684"/>
                      <a:pt x="1882909" y="1013073"/>
                      <a:pt x="1890342" y="1248607"/>
                    </a:cubicBezTo>
                    <a:cubicBezTo>
                      <a:pt x="1897465" y="6336190"/>
                      <a:pt x="1904622" y="6531793"/>
                      <a:pt x="1904622" y="6531793"/>
                    </a:cubicBezTo>
                    <a:cubicBezTo>
                      <a:pt x="1887940" y="6747525"/>
                      <a:pt x="1773296" y="6958137"/>
                      <a:pt x="1576427" y="7069761"/>
                    </a:cubicBezTo>
                    <a:cubicBezTo>
                      <a:pt x="1426076" y="7155010"/>
                      <a:pt x="1228045" y="7170107"/>
                      <a:pt x="965965" y="7159366"/>
                    </a:cubicBezTo>
                    <a:lnTo>
                      <a:pt x="965962" y="7159366"/>
                    </a:lnTo>
                    <a:cubicBezTo>
                      <a:pt x="645952" y="7154089"/>
                      <a:pt x="384604" y="7187942"/>
                      <a:pt x="254278" y="7078784"/>
                    </a:cubicBezTo>
                    <a:cubicBezTo>
                      <a:pt x="145767" y="6987899"/>
                      <a:pt x="81795" y="6794588"/>
                      <a:pt x="63030" y="6594388"/>
                    </a:cubicBezTo>
                    <a:close/>
                  </a:path>
                </a:pathLst>
              </a:custGeom>
              <a:solidFill>
                <a:srgbClr val="FFFBEC"/>
              </a:solidFill>
            </p:spPr>
            <p:txBody>
              <a:bodyPr/>
              <a:lstStyle/>
              <a:p>
                <a:endParaRPr lang="en-US"/>
              </a:p>
            </p:txBody>
          </p:sp>
        </p:grpSp>
        <p:sp>
          <p:nvSpPr>
            <p:cNvPr id="19" name="Rectangle 18"/>
            <p:cNvSpPr/>
            <p:nvPr/>
          </p:nvSpPr>
          <p:spPr>
            <a:xfrm>
              <a:off x="3783320" y="1149209"/>
              <a:ext cx="12649200" cy="1525289"/>
            </a:xfrm>
            <a:prstGeom prst="rect">
              <a:avLst/>
            </a:prstGeom>
          </p:spPr>
          <p:txBody>
            <a:bodyPr wrap="square">
              <a:spAutoFit/>
            </a:bodyPr>
            <a:lstStyle/>
            <a:p>
              <a:pPr lvl="0">
                <a:lnSpc>
                  <a:spcPct val="250000"/>
                </a:lnSpc>
              </a:pPr>
              <a:r>
                <a:rPr lang="en-US" sz="4500" b="1">
                  <a:solidFill>
                    <a:prstClr val="black"/>
                  </a:solidFill>
                  <a:latin typeface="Arial" panose="020B0604020202020204" pitchFamily="34" charset="0"/>
                  <a:ea typeface="Times New Roman" panose="02020603050405020304" pitchFamily="18" charset="0"/>
                </a:rPr>
                <a:t>LUỸ THỪA VỚI SỐ MŨ NGUYÊN</a:t>
              </a:r>
              <a:endParaRPr lang="en-US" sz="4500" dirty="0">
                <a:solidFill>
                  <a:prstClr val="black"/>
                </a:solidFill>
                <a:latin typeface="Times New Roman" panose="02020603050405020304" pitchFamily="18" charset="0"/>
                <a:ea typeface="Times New Roman" panose="02020603050405020304" pitchFamily="18" charset="0"/>
              </a:endParaRPr>
            </a:p>
          </p:txBody>
        </p:sp>
      </p:grpSp>
      <p:pic>
        <p:nvPicPr>
          <p:cNvPr id="13" name="Picture 12"/>
          <p:cNvPicPr>
            <a:picLocks noChangeAspect="1"/>
          </p:cNvPicPr>
          <p:nvPr/>
        </p:nvPicPr>
        <p:blipFill>
          <a:blip r:embed="rId8" cstate="print">
            <a:duotone>
              <a:prstClr val="black"/>
              <a:schemeClr val="tx1">
                <a:tint val="45000"/>
                <a:satMod val="400000"/>
              </a:schemeClr>
            </a:duotone>
            <a:extLst>
              <a:ext uri="{BEBA8EAE-BF5A-486C-A8C5-ECC9F3942E4B}">
                <a14:imgProps xmlns:a14="http://schemas.microsoft.com/office/drawing/2010/main">
                  <a14:imgLayer r:embed="rId9">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57200" y="2047815"/>
            <a:ext cx="979790" cy="914400"/>
          </a:xfrm>
          <a:prstGeom prst="rect">
            <a:avLst/>
          </a:prstGeom>
        </p:spPr>
      </p:pic>
      <p:sp>
        <p:nvSpPr>
          <p:cNvPr id="14" name="TextBox 13"/>
          <p:cNvSpPr txBox="1"/>
          <p:nvPr/>
        </p:nvSpPr>
        <p:spPr>
          <a:xfrm>
            <a:off x="1458121" y="2176120"/>
            <a:ext cx="3581400" cy="707886"/>
          </a:xfrm>
          <a:prstGeom prst="rect">
            <a:avLst/>
          </a:prstGeom>
          <a:noFill/>
        </p:spPr>
        <p:txBody>
          <a:bodyPr wrap="square" rtlCol="0">
            <a:spAutoFit/>
          </a:bodyPr>
          <a:lstStyle/>
          <a:p>
            <a:r>
              <a:rPr lang="nl-NL" sz="4000" b="1" dirty="0">
                <a:latin typeface="Arial" panose="020B0604020202020204" pitchFamily="34" charset="0"/>
                <a:cs typeface="Arial" panose="020B0604020202020204" pitchFamily="34" charset="0"/>
              </a:rPr>
              <a:t>HĐ 1:</a:t>
            </a:r>
            <a:endParaRPr lang="en-US" sz="4000" dirty="0">
              <a:latin typeface="Arial" panose="020B0604020202020204" pitchFamily="34" charset="0"/>
              <a:cs typeface="Arial" panose="020B0604020202020204" pitchFamily="34" charset="0"/>
            </a:endParaRPr>
          </a:p>
        </p:txBody>
      </p:sp>
      <p:sp>
        <p:nvSpPr>
          <p:cNvPr id="16" name="Rectangle 1"/>
          <p:cNvSpPr>
            <a:spLocks noChangeArrowheads="1"/>
          </p:cNvSpPr>
          <p:nvPr/>
        </p:nvSpPr>
        <p:spPr bwMode="auto">
          <a:xfrm>
            <a:off x="5508891" y="2715480"/>
            <a:ext cx="83423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Thảo</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luận</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nhóm</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hoàn</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thành</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lang="en-US" altLang="en-US" sz="4000" b="1" i="1" dirty="0">
                <a:solidFill>
                  <a:srgbClr val="000000"/>
                </a:solidFill>
                <a:latin typeface="Arial" panose="020B0604020202020204" pitchFamily="34" charset="0"/>
                <a:cs typeface="Arial" panose="020B0604020202020204" pitchFamily="34" charset="0"/>
              </a:rPr>
              <a:t>HĐ1</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pic>
        <p:nvPicPr>
          <p:cNvPr id="17"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43498" y="2628900"/>
            <a:ext cx="1347583" cy="724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36990" y="4269038"/>
            <a:ext cx="161101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Tính:</a:t>
            </a:r>
          </a:p>
        </p:txBody>
      </p:sp>
      <mc:AlternateContent xmlns:mc="http://schemas.openxmlformats.org/markup-compatibility/2006" xmlns:a14="http://schemas.microsoft.com/office/drawing/2010/main">
        <mc:Choice Requires="a14">
          <p:sp>
            <p:nvSpPr>
              <p:cNvPr id="8" name="Rectangle 7"/>
              <p:cNvSpPr/>
              <p:nvPr/>
            </p:nvSpPr>
            <p:spPr>
              <a:xfrm>
                <a:off x="2698615" y="3775124"/>
                <a:ext cx="5315751" cy="15969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4000" i="1">
                              <a:latin typeface="Cambria Math" panose="02040503050406030204" pitchFamily="18" charset="0"/>
                            </a:rPr>
                          </m:ctrlPr>
                        </m:sSupPr>
                        <m:e>
                          <m:d>
                            <m:dPr>
                              <m:ctrlPr>
                                <a:rPr lang="en-US" sz="4000" i="1">
                                  <a:latin typeface="Cambria Math" panose="02040503050406030204" pitchFamily="18" charset="0"/>
                                </a:rPr>
                              </m:ctrlPr>
                            </m:dPr>
                            <m:e>
                              <m:r>
                                <a:rPr lang="en-US" sz="4000">
                                  <a:latin typeface="Cambria Math" panose="02040503050406030204" pitchFamily="18" charset="0"/>
                                </a:rPr>
                                <m:t>1</m:t>
                              </m:r>
                              <m:r>
                                <a:rPr lang="en-US" sz="4000" i="0">
                                  <a:latin typeface="Cambria Math" panose="02040503050406030204" pitchFamily="18" charset="0"/>
                                </a:rPr>
                                <m:t>,</m:t>
                              </m:r>
                              <m:r>
                                <a:rPr lang="en-US" sz="4000" i="0">
                                  <a:latin typeface="Cambria Math" panose="02040503050406030204" pitchFamily="18" charset="0"/>
                                </a:rPr>
                                <m:t>5</m:t>
                              </m:r>
                            </m:e>
                          </m:d>
                        </m:e>
                        <m:sup>
                          <m:r>
                            <a:rPr lang="en-US" sz="4000" i="0">
                              <a:latin typeface="Cambria Math" panose="02040503050406030204" pitchFamily="18" charset="0"/>
                            </a:rPr>
                            <m:t>2</m:t>
                          </m:r>
                        </m:sup>
                      </m:sSup>
                      <m:r>
                        <a:rPr lang="en-US" sz="4000" i="0">
                          <a:latin typeface="Cambria Math" panose="02040503050406030204" pitchFamily="18" charset="0"/>
                        </a:rPr>
                        <m:t>;</m:t>
                      </m:r>
                      <m:r>
                        <m:rPr>
                          <m:nor/>
                        </m:rPr>
                        <a:rPr lang="en-US" sz="4000" i="1">
                          <a:latin typeface="Cambria Math" panose="02040503050406030204" pitchFamily="18" charset="0"/>
                        </a:rPr>
                        <m:t> </m:t>
                      </m:r>
                      <m:sSup>
                        <m:sSupPr>
                          <m:ctrlPr>
                            <a:rPr lang="en-US" sz="4000" i="1">
                              <a:latin typeface="Cambria Math" panose="02040503050406030204" pitchFamily="18" charset="0"/>
                            </a:rPr>
                          </m:ctrlPr>
                        </m:sSupPr>
                        <m:e>
                          <m:d>
                            <m:dPr>
                              <m:ctrlPr>
                                <a:rPr lang="en-US" sz="4000" i="1">
                                  <a:latin typeface="Cambria Math" panose="02040503050406030204" pitchFamily="18" charset="0"/>
                                </a:rPr>
                              </m:ctrlPr>
                            </m:dPr>
                            <m:e>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e>
                          </m:d>
                        </m:e>
                        <m:sup>
                          <m:r>
                            <a:rPr lang="en-US" sz="4000" i="0">
                              <a:latin typeface="Cambria Math" panose="02040503050406030204" pitchFamily="18" charset="0"/>
                            </a:rPr>
                            <m:t>3</m:t>
                          </m:r>
                        </m:sup>
                      </m:sSup>
                      <m:r>
                        <a:rPr lang="en-US" sz="4000" i="0">
                          <a:latin typeface="Cambria Math" panose="02040503050406030204" pitchFamily="18" charset="0"/>
                        </a:rPr>
                        <m:t>;</m:t>
                      </m:r>
                      <m:r>
                        <m:rPr>
                          <m:nor/>
                        </m:rPr>
                        <a:rPr lang="en-US" sz="4000" i="1">
                          <a:latin typeface="Cambria Math" panose="02040503050406030204" pitchFamily="18" charset="0"/>
                        </a:rPr>
                        <m:t> </m:t>
                      </m:r>
                      <m:sSup>
                        <m:sSupPr>
                          <m:ctrlPr>
                            <a:rPr lang="en-US" sz="4000" i="1">
                              <a:latin typeface="Cambria Math" panose="02040503050406030204" pitchFamily="18" charset="0"/>
                            </a:rPr>
                          </m:ctrlPr>
                        </m:sSupPr>
                        <m:e>
                          <m:d>
                            <m:dPr>
                              <m:ctrlPr>
                                <a:rPr lang="en-US" sz="4000" i="1">
                                  <a:latin typeface="Cambria Math" panose="02040503050406030204" pitchFamily="18" charset="0"/>
                                </a:rPr>
                              </m:ctrlPr>
                            </m:dPr>
                            <m:e>
                              <m:rad>
                                <m:radPr>
                                  <m:degHide m:val="on"/>
                                  <m:ctrlPr>
                                    <a:rPr lang="en-US" sz="4000" i="1">
                                      <a:latin typeface="Cambria Math" panose="02040503050406030204" pitchFamily="18" charset="0"/>
                                    </a:rPr>
                                  </m:ctrlPr>
                                </m:radPr>
                                <m:deg/>
                                <m:e>
                                  <m:r>
                                    <a:rPr lang="en-US" sz="4000" i="0">
                                      <a:latin typeface="Cambria Math" panose="02040503050406030204" pitchFamily="18" charset="0"/>
                                    </a:rPr>
                                    <m:t>2</m:t>
                                  </m:r>
                                </m:e>
                              </m:rad>
                            </m:e>
                          </m:d>
                        </m:e>
                        <m:sup>
                          <m:r>
                            <a:rPr lang="en-US" sz="4000" i="0">
                              <a:latin typeface="Cambria Math" panose="02040503050406030204" pitchFamily="18" charset="0"/>
                            </a:rPr>
                            <m:t>4</m:t>
                          </m:r>
                        </m:sup>
                      </m:sSup>
                    </m:oMath>
                  </m:oMathPara>
                </a14:m>
                <a:endParaRPr lang="en-US" sz="4000"/>
              </a:p>
            </p:txBody>
          </p:sp>
        </mc:Choice>
        <mc:Fallback xmlns="">
          <p:sp>
            <p:nvSpPr>
              <p:cNvPr id="8" name="Rectangle 7"/>
              <p:cNvSpPr>
                <a:spLocks noRot="1" noChangeAspect="1" noMove="1" noResize="1" noEditPoints="1" noAdjustHandles="1" noChangeArrowheads="1" noChangeShapeType="1" noTextEdit="1"/>
              </p:cNvSpPr>
              <p:nvPr/>
            </p:nvSpPr>
            <p:spPr>
              <a:xfrm>
                <a:off x="2698615" y="3775124"/>
                <a:ext cx="5315751" cy="1596976"/>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27700" y="7352330"/>
                <a:ext cx="9144000" cy="2454326"/>
              </a:xfrm>
              <a:prstGeom prst="rect">
                <a:avLst/>
              </a:prstGeom>
            </p:spPr>
            <p:txBody>
              <a:bodyPr>
                <a:spAutoFit/>
              </a:bodyPr>
              <a:lstStyle/>
              <a:p>
                <a:pPr algn="just">
                  <a:lnSpc>
                    <a:spcPct val="150000"/>
                  </a:lnSpc>
                  <a:spcBef>
                    <a:spcPts val="600"/>
                  </a:spcBef>
                  <a:spcAft>
                    <a:spcPts val="600"/>
                  </a:spcAft>
                </a:pP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000" i="1">
                                      <a:effectLst/>
                                      <a:latin typeface="Cambria Math" panose="02040503050406030204" pitchFamily="18" charset="0"/>
                                      <a:ea typeface="Calibri" panose="020F0502020204030204" pitchFamily="34" charset="0"/>
                                      <a:cs typeface="Times New Roman" panose="02020603050405020304" pitchFamily="18" charset="0"/>
                                    </a:rPr>
                                    <m:t>2</m:t>
                                  </m:r>
                                </m:e>
                              </m:rad>
                            </m:e>
                          </m:d>
                        </m:e>
                        <m:sup>
                          <m:r>
                            <a:rPr lang="nl-NL" sz="4000" i="1">
                              <a:effectLst/>
                              <a:latin typeface="Cambria Math" panose="02040503050406030204" pitchFamily="18" charset="0"/>
                              <a:ea typeface="Calibri" panose="020F0502020204030204" pitchFamily="34" charset="0"/>
                              <a:cs typeface="Times New Roman" panose="02020603050405020304" pitchFamily="18" charset="0"/>
                            </a:rPr>
                            <m:t>4</m:t>
                          </m:r>
                        </m:sup>
                      </m:sSup>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nl-NL" sz="4000" i="1">
                          <a:effectLst/>
                          <a:latin typeface="Cambria Math" panose="02040503050406030204" pitchFamily="18" charset="0"/>
                          <a:ea typeface="Calibri" panose="020F0502020204030204" pitchFamily="34" charset="0"/>
                          <a:cs typeface="Times New Roman" panose="02020603050405020304" pitchFamily="18" charset="0"/>
                        </a:rPr>
                        <m:t>4</m:t>
                      </m:r>
                    </m:oMath>
                  </m:oMathPara>
                </a14:m>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27700" y="7352330"/>
                <a:ext cx="9144000" cy="2454326"/>
              </a:xfrm>
              <a:prstGeom prst="rect">
                <a:avLst/>
              </a:prstGeom>
              <a:blipFill>
                <a:blip r:embed="rId19"/>
                <a:stretch>
                  <a:fillRect/>
                </a:stretch>
              </a:blipFill>
            </p:spPr>
            <p:txBody>
              <a:bodyPr/>
              <a:lstStyle/>
              <a:p>
                <a:r>
                  <a:rPr lang="en-US">
                    <a:noFill/>
                  </a:rPr>
                  <a:t> </a:t>
                </a:r>
              </a:p>
            </p:txBody>
          </p:sp>
        </mc:Fallback>
      </mc:AlternateContent>
      <p:sp>
        <p:nvSpPr>
          <p:cNvPr id="23" name="Oval Callout 22"/>
          <p:cNvSpPr/>
          <p:nvPr/>
        </p:nvSpPr>
        <p:spPr>
          <a:xfrm>
            <a:off x="8283953" y="5550318"/>
            <a:ext cx="1663033" cy="736182"/>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8" name="Rectangle 17"/>
              <p:cNvSpPr/>
              <p:nvPr/>
            </p:nvSpPr>
            <p:spPr>
              <a:xfrm>
                <a:off x="2487179" y="6961508"/>
                <a:ext cx="5395708" cy="1092607"/>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sup>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25</m:t>
                      </m:r>
                    </m:oMath>
                  </m:oMathPara>
                </a14:m>
                <a:endParaRPr lang="en-US" sz="40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487179" y="6961508"/>
                <a:ext cx="5395708" cy="1092607"/>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0065265" y="6667500"/>
                <a:ext cx="3213637" cy="15969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e>
                          </m:d>
                        </m:e>
                        <m:sup>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nl-NL"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27</m:t>
                          </m:r>
                        </m:den>
                      </m:f>
                    </m:oMath>
                  </m:oMathPara>
                </a14:m>
                <a:endParaRPr lang="en-US"/>
              </a:p>
            </p:txBody>
          </p:sp>
        </mc:Choice>
        <mc:Fallback xmlns="">
          <p:sp>
            <p:nvSpPr>
              <p:cNvPr id="24" name="Rectangle 23"/>
              <p:cNvSpPr>
                <a:spLocks noRot="1" noChangeAspect="1" noMove="1" noResize="1" noEditPoints="1" noAdjustHandles="1" noChangeArrowheads="1" noChangeShapeType="1" noTextEdit="1"/>
              </p:cNvSpPr>
              <p:nvPr/>
            </p:nvSpPr>
            <p:spPr>
              <a:xfrm>
                <a:off x="10065265" y="6667500"/>
                <a:ext cx="3213637" cy="1596976"/>
              </a:xfrm>
              <a:prstGeom prst="rect">
                <a:avLst/>
              </a:prstGeom>
              <a:blipFill>
                <a:blip r:embed="rId21"/>
                <a:stretch>
                  <a:fillRect/>
                </a:stretch>
              </a:blipFill>
            </p:spPr>
            <p:txBody>
              <a:bodyPr/>
              <a:lstStyle/>
              <a:p>
                <a:r>
                  <a:rPr lang="en-US">
                    <a:noFill/>
                  </a:rPr>
                  <a:t> </a:t>
                </a:r>
              </a:p>
            </p:txBody>
          </p:sp>
        </mc:Fallback>
      </mc:AlternateContent>
      <p:pic>
        <p:nvPicPr>
          <p:cNvPr id="26" name="Picture 25"/>
          <p:cNvPicPr>
            <a:picLocks noChangeAspect="1"/>
          </p:cNvPicPr>
          <p:nvPr/>
        </p:nvPicPr>
        <p:blipFill>
          <a:blip r:embed="rId22"/>
          <a:stretch>
            <a:fillRect/>
          </a:stretch>
        </p:blipFill>
        <p:spPr>
          <a:xfrm>
            <a:off x="15868841" y="7924747"/>
            <a:ext cx="1993565" cy="21154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7" grpId="0"/>
      <p:bldP spid="8" grpId="0"/>
      <p:bldP spid="11" grpId="0"/>
      <p:bldP spid="23" grpId="0" animBg="1"/>
      <p:bldP spid="18"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18288000" cy="10287000"/>
          </a:xfrm>
          <a:prstGeom prst="rect">
            <a:avLst/>
          </a:prstGeom>
        </p:spPr>
      </p:pic>
      <p:grpSp>
        <p:nvGrpSpPr>
          <p:cNvPr id="8" name="Group 7"/>
          <p:cNvGrpSpPr/>
          <p:nvPr/>
        </p:nvGrpSpPr>
        <p:grpSpPr>
          <a:xfrm>
            <a:off x="1756398" y="2186957"/>
            <a:ext cx="14097000" cy="6233143"/>
            <a:chOff x="9142651" y="756833"/>
            <a:chExt cx="7944659" cy="4244055"/>
          </a:xfrm>
        </p:grpSpPr>
        <p:sp>
          <p:nvSpPr>
            <p:cNvPr id="3" name="AutoShape 3"/>
            <p:cNvSpPr/>
            <p:nvPr/>
          </p:nvSpPr>
          <p:spPr>
            <a:xfrm rot="548643">
              <a:off x="9142651" y="820735"/>
              <a:ext cx="6195444" cy="3663502"/>
            </a:xfrm>
            <a:prstGeom prst="rect">
              <a:avLst/>
            </a:prstGeom>
            <a:solidFill>
              <a:srgbClr val="F8C578"/>
            </a:solidFill>
          </p:spPr>
          <p:txBody>
            <a:bodyPr/>
            <a:lstStyle/>
            <a:p>
              <a:endParaRPr lang="en-US"/>
            </a:p>
          </p:txBody>
        </p:sp>
        <p:sp>
          <p:nvSpPr>
            <p:cNvPr id="7" name="AutoShape 7"/>
            <p:cNvSpPr/>
            <p:nvPr/>
          </p:nvSpPr>
          <p:spPr>
            <a:xfrm>
              <a:off x="9686226" y="756833"/>
              <a:ext cx="7401084" cy="4244055"/>
            </a:xfrm>
            <a:prstGeom prst="rect">
              <a:avLst/>
            </a:prstGeom>
            <a:solidFill>
              <a:srgbClr val="FFFBEC"/>
            </a:solidFill>
          </p:spPr>
          <p:txBody>
            <a:bodyPr/>
            <a:lstStyle/>
            <a:p>
              <a:endParaRPr lang="en-US"/>
            </a:p>
          </p:txBody>
        </p:sp>
      </p:gr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7440" y="8751971"/>
            <a:ext cx="1412502" cy="1412502"/>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29489" y="2055637"/>
            <a:ext cx="622221" cy="630243"/>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15127">
            <a:off x="15168853" y="1815887"/>
            <a:ext cx="955198" cy="955198"/>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64546" y="9736992"/>
            <a:ext cx="781031" cy="781031"/>
          </a:xfrm>
          <a:prstGeom prst="rect">
            <a:avLst/>
          </a:prstGeom>
        </p:spPr>
      </p:pic>
      <mc:AlternateContent xmlns:mc="http://schemas.openxmlformats.org/markup-compatibility/2006" xmlns:a14="http://schemas.microsoft.com/office/drawing/2010/main">
        <mc:Choice Requires="a14">
          <p:sp>
            <p:nvSpPr>
              <p:cNvPr id="26" name="Rectangle 25"/>
              <p:cNvSpPr/>
              <p:nvPr/>
            </p:nvSpPr>
            <p:spPr>
              <a:xfrm>
                <a:off x="3421547" y="2074397"/>
                <a:ext cx="12460352" cy="6185283"/>
              </a:xfrm>
              <a:prstGeom prst="rect">
                <a:avLst/>
              </a:prstGeom>
            </p:spPr>
            <p:txBody>
              <a:bodyPr wrap="square">
                <a:spAutoFit/>
              </a:bodyPr>
              <a:lstStyle/>
              <a:p>
                <a:pPr>
                  <a:lnSpc>
                    <a:spcPct val="150000"/>
                  </a:lnSpc>
                </a:pPr>
                <a:r>
                  <a:rPr lang="en-US" sz="4000">
                    <a:latin typeface="Arial" panose="020B0604020202020204" pitchFamily="34" charset="0"/>
                    <a:ea typeface="Calibri" panose="020F0502020204030204" pitchFamily="34" charset="0"/>
                    <a:cs typeface="Arial" panose="020B0604020202020204" pitchFamily="34" charset="0"/>
                  </a:rPr>
                  <a:t>Với a là số thực tuỳ ỳ: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40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limLowPr>
                      <m:e>
                        <m:groupChr>
                          <m:groupChrPr>
                            <m: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groupChr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e>
                        </m:groupChr>
                      </m:e>
                      <m:lim/>
                    </m:limLow>
                    <m:r>
                      <a:rPr lang="en-US" sz="40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endParaRPr lang="en-US" sz="40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4000">
                    <a:effectLst/>
                    <a:latin typeface="Arial" panose="020B0604020202020204" pitchFamily="34" charset="0"/>
                    <a:ea typeface="Calibri" panose="020F0502020204030204" pitchFamily="34" charset="0"/>
                    <a:cs typeface="Arial" panose="020B0604020202020204" pitchFamily="34" charset="0"/>
                  </a:rPr>
                  <a:t>Với a là số thực khác 0 :</a:t>
                </a:r>
              </a:p>
              <a:p>
                <a:pPr>
                  <a:lnSpc>
                    <a:spcPct val="150000"/>
                  </a:lnSpc>
                </a:pPr>
                <a14:m>
                  <m:oMathPara xmlns:m="http://schemas.openxmlformats.org/officeDocument/2006/math">
                    <m:oMathParaPr>
                      <m:jc m:val="centerGroup"/>
                    </m:oMathParaPr>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0</m:t>
                          </m:r>
                        </m:sup>
                      </m:sSup>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1</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4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𝑛</m:t>
                              </m:r>
                            </m:sup>
                          </m:sSup>
                        </m:den>
                      </m:f>
                      <m:r>
                        <a:rPr lang="en-US" sz="4000">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4000" i="1">
                          <a:effectLst/>
                          <a:latin typeface="Arial" panose="020B0604020202020204" pitchFamily="34" charset="0"/>
                          <a:ea typeface="Calibri" panose="020F0502020204030204" pitchFamily="34" charset="0"/>
                          <a:cs typeface="Arial" panose="020B0604020202020204" pitchFamily="34" charset="0"/>
                        </a:rPr>
                        <m:t> </m:t>
                      </m:r>
                    </m:oMath>
                  </m:oMathPara>
                </a14:m>
                <a:endParaRPr lang="en-US" sz="40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4000">
                    <a:effectLst/>
                    <a:latin typeface="Arial" panose="020B0604020202020204" pitchFamily="34" charset="0"/>
                    <a:ea typeface="Calibri" panose="020F0502020204030204" pitchFamily="34" charset="0"/>
                    <a:cs typeface="Arial" panose="020B0604020202020204" pitchFamily="34" charset="0"/>
                  </a:rPr>
                  <a:t>Trong biểu thức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𝑚</m:t>
                        </m:r>
                      </m:sup>
                    </m:sSup>
                  </m:oMath>
                </a14:m>
                <a:r>
                  <a:rPr lang="en-US" sz="4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smtClean="0">
                        <a:effectLst/>
                        <a:latin typeface="Cambria Math" panose="02040503050406030204" pitchFamily="18" charset="0"/>
                        <a:ea typeface="Calibri" panose="020F0502020204030204" pitchFamily="34" charset="0"/>
                        <a:cs typeface="Arial" panose="020B0604020202020204" pitchFamily="34" charset="0"/>
                      </a:rPr>
                      <m:t>𝑎</m:t>
                    </m:r>
                  </m:oMath>
                </a14:m>
                <a:r>
                  <a:rPr lang="en-US" sz="4000">
                    <a:effectLst/>
                    <a:latin typeface="Arial" panose="020B0604020202020204" pitchFamily="34" charset="0"/>
                    <a:ea typeface="Calibri" panose="020F0502020204030204" pitchFamily="34" charset="0"/>
                    <a:cs typeface="Arial" panose="020B0604020202020204" pitchFamily="34" charset="0"/>
                  </a:rPr>
                  <a:t> gọi là cơ số,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𝑚</m:t>
                    </m:r>
                  </m:oMath>
                </a14:m>
                <a:r>
                  <a:rPr lang="en-US" sz="4000">
                    <a:effectLst/>
                    <a:latin typeface="Arial" panose="020B0604020202020204" pitchFamily="34" charset="0"/>
                    <a:ea typeface="Calibri" panose="020F0502020204030204" pitchFamily="34" charset="0"/>
                    <a:cs typeface="Arial" panose="020B0604020202020204" pitchFamily="34" charset="0"/>
                  </a:rPr>
                  <a:t> gọi là số mũ.</a:t>
                </a:r>
              </a:p>
            </p:txBody>
          </p:sp>
        </mc:Choice>
        <mc:Fallback xmlns="">
          <p:sp>
            <p:nvSpPr>
              <p:cNvPr id="26" name="Rectangle 25"/>
              <p:cNvSpPr>
                <a:spLocks noRot="1" noChangeAspect="1" noMove="1" noResize="1" noEditPoints="1" noAdjustHandles="1" noChangeArrowheads="1" noChangeShapeType="1" noTextEdit="1"/>
              </p:cNvSpPr>
              <p:nvPr/>
            </p:nvSpPr>
            <p:spPr>
              <a:xfrm>
                <a:off x="3421547" y="2074397"/>
                <a:ext cx="12460352" cy="6185283"/>
              </a:xfrm>
              <a:prstGeom prst="rect">
                <a:avLst/>
              </a:prstGeom>
              <a:blipFill>
                <a:blip r:embed="rId20"/>
                <a:stretch>
                  <a:fillRect l="-1712" b="-1379"/>
                </a:stretch>
              </a:blipFill>
            </p:spPr>
            <p:txBody>
              <a:bodyPr/>
              <a:lstStyle/>
              <a:p>
                <a:r>
                  <a:rPr lang="en-US">
                    <a:noFill/>
                  </a:rPr>
                  <a:t> </a:t>
                </a:r>
              </a:p>
            </p:txBody>
          </p:sp>
        </mc:Fallback>
      </mc:AlternateContent>
      <p:grpSp>
        <p:nvGrpSpPr>
          <p:cNvPr id="35" name="Group 34"/>
          <p:cNvGrpSpPr/>
          <p:nvPr/>
        </p:nvGrpSpPr>
        <p:grpSpPr>
          <a:xfrm>
            <a:off x="9505287" y="3390576"/>
            <a:ext cx="2573420" cy="838524"/>
            <a:chOff x="8990042" y="4677901"/>
            <a:chExt cx="2573420" cy="838524"/>
          </a:xfrm>
        </p:grpSpPr>
        <p:pic>
          <p:nvPicPr>
            <p:cNvPr id="13" name="Picture 12"/>
            <p:cNvPicPr>
              <a:picLocks noChangeAspect="1"/>
            </p:cNvPicPr>
            <p:nvPr/>
          </p:nvPicPr>
          <p:blipFill>
            <a:blip r:embed="rId21"/>
            <a:stretch>
              <a:fillRect/>
            </a:stretch>
          </p:blipFill>
          <p:spPr>
            <a:xfrm>
              <a:off x="8990042" y="4677901"/>
              <a:ext cx="2181243" cy="609176"/>
            </a:xfrm>
            <a:prstGeom prst="rect">
              <a:avLst/>
            </a:prstGeom>
          </p:spPr>
        </p:pic>
        <mc:AlternateContent xmlns:mc="http://schemas.openxmlformats.org/markup-compatibility/2006" xmlns:a14="http://schemas.microsoft.com/office/drawing/2010/main">
          <mc:Choice Requires="a14">
            <p:sp>
              <p:nvSpPr>
                <p:cNvPr id="34" name="Rectangle 33"/>
                <p:cNvSpPr/>
                <p:nvPr/>
              </p:nvSpPr>
              <p:spPr>
                <a:xfrm>
                  <a:off x="9038412" y="4777377"/>
                  <a:ext cx="2525050" cy="7390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m:rPr>
                            <m:nor/>
                          </m:rPr>
                          <a:rPr lang="en-US" sz="4000" i="1">
                            <a:solidFill>
                              <a:prstClr val="black"/>
                            </a:solidFill>
                            <a:latin typeface="Arial" panose="020B0604020202020204" pitchFamily="34" charset="0"/>
                            <a:ea typeface="Calibri" panose="020F0502020204030204" pitchFamily="34" charset="0"/>
                            <a:cs typeface="Arial" panose="020B0604020202020204" pitchFamily="34" charset="0"/>
                          </a:rPr>
                          <m:t> </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th</m:t>
                        </m:r>
                        <m:r>
                          <m:rPr>
                            <m:nor/>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ừ</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s</m:t>
                        </m:r>
                        <m:r>
                          <m:rPr>
                            <m:nor/>
                          </m:rPr>
                          <a:rPr lang="en-US" sz="4000">
                            <a:solidFill>
                              <a:prstClr val="black"/>
                            </a:solidFill>
                            <a:latin typeface="Arial" panose="020B0604020202020204" pitchFamily="34" charset="0"/>
                            <a:ea typeface="Calibri" panose="020F0502020204030204" pitchFamily="34" charset="0"/>
                            <a:cs typeface="Arial" panose="020B0604020202020204" pitchFamily="34" charset="0"/>
                          </a:rPr>
                          <m:t>ố</m:t>
                        </m:r>
                        <m:r>
                          <m:rPr>
                            <m:nor/>
                          </m:rPr>
                          <a:rPr lang="en-US" sz="4000" i="1">
                            <a:solidFill>
                              <a:prstClr val="black"/>
                            </a:solidFill>
                            <a:latin typeface="Arial" panose="020B0604020202020204" pitchFamily="34" charset="0"/>
                            <a:ea typeface="Calibri" panose="020F0502020204030204" pitchFamily="34" charset="0"/>
                            <a:cs typeface="Arial" panose="020B0604020202020204" pitchFamily="34" charset="0"/>
                          </a:rPr>
                          <m:t> </m:t>
                        </m:r>
                      </m:oMath>
                    </m:oMathPara>
                  </a14:m>
                  <a:endParaRPr lang="en-US"/>
                </a:p>
              </p:txBody>
            </p:sp>
          </mc:Choice>
          <mc:Fallback xmlns="">
            <p:sp>
              <p:nvSpPr>
                <p:cNvPr id="34" name="Rectangle 33"/>
                <p:cNvSpPr>
                  <a:spLocks noRot="1" noChangeAspect="1" noMove="1" noResize="1" noEditPoints="1" noAdjustHandles="1" noChangeArrowheads="1" noChangeShapeType="1" noTextEdit="1"/>
                </p:cNvSpPr>
                <p:nvPr/>
              </p:nvSpPr>
              <p:spPr>
                <a:xfrm>
                  <a:off x="9038412" y="4777377"/>
                  <a:ext cx="2525050" cy="739048"/>
                </a:xfrm>
                <a:prstGeom prst="rect">
                  <a:avLst/>
                </a:prstGeom>
                <a:blipFill>
                  <a:blip r:embed="rId22"/>
                  <a:stretch>
                    <a:fillRect/>
                  </a:stretch>
                </a:blipFill>
              </p:spPr>
              <p:txBody>
                <a:bodyPr/>
                <a:lstStyle/>
                <a:p>
                  <a:r>
                    <a:rPr lang="en-US">
                      <a:noFill/>
                    </a:rPr>
                    <a:t> </a:t>
                  </a:r>
                </a:p>
              </p:txBody>
            </p:sp>
          </mc:Fallback>
        </mc:AlternateContent>
      </p:grpSp>
      <p:grpSp>
        <p:nvGrpSpPr>
          <p:cNvPr id="39" name="Group 38"/>
          <p:cNvGrpSpPr/>
          <p:nvPr/>
        </p:nvGrpSpPr>
        <p:grpSpPr>
          <a:xfrm>
            <a:off x="7487895" y="466861"/>
            <a:ext cx="3942105" cy="1323839"/>
            <a:chOff x="7312306" y="386794"/>
            <a:chExt cx="3942105" cy="1323839"/>
          </a:xfrm>
        </p:grpSpPr>
        <p:sp>
          <p:nvSpPr>
            <p:cNvPr id="24" name="Rectangle 23"/>
            <p:cNvSpPr/>
            <p:nvPr/>
          </p:nvSpPr>
          <p:spPr>
            <a:xfrm>
              <a:off x="7312306" y="386794"/>
              <a:ext cx="3942105" cy="98488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KẾT LUẬN</a:t>
              </a:r>
            </a:p>
          </p:txBody>
        </p:sp>
        <p:pic>
          <p:nvPicPr>
            <p:cNvPr id="36" name="Picture 19"/>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8130504" y="1424535"/>
              <a:ext cx="1970212" cy="286098"/>
            </a:xfrm>
            <a:prstGeom prst="rect">
              <a:avLst/>
            </a:prstGeom>
          </p:spPr>
        </p:pic>
      </p:grpSp>
      <mc:AlternateContent xmlns:mc="http://schemas.openxmlformats.org/markup-compatibility/2006" xmlns:a14="http://schemas.microsoft.com/office/drawing/2010/main">
        <mc:Choice Requires="a14">
          <p:sp>
            <p:nvSpPr>
              <p:cNvPr id="37" name="Rectangle 36"/>
              <p:cNvSpPr/>
              <p:nvPr/>
            </p:nvSpPr>
            <p:spPr>
              <a:xfrm>
                <a:off x="4953000" y="8899204"/>
                <a:ext cx="9940029" cy="1015663"/>
              </a:xfrm>
              <a:prstGeom prst="rect">
                <a:avLst/>
              </a:prstGeom>
            </p:spPr>
            <p:txBody>
              <a:bodyPr wrap="none">
                <a:spAutoFit/>
              </a:bodyPr>
              <a:lstStyle/>
              <a:p>
                <a:pPr>
                  <a:lnSpc>
                    <a:spcPct val="150000"/>
                  </a:lnSpc>
                  <a:spcAft>
                    <a:spcPts val="1200"/>
                  </a:spcAft>
                </a:pPr>
                <a:r>
                  <a:rPr lang="en-US" sz="4000" b="1" u="sng">
                    <a:latin typeface="Arial" panose="020B0604020202020204" pitchFamily="34" charset="0"/>
                    <a:ea typeface="Calibri" panose="020F0502020204030204" pitchFamily="34" charset="0"/>
                    <a:cs typeface="Arial" panose="020B0604020202020204" pitchFamily="34" charset="0"/>
                  </a:rPr>
                  <a:t>Chú ý:</a:t>
                </a:r>
                <a:r>
                  <a:rPr lang="en-US" sz="400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a:latin typeface="Cambria Math" panose="02040503050406030204" pitchFamily="18" charset="0"/>
                            <a:ea typeface="Calibri" panose="020F0502020204030204" pitchFamily="34" charset="0"/>
                            <a:cs typeface="Times New Roman" panose="02020603050405020304" pitchFamily="18" charset="0"/>
                          </a:rPr>
                          <m:t>0</m:t>
                        </m:r>
                      </m:e>
                      <m:sup>
                        <m:r>
                          <a:rPr lang="en-US" sz="4000">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4000">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a:latin typeface="Cambria Math" panose="02040503050406030204" pitchFamily="18" charset="0"/>
                            <a:ea typeface="Calibri" panose="020F0502020204030204" pitchFamily="34" charset="0"/>
                            <a:cs typeface="Times New Roman" panose="02020603050405020304" pitchFamily="18" charset="0"/>
                          </a:rPr>
                          <m:t>0</m:t>
                        </m:r>
                      </m:e>
                      <m:sup>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𝑛</m:t>
                        </m:r>
                      </m:sup>
                    </m:sSup>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𝑛</m:t>
                        </m:r>
                        <m:r>
                          <a:rPr lang="en-US" sz="4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ℕ</m:t>
                            </m:r>
                          </m:e>
                          <m:sup>
                            <m:r>
                              <a:rPr lang="en-US" sz="4000" i="1">
                                <a:latin typeface="Cambria Math" panose="02040503050406030204" pitchFamily="18" charset="0"/>
                                <a:ea typeface="Calibri" panose="020F0502020204030204" pitchFamily="34" charset="0"/>
                                <a:cs typeface="Times New Roman" panose="02020603050405020304" pitchFamily="18" charset="0"/>
                              </a:rPr>
                              <m:t>∗</m:t>
                            </m:r>
                          </m:sup>
                        </m:sSup>
                      </m:e>
                    </m:d>
                  </m:oMath>
                </a14:m>
                <a:r>
                  <a:rPr lang="en-US" sz="4000">
                    <a:latin typeface="Arial" panose="020B0604020202020204" pitchFamily="34" charset="0"/>
                    <a:ea typeface="Calibri" panose="020F0502020204030204" pitchFamily="34" charset="0"/>
                    <a:cs typeface="Arial" panose="020B0604020202020204" pitchFamily="34" charset="0"/>
                  </a:rPr>
                  <a:t> không có nghĩa.</a:t>
                </a:r>
              </a:p>
            </p:txBody>
          </p:sp>
        </mc:Choice>
        <mc:Fallback xmlns="">
          <p:sp>
            <p:nvSpPr>
              <p:cNvPr id="37" name="Rectangle 36"/>
              <p:cNvSpPr>
                <a:spLocks noRot="1" noChangeAspect="1" noMove="1" noResize="1" noEditPoints="1" noAdjustHandles="1" noChangeArrowheads="1" noChangeShapeType="1" noTextEdit="1"/>
              </p:cNvSpPr>
              <p:nvPr/>
            </p:nvSpPr>
            <p:spPr>
              <a:xfrm>
                <a:off x="4953000" y="8899204"/>
                <a:ext cx="9940029" cy="1015663"/>
              </a:xfrm>
              <a:prstGeom prst="rect">
                <a:avLst/>
              </a:prstGeom>
              <a:blipFill>
                <a:blip r:embed="rId25"/>
                <a:stretch>
                  <a:fillRect l="-2209" r="-1104" b="-14458"/>
                </a:stretch>
              </a:blipFill>
            </p:spPr>
            <p:txBody>
              <a:bodyPr/>
              <a:lstStyle/>
              <a:p>
                <a:r>
                  <a:rPr lang="en-US">
                    <a:noFill/>
                  </a:rPr>
                  <a:t> </a:t>
                </a:r>
              </a:p>
            </p:txBody>
          </p:sp>
        </mc:Fallback>
      </mc:AlternateContent>
      <p:pic>
        <p:nvPicPr>
          <p:cNvPr id="41" name="Picture 40"/>
          <p:cNvPicPr>
            <a:picLocks noChangeAspect="1"/>
          </p:cNvPicPr>
          <p:nvPr/>
        </p:nvPicPr>
        <p:blipFill>
          <a:blip r:embed="rId26"/>
          <a:stretch>
            <a:fillRect/>
          </a:stretch>
        </p:blipFill>
        <p:spPr>
          <a:xfrm>
            <a:off x="3775677" y="8671877"/>
            <a:ext cx="1048603" cy="1042506"/>
          </a:xfrm>
          <a:prstGeom prst="rect">
            <a:avLst/>
          </a:prstGeom>
        </p:spPr>
      </p:pic>
    </p:spTree>
    <p:extLst>
      <p:ext uri="{BB962C8B-B14F-4D97-AF65-F5344CB8AC3E}">
        <p14:creationId xmlns:p14="http://schemas.microsoft.com/office/powerpoint/2010/main" val="81219163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anim calcmode="lin" valueType="num">
                                      <p:cBhvr>
                                        <p:cTn id="33" dur="500" fill="hold"/>
                                        <p:tgtEl>
                                          <p:spTgt spid="35"/>
                                        </p:tgtEl>
                                        <p:attrNameLst>
                                          <p:attrName>ppt_x</p:attrName>
                                        </p:attrNameLst>
                                      </p:cBhvr>
                                      <p:tavLst>
                                        <p:tav tm="0">
                                          <p:val>
                                            <p:strVal val="#ppt_x"/>
                                          </p:val>
                                        </p:tav>
                                        <p:tav tm="100000">
                                          <p:val>
                                            <p:strVal val="#ppt_x"/>
                                          </p:val>
                                        </p:tav>
                                      </p:tavLst>
                                    </p:anim>
                                    <p:anim calcmode="lin" valueType="num">
                                      <p:cBhvr>
                                        <p:cTn id="34"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 y="1"/>
            <a:ext cx="18288001" cy="10287000"/>
          </a:xfrm>
          <a:prstGeom prst="rect">
            <a:avLst/>
          </a:prstGeom>
        </p:spPr>
      </p:pic>
      <p:grpSp>
        <p:nvGrpSpPr>
          <p:cNvPr id="16" name="Group 15"/>
          <p:cNvGrpSpPr/>
          <p:nvPr/>
        </p:nvGrpSpPr>
        <p:grpSpPr>
          <a:xfrm>
            <a:off x="348707" y="329012"/>
            <a:ext cx="17568334" cy="9538887"/>
            <a:chOff x="491902" y="3530459"/>
            <a:chExt cx="16767398" cy="6062252"/>
          </a:xfrm>
        </p:grpSpPr>
        <p:sp>
          <p:nvSpPr>
            <p:cNvPr id="6" name="AutoShape 6"/>
            <p:cNvSpPr/>
            <p:nvPr/>
          </p:nvSpPr>
          <p:spPr>
            <a:xfrm>
              <a:off x="491902" y="3530459"/>
              <a:ext cx="16328415" cy="6062252"/>
            </a:xfrm>
            <a:prstGeom prst="rect">
              <a:avLst/>
            </a:prstGeom>
            <a:solidFill>
              <a:srgbClr val="DB9463"/>
            </a:solidFill>
          </p:spPr>
          <p:txBody>
            <a:bodyPr/>
            <a:lstStyle/>
            <a:p>
              <a:endParaRPr lang="en-US"/>
            </a:p>
          </p:txBody>
        </p:sp>
        <p:sp>
          <p:nvSpPr>
            <p:cNvPr id="7" name="AutoShape 7"/>
            <p:cNvSpPr/>
            <p:nvPr/>
          </p:nvSpPr>
          <p:spPr>
            <a:xfrm>
              <a:off x="805442" y="3778343"/>
              <a:ext cx="16453858" cy="5757218"/>
            </a:xfrm>
            <a:prstGeom prst="rect">
              <a:avLst/>
            </a:prstGeom>
            <a:solidFill>
              <a:srgbClr val="FFFBEC"/>
            </a:solidFill>
          </p:spPr>
          <p:txBody>
            <a:bodyPr/>
            <a:lstStyle/>
            <a:p>
              <a:endParaRPr lang="en-US"/>
            </a:p>
          </p:txBody>
        </p:sp>
      </p:gr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0489" flipH="1" flipV="1">
            <a:off x="16522" y="11117"/>
            <a:ext cx="1164686" cy="1231880"/>
          </a:xfrm>
          <a:prstGeom prst="rect">
            <a:avLst/>
          </a:prstGeom>
        </p:spPr>
      </p:pic>
      <p:sp>
        <p:nvSpPr>
          <p:cNvPr id="21" name="Rectangle 20"/>
          <p:cNvSpPr/>
          <p:nvPr/>
        </p:nvSpPr>
        <p:spPr>
          <a:xfrm>
            <a:off x="1219201" y="1089996"/>
            <a:ext cx="3200400" cy="904415"/>
          </a:xfrm>
          <a:prstGeom prst="rect">
            <a:avLst/>
          </a:prstGeom>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Tính</a:t>
            </a:r>
            <a:r>
              <a:rPr kumimoji="0" lang="en-US" sz="4000" b="1" i="0" u="none" strike="noStrike" kern="1200" cap="none" spc="0" normalizeH="0" noProof="0">
                <a:ln>
                  <a:noFill/>
                </a:ln>
                <a:solidFill>
                  <a:prstClr val="black"/>
                </a:solidFill>
                <a:effectLst/>
                <a:uLnTx/>
                <a:uFillTx/>
                <a:latin typeface="Arial" panose="020B0604020202020204" pitchFamily="34" charset="0"/>
                <a:ea typeface="Times New Roman" panose="02020603050405020304" pitchFamily="18" charset="0"/>
                <a:cs typeface="+mn-cs"/>
              </a:rPr>
              <a:t> chất</a:t>
            </a: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24"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3024" y="8844680"/>
            <a:ext cx="1301562" cy="130156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3733800" y="2257585"/>
                <a:ext cx="15247289" cy="901593"/>
              </a:xfrm>
              <a:prstGeom prst="rect">
                <a:avLst/>
              </a:prstGeom>
            </p:spPr>
            <p:txBody>
              <a:bodyPr wrap="square">
                <a:spAutoFit/>
              </a:bodyPr>
              <a:lstStyle/>
              <a:p>
                <a:pPr>
                  <a:lnSpc>
                    <a:spcPct val="150000"/>
                  </a:lnSpc>
                  <a:spcAft>
                    <a:spcPts val="1200"/>
                  </a:spcAft>
                </a:pPr>
                <a:r>
                  <a:rPr lang="en-US" sz="4000">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𝑎</m:t>
                    </m:r>
                    <m:r>
                      <a:rPr lang="en-US" sz="4000">
                        <a:latin typeface="Cambria Math" panose="02040503050406030204" pitchFamily="18" charset="0"/>
                        <a:ea typeface="Calibri" panose="020F0502020204030204" pitchFamily="34" charset="0"/>
                        <a:cs typeface="Times New Roman" panose="02020603050405020304" pitchFamily="18" charset="0"/>
                      </a:rPr>
                      <m:t>≠0,</m:t>
                    </m:r>
                    <m:r>
                      <a:rPr lang="en-US" sz="4000" i="1">
                        <a:latin typeface="Cambria Math" panose="02040503050406030204" pitchFamily="18" charset="0"/>
                        <a:ea typeface="Calibri" panose="020F0502020204030204" pitchFamily="34" charset="0"/>
                        <a:cs typeface="Times New Roman" panose="02020603050405020304" pitchFamily="18" charset="0"/>
                      </a:rPr>
                      <m:t>𝑏</m:t>
                    </m:r>
                    <m:r>
                      <a:rPr lang="en-US" sz="4000">
                        <a:latin typeface="Cambria Math" panose="02040503050406030204" pitchFamily="18" charset="0"/>
                        <a:ea typeface="Calibri" panose="020F0502020204030204" pitchFamily="34" charset="0"/>
                        <a:cs typeface="Times New Roman" panose="02020603050405020304" pitchFamily="18" charset="0"/>
                      </a:rPr>
                      <m:t>≠0</m:t>
                    </m:r>
                  </m:oMath>
                </a14:m>
                <a:r>
                  <a:rPr lang="en-US" sz="4000">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4000" i="1">
                        <a:latin typeface="Cambria Math" panose="02040503050406030204" pitchFamily="18" charset="0"/>
                        <a:ea typeface="Calibri" panose="020F0502020204030204" pitchFamily="34" charset="0"/>
                        <a:cs typeface="Times New Roman" panose="02020603050405020304" pitchFamily="18" charset="0"/>
                      </a:rPr>
                      <m:t>𝑚</m:t>
                    </m:r>
                    <m:r>
                      <a:rPr lang="en-US" sz="4000">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𝑛</m:t>
                    </m:r>
                  </m:oMath>
                </a14:m>
                <a:r>
                  <a:rPr lang="en-US" sz="4000">
                    <a:latin typeface="Arial" panose="020B0604020202020204" pitchFamily="34" charset="0"/>
                    <a:ea typeface="Calibri" panose="020F0502020204030204" pitchFamily="34" charset="0"/>
                    <a:cs typeface="Arial" panose="020B0604020202020204" pitchFamily="34" charset="0"/>
                  </a:rPr>
                  <a:t> là các số nguyên, ta có:</a:t>
                </a:r>
              </a:p>
            </p:txBody>
          </p:sp>
        </mc:Choice>
        <mc:Fallback xmlns="">
          <p:sp>
            <p:nvSpPr>
              <p:cNvPr id="4" name="Rectangle 3"/>
              <p:cNvSpPr>
                <a:spLocks noRot="1" noChangeAspect="1" noMove="1" noResize="1" noEditPoints="1" noAdjustHandles="1" noChangeArrowheads="1" noChangeShapeType="1" noTextEdit="1"/>
              </p:cNvSpPr>
              <p:nvPr/>
            </p:nvSpPr>
            <p:spPr>
              <a:xfrm>
                <a:off x="3733800" y="2257585"/>
                <a:ext cx="15247289" cy="901593"/>
              </a:xfrm>
              <a:prstGeom prst="rect">
                <a:avLst/>
              </a:prstGeom>
              <a:blipFill>
                <a:blip r:embed="rId15"/>
                <a:stretch>
                  <a:fillRect l="-1439"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768309" y="2027357"/>
                <a:ext cx="8319649" cy="4944943"/>
              </a:xfrm>
              <a:prstGeom prst="rect">
                <a:avLst/>
              </a:prstGeom>
            </p:spPr>
            <p:txBody>
              <a:bodyPr wrap="none">
                <a:spAutoFit/>
              </a:bodyPr>
              <a:lstStyle/>
              <a:p>
                <a:pPr lvl="0">
                  <a:lnSpc>
                    <a:spcPct val="150000"/>
                  </a:lnSpc>
                  <a:spcAft>
                    <a:spcPts val="1200"/>
                  </a:spcAft>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mPr>
                        <m:mr>
                          <m:e>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e>
                          <m:e>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sup>
                                </m:sSup>
                              </m:num>
                              <m:den>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p>
                                </m:sSup>
                              </m:den>
                            </m:f>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mr>
                        <m:mr>
                          <m:e>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sup>
                                    </m:sSup>
                                  </m:e>
                                </m:d>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𝑚𝑛</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e>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𝑎𝑏</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mr>
                        <m:mr>
                          <m:e>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num>
                                      <m:den>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den>
                                    </m:f>
                                  </m:e>
                                </m:d>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sup>
                                </m:sSup>
                              </m:num>
                              <m:den>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sup>
                                </m:sSup>
                              </m:den>
                            </m:f>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e/>
                        </m:mr>
                      </m:m>
                    </m:oMath>
                  </m:oMathPara>
                </a14:m>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768309" y="2027357"/>
                <a:ext cx="8319649" cy="494494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511441" y="7357177"/>
                <a:ext cx="14051264" cy="1824923"/>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nl-NL" sz="4000" b="1">
                    <a:latin typeface="Arial" panose="020B0604020202020204" pitchFamily="34" charset="0"/>
                    <a:ea typeface="Calibri" panose="020F0502020204030204" pitchFamily="34" charset="0"/>
                    <a:cs typeface="Arial" panose="020B0604020202020204" pitchFamily="34" charset="0"/>
                  </a:rPr>
                  <a:t>Chú ý:  </a:t>
                </a:r>
                <a:r>
                  <a:rPr lang="en-US" sz="4000">
                    <a:latin typeface="Arial" panose="020B0604020202020204" pitchFamily="34" charset="0"/>
                    <a:ea typeface="Calibri" panose="020F0502020204030204" pitchFamily="34" charset="0"/>
                    <a:cs typeface="Arial" panose="020B0604020202020204" pitchFamily="34" charset="0"/>
                  </a:rPr>
                  <a:t>- </a:t>
                </a:r>
                <a:r>
                  <a:rPr lang="en-US" sz="400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r>
                      <a:rPr lang="en-US" sz="4000">
                        <a:effectLst/>
                        <a:latin typeface="Cambria Math" panose="02040503050406030204" pitchFamily="18" charset="0"/>
                        <a:ea typeface="Calibri" panose="020F0502020204030204" pitchFamily="34" charset="0"/>
                        <a:cs typeface="Times New Roman" panose="02020603050405020304" pitchFamily="18" charset="0"/>
                      </a:rPr>
                      <m:t>&gt;1</m:t>
                    </m:r>
                  </m:oMath>
                </a14:m>
                <a:r>
                  <a:rPr lang="en-US" sz="4000">
                    <a:effectLst/>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𝑚</m:t>
                        </m:r>
                      </m:sup>
                    </m:sSup>
                    <m:r>
                      <a:rPr lang="en-US" sz="4000">
                        <a:effectLst/>
                        <a:latin typeface="Cambria Math" panose="02040503050406030204" pitchFamily="18" charset="0"/>
                        <a:ea typeface="Calibri" panose="020F0502020204030204" pitchFamily="34" charset="0"/>
                        <a:cs typeface="Times New Roman" panose="02020603050405020304" pitchFamily="18" charset="0"/>
                      </a:rPr>
                      <m:t>&gt;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𝑛</m:t>
                        </m:r>
                      </m:sup>
                    </m:sSup>
                  </m:oMath>
                </a14:m>
                <a:r>
                  <a:rPr lang="en-US" sz="4000">
                    <a:effectLst/>
                    <a:latin typeface="Arial" panose="020B0604020202020204" pitchFamily="34" charset="0"/>
                    <a:ea typeface="Calibri" panose="020F0502020204030204" pitchFamily="34" charset="0"/>
                    <a:cs typeface="Arial" panose="020B0604020202020204" pitchFamily="34" charset="0"/>
                  </a:rPr>
                  <a:t> khi và chỉ khi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𝑚</m:t>
                    </m:r>
                    <m:r>
                      <a:rPr lang="en-US" sz="4000">
                        <a:effectLst/>
                        <a:latin typeface="Cambria Math" panose="02040503050406030204" pitchFamily="18" charset="0"/>
                        <a:ea typeface="Calibri" panose="020F0502020204030204" pitchFamily="34" charset="0"/>
                        <a:cs typeface="Times New Roman" panose="02020603050405020304" pitchFamily="18" charset="0"/>
                      </a:rPr>
                      <m:t>&gt;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00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a:latin typeface="Arial" panose="020B0604020202020204" pitchFamily="34" charset="0"/>
                    <a:ea typeface="Calibri" panose="020F0502020204030204" pitchFamily="34" charset="0"/>
                    <a:cs typeface="Arial" panose="020B0604020202020204" pitchFamily="34" charset="0"/>
                  </a:rPr>
                  <a:t>	           - </a:t>
                </a:r>
                <a:r>
                  <a:rPr lang="en-US" sz="400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4000">
                        <a:effectLst/>
                        <a:latin typeface="Cambria Math" panose="02040503050406030204" pitchFamily="18" charset="0"/>
                        <a:ea typeface="Calibri" panose="020F0502020204030204" pitchFamily="34" charset="0"/>
                        <a:cs typeface="Times New Roman" panose="02020603050405020304" pitchFamily="18" charset="0"/>
                      </a:rPr>
                      <m:t>0&lt;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r>
                      <a:rPr lang="en-US" sz="4000">
                        <a:effectLst/>
                        <a:latin typeface="Cambria Math" panose="02040503050406030204" pitchFamily="18" charset="0"/>
                        <a:ea typeface="Calibri" panose="020F0502020204030204" pitchFamily="34" charset="0"/>
                        <a:cs typeface="Times New Roman" panose="02020603050405020304" pitchFamily="18" charset="0"/>
                      </a:rPr>
                      <m:t>&lt;1</m:t>
                    </m:r>
                  </m:oMath>
                </a14:m>
                <a:r>
                  <a:rPr lang="en-US" sz="4000">
                    <a:effectLst/>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𝑚</m:t>
                        </m:r>
                      </m:sup>
                    </m:sSup>
                    <m:r>
                      <a:rPr lang="en-US" sz="4000">
                        <a:effectLst/>
                        <a:latin typeface="Cambria Math" panose="02040503050406030204" pitchFamily="18" charset="0"/>
                        <a:ea typeface="Calibri" panose="020F0502020204030204" pitchFamily="34" charset="0"/>
                        <a:cs typeface="Times New Roman" panose="02020603050405020304" pitchFamily="18" charset="0"/>
                      </a:rPr>
                      <m:t>&gt;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𝑛</m:t>
                        </m:r>
                      </m:sup>
                    </m:sSup>
                  </m:oMath>
                </a14:m>
                <a:r>
                  <a:rPr lang="en-US" sz="4000">
                    <a:effectLst/>
                    <a:latin typeface="Arial" panose="020B0604020202020204" pitchFamily="34" charset="0"/>
                    <a:ea typeface="Calibri" panose="020F0502020204030204" pitchFamily="34" charset="0"/>
                    <a:cs typeface="Arial" panose="020B0604020202020204" pitchFamily="34" charset="0"/>
                  </a:rPr>
                  <a:t> khi và chỉ khi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𝑚</m:t>
                    </m:r>
                    <m:r>
                      <a:rPr lang="en-US" sz="4000">
                        <a:effectLst/>
                        <a:latin typeface="Cambria Math" panose="02040503050406030204" pitchFamily="18" charset="0"/>
                        <a:ea typeface="Calibri" panose="020F0502020204030204" pitchFamily="34" charset="0"/>
                        <a:cs typeface="Times New Roman" panose="02020603050405020304" pitchFamily="18" charset="0"/>
                      </a:rPr>
                      <m:t>&lt;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40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1511441" y="7357177"/>
                <a:ext cx="14051264" cy="1824923"/>
              </a:xfrm>
              <a:prstGeom prst="rect">
                <a:avLst/>
              </a:prstGeom>
              <a:blipFill>
                <a:blip r:embed="rId17"/>
                <a:stretch>
                  <a:fillRect l="-1388" b="-13712"/>
                </a:stretch>
              </a:blipFill>
            </p:spPr>
            <p:txBody>
              <a:bodyPr/>
              <a:lstStyle/>
              <a:p>
                <a:r>
                  <a:rPr lang="en-US">
                    <a:noFill/>
                  </a:rPr>
                  <a:t> </a:t>
                </a:r>
              </a:p>
            </p:txBody>
          </p:sp>
        </mc:Fallback>
      </mc:AlternateContent>
      <p:sp>
        <p:nvSpPr>
          <p:cNvPr id="13" name="Rectangle 12"/>
          <p:cNvSpPr/>
          <p:nvPr/>
        </p:nvSpPr>
        <p:spPr>
          <a:xfrm>
            <a:off x="4386520" y="1103593"/>
            <a:ext cx="11950389" cy="1015663"/>
          </a:xfrm>
          <a:prstGeom prst="rect">
            <a:avLst/>
          </a:prstGeom>
        </p:spPr>
        <p:txBody>
          <a:bodyPr wrap="square">
            <a:spAutoFit/>
          </a:bodyPr>
          <a:lstStyle/>
          <a:p>
            <a:pPr lvl="0">
              <a:lnSpc>
                <a:spcPct val="150000"/>
              </a:lnSpc>
              <a:spcAft>
                <a:spcPts val="1200"/>
              </a:spcAft>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Tương tự như lũy thừa với số mũ nguyên dương.</a:t>
            </a:r>
          </a:p>
        </p:txBody>
      </p:sp>
      <p:pic>
        <p:nvPicPr>
          <p:cNvPr id="14" name="Picture 13"/>
          <p:cNvPicPr>
            <a:picLocks noChangeAspect="1"/>
          </p:cNvPicPr>
          <p:nvPr/>
        </p:nvPicPr>
        <p:blipFill>
          <a:blip r:embed="rId18"/>
          <a:stretch>
            <a:fillRect/>
          </a:stretch>
        </p:blipFill>
        <p:spPr>
          <a:xfrm>
            <a:off x="16390931" y="290722"/>
            <a:ext cx="1707028" cy="1170533"/>
          </a:xfrm>
          <a:prstGeom prst="rect">
            <a:avLst/>
          </a:prstGeom>
        </p:spPr>
      </p:pic>
      <p:pic>
        <p:nvPicPr>
          <p:cNvPr id="19" name="Picture 18"/>
          <p:cNvPicPr>
            <a:picLocks noChangeAspect="1"/>
          </p:cNvPicPr>
          <p:nvPr/>
        </p:nvPicPr>
        <p:blipFill>
          <a:blip r:embed="rId19"/>
          <a:stretch>
            <a:fillRect/>
          </a:stretch>
        </p:blipFill>
        <p:spPr>
          <a:xfrm>
            <a:off x="15594789" y="7852220"/>
            <a:ext cx="1225402" cy="1201016"/>
          </a:xfrm>
          <a:prstGeom prst="rect">
            <a:avLst/>
          </a:prstGeom>
        </p:spPr>
      </p:pic>
    </p:spTree>
    <p:extLst>
      <p:ext uri="{BB962C8B-B14F-4D97-AF65-F5344CB8AC3E}">
        <p14:creationId xmlns:p14="http://schemas.microsoft.com/office/powerpoint/2010/main" val="39622239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P spid="8" grpId="0"/>
      <p:bldP spid="11"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1005</Words>
  <Application>Microsoft Office PowerPoint</Application>
  <PresentationFormat>Custom</PresentationFormat>
  <Paragraphs>123</Paragraphs>
  <Slides>22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Times New Roman</vt:lpstr>
      <vt:lpstr>Calibri</vt:lpstr>
      <vt:lpstr>Cambria Math</vt:lpstr>
      <vt:lpstr>Calibri Light</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2023-12-08T06:07:52Z</dcterms:created>
  <dcterms:modified xsi:type="dcterms:W3CDTF">2025-01-26T08:58:42Z</dcterms:modified>
  <dc:identifier/>
</cp:coreProperties>
</file>