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808" r:id="rId4"/>
    <p:sldId id="809" r:id="rId5"/>
    <p:sldId id="851" r:id="rId6"/>
    <p:sldId id="852" r:id="rId7"/>
    <p:sldId id="815" r:id="rId8"/>
    <p:sldId id="904" r:id="rId9"/>
    <p:sldId id="905" r:id="rId10"/>
    <p:sldId id="897" r:id="rId11"/>
    <p:sldId id="898" r:id="rId12"/>
    <p:sldId id="906" r:id="rId13"/>
    <p:sldId id="907" r:id="rId14"/>
    <p:sldId id="910" r:id="rId15"/>
    <p:sldId id="911" r:id="rId16"/>
    <p:sldId id="912" r:id="rId17"/>
    <p:sldId id="913" r:id="rId18"/>
    <p:sldId id="914" r:id="rId19"/>
    <p:sldId id="916" r:id="rId20"/>
    <p:sldId id="264" r:id="rId21"/>
    <p:sldId id="271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256"/>
            <p14:sldId id="808"/>
            <p14:sldId id="809"/>
            <p14:sldId id="851"/>
            <p14:sldId id="852"/>
            <p14:sldId id="815"/>
            <p14:sldId id="904"/>
            <p14:sldId id="905"/>
            <p14:sldId id="897"/>
            <p14:sldId id="898"/>
            <p14:sldId id="906"/>
            <p14:sldId id="907"/>
            <p14:sldId id="910"/>
            <p14:sldId id="911"/>
            <p14:sldId id="912"/>
            <p14:sldId id="913"/>
            <p14:sldId id="914"/>
            <p14:sldId id="916"/>
            <p14:sldId id="264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D3"/>
    <a:srgbClr val="FEF4E2"/>
    <a:srgbClr val="FEEBCA"/>
    <a:srgbClr val="FDE5B9"/>
    <a:srgbClr val="FDEEB9"/>
    <a:srgbClr val="E3E6E2"/>
    <a:srgbClr val="0F3D13"/>
    <a:srgbClr val="FEF6F0"/>
    <a:srgbClr val="D3DDD1"/>
    <a:srgbClr val="ECE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5" autoAdjust="0"/>
    <p:restoredTop sz="94057" autoAdjust="0"/>
  </p:normalViewPr>
  <p:slideViewPr>
    <p:cSldViewPr>
      <p:cViewPr varScale="1">
        <p:scale>
          <a:sx n="70" d="100"/>
          <a:sy n="70" d="100"/>
        </p:scale>
        <p:origin x="548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1420283"/>
            <a:ext cx="5180251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2" y="2590800"/>
            <a:ext cx="4266089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34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2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16" y="2937934"/>
            <a:ext cx="5180251" cy="908050"/>
          </a:xfrm>
        </p:spPr>
        <p:txBody>
          <a:bodyPr anchor="t"/>
          <a:lstStyle>
            <a:lvl1pPr algn="l">
              <a:defRPr sz="26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416" y="1937809"/>
            <a:ext cx="5180251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48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3pPr>
            <a:lvl4pPr marL="9141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8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61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34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06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79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4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21" y="1066800"/>
            <a:ext cx="2691699" cy="3017309"/>
          </a:xfrm>
        </p:spPr>
        <p:txBody>
          <a:bodyPr/>
          <a:lstStyle>
            <a:lvl1pPr>
              <a:defRPr sz="1866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7993" y="1066800"/>
            <a:ext cx="2691699" cy="3017309"/>
          </a:xfrm>
        </p:spPr>
        <p:txBody>
          <a:bodyPr/>
          <a:lstStyle>
            <a:lvl1pPr>
              <a:defRPr sz="1866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4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1" y="1023409"/>
            <a:ext cx="269275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24" indent="0">
              <a:buNone/>
              <a:defRPr sz="1333" b="1"/>
            </a:lvl2pPr>
            <a:lvl3pPr marL="609448" indent="0">
              <a:buNone/>
              <a:defRPr sz="1200" b="1"/>
            </a:lvl3pPr>
            <a:lvl4pPr marL="914171" indent="0">
              <a:buNone/>
              <a:defRPr sz="1066" b="1"/>
            </a:lvl4pPr>
            <a:lvl5pPr marL="1218895" indent="0">
              <a:buNone/>
              <a:defRPr sz="1066" b="1"/>
            </a:lvl5pPr>
            <a:lvl6pPr marL="1523619" indent="0">
              <a:buNone/>
              <a:defRPr sz="1066" b="1"/>
            </a:lvl6pPr>
            <a:lvl7pPr marL="1828343" indent="0">
              <a:buNone/>
              <a:defRPr sz="1066" b="1"/>
            </a:lvl7pPr>
            <a:lvl8pPr marL="2133067" indent="0">
              <a:buNone/>
              <a:defRPr sz="1066" b="1"/>
            </a:lvl8pPr>
            <a:lvl9pPr marL="2437790" indent="0">
              <a:buNone/>
              <a:defRPr sz="10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21" y="1449917"/>
            <a:ext cx="269275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6"/>
            </a:lvl4pPr>
            <a:lvl5pPr>
              <a:defRPr sz="1066"/>
            </a:lvl5pPr>
            <a:lvl6pPr>
              <a:defRPr sz="1066"/>
            </a:lvl6pPr>
            <a:lvl7pPr>
              <a:defRPr sz="1066"/>
            </a:lvl7pPr>
            <a:lvl8pPr>
              <a:defRPr sz="1066"/>
            </a:lvl8pPr>
            <a:lvl9pPr>
              <a:defRPr sz="10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5877" y="1023409"/>
            <a:ext cx="2693815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24" indent="0">
              <a:buNone/>
              <a:defRPr sz="1333" b="1"/>
            </a:lvl2pPr>
            <a:lvl3pPr marL="609448" indent="0">
              <a:buNone/>
              <a:defRPr sz="1200" b="1"/>
            </a:lvl3pPr>
            <a:lvl4pPr marL="914171" indent="0">
              <a:buNone/>
              <a:defRPr sz="1066" b="1"/>
            </a:lvl4pPr>
            <a:lvl5pPr marL="1218895" indent="0">
              <a:buNone/>
              <a:defRPr sz="1066" b="1"/>
            </a:lvl5pPr>
            <a:lvl6pPr marL="1523619" indent="0">
              <a:buNone/>
              <a:defRPr sz="1066" b="1"/>
            </a:lvl6pPr>
            <a:lvl7pPr marL="1828343" indent="0">
              <a:buNone/>
              <a:defRPr sz="1066" b="1"/>
            </a:lvl7pPr>
            <a:lvl8pPr marL="2133067" indent="0">
              <a:buNone/>
              <a:defRPr sz="1066" b="1"/>
            </a:lvl8pPr>
            <a:lvl9pPr marL="2437790" indent="0">
              <a:buNone/>
              <a:defRPr sz="10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5877" y="1449917"/>
            <a:ext cx="2693815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6"/>
            </a:lvl4pPr>
            <a:lvl5pPr>
              <a:defRPr sz="1066"/>
            </a:lvl5pPr>
            <a:lvl6pPr>
              <a:defRPr sz="1066"/>
            </a:lvl6pPr>
            <a:lvl7pPr>
              <a:defRPr sz="1066"/>
            </a:lvl7pPr>
            <a:lvl8pPr>
              <a:defRPr sz="1066"/>
            </a:lvl8pPr>
            <a:lvl9pPr>
              <a:defRPr sz="10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24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00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0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82033"/>
            <a:ext cx="2005020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746" y="182034"/>
            <a:ext cx="3406946" cy="3902075"/>
          </a:xfrm>
        </p:spPr>
        <p:txBody>
          <a:bodyPr/>
          <a:lstStyle>
            <a:lvl1pPr>
              <a:defRPr sz="2133"/>
            </a:lvl1pPr>
            <a:lvl2pPr>
              <a:defRPr sz="1866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956734"/>
            <a:ext cx="2005020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724" indent="0">
              <a:buNone/>
              <a:defRPr sz="800"/>
            </a:lvl2pPr>
            <a:lvl3pPr marL="609448" indent="0">
              <a:buNone/>
              <a:defRPr sz="667"/>
            </a:lvl3pPr>
            <a:lvl4pPr marL="914171" indent="0">
              <a:buNone/>
              <a:defRPr sz="600"/>
            </a:lvl4pPr>
            <a:lvl5pPr marL="1218895" indent="0">
              <a:buNone/>
              <a:defRPr sz="600"/>
            </a:lvl5pPr>
            <a:lvl6pPr marL="1523619" indent="0">
              <a:buNone/>
              <a:defRPr sz="600"/>
            </a:lvl6pPr>
            <a:lvl7pPr marL="1828343" indent="0">
              <a:buNone/>
              <a:defRPr sz="600"/>
            </a:lvl7pPr>
            <a:lvl8pPr marL="2133067" indent="0">
              <a:buNone/>
              <a:defRPr sz="600"/>
            </a:lvl8pPr>
            <a:lvl9pPr marL="243779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6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547" y="3200400"/>
            <a:ext cx="3656648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547" y="408517"/>
            <a:ext cx="3656648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724" indent="0">
              <a:buNone/>
              <a:defRPr sz="1866"/>
            </a:lvl2pPr>
            <a:lvl3pPr marL="609448" indent="0">
              <a:buNone/>
              <a:defRPr sz="1600"/>
            </a:lvl3pPr>
            <a:lvl4pPr marL="914171" indent="0">
              <a:buNone/>
              <a:defRPr sz="1333"/>
            </a:lvl4pPr>
            <a:lvl5pPr marL="1218895" indent="0">
              <a:buNone/>
              <a:defRPr sz="1333"/>
            </a:lvl5pPr>
            <a:lvl6pPr marL="1523619" indent="0">
              <a:buNone/>
              <a:defRPr sz="1333"/>
            </a:lvl6pPr>
            <a:lvl7pPr marL="1828343" indent="0">
              <a:buNone/>
              <a:defRPr sz="1333"/>
            </a:lvl7pPr>
            <a:lvl8pPr marL="2133067" indent="0">
              <a:buNone/>
              <a:defRPr sz="1333"/>
            </a:lvl8pPr>
            <a:lvl9pPr marL="2437790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547" y="3578225"/>
            <a:ext cx="3656648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724" indent="0">
              <a:buNone/>
              <a:defRPr sz="800"/>
            </a:lvl2pPr>
            <a:lvl3pPr marL="609448" indent="0">
              <a:buNone/>
              <a:defRPr sz="667"/>
            </a:lvl3pPr>
            <a:lvl4pPr marL="914171" indent="0">
              <a:buNone/>
              <a:defRPr sz="600"/>
            </a:lvl4pPr>
            <a:lvl5pPr marL="1218895" indent="0">
              <a:buNone/>
              <a:defRPr sz="600"/>
            </a:lvl5pPr>
            <a:lvl6pPr marL="1523619" indent="0">
              <a:buNone/>
              <a:defRPr sz="600"/>
            </a:lvl6pPr>
            <a:lvl7pPr marL="1828343" indent="0">
              <a:buNone/>
              <a:defRPr sz="600"/>
            </a:lvl7pPr>
            <a:lvl8pPr marL="2133067" indent="0">
              <a:buNone/>
              <a:defRPr sz="600"/>
            </a:lvl8pPr>
            <a:lvl9pPr marL="243779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69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85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8449" y="183092"/>
            <a:ext cx="1371243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721" y="183092"/>
            <a:ext cx="4012155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28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953218" y="713333"/>
            <a:ext cx="10282522" cy="93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ukta"/>
              <a:buNone/>
              <a:defRPr sz="4266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ukta"/>
              <a:buNone/>
              <a:defRPr sz="4266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ukta"/>
              <a:buNone/>
              <a:defRPr sz="4266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ukta"/>
              <a:buNone/>
              <a:defRPr sz="4266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ukta"/>
              <a:buNone/>
              <a:defRPr sz="4266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ukta"/>
              <a:buNone/>
              <a:defRPr sz="4266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ukta"/>
              <a:buNone/>
              <a:defRPr sz="4266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ukta"/>
              <a:buNone/>
              <a:defRPr sz="4266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ukta"/>
              <a:buNone/>
              <a:defRPr sz="4266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body" idx="1"/>
          </p:nvPr>
        </p:nvSpPr>
        <p:spPr>
          <a:xfrm>
            <a:off x="953219" y="1848267"/>
            <a:ext cx="5257830" cy="42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2322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2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1218895" lvl="1" indent="-423228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AutoNum type="alphaLcPeriod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828343" lvl="2" indent="-42322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AutoNum type="romanLcPeriod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2437790" lvl="3" indent="-42322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AutoNum type="arabicPeriod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3047238" lvl="4" indent="-42322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AutoNum type="alphaLcPeriod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3656686" lvl="5" indent="-42322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AutoNum type="romanLcPeriod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4266133" lvl="6" indent="-42322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AutoNum type="arabicPeriod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4875581" lvl="7" indent="-42322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AutoNum type="alphaLcPeriod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5485028" lvl="8" indent="-42322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AutoNum type="romanLcPeriod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21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21" y="183092"/>
            <a:ext cx="5484971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1" y="1066800"/>
            <a:ext cx="5484971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720" y="4237567"/>
            <a:ext cx="142203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258" y="4237567"/>
            <a:ext cx="1929897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7662" y="4237567"/>
            <a:ext cx="142203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2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448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609448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176" indent="-190452" algn="l" defTabSz="609448" rtl="0" eaLnBrk="1" latinLnBrk="0" hangingPunct="1">
        <a:spcBef>
          <a:spcPct val="20000"/>
        </a:spcBef>
        <a:buFont typeface="Arial" pitchFamily="34" charset="0"/>
        <a:buChar char="–"/>
        <a:defRPr sz="1866" kern="1200">
          <a:solidFill>
            <a:schemeClr val="tx1"/>
          </a:solidFill>
          <a:latin typeface="+mn-lt"/>
          <a:ea typeface="+mn-ea"/>
          <a:cs typeface="+mn-cs"/>
        </a:defRPr>
      </a:lvl2pPr>
      <a:lvl3pPr marL="761810" indent="-152362" algn="l" defTabSz="60944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533" indent="-152362" algn="l" defTabSz="609448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indent="-152362" algn="l" defTabSz="609448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5981" indent="-152362" algn="l" defTabSz="60944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0705" indent="-152362" algn="l" defTabSz="60944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429" indent="-152362" algn="l" defTabSz="60944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152" indent="-152362" algn="l" defTabSz="60944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24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448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171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895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619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343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067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790" algn="l" defTabSz="60944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34.png"/><Relationship Id="rId4" Type="http://schemas.openxmlformats.org/officeDocument/2006/relationships/image" Target="../media/image32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2.emf"/><Relationship Id="rId7" Type="http://schemas.openxmlformats.org/officeDocument/2006/relationships/image" Target="../media/image18.emf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70.png"/><Relationship Id="rId15" Type="http://schemas.openxmlformats.org/officeDocument/2006/relationships/image" Target="../media/image23.wmf"/><Relationship Id="rId10" Type="http://schemas.openxmlformats.org/officeDocument/2006/relationships/image" Target="../media/image20.emf"/><Relationship Id="rId4" Type="http://schemas.openxmlformats.org/officeDocument/2006/relationships/image" Target="../media/image160.pn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3181" y="4076660"/>
            <a:ext cx="13327832" cy="3307251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pPr defTabSz="609448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58" tIns="33858" rIns="33858" bIns="33858" rtlCol="0" anchor="ctr"/>
            <a:lstStyle/>
            <a:p>
              <a:pPr algn="ctr" defTabSz="609448">
                <a:lnSpc>
                  <a:spcPts val="177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2792" y="585392"/>
            <a:ext cx="8894846" cy="5012834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defTabSz="609448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58" tIns="33858" rIns="33858" bIns="33858" rtlCol="0" anchor="ctr"/>
            <a:lstStyle/>
            <a:p>
              <a:pPr algn="ctr" defTabSz="609448">
                <a:lnSpc>
                  <a:spcPts val="177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5621" y="803234"/>
            <a:ext cx="8489187" cy="5251532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pPr defTabSz="609448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58" tIns="33858" rIns="33858" bIns="33858" rtlCol="0" anchor="ctr"/>
            <a:lstStyle/>
            <a:p>
              <a:pPr algn="ctr" defTabSz="609448">
                <a:lnSpc>
                  <a:spcPts val="177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8468497" y="569458"/>
            <a:ext cx="441427" cy="900871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44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729792" y="569458"/>
            <a:ext cx="441427" cy="900871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44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 flipH="1">
            <a:off x="8568301" y="803234"/>
            <a:ext cx="3450278" cy="7745522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44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357089" y="5236812"/>
            <a:ext cx="1921207" cy="234111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pPr defTabSz="609448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58" tIns="33858" rIns="33858" bIns="33858" rtlCol="0" anchor="ctr"/>
            <a:lstStyle/>
            <a:p>
              <a:pPr algn="ctr" defTabSz="609448">
                <a:lnSpc>
                  <a:spcPts val="177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1313451" y="310900"/>
            <a:ext cx="1410254" cy="141798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44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-2789207" y="6031162"/>
            <a:ext cx="8480091" cy="4610086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44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0" y="4162451"/>
            <a:ext cx="852812" cy="1868711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44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97740" y="1224218"/>
            <a:ext cx="7031290" cy="5419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448">
              <a:lnSpc>
                <a:spcPct val="150000"/>
              </a:lnSpc>
            </a:pPr>
            <a:r>
              <a:rPr lang="en-US" sz="23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ĐẠO BÌNH ĐỊNH</a:t>
            </a:r>
          </a:p>
          <a:p>
            <a:pPr algn="ctr" defTabSz="609448">
              <a:lnSpc>
                <a:spcPct val="150000"/>
              </a:lnSpc>
            </a:pPr>
            <a:r>
              <a:rPr lang="en-US" sz="23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THPT NGÔ LÊ TÂN</a:t>
            </a:r>
          </a:p>
          <a:p>
            <a:pPr algn="ctr" defTabSz="609448">
              <a:lnSpc>
                <a:spcPct val="150000"/>
              </a:lnSpc>
              <a:spcBef>
                <a:spcPts val="800"/>
              </a:spcBef>
              <a:defRPr/>
            </a:pPr>
            <a:r>
              <a:rPr lang="nn-NO" sz="2800" b="1" kern="0" cap="all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12: ĐƯỜNG THẲNG SONG SONG VỚI MẶT PHẲNG</a:t>
            </a:r>
          </a:p>
          <a:p>
            <a:pPr algn="ctr" defTabSz="609448">
              <a:lnSpc>
                <a:spcPct val="150000"/>
              </a:lnSpc>
              <a:spcBef>
                <a:spcPts val="800"/>
              </a:spcBef>
              <a:defRPr/>
            </a:pPr>
            <a:r>
              <a:rPr lang="nn-NO" sz="2133" b="1" kern="0" cap="all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  <a:p>
            <a:pPr algn="ctr" defTabSz="609448">
              <a:lnSpc>
                <a:spcPct val="150000"/>
              </a:lnSpc>
              <a:spcBef>
                <a:spcPts val="800"/>
              </a:spcBef>
              <a:defRPr/>
            </a:pPr>
            <a:r>
              <a:rPr lang="nn-NO" sz="2000" b="1" kern="0" cap="all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nn-NO" sz="2000" b="1" kern="0" cap="all" dirty="0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GV: NGUYỄN THỊ HƯƠNG</a:t>
            </a:r>
          </a:p>
          <a:p>
            <a:pPr algn="ctr" defTabSz="609448">
              <a:lnSpc>
                <a:spcPct val="150000"/>
              </a:lnSpc>
              <a:spcBef>
                <a:spcPts val="800"/>
              </a:spcBef>
              <a:defRPr/>
            </a:pPr>
            <a:r>
              <a:rPr lang="nn-NO" sz="2000" b="1" kern="0" cap="all" dirty="0">
                <a:solidFill>
                  <a:srgbClr val="4BACC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LỚP: 11A5</a:t>
            </a:r>
            <a:endParaRPr lang="en-US" sz="2000" b="1" kern="0" dirty="0">
              <a:solidFill>
                <a:srgbClr val="4BACC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448">
              <a:lnSpc>
                <a:spcPct val="150000"/>
              </a:lnSpc>
            </a:pPr>
            <a:endParaRPr lang="en-US" sz="2666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448">
              <a:lnSpc>
                <a:spcPct val="150000"/>
              </a:lnSpc>
            </a:pPr>
            <a:endParaRPr lang="en-US" sz="23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590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8304212" y="2604671"/>
            <a:ext cx="3714750" cy="2576929"/>
            <a:chOff x="8475662" y="2429827"/>
            <a:chExt cx="3714750" cy="2576929"/>
          </a:xfrm>
        </p:grpSpPr>
        <p:sp>
          <p:nvSpPr>
            <p:cNvPr id="19" name="TextBox 18"/>
            <p:cNvSpPr txBox="1"/>
            <p:nvPr/>
          </p:nvSpPr>
          <p:spPr>
            <a:xfrm>
              <a:off x="9474198" y="4668202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4.37</a:t>
              </a:r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662" y="2429827"/>
              <a:ext cx="3714750" cy="2238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9685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 . ĐIỀU KIỆN VÀ TÍNH CHẤT CỦA </a:t>
            </a:r>
            <a:r>
              <a:rPr lang="vi-VN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SONG SONG VỚI MẶT PHẲNG 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911" y="4091861"/>
            <a:ext cx="767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Vì đường thẳng c song song với đường thẳng b và đường thẳng b nằm trong mp(a, b) nên đường thẳng c song song với mp(a, b).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7012" y="2943225"/>
            <a:ext cx="7711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Ba đường thẳng a, b, c không cùng nằm trong một mặt phẳng nên đường thẳng c không nằm trong mp(a, b).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7012" y="5240497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Ba đường thẳng a, b, c không cùng nằm trong một mặt phẳng nên đường thẳng b không nằm trong mp(a, c).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9910" y="6019800"/>
            <a:ext cx="11177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Vì đường thẳng b song song với đường thẳng a và đường thẳng a nằm trong mp(a, c) nên đường thẳng b song song với mp(a, c).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3471"/>
            <a:ext cx="118697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46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12" y="2301488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2242" y="3670339"/>
                <a:ext cx="767817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ì 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a và b chéo nhau nên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∉(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𝑷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42" y="3670339"/>
                <a:ext cx="7678170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1349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9412" y="2743200"/>
                <a:ext cx="833268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Lấy điểm M bất kì thuộc a. Qua M kẻ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đường thẳng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b’ song song với b và đặt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𝑷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𝒎𝒑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sSup>
                      <m:sSupPr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2" y="2743200"/>
                <a:ext cx="8332680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1097" t="-6164" r="-1390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9685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 . ĐIỀU KIỆN VÀ TÍNH CHẤT CỦA </a:t>
            </a:r>
            <a:r>
              <a:rPr lang="vi-VN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SONG SONG VỚI MẶT PHẲNG 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0179" y="4197369"/>
                <a:ext cx="767817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ì 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b song song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′∈(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𝑷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nên b // (P) 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79" y="4197369"/>
                <a:ext cx="7678170" cy="492443"/>
              </a:xfrm>
              <a:prstGeom prst="rect">
                <a:avLst/>
              </a:prstGeom>
              <a:blipFill rotWithShape="1">
                <a:blip r:embed="rId9"/>
                <a:stretch>
                  <a:fillRect l="-1349" t="-1125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10178" y="4724400"/>
            <a:ext cx="8279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latin typeface="Arial" pitchFamily="34" charset="0"/>
                <a:cs typeface="Arial" pitchFamily="34" charset="0"/>
              </a:rPr>
              <a:t>Vậy </a:t>
            </a:r>
            <a:r>
              <a:rPr lang="en-US" sz="2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(P)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là mặt phẳng chứa a và song song với b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2" y="748167"/>
            <a:ext cx="118459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49" y="2399387"/>
            <a:ext cx="371951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6" y="5379499"/>
            <a:ext cx="1077277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230566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9685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 . ĐIỀU KIỆN VÀ TÍNH CHẤT CỦA </a:t>
            </a:r>
            <a:r>
              <a:rPr lang="vi-VN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SONG SONG VỚI MẶT PHẲNG 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212" y="4305300"/>
            <a:ext cx="8027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Ta có đường thẳng AB không nằm trong mặt phẳng (SCD) và có AB // CD (giả thiết), đường thẳng CD nằm trong mặt phẳng (SCD), do đó đường thẳng AB song song với mặt phẳng (SCD)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9412" y="2743200"/>
            <a:ext cx="8332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Nếu hai đường thẳng SD và AB không chéo nhau thì SD và AB đồng phẳng hay bốn điểm S, A, B, D đồng phẳng, trái với giả thiết S.ABCD là hình chóp. </a:t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vi-VN" b="1">
                <a:latin typeface="Arial" pitchFamily="34" charset="0"/>
                <a:cs typeface="Arial" pitchFamily="34" charset="0"/>
              </a:rPr>
              <a:t>Do đó, hai đường thẳng 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SD và AB chéo nhau</a:t>
            </a:r>
            <a:r>
              <a:rPr lang="vi-VN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212" y="5867400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Mà mặt phẳng (SCD) chứa đường thẳng SD. Vậy mặt phẳng (SCD) chứa đường thẳng SD và song song với AB.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806" y="2472102"/>
            <a:ext cx="3724275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47176"/>
            <a:ext cx="1186973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29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66" y="2885251"/>
            <a:ext cx="4972655" cy="255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2" y="1018453"/>
            <a:ext cx="4665151" cy="85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95" y="1764361"/>
            <a:ext cx="7210136" cy="120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8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14301"/>
            <a:ext cx="9837881" cy="2192446"/>
          </a:xfrm>
          <a:prstGeom prst="roundRect">
            <a:avLst>
              <a:gd name="adj" fmla="val 54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152333"/>
            <a:ext cx="9525000" cy="215441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Cho hai tam giác ABC và ABD không cùng nằm trong một mặt phẳng. Gọi M, N lần lượt là trung điểm của các cạnh AC, AD.</a:t>
            </a:r>
            <a:endParaRPr lang="en-US" sz="2200" b="1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sz="2200" b="1">
                <a:latin typeface="Arial" pitchFamily="34" charset="0"/>
                <a:cs typeface="Arial" pitchFamily="34" charset="0"/>
              </a:rPr>
              <a:t>Đường thẳng AM có song song với mặt phẳng (BCD) hay không? Hãy giải thích tại sao.</a:t>
            </a:r>
            <a:endParaRPr lang="en-US" sz="2200" b="1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sz="2200" b="1">
                <a:latin typeface="Arial" pitchFamily="34" charset="0"/>
                <a:cs typeface="Arial" pitchFamily="34" charset="0"/>
              </a:rPr>
              <a:t>b) Đường thẳng MN có song song với mặt phẳng (BCD) hay không? Hãy giải thích tại sao.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61925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750" y="46440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4.17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245353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8372" y="2819400"/>
            <a:ext cx="813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Vì M là trung điểm của cạnh AC nên đường thẳng AM chứa điểm C.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2438400"/>
            <a:ext cx="32766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8372" y="3662244"/>
            <a:ext cx="790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Lại có điểm C thuộc mặt phẳng (BCD) và điểm A không thuộc mặt phẳng (BCD) (do bốn điểm A, B, C, D không đồng phẳng).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372" y="4862573"/>
            <a:ext cx="767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Do đó, đường thẳng AM cắt mặt phẳng (BCD) tại điểm C. Vậy đường thẳng AM không song song với mặt phẳng (BCD).</a:t>
            </a:r>
          </a:p>
        </p:txBody>
      </p:sp>
    </p:spTree>
    <p:extLst>
      <p:ext uri="{BB962C8B-B14F-4D97-AF65-F5344CB8AC3E}">
        <p14:creationId xmlns:p14="http://schemas.microsoft.com/office/powerpoint/2010/main" val="42851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9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0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8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4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578264" y="1396695"/>
            <a:ext cx="3141950" cy="51621"/>
            <a:chOff x="0" y="0"/>
            <a:chExt cx="1241587" cy="1189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41587" cy="118945"/>
            </a:xfrm>
            <a:custGeom>
              <a:avLst/>
              <a:gdLst/>
              <a:ahLst/>
              <a:cxnLst/>
              <a:rect l="l" t="t" r="r" b="b"/>
              <a:pathLst>
                <a:path w="1241587" h="118945">
                  <a:moveTo>
                    <a:pt x="59473" y="0"/>
                  </a:moveTo>
                  <a:lnTo>
                    <a:pt x="1182115" y="0"/>
                  </a:lnTo>
                  <a:cubicBezTo>
                    <a:pt x="1214961" y="0"/>
                    <a:pt x="1241587" y="26627"/>
                    <a:pt x="1241587" y="59473"/>
                  </a:cubicBezTo>
                  <a:lnTo>
                    <a:pt x="1241587" y="59473"/>
                  </a:lnTo>
                  <a:cubicBezTo>
                    <a:pt x="1241587" y="92318"/>
                    <a:pt x="1214961" y="118945"/>
                    <a:pt x="1182115" y="118945"/>
                  </a:cubicBezTo>
                  <a:lnTo>
                    <a:pt x="59473" y="118945"/>
                  </a:lnTo>
                  <a:cubicBezTo>
                    <a:pt x="26627" y="118945"/>
                    <a:pt x="0" y="92318"/>
                    <a:pt x="0" y="59473"/>
                  </a:cubicBezTo>
                  <a:lnTo>
                    <a:pt x="0" y="59473"/>
                  </a:lnTo>
                  <a:cubicBezTo>
                    <a:pt x="0" y="26627"/>
                    <a:pt x="26627" y="0"/>
                    <a:pt x="59473" y="0"/>
                  </a:cubicBezTo>
                  <a:close/>
                </a:path>
              </a:pathLst>
            </a:custGeom>
            <a:solidFill>
              <a:srgbClr val="CB987A"/>
            </a:solidFill>
          </p:spPr>
          <p:txBody>
            <a:bodyPr/>
            <a:lstStyle/>
            <a:p>
              <a:pPr defTabSz="609448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58" tIns="33858" rIns="33858" bIns="33858" rtlCol="0" anchor="ctr"/>
            <a:lstStyle/>
            <a:p>
              <a:pPr algn="ctr" defTabSz="609448">
                <a:lnSpc>
                  <a:spcPts val="177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964949" y="1479290"/>
            <a:ext cx="6094413" cy="3930394"/>
            <a:chOff x="-1600200" y="1789188"/>
            <a:chExt cx="9144000" cy="589712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49540" y="1789188"/>
              <a:ext cx="6670578" cy="5897127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-1600200" y="4347507"/>
              <a:ext cx="9144000" cy="18710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609448">
                <a:lnSpc>
                  <a:spcPct val="150000"/>
                </a:lnSpc>
                <a:buClr>
                  <a:srgbClr val="000000"/>
                </a:buClr>
                <a:defRPr/>
              </a:pPr>
              <a:r>
                <a:rPr lang="pt-BR" sz="2666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 defTabSz="609448">
                <a:lnSpc>
                  <a:spcPct val="150000"/>
                </a:lnSpc>
                <a:buClr>
                  <a:srgbClr val="000000"/>
                </a:buClr>
                <a:defRPr/>
              </a:pPr>
              <a:r>
                <a:rPr lang="pt-BR" sz="2666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  <a:endParaRPr lang="pt-BR" sz="2666" kern="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388801" y="1945106"/>
            <a:ext cx="3635508" cy="3245215"/>
            <a:chOff x="6142621" y="2478351"/>
            <a:chExt cx="5454683" cy="486909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2621" y="2478351"/>
              <a:ext cx="5454683" cy="4869090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6410751" y="4347508"/>
              <a:ext cx="4333448" cy="2794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448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pt-BR" sz="2666" kern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278243" y="1310997"/>
            <a:ext cx="3337805" cy="3942318"/>
            <a:chOff x="12268200" y="1536683"/>
            <a:chExt cx="5008011" cy="591501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68200" y="1536683"/>
              <a:ext cx="5008011" cy="5915018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12471414" y="3885844"/>
              <a:ext cx="4601579" cy="1871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448">
                <a:lnSpc>
                  <a:spcPct val="150000"/>
                </a:lnSpc>
                <a:buClr>
                  <a:srgbClr val="000000"/>
                </a:buClr>
                <a:defRPr/>
              </a:pPr>
              <a:r>
                <a:rPr lang="vi-VN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</a:t>
              </a:r>
              <a:r>
                <a:rPr lang="en-US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6" kern="0" dirty="0" err="1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phần</a:t>
              </a:r>
              <a:r>
                <a:rPr lang="en-US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6" kern="0" dirty="0" err="1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còn</a:t>
              </a:r>
              <a:r>
                <a:rPr lang="en-US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6" kern="0" dirty="0" err="1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lại</a:t>
              </a:r>
              <a:r>
                <a:rPr lang="en-US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6" kern="0" dirty="0" err="1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6" kern="0" dirty="0" err="1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2666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666" kern="0" dirty="0" err="1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endParaRPr lang="pt-BR" sz="2666" b="1" kern="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0" name="TextBox 2"/>
          <p:cNvSpPr txBox="1"/>
          <p:nvPr/>
        </p:nvSpPr>
        <p:spPr>
          <a:xfrm>
            <a:off x="2416579" y="482533"/>
            <a:ext cx="7465320" cy="722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448">
              <a:lnSpc>
                <a:spcPts val="6251"/>
              </a:lnSpc>
            </a:pPr>
            <a:r>
              <a:rPr lang="vi-VN" sz="3999" b="1" spc="227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vi-VN" sz="3999" b="1" spc="227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6795" y="381794"/>
            <a:ext cx="1106440" cy="78624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088" y="5499862"/>
            <a:ext cx="2212300" cy="1230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212" y="799743"/>
            <a:ext cx="7162800" cy="2705457"/>
            <a:chOff x="303212" y="802154"/>
            <a:chExt cx="7162800" cy="2705457"/>
          </a:xfrm>
        </p:grpSpPr>
        <p:sp>
          <p:nvSpPr>
            <p:cNvPr id="3" name="Rounded Rectangle 2"/>
            <p:cNvSpPr/>
            <p:nvPr/>
          </p:nvSpPr>
          <p:spPr>
            <a:xfrm>
              <a:off x="303212" y="802154"/>
              <a:ext cx="7162800" cy="2705457"/>
            </a:xfrm>
            <a:prstGeom prst="roundRect">
              <a:avLst>
                <a:gd name="adj" fmla="val 4061"/>
              </a:avLst>
            </a:prstGeom>
            <a:solidFill>
              <a:srgbClr val="CDD2CC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9412" y="916811"/>
              <a:ext cx="701040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>
                  <a:latin typeface="Arial" pitchFamily="34" charset="0"/>
                  <a:cs typeface="Arial" pitchFamily="34" charset="0"/>
                </a:rPr>
                <a:t>     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Khi xây tường gạch người thợ thường bắt đầu với việc xây các viên gạch dẫn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,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sau đó căng dây nhợ dọc theo cạnh của các viên gạch dẫn đó để làm chuẩn rồi mới xây các viên gạch tiếp theo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V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iệc sử dụng dây căng như vậy có tác dụng gì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873561"/>
            <a:ext cx="4316444" cy="26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3810000"/>
            <a:ext cx="77057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24245" y="5215724"/>
            <a:ext cx="14051357" cy="3321230"/>
          </a:xfrm>
          <a:custGeom>
            <a:avLst/>
            <a:gdLst/>
            <a:ahLst/>
            <a:cxnLst/>
            <a:rect l="l" t="t" r="r" b="b"/>
            <a:pathLst>
              <a:path w="21082525" h="4983142">
                <a:moveTo>
                  <a:pt x="0" y="0"/>
                </a:moveTo>
                <a:lnTo>
                  <a:pt x="21082525" y="0"/>
                </a:lnTo>
                <a:lnTo>
                  <a:pt x="21082525" y="4983142"/>
                </a:lnTo>
                <a:lnTo>
                  <a:pt x="0" y="498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44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360" y="432581"/>
            <a:ext cx="9243192" cy="5777580"/>
            <a:chOff x="762000" y="361071"/>
            <a:chExt cx="13868400" cy="86686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361071"/>
              <a:ext cx="13868400" cy="866862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664324" y="3133194"/>
              <a:ext cx="10549683" cy="3170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448">
                <a:lnSpc>
                  <a:spcPct val="150000"/>
                </a:lnSpc>
              </a:pPr>
              <a:r>
                <a:rPr lang="vi-VN" sz="4666" b="1">
                  <a:solidFill>
                    <a:srgbClr val="284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 ƠN CÁC EM </a:t>
              </a:r>
            </a:p>
            <a:p>
              <a:pPr algn="ctr" defTabSz="609448">
                <a:lnSpc>
                  <a:spcPct val="150000"/>
                </a:lnSpc>
              </a:pPr>
              <a:r>
                <a:rPr lang="vi-VN" sz="4666" b="1">
                  <a:solidFill>
                    <a:srgbClr val="284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 THEO DÕI BÀI HỌC!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339" y="1956184"/>
            <a:ext cx="2511116" cy="7066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9088" y="762000"/>
            <a:ext cx="11558425" cy="1524000"/>
            <a:chOff x="289088" y="1086760"/>
            <a:chExt cx="11558425" cy="1524000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1086760"/>
              <a:ext cx="11558425" cy="15240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29565" y="1184748"/>
              <a:ext cx="981794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600" b="1">
                  <a:latin typeface="Arial" pitchFamily="34" charset="0"/>
                  <a:cs typeface="Arial" pitchFamily="34" charset="0"/>
                </a:rPr>
                <a:t>Quan sát hình ảnh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k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hung thành bóng đá và nhận xét vị trí của xà ngang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,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cột dọc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,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t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hanh chống và thanh bên của khung thành với mặt đất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13433" b="34426"/>
            <a:stretch/>
          </p:blipFill>
          <p:spPr bwMode="auto">
            <a:xfrm>
              <a:off x="289088" y="1178243"/>
              <a:ext cx="1740477" cy="46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35" y="2438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</a:t>
            </a:r>
            <a:r>
              <a:rPr lang="vi-VN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SONG SONG VỚI MẶT PHẲNG 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2" y="5738813"/>
            <a:ext cx="17319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t="21279" r="6342" b="23375"/>
          <a:stretch/>
        </p:blipFill>
        <p:spPr bwMode="auto">
          <a:xfrm>
            <a:off x="6938538" y="2493168"/>
            <a:ext cx="4840615" cy="202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0850" y="2895600"/>
            <a:ext cx="6283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- Xà ngang nằm phía trên và không có điểm chung với mặt đất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850" y="3650849"/>
            <a:ext cx="6283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- Cột dọc thẳng đứng và có 1 điểm chung với mặt đất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850" y="4406098"/>
            <a:ext cx="6283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- Thanh chống nằm xiên và có 1 điểm chung với mặt đất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850" y="5161346"/>
            <a:ext cx="6283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- Thanh bên nằm hoàn toàn trên mặt đất, có vô số điểm chung với mặt đất.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</a:t>
            </a:r>
            <a:r>
              <a:rPr lang="vi-VN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SONG SONG VỚI MẶT PHẲNG 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3212" y="2971800"/>
            <a:ext cx="7977733" cy="1559362"/>
            <a:chOff x="303212" y="3088838"/>
            <a:chExt cx="7977733" cy="1559362"/>
          </a:xfrm>
        </p:grpSpPr>
        <p:sp>
          <p:nvSpPr>
            <p:cNvPr id="31" name="Rounded Rectangle 30"/>
            <p:cNvSpPr/>
            <p:nvPr/>
          </p:nvSpPr>
          <p:spPr>
            <a:xfrm>
              <a:off x="303212" y="3088838"/>
              <a:ext cx="7977733" cy="1559362"/>
            </a:xfrm>
            <a:prstGeom prst="roundRect">
              <a:avLst>
                <a:gd name="adj" fmla="val 3662"/>
              </a:avLst>
            </a:prstGeom>
            <a:solidFill>
              <a:srgbClr val="FDEE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03213" y="3203138"/>
                  <a:ext cx="7924799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Arial" pitchFamily="34" charset="0"/>
                    <a:buChar char="•"/>
                  </a:pP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Nếu d và (𝛼) có một điểm chung duy nhất M thì ta nói d và (𝛼) </a:t>
                  </a:r>
                  <a:r>
                    <a:rPr lang="en-US" sz="2600" b="1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cắt nhau 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tại điểm M . </a:t>
                  </a:r>
                  <a:br>
                    <a:rPr lang="en-US" sz="2600" b="1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Kí hiệu :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𝒅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∩</m:t>
                      </m:r>
                      <m:d>
                        <m:d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={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𝑴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}</m:t>
                      </m:r>
                    </m:oMath>
                  </a14:m>
                  <a:r>
                    <a:rPr lang="en-US" sz="2600" b="1" i="1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i="1">
                      <a:latin typeface="Arial" pitchFamily="34" charset="0"/>
                      <a:cs typeface="Arial" pitchFamily="34" charset="0"/>
                    </a:rPr>
                    <a:t>hay</a:t>
                  </a:r>
                  <a:r>
                    <a:rPr lang="en-US" sz="2600" b="1" i="1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𝒅</m:t>
                      </m:r>
                      <m:r>
                        <a:rPr lang="en-US" sz="26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∩</m:t>
                      </m:r>
                      <m:d>
                        <m:dPr>
                          <m:ctrlPr>
                            <a:rPr lang="en-US" sz="26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26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𝑴</m:t>
                      </m:r>
                    </m:oMath>
                  </a14:m>
                  <a:endParaRPr lang="vi-VN" sz="2600" b="1" i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213" y="3203138"/>
                  <a:ext cx="7924799" cy="129266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31" t="-4245" b="-10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01624" y="4914900"/>
            <a:ext cx="7977733" cy="1559362"/>
            <a:chOff x="301624" y="4914900"/>
            <a:chExt cx="7977733" cy="1559362"/>
          </a:xfrm>
        </p:grpSpPr>
        <p:sp>
          <p:nvSpPr>
            <p:cNvPr id="32" name="Rounded Rectangle 31"/>
            <p:cNvSpPr/>
            <p:nvPr/>
          </p:nvSpPr>
          <p:spPr>
            <a:xfrm>
              <a:off x="301624" y="4914900"/>
              <a:ext cx="7977733" cy="1559362"/>
            </a:xfrm>
            <a:prstGeom prst="roundRect">
              <a:avLst>
                <a:gd name="adj" fmla="val 3662"/>
              </a:avLst>
            </a:prstGeom>
            <a:solidFill>
              <a:srgbClr val="FDEE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03212" y="5031938"/>
                  <a:ext cx="7976145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Arial" pitchFamily="34" charset="0"/>
                    <a:buChar char="•"/>
                  </a:pP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Nếu d và (𝛼) có nhiều hơn một điểm chung thì ta nói d </a:t>
                  </a:r>
                  <a:r>
                    <a:rPr lang="en-US" sz="2600" b="1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nằm trong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(𝛼) hay (𝛼) chứa d . </a:t>
                  </a:r>
                  <a:br>
                    <a:rPr lang="en-US" sz="2600" b="1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Kí hiệu :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𝒅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∈</m:t>
                      </m:r>
                      <m:d>
                        <m:d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𝜶</m:t>
                          </m:r>
                        </m:e>
                      </m:d>
                    </m:oMath>
                  </a14:m>
                  <a:r>
                    <a:rPr lang="en-US" sz="2600" b="1" i="1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i="1">
                      <a:latin typeface="Arial" pitchFamily="34" charset="0"/>
                      <a:cs typeface="Arial" pitchFamily="34" charset="0"/>
                    </a:rPr>
                    <a:t>hay</a:t>
                  </a:r>
                  <a:r>
                    <a:rPr lang="en-US" sz="2600" b="1" i="1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⊃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𝒅</m:t>
                      </m:r>
                    </m:oMath>
                  </a14:m>
                  <a:endParaRPr lang="vi-VN" sz="2600" b="1" i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212" y="5031938"/>
                  <a:ext cx="7976145" cy="129266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223" t="-4225" r="-917" b="-103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03212" y="762000"/>
            <a:ext cx="8001000" cy="1826062"/>
            <a:chOff x="303212" y="762000"/>
            <a:chExt cx="8001000" cy="1826062"/>
          </a:xfrm>
        </p:grpSpPr>
        <p:grpSp>
          <p:nvGrpSpPr>
            <p:cNvPr id="7" name="Group 6"/>
            <p:cNvGrpSpPr/>
            <p:nvPr/>
          </p:nvGrpSpPr>
          <p:grpSpPr>
            <a:xfrm>
              <a:off x="303212" y="762000"/>
              <a:ext cx="8001000" cy="1826062"/>
              <a:chOff x="303212" y="762000"/>
              <a:chExt cx="8001000" cy="182606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26479" y="762000"/>
                <a:ext cx="7977733" cy="1826062"/>
              </a:xfrm>
              <a:prstGeom prst="roundRect">
                <a:avLst>
                  <a:gd name="adj" fmla="val 3662"/>
                </a:avLst>
              </a:prstGeom>
              <a:solidFill>
                <a:srgbClr val="FDEED3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03212" y="838200"/>
                <a:ext cx="75438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Cho đường thẳng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d và mặt phẳng (𝛼)</a:t>
                </a:r>
                <a:endParaRPr lang="vi-VN" sz="26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03212" y="1295400"/>
                  <a:ext cx="7977733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Arial" pitchFamily="34" charset="0"/>
                    <a:buChar char="•"/>
                  </a:pP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Nếu d và (𝛼) không có điểm chung thì ta nói d </a:t>
                  </a:r>
                  <a:r>
                    <a:rPr lang="en-US" sz="2600" b="1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song song </a:t>
                  </a: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với (𝛼) hay (𝛼) song song với d  </a:t>
                  </a:r>
                  <a:br>
                    <a:rPr lang="en-US" sz="2600" b="1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Kí hiệu :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𝒅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//(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i="1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hay</a:t>
                  </a:r>
                  <a:r>
                    <a:rPr lang="en-US" sz="2600" b="1" i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)//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𝒅</m:t>
                      </m:r>
                    </m:oMath>
                  </a14:m>
                  <a:endParaRPr lang="vi-VN" sz="2600" b="1" i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212" y="1295400"/>
                  <a:ext cx="7977733" cy="129266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23" t="-4245" r="-229" b="-103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8685212" y="620597"/>
            <a:ext cx="3067050" cy="1894003"/>
            <a:chOff x="8990012" y="609600"/>
            <a:chExt cx="3067050" cy="1894003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0012" y="609600"/>
              <a:ext cx="3067050" cy="162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6619821"/>
                </p:ext>
              </p:extLst>
            </p:nvPr>
          </p:nvGraphicFramePr>
          <p:xfrm>
            <a:off x="9984108" y="2176347"/>
            <a:ext cx="777233" cy="327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82400" imgH="203040" progId="Equation.DSMT4">
                    <p:embed/>
                  </p:oleObj>
                </mc:Choice>
                <mc:Fallback>
                  <p:oleObj name="Equation" r:id="rId8" imgW="4824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984108" y="2176347"/>
                          <a:ext cx="777233" cy="3272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8685212" y="2705100"/>
            <a:ext cx="3067050" cy="2019300"/>
            <a:chOff x="8990012" y="2514600"/>
            <a:chExt cx="3067050" cy="2019300"/>
          </a:xfrm>
        </p:grpSpPr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0012" y="2514600"/>
              <a:ext cx="3067050" cy="201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8804878"/>
                </p:ext>
              </p:extLst>
            </p:nvPr>
          </p:nvGraphicFramePr>
          <p:xfrm>
            <a:off x="9371012" y="4206875"/>
            <a:ext cx="1433512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888840" imgH="203040" progId="Equation.DSMT4">
                    <p:embed/>
                  </p:oleObj>
                </mc:Choice>
                <mc:Fallback>
                  <p:oleObj name="Equation" r:id="rId11" imgW="8888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371012" y="4206875"/>
                          <a:ext cx="1433512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8685212" y="5121275"/>
            <a:ext cx="3067050" cy="1508125"/>
            <a:chOff x="8837612" y="4914900"/>
            <a:chExt cx="3067050" cy="1508125"/>
          </a:xfrm>
        </p:grpSpPr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7612" y="4914900"/>
              <a:ext cx="3067050" cy="118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8647361"/>
                </p:ext>
              </p:extLst>
            </p:nvPr>
          </p:nvGraphicFramePr>
          <p:xfrm>
            <a:off x="9961562" y="6096000"/>
            <a:ext cx="819150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507960" imgH="203040" progId="Equation.DSMT4">
                    <p:embed/>
                  </p:oleObj>
                </mc:Choice>
                <mc:Fallback>
                  <p:oleObj name="Equation" r:id="rId14" imgW="5079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9961562" y="6096000"/>
                          <a:ext cx="819150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736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89" y="2721421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74812" y="3339792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a.</a:t>
            </a:r>
            <a:r>
              <a:rPr lang="vi-VN" b="1">
                <a:latin typeface="Arial" pitchFamily="34" charset="0"/>
                <a:cs typeface="Arial" pitchFamily="34" charset="0"/>
              </a:rPr>
              <a:t> Đường thẳng</a:t>
            </a:r>
            <a:r>
              <a:rPr lang="en-US" b="1">
                <a:latin typeface="Arial" pitchFamily="34" charset="0"/>
                <a:cs typeface="Arial" pitchFamily="34" charset="0"/>
              </a:rPr>
              <a:t> AB cắt các mặt phẳng (ACD) </a:t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b="1">
                <a:latin typeface="Arial" pitchFamily="34" charset="0"/>
                <a:cs typeface="Arial" pitchFamily="34" charset="0"/>
              </a:rPr>
              <a:t>    và (BCD) 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4812" y="4274403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b. </a:t>
            </a:r>
            <a:r>
              <a:rPr lang="vi-VN" b="1"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b="1">
                <a:latin typeface="Arial" pitchFamily="34" charset="0"/>
                <a:cs typeface="Arial" pitchFamily="34" charset="0"/>
              </a:rPr>
              <a:t> AB nằm trong các mặt </a:t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b="1">
                <a:latin typeface="Arial" pitchFamily="34" charset="0"/>
                <a:cs typeface="Arial" pitchFamily="34" charset="0"/>
              </a:rPr>
              <a:t>     phẳng (ABC) và (ABD)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</a:t>
            </a:r>
            <a:r>
              <a:rPr lang="vi-VN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SONG SONG VỚI MẶT PHẲNG 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23337" y="2686050"/>
            <a:ext cx="2962275" cy="3253830"/>
            <a:chOff x="8923337" y="2686050"/>
            <a:chExt cx="2962275" cy="3253830"/>
          </a:xfrm>
        </p:grpSpPr>
        <p:sp>
          <p:nvSpPr>
            <p:cNvPr id="20" name="TextBox 19"/>
            <p:cNvSpPr txBox="1"/>
            <p:nvPr/>
          </p:nvSpPr>
          <p:spPr>
            <a:xfrm>
              <a:off x="9904412" y="5601326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rPr>
                <a:t>Hình 4.35</a:t>
              </a:r>
            </a:p>
          </p:txBody>
        </p:sp>
        <p:pic>
          <p:nvPicPr>
            <p:cNvPr id="6162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337" y="2686050"/>
              <a:ext cx="2962275" cy="298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776734"/>
            <a:ext cx="118633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50" y="2453237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6180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1  . </a:t>
            </a:r>
            <a:r>
              <a:rPr lang="vi-VN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SONG </a:t>
            </a:r>
            <a:r>
              <a:rPr lang="en-US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SONG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VỚI MẶT PHẲNG </a:t>
            </a:r>
            <a:endParaRPr lang="vi-VN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837612" y="2514600"/>
            <a:ext cx="2962275" cy="3253830"/>
            <a:chOff x="8923337" y="2686050"/>
            <a:chExt cx="2962275" cy="3253830"/>
          </a:xfrm>
        </p:grpSpPr>
        <p:sp>
          <p:nvSpPr>
            <p:cNvPr id="19" name="TextBox 18"/>
            <p:cNvSpPr txBox="1"/>
            <p:nvPr/>
          </p:nvSpPr>
          <p:spPr>
            <a:xfrm>
              <a:off x="9904412" y="5601326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rPr>
                <a:t>Hình 4.35</a:t>
              </a:r>
            </a:p>
          </p:txBody>
        </p:sp>
        <p:pic>
          <p:nvPicPr>
            <p:cNvPr id="20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337" y="2686050"/>
              <a:ext cx="2962275" cy="298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09214" y="2971800"/>
            <a:ext cx="709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b="1">
                <a:latin typeface="Arial" pitchFamily="34" charset="0"/>
                <a:cs typeface="Arial" pitchFamily="34" charset="0"/>
              </a:rPr>
              <a:t>Đường thẳng AC cắt các mặt phẳng (BCD) và (ABD).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9214" y="3931384"/>
            <a:ext cx="709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b="1">
                <a:latin typeface="Arial" pitchFamily="34" charset="0"/>
                <a:cs typeface="Arial" pitchFamily="34" charset="0"/>
              </a:rPr>
              <a:t>Đường thẳng AC nằm trong các mặt phẳng (ABC) và (ACD).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673100"/>
            <a:ext cx="1186973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0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01" y="30829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9685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 . ĐIỀU KIỆN VÀ TÍNH CHẤT CỦA </a:t>
            </a:r>
            <a:r>
              <a:rPr lang="vi-VN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SONG SONG VỚI MẶT PHẲNG 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088" y="762000"/>
            <a:ext cx="11558425" cy="2169081"/>
            <a:chOff x="289088" y="762000"/>
            <a:chExt cx="11558425" cy="2169081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0"/>
              <a:ext cx="11558425" cy="2169081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0413" y="838200"/>
              <a:ext cx="110871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Cho đường thẳng a không nằm trong mặt phẳng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(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)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và a song song với đường thẳng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b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nằm trong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(P).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G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ọi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(Q)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là mặt phẳng chứa a và b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 (H 4.36)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</a:t>
              </a:r>
              <a:br>
                <a:rPr lang="en-US" sz="2600" b="1">
                  <a:latin typeface="Arial" pitchFamily="34" charset="0"/>
                  <a:cs typeface="Arial" pitchFamily="34" charset="0"/>
                </a:rPr>
              </a:br>
              <a:r>
                <a:rPr lang="vi-VN" sz="2600" b="1">
                  <a:latin typeface="Arial" pitchFamily="34" charset="0"/>
                  <a:cs typeface="Arial" pitchFamily="34" charset="0"/>
                </a:rPr>
                <a:t>Nếu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a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và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(P)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cắt nhau tại điểm M thì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M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c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ó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thuộc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(Q)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và M c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ó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thuộc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b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hay không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?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>
                  <a:latin typeface="Arial" pitchFamily="34" charset="0"/>
                  <a:cs typeface="Arial" pitchFamily="34" charset="0"/>
                </a:rPr>
                <a:t>H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ãy rút ra kết luận sau khi trả lời các câu hỏi trên 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310140" y="793016"/>
              <a:ext cx="1662545" cy="55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8569622" y="3200400"/>
            <a:ext cx="3067050" cy="1996530"/>
            <a:chOff x="8599487" y="3276600"/>
            <a:chExt cx="3067050" cy="1996530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9487" y="3276600"/>
              <a:ext cx="3067050" cy="1685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9504063" y="4934576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rPr>
                <a:t>Hình 4.36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3414" y="3505200"/>
            <a:ext cx="7475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- Nếu a và (P) cắt nhau tại điểm M thì M có thuộc (Q) (do M thuộc a và a nằm trong (Q)).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414" y="4380429"/>
            <a:ext cx="747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- Do đó, a cắt b tại M, vậy M thuộc b.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414" y="4886325"/>
            <a:ext cx="747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- Do đó, a cắt b tại M, vậy M thuộc b.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413" y="5410200"/>
            <a:ext cx="11324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- 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Kết luận</a:t>
            </a:r>
            <a:r>
              <a:rPr lang="vi-VN" b="1">
                <a:latin typeface="Arial" pitchFamily="34" charset="0"/>
                <a:cs typeface="Arial" pitchFamily="34" charset="0"/>
              </a:rPr>
              <a:t>: Nếu đường thẳng a không nằm trong mặt phẳng (P) và a song song với đường thẳng b nằm trong (P) thì a song song với mặt phẳng (P).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6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9685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 . ĐIỀU KIỆN VÀ TÍNH CHẤT CỦA </a:t>
            </a:r>
            <a:r>
              <a:rPr lang="vi-VN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SONG SONG VỚI MẶT PHẲNG 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2" y="5738813"/>
            <a:ext cx="17319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70362" y="2727870"/>
            <a:ext cx="3067050" cy="1996530"/>
            <a:chOff x="8599487" y="3276600"/>
            <a:chExt cx="3067050" cy="1996530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9487" y="3276600"/>
              <a:ext cx="3067050" cy="1685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9504063" y="4934576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rPr>
                <a:t>Hình 4.36</a:t>
              </a:r>
            </a:p>
          </p:txBody>
        </p:sp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871537"/>
            <a:ext cx="1130935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9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39" y="2362200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8442" y="4286172"/>
            <a:ext cx="76781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latin typeface="Arial" pitchFamily="34" charset="0"/>
                <a:cs typeface="Arial" pitchFamily="34" charset="0"/>
              </a:rPr>
              <a:t>V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ì đường thẳng a song song với đường thẳng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b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 và đường thẳng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b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 nằm trong </a:t>
            </a:r>
            <a:r>
              <a:rPr lang="en-US" sz="2600" b="1" i="1">
                <a:latin typeface="Arial" pitchFamily="34" charset="0"/>
                <a:cs typeface="Arial" pitchFamily="34" charset="0"/>
              </a:rPr>
              <a:t>mp(b,c)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nên đường thẳng a song song với </a:t>
            </a:r>
            <a:r>
              <a:rPr lang="en-US" sz="2600" b="1" i="1">
                <a:latin typeface="Arial" pitchFamily="34" charset="0"/>
                <a:cs typeface="Arial" pitchFamily="34" charset="0"/>
              </a:rPr>
              <a:t>mp(b,c)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5882" y="2902684"/>
            <a:ext cx="77119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600" b="1">
                <a:latin typeface="Arial" pitchFamily="34" charset="0"/>
                <a:cs typeface="Arial" pitchFamily="34" charset="0"/>
              </a:rPr>
              <a:t>B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a đường thẳng a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,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 b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,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 c không cùng nằm trong một mặt phẳng nên đường thẳng a không nằm trong </a:t>
            </a:r>
            <a:r>
              <a:rPr lang="en-US" sz="2600" b="1" i="1">
                <a:latin typeface="Arial" pitchFamily="34" charset="0"/>
                <a:cs typeface="Arial" pitchFamily="34" charset="0"/>
              </a:rPr>
              <a:t>mp(b,c)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9685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 . ĐIỀU KIỆN VÀ TÍNH CHẤT CỦA </a:t>
            </a:r>
            <a:r>
              <a:rPr lang="vi-VN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 THẲNG</a:t>
            </a:r>
            <a:r>
              <a:rPr lang="en-US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SONG SONG VỚI MẶT PHẲNG </a:t>
            </a:r>
            <a:endParaRPr lang="vi-VN" sz="1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75662" y="2429827"/>
            <a:ext cx="3714750" cy="2576929"/>
            <a:chOff x="8475662" y="2429827"/>
            <a:chExt cx="3714750" cy="2576929"/>
          </a:xfrm>
        </p:grpSpPr>
        <p:sp>
          <p:nvSpPr>
            <p:cNvPr id="20" name="TextBox 19"/>
            <p:cNvSpPr txBox="1"/>
            <p:nvPr/>
          </p:nvSpPr>
          <p:spPr>
            <a:xfrm>
              <a:off x="9474198" y="4668202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4.37</a:t>
              </a:r>
            </a:p>
          </p:txBody>
        </p:sp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662" y="2429827"/>
              <a:ext cx="3714750" cy="2238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4" y="783779"/>
            <a:ext cx="118459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37458</TotalTime>
  <Words>1323</Words>
  <Application>Microsoft Office PowerPoint</Application>
  <PresentationFormat>Custom</PresentationFormat>
  <Paragraphs>85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.VnCentury SchoolbookH</vt:lpstr>
      <vt:lpstr>Arial</vt:lpstr>
      <vt:lpstr>Calibri</vt:lpstr>
      <vt:lpstr>Calibri Light</vt:lpstr>
      <vt:lpstr>Cambria Math</vt:lpstr>
      <vt:lpstr>Mukta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HUONG</cp:lastModifiedBy>
  <cp:revision>2359</cp:revision>
  <dcterms:created xsi:type="dcterms:W3CDTF">2021-08-04T05:24:17Z</dcterms:created>
  <dcterms:modified xsi:type="dcterms:W3CDTF">2025-02-01T23:18:37Z</dcterms:modified>
</cp:coreProperties>
</file>