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887" r:id="rId3"/>
    <p:sldId id="808" r:id="rId4"/>
    <p:sldId id="809" r:id="rId5"/>
    <p:sldId id="851" r:id="rId6"/>
    <p:sldId id="852" r:id="rId7"/>
    <p:sldId id="869" r:id="rId8"/>
    <p:sldId id="870" r:id="rId9"/>
    <p:sldId id="853" r:id="rId10"/>
    <p:sldId id="854" r:id="rId11"/>
    <p:sldId id="855" r:id="rId12"/>
    <p:sldId id="871" r:id="rId13"/>
    <p:sldId id="815" r:id="rId14"/>
    <p:sldId id="886" r:id="rId15"/>
    <p:sldId id="875" r:id="rId16"/>
    <p:sldId id="876" r:id="rId17"/>
    <p:sldId id="877" r:id="rId18"/>
    <p:sldId id="878" r:id="rId19"/>
    <p:sldId id="879" r:id="rId20"/>
    <p:sldId id="880" r:id="rId21"/>
    <p:sldId id="881" r:id="rId22"/>
    <p:sldId id="883" r:id="rId23"/>
    <p:sldId id="264" r:id="rId24"/>
    <p:sldId id="723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87"/>
            <p14:sldId id="808"/>
            <p14:sldId id="809"/>
            <p14:sldId id="851"/>
            <p14:sldId id="852"/>
            <p14:sldId id="869"/>
            <p14:sldId id="870"/>
            <p14:sldId id="853"/>
            <p14:sldId id="854"/>
            <p14:sldId id="855"/>
            <p14:sldId id="871"/>
            <p14:sldId id="815"/>
            <p14:sldId id="886"/>
            <p14:sldId id="875"/>
            <p14:sldId id="876"/>
            <p14:sldId id="877"/>
            <p14:sldId id="878"/>
            <p14:sldId id="879"/>
            <p14:sldId id="880"/>
            <p14:sldId id="881"/>
            <p14:sldId id="883"/>
            <p14:sldId id="264"/>
            <p14:sldId id="7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DE"/>
    <a:srgbClr val="FEEFCA"/>
    <a:srgbClr val="E3E6E2"/>
    <a:srgbClr val="0F3D13"/>
    <a:srgbClr val="355216"/>
    <a:srgbClr val="FEF4EC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 varScale="1">
        <p:scale>
          <a:sx n="70" d="100"/>
          <a:sy n="70" d="100"/>
        </p:scale>
        <p:origin x="548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1420283"/>
            <a:ext cx="5180251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2590800"/>
            <a:ext cx="4266089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16" y="2937934"/>
            <a:ext cx="5180251" cy="908050"/>
          </a:xfr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416" y="1937809"/>
            <a:ext cx="5180251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21" y="1066800"/>
            <a:ext cx="2691699" cy="3017309"/>
          </a:xfrm>
        </p:spPr>
        <p:txBody>
          <a:bodyPr/>
          <a:lstStyle>
            <a:lvl1pPr>
              <a:defRPr sz="1866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7993" y="1066800"/>
            <a:ext cx="2691699" cy="3017309"/>
          </a:xfrm>
        </p:spPr>
        <p:txBody>
          <a:bodyPr/>
          <a:lstStyle>
            <a:lvl1pPr>
              <a:defRPr sz="1866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2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023409"/>
            <a:ext cx="269275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24" indent="0">
              <a:buNone/>
              <a:defRPr sz="1333" b="1"/>
            </a:lvl2pPr>
            <a:lvl3pPr marL="609448" indent="0">
              <a:buNone/>
              <a:defRPr sz="1200" b="1"/>
            </a:lvl3pPr>
            <a:lvl4pPr marL="914171" indent="0">
              <a:buNone/>
              <a:defRPr sz="1066" b="1"/>
            </a:lvl4pPr>
            <a:lvl5pPr marL="1218895" indent="0">
              <a:buNone/>
              <a:defRPr sz="1066" b="1"/>
            </a:lvl5pPr>
            <a:lvl6pPr marL="1523619" indent="0">
              <a:buNone/>
              <a:defRPr sz="1066" b="1"/>
            </a:lvl6pPr>
            <a:lvl7pPr marL="1828343" indent="0">
              <a:buNone/>
              <a:defRPr sz="1066" b="1"/>
            </a:lvl7pPr>
            <a:lvl8pPr marL="2133067" indent="0">
              <a:buNone/>
              <a:defRPr sz="1066" b="1"/>
            </a:lvl8pPr>
            <a:lvl9pPr marL="2437790" indent="0">
              <a:buNone/>
              <a:defRPr sz="10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21" y="1449917"/>
            <a:ext cx="269275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6"/>
            </a:lvl4pPr>
            <a:lvl5pPr>
              <a:defRPr sz="1066"/>
            </a:lvl5pPr>
            <a:lvl6pPr>
              <a:defRPr sz="1066"/>
            </a:lvl6pPr>
            <a:lvl7pPr>
              <a:defRPr sz="1066"/>
            </a:lvl7pPr>
            <a:lvl8pPr>
              <a:defRPr sz="1066"/>
            </a:lvl8pPr>
            <a:lvl9pPr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5877" y="1023409"/>
            <a:ext cx="2693815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24" indent="0">
              <a:buNone/>
              <a:defRPr sz="1333" b="1"/>
            </a:lvl2pPr>
            <a:lvl3pPr marL="609448" indent="0">
              <a:buNone/>
              <a:defRPr sz="1200" b="1"/>
            </a:lvl3pPr>
            <a:lvl4pPr marL="914171" indent="0">
              <a:buNone/>
              <a:defRPr sz="1066" b="1"/>
            </a:lvl4pPr>
            <a:lvl5pPr marL="1218895" indent="0">
              <a:buNone/>
              <a:defRPr sz="1066" b="1"/>
            </a:lvl5pPr>
            <a:lvl6pPr marL="1523619" indent="0">
              <a:buNone/>
              <a:defRPr sz="1066" b="1"/>
            </a:lvl6pPr>
            <a:lvl7pPr marL="1828343" indent="0">
              <a:buNone/>
              <a:defRPr sz="1066" b="1"/>
            </a:lvl7pPr>
            <a:lvl8pPr marL="2133067" indent="0">
              <a:buNone/>
              <a:defRPr sz="1066" b="1"/>
            </a:lvl8pPr>
            <a:lvl9pPr marL="2437790" indent="0">
              <a:buNone/>
              <a:defRPr sz="10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5877" y="1449917"/>
            <a:ext cx="2693815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6"/>
            </a:lvl4pPr>
            <a:lvl5pPr>
              <a:defRPr sz="1066"/>
            </a:lvl5pPr>
            <a:lvl6pPr>
              <a:defRPr sz="1066"/>
            </a:lvl6pPr>
            <a:lvl7pPr>
              <a:defRPr sz="1066"/>
            </a:lvl7pPr>
            <a:lvl8pPr>
              <a:defRPr sz="1066"/>
            </a:lvl8pPr>
            <a:lvl9pPr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7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0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82033"/>
            <a:ext cx="2005020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746" y="182034"/>
            <a:ext cx="3406946" cy="3902075"/>
          </a:xfrm>
        </p:spPr>
        <p:txBody>
          <a:bodyPr/>
          <a:lstStyle>
            <a:lvl1pPr>
              <a:defRPr sz="2133"/>
            </a:lvl1pPr>
            <a:lvl2pPr>
              <a:defRPr sz="1866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956734"/>
            <a:ext cx="2005020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724" indent="0">
              <a:buNone/>
              <a:defRPr sz="800"/>
            </a:lvl2pPr>
            <a:lvl3pPr marL="609448" indent="0">
              <a:buNone/>
              <a:defRPr sz="667"/>
            </a:lvl3pPr>
            <a:lvl4pPr marL="914171" indent="0">
              <a:buNone/>
              <a:defRPr sz="600"/>
            </a:lvl4pPr>
            <a:lvl5pPr marL="1218895" indent="0">
              <a:buNone/>
              <a:defRPr sz="600"/>
            </a:lvl5pPr>
            <a:lvl6pPr marL="1523619" indent="0">
              <a:buNone/>
              <a:defRPr sz="600"/>
            </a:lvl6pPr>
            <a:lvl7pPr marL="1828343" indent="0">
              <a:buNone/>
              <a:defRPr sz="600"/>
            </a:lvl7pPr>
            <a:lvl8pPr marL="2133067" indent="0">
              <a:buNone/>
              <a:defRPr sz="600"/>
            </a:lvl8pPr>
            <a:lvl9pPr marL="243779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1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47" y="3200400"/>
            <a:ext cx="3656648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547" y="408517"/>
            <a:ext cx="3656648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547" y="3578225"/>
            <a:ext cx="3656648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24" indent="0">
              <a:buNone/>
              <a:defRPr sz="800"/>
            </a:lvl2pPr>
            <a:lvl3pPr marL="609448" indent="0">
              <a:buNone/>
              <a:defRPr sz="667"/>
            </a:lvl3pPr>
            <a:lvl4pPr marL="914171" indent="0">
              <a:buNone/>
              <a:defRPr sz="600"/>
            </a:lvl4pPr>
            <a:lvl5pPr marL="1218895" indent="0">
              <a:buNone/>
              <a:defRPr sz="600"/>
            </a:lvl5pPr>
            <a:lvl6pPr marL="1523619" indent="0">
              <a:buNone/>
              <a:defRPr sz="600"/>
            </a:lvl6pPr>
            <a:lvl7pPr marL="1828343" indent="0">
              <a:buNone/>
              <a:defRPr sz="600"/>
            </a:lvl7pPr>
            <a:lvl8pPr marL="2133067" indent="0">
              <a:buNone/>
              <a:defRPr sz="600"/>
            </a:lvl8pPr>
            <a:lvl9pPr marL="243779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7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8449" y="183092"/>
            <a:ext cx="1371243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721" y="183092"/>
            <a:ext cx="401215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1" y="183092"/>
            <a:ext cx="548497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066800"/>
            <a:ext cx="5484971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720" y="4237567"/>
            <a:ext cx="142203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258" y="4237567"/>
            <a:ext cx="1929897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7662" y="4237567"/>
            <a:ext cx="142203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6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448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609448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176" indent="-190452" algn="l" defTabSz="609448" rtl="0" eaLnBrk="1" latinLnBrk="0" hangingPunct="1">
        <a:spcBef>
          <a:spcPct val="20000"/>
        </a:spcBef>
        <a:buFont typeface="Arial" pitchFamily="34" charset="0"/>
        <a:buChar char="–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761810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533" indent="-152362" algn="l" defTabSz="609448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indent="-152362" algn="l" defTabSz="609448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5981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0705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429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152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24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48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171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895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619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343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067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790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3.wmf"/><Relationship Id="rId5" Type="http://schemas.openxmlformats.org/officeDocument/2006/relationships/image" Target="../media/image45.png"/><Relationship Id="rId10" Type="http://schemas.openxmlformats.org/officeDocument/2006/relationships/oleObject" Target="../embeddings/oleObject20.bin"/><Relationship Id="rId9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6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image" Target="../media/image5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5.png"/><Relationship Id="rId9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52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130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52.pn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31.bin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" Type="http://schemas.openxmlformats.org/officeDocument/2006/relationships/image" Target="../media/image52.png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29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67.wmf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oleObject" Target="../embeddings/oleObject43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39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Relationship Id="rId27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71.wmf"/><Relationship Id="rId26" Type="http://schemas.openxmlformats.org/officeDocument/2006/relationships/image" Target="../media/image75.wmf"/><Relationship Id="rId3" Type="http://schemas.openxmlformats.org/officeDocument/2006/relationships/image" Target="../media/image52.png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29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74.wmf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28" Type="http://schemas.openxmlformats.org/officeDocument/2006/relationships/oleObject" Target="../embeddings/oleObject50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46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2.wmf"/><Relationship Id="rId22" Type="http://schemas.openxmlformats.org/officeDocument/2006/relationships/image" Target="../media/image73.wmf"/><Relationship Id="rId27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image" Target="../media/image52.png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81.wmf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83.wmf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53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2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84.wmf"/><Relationship Id="rId26" Type="http://schemas.openxmlformats.org/officeDocument/2006/relationships/image" Target="../media/image88.wmf"/><Relationship Id="rId3" Type="http://schemas.openxmlformats.org/officeDocument/2006/relationships/image" Target="../media/image52.png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8.bin"/><Relationship Id="rId25" Type="http://schemas.openxmlformats.org/officeDocument/2006/relationships/oleObject" Target="../embeddings/oleObject62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7.wmf"/><Relationship Id="rId20" Type="http://schemas.openxmlformats.org/officeDocument/2006/relationships/image" Target="../media/image85.wmf"/><Relationship Id="rId29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87.wmf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61.bin"/><Relationship Id="rId28" Type="http://schemas.openxmlformats.org/officeDocument/2006/relationships/oleObject" Target="../embeddings/oleObject63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59.bin"/><Relationship Id="rId31" Type="http://schemas.openxmlformats.org/officeDocument/2006/relationships/image" Target="../media/image90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2.wmf"/><Relationship Id="rId22" Type="http://schemas.openxmlformats.org/officeDocument/2006/relationships/image" Target="../media/image86.wmf"/><Relationship Id="rId27" Type="http://schemas.openxmlformats.org/officeDocument/2006/relationships/image" Target="../media/image55.png"/><Relationship Id="rId30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97.w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71.bin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93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9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99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7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wmf"/><Relationship Id="rId5" Type="http://schemas.openxmlformats.org/officeDocument/2006/relationships/image" Target="../media/image21.pn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9.w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2.png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5.png"/><Relationship Id="rId15" Type="http://schemas.openxmlformats.org/officeDocument/2006/relationships/image" Target="../media/image300.png"/><Relationship Id="rId10" Type="http://schemas.openxmlformats.org/officeDocument/2006/relationships/image" Target="../media/image2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9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7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5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1.png"/><Relationship Id="rId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75826" y="2438400"/>
            <a:ext cx="6172200" cy="103200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608533"/>
            <a:ext cx="6210300" cy="9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8" t="15020" r="18174" b="43564"/>
          <a:stretch/>
        </p:blipFill>
        <p:spPr>
          <a:xfrm>
            <a:off x="5332412" y="2473705"/>
            <a:ext cx="5791200" cy="1062706"/>
          </a:xfrm>
          <a:prstGeom prst="rect">
            <a:avLst/>
          </a:prstGeom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2479801"/>
            <a:ext cx="1067955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0C1DAA-170D-7240-825D-3DFBA9CA0D7B}"/>
              </a:ext>
            </a:extLst>
          </p:cNvPr>
          <p:cNvSpPr/>
          <p:nvPr/>
        </p:nvSpPr>
        <p:spPr>
          <a:xfrm>
            <a:off x="4189412" y="228600"/>
            <a:ext cx="60198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SỞ GIÁO DỤC VÀ ĐÀO TẠO BÌNH ĐỊNH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TRƯỜNG THPT NGÔ LÊ TÂN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14927-7A6C-694D-0548-F7E668B7EE63}"/>
              </a:ext>
            </a:extLst>
          </p:cNvPr>
          <p:cNvSpPr/>
          <p:nvPr/>
        </p:nvSpPr>
        <p:spPr>
          <a:xfrm>
            <a:off x="7923212" y="4775170"/>
            <a:ext cx="3810000" cy="838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GV: NGUYỄN THỊ HƯƠNG</a:t>
            </a:r>
          </a:p>
          <a:p>
            <a:r>
              <a:rPr lang="en-US" dirty="0"/>
              <a:t>    LỚP: 11A5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E8634E-B98D-881C-0A74-1CB25F30C91D}"/>
              </a:ext>
            </a:extLst>
          </p:cNvPr>
          <p:cNvSpPr/>
          <p:nvPr/>
        </p:nvSpPr>
        <p:spPr>
          <a:xfrm>
            <a:off x="6780212" y="3657599"/>
            <a:ext cx="1447800" cy="5021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Tiết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865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226694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5449" y="2667000"/>
                <a:ext cx="96284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Cấp số cộng đã cho có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sz="26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và công sai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49" y="2667000"/>
                <a:ext cx="9628417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076"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03212" y="762000"/>
            <a:ext cx="11582399" cy="1371601"/>
            <a:chOff x="303212" y="762000"/>
            <a:chExt cx="11582399" cy="1371601"/>
          </a:xfrm>
        </p:grpSpPr>
        <p:sp>
          <p:nvSpPr>
            <p:cNvPr id="15" name="Rounded Rectangle 14"/>
            <p:cNvSpPr/>
            <p:nvPr/>
          </p:nvSpPr>
          <p:spPr>
            <a:xfrm>
              <a:off x="1714586" y="791253"/>
              <a:ext cx="10171025" cy="13423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79612" y="996337"/>
                  <a:ext cx="9753599" cy="98486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Tìm 5 số hạng đầu và số hạng thứ 100 của cấp số cộng </a:t>
                  </a:r>
                  <a:br>
                    <a:rPr lang="en-US" sz="2800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, …</m:t>
                      </m:r>
                    </m:oMath>
                  </a14:m>
                  <a:endParaRPr lang="vi-VN" sz="2800" b="1" i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996337"/>
                  <a:ext cx="9753599" cy="98486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00" t="-4321" r="-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1693861" y="3238500"/>
            <a:ext cx="9628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Do đó 5 số hạng đầu là : </a:t>
            </a:r>
            <a:r>
              <a: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10, 5, 0, -5, -10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4812" y="3810000"/>
            <a:ext cx="3600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Số hạng thứ 100 là :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765830"/>
              </p:ext>
            </p:extLst>
          </p:nvPr>
        </p:nvGraphicFramePr>
        <p:xfrm>
          <a:off x="5149055" y="3771265"/>
          <a:ext cx="29956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241200" progId="Equation.DSMT4">
                  <p:embed/>
                </p:oleObj>
              </mc:Choice>
              <mc:Fallback>
                <p:oleObj name="Equation" r:id="rId8" imgW="126972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055" y="3771265"/>
                        <a:ext cx="29956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374252"/>
              </p:ext>
            </p:extLst>
          </p:nvPr>
        </p:nvGraphicFramePr>
        <p:xfrm>
          <a:off x="8128721" y="3832543"/>
          <a:ext cx="347114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203040" progId="Equation.DSMT4">
                  <p:embed/>
                </p:oleObj>
              </mc:Choice>
              <mc:Fallback>
                <p:oleObj name="Equation" r:id="rId10" imgW="1371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721" y="3832543"/>
                        <a:ext cx="347114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38" y="24865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05000" y="2895600"/>
            <a:ext cx="9628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Giả sử u</a:t>
            </a:r>
            <a:r>
              <a:rPr lang="en-US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là số hạng đầu và d là công sai.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582399" cy="1600199"/>
            <a:chOff x="303212" y="762000"/>
            <a:chExt cx="11582399" cy="1600199"/>
          </a:xfrm>
        </p:grpSpPr>
        <p:sp>
          <p:nvSpPr>
            <p:cNvPr id="19" name="Rounded Rectangle 18"/>
            <p:cNvSpPr/>
            <p:nvPr/>
          </p:nvSpPr>
          <p:spPr>
            <a:xfrm>
              <a:off x="1714586" y="791252"/>
              <a:ext cx="10171025" cy="1570947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4412" y="886383"/>
              <a:ext cx="9144000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>
                  <a:latin typeface="Arial" pitchFamily="34" charset="0"/>
                  <a:cs typeface="Arial" pitchFamily="34" charset="0"/>
                </a:rPr>
                <a:t>Số hạng thứ 10 của một cấp số cộng (u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) bằng 48 và số hạng thứ 18 bằng 88 </a:t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en-US" sz="2600" b="1">
                  <a:latin typeface="Arial" pitchFamily="34" charset="0"/>
                  <a:cs typeface="Arial" pitchFamily="34" charset="0"/>
                </a:rPr>
                <a:t>Tìm số hạng thứ 100 của cấp số cộng đó. 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90713"/>
              </p:ext>
            </p:extLst>
          </p:nvPr>
        </p:nvGraphicFramePr>
        <p:xfrm>
          <a:off x="4343400" y="3402476"/>
          <a:ext cx="25765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41200" progId="Equation.DSMT4">
                  <p:embed/>
                </p:oleObj>
              </mc:Choice>
              <mc:Fallback>
                <p:oleObj name="Equation" r:id="rId5" imgW="1091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02476"/>
                        <a:ext cx="257651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75233"/>
              </p:ext>
            </p:extLst>
          </p:nvPr>
        </p:nvGraphicFramePr>
        <p:xfrm>
          <a:off x="4343400" y="4038600"/>
          <a:ext cx="27257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241200" progId="Equation.DSMT4">
                  <p:embed/>
                </p:oleObj>
              </mc:Choice>
              <mc:Fallback>
                <p:oleObj name="Equation" r:id="rId7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272573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03568"/>
              </p:ext>
            </p:extLst>
          </p:nvPr>
        </p:nvGraphicFramePr>
        <p:xfrm>
          <a:off x="7618412" y="3407093"/>
          <a:ext cx="15271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7640" imgH="507960" progId="Equation.DSMT4">
                  <p:embed/>
                </p:oleObj>
              </mc:Choice>
              <mc:Fallback>
                <p:oleObj name="Equation" r:id="rId9" imgW="647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3407093"/>
                        <a:ext cx="152717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24543" y="4800600"/>
            <a:ext cx="4246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Vậy số hạng thứ 100 là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45588"/>
              </p:ext>
            </p:extLst>
          </p:nvPr>
        </p:nvGraphicFramePr>
        <p:xfrm>
          <a:off x="6018212" y="4777423"/>
          <a:ext cx="45513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30320" imgH="241200" progId="Equation.DSMT4">
                  <p:embed/>
                </p:oleObj>
              </mc:Choice>
              <mc:Fallback>
                <p:oleObj name="Equation" r:id="rId11" imgW="1930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4777423"/>
                        <a:ext cx="455136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64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819150"/>
            <a:ext cx="11639800" cy="1723527"/>
            <a:chOff x="227012" y="819150"/>
            <a:chExt cx="11639800" cy="1723527"/>
          </a:xfrm>
        </p:grpSpPr>
        <p:sp>
          <p:nvSpPr>
            <p:cNvPr id="19" name="Rounded Rectangle 18"/>
            <p:cNvSpPr/>
            <p:nvPr/>
          </p:nvSpPr>
          <p:spPr>
            <a:xfrm>
              <a:off x="2036762" y="838094"/>
              <a:ext cx="9830050" cy="1704583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82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89634" y="13741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10110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41680" y="819150"/>
                  <a:ext cx="9725132" cy="172352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. Chứng minh rằng (u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) là một cấp số cộng . Xác định số hạng đầu 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1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và công sai d của cấp số cộng này. Từ đó viết số hạng tổng quát 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dưới dạng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𝒅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680" y="819150"/>
                  <a:ext cx="9725132" cy="172352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52" t="-2120" b="-70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930" y="3276600"/>
            <a:ext cx="14777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17336"/>
              </p:ext>
            </p:extLst>
          </p:nvPr>
        </p:nvGraphicFramePr>
        <p:xfrm>
          <a:off x="3503612" y="3234068"/>
          <a:ext cx="47625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241200" progId="Equation.DSMT4">
                  <p:embed/>
                </p:oleObj>
              </mc:Choice>
              <mc:Fallback>
                <p:oleObj name="Equation" r:id="rId8" imgW="2019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3234068"/>
                        <a:ext cx="47625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11122"/>
              </p:ext>
            </p:extLst>
          </p:nvPr>
        </p:nvGraphicFramePr>
        <p:xfrm>
          <a:off x="8282946" y="3288043"/>
          <a:ext cx="16478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03040" progId="Equation.DSMT4">
                  <p:embed/>
                </p:oleObj>
              </mc:Choice>
              <mc:Fallback>
                <p:oleObj name="Equation" r:id="rId10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946" y="3288043"/>
                        <a:ext cx="16478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3930" y="3886200"/>
                <a:ext cx="9533082" cy="941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Do đó, dãy số (u</a:t>
                </a:r>
                <a:r>
                  <a:rPr lang="vi-VN" sz="2600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) là một cấp số cộng với số hạng đầu </a:t>
                </a:r>
                <a:br>
                  <a:rPr lang="en-US" sz="2600" b="1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sz="2600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 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và công sai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30" y="3886200"/>
                <a:ext cx="9533082" cy="941412"/>
              </a:xfrm>
              <a:prstGeom prst="rect">
                <a:avLst/>
              </a:prstGeom>
              <a:blipFill rotWithShape="1">
                <a:blip r:embed="rId12"/>
                <a:stretch>
                  <a:fillRect l="-1087" t="-5844" b="-1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3930" y="4953000"/>
                <a:ext cx="9533082" cy="541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Số hạng tổng quát là: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sz="2600" b="1" i="1" baseline="-2500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+(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).</m:t>
                    </m:r>
                    <m:r>
                      <a:rPr lang="vi-VN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sz="26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30" y="4953000"/>
                <a:ext cx="9533082" cy="541302"/>
              </a:xfrm>
              <a:prstGeom prst="rect">
                <a:avLst/>
              </a:prstGeom>
              <a:blipFill rotWithShape="1">
                <a:blip r:embed="rId13"/>
                <a:stretch>
                  <a:fillRect l="-1087" t="-113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  <p:pic>
        <p:nvPicPr>
          <p:cNvPr id="6348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219200"/>
            <a:ext cx="895032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6769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76783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Xác định công sai, số hạng thứ 5, số hạng tổng quát và số hạng thứ 100 của mỗi cấp số cộng sau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50" y="19573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98612" y="2286000"/>
                <a:ext cx="9560386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a) Ta có: công sai của cấp số cộng đã cho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2286000"/>
                <a:ext cx="9560386" cy="506742"/>
              </a:xfrm>
              <a:prstGeom prst="rect">
                <a:avLst/>
              </a:prstGeom>
              <a:blipFill rotWithShape="1">
                <a:blip r:embed="rId6"/>
                <a:stretch>
                  <a:fillRect l="-956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560271"/>
              </p:ext>
            </p:extLst>
          </p:nvPr>
        </p:nvGraphicFramePr>
        <p:xfrm>
          <a:off x="3503612" y="4460875"/>
          <a:ext cx="22637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4460875"/>
                        <a:ext cx="22637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46012" y="2868942"/>
                <a:ext cx="9212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Số hạng đầu của cấp số cộng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12" y="2868942"/>
                <a:ext cx="921298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99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46012" y="3330607"/>
                <a:ext cx="1001580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Số hạng thứ 5 của cấp số cộng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+(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–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𝟐𝟒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12" y="3330607"/>
                <a:ext cx="10015800" cy="506742"/>
              </a:xfrm>
              <a:prstGeom prst="rect">
                <a:avLst/>
              </a:prstGeom>
              <a:blipFill rotWithShape="1">
                <a:blip r:embed="rId10"/>
                <a:stretch>
                  <a:fillRect l="-913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946012" y="3886200"/>
            <a:ext cx="100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hạng tổng quát của cấp số cộng là</a:t>
            </a:r>
            <a:r>
              <a:rPr lang="en-US" b="1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90221" y="5177135"/>
            <a:ext cx="565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hạng thứ 100 của cấp số cộng là </a:t>
            </a:r>
            <a:r>
              <a:rPr lang="en-US" b="1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68895"/>
              </p:ext>
            </p:extLst>
          </p:nvPr>
        </p:nvGraphicFramePr>
        <p:xfrm>
          <a:off x="5789612" y="4495800"/>
          <a:ext cx="28638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203040" progId="Equation.DSMT4">
                  <p:embed/>
                </p:oleObj>
              </mc:Choice>
              <mc:Fallback>
                <p:oleObj name="Equation" r:id="rId11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4495800"/>
                        <a:ext cx="28638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46758"/>
              </p:ext>
            </p:extLst>
          </p:nvPr>
        </p:nvGraphicFramePr>
        <p:xfrm>
          <a:off x="7466012" y="5186363"/>
          <a:ext cx="28082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07880" imgH="228600" progId="Equation.DSMT4">
                  <p:embed/>
                </p:oleObj>
              </mc:Choice>
              <mc:Fallback>
                <p:oleObj name="Equation" r:id="rId13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2" y="5186363"/>
                        <a:ext cx="280828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284412" y="1211264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>
                <a:latin typeface="Arial" pitchFamily="34" charset="0"/>
                <a:cs typeface="Arial" pitchFamily="34" charset="0"/>
              </a:rPr>
              <a:t>a) 4, 9, 14, 19, ...;	          </a:t>
            </a:r>
            <a:r>
              <a:rPr lang="pl-PL" sz="2600" b="1">
                <a:latin typeface="Arial" pitchFamily="34" charset="0"/>
                <a:cs typeface="Arial" pitchFamily="34" charset="0"/>
              </a:rPr>
              <a:t>b) 1, – 1, – 3, – 5, ....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6769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76783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Xác định công sai, số hạng thứ 5, số hạng tổng quát và số hạng thứ 100 của mỗi cấp số cộng sau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50" y="19573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41412" y="2400300"/>
                <a:ext cx="95603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a) Ta có: công sai của cấp số cộng đã cho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400300"/>
                <a:ext cx="956038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5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869468"/>
              </p:ext>
            </p:extLst>
          </p:nvPr>
        </p:nvGraphicFramePr>
        <p:xfrm>
          <a:off x="2561071" y="4610100"/>
          <a:ext cx="4337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19240" imgH="228600" progId="Equation.DSMT4">
                  <p:embed/>
                </p:oleObj>
              </mc:Choice>
              <mc:Fallback>
                <p:oleObj name="Equation" r:id="rId7" imgW="2019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071" y="4610100"/>
                        <a:ext cx="4337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88812" y="2983242"/>
                <a:ext cx="9212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Số hạng đầu của cấp số cộng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812" y="2983242"/>
                <a:ext cx="921298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99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8811" y="3444907"/>
                <a:ext cx="10700013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Số hạng thứ 5 của cấp số cộng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d>
                      <m:dPr>
                        <m:ctrlPr>
                          <a:rPr lang="vi-VN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vi-VN" b="1" i="1">
                            <a:latin typeface="Cambria Math"/>
                            <a:cs typeface="Arial" pitchFamily="34" charset="0"/>
                          </a:rPr>
                          <m:t> – </m:t>
                        </m:r>
                        <m:r>
                          <a:rPr lang="vi-VN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d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811" y="3444907"/>
                <a:ext cx="10700013" cy="534762"/>
              </a:xfrm>
              <a:prstGeom prst="rect">
                <a:avLst/>
              </a:prstGeom>
              <a:blipFill rotWithShape="1">
                <a:blip r:embed="rId10"/>
                <a:stretch>
                  <a:fillRect l="-855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88812" y="4000500"/>
            <a:ext cx="100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hạng tổng quát của cấp số cộng là</a:t>
            </a:r>
            <a:r>
              <a:rPr lang="en-US" b="1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33021" y="5291435"/>
            <a:ext cx="565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hạng thứ 100 của cấp số cộng là </a:t>
            </a:r>
            <a:r>
              <a:rPr lang="en-US" b="1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38915"/>
              </p:ext>
            </p:extLst>
          </p:nvPr>
        </p:nvGraphicFramePr>
        <p:xfrm>
          <a:off x="6925108" y="4657725"/>
          <a:ext cx="13096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480" imgH="177480" progId="Equation.DSMT4">
                  <p:embed/>
                </p:oleObj>
              </mc:Choice>
              <mc:Fallback>
                <p:oleObj name="Equation" r:id="rId11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108" y="4657725"/>
                        <a:ext cx="130968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95811"/>
              </p:ext>
            </p:extLst>
          </p:nvPr>
        </p:nvGraphicFramePr>
        <p:xfrm>
          <a:off x="7127875" y="5300663"/>
          <a:ext cx="34623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12800" imgH="228600" progId="Equation.DSMT4">
                  <p:embed/>
                </p:oleObj>
              </mc:Choice>
              <mc:Fallback>
                <p:oleObj name="Equation" r:id="rId13" imgW="16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5300663"/>
                        <a:ext cx="346233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284412" y="1211264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>
                <a:latin typeface="Arial" pitchFamily="34" charset="0"/>
                <a:cs typeface="Arial" pitchFamily="34" charset="0"/>
              </a:rPr>
              <a:t>a) 4, 9, 14, 19, ...;	          </a:t>
            </a:r>
            <a:r>
              <a:rPr lang="pl-PL" sz="2600" b="1">
                <a:latin typeface="Arial" pitchFamily="34" charset="0"/>
                <a:cs typeface="Arial" pitchFamily="34" charset="0"/>
              </a:rPr>
              <a:t>b) 1, – 1, – 3, – 5, ....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95250"/>
            <a:ext cx="9837881" cy="2647950"/>
          </a:xfrm>
          <a:prstGeom prst="roundRect">
            <a:avLst>
              <a:gd name="adj" fmla="val 3822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2" y="142875"/>
                <a:ext cx="9525000" cy="164549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Viết năm số hạng đầu của mỗi dãy số (u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sau và xét xem nó có phải là cấp số cộng không. Nếu dãy số đó là cấp số cộng, hãy tìm công sai d và viết số hạng tổng quát của nó dưới dạng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142875"/>
                <a:ext cx="9525000" cy="1645493"/>
              </a:xfrm>
              <a:prstGeom prst="rect">
                <a:avLst/>
              </a:prstGeom>
              <a:blipFill rotWithShape="1">
                <a:blip r:embed="rId5"/>
                <a:stretch>
                  <a:fillRect l="-704" t="-1481" r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68" y="2819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03412" y="3200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Năm số hạng đầu của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là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925482"/>
              </p:ext>
            </p:extLst>
          </p:nvPr>
        </p:nvGraphicFramePr>
        <p:xfrm>
          <a:off x="2741612" y="1752600"/>
          <a:ext cx="1854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1752600"/>
                        <a:ext cx="18542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076028"/>
              </p:ext>
            </p:extLst>
          </p:nvPr>
        </p:nvGraphicFramePr>
        <p:xfrm>
          <a:off x="8062913" y="1758107"/>
          <a:ext cx="18811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28600" progId="Equation.DSMT4">
                  <p:embed/>
                </p:oleObj>
              </mc:Choice>
              <mc:Fallback>
                <p:oleObj name="Equation" r:id="rId9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758107"/>
                        <a:ext cx="18811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851882"/>
              </p:ext>
            </p:extLst>
          </p:nvPr>
        </p:nvGraphicFramePr>
        <p:xfrm>
          <a:off x="2741612" y="2243581"/>
          <a:ext cx="2971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84200" imgH="228600" progId="Equation.DSMT4">
                  <p:embed/>
                </p:oleObj>
              </mc:Choice>
              <mc:Fallback>
                <p:oleObj name="Equation" r:id="rId11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243581"/>
                        <a:ext cx="29718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669040"/>
              </p:ext>
            </p:extLst>
          </p:nvPr>
        </p:nvGraphicFramePr>
        <p:xfrm>
          <a:off x="8062913" y="2243882"/>
          <a:ext cx="29987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228600" progId="Equation.DSMT4">
                  <p:embed/>
                </p:oleObj>
              </mc:Choice>
              <mc:Fallback>
                <p:oleObj name="Equation" r:id="rId13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243882"/>
                        <a:ext cx="29987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52482"/>
              </p:ext>
            </p:extLst>
          </p:nvPr>
        </p:nvGraphicFramePr>
        <p:xfrm>
          <a:off x="7743825" y="3209628"/>
          <a:ext cx="19637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14400" imgH="228600" progId="Equation.DSMT4">
                  <p:embed/>
                </p:oleObj>
              </mc:Choice>
              <mc:Fallback>
                <p:oleObj name="Equation" r:id="rId1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3209628"/>
                        <a:ext cx="196373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91351"/>
              </p:ext>
            </p:extLst>
          </p:nvPr>
        </p:nvGraphicFramePr>
        <p:xfrm>
          <a:off x="2208212" y="3810000"/>
          <a:ext cx="21542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02960" imgH="228600" progId="Equation.DSMT4">
                  <p:embed/>
                </p:oleObj>
              </mc:Choice>
              <mc:Fallback>
                <p:oleObj name="Equation" r:id="rId17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3810000"/>
                        <a:ext cx="215423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54922"/>
              </p:ext>
            </p:extLst>
          </p:nvPr>
        </p:nvGraphicFramePr>
        <p:xfrm>
          <a:off x="4527549" y="3810000"/>
          <a:ext cx="23717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04840" imgH="228600" progId="Equation.DSMT4">
                  <p:embed/>
                </p:oleObj>
              </mc:Choice>
              <mc:Fallback>
                <p:oleObj name="Equation" r:id="rId19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49" y="3810000"/>
                        <a:ext cx="23717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751879"/>
              </p:ext>
            </p:extLst>
          </p:nvPr>
        </p:nvGraphicFramePr>
        <p:xfrm>
          <a:off x="7064374" y="3810000"/>
          <a:ext cx="24272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30040" imgH="228600" progId="Equation.DSMT4">
                  <p:embed/>
                </p:oleObj>
              </mc:Choice>
              <mc:Fallback>
                <p:oleObj name="Equation" r:id="rId21" imgW="1130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4" y="3810000"/>
                        <a:ext cx="24272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27399"/>
              </p:ext>
            </p:extLst>
          </p:nvPr>
        </p:nvGraphicFramePr>
        <p:xfrm>
          <a:off x="9656763" y="3810000"/>
          <a:ext cx="2370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04840" imgH="228600" progId="Equation.DSMT4">
                  <p:embed/>
                </p:oleObj>
              </mc:Choice>
              <mc:Fallback>
                <p:oleObj name="Equation" r:id="rId23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6763" y="3810000"/>
                        <a:ext cx="237013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26729" y="4493866"/>
            <a:ext cx="125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Ta có :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78112"/>
              </p:ext>
            </p:extLst>
          </p:nvPr>
        </p:nvGraphicFramePr>
        <p:xfrm>
          <a:off x="3473553" y="4495800"/>
          <a:ext cx="57769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692080" imgH="228600" progId="Equation.DSMT4">
                  <p:embed/>
                </p:oleObj>
              </mc:Choice>
              <mc:Fallback>
                <p:oleObj name="Equation" r:id="rId25" imgW="269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553" y="4495800"/>
                        <a:ext cx="57769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87041" y="5029200"/>
                <a:ext cx="96223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Do đó dãy số (u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là một cấp số cộng với số hạng đầu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𝟖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và công sai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41" y="5029200"/>
                <a:ext cx="9622371" cy="830997"/>
              </a:xfrm>
              <a:prstGeom prst="rect">
                <a:avLst/>
              </a:prstGeom>
              <a:blipFill rotWithShape="1">
                <a:blip r:embed="rId27"/>
                <a:stretch>
                  <a:fillRect l="-1014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187041" y="5860197"/>
            <a:ext cx="360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hạng tổng quát </a:t>
            </a:r>
            <a:r>
              <a:rPr lang="en-US" b="1">
                <a:latin typeface="Arial" pitchFamily="34" charset="0"/>
                <a:cs typeface="Arial" pitchFamily="34" charset="0"/>
              </a:rPr>
              <a:t>là :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192031"/>
              </p:ext>
            </p:extLst>
          </p:nvPr>
        </p:nvGraphicFramePr>
        <p:xfrm>
          <a:off x="5681068" y="5869425"/>
          <a:ext cx="40322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879560" imgH="228600" progId="Equation.DSMT4">
                  <p:embed/>
                </p:oleObj>
              </mc:Choice>
              <mc:Fallback>
                <p:oleObj name="Equation" r:id="rId28" imgW="1879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068" y="5869425"/>
                        <a:ext cx="40322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9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95250"/>
            <a:ext cx="9837881" cy="2647950"/>
          </a:xfrm>
          <a:prstGeom prst="roundRect">
            <a:avLst>
              <a:gd name="adj" fmla="val 3822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2" y="142875"/>
                <a:ext cx="9525000" cy="164549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Viết năm số hạng đầu của mỗi dãy số (u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sau và xét xem nó có phải là cấp số cộng không. Nếu dãy số đó là cấp số cộng, hãy tìm công sai d và viết số hạng tổng quát của nó dưới dạng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142875"/>
                <a:ext cx="9525000" cy="1645493"/>
              </a:xfrm>
              <a:prstGeom prst="rect">
                <a:avLst/>
              </a:prstGeom>
              <a:blipFill rotWithShape="1">
                <a:blip r:embed="rId5"/>
                <a:stretch>
                  <a:fillRect l="-704" t="-1481" r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68" y="2819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03412" y="3200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b</a:t>
            </a:r>
            <a:r>
              <a:rPr lang="vi-VN" b="1">
                <a:latin typeface="Arial" pitchFamily="34" charset="0"/>
                <a:cs typeface="Arial" pitchFamily="34" charset="0"/>
              </a:rPr>
              <a:t>) Năm số hạng đầu của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là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48503"/>
              </p:ext>
            </p:extLst>
          </p:nvPr>
        </p:nvGraphicFramePr>
        <p:xfrm>
          <a:off x="2741612" y="1752600"/>
          <a:ext cx="1854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1752600"/>
                        <a:ext cx="18542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568258"/>
              </p:ext>
            </p:extLst>
          </p:nvPr>
        </p:nvGraphicFramePr>
        <p:xfrm>
          <a:off x="8062913" y="1758107"/>
          <a:ext cx="18811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28600" progId="Equation.DSMT4">
                  <p:embed/>
                </p:oleObj>
              </mc:Choice>
              <mc:Fallback>
                <p:oleObj name="Equation" r:id="rId9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758107"/>
                        <a:ext cx="18811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91459"/>
              </p:ext>
            </p:extLst>
          </p:nvPr>
        </p:nvGraphicFramePr>
        <p:xfrm>
          <a:off x="2741612" y="2243581"/>
          <a:ext cx="2971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84200" imgH="228600" progId="Equation.DSMT4">
                  <p:embed/>
                </p:oleObj>
              </mc:Choice>
              <mc:Fallback>
                <p:oleObj name="Equation" r:id="rId11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243581"/>
                        <a:ext cx="29718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241722"/>
              </p:ext>
            </p:extLst>
          </p:nvPr>
        </p:nvGraphicFramePr>
        <p:xfrm>
          <a:off x="8062913" y="2243882"/>
          <a:ext cx="29987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228600" progId="Equation.DSMT4">
                  <p:embed/>
                </p:oleObj>
              </mc:Choice>
              <mc:Fallback>
                <p:oleObj name="Equation" r:id="rId13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243882"/>
                        <a:ext cx="29987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969517"/>
              </p:ext>
            </p:extLst>
          </p:nvPr>
        </p:nvGraphicFramePr>
        <p:xfrm>
          <a:off x="7731125" y="3209925"/>
          <a:ext cx="19907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27000" imgH="228600" progId="Equation.DSMT4">
                  <p:embed/>
                </p:oleObj>
              </mc:Choice>
              <mc:Fallback>
                <p:oleObj name="Equation" r:id="rId15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3209925"/>
                        <a:ext cx="19907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60481"/>
              </p:ext>
            </p:extLst>
          </p:nvPr>
        </p:nvGraphicFramePr>
        <p:xfrm>
          <a:off x="2262188" y="3810000"/>
          <a:ext cx="20447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52200" imgH="228600" progId="Equation.DSMT4">
                  <p:embed/>
                </p:oleObj>
              </mc:Choice>
              <mc:Fallback>
                <p:oleObj name="Equation" r:id="rId17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3810000"/>
                        <a:ext cx="20447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38766"/>
              </p:ext>
            </p:extLst>
          </p:nvPr>
        </p:nvGraphicFramePr>
        <p:xfrm>
          <a:off x="4514850" y="3810000"/>
          <a:ext cx="23987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440" imgH="228600" progId="Equation.DSMT4">
                  <p:embed/>
                </p:oleObj>
              </mc:Choice>
              <mc:Fallback>
                <p:oleObj name="Equation" r:id="rId19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10000"/>
                        <a:ext cx="239871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3863"/>
              </p:ext>
            </p:extLst>
          </p:nvPr>
        </p:nvGraphicFramePr>
        <p:xfrm>
          <a:off x="7051675" y="3810000"/>
          <a:ext cx="24542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3000" imgH="228600" progId="Equation.DSMT4">
                  <p:embed/>
                </p:oleObj>
              </mc:Choice>
              <mc:Fallback>
                <p:oleObj name="Equation" r:id="rId21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3810000"/>
                        <a:ext cx="24542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742397"/>
              </p:ext>
            </p:extLst>
          </p:nvPr>
        </p:nvGraphicFramePr>
        <p:xfrm>
          <a:off x="9644063" y="3810000"/>
          <a:ext cx="23971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17440" imgH="228600" progId="Equation.DSMT4">
                  <p:embed/>
                </p:oleObj>
              </mc:Choice>
              <mc:Fallback>
                <p:oleObj name="Equation" r:id="rId23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063" y="3810000"/>
                        <a:ext cx="23971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26729" y="4493866"/>
            <a:ext cx="125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Ta có :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05169"/>
              </p:ext>
            </p:extLst>
          </p:nvPr>
        </p:nvGraphicFramePr>
        <p:xfrm>
          <a:off x="3446463" y="4495800"/>
          <a:ext cx="58308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717640" imgH="228600" progId="Equation.DSMT4">
                  <p:embed/>
                </p:oleObj>
              </mc:Choice>
              <mc:Fallback>
                <p:oleObj name="Equation" r:id="rId25" imgW="271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4495800"/>
                        <a:ext cx="583088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87041" y="5029200"/>
                <a:ext cx="96223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Do đó dãy số (u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là một cấp số cộng với số hạng đầu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và công sai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41" y="5029200"/>
                <a:ext cx="9622371" cy="830997"/>
              </a:xfrm>
              <a:prstGeom prst="rect">
                <a:avLst/>
              </a:prstGeom>
              <a:blipFill rotWithShape="1">
                <a:blip r:embed="rId27"/>
                <a:stretch>
                  <a:fillRect l="-1014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187041" y="5860197"/>
            <a:ext cx="360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hạng tổng quát </a:t>
            </a:r>
            <a:r>
              <a:rPr lang="en-US" b="1">
                <a:latin typeface="Arial" pitchFamily="34" charset="0"/>
                <a:cs typeface="Arial" pitchFamily="34" charset="0"/>
              </a:rPr>
              <a:t>là :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80178"/>
              </p:ext>
            </p:extLst>
          </p:nvPr>
        </p:nvGraphicFramePr>
        <p:xfrm>
          <a:off x="5668963" y="5868988"/>
          <a:ext cx="40592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892160" imgH="228600" progId="Equation.DSMT4">
                  <p:embed/>
                </p:oleObj>
              </mc:Choice>
              <mc:Fallback>
                <p:oleObj name="Equation" r:id="rId28" imgW="1892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5868988"/>
                        <a:ext cx="405923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8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95250"/>
            <a:ext cx="9837881" cy="2647950"/>
          </a:xfrm>
          <a:prstGeom prst="roundRect">
            <a:avLst>
              <a:gd name="adj" fmla="val 3822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2" y="142875"/>
                <a:ext cx="9525000" cy="164549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Viết năm số hạng đầu của mỗi dãy số (u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sau và xét xem nó có phải là cấp số cộng không. Nếu dãy số đó là cấp số cộng, hãy tìm công sai d và viết số hạng tổng quát của nó dưới dạng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142875"/>
                <a:ext cx="9525000" cy="1645493"/>
              </a:xfrm>
              <a:prstGeom prst="rect">
                <a:avLst/>
              </a:prstGeom>
              <a:blipFill rotWithShape="1">
                <a:blip r:embed="rId5"/>
                <a:stretch>
                  <a:fillRect l="-704" t="-1481" r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68" y="2819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03412" y="3200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c</a:t>
            </a:r>
            <a:r>
              <a:rPr lang="vi-VN" b="1">
                <a:latin typeface="Arial" pitchFamily="34" charset="0"/>
                <a:cs typeface="Arial" pitchFamily="34" charset="0"/>
              </a:rPr>
              <a:t>) Năm số hạng đầu của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là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19442"/>
              </p:ext>
            </p:extLst>
          </p:nvPr>
        </p:nvGraphicFramePr>
        <p:xfrm>
          <a:off x="2741612" y="1752600"/>
          <a:ext cx="1854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1752600"/>
                        <a:ext cx="18542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99460"/>
              </p:ext>
            </p:extLst>
          </p:nvPr>
        </p:nvGraphicFramePr>
        <p:xfrm>
          <a:off x="8062913" y="1758107"/>
          <a:ext cx="18811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28600" progId="Equation.DSMT4">
                  <p:embed/>
                </p:oleObj>
              </mc:Choice>
              <mc:Fallback>
                <p:oleObj name="Equation" r:id="rId9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758107"/>
                        <a:ext cx="18811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80878"/>
              </p:ext>
            </p:extLst>
          </p:nvPr>
        </p:nvGraphicFramePr>
        <p:xfrm>
          <a:off x="2741612" y="2243581"/>
          <a:ext cx="2971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84200" imgH="228600" progId="Equation.DSMT4">
                  <p:embed/>
                </p:oleObj>
              </mc:Choice>
              <mc:Fallback>
                <p:oleObj name="Equation" r:id="rId11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243581"/>
                        <a:ext cx="29718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344011"/>
              </p:ext>
            </p:extLst>
          </p:nvPr>
        </p:nvGraphicFramePr>
        <p:xfrm>
          <a:off x="8062913" y="2243882"/>
          <a:ext cx="29987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228600" progId="Equation.DSMT4">
                  <p:embed/>
                </p:oleObj>
              </mc:Choice>
              <mc:Fallback>
                <p:oleObj name="Equation" r:id="rId13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243882"/>
                        <a:ext cx="29987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003498"/>
              </p:ext>
            </p:extLst>
          </p:nvPr>
        </p:nvGraphicFramePr>
        <p:xfrm>
          <a:off x="7881143" y="3200400"/>
          <a:ext cx="8461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228600" progId="Equation.DSMT4">
                  <p:embed/>
                </p:oleObj>
              </mc:Choice>
              <mc:Fallback>
                <p:oleObj name="Equation" r:id="rId15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143" y="3200400"/>
                        <a:ext cx="8461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84563"/>
              </p:ext>
            </p:extLst>
          </p:nvPr>
        </p:nvGraphicFramePr>
        <p:xfrm>
          <a:off x="2032365" y="3810000"/>
          <a:ext cx="19081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88840" imgH="228600" progId="Equation.DSMT4">
                  <p:embed/>
                </p:oleObj>
              </mc:Choice>
              <mc:Fallback>
                <p:oleObj name="Equation" r:id="rId17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365" y="3810000"/>
                        <a:ext cx="19081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611075"/>
              </p:ext>
            </p:extLst>
          </p:nvPr>
        </p:nvGraphicFramePr>
        <p:xfrm>
          <a:off x="3988326" y="3810000"/>
          <a:ext cx="31083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47560" imgH="228600" progId="Equation.DSMT4">
                  <p:embed/>
                </p:oleObj>
              </mc:Choice>
              <mc:Fallback>
                <p:oleObj name="Equation" r:id="rId19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326" y="3810000"/>
                        <a:ext cx="31083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95409"/>
              </p:ext>
            </p:extLst>
          </p:nvPr>
        </p:nvGraphicFramePr>
        <p:xfrm>
          <a:off x="7132638" y="3810000"/>
          <a:ext cx="22907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66680" imgH="228600" progId="Equation.DSMT4">
                  <p:embed/>
                </p:oleObj>
              </mc:Choice>
              <mc:Fallback>
                <p:oleObj name="Equation" r:id="rId21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3810000"/>
                        <a:ext cx="229076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410902"/>
              </p:ext>
            </p:extLst>
          </p:nvPr>
        </p:nvGraphicFramePr>
        <p:xfrm>
          <a:off x="9725025" y="3810000"/>
          <a:ext cx="22336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41120" imgH="228600" progId="Equation.DSMT4">
                  <p:embed/>
                </p:oleObj>
              </mc:Choice>
              <mc:Fallback>
                <p:oleObj name="Equation" r:id="rId23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5025" y="3810000"/>
                        <a:ext cx="223361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08212" y="4419600"/>
            <a:ext cx="125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Ta có :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96998"/>
              </p:ext>
            </p:extLst>
          </p:nvPr>
        </p:nvGraphicFramePr>
        <p:xfrm>
          <a:off x="3466149" y="4419600"/>
          <a:ext cx="16621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74360" imgH="228600" progId="Equation.DSMT4">
                  <p:embed/>
                </p:oleObj>
              </mc:Choice>
              <mc:Fallback>
                <p:oleObj name="Equation" r:id="rId2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149" y="4419600"/>
                        <a:ext cx="166211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187041" y="5029200"/>
            <a:ext cx="962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D</a:t>
            </a:r>
            <a:r>
              <a:rPr lang="vi-VN" b="1">
                <a:latin typeface="Arial" pitchFamily="34" charset="0"/>
                <a:cs typeface="Arial" pitchFamily="34" charset="0"/>
              </a:rPr>
              <a:t>o n luôn thay đổi nên hiệu hai số hạng liên tiếp của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thay đổi.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87041" y="5860197"/>
            <a:ext cx="83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không phải là cấp số cộng.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93171"/>
              </p:ext>
            </p:extLst>
          </p:nvPr>
        </p:nvGraphicFramePr>
        <p:xfrm>
          <a:off x="5464175" y="4419600"/>
          <a:ext cx="20970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77760" imgH="228600" progId="Equation.DSMT4">
                  <p:embed/>
                </p:oleObj>
              </mc:Choice>
              <mc:Fallback>
                <p:oleObj name="Equation" r:id="rId27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4419600"/>
                        <a:ext cx="20970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3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95250"/>
            <a:ext cx="9837881" cy="2647950"/>
          </a:xfrm>
          <a:prstGeom prst="roundRect">
            <a:avLst>
              <a:gd name="adj" fmla="val 3822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2" y="142875"/>
                <a:ext cx="9525000" cy="164549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Viết năm số hạng đầu của mỗi dãy số (u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sau và xét xem nó có phải là cấp số cộng không. Nếu dãy số đó là cấp số cộng, hãy tìm công sai d và viết số hạng tổng quát của nó dưới dạng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142875"/>
                <a:ext cx="9525000" cy="1645493"/>
              </a:xfrm>
              <a:prstGeom prst="rect">
                <a:avLst/>
              </a:prstGeom>
              <a:blipFill rotWithShape="1">
                <a:blip r:embed="rId5"/>
                <a:stretch>
                  <a:fillRect l="-704" t="-1481" r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68" y="2819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03412" y="3200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c</a:t>
            </a:r>
            <a:r>
              <a:rPr lang="vi-VN" b="1">
                <a:latin typeface="Arial" pitchFamily="34" charset="0"/>
                <a:cs typeface="Arial" pitchFamily="34" charset="0"/>
              </a:rPr>
              <a:t>) Năm số hạng đầu của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là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61523"/>
              </p:ext>
            </p:extLst>
          </p:nvPr>
        </p:nvGraphicFramePr>
        <p:xfrm>
          <a:off x="2741612" y="1752600"/>
          <a:ext cx="1854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1752600"/>
                        <a:ext cx="18542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461537"/>
              </p:ext>
            </p:extLst>
          </p:nvPr>
        </p:nvGraphicFramePr>
        <p:xfrm>
          <a:off x="8062913" y="1758107"/>
          <a:ext cx="18811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28600" progId="Equation.DSMT4">
                  <p:embed/>
                </p:oleObj>
              </mc:Choice>
              <mc:Fallback>
                <p:oleObj name="Equation" r:id="rId9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758107"/>
                        <a:ext cx="18811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165857"/>
              </p:ext>
            </p:extLst>
          </p:nvPr>
        </p:nvGraphicFramePr>
        <p:xfrm>
          <a:off x="2741612" y="2243581"/>
          <a:ext cx="2971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84200" imgH="228600" progId="Equation.DSMT4">
                  <p:embed/>
                </p:oleObj>
              </mc:Choice>
              <mc:Fallback>
                <p:oleObj name="Equation" r:id="rId11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243581"/>
                        <a:ext cx="29718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68971"/>
              </p:ext>
            </p:extLst>
          </p:nvPr>
        </p:nvGraphicFramePr>
        <p:xfrm>
          <a:off x="8062913" y="2243882"/>
          <a:ext cx="29987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228600" progId="Equation.DSMT4">
                  <p:embed/>
                </p:oleObj>
              </mc:Choice>
              <mc:Fallback>
                <p:oleObj name="Equation" r:id="rId13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243882"/>
                        <a:ext cx="29987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65494"/>
              </p:ext>
            </p:extLst>
          </p:nvPr>
        </p:nvGraphicFramePr>
        <p:xfrm>
          <a:off x="7881143" y="3200400"/>
          <a:ext cx="8461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228600" progId="Equation.DSMT4">
                  <p:embed/>
                </p:oleObj>
              </mc:Choice>
              <mc:Fallback>
                <p:oleObj name="Equation" r:id="rId15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143" y="3200400"/>
                        <a:ext cx="8461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20504"/>
              </p:ext>
            </p:extLst>
          </p:nvPr>
        </p:nvGraphicFramePr>
        <p:xfrm>
          <a:off x="2044700" y="3810000"/>
          <a:ext cx="18811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6240" imgH="228600" progId="Equation.DSMT4">
                  <p:embed/>
                </p:oleObj>
              </mc:Choice>
              <mc:Fallback>
                <p:oleObj name="Equation" r:id="rId17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810000"/>
                        <a:ext cx="18811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597348"/>
              </p:ext>
            </p:extLst>
          </p:nvPr>
        </p:nvGraphicFramePr>
        <p:xfrm>
          <a:off x="4478338" y="3810000"/>
          <a:ext cx="21256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90360" imgH="228600" progId="Equation.DSMT4">
                  <p:embed/>
                </p:oleObj>
              </mc:Choice>
              <mc:Fallback>
                <p:oleObj name="Equation" r:id="rId19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3810000"/>
                        <a:ext cx="212566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103505"/>
              </p:ext>
            </p:extLst>
          </p:nvPr>
        </p:nvGraphicFramePr>
        <p:xfrm>
          <a:off x="7146925" y="3810000"/>
          <a:ext cx="22621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54080" imgH="228600" progId="Equation.DSMT4">
                  <p:embed/>
                </p:oleObj>
              </mc:Choice>
              <mc:Fallback>
                <p:oleObj name="Equation" r:id="rId21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3810000"/>
                        <a:ext cx="22621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233906"/>
              </p:ext>
            </p:extLst>
          </p:nvPr>
        </p:nvGraphicFramePr>
        <p:xfrm>
          <a:off x="9725025" y="3810000"/>
          <a:ext cx="22336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41120" imgH="228600" progId="Equation.DSMT4">
                  <p:embed/>
                </p:oleObj>
              </mc:Choice>
              <mc:Fallback>
                <p:oleObj name="Equation" r:id="rId23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5025" y="3810000"/>
                        <a:ext cx="223361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08212" y="4419600"/>
            <a:ext cx="125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Ta có :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24550"/>
              </p:ext>
            </p:extLst>
          </p:nvPr>
        </p:nvGraphicFramePr>
        <p:xfrm>
          <a:off x="3478213" y="4419600"/>
          <a:ext cx="16351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61760" imgH="228600" progId="Equation.DSMT4">
                  <p:embed/>
                </p:oleObj>
              </mc:Choice>
              <mc:Fallback>
                <p:oleObj name="Equation" r:id="rId25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419600"/>
                        <a:ext cx="16351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87041" y="5029200"/>
                <a:ext cx="96223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Do đó dãy số (u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là một cấp số cộng với số hạng đầu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và công sai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41" y="5029200"/>
                <a:ext cx="9622371" cy="830997"/>
              </a:xfrm>
              <a:prstGeom prst="rect">
                <a:avLst/>
              </a:prstGeom>
              <a:blipFill rotWithShape="1">
                <a:blip r:embed="rId27"/>
                <a:stretch>
                  <a:fillRect l="-1014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867739"/>
              </p:ext>
            </p:extLst>
          </p:nvPr>
        </p:nvGraphicFramePr>
        <p:xfrm>
          <a:off x="5378450" y="4419600"/>
          <a:ext cx="30781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434960" imgH="228600" progId="Equation.DSMT4">
                  <p:embed/>
                </p:oleObj>
              </mc:Choice>
              <mc:Fallback>
                <p:oleObj name="Equation" r:id="rId28" imgW="1434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419600"/>
                        <a:ext cx="307816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187041" y="5901472"/>
            <a:ext cx="360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hạng tổng quát </a:t>
            </a:r>
            <a:r>
              <a:rPr lang="en-US" b="1">
                <a:latin typeface="Arial" pitchFamily="34" charset="0"/>
                <a:cs typeface="Arial" pitchFamily="34" charset="0"/>
              </a:rPr>
              <a:t>là :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205854"/>
              </p:ext>
            </p:extLst>
          </p:nvPr>
        </p:nvGraphicFramePr>
        <p:xfrm>
          <a:off x="5681663" y="5910263"/>
          <a:ext cx="40322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879560" imgH="228600" progId="Equation.DSMT4">
                  <p:embed/>
                </p:oleObj>
              </mc:Choice>
              <mc:Fallback>
                <p:oleObj name="Equation" r:id="rId30" imgW="1879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910263"/>
                        <a:ext cx="40322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8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b="33987"/>
          <a:stretch/>
        </p:blipFill>
        <p:spPr bwMode="auto">
          <a:xfrm>
            <a:off x="193545" y="69284"/>
            <a:ext cx="3367224" cy="5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0812" y="647343"/>
            <a:ext cx="7772400" cy="2553057"/>
            <a:chOff x="303212" y="802154"/>
            <a:chExt cx="7772400" cy="2553057"/>
          </a:xfrm>
        </p:grpSpPr>
        <p:sp>
          <p:nvSpPr>
            <p:cNvPr id="3" name="Rounded Rectangle 2"/>
            <p:cNvSpPr/>
            <p:nvPr/>
          </p:nvSpPr>
          <p:spPr>
            <a:xfrm>
              <a:off x="303212" y="802154"/>
              <a:ext cx="7772400" cy="2553057"/>
            </a:xfrm>
            <a:prstGeom prst="roundRect">
              <a:avLst>
                <a:gd name="adj" fmla="val 4061"/>
              </a:avLst>
            </a:prstGeom>
            <a:solidFill>
              <a:srgbClr val="CDD2CC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5612" y="881092"/>
              <a:ext cx="7620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Arial" pitchFamily="34" charset="0"/>
                  <a:cs typeface="Arial" pitchFamily="34" charset="0"/>
                </a:rPr>
                <a:t>Một nhà hàng có 25 hàng ghế với 16 ghế ở hàng thứ nhất, 18 ghế ở hàng thứ hai, 20 ghế ở hàng thứ ba và cứ tiếp tục theo quy luật đó, tức là hàng sau nhiều hơn hàng liền trước nó 2 ghế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6412" y="3505200"/>
            <a:ext cx="5999401" cy="1898125"/>
            <a:chOff x="2894012" y="3962400"/>
            <a:chExt cx="5999401" cy="1898125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2894012" y="3962400"/>
              <a:ext cx="4648200" cy="1676400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6412" y="4343400"/>
              <a:ext cx="441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Tính tổng số ghế của </a:t>
              </a:r>
            </a:p>
            <a:p>
              <a:pPr algn="ctr"/>
              <a:r>
                <a:rPr lang="en-US" sz="28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nhà hát đó ?</a:t>
              </a:r>
              <a:endParaRPr lang="vi-VN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89812" y="4191000"/>
              <a:ext cx="1503601" cy="1669525"/>
            </a:xfrm>
            <a:prstGeom prst="rect">
              <a:avLst/>
            </a:prstGeom>
          </p:spPr>
        </p:pic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é lộ hình ảnh Nhà hát 1000 chỗ cực &quot;Hot&quot; tại công trình Sakura Montessori  Tây Hồ Tây » Công ty Cổ phần Tập đoàn giáo dục Eduf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r="24160"/>
          <a:stretch/>
        </p:blipFill>
        <p:spPr bwMode="auto">
          <a:xfrm>
            <a:off x="8151812" y="686147"/>
            <a:ext cx="3810000" cy="24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71450"/>
            <a:ext cx="9837881" cy="1428750"/>
          </a:xfrm>
          <a:prstGeom prst="roundRect">
            <a:avLst>
              <a:gd name="adj" fmla="val 3822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304800"/>
            <a:ext cx="9525000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Một cấp số cộng có số hạng thứ 5 bằng 18 và số hạng thứ 12 bằng 32. Tìm số hạng thứ 50 của cấp số cộng này.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566" y="444770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2.10</a:t>
            </a:r>
            <a:endParaRPr lang="en-US" sz="60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752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2899" y="2133600"/>
            <a:ext cx="9680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Ta biểu diễn số hạng thứ 5 và số hạng thứ 12 theo số hạng thứ nhất 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 và công sai d.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42890"/>
              </p:ext>
            </p:extLst>
          </p:nvPr>
        </p:nvGraphicFramePr>
        <p:xfrm>
          <a:off x="3562350" y="3030974"/>
          <a:ext cx="2209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030974"/>
                        <a:ext cx="22098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052899" y="3040797"/>
            <a:ext cx="137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Ta có :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88064"/>
              </p:ext>
            </p:extLst>
          </p:nvPr>
        </p:nvGraphicFramePr>
        <p:xfrm>
          <a:off x="6589712" y="3040797"/>
          <a:ext cx="20447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200" imgH="228600" progId="Equation.DSMT4">
                  <p:embed/>
                </p:oleObj>
              </mc:Choice>
              <mc:Fallback>
                <p:oleObj name="Equation" r:id="rId7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2" y="3040797"/>
                        <a:ext cx="20447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386353"/>
              </p:ext>
            </p:extLst>
          </p:nvPr>
        </p:nvGraphicFramePr>
        <p:xfrm>
          <a:off x="3571875" y="3648075"/>
          <a:ext cx="24558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648075"/>
                        <a:ext cx="245586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49644"/>
              </p:ext>
            </p:extLst>
          </p:nvPr>
        </p:nvGraphicFramePr>
        <p:xfrm>
          <a:off x="6589712" y="3657600"/>
          <a:ext cx="21812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920" imgH="228600" progId="Equation.DSMT4">
                  <p:embed/>
                </p:oleObj>
              </mc:Choice>
              <mc:Fallback>
                <p:oleObj name="Equation" r:id="rId11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2" y="3657600"/>
                        <a:ext cx="21812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052899" y="4508649"/>
            <a:ext cx="290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Khi đó ta có hệ 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504760"/>
              </p:ext>
            </p:extLst>
          </p:nvPr>
        </p:nvGraphicFramePr>
        <p:xfrm>
          <a:off x="4708450" y="4221162"/>
          <a:ext cx="19351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01440" imgH="482400" progId="Equation.DSMT4">
                  <p:embed/>
                </p:oleObj>
              </mc:Choice>
              <mc:Fallback>
                <p:oleObj name="Equation" r:id="rId13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450" y="4221162"/>
                        <a:ext cx="1935163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537003"/>
              </p:ext>
            </p:extLst>
          </p:nvPr>
        </p:nvGraphicFramePr>
        <p:xfrm>
          <a:off x="6893055" y="4221162"/>
          <a:ext cx="15811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560" imgH="482400" progId="Equation.DSMT4">
                  <p:embed/>
                </p:oleObj>
              </mc:Choice>
              <mc:Fallback>
                <p:oleObj name="Equation" r:id="rId15" imgW="736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055" y="4221162"/>
                        <a:ext cx="15811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052899" y="5410200"/>
            <a:ext cx="947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Số hạng thứ 50 của cấp số cộng là 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913982"/>
              </p:ext>
            </p:extLst>
          </p:nvPr>
        </p:nvGraphicFramePr>
        <p:xfrm>
          <a:off x="3960812" y="6019800"/>
          <a:ext cx="47434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09680" imgH="228600" progId="Equation.DSMT4">
                  <p:embed/>
                </p:oleObj>
              </mc:Choice>
              <mc:Fallback>
                <p:oleObj name="Equation" r:id="rId17" imgW="220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6019800"/>
                        <a:ext cx="47434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3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0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71450"/>
            <a:ext cx="9837881" cy="1428750"/>
          </a:xfrm>
          <a:prstGeom prst="roundRect">
            <a:avLst>
              <a:gd name="adj" fmla="val 3822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228600"/>
            <a:ext cx="9677399" cy="132341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Giá của một chiếc xe ô tô lúc mới mua là 680 triệu đồng. Cứ sau mỗi năm sử dụng, giá của chiếc ô tô giảm 55 triệu đồng. Tính giá còn lại của chiếc xe sau 5 năm sử dụng.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73" y="444770"/>
            <a:ext cx="1321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2.11</a:t>
            </a:r>
            <a:endParaRPr lang="en-US" sz="60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752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33423" y="2318693"/>
            <a:ext cx="1090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Giá của chiếc xe ô tô sau một năm sử dụng là 680 – 55 = 625 (triệu đồng)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2815"/>
              </p:ext>
            </p:extLst>
          </p:nvPr>
        </p:nvGraphicFramePr>
        <p:xfrm>
          <a:off x="4277549" y="4261914"/>
          <a:ext cx="2209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549" y="4261914"/>
                        <a:ext cx="22098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33423" y="3800249"/>
            <a:ext cx="709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Do đó, giá của chiếc ô tô sau 5 năm sử dụng là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36622" y="2895600"/>
                <a:ext cx="10904589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Giá của chiếc xe ô tô sau mỗi năm sử dụng lập thành một cấp số cộng với số hạng đầu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𝟔𝟐𝟓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và công sai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=–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𝟓𝟓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(do giá xe giảm).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22" y="2895600"/>
                <a:ext cx="10904589" cy="876074"/>
              </a:xfrm>
              <a:prstGeom prst="rect">
                <a:avLst/>
              </a:prstGeom>
              <a:blipFill rotWithShape="1">
                <a:blip r:embed="rId8"/>
                <a:stretch>
                  <a:fillRect l="-838" t="-4861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314069"/>
              </p:ext>
            </p:extLst>
          </p:nvPr>
        </p:nvGraphicFramePr>
        <p:xfrm>
          <a:off x="4680717" y="4800600"/>
          <a:ext cx="31099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47560" imgH="203040" progId="Equation.DSMT4">
                  <p:embed/>
                </p:oleObj>
              </mc:Choice>
              <mc:Fallback>
                <p:oleObj name="Equation" r:id="rId9" imgW="1447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717" y="4800600"/>
                        <a:ext cx="310991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770812" y="4800600"/>
            <a:ext cx="161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(triệu đồng)</a:t>
            </a:r>
          </a:p>
        </p:txBody>
      </p:sp>
    </p:spTree>
    <p:extLst>
      <p:ext uri="{BB962C8B-B14F-4D97-AF65-F5344CB8AC3E}">
        <p14:creationId xmlns:p14="http://schemas.microsoft.com/office/powerpoint/2010/main" val="11028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15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3749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rot="1395616">
            <a:off x="11027958" y="371911"/>
            <a:ext cx="493407" cy="815524"/>
          </a:xfrm>
          <a:custGeom>
            <a:avLst/>
            <a:gdLst/>
            <a:ahLst/>
            <a:cxnLst/>
            <a:rect l="l" t="t" r="r" b="b"/>
            <a:pathLst>
              <a:path w="992939" h="1840196">
                <a:moveTo>
                  <a:pt x="0" y="0"/>
                </a:moveTo>
                <a:lnTo>
                  <a:pt x="992939" y="0"/>
                </a:lnTo>
                <a:lnTo>
                  <a:pt x="992939" y="1840196"/>
                </a:lnTo>
                <a:lnTo>
                  <a:pt x="0" y="18401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448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70681" y="2081344"/>
            <a:ext cx="3083603" cy="2117412"/>
            <a:chOff x="868300" y="3568797"/>
            <a:chExt cx="5472357" cy="4239967"/>
          </a:xfrm>
        </p:grpSpPr>
        <p:grpSp>
          <p:nvGrpSpPr>
            <p:cNvPr id="12" name="Group 3"/>
            <p:cNvGrpSpPr/>
            <p:nvPr/>
          </p:nvGrpSpPr>
          <p:grpSpPr>
            <a:xfrm>
              <a:off x="918432" y="3568797"/>
              <a:ext cx="5422223" cy="4239967"/>
              <a:chOff x="-3810" y="0"/>
              <a:chExt cx="3189543" cy="3100688"/>
            </a:xfrm>
          </p:grpSpPr>
          <p:sp>
            <p:nvSpPr>
              <p:cNvPr id="14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pPr defTabSz="609448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448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68300" y="3762061"/>
              <a:ext cx="5472357" cy="3729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448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pt-BR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algn="ctr" defTabSz="609448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pt-BR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</a:t>
              </a:r>
            </a:p>
            <a:p>
              <a:pPr algn="ctr" defTabSz="609448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pt-BR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 </a:t>
              </a:r>
              <a:r>
                <a:rPr lang="pt-BR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bài.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04789" y="2092619"/>
            <a:ext cx="3156928" cy="2148970"/>
            <a:chOff x="6840639" y="3553166"/>
            <a:chExt cx="5422223" cy="5001862"/>
          </a:xfrm>
        </p:grpSpPr>
        <p:grpSp>
          <p:nvGrpSpPr>
            <p:cNvPr id="17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19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pPr defTabSz="609448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448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370566" y="3785769"/>
              <a:ext cx="4360209" cy="4573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448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pt-BR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</a:t>
              </a:r>
            </a:p>
            <a:p>
              <a:pPr algn="ctr" defTabSz="609448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pt-BR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các bài tập trong SBT.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54784" y="2063610"/>
            <a:ext cx="3019879" cy="2122852"/>
            <a:chOff x="12644694" y="3479846"/>
            <a:chExt cx="5422223" cy="4709752"/>
          </a:xfrm>
        </p:grpSpPr>
        <p:grpSp>
          <p:nvGrpSpPr>
            <p:cNvPr id="22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4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pPr defTabSz="609448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defTabSz="609448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2756289" y="3700073"/>
              <a:ext cx="5196870" cy="4131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448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vi-VN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phần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vi-VN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US" sz="2666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02713" y="453220"/>
            <a:ext cx="6043626" cy="987175"/>
            <a:chOff x="6267451" y="360097"/>
            <a:chExt cx="9067800" cy="1781941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267451" y="360097"/>
              <a:ext cx="8382000" cy="1781941"/>
            </a:xfrm>
            <a:prstGeom prst="rect">
              <a:avLst/>
            </a:prstGeom>
          </p:spPr>
        </p:pic>
        <p:sp>
          <p:nvSpPr>
            <p:cNvPr id="28" name="TextBox 5"/>
            <p:cNvSpPr txBox="1"/>
            <p:nvPr/>
          </p:nvSpPr>
          <p:spPr>
            <a:xfrm>
              <a:off x="6877051" y="783187"/>
              <a:ext cx="8458200" cy="1018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448">
                <a:spcBef>
                  <a:spcPct val="0"/>
                </a:spcBef>
                <a:defRPr/>
              </a:pPr>
              <a:r>
                <a:rPr lang="vi-VN" sz="3666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vi-VN" sz="366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364" y="5206537"/>
            <a:ext cx="2718519" cy="1480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10412200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                          </a:t>
            </a:r>
            <a:r>
              <a:rPr lang="en-US" sz="6000" dirty="0">
                <a:solidFill>
                  <a:srgbClr val="C00000"/>
                </a:solidFill>
              </a:rPr>
              <a:t>CẢM ƠN CÁC EM ĐÃ  THEO DÕI</a:t>
            </a:r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113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113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34" y="3140495"/>
            <a:ext cx="1366265" cy="32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9088" y="762000"/>
            <a:ext cx="11558425" cy="2286000"/>
            <a:chOff x="289088" y="1086760"/>
            <a:chExt cx="11558425" cy="22860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86760"/>
              <a:ext cx="11558425" cy="22860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1144012"/>
              <a:ext cx="9429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cấp số cộng</a:t>
              </a:r>
              <a:endPara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89012" y="1620160"/>
                  <a:ext cx="10667999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) gồm tất cả các số tự nhiên lẻ, xếp theo thứ tự tăng dần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Viết 5 số hạng đầu của dãy số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Dự đoán công thức biểu diễn số hạng 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 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theo số hạng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12" y="1620160"/>
                  <a:ext cx="10667999" cy="16927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71" t="-3249" b="-7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391535" y="1162960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1412" y="3581400"/>
            <a:ext cx="10776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a) Năm số hạng đầu của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là năm số tự nhiên lẻ đầu tiên </a:t>
            </a:r>
            <a:br>
              <a:rPr lang="en-US" sz="2600" b="1">
                <a:latin typeface="Arial" pitchFamily="34" charset="0"/>
                <a:cs typeface="Arial" pitchFamily="34" charset="0"/>
              </a:rPr>
            </a:br>
            <a:r>
              <a:rPr lang="en-US" sz="2600" b="1">
                <a:latin typeface="Arial" pitchFamily="34" charset="0"/>
                <a:cs typeface="Arial" pitchFamily="34" charset="0"/>
              </a:rPr>
              <a:t>   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và đó là: </a:t>
            </a:r>
            <a:r>
              <a:rPr lang="vi-VN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1; 3; 5; 7; 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1412" y="4490204"/>
            <a:ext cx="10776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b) Nhận thấy trong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), số hạng sau hơn số hạng liền trước </a:t>
            </a:r>
            <a:br>
              <a:rPr lang="en-US" sz="2600" b="1">
                <a:latin typeface="Arial" pitchFamily="34" charset="0"/>
                <a:cs typeface="Arial" pitchFamily="34" charset="0"/>
              </a:rPr>
            </a:br>
            <a:r>
              <a:rPr lang="en-US" sz="2600" b="1">
                <a:latin typeface="Arial" pitchFamily="34" charset="0"/>
                <a:cs typeface="Arial" pitchFamily="34" charset="0"/>
              </a:rPr>
              <a:t>   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2 đơn vị.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2052" y="5382756"/>
            <a:ext cx="10515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Do đó, ta dự đoán công thức biểu diễn số hạng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theo số hạng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 – 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là </a:t>
            </a:r>
            <a:r>
              <a:rPr lang="vi-VN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2600" b="1" baseline="-25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vi-VN" sz="2600" b="1" baseline="-25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 – 1</a:t>
            </a:r>
            <a:r>
              <a:rPr lang="vi-VN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+ 2</a:t>
            </a:r>
          </a:p>
        </p:txBody>
      </p:sp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9089" y="762000"/>
            <a:ext cx="11444124" cy="3200400"/>
          </a:xfrm>
          <a:prstGeom prst="roundRect">
            <a:avLst>
              <a:gd name="adj" fmla="val 3662"/>
            </a:avLst>
          </a:prstGeom>
          <a:solidFill>
            <a:srgbClr val="FEF5D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409115" y="914400"/>
            <a:ext cx="111251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>
                <a:latin typeface="Arial" pitchFamily="34" charset="0"/>
                <a:cs typeface="Arial" pitchFamily="34" charset="0"/>
              </a:rPr>
              <a:t>Cấp số cộng là một dãy số (hữu hạn hoặc vô hạn) , trong đó kể từ số hạng thứ hai, mỗi số hạng đều bằng số hạng đứng ngay trước nó cộng với một số hạng không đổi d. Số d được gọi là công sai của cấp số cộng. 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9115" y="2590800"/>
                <a:ext cx="11438398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Cấp số cộng (u</a:t>
                </a:r>
                <a:r>
                  <a:rPr lang="en-US" sz="2600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) với công sai d được cho bởi hệ thức truy hồi</a:t>
                </a:r>
                <a:br>
                  <a:rPr lang="en-US" sz="2600" b="1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15" y="2590800"/>
                <a:ext cx="11438398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800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5" y="2645153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6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3212" y="762000"/>
            <a:ext cx="11582399" cy="1319855"/>
            <a:chOff x="303212" y="762000"/>
            <a:chExt cx="11582399" cy="1319855"/>
          </a:xfrm>
        </p:grpSpPr>
        <p:sp>
          <p:nvSpPr>
            <p:cNvPr id="21" name="Rounded Rectangle 20"/>
            <p:cNvSpPr/>
            <p:nvPr/>
          </p:nvSpPr>
          <p:spPr>
            <a:xfrm>
              <a:off x="1714586" y="819827"/>
              <a:ext cx="10171025" cy="1241423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05446" y="905493"/>
                  <a:ext cx="9982200" cy="92330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Cho cấp số cộng (u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) có số hạng đầu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sz="2600" b="1" i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và công sai </a:t>
                  </a:r>
                  <a14:m>
                    <m:oMath xmlns:m="http://schemas.openxmlformats.org/officeDocument/2006/math"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𝐝</m:t>
                      </m:r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𝟑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Hãy viết 5 số hạng đầu của cấp số cộng này.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446" y="905493"/>
                  <a:ext cx="9982200" cy="9233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33" t="-4636" b="-13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20924" y="2652866"/>
            <a:ext cx="7888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>
                <a:latin typeface="Arial" pitchFamily="34" charset="0"/>
                <a:cs typeface="Arial" pitchFamily="34" charset="0"/>
              </a:rPr>
              <a:t>Năm số hạng đầu của cấp số cộng này là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84964"/>
              </p:ext>
            </p:extLst>
          </p:nvPr>
        </p:nvGraphicFramePr>
        <p:xfrm>
          <a:off x="4370387" y="3164359"/>
          <a:ext cx="9286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241200" progId="Equation.DSMT4">
                  <p:embed/>
                </p:oleObj>
              </mc:Choice>
              <mc:Fallback>
                <p:oleObj name="Equation" r:id="rId8" imgW="393480" imgH="241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7" y="3164359"/>
                        <a:ext cx="92868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190691"/>
              </p:ext>
            </p:extLst>
          </p:nvPr>
        </p:nvGraphicFramePr>
        <p:xfrm>
          <a:off x="4370387" y="3754909"/>
          <a:ext cx="15875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241200" progId="Equation.DSMT4">
                  <p:embed/>
                </p:oleObj>
              </mc:Choice>
              <mc:Fallback>
                <p:oleObj name="Equation" r:id="rId10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7" y="3754909"/>
                        <a:ext cx="15875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2444"/>
              </p:ext>
            </p:extLst>
          </p:nvPr>
        </p:nvGraphicFramePr>
        <p:xfrm>
          <a:off x="5970586" y="3829522"/>
          <a:ext cx="15875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177480" progId="Equation.DSMT4">
                  <p:embed/>
                </p:oleObj>
              </mc:Choice>
              <mc:Fallback>
                <p:oleObj name="Equation" r:id="rId12" imgW="672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6" y="3829522"/>
                        <a:ext cx="15875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9980"/>
              </p:ext>
            </p:extLst>
          </p:nvPr>
        </p:nvGraphicFramePr>
        <p:xfrm>
          <a:off x="4370387" y="4364509"/>
          <a:ext cx="31448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33440" imgH="241200" progId="Equation.DSMT4">
                  <p:embed/>
                </p:oleObj>
              </mc:Choice>
              <mc:Fallback>
                <p:oleObj name="Equation" r:id="rId14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7" y="4364509"/>
                        <a:ext cx="31448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55319"/>
              </p:ext>
            </p:extLst>
          </p:nvPr>
        </p:nvGraphicFramePr>
        <p:xfrm>
          <a:off x="4370387" y="4974109"/>
          <a:ext cx="32956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0" imgH="241200" progId="Equation.DSMT4">
                  <p:embed/>
                </p:oleObj>
              </mc:Choice>
              <mc:Fallback>
                <p:oleObj name="Equation" r:id="rId16" imgW="1396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7" y="4974109"/>
                        <a:ext cx="32956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088691"/>
              </p:ext>
            </p:extLst>
          </p:nvPr>
        </p:nvGraphicFramePr>
        <p:xfrm>
          <a:off x="4370387" y="5583709"/>
          <a:ext cx="34766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73120" imgH="241200" progId="Equation.DSMT4">
                  <p:embed/>
                </p:oleObj>
              </mc:Choice>
              <mc:Fallback>
                <p:oleObj name="Equation" r:id="rId18" imgW="1473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7" y="5583709"/>
                        <a:ext cx="34766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13" y="241729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20924" y="2860357"/>
            <a:ext cx="2020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231049"/>
              </p:ext>
            </p:extLst>
          </p:nvPr>
        </p:nvGraphicFramePr>
        <p:xfrm>
          <a:off x="3290887" y="3276600"/>
          <a:ext cx="64420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30240" imgH="241200" progId="Equation.DSMT4">
                  <p:embed/>
                </p:oleObj>
              </mc:Choice>
              <mc:Fallback>
                <p:oleObj name="Equation" r:id="rId5" imgW="2730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7" y="3276600"/>
                        <a:ext cx="64420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03212" y="762000"/>
            <a:ext cx="11582399" cy="1495425"/>
            <a:chOff x="303212" y="762000"/>
            <a:chExt cx="11582399" cy="1495425"/>
          </a:xfrm>
        </p:grpSpPr>
        <p:sp>
          <p:nvSpPr>
            <p:cNvPr id="14" name="Rounded Rectangle 13"/>
            <p:cNvSpPr/>
            <p:nvPr/>
          </p:nvSpPr>
          <p:spPr>
            <a:xfrm>
              <a:off x="1714586" y="791252"/>
              <a:ext cx="10171025" cy="1466173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774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4412" y="838200"/>
                  <a:ext cx="9144000" cy="132341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. </a:t>
                  </a:r>
                  <a:br>
                    <a:rPr lang="en-US" sz="2600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Chứng minh rằng (u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) là một cấp số cộng. </a:t>
                  </a:r>
                </a:p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Tìm số hạng đầu 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1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và công sai d của nó.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838200"/>
                  <a:ext cx="9144000" cy="132341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67" t="-3226" b="-9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11398" y="3876675"/>
                <a:ext cx="972661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Do đó (u</a:t>
                </a:r>
                <a:r>
                  <a:rPr lang="en-US" sz="2600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) là cấp số cộng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 và công sai là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98" y="3876675"/>
                <a:ext cx="9726614" cy="892552"/>
              </a:xfrm>
              <a:prstGeom prst="rect">
                <a:avLst/>
              </a:prstGeom>
              <a:blipFill rotWithShape="1">
                <a:blip r:embed="rId10"/>
                <a:stretch>
                  <a:fillRect l="-1065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4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95" y="2438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838200"/>
            <a:ext cx="11477625" cy="1445483"/>
            <a:chOff x="227012" y="838200"/>
            <a:chExt cx="11477625" cy="1445483"/>
          </a:xfrm>
        </p:grpSpPr>
        <p:sp>
          <p:nvSpPr>
            <p:cNvPr id="24" name="Rounded Rectangle 23"/>
            <p:cNvSpPr/>
            <p:nvPr/>
          </p:nvSpPr>
          <p:spPr>
            <a:xfrm>
              <a:off x="2103293" y="857144"/>
              <a:ext cx="9601344" cy="1426539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82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89634" y="13741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66264" y="10110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00286" y="886383"/>
                  <a:ext cx="9404351" cy="132341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Chứng minh rằng (u</a:t>
                  </a:r>
                  <a:r>
                    <a:rPr lang="en-US" sz="2600" b="1" baseline="-2500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) là một cấp số cộng </a:t>
                  </a:r>
                  <a:br>
                    <a:rPr lang="en-US" sz="2600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Xác định số hạng đầu và công sai của cấp số cộng này.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286" y="886383"/>
                  <a:ext cx="9404351" cy="132341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78" t="-2752" b="-9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2320924" y="3030537"/>
            <a:ext cx="2020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52935"/>
              </p:ext>
            </p:extLst>
          </p:nvPr>
        </p:nvGraphicFramePr>
        <p:xfrm>
          <a:off x="4099088" y="3011487"/>
          <a:ext cx="27273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600" imgH="241200" progId="Equation.DSMT4">
                  <p:embed/>
                </p:oleObj>
              </mc:Choice>
              <mc:Fallback>
                <p:oleObj name="Equation" r:id="rId9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088" y="3011487"/>
                        <a:ext cx="27273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79618"/>
              </p:ext>
            </p:extLst>
          </p:nvPr>
        </p:nvGraphicFramePr>
        <p:xfrm>
          <a:off x="6856412" y="3066414"/>
          <a:ext cx="14684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177480" progId="Equation.DSMT4">
                  <p:embed/>
                </p:oleObj>
              </mc:Choice>
              <mc:Fallback>
                <p:oleObj name="Equation" r:id="rId11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3066414"/>
                        <a:ext cx="146843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41612" y="3810000"/>
            <a:ext cx="2020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Do đó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37081"/>
              </p:ext>
            </p:extLst>
          </p:nvPr>
        </p:nvGraphicFramePr>
        <p:xfrm>
          <a:off x="4132942" y="3783319"/>
          <a:ext cx="63547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92080" imgH="241200" progId="Equation.DSMT4">
                  <p:embed/>
                </p:oleObj>
              </mc:Choice>
              <mc:Fallback>
                <p:oleObj name="Equation" r:id="rId13" imgW="2692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942" y="3783319"/>
                        <a:ext cx="6354762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1612" y="4495800"/>
                <a:ext cx="8839200" cy="941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Vậy dãy số (u</a:t>
                </a:r>
                <a:r>
                  <a:rPr lang="vi-VN" sz="2600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) là cấp số cộng có số hạng đầu là </a:t>
                </a:r>
                <a:br>
                  <a:rPr lang="en-US" sz="2600" b="1"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sz="2600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= – 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và công sai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 – 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12" y="4495800"/>
                <a:ext cx="8839200" cy="941412"/>
              </a:xfrm>
              <a:prstGeom prst="rect">
                <a:avLst/>
              </a:prstGeom>
              <a:blipFill rotWithShape="1">
                <a:blip r:embed="rId15"/>
                <a:stretch>
                  <a:fillRect l="-1241" t="-5844" b="-1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32" y="2850820"/>
            <a:ext cx="1254480" cy="2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62000"/>
            <a:ext cx="11558425" cy="1981200"/>
            <a:chOff x="289088" y="762000"/>
            <a:chExt cx="11558425" cy="19812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0"/>
              <a:ext cx="11558425" cy="19812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819252"/>
              <a:ext cx="9429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Công thức số hạng tổng quát của cấp số cộng </a:t>
              </a:r>
              <a:endPara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0413" y="1371600"/>
              <a:ext cx="105917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latin typeface="Arial" pitchFamily="34" charset="0"/>
                  <a:cs typeface="Arial" pitchFamily="34" charset="0"/>
                </a:rPr>
                <a:t>Cho cấp số cộng (u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) với số hạng đầu 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 và công sai d</a:t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en-US" sz="2600" b="1">
                  <a:latin typeface="Arial" pitchFamily="34" charset="0"/>
                  <a:cs typeface="Arial" pitchFamily="34" charset="0"/>
                </a:rPr>
                <a:t>a. Tính các số hạng 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 , 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 , 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 , 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 và d</a:t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en-US" sz="2600" b="1">
                  <a:latin typeface="Arial" pitchFamily="34" charset="0"/>
                  <a:cs typeface="Arial" pitchFamily="34" charset="0"/>
                </a:rPr>
                <a:t>b. Dự đoán công thức tính số hạng tổng quát 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 theo 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 và d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3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514856" y="787757"/>
              <a:ext cx="1364168" cy="50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085485" y="3276600"/>
            <a:ext cx="2020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a.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401708"/>
              </p:ext>
            </p:extLst>
          </p:nvPr>
        </p:nvGraphicFramePr>
        <p:xfrm>
          <a:off x="3884612" y="3276600"/>
          <a:ext cx="15875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241200" progId="Equation.DSMT4">
                  <p:embed/>
                </p:oleObj>
              </mc:Choice>
              <mc:Fallback>
                <p:oleObj name="Equation" r:id="rId5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3276600"/>
                        <a:ext cx="158750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533752"/>
              </p:ext>
            </p:extLst>
          </p:nvPr>
        </p:nvGraphicFramePr>
        <p:xfrm>
          <a:off x="3870325" y="3810000"/>
          <a:ext cx="16176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41200" progId="Equation.DSMT4">
                  <p:embed/>
                </p:oleObj>
              </mc:Choice>
              <mc:Fallback>
                <p:oleObj name="Equation" r:id="rId7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3810000"/>
                        <a:ext cx="161766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9521"/>
              </p:ext>
            </p:extLst>
          </p:nvPr>
        </p:nvGraphicFramePr>
        <p:xfrm>
          <a:off x="5408612" y="3810000"/>
          <a:ext cx="19780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080" imgH="241200" progId="Equation.DSMT4">
                  <p:embed/>
                </p:oleObj>
              </mc:Choice>
              <mc:Fallback>
                <p:oleObj name="Equation" r:id="rId9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3810000"/>
                        <a:ext cx="19780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84386"/>
              </p:ext>
            </p:extLst>
          </p:nvPr>
        </p:nvGraphicFramePr>
        <p:xfrm>
          <a:off x="7389812" y="3810000"/>
          <a:ext cx="13795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241200" progId="Equation.DSMT4">
                  <p:embed/>
                </p:oleObj>
              </mc:Choice>
              <mc:Fallback>
                <p:oleObj name="Equation" r:id="rId11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2" y="3810000"/>
                        <a:ext cx="13795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016093"/>
              </p:ext>
            </p:extLst>
          </p:nvPr>
        </p:nvGraphicFramePr>
        <p:xfrm>
          <a:off x="3884612" y="4419600"/>
          <a:ext cx="50625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45960" imgH="241200" progId="Equation.DSMT4">
                  <p:embed/>
                </p:oleObj>
              </mc:Choice>
              <mc:Fallback>
                <p:oleObj name="Equation" r:id="rId13" imgW="2145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4419600"/>
                        <a:ext cx="506253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923490"/>
              </p:ext>
            </p:extLst>
          </p:nvPr>
        </p:nvGraphicFramePr>
        <p:xfrm>
          <a:off x="3870325" y="4953000"/>
          <a:ext cx="50927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8920" imgH="241200" progId="Equation.DSMT4">
                  <p:embed/>
                </p:oleObj>
              </mc:Choice>
              <mc:Fallback>
                <p:oleObj name="Equation" r:id="rId15" imgW="2158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4953000"/>
                        <a:ext cx="50927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79611" y="5527357"/>
            <a:ext cx="9867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b)Từ câu a, ta dự đoán công thức tính số hạng tổng quát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theo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và d là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625252"/>
              </p:ext>
            </p:extLst>
          </p:nvPr>
        </p:nvGraphicFramePr>
        <p:xfrm>
          <a:off x="4865686" y="5973633"/>
          <a:ext cx="24574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41120" imgH="241200" progId="Equation.DSMT4">
                  <p:embed/>
                </p:oleObj>
              </mc:Choice>
              <mc:Fallback>
                <p:oleObj name="Equation" r:id="rId17" imgW="1041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6" y="5973633"/>
                        <a:ext cx="24574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3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89" y="762000"/>
            <a:ext cx="11444124" cy="1828800"/>
            <a:chOff x="289089" y="762000"/>
            <a:chExt cx="11444124" cy="1828800"/>
          </a:xfrm>
        </p:grpSpPr>
        <p:sp>
          <p:nvSpPr>
            <p:cNvPr id="10" name="Rounded Rectangle 9"/>
            <p:cNvSpPr/>
            <p:nvPr/>
          </p:nvSpPr>
          <p:spPr>
            <a:xfrm>
              <a:off x="289089" y="762000"/>
              <a:ext cx="11444124" cy="1828800"/>
            </a:xfrm>
            <a:prstGeom prst="roundRect">
              <a:avLst>
                <a:gd name="adj" fmla="val 3662"/>
              </a:avLst>
            </a:prstGeom>
            <a:solidFill>
              <a:srgbClr val="FEF5DE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9115" y="914400"/>
              <a:ext cx="111251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600" b="1">
                  <a:latin typeface="Arial" pitchFamily="34" charset="0"/>
                  <a:cs typeface="Arial" pitchFamily="34" charset="0"/>
                </a:rPr>
                <a:t>Nếu cấp số cộng (u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) có số hạng đầu u</a:t>
              </a:r>
              <a:r>
                <a:rPr lang="en-US" sz="2600" b="1" baseline="-2500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 và công sai d thì </a:t>
              </a:r>
              <a:r>
                <a:rPr lang="en-US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số hạng tổng quát u</a:t>
              </a:r>
              <a:r>
                <a:rPr lang="en-US" sz="2600" b="1" baseline="-2500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được xác định theo công thức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97689"/>
                </p:ext>
              </p:extLst>
            </p:nvPr>
          </p:nvGraphicFramePr>
          <p:xfrm>
            <a:off x="4113212" y="1806952"/>
            <a:ext cx="2701449" cy="626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41120" imgH="241200" progId="Equation.DSMT4">
                    <p:embed/>
                  </p:oleObj>
                </mc:Choice>
                <mc:Fallback>
                  <p:oleObj name="Equation" r:id="rId3" imgW="1041120" imgH="2412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212" y="1806952"/>
                          <a:ext cx="2701449" cy="6269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12" y="1647825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0540" y="5853129"/>
            <a:ext cx="1589872" cy="12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36329</TotalTime>
  <Words>1854</Words>
  <Application>Microsoft Office PowerPoint</Application>
  <PresentationFormat>Custom</PresentationFormat>
  <Paragraphs>136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.VnCentury SchoolbookH</vt:lpstr>
      <vt:lpstr>Arial</vt:lpstr>
      <vt:lpstr>Calibri</vt:lpstr>
      <vt:lpstr>Cambria Math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HUONG</cp:lastModifiedBy>
  <cp:revision>2268</cp:revision>
  <dcterms:created xsi:type="dcterms:W3CDTF">2021-08-04T05:24:17Z</dcterms:created>
  <dcterms:modified xsi:type="dcterms:W3CDTF">2025-01-26T09:00:02Z</dcterms:modified>
</cp:coreProperties>
</file>