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28"/>
  </p:notesMasterIdLst>
  <p:sldIdLst>
    <p:sldId id="256" r:id="rId2"/>
    <p:sldId id="260" r:id="rId3"/>
    <p:sldId id="257" r:id="rId4"/>
    <p:sldId id="259" r:id="rId5"/>
    <p:sldId id="268" r:id="rId6"/>
    <p:sldId id="269" r:id="rId7"/>
    <p:sldId id="270" r:id="rId8"/>
    <p:sldId id="273" r:id="rId9"/>
    <p:sldId id="274" r:id="rId10"/>
    <p:sldId id="275" r:id="rId11"/>
    <p:sldId id="272" r:id="rId12"/>
    <p:sldId id="276" r:id="rId13"/>
    <p:sldId id="278" r:id="rId14"/>
    <p:sldId id="280" r:id="rId15"/>
    <p:sldId id="281" r:id="rId16"/>
    <p:sldId id="282" r:id="rId17"/>
    <p:sldId id="283" r:id="rId18"/>
    <p:sldId id="284" r:id="rId19"/>
    <p:sldId id="286" r:id="rId20"/>
    <p:sldId id="287" r:id="rId21"/>
    <p:sldId id="288" r:id="rId22"/>
    <p:sldId id="289" r:id="rId23"/>
    <p:sldId id="290" r:id="rId24"/>
    <p:sldId id="291" r:id="rId25"/>
    <p:sldId id="264" r:id="rId26"/>
    <p:sldId id="379" r:id="rId27"/>
  </p:sldIdLst>
  <p:sldSz cx="18288000" cy="10287000"/>
  <p:notesSz cx="6858000" cy="9144000"/>
  <p:embeddedFontLst>
    <p:embeddedFont>
      <p:font typeface="Cambria Math" panose="02040503050406030204" pitchFamily="18"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52" autoAdjust="0"/>
    <p:restoredTop sz="94622" autoAdjust="0"/>
  </p:normalViewPr>
  <p:slideViewPr>
    <p:cSldViewPr>
      <p:cViewPr varScale="1">
        <p:scale>
          <a:sx n="50" d="100"/>
          <a:sy n="50" d="100"/>
        </p:scale>
        <p:origin x="316"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484C08-CB1A-48AC-80FB-7C79C77B0AF5}" type="datetimeFigureOut">
              <a:rPr lang="en-US" smtClean="0"/>
              <a:t>1/26/2025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6A1D75-CABB-4278-963E-5B22585DF64A}" type="slidenum">
              <a:rPr lang="en-US" smtClean="0"/>
              <a:t>‹#›</a:t>
            </a:fld>
            <a:endParaRPr lang="en-US"/>
          </a:p>
        </p:txBody>
      </p:sp>
    </p:spTree>
    <p:extLst>
      <p:ext uri="{BB962C8B-B14F-4D97-AF65-F5344CB8AC3E}">
        <p14:creationId xmlns:p14="http://schemas.microsoft.com/office/powerpoint/2010/main" val="2519505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00.png"/><Relationship Id="rId7" Type="http://schemas.microsoft.com/office/2007/relationships/hdphoto" Target="../media/hdphoto3.wdp"/><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6.png"/><Relationship Id="rId4" Type="http://schemas.openxmlformats.org/officeDocument/2006/relationships/image" Target="../media/image34.svg"/></Relationships>
</file>

<file path=ppt/slides/_rels/slide12.xml.rels><?xml version="1.0" encoding="UTF-8" standalone="yes"?>
<Relationships xmlns="http://schemas.openxmlformats.org/package/2006/relationships"><Relationship Id="rId18" Type="http://schemas.openxmlformats.org/officeDocument/2006/relationships/image" Target="../media/image380.png"/><Relationship Id="rId3" Type="http://schemas.openxmlformats.org/officeDocument/2006/relationships/image" Target="../media/image37.png"/><Relationship Id="rId17" Type="http://schemas.openxmlformats.org/officeDocument/2006/relationships/image" Target="../media/image370.png"/><Relationship Id="rId2" Type="http://schemas.openxmlformats.org/officeDocument/2006/relationships/image" Target="../media/image1.jpeg"/><Relationship Id="rId20" Type="http://schemas.openxmlformats.org/officeDocument/2006/relationships/image" Target="../media/image41.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39.png"/><Relationship Id="rId19" Type="http://schemas.openxmlformats.org/officeDocument/2006/relationships/image" Target="../media/image40.png"/><Relationship Id="rId4" Type="http://schemas.openxmlformats.org/officeDocument/2006/relationships/image" Target="../media/image38.sv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hdphoto" Target="../media/hdphoto6.wdp"/><Relationship Id="rId7" Type="http://schemas.microsoft.com/office/2007/relationships/hdphoto" Target="../media/hdphoto7.wdp"/><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30.png"/><Relationship Id="rId10" Type="http://schemas.openxmlformats.org/officeDocument/2006/relationships/image" Target="../media/image46.png"/><Relationship Id="rId4" Type="http://schemas.openxmlformats.org/officeDocument/2006/relationships/image" Target="../media/image420.png"/><Relationship Id="rId9"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hdphoto" Target="../media/hdphoto6.wdp"/><Relationship Id="rId7" Type="http://schemas.microsoft.com/office/2007/relationships/hdphoto" Target="../media/hdphoto7.wdp"/><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8.png"/><Relationship Id="rId10" Type="http://schemas.openxmlformats.org/officeDocument/2006/relationships/image" Target="../media/image46.png"/><Relationship Id="rId4" Type="http://schemas.openxmlformats.org/officeDocument/2006/relationships/image" Target="../media/image420.pn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9.png"/><Relationship Id="rId7"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51.png"/><Relationship Id="rId5" Type="http://schemas.microsoft.com/office/2007/relationships/hdphoto" Target="../media/hdphoto1.wdp"/><Relationship Id="rId10" Type="http://schemas.microsoft.com/office/2007/relationships/hdphoto" Target="../media/hdphoto8.wdp"/><Relationship Id="rId4" Type="http://schemas.openxmlformats.org/officeDocument/2006/relationships/image" Target="../media/image20.png"/><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50.png"/><Relationship Id="rId2" Type="http://schemas.openxmlformats.org/officeDocument/2006/relationships/image" Target="../media/image42.png"/><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47.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3.png"/><Relationship Id="rId7" Type="http://schemas.openxmlformats.org/officeDocument/2006/relationships/image" Target="../media/image53.png"/><Relationship Id="rId2" Type="http://schemas.openxmlformats.org/officeDocument/2006/relationships/image" Target="../media/image1.jpeg"/><Relationship Id="rId1" Type="http://schemas.openxmlformats.org/officeDocument/2006/relationships/slideLayout" Target="../slideLayouts/slideLayout7.xml"/><Relationship Id="rId11" Type="http://schemas.microsoft.com/office/2007/relationships/hdphoto" Target="../media/hdphoto4.wdp"/><Relationship Id="rId10" Type="http://schemas.openxmlformats.org/officeDocument/2006/relationships/image" Target="../media/image36.png"/><Relationship Id="rId4" Type="http://schemas.openxmlformats.org/officeDocument/2006/relationships/image" Target="../media/image34.svg"/><Relationship Id="rId9" Type="http://schemas.openxmlformats.org/officeDocument/2006/relationships/image" Target="../media/image6.png"/></Relationships>
</file>

<file path=ppt/slides/_rels/slide18.xml.rels><?xml version="1.0" encoding="UTF-8" standalone="yes"?>
<Relationships xmlns="http://schemas.openxmlformats.org/package/2006/relationships"><Relationship Id="rId18" Type="http://schemas.openxmlformats.org/officeDocument/2006/relationships/image" Target="../media/image52.png"/><Relationship Id="rId3" Type="http://schemas.openxmlformats.org/officeDocument/2006/relationships/image" Target="../media/image37.png"/><Relationship Id="rId17" Type="http://schemas.openxmlformats.org/officeDocument/2006/relationships/image" Target="../media/image41.png"/><Relationship Id="rId2" Type="http://schemas.openxmlformats.org/officeDocument/2006/relationships/image" Target="../media/image1.jpeg"/><Relationship Id="rId16" Type="http://schemas.openxmlformats.org/officeDocument/2006/relationships/image" Target="../media/image56.png"/><Relationship Id="rId1" Type="http://schemas.openxmlformats.org/officeDocument/2006/relationships/slideLayout" Target="../slideLayouts/slideLayout7.xml"/><Relationship Id="rId15" Type="http://schemas.openxmlformats.org/officeDocument/2006/relationships/image" Target="../media/image55.png"/><Relationship Id="rId4" Type="http://schemas.openxmlformats.org/officeDocument/2006/relationships/image" Target="../media/image38.sv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14.sv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8" Type="http://schemas.openxmlformats.org/officeDocument/2006/relationships/image" Target="../media/image6.png"/><Relationship Id="rId3" Type="http://schemas.openxmlformats.org/officeDocument/2006/relationships/image" Target="../media/image3.png"/><Relationship Id="rId17" Type="http://schemas.openxmlformats.org/officeDocument/2006/relationships/image" Target="../media/image510.png"/><Relationship Id="rId2" Type="http://schemas.openxmlformats.org/officeDocument/2006/relationships/image" Target="../media/image1.jpeg"/><Relationship Id="rId20"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5.png"/><Relationship Id="rId19" Type="http://schemas.openxmlformats.org/officeDocument/2006/relationships/image" Target="../media/image7.png"/><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sv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61.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openxmlformats.org/officeDocument/2006/relationships/image" Target="../media/image67.png"/><Relationship Id="rId3" Type="http://schemas.microsoft.com/office/2007/relationships/hdphoto" Target="../media/hdphoto6.wdp"/><Relationship Id="rId7" Type="http://schemas.openxmlformats.org/officeDocument/2006/relationships/image" Target="../media/image30.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70.png"/><Relationship Id="rId7" Type="http://schemas.openxmlformats.org/officeDocument/2006/relationships/image" Target="../media/image5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72.png"/><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18" Type="http://schemas.openxmlformats.org/officeDocument/2006/relationships/image" Target="../media/image75.png"/><Relationship Id="rId3" Type="http://schemas.openxmlformats.org/officeDocument/2006/relationships/image" Target="../media/image37.png"/><Relationship Id="rId17" Type="http://schemas.openxmlformats.org/officeDocument/2006/relationships/image" Target="../media/image74.png"/><Relationship Id="rId2" Type="http://schemas.openxmlformats.org/officeDocument/2006/relationships/image" Target="../media/image1.jpeg"/><Relationship Id="rId16" Type="http://schemas.openxmlformats.org/officeDocument/2006/relationships/image" Target="../media/image73.png"/><Relationship Id="rId20"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41.png"/><Relationship Id="rId19" Type="http://schemas.openxmlformats.org/officeDocument/2006/relationships/image" Target="../media/image76.png"/><Relationship Id="rId4" Type="http://schemas.openxmlformats.org/officeDocument/2006/relationships/image" Target="../media/image38.sv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0.svg"/></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4.sv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sv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1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8.png"/><Relationship Id="rId4" Type="http://schemas.openxmlformats.org/officeDocument/2006/relationships/image" Target="../media/image2210.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9.png"/><Relationship Id="rId7"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10.sv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30.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50"/>
          <a:stretch>
            <a:fillRect/>
          </a:stretch>
        </p:blipFill>
        <p:spPr>
          <a:xfrm>
            <a:off x="0" y="0"/>
            <a:ext cx="18288000" cy="10287000"/>
          </a:xfrm>
          <a:prstGeom prst="rect">
            <a:avLst/>
          </a:prstGeom>
        </p:spPr>
      </p:pic>
      <p:sp>
        <p:nvSpPr>
          <p:cNvPr id="12" name="Rectangle 11"/>
          <p:cNvSpPr/>
          <p:nvPr/>
        </p:nvSpPr>
        <p:spPr>
          <a:xfrm>
            <a:off x="1602381" y="1141872"/>
            <a:ext cx="14935200" cy="7101624"/>
          </a:xfrm>
          <a:prstGeom prst="rect">
            <a:avLst/>
          </a:prstGeom>
        </p:spPr>
        <p:txBody>
          <a:bodyPr wrap="square">
            <a:spAutoFit/>
          </a:bodyPr>
          <a:lstStyle/>
          <a:p>
            <a:pPr lvl="0" algn="ctr">
              <a:lnSpc>
                <a:spcPct val="150000"/>
              </a:lnSpc>
              <a:defRPr/>
            </a:pPr>
            <a:r>
              <a:rPr lang="en-US" sz="2800" b="1" kern="0" dirty="0">
                <a:solidFill>
                  <a:schemeClr val="tx2"/>
                </a:solidFill>
                <a:latin typeface="Arial"/>
                <a:cs typeface="Arial"/>
                <a:sym typeface="Arial"/>
              </a:rPr>
              <a:t>SỞ GIÁO DỤC VÀ ĐÀO TẠO BÌNH ĐỊNH</a:t>
            </a:r>
          </a:p>
          <a:p>
            <a:pPr lvl="0" algn="ctr">
              <a:lnSpc>
                <a:spcPct val="150000"/>
              </a:lnSpc>
              <a:defRPr/>
            </a:pPr>
            <a:r>
              <a:rPr lang="en-US" sz="2800" b="1" kern="0" dirty="0">
                <a:solidFill>
                  <a:schemeClr val="tx2"/>
                </a:solidFill>
                <a:latin typeface="Arial"/>
                <a:cs typeface="Arial"/>
                <a:sym typeface="Arial"/>
              </a:rPr>
              <a:t>TRƯỜNG THPT NGÔ LÊ TÂN</a:t>
            </a:r>
          </a:p>
          <a:p>
            <a:pPr marL="0" marR="0" lvl="0" indent="0" algn="ctr" defTabSz="914400" rtl="0" eaLnBrk="1" fontAlgn="auto" latinLnBrk="0" hangingPunct="1">
              <a:lnSpc>
                <a:spcPct val="150000"/>
              </a:lnSpc>
              <a:spcBef>
                <a:spcPts val="200"/>
              </a:spcBef>
              <a:spcAft>
                <a:spcPts val="0"/>
              </a:spcAft>
              <a:buClrTx/>
              <a:buSzTx/>
              <a:buFontTx/>
              <a:buNone/>
              <a:tabLst/>
              <a:defRPr/>
            </a:pPr>
            <a:r>
              <a:rPr kumimoji="0" lang="vi-VN" sz="6500" b="1"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rPr>
              <a:t>BÀI 1. GIÁ TRỊ LƯỢNG GIÁC CỦA MỘT GÓC LƯỢNG GIÁC </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rPr>
              <a:t>Tiết</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rPr>
              <a:t> 1)</a:t>
            </a:r>
            <a:endParaRPr kumimoji="0" lang="en-US" sz="4000" b="1" i="0" u="none" strike="noStrike" kern="1200" cap="none" spc="0" normalizeH="0" baseline="0" noProof="0" dirty="0">
              <a:ln>
                <a:noFill/>
              </a:ln>
              <a:solidFill>
                <a:srgbClr val="C00000"/>
              </a:solidFill>
              <a:effectLst/>
              <a:uLnTx/>
              <a:uFillTx/>
              <a:latin typeface="Calibri Light" panose="020F0302020204030204" pitchFamily="34" charset="0"/>
              <a:ea typeface="Times New Roman" panose="02020603050405020304" pitchFamily="18" charset="0"/>
              <a:cs typeface="Times New Roman" panose="02020603050405020304" pitchFamily="18" charset="0"/>
            </a:endParaRPr>
          </a:p>
          <a:p>
            <a:pPr lvl="0" algn="ctr">
              <a:lnSpc>
                <a:spcPct val="150000"/>
              </a:lnSpc>
              <a:defRPr/>
            </a:pPr>
            <a:endParaRPr lang="en-US" sz="2800" b="1" kern="0" dirty="0">
              <a:solidFill>
                <a:srgbClr val="C00000"/>
              </a:solidFill>
              <a:latin typeface="Arial"/>
              <a:cs typeface="Arial"/>
              <a:sym typeface="Arial"/>
            </a:endParaRPr>
          </a:p>
          <a:p>
            <a:pPr lvl="0" algn="ctr">
              <a:lnSpc>
                <a:spcPct val="150000"/>
              </a:lnSpc>
              <a:defRPr/>
            </a:pPr>
            <a:r>
              <a:rPr lang="en-US" sz="2800" b="1" kern="0" dirty="0">
                <a:solidFill>
                  <a:srgbClr val="C00000"/>
                </a:solidFill>
                <a:latin typeface="Arial"/>
                <a:cs typeface="Arial"/>
                <a:sym typeface="Arial"/>
              </a:rPr>
              <a:t>                                                                                </a:t>
            </a:r>
            <a:r>
              <a:rPr lang="en-US" sz="3200" b="1" kern="0" dirty="0">
                <a:solidFill>
                  <a:srgbClr val="FFC000"/>
                </a:solidFill>
                <a:latin typeface="Arial"/>
                <a:cs typeface="Arial"/>
                <a:sym typeface="Arial"/>
              </a:rPr>
              <a:t>GV: NGUYỄN THỊ HƯƠNG</a:t>
            </a:r>
          </a:p>
          <a:p>
            <a:pPr lvl="0" algn="ctr">
              <a:lnSpc>
                <a:spcPct val="150000"/>
              </a:lnSpc>
              <a:defRPr/>
            </a:pPr>
            <a:r>
              <a:rPr lang="en-US" sz="3200" b="1" kern="0" dirty="0">
                <a:solidFill>
                  <a:srgbClr val="FFC000"/>
                </a:solidFill>
                <a:latin typeface="Arial"/>
                <a:cs typeface="Arial"/>
                <a:sym typeface="Arial"/>
              </a:rPr>
              <a:t>                                                    LỚP </a:t>
            </a:r>
            <a:r>
              <a:rPr lang="en-US" sz="3200" b="1" kern="0">
                <a:solidFill>
                  <a:srgbClr val="FFC000"/>
                </a:solidFill>
                <a:latin typeface="Arial"/>
                <a:cs typeface="Arial"/>
                <a:sym typeface="Arial"/>
              </a:rPr>
              <a:t>: 11A5</a:t>
            </a:r>
            <a:endParaRPr lang="en-US" sz="3200" b="1" kern="0" dirty="0">
              <a:solidFill>
                <a:srgbClr val="FFC000"/>
              </a:solidFill>
              <a:latin typeface="Arial"/>
              <a:cs typeface="Arial"/>
              <a:sym typeface="Arial"/>
            </a:endParaRPr>
          </a:p>
          <a:p>
            <a:pPr lvl="0" algn="ctr">
              <a:lnSpc>
                <a:spcPct val="150000"/>
              </a:lnSpc>
              <a:defRPr/>
            </a:pPr>
            <a:endParaRPr lang="en-US" sz="2800" b="1" kern="0" dirty="0">
              <a:solidFill>
                <a:srgbClr val="C00000"/>
              </a:solidFill>
              <a:latin typeface="Arial"/>
              <a:cs typeface="Arial"/>
              <a:sym typeface="Arial"/>
            </a:endParaRPr>
          </a:p>
        </p:txBody>
      </p:sp>
      <p:pic>
        <p:nvPicPr>
          <p:cNvPr id="13" name="Picture 12"/>
          <p:cNvPicPr>
            <a:picLocks noChangeAspect="1"/>
          </p:cNvPicPr>
          <p:nvPr/>
        </p:nvPicPr>
        <p:blipFill>
          <a:blip r:embed="rId3"/>
          <a:stretch>
            <a:fillRect/>
          </a:stretch>
        </p:blipFill>
        <p:spPr>
          <a:xfrm>
            <a:off x="6580139" y="7048500"/>
            <a:ext cx="4979683" cy="26251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mc:AlternateContent xmlns:mc="http://schemas.openxmlformats.org/markup-compatibility/2006" xmlns:a14="http://schemas.microsoft.com/office/drawing/2010/main">
        <mc:Choice Requires="a14">
          <p:sp>
            <p:nvSpPr>
              <p:cNvPr id="16" name="Rectangle 15"/>
              <p:cNvSpPr/>
              <p:nvPr/>
            </p:nvSpPr>
            <p:spPr>
              <a:xfrm>
                <a:off x="1066800" y="206678"/>
                <a:ext cx="16002000" cy="6994222"/>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4000" b="1" i="1" u="sng">
                    <a:solidFill>
                      <a:srgbClr val="C00000"/>
                    </a:solidFill>
                    <a:ea typeface="Times New Roman" panose="02020603050405020304" pitchFamily="18" charset="0"/>
                    <a:cs typeface="Arial" panose="020B0604020202020204" pitchFamily="34" charset="0"/>
                  </a:rPr>
                  <a:t>Số đo của góc lượng giác:</a:t>
                </a:r>
                <a:endParaRPr lang="en-US" sz="4000" b="1" i="1" u="sng">
                  <a:solidFill>
                    <a:srgbClr val="C00000"/>
                  </a:solidFill>
                  <a:ea typeface="Times New Roman" panose="02020603050405020304" pitchFamily="18" charset="0"/>
                  <a:cs typeface="Arial" panose="020B0604020202020204" pitchFamily="34" charset="0"/>
                </a:endParaRPr>
              </a:p>
              <a:p>
                <a:pPr marL="571500" indent="-571500" algn="just">
                  <a:lnSpc>
                    <a:spcPct val="150000"/>
                  </a:lnSpc>
                  <a:buFontTx/>
                  <a:buChar char="-"/>
                </a:pPr>
                <a:r>
                  <a:rPr lang="en-US" sz="3700">
                    <a:latin typeface="Arial" panose="020B0604020202020204" pitchFamily="34" charset="0"/>
                    <a:ea typeface="Times New Roman" panose="02020603050405020304" pitchFamily="18" charset="0"/>
                    <a:cs typeface="Arial" panose="020B0604020202020204" pitchFamily="34" charset="0"/>
                  </a:rPr>
                  <a:t>Nếu tia Om quay theo chiều dương đúng một vòng ta nói tia Om quay góc 360º, quay đúng 2 vòng ta nói nó quay góc 720º; quay theo chiều âm nửa vòng ta nói nó quay góc -180º, quay theo chiều âm 1,5 vòng ta nói nó quay góc -1,5.360º = -540º,….</a:t>
                </a:r>
              </a:p>
              <a:p>
                <a:pPr marL="571500" indent="-571500" algn="just">
                  <a:lnSpc>
                    <a:spcPct val="150000"/>
                  </a:lnSpc>
                  <a:buFontTx/>
                  <a:buChar char="-"/>
                </a:pP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Khi tia Om quay góc </a:t>
                </a:r>
                <a14:m>
                  <m:oMath xmlns:m="http://schemas.openxmlformats.org/officeDocument/2006/math">
                    <m:sSup>
                      <m:sSup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 thì ta nói góc lượng giác mà tia đó quét nên có số đo </a:t>
                </a:r>
                <a14:m>
                  <m:oMath xmlns:m="http://schemas.openxmlformats.org/officeDocument/2006/math">
                    <m:sSup>
                      <m:sSup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𝑜</m:t>
                        </m:r>
                      </m:sup>
                    </m:sSup>
                    <m:r>
                      <a:rPr lang="en-US" sz="37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700" b="1">
                    <a:solidFill>
                      <a:prstClr val="black"/>
                    </a:solidFill>
                    <a:latin typeface="Arial" panose="020B0604020202020204" pitchFamily="34" charset="0"/>
                    <a:ea typeface="Times New Roman" panose="02020603050405020304" pitchFamily="18" charset="0"/>
                    <a:cs typeface="Arial" panose="020B0604020202020204" pitchFamily="34" charset="0"/>
                  </a:rPr>
                  <a:t>Số đo lượng giác </a:t>
                </a: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có tia đầu Ou, tia cuối Ov được kí hiệu là sđ(Ou, Ov).</a:t>
                </a:r>
              </a:p>
            </p:txBody>
          </p:sp>
        </mc:Choice>
        <mc:Fallback xmlns="">
          <p:sp>
            <p:nvSpPr>
              <p:cNvPr id="16" name="Rectangle 15"/>
              <p:cNvSpPr>
                <a:spLocks noRot="1" noChangeAspect="1" noMove="1" noResize="1" noEditPoints="1" noAdjustHandles="1" noChangeArrowheads="1" noChangeShapeType="1" noTextEdit="1"/>
              </p:cNvSpPr>
              <p:nvPr/>
            </p:nvSpPr>
            <p:spPr>
              <a:xfrm>
                <a:off x="1066800" y="206678"/>
                <a:ext cx="16002000" cy="6994222"/>
              </a:xfrm>
              <a:prstGeom prst="rect">
                <a:avLst/>
              </a:prstGeom>
              <a:blipFill>
                <a:blip r:embed="rId3"/>
                <a:stretch>
                  <a:fillRect l="-1219" r="-1181" b="-959"/>
                </a:stretch>
              </a:blipFill>
            </p:spPr>
            <p:txBody>
              <a:bodyPr/>
              <a:lstStyle/>
              <a:p>
                <a:r>
                  <a:rPr lang="en-US">
                    <a:noFill/>
                  </a:rPr>
                  <a:t> </a:t>
                </a:r>
              </a:p>
            </p:txBody>
          </p:sp>
        </mc:Fallback>
      </mc:AlternateContent>
      <p:pic>
        <p:nvPicPr>
          <p:cNvPr id="20" name="Picture 19"/>
          <p:cNvPicPr>
            <a:picLocks noChangeAspect="1"/>
          </p:cNvPicPr>
          <p:nvPr/>
        </p:nvPicPr>
        <p:blipFill>
          <a:blip r:embed="rId4"/>
          <a:stretch>
            <a:fillRect/>
          </a:stretch>
        </p:blipFill>
        <p:spPr>
          <a:xfrm flipH="1">
            <a:off x="16992600" y="190500"/>
            <a:ext cx="944203" cy="914400"/>
          </a:xfrm>
          <a:prstGeom prst="rect">
            <a:avLst/>
          </a:prstGeom>
        </p:spPr>
      </p:pic>
      <p:pic>
        <p:nvPicPr>
          <p:cNvPr id="21" name="Picture 20"/>
          <p:cNvPicPr>
            <a:picLocks noChangeAspect="1"/>
          </p:cNvPicPr>
          <p:nvPr/>
        </p:nvPicPr>
        <p:blipFill>
          <a:blip r:embed="rId5"/>
          <a:stretch>
            <a:fillRect/>
          </a:stretch>
        </p:blipFill>
        <p:spPr>
          <a:xfrm flipH="1">
            <a:off x="16223925" y="7492831"/>
            <a:ext cx="1712878" cy="2475786"/>
          </a:xfrm>
          <a:prstGeom prst="rect">
            <a:avLst/>
          </a:prstGeom>
        </p:spPr>
      </p:pic>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072426" y="7177777"/>
            <a:ext cx="11990747" cy="2537723"/>
          </a:xfrm>
          <a:prstGeom prst="rect">
            <a:avLst/>
          </a:prstGeom>
        </p:spPr>
      </p:pic>
      <p:pic>
        <p:nvPicPr>
          <p:cNvPr id="10" name="Picture 9"/>
          <p:cNvPicPr>
            <a:picLocks noChangeAspect="1"/>
          </p:cNvPicPr>
          <p:nvPr/>
        </p:nvPicPr>
        <p:blipFill>
          <a:blip r:embed="rId8"/>
          <a:stretch>
            <a:fillRect/>
          </a:stretch>
        </p:blipFill>
        <p:spPr>
          <a:xfrm rot="19876387">
            <a:off x="394148" y="9177032"/>
            <a:ext cx="1677758" cy="1118505"/>
          </a:xfrm>
          <a:prstGeom prst="rect">
            <a:avLst/>
          </a:prstGeom>
        </p:spPr>
      </p:pic>
    </p:spTree>
    <p:extLst>
      <p:ext uri="{BB962C8B-B14F-4D97-AF65-F5344CB8AC3E}">
        <p14:creationId xmlns:p14="http://schemas.microsoft.com/office/powerpoint/2010/main" val="414541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12" dur="500"/>
                                        <p:tgtEl>
                                          <p:spTgt spid="16">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animEffect transition="in" filter="fade">
                                      <p:cBhvr>
                                        <p:cTn id="15" dur="500"/>
                                        <p:tgtEl>
                                          <p:spTgt spid="16">
                                            <p:txEl>
                                              <p:pRg st="2" end="2"/>
                                            </p:txEl>
                                          </p:spTgt>
                                        </p:tgtEl>
                                      </p:cBhvr>
                                    </p:animEffect>
                                  </p:childTnLst>
                                </p:cTn>
                              </p:par>
                              <p:par>
                                <p:cTn id="16" presetID="42"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8" name="Rectangle 17"/>
          <p:cNvSpPr/>
          <p:nvPr/>
        </p:nvSpPr>
        <p:spPr>
          <a:xfrm>
            <a:off x="7296922" y="952500"/>
            <a:ext cx="4075155" cy="1015663"/>
          </a:xfrm>
          <a:prstGeom prst="rect">
            <a:avLst/>
          </a:prstGeom>
        </p:spPr>
        <p:txBody>
          <a:bodyPr wrap="none">
            <a:spAutoFit/>
          </a:bodyPr>
          <a:lstStyle/>
          <a:p>
            <a:pPr lvl="0">
              <a:defRPr/>
            </a:pPr>
            <a:r>
              <a:rPr lang="en-US" sz="6000" b="1">
                <a:solidFill>
                  <a:srgbClr val="C00000"/>
                </a:solidFill>
                <a:latin typeface="Arial" panose="020B0604020202020204" pitchFamily="34" charset="0"/>
                <a:cs typeface="Arial" panose="020B0604020202020204" pitchFamily="34" charset="0"/>
              </a:rPr>
              <a:t>KẾT LUẬN</a:t>
            </a:r>
            <a:endParaRPr lang="en-US" sz="6000" b="1" dirty="0">
              <a:solidFill>
                <a:srgbClr val="C00000"/>
              </a:solidFill>
              <a:latin typeface="Arial" panose="020B0604020202020204" pitchFamily="34" charset="0"/>
              <a:cs typeface="Arial" panose="020B0604020202020204" pitchFamily="34" charset="0"/>
            </a:endParaRPr>
          </a:p>
        </p:txBody>
      </p:sp>
      <p:grpSp>
        <p:nvGrpSpPr>
          <p:cNvPr id="22" name="Group 21"/>
          <p:cNvGrpSpPr/>
          <p:nvPr/>
        </p:nvGrpSpPr>
        <p:grpSpPr>
          <a:xfrm>
            <a:off x="1219200" y="2400300"/>
            <a:ext cx="15697200" cy="3886200"/>
            <a:chOff x="1368926" y="2479623"/>
            <a:chExt cx="15697200" cy="3886200"/>
          </a:xfrm>
        </p:grpSpPr>
        <p:sp>
          <p:nvSpPr>
            <p:cNvPr id="4" name="Freeform 4"/>
            <p:cNvSpPr/>
            <p:nvPr/>
          </p:nvSpPr>
          <p:spPr>
            <a:xfrm flipH="1">
              <a:off x="1368926" y="2479623"/>
              <a:ext cx="15697200" cy="3886200"/>
            </a:xfrm>
            <a:custGeom>
              <a:avLst/>
              <a:gdLst/>
              <a:ahLst/>
              <a:cxnLst/>
              <a:rect l="l" t="t" r="r" b="b"/>
              <a:pathLst>
                <a:path w="6172198" h="4827173">
                  <a:moveTo>
                    <a:pt x="6172198" y="0"/>
                  </a:moveTo>
                  <a:lnTo>
                    <a:pt x="0" y="0"/>
                  </a:lnTo>
                  <a:lnTo>
                    <a:pt x="0" y="4827173"/>
                  </a:lnTo>
                  <a:lnTo>
                    <a:pt x="6172198" y="4827173"/>
                  </a:lnTo>
                  <a:lnTo>
                    <a:pt x="6172198"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19" name="Rectangle 18"/>
            <p:cNvSpPr/>
            <p:nvPr/>
          </p:nvSpPr>
          <p:spPr>
            <a:xfrm>
              <a:off x="2667000" y="3042285"/>
              <a:ext cx="13332326" cy="1938992"/>
            </a:xfrm>
            <a:prstGeom prst="rect">
              <a:avLst/>
            </a:prstGeom>
          </p:spPr>
          <p:txBody>
            <a:bodyPr wrap="square">
              <a:spAutoFit/>
            </a:bodyPr>
            <a:lstStyle/>
            <a:p>
              <a:pPr algn="just">
                <a:lnSpc>
                  <a:spcPct val="150000"/>
                </a:lnSpc>
                <a:spcAft>
                  <a:spcPts val="800"/>
                </a:spcAft>
              </a:pPr>
              <a:r>
                <a:rPr lang="vi-VN" sz="4000">
                  <a:ea typeface="Times New Roman" panose="02020603050405020304" pitchFamily="18" charset="0"/>
                  <a:cs typeface="Times New Roman" panose="02020603050405020304" pitchFamily="18" charset="0"/>
                </a:rPr>
                <a:t>Mỗi góc lượng giác gốc O được xác định bởi tia đầu Ou, tia cuối Ov và số đo góc của nó.</a:t>
              </a:r>
              <a:endParaRPr lang="en-US" sz="3800">
                <a:effectLst/>
                <a:ea typeface="Times New Roman" panose="02020603050405020304" pitchFamily="18" charset="0"/>
                <a:cs typeface="Arial" panose="020B0604020202020204" pitchFamily="34" charset="0"/>
              </a:endParaRPr>
            </a:p>
          </p:txBody>
        </p:sp>
      </p:grpSp>
      <p:sp>
        <p:nvSpPr>
          <p:cNvPr id="21" name="Rectangle 20"/>
          <p:cNvSpPr/>
          <p:nvPr/>
        </p:nvSpPr>
        <p:spPr>
          <a:xfrm>
            <a:off x="1028700" y="6362700"/>
            <a:ext cx="16230600" cy="3647152"/>
          </a:xfrm>
          <a:prstGeom prst="rect">
            <a:avLst/>
          </a:prstGeom>
        </p:spPr>
        <p:txBody>
          <a:bodyPr wrap="square">
            <a:spAutoFit/>
          </a:bodyPr>
          <a:lstStyle/>
          <a:p>
            <a:pPr algn="just">
              <a:lnSpc>
                <a:spcPct val="150000"/>
              </a:lnSpc>
            </a:pPr>
            <a:r>
              <a:rPr lang="en-US" sz="4000" b="1" u="sng">
                <a:solidFill>
                  <a:schemeClr val="tx2"/>
                </a:solidFill>
                <a:latin typeface="Arial" panose="020B0604020202020204" pitchFamily="34" charset="0"/>
                <a:ea typeface="Times New Roman" panose="02020603050405020304" pitchFamily="18" charset="0"/>
                <a:cs typeface="Arial" panose="020B0604020202020204" pitchFamily="34" charset="0"/>
              </a:rPr>
              <a:t>Chú ý:</a:t>
            </a:r>
            <a:endParaRPr lang="en-US" sz="4000" u="sng">
              <a:solidFill>
                <a:schemeClr val="tx2"/>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Cho hai tia Ou, Ov có vô số góc lượng giác tia đầu Ou, tia cuối Ov.                Mỗi góc lượng giác như thế đều kí hiệu là (Ou, Ov).</a:t>
            </a:r>
          </a:p>
          <a:p>
            <a:pPr algn="just">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Số đo của các góc lượng giác này sai khác nhau một bội nguyên của 360º.</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4" name="Picture 23"/>
          <p:cNvPicPr>
            <a:picLocks noChangeAspect="1"/>
          </p:cNvPicPr>
          <p:nvPr/>
        </p:nvPicPr>
        <p:blipFill>
          <a:blip r:embed="rId5"/>
          <a:stretch>
            <a:fillRect/>
          </a:stretch>
        </p:blipFill>
        <p:spPr>
          <a:xfrm rot="20086105">
            <a:off x="763674" y="764688"/>
            <a:ext cx="1469428" cy="1975824"/>
          </a:xfrm>
          <a:prstGeom prst="rect">
            <a:avLst/>
          </a:prstGeom>
        </p:spPr>
      </p:pic>
      <p:pic>
        <p:nvPicPr>
          <p:cNvPr id="25" name="Picture 24"/>
          <p:cNvPicPr>
            <a:picLocks noChangeAspect="1"/>
          </p:cNvPicPr>
          <p:nvPr/>
        </p:nvPicPr>
        <p:blipFill>
          <a:blip r:embed="rId6"/>
          <a:stretch>
            <a:fillRect/>
          </a:stretch>
        </p:blipFill>
        <p:spPr>
          <a:xfrm>
            <a:off x="15958834" y="5351784"/>
            <a:ext cx="1266738" cy="1869432"/>
          </a:xfrm>
          <a:prstGeom prst="rect">
            <a:avLst/>
          </a:prstGeom>
        </p:spPr>
      </p:pic>
      <p:pic>
        <p:nvPicPr>
          <p:cNvPr id="26" name="Picture 25"/>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20000"/>
                    </a14:imgEffect>
                  </a14:imgLayer>
                </a14:imgProps>
              </a:ext>
            </a:extLst>
          </a:blip>
          <a:stretch>
            <a:fillRect/>
          </a:stretch>
        </p:blipFill>
        <p:spPr>
          <a:xfrm>
            <a:off x="15770806" y="1039792"/>
            <a:ext cx="1454766" cy="1077248"/>
          </a:xfrm>
          <a:prstGeom prst="rect">
            <a:avLst/>
          </a:prstGeom>
        </p:spPr>
      </p:pic>
    </p:spTree>
    <p:extLst>
      <p:ext uri="{BB962C8B-B14F-4D97-AF65-F5344CB8AC3E}">
        <p14:creationId xmlns:p14="http://schemas.microsoft.com/office/powerpoint/2010/main" val="63739997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75000"/>
          </a:blip>
          <a:srcRect b="43750"/>
          <a:stretch>
            <a:fillRect/>
          </a:stretch>
        </p:blipFill>
        <p:spPr>
          <a:xfrm>
            <a:off x="0" y="0"/>
            <a:ext cx="18288000" cy="10287000"/>
          </a:xfrm>
          <a:prstGeom prst="rect">
            <a:avLst/>
          </a:prstGeom>
          <a:effectLst>
            <a:outerShdw blurRad="431800" dist="50800" dir="5400000" sx="188000" sy="188000" algn="ctr" rotWithShape="0">
              <a:schemeClr val="bg1"/>
            </a:outerShdw>
          </a:effectLst>
        </p:spPr>
      </p:pic>
      <p:sp>
        <p:nvSpPr>
          <p:cNvPr id="11" name="Freeform 11"/>
          <p:cNvSpPr/>
          <p:nvPr/>
        </p:nvSpPr>
        <p:spPr>
          <a:xfrm rot="-143866" flipH="1">
            <a:off x="15256180" y="9450365"/>
            <a:ext cx="2881579" cy="833811"/>
          </a:xfrm>
          <a:custGeom>
            <a:avLst/>
            <a:gdLst/>
            <a:ahLst/>
            <a:cxnLst/>
            <a:rect l="l" t="t" r="r" b="b"/>
            <a:pathLst>
              <a:path w="4289868" h="1304835">
                <a:moveTo>
                  <a:pt x="4289869" y="0"/>
                </a:moveTo>
                <a:lnTo>
                  <a:pt x="0" y="0"/>
                </a:lnTo>
                <a:lnTo>
                  <a:pt x="0" y="1304835"/>
                </a:lnTo>
                <a:lnTo>
                  <a:pt x="4289869" y="1304835"/>
                </a:lnTo>
                <a:lnTo>
                  <a:pt x="428986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15" name="Oval Callout 14"/>
          <p:cNvSpPr/>
          <p:nvPr/>
        </p:nvSpPr>
        <p:spPr>
          <a:xfrm>
            <a:off x="5244334" y="3136607"/>
            <a:ext cx="1663033" cy="9343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8" name="Picture 17"/>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2115800" y="3789099"/>
            <a:ext cx="5221899" cy="4570566"/>
          </a:xfrm>
          <a:prstGeom prst="rect">
            <a:avLst/>
          </a:prstGeom>
        </p:spPr>
      </p:pic>
      <p:grpSp>
        <p:nvGrpSpPr>
          <p:cNvPr id="20" name="Group 19"/>
          <p:cNvGrpSpPr/>
          <p:nvPr/>
        </p:nvGrpSpPr>
        <p:grpSpPr>
          <a:xfrm>
            <a:off x="1180946" y="899287"/>
            <a:ext cx="15624239" cy="1882013"/>
            <a:chOff x="1127759" y="1028700"/>
            <a:chExt cx="15624239" cy="1882013"/>
          </a:xfrm>
        </p:grpSpPr>
        <p:grpSp>
          <p:nvGrpSpPr>
            <p:cNvPr id="12" name="Group 11"/>
            <p:cNvGrpSpPr/>
            <p:nvPr/>
          </p:nvGrpSpPr>
          <p:grpSpPr>
            <a:xfrm>
              <a:off x="1143000" y="1028700"/>
              <a:ext cx="5377717" cy="1066800"/>
              <a:chOff x="304800" y="190500"/>
              <a:chExt cx="5017367" cy="1066800"/>
            </a:xfrm>
          </p:grpSpPr>
          <p:sp>
            <p:nvSpPr>
              <p:cNvPr id="13" name="Rectangle 12"/>
              <p:cNvSpPr/>
              <p:nvPr/>
            </p:nvSpPr>
            <p:spPr>
              <a:xfrm>
                <a:off x="304800" y="190500"/>
                <a:ext cx="48768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4" name="Rectangle 13"/>
              <p:cNvSpPr/>
              <p:nvPr/>
            </p:nvSpPr>
            <p:spPr>
              <a:xfrm>
                <a:off x="461541" y="190500"/>
                <a:ext cx="4860626" cy="1015663"/>
              </a:xfrm>
              <a:prstGeom prst="rect">
                <a:avLst/>
              </a:prstGeom>
            </p:spPr>
            <p:txBody>
              <a:bodyPr wrap="none">
                <a:spAutoFit/>
              </a:bodyPr>
              <a:lstStyle/>
              <a:p>
                <a:pPr algn="just">
                  <a:lnSpc>
                    <a:spcPct val="150000"/>
                  </a:lnSpc>
                  <a:spcAft>
                    <a:spcPts val="800"/>
                  </a:spcAft>
                </a:pPr>
                <a:r>
                  <a:rPr lang="nl-NL" sz="4000" b="1">
                    <a:solidFill>
                      <a:schemeClr val="bg1"/>
                    </a:solidFill>
                    <a:latin typeface="Arial" panose="020B0604020202020204" pitchFamily="34" charset="0"/>
                    <a:ea typeface="Times New Roman" panose="02020603050405020304" pitchFamily="18" charset="0"/>
                    <a:cs typeface="Arial" panose="020B0604020202020204" pitchFamily="34" charset="0"/>
                  </a:rPr>
                  <a:t>Ví dụ 1: </a:t>
                </a:r>
                <a:r>
                  <a:rPr lang="nl-NL"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(SGK </a:t>
                </a:r>
                <a:r>
                  <a:rPr lang="nl-NL" sz="4000" b="1">
                    <a:solidFill>
                      <a:schemeClr val="bg1"/>
                    </a:solidFill>
                    <a:latin typeface="Arial" panose="020B0604020202020204" pitchFamily="34" charset="0"/>
                    <a:ea typeface="Times New Roman" panose="02020603050405020304" pitchFamily="18" charset="0"/>
                    <a:cs typeface="Arial" panose="020B0604020202020204" pitchFamily="34" charset="0"/>
                  </a:rPr>
                  <a:t>– tr7)</a:t>
                </a:r>
                <a:endParaRPr lang="en-US" sz="40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9" name="TextBox 18"/>
                <p:cNvSpPr txBox="1"/>
                <p:nvPr/>
              </p:nvSpPr>
              <p:spPr>
                <a:xfrm>
                  <a:off x="1127759" y="1085790"/>
                  <a:ext cx="15624239" cy="1824923"/>
                </a:xfrm>
                <a:prstGeom prst="rect">
                  <a:avLst/>
                </a:prstGeom>
                <a:noFill/>
              </p:spPr>
              <p:txBody>
                <a:bodyPr wrap="square" rtlCol="0">
                  <a:spAutoFit/>
                </a:bodyPr>
                <a:lstStyle/>
                <a:p>
                  <a:pPr>
                    <a:lnSpc>
                      <a:spcPct val="150000"/>
                    </a:lnSpc>
                  </a:pPr>
                  <a:r>
                    <a:rPr lang="en-US" sz="4000">
                      <a:latin typeface="Arial" panose="020B0604020202020204" pitchFamily="34" charset="0"/>
                      <a:cs typeface="Arial" panose="020B0604020202020204" pitchFamily="34" charset="0"/>
                    </a:rPr>
                    <a:t>                                      Cho góc hình học </a:t>
                  </a:r>
                  <a14:m>
                    <m:oMath xmlns:m="http://schemas.openxmlformats.org/officeDocument/2006/math">
                      <m:r>
                        <a:rPr lang="en-US" sz="4000" i="1" smtClean="0">
                          <a:latin typeface="Cambria Math" panose="02040503050406030204" pitchFamily="18" charset="0"/>
                          <a:cs typeface="Arial" panose="020B0604020202020204" pitchFamily="34" charset="0"/>
                        </a:rPr>
                        <m:t>𝑢𝑂𝑣</m:t>
                      </m:r>
                    </m:oMath>
                  </a14:m>
                  <a:r>
                    <a:rPr lang="en-US" sz="4000">
                      <a:latin typeface="Arial" panose="020B0604020202020204" pitchFamily="34" charset="0"/>
                      <a:cs typeface="Arial" panose="020B0604020202020204" pitchFamily="34" charset="0"/>
                    </a:rPr>
                    <a:t> có số đo </a:t>
                  </a:r>
                  <a14:m>
                    <m:oMath xmlns:m="http://schemas.openxmlformats.org/officeDocument/2006/math">
                      <m:r>
                        <a:rPr lang="en-US" sz="4000" b="0" i="0" smtClean="0">
                          <a:latin typeface="Cambria Math" panose="02040503050406030204" pitchFamily="18" charset="0"/>
                          <a:ea typeface="Cambria Math" panose="02040503050406030204" pitchFamily="18" charset="0"/>
                          <a:cs typeface="Arial" panose="020B0604020202020204" pitchFamily="34" charset="0"/>
                        </a:rPr>
                        <m:t>60</m:t>
                      </m:r>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a:latin typeface="Arial" panose="020B0604020202020204" pitchFamily="34" charset="0"/>
                      <a:cs typeface="Arial" panose="020B0604020202020204" pitchFamily="34" charset="0"/>
                    </a:rPr>
                    <a:t> (H.1.4). Xác định số đo của các góc lượng giác </a:t>
                  </a:r>
                  <a14:m>
                    <m:oMath xmlns:m="http://schemas.openxmlformats.org/officeDocument/2006/math">
                      <m:r>
                        <a:rPr lang="en-US" sz="4000" i="1" smtClean="0">
                          <a:latin typeface="Cambria Math" panose="02040503050406030204" pitchFamily="18" charset="0"/>
                          <a:cs typeface="Arial" panose="020B0604020202020204" pitchFamily="34" charset="0"/>
                        </a:rPr>
                        <m:t>(</m:t>
                      </m:r>
                      <m:r>
                        <a:rPr lang="en-US" sz="4000" i="1" smtClean="0">
                          <a:latin typeface="Cambria Math" panose="02040503050406030204" pitchFamily="18" charset="0"/>
                          <a:cs typeface="Arial" panose="020B0604020202020204" pitchFamily="34" charset="0"/>
                        </a:rPr>
                        <m:t>𝑂𝑢</m:t>
                      </m:r>
                      <m:r>
                        <a:rPr lang="en-US" sz="4000" i="1" smtClean="0">
                          <a:latin typeface="Cambria Math" panose="02040503050406030204" pitchFamily="18" charset="0"/>
                          <a:cs typeface="Arial" panose="020B0604020202020204" pitchFamily="34" charset="0"/>
                        </a:rPr>
                        <m:t>,</m:t>
                      </m:r>
                      <m:r>
                        <a:rPr lang="en-US" sz="4000" i="1" smtClean="0">
                          <a:latin typeface="Cambria Math" panose="02040503050406030204" pitchFamily="18" charset="0"/>
                          <a:cs typeface="Arial" panose="020B0604020202020204" pitchFamily="34" charset="0"/>
                        </a:rPr>
                        <m:t>𝑂𝑣</m:t>
                      </m:r>
                      <m:r>
                        <a:rPr lang="en-US" sz="4000" i="1" smtClean="0">
                          <a:latin typeface="Cambria Math" panose="02040503050406030204" pitchFamily="18" charset="0"/>
                          <a:cs typeface="Arial" panose="020B0604020202020204" pitchFamily="34" charset="0"/>
                        </a:rPr>
                        <m:t>) </m:t>
                      </m:r>
                    </m:oMath>
                  </a14:m>
                  <a:r>
                    <a:rPr lang="en-US" sz="4000">
                      <a:latin typeface="Arial" panose="020B0604020202020204" pitchFamily="34" charset="0"/>
                      <a:cs typeface="Arial" panose="020B0604020202020204" pitchFamily="34" charset="0"/>
                    </a:rPr>
                    <a:t>và </a:t>
                  </a:r>
                  <a14:m>
                    <m:oMath xmlns:m="http://schemas.openxmlformats.org/officeDocument/2006/math">
                      <m:d>
                        <m:dPr>
                          <m:ctrlPr>
                            <a:rPr lang="en-US" sz="4000" i="1" smtClean="0">
                              <a:latin typeface="Cambria Math" panose="02040503050406030204" pitchFamily="18" charset="0"/>
                              <a:cs typeface="Arial" panose="020B0604020202020204" pitchFamily="34" charset="0"/>
                            </a:rPr>
                          </m:ctrlPr>
                        </m:dPr>
                        <m:e>
                          <m:r>
                            <a:rPr lang="en-US" sz="4000" i="1" smtClean="0">
                              <a:latin typeface="Cambria Math" panose="02040503050406030204" pitchFamily="18" charset="0"/>
                              <a:cs typeface="Arial" panose="020B0604020202020204" pitchFamily="34" charset="0"/>
                            </a:rPr>
                            <m:t>𝑂𝑣</m:t>
                          </m:r>
                          <m:r>
                            <a:rPr lang="en-US" sz="4000" i="1" smtClean="0">
                              <a:latin typeface="Cambria Math" panose="02040503050406030204" pitchFamily="18" charset="0"/>
                              <a:cs typeface="Arial" panose="020B0604020202020204" pitchFamily="34" charset="0"/>
                            </a:rPr>
                            <m:t>,</m:t>
                          </m:r>
                          <m:r>
                            <a:rPr lang="en-US" sz="4000" i="1" smtClean="0">
                              <a:latin typeface="Cambria Math" panose="02040503050406030204" pitchFamily="18" charset="0"/>
                              <a:cs typeface="Arial" panose="020B0604020202020204" pitchFamily="34" charset="0"/>
                            </a:rPr>
                            <m:t>𝑂𝑢</m:t>
                          </m:r>
                        </m:e>
                      </m:d>
                      <m:r>
                        <a:rPr lang="en-US" sz="4000" b="0" i="1" smtClean="0">
                          <a:latin typeface="Cambria Math" panose="02040503050406030204" pitchFamily="18" charset="0"/>
                          <a:cs typeface="Arial" panose="020B0604020202020204" pitchFamily="34" charset="0"/>
                        </a:rPr>
                        <m:t>.</m:t>
                      </m:r>
                    </m:oMath>
                  </a14:m>
                  <a:endParaRPr lang="en-US" sz="4000">
                    <a:latin typeface="Arial" panose="020B0604020202020204" pitchFamily="34" charset="0"/>
                    <a:cs typeface="Arial" panose="020B0604020202020204" pitchFamily="34"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127759" y="1085790"/>
                  <a:ext cx="15624239" cy="1824923"/>
                </a:xfrm>
                <a:prstGeom prst="rect">
                  <a:avLst/>
                </a:prstGeom>
                <a:blipFill>
                  <a:blip r:embed="rId17"/>
                  <a:stretch>
                    <a:fillRect l="-1405" r="-780" b="-13712"/>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1" name="Rectangle 20"/>
              <p:cNvSpPr/>
              <p:nvPr/>
            </p:nvSpPr>
            <p:spPr>
              <a:xfrm>
                <a:off x="1196187" y="3864025"/>
                <a:ext cx="10843413" cy="6232475"/>
              </a:xfrm>
              <a:prstGeom prst="rect">
                <a:avLst/>
              </a:prstGeom>
            </p:spPr>
            <p:txBody>
              <a:bodyPr wrap="square">
                <a:spAutoFit/>
              </a:bodyPr>
              <a:lstStyle/>
              <a:p>
                <a:pPr>
                  <a:lnSpc>
                    <a:spcPct val="150000"/>
                  </a:lnSpc>
                </a:pPr>
                <a:r>
                  <a:rPr lang="en-US" sz="3800">
                    <a:solidFill>
                      <a:prstClr val="black"/>
                    </a:solidFill>
                    <a:latin typeface="Arial" panose="020B0604020202020204" pitchFamily="34" charset="0"/>
                    <a:cs typeface="Arial" panose="020B0604020202020204" pitchFamily="34" charset="0"/>
                  </a:rPr>
                  <a:t>Ta có:</a:t>
                </a:r>
              </a:p>
              <a:p>
                <a:pPr marL="571500" indent="-571500">
                  <a:lnSpc>
                    <a:spcPct val="150000"/>
                  </a:lnSpc>
                  <a:buFontTx/>
                  <a:buChar char="-"/>
                </a:pPr>
                <a:r>
                  <a:rPr lang="en-US" sz="3800">
                    <a:solidFill>
                      <a:prstClr val="black"/>
                    </a:solidFill>
                    <a:latin typeface="Arial" panose="020B0604020202020204" pitchFamily="34" charset="0"/>
                    <a:cs typeface="Arial" panose="020B0604020202020204" pitchFamily="34" charset="0"/>
                  </a:rPr>
                  <a:t>Các góc lượng giác tia đầu </a:t>
                </a:r>
                <a14:m>
                  <m:oMath xmlns:m="http://schemas.openxmlformats.org/officeDocument/2006/math">
                    <m:r>
                      <a:rPr lang="en-US" sz="3800" i="1" smtClean="0">
                        <a:solidFill>
                          <a:prstClr val="black"/>
                        </a:solidFill>
                        <a:latin typeface="Cambria Math" panose="02040503050406030204" pitchFamily="18" charset="0"/>
                        <a:cs typeface="Arial" panose="020B0604020202020204" pitchFamily="34" charset="0"/>
                      </a:rPr>
                      <m:t>𝑂𝑢</m:t>
                    </m:r>
                  </m:oMath>
                </a14:m>
                <a:r>
                  <a:rPr lang="en-US" sz="3800">
                    <a:solidFill>
                      <a:prstClr val="black"/>
                    </a:solidFill>
                    <a:latin typeface="Arial" panose="020B0604020202020204" pitchFamily="34" charset="0"/>
                    <a:cs typeface="Arial" panose="020B0604020202020204" pitchFamily="34" charset="0"/>
                  </a:rPr>
                  <a:t>, tia cuối </a:t>
                </a:r>
                <a14:m>
                  <m:oMath xmlns:m="http://schemas.openxmlformats.org/officeDocument/2006/math">
                    <m:r>
                      <a:rPr lang="en-US" sz="3800" i="1">
                        <a:solidFill>
                          <a:prstClr val="black"/>
                        </a:solidFill>
                        <a:latin typeface="Cambria Math" panose="02040503050406030204" pitchFamily="18" charset="0"/>
                        <a:cs typeface="Arial" panose="020B0604020202020204" pitchFamily="34" charset="0"/>
                      </a:rPr>
                      <m:t>𝑂𝑣</m:t>
                    </m:r>
                    <m:r>
                      <a:rPr lang="en-US" sz="3800" i="1">
                        <a:solidFill>
                          <a:prstClr val="black"/>
                        </a:solidFill>
                        <a:latin typeface="Cambria Math" panose="02040503050406030204" pitchFamily="18" charset="0"/>
                        <a:cs typeface="Arial" panose="020B0604020202020204" pitchFamily="34" charset="0"/>
                      </a:rPr>
                      <m:t> </m:t>
                    </m:r>
                  </m:oMath>
                </a14:m>
                <a:r>
                  <a:rPr lang="en-US" sz="3800">
                    <a:solidFill>
                      <a:prstClr val="black"/>
                    </a:solidFill>
                    <a:latin typeface="Arial" panose="020B0604020202020204" pitchFamily="34" charset="0"/>
                    <a:cs typeface="Arial" panose="020B0604020202020204" pitchFamily="34" charset="0"/>
                  </a:rPr>
                  <a:t>có số đo là </a:t>
                </a:r>
              </a:p>
              <a:p>
                <a:pPr>
                  <a:lnSpc>
                    <a:spcPct val="150000"/>
                  </a:lnSpc>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cs typeface="Arial" panose="020B0604020202020204" pitchFamily="34" charset="0"/>
                        </a:rPr>
                        <m:t>𝑠</m:t>
                      </m:r>
                      <m:r>
                        <a:rPr lang="en-US" sz="3800" i="1" smtClean="0">
                          <a:solidFill>
                            <a:prstClr val="black"/>
                          </a:solidFill>
                          <a:latin typeface="Cambria Math" panose="02040503050406030204" pitchFamily="18" charset="0"/>
                          <a:cs typeface="Arial" panose="020B0604020202020204" pitchFamily="34" charset="0"/>
                        </a:rPr>
                        <m:t>đ</m:t>
                      </m:r>
                      <m:d>
                        <m:dPr>
                          <m:ctrlPr>
                            <a:rPr lang="en-US" sz="3800" i="1" smtClean="0">
                              <a:solidFill>
                                <a:prstClr val="black"/>
                              </a:solidFill>
                              <a:latin typeface="Cambria Math" panose="02040503050406030204" pitchFamily="18" charset="0"/>
                              <a:cs typeface="Arial" panose="020B0604020202020204" pitchFamily="34" charset="0"/>
                            </a:rPr>
                          </m:ctrlPr>
                        </m:dPr>
                        <m:e>
                          <m:r>
                            <a:rPr lang="en-US" sz="3800" i="1" smtClean="0">
                              <a:latin typeface="Cambria Math" panose="02040503050406030204" pitchFamily="18" charset="0"/>
                              <a:cs typeface="Arial" panose="020B0604020202020204" pitchFamily="34" charset="0"/>
                            </a:rPr>
                            <m:t>𝑂𝑢</m:t>
                          </m:r>
                          <m:r>
                            <a:rPr lang="en-US" sz="3800" i="1" smtClean="0">
                              <a:latin typeface="Cambria Math" panose="02040503050406030204" pitchFamily="18" charset="0"/>
                              <a:cs typeface="Arial" panose="020B0604020202020204" pitchFamily="34" charset="0"/>
                            </a:rPr>
                            <m:t>,</m:t>
                          </m:r>
                          <m:r>
                            <a:rPr lang="en-US" sz="3800" i="1" smtClean="0">
                              <a:latin typeface="Cambria Math" panose="02040503050406030204" pitchFamily="18" charset="0"/>
                              <a:cs typeface="Arial" panose="020B0604020202020204" pitchFamily="34" charset="0"/>
                            </a:rPr>
                            <m:t>𝑂𝑣</m:t>
                          </m:r>
                        </m:e>
                      </m:d>
                      <m:r>
                        <a:rPr lang="en-US" sz="3800" i="1" smtClean="0">
                          <a:latin typeface="Cambria Math" panose="02040503050406030204" pitchFamily="18" charset="0"/>
                          <a:cs typeface="Arial" panose="020B0604020202020204" pitchFamily="34" charset="0"/>
                        </a:rPr>
                        <m:t>=</m:t>
                      </m:r>
                      <m:r>
                        <a:rPr lang="en-US" sz="3800">
                          <a:latin typeface="Cambria Math" panose="02040503050406030204" pitchFamily="18" charset="0"/>
                          <a:ea typeface="Cambria Math" panose="02040503050406030204" pitchFamily="18" charset="0"/>
                          <a:cs typeface="Arial" panose="020B0604020202020204" pitchFamily="34" charset="0"/>
                        </a:rPr>
                        <m:t>60</m:t>
                      </m:r>
                      <m:r>
                        <a:rPr lang="en-US" sz="3800" i="1">
                          <a:latin typeface="Cambria Math" panose="02040503050406030204" pitchFamily="18" charset="0"/>
                          <a:ea typeface="Cambria Math" panose="02040503050406030204" pitchFamily="18" charset="0"/>
                          <a:cs typeface="Arial" panose="020B0604020202020204" pitchFamily="34" charset="0"/>
                        </a:rPr>
                        <m:t>°</m:t>
                      </m:r>
                      <m:r>
                        <a:rPr lang="en-US" sz="3800" i="1" smtClean="0">
                          <a:solidFill>
                            <a:prstClr val="black"/>
                          </a:solidFill>
                          <a:latin typeface="Cambria Math" panose="02040503050406030204" pitchFamily="18" charset="0"/>
                          <a:cs typeface="Arial" panose="020B0604020202020204" pitchFamily="34" charset="0"/>
                        </a:rPr>
                        <m:t>+</m:t>
                      </m:r>
                      <m:r>
                        <m:rPr>
                          <m:sty m:val="p"/>
                        </m:rPr>
                        <a:rPr lang="en-US" sz="3800" b="0" i="0" smtClean="0">
                          <a:solidFill>
                            <a:prstClr val="black"/>
                          </a:solidFill>
                          <a:latin typeface="Cambria Math" panose="02040503050406030204" pitchFamily="18" charset="0"/>
                          <a:cs typeface="Arial" panose="020B0604020202020204" pitchFamily="34" charset="0"/>
                        </a:rPr>
                        <m:t>k</m:t>
                      </m:r>
                      <m:r>
                        <a:rPr lang="en-US" sz="3800" b="0" i="0" smtClean="0">
                          <a:latin typeface="Cambria Math" panose="02040503050406030204" pitchFamily="18" charset="0"/>
                          <a:ea typeface="Cambria Math" panose="02040503050406030204" pitchFamily="18" charset="0"/>
                          <a:cs typeface="Arial" panose="020B0604020202020204" pitchFamily="34" charset="0"/>
                        </a:rPr>
                        <m:t>3</m:t>
                      </m:r>
                      <m:r>
                        <a:rPr lang="en-US" sz="3800">
                          <a:latin typeface="Cambria Math" panose="02040503050406030204" pitchFamily="18" charset="0"/>
                          <a:ea typeface="Cambria Math" panose="02040503050406030204" pitchFamily="18" charset="0"/>
                          <a:cs typeface="Arial" panose="020B0604020202020204" pitchFamily="34" charset="0"/>
                        </a:rPr>
                        <m:t>60</m:t>
                      </m:r>
                      <m:r>
                        <a:rPr lang="en-US" sz="3800" i="1">
                          <a:latin typeface="Cambria Math" panose="02040503050406030204" pitchFamily="18" charset="0"/>
                          <a:ea typeface="Cambria Math" panose="02040503050406030204" pitchFamily="18" charset="0"/>
                          <a:cs typeface="Arial" panose="020B0604020202020204" pitchFamily="34" charset="0"/>
                        </a:rPr>
                        <m:t>°</m:t>
                      </m:r>
                      <m:d>
                        <m:dPr>
                          <m:ctrlPr>
                            <a:rPr lang="en-US" sz="3800" i="1" smtClean="0">
                              <a:latin typeface="Cambria Math" panose="02040503050406030204" pitchFamily="18" charset="0"/>
                              <a:ea typeface="Cambria Math" panose="02040503050406030204" pitchFamily="18" charset="0"/>
                              <a:cs typeface="Arial" panose="020B0604020202020204" pitchFamily="34" charset="0"/>
                            </a:rPr>
                          </m:ctrlPr>
                        </m:dPr>
                        <m:e>
                          <m:r>
                            <a:rPr lang="en-US" sz="3800" b="0" i="1" smtClean="0">
                              <a:latin typeface="Cambria Math" panose="02040503050406030204" pitchFamily="18" charset="0"/>
                              <a:ea typeface="Cambria Math" panose="02040503050406030204" pitchFamily="18" charset="0"/>
                              <a:cs typeface="Arial" panose="020B0604020202020204" pitchFamily="34" charset="0"/>
                            </a:rPr>
                            <m:t>𝑘</m:t>
                          </m:r>
                          <m:r>
                            <a:rPr lang="en-US" sz="3800" b="0" i="1" smtClean="0">
                              <a:latin typeface="Cambria Math" panose="02040503050406030204" pitchFamily="18" charset="0"/>
                              <a:ea typeface="Cambria Math" panose="02040503050406030204" pitchFamily="18" charset="0"/>
                              <a:cs typeface="Arial" panose="020B0604020202020204" pitchFamily="34" charset="0"/>
                            </a:rPr>
                            <m:t>𝜖</m:t>
                          </m:r>
                          <m:r>
                            <a:rPr lang="en-US" sz="3800" b="0" i="1" smtClean="0">
                              <a:latin typeface="Cambria Math" panose="02040503050406030204" pitchFamily="18" charset="0"/>
                              <a:ea typeface="Cambria Math" panose="02040503050406030204" pitchFamily="18" charset="0"/>
                              <a:cs typeface="Arial" panose="020B0604020202020204" pitchFamily="34" charset="0"/>
                            </a:rPr>
                            <m:t>𝑍</m:t>
                          </m:r>
                        </m:e>
                      </m:d>
                    </m:oMath>
                  </m:oMathPara>
                </a14:m>
                <a:endParaRPr lang="en-US" sz="3800">
                  <a:latin typeface="Arial" panose="020B0604020202020204" pitchFamily="34" charset="0"/>
                  <a:ea typeface="Cambria Math" panose="02040503050406030204" pitchFamily="18" charset="0"/>
                  <a:cs typeface="Arial" panose="020B0604020202020204" pitchFamily="34" charset="0"/>
                </a:endParaRPr>
              </a:p>
              <a:p>
                <a:pPr marL="571500" indent="-571500">
                  <a:lnSpc>
                    <a:spcPct val="150000"/>
                  </a:lnSpc>
                  <a:buFontTx/>
                  <a:buChar char="-"/>
                </a:pPr>
                <a:r>
                  <a:rPr lang="en-US" sz="3800">
                    <a:solidFill>
                      <a:prstClr val="black"/>
                    </a:solidFill>
                    <a:latin typeface="Arial" panose="020B0604020202020204" pitchFamily="34" charset="0"/>
                    <a:cs typeface="Arial" panose="020B0604020202020204" pitchFamily="34" charset="0"/>
                  </a:rPr>
                  <a:t>Các góc lượng giác tia đầu </a:t>
                </a:r>
                <a14:m>
                  <m:oMath xmlns:m="http://schemas.openxmlformats.org/officeDocument/2006/math">
                    <m:r>
                      <a:rPr lang="en-US" sz="3800" i="1" smtClean="0">
                        <a:solidFill>
                          <a:prstClr val="black"/>
                        </a:solidFill>
                        <a:latin typeface="Cambria Math" panose="02040503050406030204" pitchFamily="18" charset="0"/>
                        <a:cs typeface="Arial" panose="020B0604020202020204" pitchFamily="34" charset="0"/>
                      </a:rPr>
                      <m:t>𝑂</m:t>
                    </m:r>
                    <m:r>
                      <a:rPr lang="en-US" sz="3800" b="0" i="1" smtClean="0">
                        <a:solidFill>
                          <a:prstClr val="black"/>
                        </a:solidFill>
                        <a:latin typeface="Cambria Math" panose="02040503050406030204" pitchFamily="18" charset="0"/>
                        <a:cs typeface="Arial" panose="020B0604020202020204" pitchFamily="34" charset="0"/>
                      </a:rPr>
                      <m:t>𝑣</m:t>
                    </m:r>
                  </m:oMath>
                </a14:m>
                <a:r>
                  <a:rPr lang="en-US" sz="3800">
                    <a:solidFill>
                      <a:prstClr val="black"/>
                    </a:solidFill>
                    <a:latin typeface="Arial" panose="020B0604020202020204" pitchFamily="34" charset="0"/>
                    <a:cs typeface="Arial" panose="020B0604020202020204" pitchFamily="34" charset="0"/>
                  </a:rPr>
                  <a:t>, tia cuối </a:t>
                </a:r>
                <a14:m>
                  <m:oMath xmlns:m="http://schemas.openxmlformats.org/officeDocument/2006/math">
                    <m:r>
                      <a:rPr lang="en-US" sz="3800" i="1">
                        <a:solidFill>
                          <a:prstClr val="black"/>
                        </a:solidFill>
                        <a:latin typeface="Cambria Math" panose="02040503050406030204" pitchFamily="18" charset="0"/>
                        <a:cs typeface="Arial" panose="020B0604020202020204" pitchFamily="34" charset="0"/>
                      </a:rPr>
                      <m:t>𝑂𝑢</m:t>
                    </m:r>
                  </m:oMath>
                </a14:m>
                <a:r>
                  <a:rPr lang="en-US" sz="3800">
                    <a:solidFill>
                      <a:prstClr val="black"/>
                    </a:solidFill>
                    <a:latin typeface="Arial" panose="020B0604020202020204" pitchFamily="34" charset="0"/>
                    <a:cs typeface="Arial" panose="020B0604020202020204" pitchFamily="34" charset="0"/>
                  </a:rPr>
                  <a:t> có số đo là </a:t>
                </a:r>
              </a:p>
              <a:p>
                <a:pPr>
                  <a:lnSpc>
                    <a:spcPct val="150000"/>
                  </a:lnSpc>
                </a:pPr>
                <a14:m>
                  <m:oMathPara xmlns:m="http://schemas.openxmlformats.org/officeDocument/2006/math">
                    <m:oMathParaPr>
                      <m:jc m:val="centerGroup"/>
                    </m:oMathParaPr>
                    <m:oMath xmlns:m="http://schemas.openxmlformats.org/officeDocument/2006/math">
                      <m:r>
                        <a:rPr lang="en-US" sz="3800" i="1">
                          <a:solidFill>
                            <a:prstClr val="black"/>
                          </a:solidFill>
                          <a:latin typeface="Cambria Math" panose="02040503050406030204" pitchFamily="18" charset="0"/>
                          <a:cs typeface="Arial" panose="020B0604020202020204" pitchFamily="34" charset="0"/>
                        </a:rPr>
                        <m:t>𝑠</m:t>
                      </m:r>
                      <m:r>
                        <a:rPr lang="en-US" sz="3800" i="1">
                          <a:solidFill>
                            <a:prstClr val="black"/>
                          </a:solidFill>
                          <a:latin typeface="Cambria Math" panose="02040503050406030204" pitchFamily="18" charset="0"/>
                          <a:cs typeface="Arial" panose="020B0604020202020204" pitchFamily="34" charset="0"/>
                        </a:rPr>
                        <m:t>đ</m:t>
                      </m:r>
                      <m:d>
                        <m:dPr>
                          <m:ctrlPr>
                            <a:rPr lang="en-US" sz="3800" i="1">
                              <a:solidFill>
                                <a:prstClr val="black"/>
                              </a:solidFill>
                              <a:latin typeface="Cambria Math" panose="02040503050406030204" pitchFamily="18" charset="0"/>
                              <a:cs typeface="Arial" panose="020B0604020202020204" pitchFamily="34" charset="0"/>
                            </a:rPr>
                          </m:ctrlPr>
                        </m:dPr>
                        <m:e>
                          <m:r>
                            <a:rPr lang="en-US" sz="3800" i="1">
                              <a:latin typeface="Cambria Math" panose="02040503050406030204" pitchFamily="18" charset="0"/>
                              <a:cs typeface="Arial" panose="020B0604020202020204" pitchFamily="34" charset="0"/>
                            </a:rPr>
                            <m:t>𝑂</m:t>
                          </m:r>
                          <m:r>
                            <a:rPr lang="en-US" sz="3800" b="0" i="1" smtClean="0">
                              <a:latin typeface="Cambria Math" panose="02040503050406030204" pitchFamily="18" charset="0"/>
                              <a:cs typeface="Arial" panose="020B0604020202020204" pitchFamily="34" charset="0"/>
                            </a:rPr>
                            <m:t>𝑣</m:t>
                          </m:r>
                          <m:r>
                            <a:rPr lang="en-US" sz="3800" b="0" i="1" smtClean="0">
                              <a:latin typeface="Cambria Math" panose="02040503050406030204" pitchFamily="18" charset="0"/>
                              <a:cs typeface="Arial" panose="020B0604020202020204" pitchFamily="34" charset="0"/>
                            </a:rPr>
                            <m:t>,</m:t>
                          </m:r>
                          <m:r>
                            <a:rPr lang="en-US" sz="3800" i="1">
                              <a:latin typeface="Cambria Math" panose="02040503050406030204" pitchFamily="18" charset="0"/>
                              <a:cs typeface="Arial" panose="020B0604020202020204" pitchFamily="34" charset="0"/>
                            </a:rPr>
                            <m:t>𝑂</m:t>
                          </m:r>
                          <m:r>
                            <a:rPr lang="en-US" sz="3800" b="0" i="1" smtClean="0">
                              <a:latin typeface="Cambria Math" panose="02040503050406030204" pitchFamily="18" charset="0"/>
                              <a:cs typeface="Arial" panose="020B0604020202020204" pitchFamily="34" charset="0"/>
                            </a:rPr>
                            <m:t>𝑢</m:t>
                          </m:r>
                        </m:e>
                      </m:d>
                      <m:r>
                        <a:rPr lang="en-US" sz="3800" i="1">
                          <a:latin typeface="Cambria Math" panose="02040503050406030204" pitchFamily="18" charset="0"/>
                          <a:cs typeface="Arial" panose="020B0604020202020204" pitchFamily="34" charset="0"/>
                        </a:rPr>
                        <m:t>=</m:t>
                      </m:r>
                      <m:r>
                        <a:rPr lang="en-US" sz="3800" b="0" i="0" smtClean="0">
                          <a:latin typeface="Cambria Math" panose="02040503050406030204" pitchFamily="18" charset="0"/>
                          <a:cs typeface="Arial" panose="020B0604020202020204" pitchFamily="34" charset="0"/>
                        </a:rPr>
                        <m:t>−</m:t>
                      </m:r>
                      <m:r>
                        <a:rPr lang="en-US" sz="3800">
                          <a:latin typeface="Cambria Math" panose="02040503050406030204" pitchFamily="18" charset="0"/>
                          <a:ea typeface="Cambria Math" panose="02040503050406030204" pitchFamily="18" charset="0"/>
                          <a:cs typeface="Arial" panose="020B0604020202020204" pitchFamily="34" charset="0"/>
                        </a:rPr>
                        <m:t>60</m:t>
                      </m:r>
                      <m:r>
                        <a:rPr lang="en-US" sz="3800" i="1">
                          <a:latin typeface="Cambria Math" panose="02040503050406030204" pitchFamily="18" charset="0"/>
                          <a:ea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cs typeface="Arial" panose="020B0604020202020204" pitchFamily="34" charset="0"/>
                        </a:rPr>
                        <m:t>+</m:t>
                      </m:r>
                      <m:r>
                        <m:rPr>
                          <m:sty m:val="p"/>
                        </m:rPr>
                        <a:rPr lang="en-US" sz="3800">
                          <a:solidFill>
                            <a:prstClr val="black"/>
                          </a:solidFill>
                          <a:latin typeface="Cambria Math" panose="02040503050406030204" pitchFamily="18" charset="0"/>
                          <a:cs typeface="Arial" panose="020B0604020202020204" pitchFamily="34" charset="0"/>
                        </a:rPr>
                        <m:t>k</m:t>
                      </m:r>
                      <m:r>
                        <a:rPr lang="en-US" sz="3800">
                          <a:latin typeface="Cambria Math" panose="02040503050406030204" pitchFamily="18" charset="0"/>
                          <a:ea typeface="Cambria Math" panose="02040503050406030204" pitchFamily="18" charset="0"/>
                          <a:cs typeface="Arial" panose="020B0604020202020204" pitchFamily="34" charset="0"/>
                        </a:rPr>
                        <m:t>360</m:t>
                      </m:r>
                      <m:r>
                        <a:rPr lang="en-US" sz="3800" i="1">
                          <a:latin typeface="Cambria Math" panose="02040503050406030204" pitchFamily="18" charset="0"/>
                          <a:ea typeface="Cambria Math" panose="02040503050406030204" pitchFamily="18" charset="0"/>
                          <a:cs typeface="Arial" panose="020B0604020202020204" pitchFamily="34" charset="0"/>
                        </a:rPr>
                        <m:t>°</m:t>
                      </m:r>
                      <m:d>
                        <m:dPr>
                          <m:ctrlPr>
                            <a:rPr lang="en-US" sz="3800" i="1">
                              <a:latin typeface="Cambria Math" panose="02040503050406030204" pitchFamily="18" charset="0"/>
                              <a:ea typeface="Cambria Math" panose="02040503050406030204" pitchFamily="18" charset="0"/>
                              <a:cs typeface="Arial" panose="020B0604020202020204" pitchFamily="34" charset="0"/>
                            </a:rPr>
                          </m:ctrlPr>
                        </m:dPr>
                        <m:e>
                          <m:r>
                            <a:rPr lang="en-US" sz="3800" i="1">
                              <a:latin typeface="Cambria Math" panose="02040503050406030204" pitchFamily="18" charset="0"/>
                              <a:ea typeface="Cambria Math" panose="02040503050406030204" pitchFamily="18" charset="0"/>
                              <a:cs typeface="Arial" panose="020B0604020202020204" pitchFamily="34" charset="0"/>
                            </a:rPr>
                            <m:t>𝑘</m:t>
                          </m:r>
                          <m:r>
                            <a:rPr lang="en-US" sz="3800" i="1">
                              <a:latin typeface="Cambria Math" panose="02040503050406030204" pitchFamily="18" charset="0"/>
                              <a:ea typeface="Cambria Math" panose="02040503050406030204" pitchFamily="18" charset="0"/>
                              <a:cs typeface="Arial" panose="020B0604020202020204" pitchFamily="34" charset="0"/>
                            </a:rPr>
                            <m:t>𝜖</m:t>
                          </m:r>
                          <m:r>
                            <a:rPr lang="en-US" sz="3800" i="1">
                              <a:latin typeface="Cambria Math" panose="02040503050406030204" pitchFamily="18" charset="0"/>
                              <a:ea typeface="Cambria Math" panose="02040503050406030204" pitchFamily="18" charset="0"/>
                              <a:cs typeface="Arial" panose="020B0604020202020204" pitchFamily="34" charset="0"/>
                            </a:rPr>
                            <m:t>𝑍</m:t>
                          </m:r>
                        </m:e>
                      </m:d>
                    </m:oMath>
                  </m:oMathPara>
                </a14:m>
                <a:endParaRPr lang="en-US" sz="3800">
                  <a:latin typeface="Arial" panose="020B0604020202020204" pitchFamily="34" charset="0"/>
                  <a:ea typeface="Cambria Math" panose="02040503050406030204" pitchFamily="18"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1196187" y="3864025"/>
                <a:ext cx="10843413" cy="6232475"/>
              </a:xfrm>
              <a:prstGeom prst="rect">
                <a:avLst/>
              </a:prstGeom>
              <a:blipFill>
                <a:blip r:embed="rId18"/>
                <a:stretch>
                  <a:fillRect l="-1855"/>
                </a:stretch>
              </a:blipFill>
            </p:spPr>
            <p:txBody>
              <a:bodyPr/>
              <a:lstStyle/>
              <a:p>
                <a:r>
                  <a:rPr lang="en-US">
                    <a:noFill/>
                  </a:rPr>
                  <a:t> </a:t>
                </a:r>
              </a:p>
            </p:txBody>
          </p:sp>
        </mc:Fallback>
      </mc:AlternateContent>
      <p:pic>
        <p:nvPicPr>
          <p:cNvPr id="22" name="Picture 21"/>
          <p:cNvPicPr>
            <a:picLocks noChangeAspect="1"/>
          </p:cNvPicPr>
          <p:nvPr/>
        </p:nvPicPr>
        <p:blipFill>
          <a:blip r:embed="rId19"/>
          <a:stretch>
            <a:fillRect/>
          </a:stretch>
        </p:blipFill>
        <p:spPr>
          <a:xfrm rot="2162202">
            <a:off x="16863319" y="100282"/>
            <a:ext cx="1115665" cy="1061295"/>
          </a:xfrm>
          <a:prstGeom prst="rect">
            <a:avLst/>
          </a:prstGeom>
        </p:spPr>
      </p:pic>
      <p:pic>
        <p:nvPicPr>
          <p:cNvPr id="23" name="Picture 22"/>
          <p:cNvPicPr>
            <a:picLocks noChangeAspect="1"/>
          </p:cNvPicPr>
          <p:nvPr/>
        </p:nvPicPr>
        <p:blipFill>
          <a:blip r:embed="rId20"/>
          <a:stretch>
            <a:fillRect/>
          </a:stretch>
        </p:blipFill>
        <p:spPr>
          <a:xfrm rot="12653521">
            <a:off x="-522011" y="8240683"/>
            <a:ext cx="1756822" cy="1717120"/>
          </a:xfrm>
          <a:prstGeom prst="rect">
            <a:avLst/>
          </a:prstGeom>
        </p:spPr>
      </p:pic>
    </p:spTree>
    <p:extLst>
      <p:ext uri="{BB962C8B-B14F-4D97-AF65-F5344CB8AC3E}">
        <p14:creationId xmlns:p14="http://schemas.microsoft.com/office/powerpoint/2010/main" val="118675890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20" dur="500"/>
                                        <p:tgtEl>
                                          <p:spTgt spid="21">
                                            <p:txEl>
                                              <p:pRg st="0" end="0"/>
                                            </p:txEl>
                                          </p:spTgt>
                                        </p:tgtEl>
                                      </p:cBhvr>
                                    </p:animEffect>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24" dur="500"/>
                                        <p:tgtEl>
                                          <p:spTgt spid="21">
                                            <p:txEl>
                                              <p:pRg st="1" end="1"/>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21">
                                            <p:txEl>
                                              <p:pRg st="2" end="2"/>
                                            </p:txEl>
                                          </p:spTgt>
                                        </p:tgtEl>
                                        <p:attrNameLst>
                                          <p:attrName>style.visibility</p:attrName>
                                        </p:attrNameLst>
                                      </p:cBhvr>
                                      <p:to>
                                        <p:strVal val="visible"/>
                                      </p:to>
                                    </p:set>
                                    <p:animEffect transition="in" filter="randombar(horizontal)">
                                      <p:cBhvr>
                                        <p:cTn id="27" dur="500"/>
                                        <p:tgtEl>
                                          <p:spTgt spid="21">
                                            <p:txEl>
                                              <p:pRg st="2" end="2"/>
                                            </p:txEl>
                                          </p:spTgt>
                                        </p:tgtEl>
                                      </p:cBhvr>
                                    </p:animEffec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21">
                                            <p:txEl>
                                              <p:pRg st="3" end="3"/>
                                            </p:txEl>
                                          </p:spTgt>
                                        </p:tgtEl>
                                        <p:attrNameLst>
                                          <p:attrName>style.visibility</p:attrName>
                                        </p:attrNameLst>
                                      </p:cBhvr>
                                      <p:to>
                                        <p:strVal val="visible"/>
                                      </p:to>
                                    </p:set>
                                    <p:animEffect transition="in" filter="wipe(left)">
                                      <p:cBhvr>
                                        <p:cTn id="31" dur="500"/>
                                        <p:tgtEl>
                                          <p:spTgt spid="21">
                                            <p:txEl>
                                              <p:pRg st="3" end="3"/>
                                            </p:txEl>
                                          </p:spTgt>
                                        </p:tgtEl>
                                      </p:cBhvr>
                                    </p:animEffect>
                                  </p:childTnLst>
                                </p:cTn>
                              </p:par>
                              <p:par>
                                <p:cTn id="32" presetID="22" presetClass="entr" presetSubtype="8" fill="hold" nodeType="withEffect">
                                  <p:stCondLst>
                                    <p:cond delay="0"/>
                                  </p:stCondLst>
                                  <p:childTnLst>
                                    <p:set>
                                      <p:cBhvr>
                                        <p:cTn id="33" dur="1" fill="hold">
                                          <p:stCondLst>
                                            <p:cond delay="0"/>
                                          </p:stCondLst>
                                        </p:cTn>
                                        <p:tgtEl>
                                          <p:spTgt spid="21">
                                            <p:txEl>
                                              <p:pRg st="4" end="4"/>
                                            </p:txEl>
                                          </p:spTgt>
                                        </p:tgtEl>
                                        <p:attrNameLst>
                                          <p:attrName>style.visibility</p:attrName>
                                        </p:attrNameLst>
                                      </p:cBhvr>
                                      <p:to>
                                        <p:strVal val="visible"/>
                                      </p:to>
                                    </p:set>
                                    <p:animEffect transition="in" filter="wipe(left)">
                                      <p:cBhvr>
                                        <p:cTn id="34" dur="500"/>
                                        <p:tgtEl>
                                          <p:spTgt spid="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6856628" y="2572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005916"/>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mn-cs"/>
                </a:rPr>
                <a:t>LUYỆN</a:t>
              </a:r>
              <a:r>
                <a:rPr kumimoji="0" lang="en-US" sz="4500" b="1" i="0" u="none" strike="noStrike" kern="1200" cap="none" spc="0" normalizeH="0" noProof="0">
                  <a:ln>
                    <a:noFill/>
                  </a:ln>
                  <a:solidFill>
                    <a:schemeClr val="bg1"/>
                  </a:solidFill>
                  <a:effectLst/>
                  <a:uLnTx/>
                  <a:uFillTx/>
                  <a:latin typeface="Arial" panose="020B0604020202020204" pitchFamily="34" charset="0"/>
                  <a:ea typeface="Times New Roman" panose="02020603050405020304" pitchFamily="18" charset="0"/>
                  <a:cs typeface="+mn-cs"/>
                </a:rPr>
                <a:t> TẬP </a:t>
              </a:r>
              <a:r>
                <a:rPr kumimoji="0" lang="en-US" sz="4500" b="1"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mn-cs"/>
                </a:rPr>
                <a:t>1</a:t>
              </a:r>
              <a:endParaRPr kumimoji="0" lang="en-US" sz="4500" b="0"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xmlns:a14="http://schemas.microsoft.com/office/drawing/2010/main">
        <mc:Choice Requires="a14">
          <p:sp>
            <p:nvSpPr>
              <p:cNvPr id="19" name="Rectangle 18"/>
              <p:cNvSpPr/>
              <p:nvPr/>
            </p:nvSpPr>
            <p:spPr>
              <a:xfrm>
                <a:off x="1523375" y="1500751"/>
                <a:ext cx="15544800" cy="1969193"/>
              </a:xfrm>
              <a:prstGeom prst="rect">
                <a:avLst/>
              </a:prstGeom>
            </p:spPr>
            <p:txBody>
              <a:bodyPr wrap="square">
                <a:spAutoFit/>
              </a:bodyPr>
              <a:lstStyle/>
              <a:p>
                <a:pPr lvl="0" algn="just">
                  <a:lnSpc>
                    <a:spcPct val="150000"/>
                  </a:lnSpc>
                </a:pPr>
                <a:r>
                  <a:rPr lang="vi-VN" sz="4000">
                    <a:solidFill>
                      <a:srgbClr val="000000"/>
                    </a:solidFill>
                    <a:latin typeface="Arial" panose="020B0604020202020204" pitchFamily="34" charset="0"/>
                    <a:cs typeface="Arial" panose="020B0604020202020204" pitchFamily="34" charset="0"/>
                  </a:rPr>
                  <a:t>Cho góc hình học  </a:t>
                </a:r>
                <a14:m>
                  <m:oMath xmlns:m="http://schemas.openxmlformats.org/officeDocument/2006/math">
                    <m:acc>
                      <m:accPr>
                        <m:chr m:val="̂"/>
                        <m:ctrlPr>
                          <a:rPr lang="en-US" sz="4000" i="1">
                            <a:solidFill>
                              <a:prstClr val="black"/>
                            </a:solidFill>
                            <a:latin typeface="Cambria Math" panose="02040503050406030204" pitchFamily="18" charset="0"/>
                            <a:cs typeface="Arial" panose="020B0604020202020204" pitchFamily="34" charset="0"/>
                          </a:rPr>
                        </m:ctrlPr>
                      </m:accPr>
                      <m:e>
                        <m:r>
                          <a:rPr lang="en-US" sz="4000" i="1">
                            <a:solidFill>
                              <a:prstClr val="black"/>
                            </a:solidFill>
                            <a:latin typeface="Cambria Math" panose="02040503050406030204" pitchFamily="18" charset="0"/>
                            <a:cs typeface="Arial" panose="020B0604020202020204" pitchFamily="34" charset="0"/>
                          </a:rPr>
                          <m:t>𝑢𝑂𝑣</m:t>
                        </m:r>
                      </m:e>
                    </m:acc>
                    <m:r>
                      <a:rPr lang="en-US" sz="4000" i="1">
                        <a:solidFill>
                          <a:prstClr val="black"/>
                        </a:solidFill>
                        <a:latin typeface="Cambria Math" panose="02040503050406030204" pitchFamily="18" charset="0"/>
                        <a:cs typeface="Arial" panose="020B0604020202020204" pitchFamily="34" charset="0"/>
                      </a:rPr>
                      <m:t>=</m:t>
                    </m:r>
                    <m:r>
                      <a:rPr lang="en-US" sz="4000">
                        <a:solidFill>
                          <a:prstClr val="black"/>
                        </a:solidFill>
                        <a:latin typeface="Cambria Math" panose="02040503050406030204" pitchFamily="18" charset="0"/>
                        <a:cs typeface="Arial" panose="020B0604020202020204" pitchFamily="34" charset="0"/>
                      </a:rPr>
                      <m:t>45</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a:t>
                </a:r>
                <a:r>
                  <a:rPr lang="vi-VN" sz="4000">
                    <a:solidFill>
                      <a:srgbClr val="000000"/>
                    </a:solidFill>
                    <a:latin typeface="Arial" panose="020B0604020202020204" pitchFamily="34" charset="0"/>
                    <a:cs typeface="Arial" panose="020B0604020202020204" pitchFamily="34" charset="0"/>
                  </a:rPr>
                  <a:t>. Xác định số đo của góc lượng giác</a:t>
                </a:r>
                <a:endParaRPr lang="en-US" sz="4000">
                  <a:solidFill>
                    <a:srgbClr val="000000"/>
                  </a:solidFill>
                  <a:latin typeface="Arial" panose="020B0604020202020204" pitchFamily="34" charset="0"/>
                  <a:cs typeface="Arial" panose="020B0604020202020204" pitchFamily="34" charset="0"/>
                </a:endParaRPr>
              </a:p>
              <a:p>
                <a:pPr lvl="0" algn="just">
                  <a:lnSpc>
                    <a:spcPct val="150000"/>
                  </a:lnSpc>
                </a:pPr>
                <a14:m>
                  <m:oMath xmlns:m="http://schemas.openxmlformats.org/officeDocument/2006/math">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𝑂𝑢</m:t>
                        </m:r>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𝑂𝑣</m:t>
                        </m:r>
                      </m:e>
                    </m:d>
                  </m:oMath>
                </a14:m>
                <a:r>
                  <a:rPr lang="vi-VN" sz="4000">
                    <a:solidFill>
                      <a:srgbClr val="000000"/>
                    </a:solidFill>
                    <a:latin typeface="Arial" panose="020B0604020202020204" pitchFamily="34" charset="0"/>
                    <a:cs typeface="Arial" panose="020B0604020202020204" pitchFamily="34" charset="0"/>
                  </a:rPr>
                  <a:t> trong mỗi trường hợp sau:</a:t>
                </a:r>
                <a:endParaRPr lang="en-US" sz="4000">
                  <a:latin typeface="Arial" panose="020B0604020202020204" pitchFamily="34"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523375" y="1500751"/>
                <a:ext cx="15544800" cy="1969193"/>
              </a:xfrm>
              <a:prstGeom prst="rect">
                <a:avLst/>
              </a:prstGeom>
              <a:blipFill>
                <a:blip r:embed="rId4"/>
                <a:stretch>
                  <a:fillRect l="-1412" b="-65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695450" y="7581900"/>
                <a:ext cx="14897100" cy="1938992"/>
              </a:xfrm>
              <a:prstGeom prst="rect">
                <a:avLst/>
              </a:prstGeom>
            </p:spPr>
            <p:txBody>
              <a:bodyPr wrap="square">
                <a:spAutoFit/>
              </a:bodyPr>
              <a:lstStyle/>
              <a:p>
                <a:pPr algn="just">
                  <a:lnSpc>
                    <a:spcPct val="150000"/>
                  </a:lnSpc>
                </a:pPr>
                <a:r>
                  <a:rPr lang="en-US" sz="4000">
                    <a:latin typeface="Arial" panose="020B0604020202020204" pitchFamily="34" charset="0"/>
                    <a:ea typeface="Times New Roman" panose="02020603050405020304" pitchFamily="18" charset="0"/>
                    <a:cs typeface="Arial" panose="020B0604020202020204" pitchFamily="34" charset="0"/>
                  </a:rPr>
                  <a:t>Góc lượng giác tia đầu Ou, tia cuối Ov, quay theo chiều dương có số đo là: </a:t>
                </a:r>
                <a14:m>
                  <m:oMath xmlns:m="http://schemas.openxmlformats.org/officeDocument/2006/math">
                    <m:r>
                      <a:rPr lang="en-US" sz="4000" i="1" smtClean="0">
                        <a:latin typeface="Cambria Math" panose="02040503050406030204" pitchFamily="18" charset="0"/>
                        <a:ea typeface="Times New Roman" panose="02020603050405020304" pitchFamily="18" charset="0"/>
                        <a:cs typeface="Arial" panose="020B0604020202020204" pitchFamily="34" charset="0"/>
                      </a:rPr>
                      <m:t>𝑠</m:t>
                    </m:r>
                    <m:r>
                      <a:rPr lang="en-US" sz="4000" i="1" smtClean="0">
                        <a:latin typeface="Cambria Math" panose="02040503050406030204" pitchFamily="18" charset="0"/>
                        <a:ea typeface="Times New Roman" panose="02020603050405020304" pitchFamily="18" charset="0"/>
                        <a:cs typeface="Arial" panose="020B0604020202020204" pitchFamily="34" charset="0"/>
                      </a:rPr>
                      <m:t>đ(</m:t>
                    </m:r>
                    <m:r>
                      <a:rPr lang="en-US" sz="4000" i="1" smtClean="0">
                        <a:latin typeface="Cambria Math" panose="02040503050406030204" pitchFamily="18" charset="0"/>
                        <a:ea typeface="Times New Roman" panose="02020603050405020304" pitchFamily="18" charset="0"/>
                        <a:cs typeface="Arial" panose="020B0604020202020204" pitchFamily="34" charset="0"/>
                      </a:rPr>
                      <m:t>𝑂𝑢</m:t>
                    </m:r>
                    <m:r>
                      <a:rPr lang="en-US" sz="4000" i="1">
                        <a:latin typeface="Cambria Math" panose="02040503050406030204" pitchFamily="18" charset="0"/>
                        <a:ea typeface="Times New Roman" panose="02020603050405020304" pitchFamily="18" charset="0"/>
                        <a:cs typeface="Arial" panose="020B0604020202020204" pitchFamily="34" charset="0"/>
                      </a:rPr>
                      <m:t>, </m:t>
                    </m:r>
                    <m:r>
                      <a:rPr lang="en-US" sz="4000" i="1">
                        <a:latin typeface="Cambria Math" panose="02040503050406030204" pitchFamily="18" charset="0"/>
                        <a:ea typeface="Times New Roman" panose="02020603050405020304" pitchFamily="18" charset="0"/>
                        <a:cs typeface="Arial" panose="020B0604020202020204" pitchFamily="34" charset="0"/>
                      </a:rPr>
                      <m:t>𝑂𝑣</m:t>
                    </m:r>
                    <m:r>
                      <a:rPr lang="en-US" sz="4000" i="1">
                        <a:latin typeface="Cambria Math" panose="02040503050406030204" pitchFamily="18" charset="0"/>
                        <a:ea typeface="Times New Roman" panose="02020603050405020304" pitchFamily="18" charset="0"/>
                        <a:cs typeface="Arial" panose="020B0604020202020204" pitchFamily="34" charset="0"/>
                      </a:rPr>
                      <m:t>)=45</m:t>
                    </m:r>
                  </m:oMath>
                </a14:m>
                <a:r>
                  <a:rPr lang="en-US" sz="4000">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20" name="Rectangle 19"/>
              <p:cNvSpPr>
                <a:spLocks noRot="1" noChangeAspect="1" noMove="1" noResize="1" noEditPoints="1" noAdjustHandles="1" noChangeArrowheads="1" noChangeShapeType="1" noTextEdit="1"/>
              </p:cNvSpPr>
              <p:nvPr/>
            </p:nvSpPr>
            <p:spPr>
              <a:xfrm>
                <a:off x="1695450" y="7581900"/>
                <a:ext cx="14897100" cy="1938992"/>
              </a:xfrm>
              <a:prstGeom prst="rect">
                <a:avLst/>
              </a:prstGeom>
              <a:blipFill>
                <a:blip r:embed="rId5"/>
                <a:stretch>
                  <a:fillRect l="-1432" r="-1473" b="-7233"/>
                </a:stretch>
              </a:blipFill>
            </p:spPr>
            <p:txBody>
              <a:bodyPr/>
              <a:lstStyle/>
              <a:p>
                <a:r>
                  <a:rPr lang="en-US">
                    <a:noFill/>
                  </a:rPr>
                  <a:t> </a:t>
                </a:r>
              </a:p>
            </p:txBody>
          </p:sp>
        </mc:Fallback>
      </mc:AlternateContent>
      <p:pic>
        <p:nvPicPr>
          <p:cNvPr id="23" name="Picture 22"/>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Effect>
                      <a14:brightnessContrast contrast="-20000"/>
                    </a14:imgEffect>
                  </a14:imgLayer>
                </a14:imgProps>
              </a:ext>
            </a:extLst>
          </a:blip>
          <a:stretch>
            <a:fillRect/>
          </a:stretch>
        </p:blipFill>
        <p:spPr>
          <a:xfrm>
            <a:off x="4676076" y="3481951"/>
            <a:ext cx="9239398" cy="3275786"/>
          </a:xfrm>
          <a:prstGeom prst="rect">
            <a:avLst/>
          </a:prstGeom>
        </p:spPr>
      </p:pic>
      <p:sp>
        <p:nvSpPr>
          <p:cNvPr id="24" name="Oval Callout 23"/>
          <p:cNvSpPr/>
          <p:nvPr/>
        </p:nvSpPr>
        <p:spPr>
          <a:xfrm>
            <a:off x="1981200" y="6377551"/>
            <a:ext cx="1663033" cy="9343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6" name="Picture 25"/>
          <p:cNvPicPr>
            <a:picLocks noChangeAspect="1"/>
          </p:cNvPicPr>
          <p:nvPr/>
        </p:nvPicPr>
        <p:blipFill>
          <a:blip r:embed="rId8"/>
          <a:stretch>
            <a:fillRect/>
          </a:stretch>
        </p:blipFill>
        <p:spPr>
          <a:xfrm>
            <a:off x="16575061" y="300359"/>
            <a:ext cx="1366201" cy="988369"/>
          </a:xfrm>
          <a:prstGeom prst="rect">
            <a:avLst/>
          </a:prstGeom>
        </p:spPr>
      </p:pic>
      <p:pic>
        <p:nvPicPr>
          <p:cNvPr id="27" name="Picture 26"/>
          <p:cNvPicPr>
            <a:picLocks noChangeAspect="1"/>
          </p:cNvPicPr>
          <p:nvPr/>
        </p:nvPicPr>
        <p:blipFill>
          <a:blip r:embed="rId9"/>
          <a:stretch>
            <a:fillRect/>
          </a:stretch>
        </p:blipFill>
        <p:spPr>
          <a:xfrm flipH="1">
            <a:off x="16542582" y="4837729"/>
            <a:ext cx="1259515" cy="2163288"/>
          </a:xfrm>
          <a:prstGeom prst="rect">
            <a:avLst/>
          </a:prstGeom>
        </p:spPr>
      </p:pic>
      <p:pic>
        <p:nvPicPr>
          <p:cNvPr id="28" name="Picture 27"/>
          <p:cNvPicPr>
            <a:picLocks noChangeAspect="1"/>
          </p:cNvPicPr>
          <p:nvPr/>
        </p:nvPicPr>
        <p:blipFill>
          <a:blip r:embed="rId10"/>
          <a:stretch>
            <a:fillRect/>
          </a:stretch>
        </p:blipFill>
        <p:spPr>
          <a:xfrm rot="10800000" flipV="1">
            <a:off x="616719" y="3469944"/>
            <a:ext cx="1163369" cy="1217732"/>
          </a:xfrm>
          <a:prstGeom prst="rect">
            <a:avLst/>
          </a:prstGeom>
        </p:spPr>
      </p:pic>
    </p:spTree>
    <p:extLst>
      <p:ext uri="{BB962C8B-B14F-4D97-AF65-F5344CB8AC3E}">
        <p14:creationId xmlns:p14="http://schemas.microsoft.com/office/powerpoint/2010/main" val="369853466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par>
                                <p:cTn id="12" presetID="10" presetClass="entr" presetSubtype="0"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randombar(horizontal)">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6856628" y="2572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005916"/>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LUYỆN TẬP 1</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xmlns:a14="http://schemas.microsoft.com/office/drawing/2010/main">
        <mc:Choice Requires="a14">
          <p:sp>
            <p:nvSpPr>
              <p:cNvPr id="19" name="Rectangle 18"/>
              <p:cNvSpPr/>
              <p:nvPr/>
            </p:nvSpPr>
            <p:spPr>
              <a:xfrm>
                <a:off x="1523375" y="1500751"/>
                <a:ext cx="15544800" cy="196919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Cho góc hình học  </a:t>
                </a:r>
                <a14:m>
                  <m:oMath xmlns:m="http://schemas.openxmlformats.org/officeDocument/2006/math">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𝑢𝑂𝑣</m:t>
                        </m:r>
                      </m:e>
                    </m:acc>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45</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Xác định số đo của góc lượng giác</a:t>
                </a: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𝑂𝑢</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𝑂𝑣</m:t>
                        </m:r>
                      </m:e>
                    </m:d>
                  </m:oMath>
                </a14:m>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trong mỗi trường hợp sau:</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523375" y="1500751"/>
                <a:ext cx="15544800" cy="1969193"/>
              </a:xfrm>
              <a:prstGeom prst="rect">
                <a:avLst/>
              </a:prstGeom>
              <a:blipFill>
                <a:blip r:embed="rId4"/>
                <a:stretch>
                  <a:fillRect l="-1412" b="-65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677961" y="7618150"/>
                <a:ext cx="14864621" cy="2051716"/>
              </a:xfrm>
              <a:prstGeom prst="rect">
                <a:avLst/>
              </a:prstGeom>
            </p:spPr>
            <p:txBody>
              <a:bodyPr wrap="square">
                <a:spAutoFit/>
              </a:bodyPr>
              <a:lstStyle/>
              <a:p>
                <a:pPr lvl="0" algn="just">
                  <a:lnSpc>
                    <a:spcPct val="150000"/>
                  </a:lnSpc>
                </a:pPr>
                <a:r>
                  <a:rPr lang="vi-VN" sz="4000">
                    <a:solidFill>
                      <a:prstClr val="black"/>
                    </a:solidFill>
                    <a:ea typeface="Times New Roman" panose="02020603050405020304" pitchFamily="18" charset="0"/>
                    <a:cs typeface="Arial" panose="020B0604020202020204" pitchFamily="34" charset="0"/>
                  </a:rPr>
                  <a:t>Góc lượng giác có tia đầu Ou, tia cuối Ov, quay theo chiều âm có số đo là</a:t>
                </a:r>
                <a:r>
                  <a:rPr lang="en-US" sz="4000">
                    <a:solidFill>
                      <a:prstClr val="black"/>
                    </a:solidFill>
                    <a:ea typeface="Times New Roman" panose="02020603050405020304" pitchFamily="18" charset="0"/>
                    <a:cs typeface="Arial" panose="020B0604020202020204" pitchFamily="34" charset="0"/>
                  </a:rPr>
                  <a:t>:</a:t>
                </a:r>
                <a:r>
                  <a:rPr lang="vi-VN" sz="4000">
                    <a:solidFill>
                      <a:prstClr val="black"/>
                    </a:solidFill>
                    <a:ea typeface="Times New Roman" panose="02020603050405020304" pitchFamily="18" charset="0"/>
                    <a:cs typeface="Arial" panose="020B0604020202020204" pitchFamily="34" charset="0"/>
                  </a:rPr>
                  <a:t> </a:t>
                </a:r>
                <a14:m>
                  <m:oMath xmlns:m="http://schemas.openxmlformats.org/officeDocument/2006/math">
                    <m:r>
                      <a:rPr lang="vi-VN"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𝑠</m:t>
                    </m:r>
                    <m:r>
                      <a:rPr lang="vi-VN"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đ(</m:t>
                    </m:r>
                    <m:r>
                      <a:rPr lang="vi-VN"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𝑂𝑢</m:t>
                    </m:r>
                    <m:r>
                      <a:rPr lang="vi-VN"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vi-VN"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𝑂𝑣</m:t>
                    </m:r>
                    <m:r>
                      <a:rPr lang="vi-VN"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 – (360° – 45°) = – 315° </m:t>
                    </m:r>
                  </m:oMath>
                </a14:m>
                <a:endParaRPr lang="vi-VN" sz="4000">
                  <a:solidFill>
                    <a:prstClr val="black"/>
                  </a:solidFill>
                  <a:ea typeface="Times New Roman" panose="02020603050405020304" pitchFamily="18"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1677961" y="7618150"/>
                <a:ext cx="14864621" cy="2051716"/>
              </a:xfrm>
              <a:prstGeom prst="rect">
                <a:avLst/>
              </a:prstGeom>
              <a:blipFill>
                <a:blip r:embed="rId5"/>
                <a:stretch>
                  <a:fillRect l="-1435" r="-1435" b="-5952"/>
                </a:stretch>
              </a:blipFill>
            </p:spPr>
            <p:txBody>
              <a:bodyPr/>
              <a:lstStyle/>
              <a:p>
                <a:r>
                  <a:rPr lang="en-US">
                    <a:noFill/>
                  </a:rPr>
                  <a:t> </a:t>
                </a:r>
              </a:p>
            </p:txBody>
          </p:sp>
        </mc:Fallback>
      </mc:AlternateContent>
      <p:pic>
        <p:nvPicPr>
          <p:cNvPr id="23" name="Picture 22"/>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Effect>
                      <a14:brightnessContrast contrast="-20000"/>
                    </a14:imgEffect>
                  </a14:imgLayer>
                </a14:imgProps>
              </a:ext>
            </a:extLst>
          </a:blip>
          <a:stretch>
            <a:fillRect/>
          </a:stretch>
        </p:blipFill>
        <p:spPr>
          <a:xfrm>
            <a:off x="4676076" y="3481951"/>
            <a:ext cx="9239398" cy="3275786"/>
          </a:xfrm>
          <a:prstGeom prst="rect">
            <a:avLst/>
          </a:prstGeom>
        </p:spPr>
      </p:pic>
      <p:sp>
        <p:nvSpPr>
          <p:cNvPr id="24" name="Oval Callout 23"/>
          <p:cNvSpPr/>
          <p:nvPr/>
        </p:nvSpPr>
        <p:spPr>
          <a:xfrm>
            <a:off x="1981200" y="6377551"/>
            <a:ext cx="1663033" cy="9343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6" name="Picture 25"/>
          <p:cNvPicPr>
            <a:picLocks noChangeAspect="1"/>
          </p:cNvPicPr>
          <p:nvPr/>
        </p:nvPicPr>
        <p:blipFill>
          <a:blip r:embed="rId8"/>
          <a:stretch>
            <a:fillRect/>
          </a:stretch>
        </p:blipFill>
        <p:spPr>
          <a:xfrm>
            <a:off x="16575061" y="300359"/>
            <a:ext cx="1366201" cy="988369"/>
          </a:xfrm>
          <a:prstGeom prst="rect">
            <a:avLst/>
          </a:prstGeom>
        </p:spPr>
      </p:pic>
      <p:pic>
        <p:nvPicPr>
          <p:cNvPr id="27" name="Picture 26"/>
          <p:cNvPicPr>
            <a:picLocks noChangeAspect="1"/>
          </p:cNvPicPr>
          <p:nvPr/>
        </p:nvPicPr>
        <p:blipFill>
          <a:blip r:embed="rId9"/>
          <a:stretch>
            <a:fillRect/>
          </a:stretch>
        </p:blipFill>
        <p:spPr>
          <a:xfrm flipH="1">
            <a:off x="16542582" y="4837729"/>
            <a:ext cx="1259515" cy="2163288"/>
          </a:xfrm>
          <a:prstGeom prst="rect">
            <a:avLst/>
          </a:prstGeom>
        </p:spPr>
      </p:pic>
      <p:pic>
        <p:nvPicPr>
          <p:cNvPr id="28" name="Picture 27"/>
          <p:cNvPicPr>
            <a:picLocks noChangeAspect="1"/>
          </p:cNvPicPr>
          <p:nvPr/>
        </p:nvPicPr>
        <p:blipFill>
          <a:blip r:embed="rId10"/>
          <a:stretch>
            <a:fillRect/>
          </a:stretch>
        </p:blipFill>
        <p:spPr>
          <a:xfrm rot="10800000" flipV="1">
            <a:off x="616719" y="3469944"/>
            <a:ext cx="1163369" cy="1217732"/>
          </a:xfrm>
          <a:prstGeom prst="rect">
            <a:avLst/>
          </a:prstGeom>
        </p:spPr>
      </p:pic>
    </p:spTree>
    <p:extLst>
      <p:ext uri="{BB962C8B-B14F-4D97-AF65-F5344CB8AC3E}">
        <p14:creationId xmlns:p14="http://schemas.microsoft.com/office/powerpoint/2010/main" val="3734810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25000"/>
          </a:blip>
          <a:srcRect b="43750"/>
          <a:stretch>
            <a:fillRect/>
          </a:stretch>
        </p:blipFill>
        <p:spPr>
          <a:xfrm>
            <a:off x="0" y="0"/>
            <a:ext cx="18288000" cy="10287000"/>
          </a:xfrm>
          <a:prstGeom prst="rect">
            <a:avLst/>
          </a:prstGeom>
        </p:spPr>
      </p:pic>
      <p:sp>
        <p:nvSpPr>
          <p:cNvPr id="17" name="Rectangle 16"/>
          <p:cNvSpPr/>
          <p:nvPr/>
        </p:nvSpPr>
        <p:spPr>
          <a:xfrm>
            <a:off x="5734050" y="1033671"/>
            <a:ext cx="6819900" cy="1061829"/>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lvl="0" algn="ctr">
              <a:lnSpc>
                <a:spcPct val="150000"/>
              </a:lnSpc>
              <a:spcAft>
                <a:spcPts val="800"/>
              </a:spcAft>
            </a:pPr>
            <a:r>
              <a:rPr lang="en-US" sz="4200" b="1">
                <a:solidFill>
                  <a:prstClr val="white"/>
                </a:solidFill>
                <a:latin typeface="Arial" panose="020B0604020202020204" pitchFamily="34" charset="0"/>
                <a:ea typeface="Times New Roman" panose="02020603050405020304" pitchFamily="18" charset="0"/>
                <a:cs typeface="Arial" panose="020B0604020202020204" pitchFamily="34" charset="0"/>
              </a:rPr>
              <a:t>b) Hệ thức chasles</a:t>
            </a:r>
            <a:endParaRPr kumimoji="0" lang="en-US" sz="42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989351" y="3224164"/>
                <a:ext cx="16155649" cy="1846659"/>
              </a:xfrm>
              <a:prstGeom prst="rect">
                <a:avLst/>
              </a:prstGeom>
            </p:spPr>
            <p:txBody>
              <a:bodyPr wrap="square">
                <a:spAutoFit/>
              </a:bodyPr>
              <a:lstStyle/>
              <a:p>
                <a:pPr algn="just">
                  <a:lnSpc>
                    <a:spcPct val="150000"/>
                  </a:lnSpc>
                </a:pPr>
                <a:r>
                  <a:rPr lang="vi-VN" sz="3800">
                    <a:solidFill>
                      <a:srgbClr val="000000"/>
                    </a:solidFill>
                    <a:latin typeface="Arial" panose="020B0604020202020204" pitchFamily="34" charset="0"/>
                    <a:cs typeface="Arial" panose="020B0604020202020204" pitchFamily="34" charset="0"/>
                  </a:rPr>
                  <a:t>Cho ba tia </a:t>
                </a:r>
                <a14:m>
                  <m:oMath xmlns:m="http://schemas.openxmlformats.org/officeDocument/2006/math">
                    <m:r>
                      <a:rPr lang="vi-VN" sz="3800" i="1" smtClean="0">
                        <a:solidFill>
                          <a:srgbClr val="000000"/>
                        </a:solidFill>
                        <a:latin typeface="Cambria Math" panose="02040503050406030204" pitchFamily="18" charset="0"/>
                      </a:rPr>
                      <m:t>𝑂𝑢</m:t>
                    </m:r>
                    <m:r>
                      <a:rPr lang="vi-VN" sz="3800" i="1" smtClean="0">
                        <a:solidFill>
                          <a:srgbClr val="000000"/>
                        </a:solidFill>
                        <a:latin typeface="Cambria Math" panose="02040503050406030204" pitchFamily="18" charset="0"/>
                      </a:rPr>
                      <m:t>, </m:t>
                    </m:r>
                    <m:r>
                      <a:rPr lang="vi-VN" sz="3800" i="1" smtClean="0">
                        <a:solidFill>
                          <a:srgbClr val="000000"/>
                        </a:solidFill>
                        <a:latin typeface="Cambria Math" panose="02040503050406030204" pitchFamily="18" charset="0"/>
                      </a:rPr>
                      <m:t>𝑂𝑣</m:t>
                    </m:r>
                    <m:r>
                      <a:rPr lang="vi-VN" sz="3800" i="1">
                        <a:solidFill>
                          <a:srgbClr val="000000"/>
                        </a:solidFill>
                        <a:latin typeface="Cambria Math" panose="02040503050406030204" pitchFamily="18" charset="0"/>
                      </a:rPr>
                      <m:t>, </m:t>
                    </m:r>
                    <m:r>
                      <a:rPr lang="vi-VN" sz="3800" i="1" smtClean="0">
                        <a:solidFill>
                          <a:srgbClr val="000000"/>
                        </a:solidFill>
                        <a:latin typeface="Cambria Math" panose="02040503050406030204" pitchFamily="18" charset="0"/>
                      </a:rPr>
                      <m:t>𝑂𝑤</m:t>
                    </m:r>
                    <m:r>
                      <a:rPr lang="en-US" sz="3800" i="1" smtClean="0">
                        <a:solidFill>
                          <a:srgbClr val="000000"/>
                        </a:solidFill>
                        <a:latin typeface="Cambria Math" panose="02040503050406030204" pitchFamily="18" charset="0"/>
                      </a:rPr>
                      <m:t> </m:t>
                    </m:r>
                  </m:oMath>
                </a14:m>
                <a:r>
                  <a:rPr lang="vi-VN" sz="3800">
                    <a:solidFill>
                      <a:srgbClr val="000000"/>
                    </a:solidFill>
                    <a:latin typeface="Arial" panose="020B0604020202020204" pitchFamily="34" charset="0"/>
                    <a:cs typeface="Arial" panose="020B0604020202020204" pitchFamily="34" charset="0"/>
                  </a:rPr>
                  <a:t>với số đo của các góc hình học </a:t>
                </a:r>
                <a14:m>
                  <m:oMath xmlns:m="http://schemas.openxmlformats.org/officeDocument/2006/math">
                    <m:r>
                      <a:rPr lang="vi-VN" sz="3800" i="1" smtClean="0">
                        <a:solidFill>
                          <a:srgbClr val="000000"/>
                        </a:solidFill>
                        <a:latin typeface="Cambria Math" panose="02040503050406030204" pitchFamily="18" charset="0"/>
                      </a:rPr>
                      <m:t>𝑢𝑂𝑣</m:t>
                    </m:r>
                  </m:oMath>
                </a14:m>
                <a:r>
                  <a:rPr lang="vi-VN" sz="3800">
                    <a:solidFill>
                      <a:srgbClr val="000000"/>
                    </a:solidFill>
                    <a:latin typeface="Arial" panose="020B0604020202020204" pitchFamily="34" charset="0"/>
                    <a:cs typeface="Arial" panose="020B0604020202020204" pitchFamily="34" charset="0"/>
                  </a:rPr>
                  <a:t> và </a:t>
                </a:r>
                <a14:m>
                  <m:oMath xmlns:m="http://schemas.openxmlformats.org/officeDocument/2006/math">
                    <m:r>
                      <a:rPr lang="vi-VN" sz="3800" i="1" smtClean="0">
                        <a:solidFill>
                          <a:srgbClr val="000000"/>
                        </a:solidFill>
                        <a:latin typeface="Cambria Math" panose="02040503050406030204" pitchFamily="18" charset="0"/>
                      </a:rPr>
                      <m:t>𝑣𝑂𝑤</m:t>
                    </m:r>
                  </m:oMath>
                </a14:m>
                <a:r>
                  <a:rPr lang="vi-VN" sz="3800">
                    <a:solidFill>
                      <a:srgbClr val="000000"/>
                    </a:solidFill>
                    <a:latin typeface="Arial" panose="020B0604020202020204" pitchFamily="34" charset="0"/>
                    <a:cs typeface="Arial" panose="020B0604020202020204" pitchFamily="34" charset="0"/>
                  </a:rPr>
                  <a:t> lần lượt là </a:t>
                </a:r>
                <a14:m>
                  <m:oMath xmlns:m="http://schemas.openxmlformats.org/officeDocument/2006/math">
                    <m:r>
                      <a:rPr lang="vi-VN" sz="3800" i="1" smtClean="0">
                        <a:solidFill>
                          <a:srgbClr val="000000"/>
                        </a:solidFill>
                        <a:latin typeface="Cambria Math" panose="02040503050406030204" pitchFamily="18" charset="0"/>
                      </a:rPr>
                      <m:t>30</m:t>
                    </m:r>
                    <m:r>
                      <a:rPr lang="vi-VN" sz="3800" i="1" smtClean="0">
                        <a:solidFill>
                          <a:srgbClr val="000000"/>
                        </a:solidFill>
                        <a:latin typeface="Cambria Math" panose="02040503050406030204" pitchFamily="18" charset="0"/>
                        <a:ea typeface="Cambria Math" panose="02040503050406030204" pitchFamily="18" charset="0"/>
                      </a:rPr>
                      <m:t>°</m:t>
                    </m:r>
                  </m:oMath>
                </a14:m>
                <a:r>
                  <a:rPr lang="vi-VN" sz="3800">
                    <a:solidFill>
                      <a:srgbClr val="000000"/>
                    </a:solidFill>
                    <a:latin typeface="Arial" panose="020B0604020202020204" pitchFamily="34" charset="0"/>
                    <a:cs typeface="Arial" panose="020B0604020202020204" pitchFamily="34" charset="0"/>
                  </a:rPr>
                  <a:t> và </a:t>
                </a:r>
                <a14:m>
                  <m:oMath xmlns:m="http://schemas.openxmlformats.org/officeDocument/2006/math">
                    <m:r>
                      <a:rPr lang="en-US" sz="3800" b="0" i="0" smtClean="0">
                        <a:solidFill>
                          <a:srgbClr val="000000"/>
                        </a:solidFill>
                        <a:latin typeface="Cambria Math" panose="02040503050406030204" pitchFamily="18" charset="0"/>
                      </a:rPr>
                      <m:t>45</m:t>
                    </m:r>
                    <m:r>
                      <a:rPr lang="vi-VN" sz="3800" i="1">
                        <a:solidFill>
                          <a:srgbClr val="000000"/>
                        </a:solidFill>
                        <a:latin typeface="Cambria Math" panose="02040503050406030204" pitchFamily="18" charset="0"/>
                        <a:ea typeface="Cambria Math" panose="02040503050406030204" pitchFamily="18" charset="0"/>
                      </a:rPr>
                      <m:t>°</m:t>
                    </m:r>
                  </m:oMath>
                </a14:m>
                <a:endParaRPr lang="vi-VN" sz="3800">
                  <a:solidFill>
                    <a:srgbClr val="000000"/>
                  </a:solidFill>
                  <a:latin typeface="Arial" panose="020B060402020202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989351" y="3224164"/>
                <a:ext cx="16155649" cy="1846659"/>
              </a:xfrm>
              <a:prstGeom prst="rect">
                <a:avLst/>
              </a:prstGeom>
              <a:blipFill>
                <a:blip r:embed="rId3"/>
                <a:stretch>
                  <a:fillRect l="-1245" r="-1207" b="-6271"/>
                </a:stretch>
              </a:blipFill>
            </p:spPr>
            <p:txBody>
              <a:bodyPr/>
              <a:lstStyle/>
              <a:p>
                <a:r>
                  <a:rPr lang="en-US">
                    <a:noFill/>
                  </a:rPr>
                  <a:t> </a:t>
                </a:r>
              </a:p>
            </p:txBody>
          </p:sp>
        </mc:Fallback>
      </mc:AlternateContent>
      <p:pic>
        <p:nvPicPr>
          <p:cNvPr id="20" name="Picture 19"/>
          <p:cNvPicPr>
            <a:picLocks noChangeAspect="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07523" y="2247900"/>
            <a:ext cx="979790" cy="914400"/>
          </a:xfrm>
          <a:prstGeom prst="rect">
            <a:avLst/>
          </a:prstGeom>
        </p:spPr>
      </p:pic>
      <p:sp>
        <p:nvSpPr>
          <p:cNvPr id="21" name="TextBox 20"/>
          <p:cNvSpPr txBox="1"/>
          <p:nvPr/>
        </p:nvSpPr>
        <p:spPr>
          <a:xfrm>
            <a:off x="1908444" y="2376205"/>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HĐ 2:</a:t>
            </a:r>
            <a:endParaRPr kumimoji="0" lang="en-US" sz="4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27" name="Picture 26"/>
          <p:cNvPicPr>
            <a:picLocks noChangeAspect="1"/>
          </p:cNvPicPr>
          <p:nvPr/>
        </p:nvPicPr>
        <p:blipFill>
          <a:blip r:embed="rId6"/>
          <a:stretch>
            <a:fillRect/>
          </a:stretch>
        </p:blipFill>
        <p:spPr>
          <a:xfrm>
            <a:off x="16565380" y="281551"/>
            <a:ext cx="1301710" cy="1952565"/>
          </a:xfrm>
          <a:prstGeom prst="rect">
            <a:avLst/>
          </a:prstGeom>
        </p:spPr>
      </p:pic>
      <p:pic>
        <p:nvPicPr>
          <p:cNvPr id="28" name="Picture 27"/>
          <p:cNvPicPr>
            <a:picLocks noChangeAspect="1"/>
          </p:cNvPicPr>
          <p:nvPr/>
        </p:nvPicPr>
        <p:blipFill>
          <a:blip r:embed="rId7"/>
          <a:stretch>
            <a:fillRect/>
          </a:stretch>
        </p:blipFill>
        <p:spPr>
          <a:xfrm>
            <a:off x="-299169" y="8825595"/>
            <a:ext cx="1677758" cy="1118505"/>
          </a:xfrm>
          <a:prstGeom prst="rect">
            <a:avLst/>
          </a:prstGeom>
        </p:spPr>
      </p:pic>
      <p:pic>
        <p:nvPicPr>
          <p:cNvPr id="30" name="Picture 29"/>
          <p:cNvPicPr>
            <a:picLocks noChangeAspect="1"/>
          </p:cNvPicPr>
          <p:nvPr/>
        </p:nvPicPr>
        <p:blipFill>
          <a:blip r:embed="rId8"/>
          <a:stretch>
            <a:fillRect/>
          </a:stretch>
        </p:blipFill>
        <p:spPr>
          <a:xfrm>
            <a:off x="16694111" y="9389785"/>
            <a:ext cx="1142999" cy="731084"/>
          </a:xfrm>
          <a:prstGeom prst="rect">
            <a:avLst/>
          </a:prstGeom>
        </p:spPr>
      </p:pic>
      <p:pic>
        <p:nvPicPr>
          <p:cNvPr id="4" name="Picture 3"/>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saturation sat="200000"/>
                    </a14:imgEffect>
                    <a14:imgEffect>
                      <a14:brightnessContrast contrast="-40000"/>
                    </a14:imgEffect>
                  </a14:imgLayer>
                </a14:imgProps>
              </a:ext>
            </a:extLst>
          </a:blip>
          <a:stretch>
            <a:fillRect/>
          </a:stretch>
        </p:blipFill>
        <p:spPr>
          <a:xfrm>
            <a:off x="12954000" y="4381500"/>
            <a:ext cx="4510727" cy="4896006"/>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990600" y="4991100"/>
                <a:ext cx="11277600" cy="4478149"/>
              </a:xfrm>
              <a:prstGeom prst="rect">
                <a:avLst/>
              </a:prstGeom>
            </p:spPr>
            <p:txBody>
              <a:bodyPr wrap="square">
                <a:spAutoFit/>
              </a:bodyPr>
              <a:lstStyle/>
              <a:p>
                <a:pPr lvl="0" algn="just">
                  <a:lnSpc>
                    <a:spcPct val="150000"/>
                  </a:lnSpc>
                </a:pPr>
                <a:r>
                  <a:rPr lang="vi-VN" sz="3800">
                    <a:solidFill>
                      <a:srgbClr val="000000"/>
                    </a:solidFill>
                    <a:cs typeface="Arial" panose="020B0604020202020204" pitchFamily="34" charset="0"/>
                  </a:rPr>
                  <a:t>a) Xác định số đo của ba góc lượng giác </a:t>
                </a:r>
                <a14:m>
                  <m:oMath xmlns:m="http://schemas.openxmlformats.org/officeDocument/2006/math">
                    <m:r>
                      <a:rPr lang="vi-VN" sz="3800" i="1">
                        <a:solidFill>
                          <a:srgbClr val="000000"/>
                        </a:solidFill>
                        <a:latin typeface="Cambria Math" panose="02040503050406030204" pitchFamily="18" charset="0"/>
                      </a:rPr>
                      <m:t>(</m:t>
                    </m:r>
                    <m:r>
                      <a:rPr lang="vi-VN" sz="3800" i="1">
                        <a:solidFill>
                          <a:srgbClr val="000000"/>
                        </a:solidFill>
                        <a:latin typeface="Cambria Math" panose="02040503050406030204" pitchFamily="18" charset="0"/>
                      </a:rPr>
                      <m:t>𝑂𝑢</m:t>
                    </m:r>
                    <m:r>
                      <a:rPr lang="vi-VN" sz="3800" i="1">
                        <a:solidFill>
                          <a:srgbClr val="000000"/>
                        </a:solidFill>
                        <a:latin typeface="Cambria Math" panose="02040503050406030204" pitchFamily="18" charset="0"/>
                      </a:rPr>
                      <m:t>,</m:t>
                    </m:r>
                    <m:r>
                      <a:rPr lang="vi-VN" sz="3800" i="1">
                        <a:solidFill>
                          <a:srgbClr val="000000"/>
                        </a:solidFill>
                        <a:latin typeface="Cambria Math" panose="02040503050406030204" pitchFamily="18" charset="0"/>
                      </a:rPr>
                      <m:t>𝑂𝑣</m:t>
                    </m:r>
                    <m:r>
                      <a:rPr lang="vi-VN" sz="3800" i="1">
                        <a:solidFill>
                          <a:srgbClr val="000000"/>
                        </a:solidFill>
                        <a:latin typeface="Cambria Math" panose="02040503050406030204" pitchFamily="18" charset="0"/>
                      </a:rPr>
                      <m:t>)</m:t>
                    </m:r>
                  </m:oMath>
                </a14:m>
                <a:r>
                  <a:rPr lang="vi-VN" sz="3800">
                    <a:solidFill>
                      <a:srgbClr val="000000"/>
                    </a:solidFill>
                    <a:cs typeface="Arial" panose="020B0604020202020204" pitchFamily="34" charset="0"/>
                  </a:rPr>
                  <a:t>,</a:t>
                </a:r>
                <a:r>
                  <a:rPr lang="en-US" sz="3800">
                    <a:solidFill>
                      <a:srgbClr val="000000"/>
                    </a:solidFill>
                    <a:latin typeface="Arial" panose="020B0604020202020204" pitchFamily="34" charset="0"/>
                    <a:cs typeface="Arial" panose="020B0604020202020204" pitchFamily="34" charset="0"/>
                  </a:rPr>
                  <a:t> </a:t>
                </a:r>
                <a14:m>
                  <m:oMath xmlns:m="http://schemas.openxmlformats.org/officeDocument/2006/math">
                    <m:r>
                      <a:rPr lang="vi-VN" sz="3800" i="1">
                        <a:solidFill>
                          <a:srgbClr val="000000"/>
                        </a:solidFill>
                        <a:latin typeface="Cambria Math" panose="02040503050406030204" pitchFamily="18" charset="0"/>
                      </a:rPr>
                      <m:t>(</m:t>
                    </m:r>
                    <m:r>
                      <a:rPr lang="vi-VN" sz="3800" i="1">
                        <a:solidFill>
                          <a:srgbClr val="000000"/>
                        </a:solidFill>
                        <a:latin typeface="Cambria Math" panose="02040503050406030204" pitchFamily="18" charset="0"/>
                      </a:rPr>
                      <m:t>𝑂𝑣</m:t>
                    </m:r>
                    <m:r>
                      <a:rPr lang="vi-VN" sz="3800" i="1">
                        <a:solidFill>
                          <a:srgbClr val="000000"/>
                        </a:solidFill>
                        <a:latin typeface="Cambria Math" panose="02040503050406030204" pitchFamily="18" charset="0"/>
                      </a:rPr>
                      <m:t>,</m:t>
                    </m:r>
                    <m:r>
                      <a:rPr lang="vi-VN" sz="3800" i="1">
                        <a:solidFill>
                          <a:srgbClr val="000000"/>
                        </a:solidFill>
                        <a:latin typeface="Cambria Math" panose="02040503050406030204" pitchFamily="18" charset="0"/>
                      </a:rPr>
                      <m:t>𝑂𝑤</m:t>
                    </m:r>
                    <m:r>
                      <a:rPr lang="en-US" sz="3800" i="1">
                        <a:solidFill>
                          <a:srgbClr val="000000"/>
                        </a:solidFill>
                        <a:latin typeface="Cambria Math" panose="02040503050406030204" pitchFamily="18" charset="0"/>
                      </a:rPr>
                      <m:t>) </m:t>
                    </m:r>
                  </m:oMath>
                </a14:m>
                <a:r>
                  <a:rPr lang="en-US" sz="3800">
                    <a:solidFill>
                      <a:srgbClr val="000000"/>
                    </a:solidFill>
                    <a:latin typeface="Arial" panose="020B0604020202020204" pitchFamily="34" charset="0"/>
                    <a:cs typeface="Arial" panose="020B0604020202020204" pitchFamily="34" charset="0"/>
                  </a:rPr>
                  <a:t> </a:t>
                </a:r>
                <a:r>
                  <a:rPr lang="vi-VN" sz="3800">
                    <a:solidFill>
                      <a:srgbClr val="000000"/>
                    </a:solidFill>
                    <a:cs typeface="Arial" panose="020B0604020202020204" pitchFamily="34" charset="0"/>
                  </a:rPr>
                  <a:t>và </a:t>
                </a:r>
                <a14:m>
                  <m:oMath xmlns:m="http://schemas.openxmlformats.org/officeDocument/2006/math">
                    <m:r>
                      <a:rPr lang="vi-VN" sz="3800" i="1">
                        <a:solidFill>
                          <a:srgbClr val="000000"/>
                        </a:solidFill>
                        <a:latin typeface="Cambria Math" panose="02040503050406030204" pitchFamily="18" charset="0"/>
                      </a:rPr>
                      <m:t>(</m:t>
                    </m:r>
                    <m:r>
                      <a:rPr lang="vi-VN" sz="3800" i="1">
                        <a:solidFill>
                          <a:srgbClr val="000000"/>
                        </a:solidFill>
                        <a:latin typeface="Cambria Math" panose="02040503050406030204" pitchFamily="18" charset="0"/>
                      </a:rPr>
                      <m:t>𝑂𝑢</m:t>
                    </m:r>
                    <m:r>
                      <a:rPr lang="vi-VN" sz="3800" i="1">
                        <a:solidFill>
                          <a:srgbClr val="000000"/>
                        </a:solidFill>
                        <a:latin typeface="Cambria Math" panose="02040503050406030204" pitchFamily="18" charset="0"/>
                      </a:rPr>
                      <m:t>,</m:t>
                    </m:r>
                    <m:r>
                      <a:rPr lang="vi-VN" sz="3800" i="1">
                        <a:solidFill>
                          <a:srgbClr val="000000"/>
                        </a:solidFill>
                        <a:latin typeface="Cambria Math" panose="02040503050406030204" pitchFamily="18" charset="0"/>
                      </a:rPr>
                      <m:t>𝑂𝑤</m:t>
                    </m:r>
                    <m:r>
                      <a:rPr lang="vi-VN" sz="3800" i="1">
                        <a:solidFill>
                          <a:srgbClr val="000000"/>
                        </a:solidFill>
                        <a:latin typeface="Cambria Math" panose="02040503050406030204" pitchFamily="18" charset="0"/>
                      </a:rPr>
                      <m:t>)</m:t>
                    </m:r>
                  </m:oMath>
                </a14:m>
                <a:r>
                  <a:rPr lang="en-US" sz="3800">
                    <a:solidFill>
                      <a:srgbClr val="000000"/>
                    </a:solidFill>
                    <a:latin typeface="Arial" panose="020B0604020202020204" pitchFamily="34" charset="0"/>
                    <a:cs typeface="Arial" panose="020B0604020202020204" pitchFamily="34" charset="0"/>
                  </a:rPr>
                  <a:t> </a:t>
                </a:r>
                <a:r>
                  <a:rPr lang="vi-VN" sz="3800">
                    <a:solidFill>
                      <a:srgbClr val="000000"/>
                    </a:solidFill>
                    <a:cs typeface="Arial" panose="020B0604020202020204" pitchFamily="34" charset="0"/>
                  </a:rPr>
                  <a:t>được chỉ ra ở Hình 1.5.</a:t>
                </a:r>
              </a:p>
              <a:p>
                <a:pPr lvl="0" algn="just">
                  <a:lnSpc>
                    <a:spcPct val="150000"/>
                  </a:lnSpc>
                </a:pPr>
                <a:r>
                  <a:rPr lang="vi-VN" sz="3800">
                    <a:solidFill>
                      <a:srgbClr val="000000"/>
                    </a:solidFill>
                    <a:cs typeface="Arial" panose="020B0604020202020204" pitchFamily="34" charset="0"/>
                  </a:rPr>
                  <a:t>b) Với các góc lượng giác ở câu a, chứng tỏ rằng có một số nguyên </a:t>
                </a:r>
                <a:r>
                  <a:rPr lang="vi-VN" sz="3800" i="1">
                    <a:solidFill>
                      <a:srgbClr val="000000"/>
                    </a:solidFill>
                    <a:cs typeface="Arial" panose="020B0604020202020204" pitchFamily="34" charset="0"/>
                  </a:rPr>
                  <a:t>k </a:t>
                </a:r>
                <a:r>
                  <a:rPr lang="vi-VN" sz="3800">
                    <a:solidFill>
                      <a:srgbClr val="000000"/>
                    </a:solidFill>
                    <a:cs typeface="Arial" panose="020B0604020202020204" pitchFamily="34" charset="0"/>
                  </a:rPr>
                  <a:t>để</a:t>
                </a:r>
                <a:r>
                  <a:rPr lang="en-US" sz="3800">
                    <a:solidFill>
                      <a:srgbClr val="000000"/>
                    </a:solidFill>
                    <a:latin typeface="Arial" panose="020B0604020202020204" pitchFamily="34" charset="0"/>
                    <a:cs typeface="Arial" panose="020B0604020202020204" pitchFamily="34" charset="0"/>
                  </a:rPr>
                  <a:t> </a:t>
                </a:r>
              </a:p>
              <a:p>
                <a:pPr lvl="0" algn="just">
                  <a:lnSpc>
                    <a:spcPct val="150000"/>
                  </a:lnSpc>
                </a:pPr>
                <a14:m>
                  <m:oMathPara xmlns:m="http://schemas.openxmlformats.org/officeDocument/2006/math">
                    <m:oMathParaPr>
                      <m:jc m:val="centerGroup"/>
                    </m:oMathParaPr>
                    <m:oMath xmlns:m="http://schemas.openxmlformats.org/officeDocument/2006/math">
                      <m:r>
                        <a:rPr lang="vi-VN" sz="3800" i="1">
                          <a:solidFill>
                            <a:srgbClr val="000000"/>
                          </a:solidFill>
                          <a:latin typeface="Cambria Math" panose="02040503050406030204" pitchFamily="18" charset="0"/>
                          <a:cs typeface="Arial" panose="020B0604020202020204" pitchFamily="34" charset="0"/>
                        </a:rPr>
                        <m:t>𝑠</m:t>
                      </m:r>
                      <m:r>
                        <a:rPr lang="vi-VN" sz="3800" i="1">
                          <a:solidFill>
                            <a:srgbClr val="000000"/>
                          </a:solidFill>
                          <a:latin typeface="Cambria Math" panose="02040503050406030204" pitchFamily="18" charset="0"/>
                          <a:cs typeface="Arial" panose="020B0604020202020204" pitchFamily="34" charset="0"/>
                        </a:rPr>
                        <m:t>đ</m:t>
                      </m:r>
                      <m:d>
                        <m:dPr>
                          <m:ctrlPr>
                            <a:rPr lang="vi-VN" sz="3800" i="1">
                              <a:solidFill>
                                <a:srgbClr val="000000"/>
                              </a:solidFill>
                              <a:latin typeface="Cambria Math" panose="02040503050406030204" pitchFamily="18" charset="0"/>
                              <a:cs typeface="Arial" panose="020B0604020202020204" pitchFamily="34" charset="0"/>
                            </a:rPr>
                          </m:ctrlPr>
                        </m:dPr>
                        <m:e>
                          <m:r>
                            <a:rPr lang="vi-VN" sz="3800" i="1">
                              <a:solidFill>
                                <a:srgbClr val="000000"/>
                              </a:solidFill>
                              <a:latin typeface="Cambria Math" panose="02040503050406030204" pitchFamily="18" charset="0"/>
                              <a:cs typeface="Arial" panose="020B0604020202020204" pitchFamily="34" charset="0"/>
                            </a:rPr>
                            <m:t>𝑂𝑢</m:t>
                          </m:r>
                          <m:r>
                            <a:rPr lang="vi-VN" sz="3800" i="1">
                              <a:solidFill>
                                <a:srgbClr val="000000"/>
                              </a:solidFill>
                              <a:latin typeface="Cambria Math" panose="02040503050406030204" pitchFamily="18" charset="0"/>
                              <a:cs typeface="Arial" panose="020B0604020202020204" pitchFamily="34" charset="0"/>
                            </a:rPr>
                            <m:t>,</m:t>
                          </m:r>
                          <m:r>
                            <a:rPr lang="vi-VN" sz="3800" i="1">
                              <a:solidFill>
                                <a:srgbClr val="000000"/>
                              </a:solidFill>
                              <a:latin typeface="Cambria Math" panose="02040503050406030204" pitchFamily="18" charset="0"/>
                              <a:cs typeface="Arial" panose="020B0604020202020204" pitchFamily="34" charset="0"/>
                            </a:rPr>
                            <m:t>𝑂𝑣</m:t>
                          </m:r>
                        </m:e>
                      </m:d>
                      <m:r>
                        <a:rPr lang="vi-VN" sz="3800" i="1">
                          <a:solidFill>
                            <a:srgbClr val="000000"/>
                          </a:solidFill>
                          <a:latin typeface="Cambria Math" panose="02040503050406030204" pitchFamily="18" charset="0"/>
                          <a:cs typeface="Arial" panose="020B0604020202020204" pitchFamily="34" charset="0"/>
                        </a:rPr>
                        <m:t>+</m:t>
                      </m:r>
                      <m:r>
                        <a:rPr lang="vi-VN" sz="3800" i="1">
                          <a:solidFill>
                            <a:srgbClr val="000000"/>
                          </a:solidFill>
                          <a:latin typeface="Cambria Math" panose="02040503050406030204" pitchFamily="18" charset="0"/>
                          <a:cs typeface="Arial" panose="020B0604020202020204" pitchFamily="34" charset="0"/>
                        </a:rPr>
                        <m:t>𝑠</m:t>
                      </m:r>
                      <m:r>
                        <a:rPr lang="vi-VN" sz="3800" i="1">
                          <a:solidFill>
                            <a:srgbClr val="000000"/>
                          </a:solidFill>
                          <a:latin typeface="Cambria Math" panose="02040503050406030204" pitchFamily="18" charset="0"/>
                          <a:cs typeface="Arial" panose="020B0604020202020204" pitchFamily="34" charset="0"/>
                        </a:rPr>
                        <m:t>đ </m:t>
                      </m:r>
                      <m:d>
                        <m:dPr>
                          <m:ctrlPr>
                            <a:rPr lang="vi-VN" sz="3800" i="1">
                              <a:solidFill>
                                <a:srgbClr val="000000"/>
                              </a:solidFill>
                              <a:latin typeface="Cambria Math" panose="02040503050406030204" pitchFamily="18" charset="0"/>
                              <a:cs typeface="Arial" panose="020B0604020202020204" pitchFamily="34" charset="0"/>
                            </a:rPr>
                          </m:ctrlPr>
                        </m:dPr>
                        <m:e>
                          <m:r>
                            <a:rPr lang="vi-VN" sz="3800" i="1">
                              <a:solidFill>
                                <a:srgbClr val="000000"/>
                              </a:solidFill>
                              <a:latin typeface="Cambria Math" panose="02040503050406030204" pitchFamily="18" charset="0"/>
                              <a:cs typeface="Arial" panose="020B0604020202020204" pitchFamily="34" charset="0"/>
                            </a:rPr>
                            <m:t>𝑂𝑣</m:t>
                          </m:r>
                          <m:r>
                            <a:rPr lang="vi-VN" sz="3800" i="1">
                              <a:solidFill>
                                <a:srgbClr val="000000"/>
                              </a:solidFill>
                              <a:latin typeface="Cambria Math" panose="02040503050406030204" pitchFamily="18" charset="0"/>
                              <a:cs typeface="Arial" panose="020B0604020202020204" pitchFamily="34" charset="0"/>
                            </a:rPr>
                            <m:t>,</m:t>
                          </m:r>
                          <m:r>
                            <a:rPr lang="vi-VN" sz="3800" i="1">
                              <a:solidFill>
                                <a:srgbClr val="000000"/>
                              </a:solidFill>
                              <a:latin typeface="Cambria Math" panose="02040503050406030204" pitchFamily="18" charset="0"/>
                              <a:cs typeface="Arial" panose="020B0604020202020204" pitchFamily="34" charset="0"/>
                            </a:rPr>
                            <m:t>𝑂𝑤</m:t>
                          </m:r>
                        </m:e>
                      </m:d>
                      <m:r>
                        <a:rPr lang="en-US" sz="3800" i="1">
                          <a:solidFill>
                            <a:srgbClr val="000000"/>
                          </a:solidFill>
                          <a:latin typeface="Cambria Math" panose="02040503050406030204" pitchFamily="18" charset="0"/>
                          <a:cs typeface="Arial" panose="020B0604020202020204" pitchFamily="34" charset="0"/>
                        </a:rPr>
                        <m:t>=</m:t>
                      </m:r>
                      <m:r>
                        <a:rPr lang="vi-VN" sz="3800" i="1">
                          <a:solidFill>
                            <a:srgbClr val="000000"/>
                          </a:solidFill>
                          <a:latin typeface="Cambria Math" panose="02040503050406030204" pitchFamily="18" charset="0"/>
                          <a:cs typeface="Arial" panose="020B0604020202020204" pitchFamily="34" charset="0"/>
                        </a:rPr>
                        <m:t>𝑠</m:t>
                      </m:r>
                      <m:r>
                        <a:rPr lang="vi-VN" sz="3800" i="1">
                          <a:solidFill>
                            <a:srgbClr val="000000"/>
                          </a:solidFill>
                          <a:latin typeface="Cambria Math" panose="02040503050406030204" pitchFamily="18" charset="0"/>
                          <a:cs typeface="Arial" panose="020B0604020202020204" pitchFamily="34" charset="0"/>
                        </a:rPr>
                        <m:t>đ </m:t>
                      </m:r>
                      <m:d>
                        <m:dPr>
                          <m:ctrlPr>
                            <a:rPr lang="vi-VN" sz="3800" i="1">
                              <a:solidFill>
                                <a:srgbClr val="000000"/>
                              </a:solidFill>
                              <a:latin typeface="Cambria Math" panose="02040503050406030204" pitchFamily="18" charset="0"/>
                              <a:cs typeface="Arial" panose="020B0604020202020204" pitchFamily="34" charset="0"/>
                            </a:rPr>
                          </m:ctrlPr>
                        </m:dPr>
                        <m:e>
                          <m:r>
                            <a:rPr lang="vi-VN" sz="3800" i="1">
                              <a:solidFill>
                                <a:srgbClr val="000000"/>
                              </a:solidFill>
                              <a:latin typeface="Cambria Math" panose="02040503050406030204" pitchFamily="18" charset="0"/>
                              <a:cs typeface="Arial" panose="020B0604020202020204" pitchFamily="34" charset="0"/>
                            </a:rPr>
                            <m:t>𝑂𝑢</m:t>
                          </m:r>
                          <m:r>
                            <a:rPr lang="vi-VN" sz="3800" i="1">
                              <a:solidFill>
                                <a:srgbClr val="000000"/>
                              </a:solidFill>
                              <a:latin typeface="Cambria Math" panose="02040503050406030204" pitchFamily="18" charset="0"/>
                              <a:cs typeface="Arial" panose="020B0604020202020204" pitchFamily="34" charset="0"/>
                            </a:rPr>
                            <m:t>,</m:t>
                          </m:r>
                          <m:r>
                            <a:rPr lang="vi-VN" sz="3800" i="1">
                              <a:solidFill>
                                <a:srgbClr val="000000"/>
                              </a:solidFill>
                              <a:latin typeface="Cambria Math" panose="02040503050406030204" pitchFamily="18" charset="0"/>
                              <a:cs typeface="Arial" panose="020B0604020202020204" pitchFamily="34" charset="0"/>
                            </a:rPr>
                            <m:t>𝑂𝑤</m:t>
                          </m:r>
                        </m:e>
                      </m:d>
                      <m:r>
                        <a:rPr lang="en-US" sz="3800" i="1">
                          <a:solidFill>
                            <a:srgbClr val="000000"/>
                          </a:solidFill>
                          <a:latin typeface="Cambria Math" panose="02040503050406030204" pitchFamily="18" charset="0"/>
                          <a:cs typeface="Arial" panose="020B0604020202020204" pitchFamily="34" charset="0"/>
                        </a:rPr>
                        <m:t>+</m:t>
                      </m:r>
                      <m:r>
                        <a:rPr lang="vi-VN" sz="3800" i="1">
                          <a:solidFill>
                            <a:srgbClr val="000000"/>
                          </a:solidFill>
                          <a:latin typeface="Cambria Math" panose="02040503050406030204" pitchFamily="18" charset="0"/>
                          <a:cs typeface="Arial" panose="020B0604020202020204" pitchFamily="34" charset="0"/>
                        </a:rPr>
                        <m:t> </m:t>
                      </m:r>
                      <m:r>
                        <m:rPr>
                          <m:sty m:val="p"/>
                        </m:rPr>
                        <a:rPr lang="en-US" sz="3800">
                          <a:solidFill>
                            <a:srgbClr val="000000"/>
                          </a:solidFill>
                          <a:latin typeface="Cambria Math" panose="02040503050406030204" pitchFamily="18" charset="0"/>
                        </a:rPr>
                        <m:t>k</m:t>
                      </m:r>
                      <m:r>
                        <a:rPr lang="en-US" sz="3800">
                          <a:solidFill>
                            <a:srgbClr val="000000"/>
                          </a:solidFill>
                          <a:latin typeface="Cambria Math" panose="02040503050406030204" pitchFamily="18" charset="0"/>
                        </a:rPr>
                        <m:t>.360</m:t>
                      </m:r>
                      <m:r>
                        <a:rPr lang="vi-VN" sz="3800" i="1">
                          <a:solidFill>
                            <a:srgbClr val="000000"/>
                          </a:solidFill>
                          <a:latin typeface="Cambria Math" panose="02040503050406030204" pitchFamily="18" charset="0"/>
                          <a:ea typeface="Cambria Math" panose="02040503050406030204" pitchFamily="18" charset="0"/>
                        </a:rPr>
                        <m:t>°</m:t>
                      </m:r>
                    </m:oMath>
                  </m:oMathPara>
                </a14:m>
                <a:endParaRPr lang="vi-VN" sz="3800">
                  <a:solidFill>
                    <a:srgbClr val="000000"/>
                  </a:solidFill>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990600" y="4991100"/>
                <a:ext cx="11277600" cy="4478149"/>
              </a:xfrm>
              <a:prstGeom prst="rect">
                <a:avLst/>
              </a:prstGeom>
              <a:blipFill>
                <a:blip r:embed="rId11"/>
                <a:stretch>
                  <a:fillRect l="-1784" r="-1730"/>
                </a:stretch>
              </a:blipFill>
            </p:spPr>
            <p:txBody>
              <a:bodyPr/>
              <a:lstStyle/>
              <a:p>
                <a:r>
                  <a:rPr lang="en-US">
                    <a:noFill/>
                  </a:rPr>
                  <a:t> </a:t>
                </a:r>
              </a:p>
            </p:txBody>
          </p:sp>
        </mc:Fallback>
      </mc:AlternateContent>
    </p:spTree>
    <p:extLst>
      <p:ext uri="{BB962C8B-B14F-4D97-AF65-F5344CB8AC3E}">
        <p14:creationId xmlns:p14="http://schemas.microsoft.com/office/powerpoint/2010/main" val="375448515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anim calcmode="lin" valueType="num">
                                      <p:cBhvr>
                                        <p:cTn id="20" dur="500" fill="hold"/>
                                        <p:tgtEl>
                                          <p:spTgt spid="18"/>
                                        </p:tgtEl>
                                        <p:attrNameLst>
                                          <p:attrName>ppt_x</p:attrName>
                                        </p:attrNameLst>
                                      </p:cBhvr>
                                      <p:tavLst>
                                        <p:tav tm="0">
                                          <p:val>
                                            <p:strVal val="#ppt_x"/>
                                          </p:val>
                                        </p:tav>
                                        <p:tav tm="100000">
                                          <p:val>
                                            <p:strVal val="#ppt_x"/>
                                          </p:val>
                                        </p:tav>
                                      </p:tavLst>
                                    </p:anim>
                                    <p:anim calcmode="lin" valueType="num">
                                      <p:cBhvr>
                                        <p:cTn id="21" dur="5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anim calcmode="lin" valueType="num">
                                      <p:cBhvr>
                                        <p:cTn id="30" dur="500" fill="hold"/>
                                        <p:tgtEl>
                                          <p:spTgt spid="4"/>
                                        </p:tgtEl>
                                        <p:attrNameLst>
                                          <p:attrName>ppt_x</p:attrName>
                                        </p:attrNameLst>
                                      </p:cBhvr>
                                      <p:tavLst>
                                        <p:tav tm="0">
                                          <p:val>
                                            <p:strVal val="#ppt_x"/>
                                          </p:val>
                                        </p:tav>
                                        <p:tav tm="100000">
                                          <p:val>
                                            <p:strVal val="#ppt_x"/>
                                          </p:val>
                                        </p:tav>
                                      </p:tavLst>
                                    </p:anim>
                                    <p:anim calcmode="lin" valueType="num">
                                      <p:cBhvr>
                                        <p:cTn id="31"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1"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3749"/>
          <a:stretch>
            <a:fillRect/>
          </a:stretch>
        </p:blipFill>
        <p:spPr>
          <a:xfrm>
            <a:off x="0" y="0"/>
            <a:ext cx="18288000" cy="10287000"/>
          </a:xfrm>
          <a:prstGeom prst="rect">
            <a:avLst/>
          </a:prstGeom>
        </p:spPr>
      </p:pic>
      <p:sp>
        <p:nvSpPr>
          <p:cNvPr id="18" name="Oval Callout 17"/>
          <p:cNvSpPr/>
          <p:nvPr/>
        </p:nvSpPr>
        <p:spPr>
          <a:xfrm>
            <a:off x="8294876" y="495300"/>
            <a:ext cx="1698247" cy="914400"/>
          </a:xfrm>
          <a:prstGeom prst="wedgeEllipseCallout">
            <a:avLst/>
          </a:prstGeom>
          <a:solidFill>
            <a:schemeClr val="tx2"/>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7" name="Picture 26"/>
          <p:cNvPicPr>
            <a:picLocks noChangeAspect="1"/>
          </p:cNvPicPr>
          <p:nvPr/>
        </p:nvPicPr>
        <p:blipFill>
          <a:blip r:embed="rId4"/>
          <a:stretch>
            <a:fillRect/>
          </a:stretch>
        </p:blipFill>
        <p:spPr>
          <a:xfrm>
            <a:off x="16306800" y="292969"/>
            <a:ext cx="1842749" cy="1178658"/>
          </a:xfrm>
          <a:prstGeom prst="rect">
            <a:avLst/>
          </a:prstGeom>
        </p:spPr>
      </p:pic>
      <p:pic>
        <p:nvPicPr>
          <p:cNvPr id="13" name="Picture 12"/>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Effect>
                      <a14:brightnessContrast contrast="-40000"/>
                    </a14:imgEffect>
                  </a14:imgLayer>
                </a14:imgProps>
              </a:ext>
            </a:extLst>
          </a:blip>
          <a:stretch>
            <a:fillRect/>
          </a:stretch>
        </p:blipFill>
        <p:spPr>
          <a:xfrm>
            <a:off x="1219200" y="2171700"/>
            <a:ext cx="4510727" cy="4896006"/>
          </a:xfrm>
          <a:prstGeom prst="rect">
            <a:avLst/>
          </a:prstGeom>
        </p:spPr>
      </p:pic>
      <p:sp>
        <p:nvSpPr>
          <p:cNvPr id="3" name="Rectangle 2"/>
          <p:cNvSpPr/>
          <p:nvPr/>
        </p:nvSpPr>
        <p:spPr>
          <a:xfrm>
            <a:off x="6096000" y="1943100"/>
            <a:ext cx="11430000" cy="7109639"/>
          </a:xfrm>
          <a:prstGeom prst="rect">
            <a:avLst/>
          </a:prstGeom>
        </p:spPr>
        <p:txBody>
          <a:bodyPr wrap="square">
            <a:spAutoFit/>
          </a:bodyPr>
          <a:lstStyle/>
          <a:p>
            <a:pPr>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a) Quan sát Hình 1.5 ta có:</a:t>
            </a:r>
          </a:p>
          <a:p>
            <a:pPr>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sđ(Ou, Ov) = 30°; sđ(Ov, Ow) = 45°;</a:t>
            </a:r>
          </a:p>
          <a:p>
            <a:pPr>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sđ(Ou, Ow) = – (360° – 30° – 45°) = – 285°.</a:t>
            </a:r>
          </a:p>
          <a:p>
            <a:pPr>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b)  Ta có: </a:t>
            </a:r>
          </a:p>
          <a:p>
            <a:pPr algn="ctr">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sđ(Ou, Ov) + sđ(Ov, Ow) = 30° + 45° = 75°.</a:t>
            </a:r>
          </a:p>
          <a:p>
            <a:pPr>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Lại có: – 285° + 1.360° = 75°.</a:t>
            </a:r>
          </a:p>
          <a:p>
            <a:pPr>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Vậy tồn tại một số nguyên k = 1 để </a:t>
            </a:r>
          </a:p>
          <a:p>
            <a:pPr>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sđ(Ou, Ov) + sđ(Ov, Ow) = sđ(Ou, Ow) + k360°.a</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4" name="Picture 3"/>
          <p:cNvPicPr>
            <a:picLocks noChangeAspect="1"/>
          </p:cNvPicPr>
          <p:nvPr/>
        </p:nvPicPr>
        <p:blipFill>
          <a:blip r:embed="rId7"/>
          <a:stretch>
            <a:fillRect/>
          </a:stretch>
        </p:blipFill>
        <p:spPr>
          <a:xfrm flipH="1">
            <a:off x="685800" y="7810500"/>
            <a:ext cx="2051462" cy="2051462"/>
          </a:xfrm>
          <a:prstGeom prst="rect">
            <a:avLst/>
          </a:prstGeom>
        </p:spPr>
      </p:pic>
    </p:spTree>
    <p:extLst>
      <p:ext uri="{BB962C8B-B14F-4D97-AF65-F5344CB8AC3E}">
        <p14:creationId xmlns:p14="http://schemas.microsoft.com/office/powerpoint/2010/main" val="4014524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5" dur="500"/>
                                        <p:tgtEl>
                                          <p:spTgt spid="3">
                                            <p:txEl>
                                              <p:pRg st="0" end="0"/>
                                            </p:txEl>
                                          </p:spTgt>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left)">
                                      <p:cBhvr>
                                        <p:cTn id="19" dur="500"/>
                                        <p:tgtEl>
                                          <p:spTgt spid="3">
                                            <p:txEl>
                                              <p:pRg st="1" end="1"/>
                                            </p:txEl>
                                          </p:spTgt>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arn(inVertical)">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par>
                          <p:cTn id="32" fill="hold">
                            <p:stCondLst>
                              <p:cond delay="500"/>
                            </p:stCondLst>
                            <p:childTnLst>
                              <p:par>
                                <p:cTn id="33" presetID="22" presetClass="entr" presetSubtype="4" fill="hold" nodeType="after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wipe(down)">
                                      <p:cBhvr>
                                        <p:cTn id="35" dur="500"/>
                                        <p:tgtEl>
                                          <p:spTgt spid="3">
                                            <p:txEl>
                                              <p:pRg st="5" end="5"/>
                                            </p:txEl>
                                          </p:spTgt>
                                        </p:tgtEl>
                                      </p:cBhvr>
                                    </p:animEffect>
                                  </p:childTnLst>
                                </p:cTn>
                              </p:par>
                            </p:childTnLst>
                          </p:cTn>
                        </p:par>
                        <p:par>
                          <p:cTn id="36" fill="hold">
                            <p:stCondLst>
                              <p:cond delay="1000"/>
                            </p:stCondLst>
                            <p:childTnLst>
                              <p:par>
                                <p:cTn id="37" presetID="14" presetClass="entr" presetSubtype="10" fill="hold" nodeType="after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9" dur="500"/>
                                        <p:tgtEl>
                                          <p:spTgt spid="3">
                                            <p:txEl>
                                              <p:pRg st="6" end="6"/>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randombar(horizont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8" name="Rectangle 17"/>
          <p:cNvSpPr/>
          <p:nvPr/>
        </p:nvSpPr>
        <p:spPr>
          <a:xfrm>
            <a:off x="7296922" y="952500"/>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chemeClr val="accent6">
                    <a:lumMod val="75000"/>
                  </a:schemeClr>
                </a:solidFill>
                <a:effectLst/>
                <a:uLnTx/>
                <a:uFillTx/>
                <a:latin typeface="Arial" panose="020B0604020202020204" pitchFamily="34" charset="0"/>
                <a:ea typeface="+mn-ea"/>
                <a:cs typeface="Arial" panose="020B0604020202020204" pitchFamily="34" charset="0"/>
              </a:rPr>
              <a:t>KẾT LUẬN</a:t>
            </a:r>
            <a:endParaRPr kumimoji="0" lang="en-US" sz="6000" b="1" i="0"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mn-ea"/>
              <a:cs typeface="Arial" panose="020B0604020202020204" pitchFamily="34" charset="0"/>
            </a:endParaRPr>
          </a:p>
        </p:txBody>
      </p:sp>
      <p:grpSp>
        <p:nvGrpSpPr>
          <p:cNvPr id="22" name="Group 21"/>
          <p:cNvGrpSpPr/>
          <p:nvPr/>
        </p:nvGrpSpPr>
        <p:grpSpPr>
          <a:xfrm>
            <a:off x="1219200" y="2400300"/>
            <a:ext cx="15697200" cy="3886200"/>
            <a:chOff x="1368926" y="2479623"/>
            <a:chExt cx="15697200" cy="3886200"/>
          </a:xfrm>
        </p:grpSpPr>
        <p:sp>
          <p:nvSpPr>
            <p:cNvPr id="4" name="Freeform 4"/>
            <p:cNvSpPr/>
            <p:nvPr/>
          </p:nvSpPr>
          <p:spPr>
            <a:xfrm flipH="1">
              <a:off x="1368926" y="2479623"/>
              <a:ext cx="15697200" cy="3886200"/>
            </a:xfrm>
            <a:custGeom>
              <a:avLst/>
              <a:gdLst/>
              <a:ahLst/>
              <a:cxnLst/>
              <a:rect l="l" t="t" r="r" b="b"/>
              <a:pathLst>
                <a:path w="6172198" h="4827173">
                  <a:moveTo>
                    <a:pt x="6172198" y="0"/>
                  </a:moveTo>
                  <a:lnTo>
                    <a:pt x="0" y="0"/>
                  </a:lnTo>
                  <a:lnTo>
                    <a:pt x="0" y="4827173"/>
                  </a:lnTo>
                  <a:lnTo>
                    <a:pt x="6172198" y="4827173"/>
                  </a:lnTo>
                  <a:lnTo>
                    <a:pt x="6172198"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mc:AlternateContent xmlns:mc="http://schemas.openxmlformats.org/markup-compatibility/2006" xmlns:a14="http://schemas.microsoft.com/office/drawing/2010/main">
          <mc:Choice Requires="a14">
            <p:sp>
              <p:nvSpPr>
                <p:cNvPr id="19" name="Rectangle 18"/>
                <p:cNvSpPr/>
                <p:nvPr/>
              </p:nvSpPr>
              <p:spPr>
                <a:xfrm>
                  <a:off x="2435726" y="3089223"/>
                  <a:ext cx="14554200" cy="1938992"/>
                </a:xfrm>
                <a:prstGeom prst="rect">
                  <a:avLst/>
                </a:prstGeom>
              </p:spPr>
              <p:txBody>
                <a:bodyPr wrap="square">
                  <a:spAutoFit/>
                </a:bodyPr>
                <a:lstStyle/>
                <a:p>
                  <a:pPr>
                    <a:lnSpc>
                      <a:spcPct val="150000"/>
                    </a:lnSpc>
                  </a:pPr>
                  <a:r>
                    <a:rPr lang="en-US" sz="4000" b="1">
                      <a:solidFill>
                        <a:schemeClr val="tx2"/>
                      </a:solidFill>
                      <a:latin typeface="Arial" panose="020B0604020202020204" pitchFamily="34" charset="0"/>
                      <a:ea typeface="Times New Roman" panose="02020603050405020304" pitchFamily="18" charset="0"/>
                      <a:cs typeface="Arial" panose="020B0604020202020204" pitchFamily="34" charset="0"/>
                    </a:rPr>
                    <a:t>Hệ thức Chasles:</a:t>
                  </a:r>
                  <a:r>
                    <a:rPr lang="en-US" sz="400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4000">
                      <a:effectLst/>
                      <a:latin typeface="Arial" panose="020B0604020202020204" pitchFamily="34" charset="0"/>
                      <a:ea typeface="Times New Roman" panose="02020603050405020304" pitchFamily="18" charset="0"/>
                      <a:cs typeface="Arial" panose="020B0604020202020204" pitchFamily="34" charset="0"/>
                    </a:rPr>
                    <a:t>Với ba tia Ou, Ov, Ow bất kì, ta có:</a:t>
                  </a:r>
                </a:p>
                <a:p>
                  <a:pPr algn="ctr">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Sđ(Ou, Ov) + sđ(Ov, Ow) = sđ(Ou, Ow) + k360º </a:t>
                  </a:r>
                  <a14:m>
                    <m:oMath xmlns:m="http://schemas.openxmlformats.org/officeDocument/2006/math">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𝑘</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𝑍</m:t>
                          </m:r>
                        </m:e>
                      </m:d>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2435726" y="3089223"/>
                  <a:ext cx="14554200" cy="1938992"/>
                </a:xfrm>
                <a:prstGeom prst="rect">
                  <a:avLst/>
                </a:prstGeom>
                <a:blipFill>
                  <a:blip r:embed="rId7"/>
                  <a:stretch>
                    <a:fillRect l="-1466" b="-691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1" name="Rectangle 20"/>
              <p:cNvSpPr/>
              <p:nvPr/>
            </p:nvSpPr>
            <p:spPr>
              <a:xfrm>
                <a:off x="1066800" y="6485255"/>
                <a:ext cx="16230600" cy="361124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700" b="1" i="0" u="sng"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Nhận</a:t>
                </a:r>
                <a:r>
                  <a:rPr kumimoji="0" lang="en-US" sz="3700" b="1" i="0" u="sng" strike="noStrike" kern="1200" cap="none" spc="0" normalizeH="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xét</a:t>
                </a:r>
                <a:r>
                  <a:rPr kumimoji="0" lang="en-US" sz="3700" b="1" i="0" u="sng"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lang="en-US" sz="370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3700">
                    <a:latin typeface="Arial" panose="020B0604020202020204" pitchFamily="34" charset="0"/>
                    <a:ea typeface="Times New Roman" panose="02020603050405020304" pitchFamily="18" charset="0"/>
                    <a:cs typeface="Arial" panose="020B0604020202020204" pitchFamily="34" charset="0"/>
                  </a:rPr>
                  <a:t>Từ hệ thức Chasles, ta suy ra: Với ba tia tùy ý Ox, Ou, Ov ta có:</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r>
                  <a:rPr lang="en-US" sz="3700">
                    <a:effectLst/>
                    <a:latin typeface="Arial" panose="020B0604020202020204" pitchFamily="34" charset="0"/>
                    <a:ea typeface="Times New Roman" panose="02020603050405020304" pitchFamily="18" charset="0"/>
                    <a:cs typeface="Arial" panose="020B0604020202020204" pitchFamily="34" charset="0"/>
                  </a:rPr>
                  <a:t>Sđ(Ou, Ov) = sđ(Ox, Ov) – sđ(Ox, Ou) + k360º </a:t>
                </a:r>
                <a14:m>
                  <m:oMath xmlns:m="http://schemas.openxmlformats.org/officeDocument/2006/math">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𝑘</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𝑍</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700">
                    <a:effectLst/>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3700">
                    <a:effectLst/>
                    <a:latin typeface="Arial" panose="020B0604020202020204" pitchFamily="34" charset="0"/>
                    <a:ea typeface="Times New Roman" panose="02020603050405020304" pitchFamily="18" charset="0"/>
                    <a:cs typeface="Arial" panose="020B0604020202020204" pitchFamily="34" charset="0"/>
                  </a:rPr>
                  <a:t>Hệ t thực này đống vai trò quan trọng trong việc tính toán số đo của góc lượng giác.</a:t>
                </a:r>
              </a:p>
            </p:txBody>
          </p:sp>
        </mc:Choice>
        <mc:Fallback xmlns="">
          <p:sp>
            <p:nvSpPr>
              <p:cNvPr id="21" name="Rectangle 20"/>
              <p:cNvSpPr>
                <a:spLocks noRot="1" noChangeAspect="1" noMove="1" noResize="1" noEditPoints="1" noAdjustHandles="1" noChangeArrowheads="1" noChangeShapeType="1" noTextEdit="1"/>
              </p:cNvSpPr>
              <p:nvPr/>
            </p:nvSpPr>
            <p:spPr>
              <a:xfrm>
                <a:off x="1066800" y="6485255"/>
                <a:ext cx="16230600" cy="3611245"/>
              </a:xfrm>
              <a:prstGeom prst="rect">
                <a:avLst/>
              </a:prstGeom>
              <a:blipFill>
                <a:blip r:embed="rId8"/>
                <a:stretch>
                  <a:fillRect l="-1164" r="-1127" b="-2703"/>
                </a:stretch>
              </a:blipFill>
            </p:spPr>
            <p:txBody>
              <a:bodyPr/>
              <a:lstStyle/>
              <a:p>
                <a:r>
                  <a:rPr lang="en-US">
                    <a:noFill/>
                  </a:rPr>
                  <a:t> </a:t>
                </a:r>
              </a:p>
            </p:txBody>
          </p:sp>
        </mc:Fallback>
      </mc:AlternateContent>
      <p:pic>
        <p:nvPicPr>
          <p:cNvPr id="24" name="Picture 23"/>
          <p:cNvPicPr>
            <a:picLocks noChangeAspect="1"/>
          </p:cNvPicPr>
          <p:nvPr/>
        </p:nvPicPr>
        <p:blipFill>
          <a:blip r:embed="rId9"/>
          <a:stretch>
            <a:fillRect/>
          </a:stretch>
        </p:blipFill>
        <p:spPr>
          <a:xfrm rot="20086105">
            <a:off x="763674" y="764688"/>
            <a:ext cx="1469428" cy="1975824"/>
          </a:xfrm>
          <a:prstGeom prst="rect">
            <a:avLst/>
          </a:prstGeom>
        </p:spPr>
      </p:pic>
      <p:pic>
        <p:nvPicPr>
          <p:cNvPr id="26" name="Picture 25"/>
          <p:cNvPicPr>
            <a:picLocks noChangeAspect="1"/>
          </p:cNvPicPr>
          <p:nvPr/>
        </p:nvPicPr>
        <p:blipFill>
          <a:blip r:embed="rId10">
            <a:extLst>
              <a:ext uri="{BEBA8EAE-BF5A-486C-A8C5-ECC9F3942E4B}">
                <a14:imgProps xmlns:a14="http://schemas.microsoft.com/office/drawing/2010/main">
                  <a14:imgLayer r:embed="rId11">
                    <a14:imgEffect>
                      <a14:brightnessContrast bright="-40000" contrast="20000"/>
                    </a14:imgEffect>
                  </a14:imgLayer>
                </a14:imgProps>
              </a:ext>
            </a:extLst>
          </a:blip>
          <a:stretch>
            <a:fillRect/>
          </a:stretch>
        </p:blipFill>
        <p:spPr>
          <a:xfrm>
            <a:off x="15770806" y="1039792"/>
            <a:ext cx="1454766" cy="1077248"/>
          </a:xfrm>
          <a:prstGeom prst="rect">
            <a:avLst/>
          </a:prstGeom>
        </p:spPr>
      </p:pic>
    </p:spTree>
    <p:extLst>
      <p:ext uri="{BB962C8B-B14F-4D97-AF65-F5344CB8AC3E}">
        <p14:creationId xmlns:p14="http://schemas.microsoft.com/office/powerpoint/2010/main" val="143269075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anim calcmode="lin" valueType="num">
                                      <p:cBhvr>
                                        <p:cTn id="12" dur="500" fill="hold"/>
                                        <p:tgtEl>
                                          <p:spTgt spid="22"/>
                                        </p:tgtEl>
                                        <p:attrNameLst>
                                          <p:attrName>ppt_x</p:attrName>
                                        </p:attrNameLst>
                                      </p:cBhvr>
                                      <p:tavLst>
                                        <p:tav tm="0">
                                          <p:val>
                                            <p:strVal val="#ppt_x"/>
                                          </p:val>
                                        </p:tav>
                                        <p:tav tm="100000">
                                          <p:val>
                                            <p:strVal val="#ppt_x"/>
                                          </p:val>
                                        </p:tav>
                                      </p:tavLst>
                                    </p:anim>
                                    <p:anim calcmode="lin" valueType="num">
                                      <p:cBhvr>
                                        <p:cTn id="13"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18" dur="500"/>
                                        <p:tgtEl>
                                          <p:spTgt spid="21">
                                            <p:txEl>
                                              <p:pRg st="0" end="0"/>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21" dur="500"/>
                                        <p:tgtEl>
                                          <p:spTgt spid="21">
                                            <p:txEl>
                                              <p:pRg st="1" end="1"/>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21">
                                            <p:txEl>
                                              <p:pRg st="2" end="2"/>
                                            </p:txEl>
                                          </p:spTgt>
                                        </p:tgtEl>
                                        <p:attrNameLst>
                                          <p:attrName>style.visibility</p:attrName>
                                        </p:attrNameLst>
                                      </p:cBhvr>
                                      <p:to>
                                        <p:strVal val="visible"/>
                                      </p:to>
                                    </p:set>
                                    <p:animEffect transition="in" filter="randombar(horizontal)">
                                      <p:cBhvr>
                                        <p:cTn id="24"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75000"/>
          </a:blip>
          <a:srcRect b="43750"/>
          <a:stretch>
            <a:fillRect/>
          </a:stretch>
        </p:blipFill>
        <p:spPr>
          <a:xfrm>
            <a:off x="0" y="0"/>
            <a:ext cx="18288000" cy="10287000"/>
          </a:xfrm>
          <a:prstGeom prst="rect">
            <a:avLst/>
          </a:prstGeom>
          <a:effectLst>
            <a:outerShdw blurRad="431800" dist="50800" dir="5400000" sx="188000" sy="188000" algn="ctr" rotWithShape="0">
              <a:schemeClr val="bg1"/>
            </a:outerShdw>
          </a:effectLst>
        </p:spPr>
      </p:pic>
      <p:sp>
        <p:nvSpPr>
          <p:cNvPr id="11" name="Freeform 11"/>
          <p:cNvSpPr/>
          <p:nvPr/>
        </p:nvSpPr>
        <p:spPr>
          <a:xfrm rot="-143866" flipH="1">
            <a:off x="15314040" y="9450365"/>
            <a:ext cx="2881579" cy="833811"/>
          </a:xfrm>
          <a:custGeom>
            <a:avLst/>
            <a:gdLst/>
            <a:ahLst/>
            <a:cxnLst/>
            <a:rect l="l" t="t" r="r" b="b"/>
            <a:pathLst>
              <a:path w="4289868" h="1304835">
                <a:moveTo>
                  <a:pt x="4289869" y="0"/>
                </a:moveTo>
                <a:lnTo>
                  <a:pt x="0" y="0"/>
                </a:lnTo>
                <a:lnTo>
                  <a:pt x="0" y="1304835"/>
                </a:lnTo>
                <a:lnTo>
                  <a:pt x="4289869" y="1304835"/>
                </a:lnTo>
                <a:lnTo>
                  <a:pt x="428986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15" name="Oval Callout 14"/>
          <p:cNvSpPr/>
          <p:nvPr/>
        </p:nvSpPr>
        <p:spPr>
          <a:xfrm>
            <a:off x="8312483" y="4146539"/>
            <a:ext cx="1663033" cy="9343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2" name="Group 11"/>
          <p:cNvGrpSpPr/>
          <p:nvPr/>
        </p:nvGrpSpPr>
        <p:grpSpPr>
          <a:xfrm>
            <a:off x="1295400" y="876300"/>
            <a:ext cx="5227054" cy="1066800"/>
            <a:chOff x="304800" y="190500"/>
            <a:chExt cx="4876800" cy="1066800"/>
          </a:xfrm>
        </p:grpSpPr>
        <p:sp>
          <p:nvSpPr>
            <p:cNvPr id="13" name="Rectangle 12"/>
            <p:cNvSpPr/>
            <p:nvPr/>
          </p:nvSpPr>
          <p:spPr>
            <a:xfrm>
              <a:off x="304800" y="190500"/>
              <a:ext cx="48768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483550" y="190500"/>
              <a:ext cx="4534925"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2: </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tr7)</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9" name="TextBox 18"/>
              <p:cNvSpPr txBox="1"/>
              <p:nvPr/>
            </p:nvSpPr>
            <p:spPr>
              <a:xfrm>
                <a:off x="1172917" y="2095500"/>
                <a:ext cx="15819683" cy="1846659"/>
              </a:xfrm>
              <a:prstGeom prst="rect">
                <a:avLst/>
              </a:prstGeom>
              <a:noFill/>
            </p:spPr>
            <p:txBody>
              <a:bodyPr wrap="square" rtlCol="0">
                <a:spAutoFit/>
              </a:bodyPr>
              <a:lstStyle/>
              <a:p>
                <a:pPr lvl="0">
                  <a:lnSpc>
                    <a:spcPct val="150000"/>
                  </a:lnSpc>
                </a:pPr>
                <a:r>
                  <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Cho một</a:t>
                </a:r>
                <a:r>
                  <a:rPr kumimoji="0" lang="en-US" sz="3800" b="0" i="0" u="none" strike="noStrike" kern="1200" cap="none" spc="0" normalizeH="0" noProof="0">
                    <a:ln>
                      <a:noFill/>
                    </a:ln>
                    <a:solidFill>
                      <a:prstClr val="black"/>
                    </a:solidFill>
                    <a:effectLst/>
                    <a:uLnTx/>
                    <a:uFillTx/>
                    <a:latin typeface="Arial" panose="020B0604020202020204" pitchFamily="34" charset="0"/>
                    <a:cs typeface="Arial" panose="020B0604020202020204" pitchFamily="34" charset="0"/>
                  </a:rPr>
                  <a:t> </a:t>
                </a:r>
                <a:r>
                  <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góc lượng giác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𝑂𝑥</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𝑂𝑢</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 </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có</a:t>
                </a:r>
                <a:r>
                  <a:rPr kumimoji="0" lang="en-US" sz="3800" b="0" i="0" u="none" strike="noStrike" kern="1200" cap="none" spc="0" normalizeH="0" noProof="0">
                    <a:ln>
                      <a:noFill/>
                    </a:ln>
                    <a:solidFill>
                      <a:prstClr val="black"/>
                    </a:solidFill>
                    <a:effectLst/>
                    <a:uLnTx/>
                    <a:uFillTx/>
                    <a:latin typeface="Arial" panose="020B0604020202020204" pitchFamily="34" charset="0"/>
                    <a:cs typeface="Arial" panose="020B0604020202020204" pitchFamily="34" charset="0"/>
                  </a:rPr>
                  <a:t> số đo </a:t>
                </a:r>
                <a14:m>
                  <m:oMath xmlns:m="http://schemas.openxmlformats.org/officeDocument/2006/math">
                    <m:r>
                      <a:rPr kumimoji="0" lang="en-US" sz="38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−270</m:t>
                    </m:r>
                    <m:r>
                      <a:rPr kumimoji="0" lang="en-US" sz="3800" b="0" i="1" u="none" strike="noStrike" kern="1200" cap="none" spc="0" normalizeH="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3800" b="0" i="0" u="none" strike="noStrike" kern="1200" cap="none" spc="0" normalizeH="0" noProof="0">
                    <a:ln>
                      <a:noFill/>
                    </a:ln>
                    <a:solidFill>
                      <a:prstClr val="black"/>
                    </a:solidFill>
                    <a:effectLst/>
                    <a:uLnTx/>
                    <a:uFillTx/>
                    <a:latin typeface="Arial" panose="020B0604020202020204" pitchFamily="34" charset="0"/>
                    <a:cs typeface="Arial" panose="020B0604020202020204" pitchFamily="34" charset="0"/>
                  </a:rPr>
                  <a:t> và một góc lượng giác </a:t>
                </a:r>
                <a14:m>
                  <m:oMath xmlns:m="http://schemas.openxmlformats.org/officeDocument/2006/math">
                    <m:d>
                      <m:dPr>
                        <m:ctrl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dPr>
                      <m:e>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𝑂𝑥</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𝑂𝑣</m:t>
                        </m:r>
                      </m:e>
                    </m:d>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có</a:t>
                </a:r>
                <a:r>
                  <a:rPr kumimoji="0" lang="en-US" sz="3800" b="0" i="0" u="none" strike="noStrike" kern="1200" cap="none" spc="0" normalizeH="0" noProof="0">
                    <a:ln>
                      <a:noFill/>
                    </a:ln>
                    <a:solidFill>
                      <a:prstClr val="black"/>
                    </a:solidFill>
                    <a:effectLst/>
                    <a:uLnTx/>
                    <a:uFillTx/>
                    <a:latin typeface="Arial" panose="020B0604020202020204" pitchFamily="34" charset="0"/>
                    <a:cs typeface="Arial" panose="020B0604020202020204" pitchFamily="34" charset="0"/>
                  </a:rPr>
                  <a:t> số đo</a:t>
                </a:r>
                <a14:m>
                  <m:oMath xmlns:m="http://schemas.openxmlformats.org/officeDocument/2006/math">
                    <m:r>
                      <a:rPr lang="en-US" sz="3800" b="0" i="0" smtClean="0">
                        <a:solidFill>
                          <a:prstClr val="black"/>
                        </a:solidFill>
                        <a:latin typeface="Cambria Math" panose="02040503050406030204" pitchFamily="18" charset="0"/>
                        <a:cs typeface="Arial" panose="020B0604020202020204" pitchFamily="34" charset="0"/>
                      </a:rPr>
                      <m:t>135</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Tính</a:t>
                </a:r>
                <a:r>
                  <a:rPr kumimoji="0" lang="en-US" sz="3800" b="0" i="0" u="none" strike="noStrike" kern="1200" cap="none" spc="0" normalizeH="0" noProof="0">
                    <a:ln>
                      <a:noFill/>
                    </a:ln>
                    <a:solidFill>
                      <a:prstClr val="black"/>
                    </a:solidFill>
                    <a:effectLst/>
                    <a:uLnTx/>
                    <a:uFillTx/>
                    <a:latin typeface="Arial" panose="020B0604020202020204" pitchFamily="34" charset="0"/>
                    <a:cs typeface="Arial" panose="020B0604020202020204" pitchFamily="34" charset="0"/>
                  </a:rPr>
                  <a:t> số đo của các góc lượng giác </a:t>
                </a:r>
                <a14:m>
                  <m:oMath xmlns:m="http://schemas.openxmlformats.org/officeDocument/2006/math">
                    <m:d>
                      <m:dPr>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𝑂</m:t>
                        </m:r>
                        <m:r>
                          <a:rPr lang="en-US" sz="3800" b="0" i="1" smtClean="0">
                            <a:solidFill>
                              <a:prstClr val="black"/>
                            </a:solidFill>
                            <a:latin typeface="Cambria Math" panose="02040503050406030204" pitchFamily="18" charset="0"/>
                            <a:cs typeface="Arial" panose="020B0604020202020204" pitchFamily="34" charset="0"/>
                          </a:rPr>
                          <m:t>𝑢</m:t>
                        </m:r>
                        <m:r>
                          <a:rPr lang="en-US" sz="3800" i="1">
                            <a:solidFill>
                              <a:prstClr val="black"/>
                            </a:solidFill>
                            <a:latin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cs typeface="Arial" panose="020B0604020202020204" pitchFamily="34" charset="0"/>
                          </a:rPr>
                          <m:t>𝑂𝑣</m:t>
                        </m:r>
                      </m:e>
                    </m:d>
                    <m:r>
                      <a:rPr lang="en-US" sz="3800" b="0" i="1" smtClean="0">
                        <a:solidFill>
                          <a:prstClr val="black"/>
                        </a:solidFill>
                        <a:latin typeface="Cambria Math" panose="02040503050406030204" pitchFamily="18" charset="0"/>
                        <a:cs typeface="Arial" panose="020B0604020202020204" pitchFamily="34" charset="0"/>
                      </a:rPr>
                      <m:t>.</m:t>
                    </m:r>
                  </m:oMath>
                </a14:m>
                <a:r>
                  <a:rPr kumimoji="0" lang="en-US" sz="3800" b="0" i="0" u="none" strike="noStrike" kern="1200" cap="none" spc="0" normalizeH="0" noProof="0">
                    <a:ln>
                      <a:noFill/>
                    </a:ln>
                    <a:solidFill>
                      <a:prstClr val="black"/>
                    </a:solidFill>
                    <a:effectLst/>
                    <a:uLnTx/>
                    <a:uFillTx/>
                    <a:latin typeface="Arial" panose="020B0604020202020204" pitchFamily="34" charset="0"/>
                    <a:cs typeface="Arial" panose="020B0604020202020204" pitchFamily="34" charset="0"/>
                  </a:rPr>
                  <a:t> </a:t>
                </a:r>
                <a:endPar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172917" y="2095500"/>
                <a:ext cx="15819683" cy="1846659"/>
              </a:xfrm>
              <a:prstGeom prst="rect">
                <a:avLst/>
              </a:prstGeom>
              <a:blipFill>
                <a:blip r:embed="rId15"/>
                <a:stretch>
                  <a:fillRect l="-1271" r="-770" b="-62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1242213" y="5389751"/>
                <a:ext cx="15003609" cy="447814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3800">
                    <a:solidFill>
                      <a:prstClr val="black"/>
                    </a:solidFill>
                    <a:latin typeface="Arial" panose="020B0604020202020204" pitchFamily="34" charset="0"/>
                    <a:cs typeface="Arial" panose="020B0604020202020204" pitchFamily="34" charset="0"/>
                  </a:rPr>
                  <a:t>Số đo của c</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ác góc lượng giác tia đầu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𝑂𝑢</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tia cuối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𝑂𝑣</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là </a:t>
                </a:r>
              </a:p>
              <a:p>
                <a:pPr lvl="0">
                  <a:lnSpc>
                    <a:spcPct val="150000"/>
                  </a:lnSpc>
                </a:pPr>
                <a14:m>
                  <m:oMathPara xmlns:m="http://schemas.openxmlformats.org/officeDocument/2006/math">
                    <m:oMathParaPr>
                      <m:jc m:val="left"/>
                    </m:oMathParaPr>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𝑠</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đ</m:t>
                      </m:r>
                      <m:d>
                        <m:dPr>
                          <m:ctrl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𝑂𝑢</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𝑂𝑣</m:t>
                          </m:r>
                        </m:e>
                      </m:d>
                      <m:r>
                        <a:rPr lang="en-US" sz="3800" i="1">
                          <a:solidFill>
                            <a:prstClr val="black"/>
                          </a:solidFill>
                          <a:latin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cs typeface="Arial" panose="020B0604020202020204" pitchFamily="34" charset="0"/>
                        </a:rPr>
                        <m:t>𝑠</m:t>
                      </m:r>
                      <m:r>
                        <a:rPr lang="en-US" sz="3800" i="1">
                          <a:solidFill>
                            <a:prstClr val="black"/>
                          </a:solidFill>
                          <a:latin typeface="Cambria Math" panose="02040503050406030204" pitchFamily="18" charset="0"/>
                          <a:cs typeface="Arial" panose="020B0604020202020204" pitchFamily="34" charset="0"/>
                        </a:rPr>
                        <m:t>đ</m:t>
                      </m:r>
                      <m:d>
                        <m:dPr>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𝑂</m:t>
                          </m:r>
                          <m:r>
                            <a:rPr lang="en-US" sz="3800" b="0" i="1" smtClean="0">
                              <a:solidFill>
                                <a:prstClr val="black"/>
                              </a:solidFill>
                              <a:latin typeface="Cambria Math" panose="02040503050406030204" pitchFamily="18" charset="0"/>
                              <a:cs typeface="Arial" panose="020B0604020202020204" pitchFamily="34" charset="0"/>
                            </a:rPr>
                            <m:t>𝑥</m:t>
                          </m:r>
                          <m:r>
                            <a:rPr lang="en-US" sz="3800" i="1">
                              <a:solidFill>
                                <a:prstClr val="black"/>
                              </a:solidFill>
                              <a:latin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cs typeface="Arial" panose="020B0604020202020204" pitchFamily="34" charset="0"/>
                            </a:rPr>
                            <m:t>𝑂𝑣</m:t>
                          </m:r>
                        </m:e>
                      </m:d>
                      <m:r>
                        <a:rPr lang="en-US" sz="3800" b="0" i="1" smtClean="0">
                          <a:solidFill>
                            <a:prstClr val="black"/>
                          </a:solidFill>
                          <a:latin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cs typeface="Arial" panose="020B0604020202020204" pitchFamily="34" charset="0"/>
                        </a:rPr>
                        <m:t>𝑠</m:t>
                      </m:r>
                      <m:r>
                        <a:rPr lang="en-US" sz="3800" i="1">
                          <a:solidFill>
                            <a:prstClr val="black"/>
                          </a:solidFill>
                          <a:latin typeface="Cambria Math" panose="02040503050406030204" pitchFamily="18" charset="0"/>
                          <a:cs typeface="Arial" panose="020B0604020202020204" pitchFamily="34" charset="0"/>
                        </a:rPr>
                        <m:t>đ</m:t>
                      </m:r>
                      <m:d>
                        <m:dPr>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𝑂</m:t>
                          </m:r>
                          <m:r>
                            <a:rPr lang="en-US" sz="3800" b="0" i="1" smtClean="0">
                              <a:solidFill>
                                <a:prstClr val="black"/>
                              </a:solidFill>
                              <a:latin typeface="Cambria Math" panose="02040503050406030204" pitchFamily="18" charset="0"/>
                              <a:cs typeface="Arial" panose="020B0604020202020204" pitchFamily="34" charset="0"/>
                            </a:rPr>
                            <m:t>𝑥</m:t>
                          </m:r>
                          <m:r>
                            <a:rPr lang="en-US" sz="3800" i="1">
                              <a:solidFill>
                                <a:prstClr val="black"/>
                              </a:solidFill>
                              <a:latin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cs typeface="Arial" panose="020B0604020202020204" pitchFamily="34" charset="0"/>
                            </a:rPr>
                            <m:t>𝑂𝑢</m:t>
                          </m:r>
                        </m:e>
                      </m:d>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k</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3</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60</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endParaRPr>
              </a:p>
              <a:p>
                <a:pPr lvl="0">
                  <a:lnSpc>
                    <a:spcPct val="150000"/>
                  </a:lnSpc>
                </a:pPr>
                <a:r>
                  <a:rPr lang="en-US" sz="3800">
                    <a:solidFill>
                      <a:prstClr val="black"/>
                    </a:solidFill>
                    <a:cs typeface="Arial" panose="020B0604020202020204" pitchFamily="34" charset="0"/>
                  </a:rPr>
                  <a:t>                      </a:t>
                </a:r>
                <a14:m>
                  <m:oMath xmlns:m="http://schemas.openxmlformats.org/officeDocument/2006/math">
                    <m:r>
                      <a:rPr lang="en-US" sz="3800" i="1">
                        <a:solidFill>
                          <a:prstClr val="black"/>
                        </a:solidFill>
                        <a:latin typeface="Cambria Math" panose="02040503050406030204" pitchFamily="18" charset="0"/>
                        <a:cs typeface="Arial" panose="020B0604020202020204" pitchFamily="34" charset="0"/>
                      </a:rPr>
                      <m:t>=</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3800" noProof="0" smtClean="0">
                        <a:solidFill>
                          <a:prstClr val="black"/>
                        </a:solidFill>
                        <a:latin typeface="Cambria Math" panose="02040503050406030204" pitchFamily="18" charset="0"/>
                        <a:cs typeface="Arial" panose="020B0604020202020204" pitchFamily="34" charset="0"/>
                      </a:rPr>
                      <m:t>1</m:t>
                    </m:r>
                    <m:r>
                      <a:rPr lang="en-US" sz="3800">
                        <a:solidFill>
                          <a:prstClr val="black"/>
                        </a:solidFill>
                        <a:latin typeface="Cambria Math" panose="02040503050406030204" pitchFamily="18" charset="0"/>
                        <a:ea typeface="Cambria Math" panose="02040503050406030204" pitchFamily="18" charset="0"/>
                        <a:cs typeface="Arial" panose="020B0604020202020204" pitchFamily="34" charset="0"/>
                      </a:rPr>
                      <m:t>3</m:t>
                    </m:r>
                    <m:r>
                      <a:rPr lang="en-US" sz="3800" b="0" i="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5</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800" b="0" i="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d>
                      <m:dPr>
                        <m:ctrlP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−270</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e>
                    </m:d>
                    <m: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m:rPr>
                        <m:sty m:val="p"/>
                      </m:rPr>
                      <a:rPr lang="en-US" sz="3800">
                        <a:solidFill>
                          <a:prstClr val="black"/>
                        </a:solidFill>
                        <a:latin typeface="Cambria Math" panose="02040503050406030204" pitchFamily="18" charset="0"/>
                        <a:cs typeface="Arial" panose="020B0604020202020204" pitchFamily="34" charset="0"/>
                      </a:rPr>
                      <m:t>k</m:t>
                    </m:r>
                    <m:r>
                      <a:rPr lang="en-US" sz="3800">
                        <a:solidFill>
                          <a:prstClr val="black"/>
                        </a:solidFill>
                        <a:latin typeface="Cambria Math" panose="02040503050406030204" pitchFamily="18" charset="0"/>
                        <a:ea typeface="Cambria Math" panose="02040503050406030204" pitchFamily="18" charset="0"/>
                        <a:cs typeface="Arial" panose="020B0604020202020204" pitchFamily="34" charset="0"/>
                      </a:rPr>
                      <m:t>360</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800" b="0" i="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=405</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m:rPr>
                        <m:sty m:val="p"/>
                      </m:rPr>
                      <a:rPr lang="en-US" sz="3800">
                        <a:solidFill>
                          <a:prstClr val="black"/>
                        </a:solidFill>
                        <a:latin typeface="Cambria Math" panose="02040503050406030204" pitchFamily="18" charset="0"/>
                        <a:cs typeface="Arial" panose="020B0604020202020204" pitchFamily="34" charset="0"/>
                      </a:rPr>
                      <m:t>k</m:t>
                    </m:r>
                    <m:r>
                      <a:rPr lang="en-US" sz="3800">
                        <a:solidFill>
                          <a:prstClr val="black"/>
                        </a:solidFill>
                        <a:latin typeface="Cambria Math" panose="02040503050406030204" pitchFamily="18" charset="0"/>
                        <a:ea typeface="Cambria Math" panose="02040503050406030204" pitchFamily="18" charset="0"/>
                        <a:cs typeface="Arial" panose="020B0604020202020204" pitchFamily="34" charset="0"/>
                      </a:rPr>
                      <m:t>360</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endParaRPr>
              </a:p>
              <a:p>
                <a:pPr lvl="0">
                  <a:lnSpc>
                    <a:spcPct val="150000"/>
                  </a:lnSpc>
                </a:pPr>
                <a:r>
                  <a:rPr lang="en-US" sz="3800">
                    <a:solidFill>
                      <a:prstClr val="black"/>
                    </a:solidFill>
                    <a:cs typeface="Arial" panose="020B0604020202020204" pitchFamily="34" charset="0"/>
                  </a:rPr>
                  <a:t>                      </a:t>
                </a:r>
                <a14:m>
                  <m:oMath xmlns:m="http://schemas.openxmlformats.org/officeDocument/2006/math">
                    <m:r>
                      <a:rPr lang="en-US" sz="3800" i="1">
                        <a:solidFill>
                          <a:prstClr val="black"/>
                        </a:solidFill>
                        <a:latin typeface="Cambria Math" panose="02040503050406030204" pitchFamily="18" charset="0"/>
                        <a:cs typeface="Arial" panose="020B0604020202020204" pitchFamily="34" charset="0"/>
                      </a:rPr>
                      <m:t>=</m:t>
                    </m:r>
                  </m:oMath>
                </a14:m>
                <a:r>
                  <a:rPr lang="en-US" sz="3800">
                    <a:solidFill>
                      <a:prstClr val="black"/>
                    </a:solidFill>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3800" b="0" i="0" smtClean="0">
                        <a:solidFill>
                          <a:prstClr val="black"/>
                        </a:solidFill>
                        <a:latin typeface="Cambria Math" panose="02040503050406030204" pitchFamily="18" charset="0"/>
                        <a:cs typeface="Arial" panose="020B0604020202020204" pitchFamily="34" charset="0"/>
                      </a:rPr>
                      <m:t>4</m:t>
                    </m:r>
                    <m:r>
                      <a:rPr lang="en-US" sz="3800">
                        <a:solidFill>
                          <a:prstClr val="black"/>
                        </a:solidFill>
                        <a:latin typeface="Cambria Math" panose="02040503050406030204" pitchFamily="18" charset="0"/>
                        <a:ea typeface="Cambria Math" panose="02040503050406030204" pitchFamily="18" charset="0"/>
                        <a:cs typeface="Arial" panose="020B0604020202020204" pitchFamily="34" charset="0"/>
                      </a:rPr>
                      <m:t>5</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d>
                      <m:dPr>
                        <m:ctrlP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+1</m:t>
                        </m:r>
                      </m:e>
                    </m:d>
                    <m:r>
                      <a:rPr lang="en-US" sz="3800">
                        <a:solidFill>
                          <a:prstClr val="black"/>
                        </a:solidFill>
                        <a:latin typeface="Cambria Math" panose="02040503050406030204" pitchFamily="18" charset="0"/>
                        <a:ea typeface="Cambria Math" panose="02040503050406030204" pitchFamily="18" charset="0"/>
                        <a:cs typeface="Arial" panose="020B0604020202020204" pitchFamily="34" charset="0"/>
                      </a:rPr>
                      <m:t>360</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800">
                        <a:solidFill>
                          <a:prstClr val="black"/>
                        </a:solidFill>
                        <a:latin typeface="Cambria Math" panose="02040503050406030204" pitchFamily="18" charset="0"/>
                        <a:cs typeface="Arial" panose="020B0604020202020204" pitchFamily="34" charset="0"/>
                      </a:rPr>
                      <m:t>4</m:t>
                    </m:r>
                    <m:r>
                      <a:rPr lang="en-US" sz="3800">
                        <a:solidFill>
                          <a:prstClr val="black"/>
                        </a:solidFill>
                        <a:latin typeface="Cambria Math" panose="02040503050406030204" pitchFamily="18" charset="0"/>
                        <a:ea typeface="Cambria Math" panose="02040503050406030204" pitchFamily="18" charset="0"/>
                        <a:cs typeface="Arial" panose="020B0604020202020204" pitchFamily="34" charset="0"/>
                      </a:rPr>
                      <m:t>5</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m:rPr>
                        <m:sty m:val="p"/>
                      </m:rPr>
                      <a:rPr lang="en-US" sz="3800" b="0" i="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m:t>
                    </m:r>
                    <m:r>
                      <a:rPr lang="en-US" sz="3800">
                        <a:solidFill>
                          <a:prstClr val="black"/>
                        </a:solidFill>
                        <a:latin typeface="Cambria Math" panose="02040503050406030204" pitchFamily="18" charset="0"/>
                        <a:ea typeface="Cambria Math" panose="02040503050406030204" pitchFamily="18" charset="0"/>
                        <a:cs typeface="Arial" panose="020B0604020202020204" pitchFamily="34" charset="0"/>
                      </a:rPr>
                      <m:t>360</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d>
                      <m:dPr>
                        <m:ctrlPr>
                          <a:rPr lang="en-US" sz="38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𝑚</m:t>
                        </m:r>
                        <m: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+1,</m:t>
                        </m:r>
                        <m: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𝑚</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𝜖</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𝑍</m:t>
                        </m:r>
                      </m:e>
                    </m:d>
                  </m:oMath>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endParaRPr>
              </a:p>
              <a:p>
                <a:pPr lvl="0">
                  <a:lnSpc>
                    <a:spcPct val="150000"/>
                  </a:lnSpc>
                </a:pPr>
                <a:r>
                  <a:rPr lang="en-US" sz="3800">
                    <a:solidFill>
                      <a:prstClr val="black"/>
                    </a:solidFill>
                    <a:latin typeface="Arial" panose="020B0604020202020204" pitchFamily="34" charset="0"/>
                    <a:ea typeface="Cambria Math" panose="02040503050406030204" pitchFamily="18" charset="0"/>
                    <a:cs typeface="Arial" panose="020B0604020202020204" pitchFamily="34" charset="0"/>
                  </a:rPr>
                  <a:t>Vậy các góc lượng giác </a:t>
                </a:r>
                <a14:m>
                  <m:oMath xmlns:m="http://schemas.openxmlformats.org/officeDocument/2006/math">
                    <m:d>
                      <m:dPr>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𝑂</m:t>
                        </m:r>
                        <m:r>
                          <a:rPr lang="en-US" sz="3800" b="0" i="1" smtClean="0">
                            <a:solidFill>
                              <a:prstClr val="black"/>
                            </a:solidFill>
                            <a:latin typeface="Cambria Math" panose="02040503050406030204" pitchFamily="18" charset="0"/>
                            <a:cs typeface="Arial" panose="020B0604020202020204" pitchFamily="34" charset="0"/>
                          </a:rPr>
                          <m:t>𝑢</m:t>
                        </m:r>
                        <m:r>
                          <a:rPr lang="en-US" sz="3800" i="1">
                            <a:solidFill>
                              <a:prstClr val="black"/>
                            </a:solidFill>
                            <a:latin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cs typeface="Arial" panose="020B0604020202020204" pitchFamily="34" charset="0"/>
                          </a:rPr>
                          <m:t>𝑂𝑣</m:t>
                        </m:r>
                      </m:e>
                    </m:d>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rPr>
                  <a:t> có</a:t>
                </a:r>
                <a:r>
                  <a:rPr kumimoji="0" lang="en-US" sz="3800" b="0" i="0" u="none" strike="noStrike" kern="1200" cap="none" spc="0" normalizeH="0" noProof="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rPr>
                  <a:t> số đo là </a:t>
                </a:r>
                <a14:m>
                  <m:oMath xmlns:m="http://schemas.openxmlformats.org/officeDocument/2006/math">
                    <m:r>
                      <a:rPr lang="en-US" sz="3800">
                        <a:solidFill>
                          <a:prstClr val="black"/>
                        </a:solidFill>
                        <a:latin typeface="Cambria Math" panose="02040503050406030204" pitchFamily="18" charset="0"/>
                        <a:cs typeface="Arial" panose="020B0604020202020204" pitchFamily="34" charset="0"/>
                      </a:rPr>
                      <m:t>4</m:t>
                    </m:r>
                    <m:r>
                      <a:rPr lang="en-US" sz="3800">
                        <a:solidFill>
                          <a:prstClr val="black"/>
                        </a:solidFill>
                        <a:latin typeface="Cambria Math" panose="02040503050406030204" pitchFamily="18" charset="0"/>
                        <a:ea typeface="Cambria Math" panose="02040503050406030204" pitchFamily="18" charset="0"/>
                        <a:cs typeface="Arial" panose="020B0604020202020204" pitchFamily="34" charset="0"/>
                      </a:rPr>
                      <m:t>5</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m:rPr>
                        <m:sty m:val="p"/>
                      </m:rPr>
                      <a:rPr lang="en-US" sz="3800">
                        <a:solidFill>
                          <a:prstClr val="black"/>
                        </a:solidFill>
                        <a:latin typeface="Cambria Math" panose="02040503050406030204" pitchFamily="18" charset="0"/>
                        <a:ea typeface="Cambria Math" panose="02040503050406030204" pitchFamily="18" charset="0"/>
                        <a:cs typeface="Arial" panose="020B0604020202020204" pitchFamily="34" charset="0"/>
                      </a:rPr>
                      <m:t>m</m:t>
                    </m:r>
                    <m:r>
                      <a:rPr lang="en-US" sz="3800">
                        <a:solidFill>
                          <a:prstClr val="black"/>
                        </a:solidFill>
                        <a:latin typeface="Cambria Math" panose="02040503050406030204" pitchFamily="18" charset="0"/>
                        <a:ea typeface="Cambria Math" panose="02040503050406030204" pitchFamily="18" charset="0"/>
                        <a:cs typeface="Arial" panose="020B0604020202020204" pitchFamily="34" charset="0"/>
                      </a:rPr>
                      <m:t>360</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 </m:t>
                    </m:r>
                    <m:d>
                      <m:dPr>
                        <m:ctrlP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𝑚</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𝜖</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𝑍</m:t>
                        </m:r>
                      </m:e>
                    </m:d>
                  </m:oMath>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1242213" y="5389751"/>
                <a:ext cx="15003609" cy="4478149"/>
              </a:xfrm>
              <a:prstGeom prst="rect">
                <a:avLst/>
              </a:prstGeom>
              <a:blipFill>
                <a:blip r:embed="rId16"/>
                <a:stretch>
                  <a:fillRect l="-1341" b="-2177"/>
                </a:stretch>
              </a:blipFill>
            </p:spPr>
            <p:txBody>
              <a:bodyPr/>
              <a:lstStyle/>
              <a:p>
                <a:r>
                  <a:rPr lang="en-US">
                    <a:noFill/>
                  </a:rPr>
                  <a:t> </a:t>
                </a:r>
              </a:p>
            </p:txBody>
          </p:sp>
        </mc:Fallback>
      </mc:AlternateContent>
      <p:pic>
        <p:nvPicPr>
          <p:cNvPr id="23" name="Picture 22"/>
          <p:cNvPicPr>
            <a:picLocks noChangeAspect="1"/>
          </p:cNvPicPr>
          <p:nvPr/>
        </p:nvPicPr>
        <p:blipFill>
          <a:blip r:embed="rId17"/>
          <a:stretch>
            <a:fillRect/>
          </a:stretch>
        </p:blipFill>
        <p:spPr>
          <a:xfrm rot="12653521">
            <a:off x="-64810" y="3712792"/>
            <a:ext cx="1756822" cy="1717120"/>
          </a:xfrm>
          <a:prstGeom prst="rect">
            <a:avLst/>
          </a:prstGeom>
        </p:spPr>
      </p:pic>
      <p:pic>
        <p:nvPicPr>
          <p:cNvPr id="5" name="Picture 4"/>
          <p:cNvPicPr>
            <a:picLocks noChangeAspect="1"/>
          </p:cNvPicPr>
          <p:nvPr/>
        </p:nvPicPr>
        <p:blipFill>
          <a:blip r:embed="rId18"/>
          <a:stretch>
            <a:fillRect/>
          </a:stretch>
        </p:blipFill>
        <p:spPr>
          <a:xfrm>
            <a:off x="16349416" y="376498"/>
            <a:ext cx="1286367" cy="1286367"/>
          </a:xfrm>
          <a:prstGeom prst="rect">
            <a:avLst/>
          </a:prstGeom>
        </p:spPr>
      </p:pic>
    </p:spTree>
    <p:extLst>
      <p:ext uri="{BB962C8B-B14F-4D97-AF65-F5344CB8AC3E}">
        <p14:creationId xmlns:p14="http://schemas.microsoft.com/office/powerpoint/2010/main" val="531442087"/>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1">
                                            <p:txEl>
                                              <p:pRg st="0" end="0"/>
                                            </p:txEl>
                                          </p:spTgt>
                                        </p:tgtEl>
                                        <p:attrNameLst>
                                          <p:attrName>style.visibility</p:attrName>
                                        </p:attrNameLst>
                                      </p:cBhvr>
                                      <p:to>
                                        <p:strVal val="visible"/>
                                      </p:to>
                                    </p:set>
                                    <p:animEffect transition="in" filter="wipe(down)">
                                      <p:cBhvr>
                                        <p:cTn id="21" dur="500"/>
                                        <p:tgtEl>
                                          <p:spTgt spid="21">
                                            <p:txEl>
                                              <p:pRg st="0" end="0"/>
                                            </p:txEl>
                                          </p:spTgt>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25" dur="500"/>
                                        <p:tgtEl>
                                          <p:spTgt spid="21">
                                            <p:txEl>
                                              <p:pRg st="1" end="1"/>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21">
                                            <p:txEl>
                                              <p:pRg st="2" end="2"/>
                                            </p:txEl>
                                          </p:spTgt>
                                        </p:tgtEl>
                                        <p:attrNameLst>
                                          <p:attrName>style.visibility</p:attrName>
                                        </p:attrNameLst>
                                      </p:cBhvr>
                                      <p:to>
                                        <p:strVal val="visible"/>
                                      </p:to>
                                    </p:set>
                                    <p:animEffect transition="in" filter="randombar(horizontal)">
                                      <p:cBhvr>
                                        <p:cTn id="28" dur="500"/>
                                        <p:tgtEl>
                                          <p:spTgt spid="21">
                                            <p:txEl>
                                              <p:pRg st="2" end="2"/>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21">
                                            <p:txEl>
                                              <p:pRg st="3" end="3"/>
                                            </p:txEl>
                                          </p:spTgt>
                                        </p:tgtEl>
                                        <p:attrNameLst>
                                          <p:attrName>style.visibility</p:attrName>
                                        </p:attrNameLst>
                                      </p:cBhvr>
                                      <p:to>
                                        <p:strVal val="visible"/>
                                      </p:to>
                                    </p:set>
                                    <p:animEffect transition="in" filter="randombar(horizontal)">
                                      <p:cBhvr>
                                        <p:cTn id="31" dur="500"/>
                                        <p:tgtEl>
                                          <p:spTgt spid="21">
                                            <p:txEl>
                                              <p:pRg st="3" end="3"/>
                                            </p:txEl>
                                          </p:spTgt>
                                        </p:tgtEl>
                                      </p:cBhvr>
                                    </p:animEffect>
                                  </p:childTnLst>
                                </p:cTn>
                              </p:par>
                            </p:childTnLst>
                          </p:cTn>
                        </p:par>
                        <p:par>
                          <p:cTn id="32" fill="hold">
                            <p:stCondLst>
                              <p:cond delay="1000"/>
                            </p:stCondLst>
                            <p:childTnLst>
                              <p:par>
                                <p:cTn id="33" presetID="22" presetClass="entr" presetSubtype="4" fill="hold" nodeType="afterEffect">
                                  <p:stCondLst>
                                    <p:cond delay="0"/>
                                  </p:stCondLst>
                                  <p:childTnLst>
                                    <p:set>
                                      <p:cBhvr>
                                        <p:cTn id="34" dur="1" fill="hold">
                                          <p:stCondLst>
                                            <p:cond delay="0"/>
                                          </p:stCondLst>
                                        </p:cTn>
                                        <p:tgtEl>
                                          <p:spTgt spid="21">
                                            <p:txEl>
                                              <p:pRg st="4" end="4"/>
                                            </p:txEl>
                                          </p:spTgt>
                                        </p:tgtEl>
                                        <p:attrNameLst>
                                          <p:attrName>style.visibility</p:attrName>
                                        </p:attrNameLst>
                                      </p:cBhvr>
                                      <p:to>
                                        <p:strVal val="visible"/>
                                      </p:to>
                                    </p:set>
                                    <p:animEffect transition="in" filter="wipe(down)">
                                      <p:cBhvr>
                                        <p:cTn id="35" dur="500"/>
                                        <p:tgtEl>
                                          <p:spTgt spid="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ounded Rectangle 1"/>
          <p:cNvSpPr/>
          <p:nvPr/>
        </p:nvSpPr>
        <p:spPr>
          <a:xfrm>
            <a:off x="304800" y="266700"/>
            <a:ext cx="17678400" cy="9753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6629398" y="571500"/>
            <a:ext cx="4574744" cy="1152496"/>
            <a:chOff x="6841694" y="431021"/>
            <a:chExt cx="4574744" cy="1152496"/>
          </a:xfrm>
        </p:grpSpPr>
        <p:sp>
          <p:nvSpPr>
            <p:cNvPr id="4" name="Rounded Rectangle 3"/>
            <p:cNvSpPr/>
            <p:nvPr/>
          </p:nvSpPr>
          <p:spPr>
            <a:xfrm>
              <a:off x="6841694" y="431021"/>
              <a:ext cx="4425088" cy="1152496"/>
            </a:xfrm>
            <a:prstGeom prst="roundRect">
              <a:avLst/>
            </a:prstGeom>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LUYỆN TẬP 2</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xmlns:a14="http://schemas.microsoft.com/office/drawing/2010/main">
        <mc:Choice Requires="a14">
          <p:sp>
            <p:nvSpPr>
              <p:cNvPr id="6" name="Rectangle 5"/>
              <p:cNvSpPr/>
              <p:nvPr/>
            </p:nvSpPr>
            <p:spPr>
              <a:xfrm>
                <a:off x="609600" y="1943489"/>
                <a:ext cx="17983200" cy="1752211"/>
              </a:xfrm>
              <a:prstGeom prst="rect">
                <a:avLst/>
              </a:prstGeom>
            </p:spPr>
            <p:txBody>
              <a:bodyPr wrap="square">
                <a:spAutoFit/>
              </a:bodyPr>
              <a:lstStyle/>
              <a:p>
                <a:pPr lvl="0" algn="just">
                  <a:lnSpc>
                    <a:spcPct val="150000"/>
                  </a:lnSpc>
                </a:pPr>
                <a:r>
                  <a:rPr lang="vi-VN" sz="3800">
                    <a:solidFill>
                      <a:srgbClr val="000000"/>
                    </a:solidFill>
                  </a:rPr>
                  <a:t>Cho một góc lượng giác </a:t>
                </a:r>
                <a14:m>
                  <m:oMath xmlns:m="http://schemas.openxmlformats.org/officeDocument/2006/math">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𝑂𝑥</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𝑂𝑢</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oMath>
                </a14:m>
                <a:r>
                  <a:rPr lang="vi-VN" sz="3800">
                    <a:solidFill>
                      <a:srgbClr val="000000"/>
                    </a:solidFill>
                  </a:rPr>
                  <a:t>có số đo </a:t>
                </a:r>
                <a14:m>
                  <m:oMath xmlns:m="http://schemas.openxmlformats.org/officeDocument/2006/math">
                    <m:r>
                      <a:rPr lang="en-US" sz="3800" b="0" i="0"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r>
                      <a:rPr lang="en-US" sz="3800" b="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0</m:t>
                    </m:r>
                  </m:oMath>
                </a14:m>
                <a:r>
                  <a:rPr lang="en-US" sz="3800">
                    <a:solidFill>
                      <a:prstClr val="black"/>
                    </a:solidFill>
                    <a:ea typeface="Times New Roman" panose="02020603050405020304" pitchFamily="18" charset="0"/>
                    <a:cs typeface="Arial" panose="020B0604020202020204" pitchFamily="34" charset="0"/>
                  </a:rPr>
                  <a:t>°</a:t>
                </a:r>
                <a:r>
                  <a:rPr lang="en-US" sz="3800">
                    <a:solidFill>
                      <a:srgbClr val="000000"/>
                    </a:solidFill>
                  </a:rPr>
                  <a:t> </a:t>
                </a:r>
                <a:r>
                  <a:rPr lang="vi-VN" sz="3800">
                    <a:solidFill>
                      <a:srgbClr val="000000"/>
                    </a:solidFill>
                  </a:rPr>
                  <a:t>và một góc lượng giác</a:t>
                </a:r>
                <a:r>
                  <a:rPr lang="en-US" sz="3800">
                    <a:solidFill>
                      <a:srgbClr val="000000"/>
                    </a:solidFill>
                  </a:rPr>
                  <a:t> </a:t>
                </a:r>
                <a14:m>
                  <m:oMath xmlns:m="http://schemas.openxmlformats.org/officeDocument/2006/math">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𝑂𝑥</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𝑂𝑣</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oMath>
                </a14:m>
                <a:endParaRPr lang="en-US" sz="3800">
                  <a:solidFill>
                    <a:srgbClr val="000000"/>
                  </a:solidFill>
                </a:endParaRPr>
              </a:p>
              <a:p>
                <a:pPr lvl="0" algn="just">
                  <a:lnSpc>
                    <a:spcPct val="150000"/>
                  </a:lnSpc>
                </a:pPr>
                <a:r>
                  <a:rPr lang="vi-VN" sz="3800">
                    <a:solidFill>
                      <a:srgbClr val="000000"/>
                    </a:solidFill>
                  </a:rPr>
                  <a:t>có số đo</a:t>
                </a:r>
                <a:r>
                  <a:rPr lang="en-US" sz="3800">
                    <a:solidFill>
                      <a:srgbClr val="000000"/>
                    </a:solidFill>
                  </a:rPr>
                  <a:t> </a:t>
                </a:r>
                <a14:m>
                  <m:oMath xmlns:m="http://schemas.openxmlformats.org/officeDocument/2006/math">
                    <m:r>
                      <a:rPr lang="en-US" sz="3800" b="0" i="0"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a:rPr lang="en-US" sz="3800" b="0" i="0"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7</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0</m:t>
                    </m:r>
                  </m:oMath>
                </a14:m>
                <a:r>
                  <a:rPr lang="en-US" sz="3800">
                    <a:solidFill>
                      <a:prstClr val="black"/>
                    </a:solidFill>
                    <a:ea typeface="Times New Roman" panose="02020603050405020304" pitchFamily="18" charset="0"/>
                    <a:cs typeface="Arial" panose="020B0604020202020204" pitchFamily="34" charset="0"/>
                  </a:rPr>
                  <a:t>°</a:t>
                </a:r>
                <a:r>
                  <a:rPr lang="vi-VN" sz="3800">
                    <a:solidFill>
                      <a:srgbClr val="000000"/>
                    </a:solidFill>
                  </a:rPr>
                  <a:t>.</a:t>
                </a:r>
                <a:r>
                  <a:rPr lang="en-US" sz="3800">
                    <a:solidFill>
                      <a:srgbClr val="000000"/>
                    </a:solidFill>
                  </a:rPr>
                  <a:t> </a:t>
                </a:r>
                <a:r>
                  <a:rPr lang="vi-VN" sz="3800">
                    <a:solidFill>
                      <a:srgbClr val="000000"/>
                    </a:solidFill>
                  </a:rPr>
                  <a:t>Tính số đo của các góc lượng</a:t>
                </a:r>
                <a:r>
                  <a:rPr lang="en-US" sz="3800">
                    <a:solidFill>
                      <a:srgbClr val="000000"/>
                    </a:solidFill>
                  </a:rPr>
                  <a:t> </a:t>
                </a:r>
                <a:r>
                  <a:rPr lang="vi-VN" sz="3800">
                    <a:solidFill>
                      <a:srgbClr val="000000"/>
                    </a:solidFill>
                  </a:rPr>
                  <a:t>giác </a:t>
                </a:r>
                <a14:m>
                  <m:oMath xmlns:m="http://schemas.openxmlformats.org/officeDocument/2006/math">
                    <m:d>
                      <m:dPr>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𝑂𝑢</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𝑂𝑣</m:t>
                        </m:r>
                      </m:e>
                    </m:d>
                    <m:r>
                      <a:rPr lang="en-US" sz="3800" b="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oMath>
                </a14:m>
                <a:endParaRPr kumimoji="0" lang="en-US" sz="3800" b="0" i="0" u="none" strike="noStrike" kern="1200" cap="none" spc="0" normalizeH="0" baseline="0" noProof="0">
                  <a:ln>
                    <a:noFill/>
                  </a:ln>
                  <a:solidFill>
                    <a:prstClr val="black"/>
                  </a:solidFill>
                  <a:effectLst/>
                  <a:uLnTx/>
                  <a:uFillTx/>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09600" y="1943489"/>
                <a:ext cx="17983200" cy="1752211"/>
              </a:xfrm>
              <a:prstGeom prst="rect">
                <a:avLst/>
              </a:prstGeom>
              <a:blipFill>
                <a:blip r:embed="rId2"/>
                <a:stretch>
                  <a:fillRect l="-1119" b="-125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524000" y="5034500"/>
                <a:ext cx="15787052" cy="4757200"/>
              </a:xfrm>
              <a:prstGeom prst="rect">
                <a:avLst/>
              </a:prstGeom>
            </p:spPr>
            <p:txBody>
              <a:bodyPr wrap="square">
                <a:spAutoFit/>
              </a:bodyPr>
              <a:lstStyle/>
              <a:p>
                <a:pPr algn="just">
                  <a:lnSpc>
                    <a:spcPct val="150000"/>
                  </a:lnSpc>
                  <a:spcBef>
                    <a:spcPts val="600"/>
                  </a:spcBef>
                  <a:spcAft>
                    <a:spcPts val="600"/>
                  </a:spcAft>
                </a:pPr>
                <a:r>
                  <a:rPr lang="en-US" sz="3800">
                    <a:latin typeface="Arial" panose="020B0604020202020204" pitchFamily="34" charset="0"/>
                    <a:ea typeface="Times New Roman" panose="02020603050405020304" pitchFamily="18" charset="0"/>
                    <a:cs typeface="Arial" panose="020B0604020202020204" pitchFamily="34" charset="0"/>
                  </a:rPr>
                  <a:t>Số đo của các góc lượng giác tia đầu Ou, tia cuối Ov là:</a:t>
                </a: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800" i="1" smtClean="0">
                          <a:latin typeface="Cambria Math" panose="02040503050406030204" pitchFamily="18" charset="0"/>
                          <a:ea typeface="Times New Roman" panose="02020603050405020304" pitchFamily="18" charset="0"/>
                          <a:cs typeface="Arial" panose="020B0604020202020204" pitchFamily="34" charset="0"/>
                        </a:rPr>
                        <m:t>𝑠</m:t>
                      </m:r>
                      <m:r>
                        <a:rPr lang="en-US" sz="3800" i="1" smtClean="0">
                          <a:latin typeface="Cambria Math" panose="02040503050406030204" pitchFamily="18" charset="0"/>
                          <a:ea typeface="Times New Roman" panose="02020603050405020304" pitchFamily="18" charset="0"/>
                          <a:cs typeface="Arial" panose="020B0604020202020204" pitchFamily="34" charset="0"/>
                        </a:rPr>
                        <m:t>đ(</m:t>
                      </m:r>
                      <m:r>
                        <a:rPr lang="en-US" sz="3800" i="1" smtClean="0">
                          <a:latin typeface="Cambria Math" panose="02040503050406030204" pitchFamily="18" charset="0"/>
                          <a:ea typeface="Times New Roman" panose="02020603050405020304" pitchFamily="18" charset="0"/>
                          <a:cs typeface="Arial" panose="020B0604020202020204" pitchFamily="34" charset="0"/>
                        </a:rPr>
                        <m:t>𝑂𝑢</m:t>
                      </m:r>
                      <m:r>
                        <a:rPr lang="en-US" sz="3800" i="1" smtClean="0">
                          <a:latin typeface="Cambria Math" panose="02040503050406030204" pitchFamily="18" charset="0"/>
                          <a:ea typeface="Times New Roman" panose="02020603050405020304" pitchFamily="18" charset="0"/>
                          <a:cs typeface="Arial" panose="020B0604020202020204" pitchFamily="34" charset="0"/>
                        </a:rPr>
                        <m:t>, </m:t>
                      </m:r>
                      <m:r>
                        <a:rPr lang="en-US" sz="3800" i="1" smtClean="0">
                          <a:latin typeface="Cambria Math" panose="02040503050406030204" pitchFamily="18" charset="0"/>
                          <a:ea typeface="Times New Roman" panose="02020603050405020304" pitchFamily="18" charset="0"/>
                          <a:cs typeface="Arial" panose="020B0604020202020204" pitchFamily="34" charset="0"/>
                        </a:rPr>
                        <m:t>𝑂𝑣</m:t>
                      </m:r>
                      <m:r>
                        <a:rPr lang="en-US" sz="3800" i="1" smtClean="0">
                          <a:latin typeface="Cambria Math" panose="02040503050406030204" pitchFamily="18" charset="0"/>
                          <a:ea typeface="Times New Roman" panose="02020603050405020304" pitchFamily="18" charset="0"/>
                          <a:cs typeface="Arial" panose="020B0604020202020204" pitchFamily="34" charset="0"/>
                        </a:rPr>
                        <m:t>) = </m:t>
                      </m:r>
                      <m:r>
                        <a:rPr lang="en-US" sz="3800" i="1" smtClean="0">
                          <a:latin typeface="Cambria Math" panose="02040503050406030204" pitchFamily="18" charset="0"/>
                          <a:ea typeface="Times New Roman" panose="02020603050405020304" pitchFamily="18" charset="0"/>
                          <a:cs typeface="Arial" panose="020B0604020202020204" pitchFamily="34" charset="0"/>
                        </a:rPr>
                        <m:t>𝑠</m:t>
                      </m:r>
                      <m:r>
                        <a:rPr lang="en-US" sz="3800" i="1" smtClean="0">
                          <a:latin typeface="Cambria Math" panose="02040503050406030204" pitchFamily="18" charset="0"/>
                          <a:ea typeface="Times New Roman" panose="02020603050405020304" pitchFamily="18" charset="0"/>
                          <a:cs typeface="Arial" panose="020B0604020202020204" pitchFamily="34" charset="0"/>
                        </a:rPr>
                        <m:t>đ(</m:t>
                      </m:r>
                      <m:r>
                        <a:rPr lang="en-US" sz="3800" i="1" smtClean="0">
                          <a:latin typeface="Cambria Math" panose="02040503050406030204" pitchFamily="18" charset="0"/>
                          <a:ea typeface="Times New Roman" panose="02020603050405020304" pitchFamily="18" charset="0"/>
                          <a:cs typeface="Arial" panose="020B0604020202020204" pitchFamily="34" charset="0"/>
                        </a:rPr>
                        <m:t>𝑂𝑥</m:t>
                      </m:r>
                      <m:r>
                        <a:rPr lang="en-US" sz="3800" i="1" smtClean="0">
                          <a:latin typeface="Cambria Math" panose="02040503050406030204" pitchFamily="18" charset="0"/>
                          <a:ea typeface="Times New Roman" panose="02020603050405020304" pitchFamily="18" charset="0"/>
                          <a:cs typeface="Arial" panose="020B0604020202020204" pitchFamily="34" charset="0"/>
                        </a:rPr>
                        <m:t>, </m:t>
                      </m:r>
                      <m:r>
                        <a:rPr lang="en-US" sz="3800" i="1" smtClean="0">
                          <a:latin typeface="Cambria Math" panose="02040503050406030204" pitchFamily="18" charset="0"/>
                          <a:ea typeface="Times New Roman" panose="02020603050405020304" pitchFamily="18" charset="0"/>
                          <a:cs typeface="Arial" panose="020B0604020202020204" pitchFamily="34" charset="0"/>
                        </a:rPr>
                        <m:t>𝑂𝑣</m:t>
                      </m:r>
                      <m:r>
                        <a:rPr lang="en-US" sz="3800" i="1" smtClean="0">
                          <a:latin typeface="Cambria Math" panose="02040503050406030204" pitchFamily="18" charset="0"/>
                          <a:ea typeface="Times New Roman" panose="02020603050405020304" pitchFamily="18" charset="0"/>
                          <a:cs typeface="Arial" panose="020B0604020202020204" pitchFamily="34" charset="0"/>
                        </a:rPr>
                        <m:t>) – </m:t>
                      </m:r>
                      <m:r>
                        <a:rPr lang="en-US" sz="3800" i="1" smtClean="0">
                          <a:latin typeface="Cambria Math" panose="02040503050406030204" pitchFamily="18" charset="0"/>
                          <a:ea typeface="Times New Roman" panose="02020603050405020304" pitchFamily="18" charset="0"/>
                          <a:cs typeface="Arial" panose="020B0604020202020204" pitchFamily="34" charset="0"/>
                        </a:rPr>
                        <m:t>𝑠</m:t>
                      </m:r>
                      <m:r>
                        <a:rPr lang="en-US" sz="3800" i="1" smtClean="0">
                          <a:latin typeface="Cambria Math" panose="02040503050406030204" pitchFamily="18" charset="0"/>
                          <a:ea typeface="Times New Roman" panose="02020603050405020304" pitchFamily="18" charset="0"/>
                          <a:cs typeface="Arial" panose="020B0604020202020204" pitchFamily="34" charset="0"/>
                        </a:rPr>
                        <m:t>đ(</m:t>
                      </m:r>
                      <m:r>
                        <a:rPr lang="en-US" sz="3800" i="1" smtClean="0">
                          <a:latin typeface="Cambria Math" panose="02040503050406030204" pitchFamily="18" charset="0"/>
                          <a:ea typeface="Times New Roman" panose="02020603050405020304" pitchFamily="18" charset="0"/>
                          <a:cs typeface="Arial" panose="020B0604020202020204" pitchFamily="34" charset="0"/>
                        </a:rPr>
                        <m:t>𝑂𝑥</m:t>
                      </m:r>
                      <m:r>
                        <a:rPr lang="en-US" sz="3800" i="1" smtClean="0">
                          <a:latin typeface="Cambria Math" panose="02040503050406030204" pitchFamily="18" charset="0"/>
                          <a:ea typeface="Times New Roman" panose="02020603050405020304" pitchFamily="18" charset="0"/>
                          <a:cs typeface="Arial" panose="020B0604020202020204" pitchFamily="34" charset="0"/>
                        </a:rPr>
                        <m:t>, </m:t>
                      </m:r>
                      <m:r>
                        <a:rPr lang="en-US" sz="3800" i="1" smtClean="0">
                          <a:latin typeface="Cambria Math" panose="02040503050406030204" pitchFamily="18" charset="0"/>
                          <a:ea typeface="Times New Roman" panose="02020603050405020304" pitchFamily="18" charset="0"/>
                          <a:cs typeface="Arial" panose="020B0604020202020204" pitchFamily="34" charset="0"/>
                        </a:rPr>
                        <m:t>𝑂𝑢</m:t>
                      </m:r>
                      <m:r>
                        <a:rPr lang="en-US" sz="3800" i="1" smtClean="0">
                          <a:latin typeface="Cambria Math" panose="02040503050406030204" pitchFamily="18" charset="0"/>
                          <a:ea typeface="Times New Roman" panose="02020603050405020304" pitchFamily="18" charset="0"/>
                          <a:cs typeface="Arial" panose="020B0604020202020204" pitchFamily="34" charset="0"/>
                        </a:rPr>
                        <m:t>) + </m:t>
                      </m:r>
                      <m:r>
                        <a:rPr lang="en-US" sz="3800" i="1" smtClean="0">
                          <a:latin typeface="Cambria Math" panose="02040503050406030204" pitchFamily="18" charset="0"/>
                          <a:ea typeface="Times New Roman" panose="02020603050405020304" pitchFamily="18" charset="0"/>
                          <a:cs typeface="Arial" panose="020B0604020202020204" pitchFamily="34" charset="0"/>
                        </a:rPr>
                        <m:t>𝑘</m:t>
                      </m:r>
                      <m:r>
                        <a:rPr lang="en-US" sz="3800" i="1" smtClean="0">
                          <a:latin typeface="Cambria Math" panose="02040503050406030204" pitchFamily="18" charset="0"/>
                          <a:ea typeface="Times New Roman" panose="02020603050405020304" pitchFamily="18" charset="0"/>
                          <a:cs typeface="Arial" panose="020B0604020202020204" pitchFamily="34" charset="0"/>
                        </a:rPr>
                        <m:t>360°</m:t>
                      </m:r>
                    </m:oMath>
                  </m:oMathPara>
                </a14:m>
                <a:endParaRPr lang="en-US" sz="3800">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3800" i="1" smtClean="0">
                          <a:latin typeface="Cambria Math" panose="02040503050406030204" pitchFamily="18" charset="0"/>
                          <a:ea typeface="Times New Roman" panose="02020603050405020304" pitchFamily="18" charset="0"/>
                          <a:cs typeface="Arial" panose="020B0604020202020204" pitchFamily="34" charset="0"/>
                        </a:rPr>
                        <m:t>= – 270° – 240° + </m:t>
                      </m:r>
                      <m:r>
                        <a:rPr lang="en-US" sz="3800" i="1" smtClean="0">
                          <a:latin typeface="Cambria Math" panose="02040503050406030204" pitchFamily="18" charset="0"/>
                          <a:ea typeface="Times New Roman" panose="02020603050405020304" pitchFamily="18" charset="0"/>
                          <a:cs typeface="Arial" panose="020B0604020202020204" pitchFamily="34" charset="0"/>
                        </a:rPr>
                        <m:t>𝑘</m:t>
                      </m:r>
                      <m:r>
                        <a:rPr lang="en-US" sz="3800" i="1" smtClean="0">
                          <a:latin typeface="Cambria Math" panose="02040503050406030204" pitchFamily="18" charset="0"/>
                          <a:ea typeface="Times New Roman" panose="02020603050405020304" pitchFamily="18" charset="0"/>
                          <a:cs typeface="Arial" panose="020B0604020202020204" pitchFamily="34" charset="0"/>
                        </a:rPr>
                        <m:t>360° = – 510° + </m:t>
                      </m:r>
                      <m:r>
                        <a:rPr lang="en-US" sz="3800" i="1">
                          <a:latin typeface="Cambria Math" panose="02040503050406030204" pitchFamily="18" charset="0"/>
                          <a:ea typeface="Times New Roman" panose="02020603050405020304" pitchFamily="18" charset="0"/>
                          <a:cs typeface="Arial" panose="020B0604020202020204" pitchFamily="34" charset="0"/>
                        </a:rPr>
                        <m:t>𝑘</m:t>
                      </m:r>
                      <m:r>
                        <a:rPr lang="en-US" sz="3800" i="1">
                          <a:latin typeface="Cambria Math" panose="02040503050406030204" pitchFamily="18" charset="0"/>
                          <a:ea typeface="Times New Roman" panose="02020603050405020304" pitchFamily="18" charset="0"/>
                          <a:cs typeface="Arial" panose="020B0604020202020204" pitchFamily="34" charset="0"/>
                        </a:rPr>
                        <m:t>360= 210° – 720° + </m:t>
                      </m:r>
                      <m:r>
                        <a:rPr lang="en-US" sz="3800" i="1">
                          <a:latin typeface="Cambria Math" panose="02040503050406030204" pitchFamily="18" charset="0"/>
                          <a:ea typeface="Times New Roman" panose="02020603050405020304" pitchFamily="18" charset="0"/>
                          <a:cs typeface="Arial" panose="020B0604020202020204" pitchFamily="34" charset="0"/>
                        </a:rPr>
                        <m:t>𝑘</m:t>
                      </m:r>
                      <m:r>
                        <a:rPr lang="en-US" sz="3800" i="1">
                          <a:latin typeface="Cambria Math" panose="02040503050406030204" pitchFamily="18" charset="0"/>
                          <a:ea typeface="Times New Roman" panose="02020603050405020304" pitchFamily="18" charset="0"/>
                          <a:cs typeface="Arial" panose="020B0604020202020204" pitchFamily="34" charset="0"/>
                        </a:rPr>
                        <m:t>360° </m:t>
                      </m:r>
                    </m:oMath>
                  </m:oMathPara>
                </a14:m>
                <a:endParaRPr lang="en-US" sz="3800">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3800" i="1" smtClean="0">
                          <a:latin typeface="Cambria Math" panose="02040503050406030204" pitchFamily="18" charset="0"/>
                          <a:ea typeface="Times New Roman" panose="02020603050405020304" pitchFamily="18" charset="0"/>
                          <a:cs typeface="Arial" panose="020B0604020202020204" pitchFamily="34" charset="0"/>
                        </a:rPr>
                        <m:t>= </m:t>
                      </m:r>
                      <m:r>
                        <a:rPr lang="en-US" sz="3800" i="1">
                          <a:latin typeface="Cambria Math" panose="02040503050406030204" pitchFamily="18" charset="0"/>
                          <a:ea typeface="Times New Roman" panose="02020603050405020304" pitchFamily="18" charset="0"/>
                          <a:cs typeface="Arial" panose="020B0604020202020204" pitchFamily="34" charset="0"/>
                        </a:rPr>
                        <m:t>210° + (</m:t>
                      </m:r>
                      <m:r>
                        <a:rPr lang="en-US" sz="3800" i="1">
                          <a:latin typeface="Cambria Math" panose="02040503050406030204" pitchFamily="18" charset="0"/>
                          <a:ea typeface="Times New Roman" panose="02020603050405020304" pitchFamily="18" charset="0"/>
                          <a:cs typeface="Arial" panose="020B0604020202020204" pitchFamily="34" charset="0"/>
                        </a:rPr>
                        <m:t>𝑘</m:t>
                      </m:r>
                      <m:r>
                        <a:rPr lang="en-US" sz="3800" i="1">
                          <a:latin typeface="Cambria Math" panose="02040503050406030204" pitchFamily="18" charset="0"/>
                          <a:ea typeface="Times New Roman" panose="02020603050405020304" pitchFamily="18" charset="0"/>
                          <a:cs typeface="Arial" panose="020B0604020202020204" pitchFamily="34" charset="0"/>
                        </a:rPr>
                        <m:t> – 2)360°= 210° + </m:t>
                      </m:r>
                      <m:r>
                        <a:rPr lang="en-US" sz="3800" i="1">
                          <a:latin typeface="Cambria Math" panose="02040503050406030204" pitchFamily="18" charset="0"/>
                          <a:ea typeface="Times New Roman" panose="02020603050405020304" pitchFamily="18" charset="0"/>
                          <a:cs typeface="Arial" panose="020B0604020202020204" pitchFamily="34" charset="0"/>
                        </a:rPr>
                        <m:t>𝑚</m:t>
                      </m:r>
                      <m:r>
                        <a:rPr lang="en-US" sz="3800" i="1">
                          <a:latin typeface="Cambria Math" panose="02040503050406030204" pitchFamily="18" charset="0"/>
                          <a:ea typeface="Times New Roman" panose="02020603050405020304" pitchFamily="18" charset="0"/>
                          <a:cs typeface="Arial" panose="020B0604020202020204" pitchFamily="34" charset="0"/>
                        </a:rPr>
                        <m:t>360° (</m:t>
                      </m:r>
                      <m:r>
                        <a:rPr lang="en-US" sz="3800" i="1">
                          <a:latin typeface="Cambria Math" panose="02040503050406030204" pitchFamily="18" charset="0"/>
                          <a:ea typeface="Times New Roman" panose="02020603050405020304" pitchFamily="18" charset="0"/>
                          <a:cs typeface="Arial" panose="020B0604020202020204" pitchFamily="34" charset="0"/>
                        </a:rPr>
                        <m:t>𝑚</m:t>
                      </m:r>
                      <m:r>
                        <a:rPr lang="en-US" sz="3800" i="1">
                          <a:latin typeface="Cambria Math" panose="02040503050406030204" pitchFamily="18" charset="0"/>
                          <a:ea typeface="Times New Roman" panose="02020603050405020304" pitchFamily="18" charset="0"/>
                          <a:cs typeface="Arial" panose="020B0604020202020204" pitchFamily="34" charset="0"/>
                        </a:rPr>
                        <m:t> = </m:t>
                      </m:r>
                      <m:r>
                        <a:rPr lang="en-US" sz="3800" i="1">
                          <a:latin typeface="Cambria Math" panose="02040503050406030204" pitchFamily="18" charset="0"/>
                          <a:ea typeface="Times New Roman" panose="02020603050405020304" pitchFamily="18" charset="0"/>
                          <a:cs typeface="Arial" panose="020B0604020202020204" pitchFamily="34" charset="0"/>
                        </a:rPr>
                        <m:t>𝑘</m:t>
                      </m:r>
                      <m:r>
                        <a:rPr lang="en-US" sz="3800" i="1">
                          <a:latin typeface="Cambria Math" panose="02040503050406030204" pitchFamily="18" charset="0"/>
                          <a:ea typeface="Times New Roman" panose="02020603050405020304" pitchFamily="18" charset="0"/>
                          <a:cs typeface="Arial" panose="020B0604020202020204" pitchFamily="34" charset="0"/>
                        </a:rPr>
                        <m:t> – 2, </m:t>
                      </m:r>
                      <m:r>
                        <a:rPr lang="en-US" sz="3800" i="1">
                          <a:latin typeface="Cambria Math" panose="02040503050406030204" pitchFamily="18" charset="0"/>
                          <a:ea typeface="Times New Roman" panose="02020603050405020304" pitchFamily="18" charset="0"/>
                          <a:cs typeface="Arial" panose="020B0604020202020204" pitchFamily="34" charset="0"/>
                        </a:rPr>
                        <m:t>𝑚</m:t>
                      </m:r>
                      <m:r>
                        <a:rPr lang="en-US" sz="3800" i="1">
                          <a:latin typeface="Cambria Math" panose="02040503050406030204" pitchFamily="18" charset="0"/>
                          <a:ea typeface="Times New Roman" panose="02020603050405020304" pitchFamily="18" charset="0"/>
                          <a:cs typeface="Arial" panose="020B0604020202020204" pitchFamily="34" charset="0"/>
                        </a:rPr>
                        <m:t> ∈ </m:t>
                      </m:r>
                      <m:r>
                        <a:rPr lang="en-US" sz="3800" i="1">
                          <a:latin typeface="Cambria Math" panose="02040503050406030204" pitchFamily="18" charset="0"/>
                          <a:ea typeface="Times New Roman" panose="02020603050405020304" pitchFamily="18" charset="0"/>
                          <a:cs typeface="Arial" panose="020B0604020202020204" pitchFamily="34" charset="0"/>
                        </a:rPr>
                        <m:t>ℤ</m:t>
                      </m:r>
                      <m:r>
                        <a:rPr lang="en-US" sz="3800" i="1">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600"/>
                  </a:spcAft>
                </a:pPr>
                <a:r>
                  <a:rPr lang="en-US" sz="3800">
                    <a:latin typeface="Arial" panose="020B0604020202020204" pitchFamily="34" charset="0"/>
                    <a:ea typeface="Times New Roman" panose="02020603050405020304" pitchFamily="18" charset="0"/>
                    <a:cs typeface="Arial" panose="020B0604020202020204" pitchFamily="34" charset="0"/>
                  </a:rPr>
                  <a:t>Vậy các góc lượng giác (Ou, Ov) có số đo là 210° + m360° (m </a:t>
                </a:r>
                <a:r>
                  <a:rPr lang="en-US" sz="3800">
                    <a:latin typeface="Arial" panose="020B0604020202020204" pitchFamily="34" charset="0"/>
                    <a:ea typeface="Cambria Math" panose="02040503050406030204" pitchFamily="18" charset="0"/>
                    <a:cs typeface="Arial" panose="020B0604020202020204" pitchFamily="34" charset="0"/>
                  </a:rPr>
                  <a:t>∈</a:t>
                </a:r>
                <a:r>
                  <a:rPr lang="en-US" sz="3800">
                    <a:latin typeface="Arial" panose="020B0604020202020204" pitchFamily="34" charset="0"/>
                    <a:ea typeface="Times New Roman" panose="02020603050405020304" pitchFamily="18" charset="0"/>
                    <a:cs typeface="Arial" panose="020B0604020202020204" pitchFamily="34" charset="0"/>
                  </a:rPr>
                  <a:t> ℤ).</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524000" y="5034500"/>
                <a:ext cx="15787052" cy="4757200"/>
              </a:xfrm>
              <a:prstGeom prst="rect">
                <a:avLst/>
              </a:prstGeom>
              <a:blipFill>
                <a:blip r:embed="rId3"/>
                <a:stretch>
                  <a:fillRect l="-1274" b="-4231"/>
                </a:stretch>
              </a:blipFill>
            </p:spPr>
            <p:txBody>
              <a:bodyPr/>
              <a:lstStyle/>
              <a:p>
                <a:r>
                  <a:rPr lang="en-US">
                    <a:noFill/>
                  </a:rPr>
                  <a:t> </a:t>
                </a:r>
              </a:p>
            </p:txBody>
          </p:sp>
        </mc:Fallback>
      </mc:AlternateContent>
      <p:sp>
        <p:nvSpPr>
          <p:cNvPr id="8" name="Oval Callout 7"/>
          <p:cNvSpPr/>
          <p:nvPr/>
        </p:nvSpPr>
        <p:spPr>
          <a:xfrm>
            <a:off x="8137734" y="3924300"/>
            <a:ext cx="1558073" cy="82589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Freeform 6"/>
          <p:cNvSpPr/>
          <p:nvPr/>
        </p:nvSpPr>
        <p:spPr>
          <a:xfrm rot="-1015655">
            <a:off x="16823398" y="209322"/>
            <a:ext cx="1111370" cy="1373129"/>
          </a:xfrm>
          <a:custGeom>
            <a:avLst/>
            <a:gdLst/>
            <a:ahLst/>
            <a:cxnLst/>
            <a:rect l="l" t="t" r="r" b="b"/>
            <a:pathLst>
              <a:path w="1349233" h="1920617">
                <a:moveTo>
                  <a:pt x="0" y="0"/>
                </a:moveTo>
                <a:lnTo>
                  <a:pt x="1349233" y="0"/>
                </a:lnTo>
                <a:lnTo>
                  <a:pt x="1349233" y="1920616"/>
                </a:lnTo>
                <a:lnTo>
                  <a:pt x="0" y="19206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pic>
        <p:nvPicPr>
          <p:cNvPr id="10" name="Picture 9"/>
          <p:cNvPicPr>
            <a:picLocks noChangeAspect="1"/>
          </p:cNvPicPr>
          <p:nvPr/>
        </p:nvPicPr>
        <p:blipFill>
          <a:blip r:embed="rId6"/>
          <a:stretch>
            <a:fillRect/>
          </a:stretch>
        </p:blipFill>
        <p:spPr>
          <a:xfrm>
            <a:off x="16777171" y="7795187"/>
            <a:ext cx="1333424" cy="2261461"/>
          </a:xfrm>
          <a:prstGeom prst="rect">
            <a:avLst/>
          </a:prstGeom>
        </p:spPr>
      </p:pic>
      <p:pic>
        <p:nvPicPr>
          <p:cNvPr id="11" name="Picture 10"/>
          <p:cNvPicPr>
            <a:picLocks noChangeAspect="1"/>
          </p:cNvPicPr>
          <p:nvPr/>
        </p:nvPicPr>
        <p:blipFill>
          <a:blip r:embed="rId7"/>
          <a:stretch>
            <a:fillRect/>
          </a:stretch>
        </p:blipFill>
        <p:spPr>
          <a:xfrm>
            <a:off x="506087" y="569626"/>
            <a:ext cx="1017913" cy="1020937"/>
          </a:xfrm>
          <a:prstGeom prst="rect">
            <a:avLst/>
          </a:prstGeom>
        </p:spPr>
      </p:pic>
    </p:spTree>
    <p:extLst>
      <p:ext uri="{BB962C8B-B14F-4D97-AF65-F5344CB8AC3E}">
        <p14:creationId xmlns:p14="http://schemas.microsoft.com/office/powerpoint/2010/main" val="2202574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down)">
                                      <p:cBhvr>
                                        <p:cTn id="21" dur="500"/>
                                        <p:tgtEl>
                                          <p:spTgt spid="7">
                                            <p:txEl>
                                              <p:pRg st="0" end="0"/>
                                            </p:txEl>
                                          </p:spTgt>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5" dur="500"/>
                                        <p:tgtEl>
                                          <p:spTgt spid="7">
                                            <p:txEl>
                                              <p:pRg st="1" end="1"/>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8" dur="500"/>
                                        <p:tgtEl>
                                          <p:spTgt spid="7">
                                            <p:txEl>
                                              <p:pRg st="2" end="2"/>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Effect transition="in" filter="randombar(horizontal)">
                                      <p:cBhvr>
                                        <p:cTn id="31" dur="500"/>
                                        <p:tgtEl>
                                          <p:spTgt spid="7">
                                            <p:txEl>
                                              <p:pRg st="3" end="3"/>
                                            </p:txEl>
                                          </p:spTgt>
                                        </p:tgtEl>
                                      </p:cBhvr>
                                    </p:animEffect>
                                  </p:childTnLst>
                                </p:cTn>
                              </p:par>
                            </p:childTnLst>
                          </p:cTn>
                        </p:par>
                        <p:par>
                          <p:cTn id="32" fill="hold">
                            <p:stCondLst>
                              <p:cond delay="1000"/>
                            </p:stCondLst>
                            <p:childTnLst>
                              <p:par>
                                <p:cTn id="33" presetID="22" presetClass="entr" presetSubtype="8" fill="hold" nodeType="after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wipe(left)">
                                      <p:cBhvr>
                                        <p:cTn id="35"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grpSp>
        <p:nvGrpSpPr>
          <p:cNvPr id="8" name="Group 7"/>
          <p:cNvGrpSpPr/>
          <p:nvPr/>
        </p:nvGrpSpPr>
        <p:grpSpPr>
          <a:xfrm>
            <a:off x="6229349" y="467221"/>
            <a:ext cx="5715001" cy="1130069"/>
            <a:chOff x="6096000" y="601341"/>
            <a:chExt cx="5715001" cy="1359565"/>
          </a:xfrm>
        </p:grpSpPr>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96000" y="601341"/>
              <a:ext cx="5715001" cy="1354259"/>
            </a:xfrm>
            <a:prstGeom prst="rect">
              <a:avLst/>
            </a:prstGeom>
          </p:spPr>
        </p:pic>
        <p:sp>
          <p:nvSpPr>
            <p:cNvPr id="10" name="TextBox 5"/>
            <p:cNvSpPr txBox="1"/>
            <p:nvPr/>
          </p:nvSpPr>
          <p:spPr>
            <a:xfrm>
              <a:off x="6877051" y="783187"/>
              <a:ext cx="4648199" cy="1177719"/>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KHỞI ĐỘNG</a:t>
              </a:r>
            </a:p>
          </p:txBody>
        </p:sp>
      </p:grpSp>
      <p:sp>
        <p:nvSpPr>
          <p:cNvPr id="12" name="Rectangle 11"/>
          <p:cNvSpPr/>
          <p:nvPr/>
        </p:nvSpPr>
        <p:spPr>
          <a:xfrm>
            <a:off x="1371600" y="1790700"/>
            <a:ext cx="15430501" cy="2654573"/>
          </a:xfrm>
          <a:prstGeom prst="rect">
            <a:avLst/>
          </a:prstGeom>
        </p:spPr>
        <p:txBody>
          <a:bodyPr wrap="square">
            <a:spAutoFit/>
          </a:bodyPr>
          <a:lstStyle/>
          <a:p>
            <a:pPr lvl="0" algn="just">
              <a:lnSpc>
                <a:spcPct val="150000"/>
              </a:lnSpc>
            </a:pPr>
            <a:r>
              <a:rPr lang="en-US" sz="3700">
                <a:solidFill>
                  <a:prstClr val="black"/>
                </a:solidFill>
                <a:highlight>
                  <a:srgbClr val="FFFFFF"/>
                </a:highlight>
                <a:latin typeface="Arial" panose="020B0604020202020204" pitchFamily="34" charset="0"/>
                <a:ea typeface="Times New Roman" panose="02020603050405020304" pitchFamily="18" charset="0"/>
                <a:cs typeface="Arial" panose="020B0604020202020204" pitchFamily="34" charset="0"/>
              </a:rPr>
              <a:t>Trạm vũ trụ Quốc tế ISS (tên Tiếng Anh: International Space Station) nằm trong quỹ đạo tròn cách bề mặt Trái Đất khoảng 400km (hình dưới). Nếu trạm mặt đất theo dõi được trạm vũ trụ ISS</a:t>
            </a:r>
            <a:endParaRPr lang="en-US" sz="37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61996" y="3848100"/>
            <a:ext cx="4854404" cy="5143500"/>
          </a:xfrm>
          <a:prstGeom prst="rect">
            <a:avLst/>
          </a:prstGeom>
        </p:spPr>
      </p:pic>
      <mc:AlternateContent xmlns:mc="http://schemas.openxmlformats.org/markup-compatibility/2006" xmlns:a14="http://schemas.microsoft.com/office/drawing/2010/main">
        <mc:Choice Requires="a14">
          <p:sp>
            <p:nvSpPr>
              <p:cNvPr id="15" name="Rectangle 14"/>
              <p:cNvSpPr/>
              <p:nvPr/>
            </p:nvSpPr>
            <p:spPr>
              <a:xfrm>
                <a:off x="1371600" y="4422487"/>
                <a:ext cx="10172702" cy="5216813"/>
              </a:xfrm>
              <a:prstGeom prst="rect">
                <a:avLst/>
              </a:prstGeom>
            </p:spPr>
            <p:txBody>
              <a:bodyPr wrap="square">
                <a:spAutoFit/>
              </a:bodyPr>
              <a:lstStyle/>
              <a:p>
                <a:pPr lvl="0" algn="just">
                  <a:lnSpc>
                    <a:spcPct val="150000"/>
                  </a:lnSpc>
                </a:pPr>
                <a:r>
                  <a:rPr lang="en-US" sz="3700">
                    <a:solidFill>
                      <a:prstClr val="black"/>
                    </a:solidFill>
                    <a:highlight>
                      <a:srgbClr val="FFFFFF"/>
                    </a:highlight>
                    <a:latin typeface="Arial" panose="020B0604020202020204" pitchFamily="34" charset="0"/>
                    <a:ea typeface="Times New Roman" panose="02020603050405020304" pitchFamily="18" charset="0"/>
                    <a:cs typeface="Arial" panose="020B0604020202020204" pitchFamily="34" charset="0"/>
                  </a:rPr>
                  <a:t>khi đó nằm trong góc </a:t>
                </a:r>
                <a14:m>
                  <m:oMath xmlns:m="http://schemas.openxmlformats.org/officeDocument/2006/math">
                    <m:sSup>
                      <m:sSupPr>
                        <m:ctrlPr>
                          <a:rPr lang="en-US" sz="3700" i="1">
                            <a:solidFill>
                              <a:prstClr val="black"/>
                            </a:solidFill>
                            <a:highlight>
                              <a:srgbClr val="FFFFFF"/>
                            </a:highlight>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a:solidFill>
                              <a:prstClr val="black"/>
                            </a:solidFill>
                            <a:highlight>
                              <a:srgbClr val="FFFFFF"/>
                            </a:highlight>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lang="en-US" sz="3700">
                            <a:solidFill>
                              <a:prstClr val="black"/>
                            </a:solidFill>
                            <a:highlight>
                              <a:srgbClr val="FFFFFF"/>
                            </a:highlight>
                            <a:latin typeface="Cambria Math" panose="02040503050406030204" pitchFamily="18" charset="0"/>
                            <a:ea typeface="Cambria Math" panose="02040503050406030204" pitchFamily="18" charset="0"/>
                            <a:cs typeface="Times New Roman" panose="02020603050405020304" pitchFamily="18" charset="0"/>
                          </a:rPr>
                          <m:t>o</m:t>
                        </m:r>
                      </m:sup>
                    </m:sSup>
                  </m:oMath>
                </a14:m>
                <a:r>
                  <a:rPr lang="en-US" sz="3700">
                    <a:solidFill>
                      <a:prstClr val="black"/>
                    </a:solidFill>
                    <a:highlight>
                      <a:srgbClr val="FFFFFF"/>
                    </a:highlight>
                    <a:latin typeface="Arial" panose="020B0604020202020204" pitchFamily="34" charset="0"/>
                    <a:ea typeface="Times New Roman" panose="02020603050405020304" pitchFamily="18" charset="0"/>
                    <a:cs typeface="Arial" panose="020B0604020202020204" pitchFamily="34" charset="0"/>
                  </a:rPr>
                  <a:t> ở tâm của quỹ đạo tròn này phía trên ăng-ten theo dõi, thì trạm vũ trụ ISS đã di chuyển được bao nhiêu Kilomet trong khi nó đang được trạm mặt đất theo dõi? Giả sử rằng bán kính của Trái Đất là 6 400 km. Làm tròn kết quả đến hàng đơn vị.</a:t>
                </a:r>
                <a:endParaRPr lang="en-US" sz="37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371600" y="4422487"/>
                <a:ext cx="10172702" cy="5216813"/>
              </a:xfrm>
              <a:prstGeom prst="rect">
                <a:avLst/>
              </a:prstGeom>
              <a:blipFill>
                <a:blip r:embed="rId17"/>
                <a:stretch>
                  <a:fillRect l="-1857" r="-3176" b="-1519"/>
                </a:stretch>
              </a:blipFill>
            </p:spPr>
            <p:txBody>
              <a:bodyPr/>
              <a:lstStyle/>
              <a:p>
                <a:r>
                  <a:rPr lang="en-US">
                    <a:noFill/>
                  </a:rPr>
                  <a:t> </a:t>
                </a:r>
              </a:p>
            </p:txBody>
          </p:sp>
        </mc:Fallback>
      </mc:AlternateContent>
      <p:pic>
        <p:nvPicPr>
          <p:cNvPr id="16" name="Picture 15"/>
          <p:cNvPicPr>
            <a:picLocks noChangeAspect="1"/>
          </p:cNvPicPr>
          <p:nvPr/>
        </p:nvPicPr>
        <p:blipFill>
          <a:blip r:embed="rId18"/>
          <a:stretch>
            <a:fillRect/>
          </a:stretch>
        </p:blipFill>
        <p:spPr>
          <a:xfrm rot="19039278">
            <a:off x="519045" y="-38732"/>
            <a:ext cx="1416888" cy="1905178"/>
          </a:xfrm>
          <a:prstGeom prst="rect">
            <a:avLst/>
          </a:prstGeom>
        </p:spPr>
      </p:pic>
      <p:pic>
        <p:nvPicPr>
          <p:cNvPr id="17" name="Picture 16"/>
          <p:cNvPicPr>
            <a:picLocks noChangeAspect="1"/>
          </p:cNvPicPr>
          <p:nvPr/>
        </p:nvPicPr>
        <p:blipFill>
          <a:blip r:embed="rId19"/>
          <a:stretch>
            <a:fillRect/>
          </a:stretch>
        </p:blipFill>
        <p:spPr>
          <a:xfrm>
            <a:off x="15932923" y="266700"/>
            <a:ext cx="1516877" cy="1411457"/>
          </a:xfrm>
          <a:prstGeom prst="rect">
            <a:avLst/>
          </a:prstGeom>
        </p:spPr>
      </p:pic>
      <p:pic>
        <p:nvPicPr>
          <p:cNvPr id="18" name="Picture 17"/>
          <p:cNvPicPr>
            <a:picLocks noChangeAspect="1"/>
          </p:cNvPicPr>
          <p:nvPr/>
        </p:nvPicPr>
        <p:blipFill>
          <a:blip r:embed="rId20"/>
          <a:stretch>
            <a:fillRect/>
          </a:stretch>
        </p:blipFill>
        <p:spPr>
          <a:xfrm rot="305893">
            <a:off x="16165169" y="8635328"/>
            <a:ext cx="1636918" cy="11888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3" name="Freeform 3"/>
          <p:cNvSpPr/>
          <p:nvPr/>
        </p:nvSpPr>
        <p:spPr>
          <a:xfrm rot="21356157">
            <a:off x="1712273" y="764660"/>
            <a:ext cx="10367653" cy="7831300"/>
          </a:xfrm>
          <a:custGeom>
            <a:avLst/>
            <a:gdLst/>
            <a:ahLst/>
            <a:cxnLst/>
            <a:rect l="l" t="t" r="r" b="b"/>
            <a:pathLst>
              <a:path w="5749760" h="4024832">
                <a:moveTo>
                  <a:pt x="0" y="0"/>
                </a:moveTo>
                <a:lnTo>
                  <a:pt x="5749760" y="0"/>
                </a:lnTo>
                <a:lnTo>
                  <a:pt x="5749760" y="4024832"/>
                </a:lnTo>
                <a:lnTo>
                  <a:pt x="0" y="40248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grpSp>
        <p:nvGrpSpPr>
          <p:cNvPr id="5" name="Group 5"/>
          <p:cNvGrpSpPr/>
          <p:nvPr/>
        </p:nvGrpSpPr>
        <p:grpSpPr>
          <a:xfrm>
            <a:off x="6034790" y="1528106"/>
            <a:ext cx="1305089" cy="1250442"/>
            <a:chOff x="-31846" y="-39172"/>
            <a:chExt cx="852625" cy="816924"/>
          </a:xfrm>
        </p:grpSpPr>
        <p:sp>
          <p:nvSpPr>
            <p:cNvPr id="6" name="Freeform 6"/>
            <p:cNvSpPr/>
            <p:nvPr/>
          </p:nvSpPr>
          <p:spPr>
            <a:xfrm>
              <a:off x="-31846" y="-39172"/>
              <a:ext cx="852625"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a:ln w="76200">
              <a:solidFill>
                <a:srgbClr val="FFF171"/>
              </a:solidFill>
            </a:ln>
          </p:spPr>
          <p:txBody>
            <a:bodyPr/>
            <a:lstStyle/>
            <a:p>
              <a:endParaRPr lang="vi-VN"/>
            </a:p>
          </p:txBody>
        </p:sp>
        <p:sp>
          <p:nvSpPr>
            <p:cNvPr id="7" name="TextBox 7"/>
            <p:cNvSpPr txBox="1"/>
            <p:nvPr/>
          </p:nvSpPr>
          <p:spPr>
            <a:xfrm>
              <a:off x="83210" y="174502"/>
              <a:ext cx="660400" cy="603250"/>
            </a:xfrm>
            <a:prstGeom prst="rect">
              <a:avLst/>
            </a:prstGeom>
          </p:spPr>
          <p:txBody>
            <a:bodyPr lIns="50800" tIns="50800" rIns="50800" bIns="50800" rtlCol="0" anchor="ctr"/>
            <a:lstStyle/>
            <a:p>
              <a:pPr marL="0" marR="0" lvl="0" indent="0" algn="ctr" defTabSz="914400" rtl="0" eaLnBrk="1" fontAlgn="auto" latinLnBrk="0" hangingPunct="1">
                <a:lnSpc>
                  <a:spcPts val="3099"/>
                </a:lnSpc>
                <a:spcBef>
                  <a:spcPts val="0"/>
                </a:spcBef>
                <a:spcAft>
                  <a:spcPts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a:t>
              </a:r>
            </a:p>
          </p:txBody>
        </p:sp>
      </p:grpSp>
      <p:sp>
        <p:nvSpPr>
          <p:cNvPr id="16" name="Rectangle 15"/>
          <p:cNvSpPr/>
          <p:nvPr/>
        </p:nvSpPr>
        <p:spPr>
          <a:xfrm>
            <a:off x="2991179" y="2994206"/>
            <a:ext cx="7753021" cy="2862322"/>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6000" b="1" noProof="0">
                <a:solidFill>
                  <a:prstClr val="black"/>
                </a:solidFill>
                <a:latin typeface="Arial" panose="020B0604020202020204" pitchFamily="34" charset="0"/>
                <a:ea typeface="Times New Roman" panose="02020603050405020304" pitchFamily="18" charset="0"/>
                <a:cs typeface="Arial" panose="020B0604020202020204" pitchFamily="34" charset="0"/>
              </a:rPr>
              <a:t>ĐƠN VỊ ĐO GÓC VÀ ĐỘ DÀI CUNG TRÒN</a:t>
            </a:r>
            <a:endPar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6"/>
          <p:cNvPicPr>
            <a:picLocks noChangeAspect="1"/>
          </p:cNvPicPr>
          <p:nvPr/>
        </p:nvPicPr>
        <p:blipFill>
          <a:blip r:embed="rId5"/>
          <a:stretch>
            <a:fillRect/>
          </a:stretch>
        </p:blipFill>
        <p:spPr>
          <a:xfrm>
            <a:off x="12700251" y="1257300"/>
            <a:ext cx="3682749" cy="7487520"/>
          </a:xfrm>
          <a:prstGeom prst="rect">
            <a:avLst/>
          </a:prstGeom>
        </p:spPr>
      </p:pic>
      <p:pic>
        <p:nvPicPr>
          <p:cNvPr id="18" name="Picture 17"/>
          <p:cNvPicPr>
            <a:picLocks noChangeAspect="1"/>
          </p:cNvPicPr>
          <p:nvPr/>
        </p:nvPicPr>
        <p:blipFill>
          <a:blip r:embed="rId6"/>
          <a:stretch>
            <a:fillRect/>
          </a:stretch>
        </p:blipFill>
        <p:spPr>
          <a:xfrm>
            <a:off x="1078207" y="7810500"/>
            <a:ext cx="1371599" cy="1328306"/>
          </a:xfrm>
          <a:prstGeom prst="rect">
            <a:avLst/>
          </a:prstGeom>
        </p:spPr>
      </p:pic>
    </p:spTree>
    <p:extLst>
      <p:ext uri="{BB962C8B-B14F-4D97-AF65-F5344CB8AC3E}">
        <p14:creationId xmlns:p14="http://schemas.microsoft.com/office/powerpoint/2010/main" val="2038420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7" name="Rectangle 16"/>
          <p:cNvSpPr/>
          <p:nvPr/>
        </p:nvSpPr>
        <p:spPr>
          <a:xfrm>
            <a:off x="4648200" y="1421621"/>
            <a:ext cx="8991600" cy="1131079"/>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lvl="0" algn="ctr">
              <a:lnSpc>
                <a:spcPct val="150000"/>
              </a:lnSpc>
              <a:spcAft>
                <a:spcPts val="800"/>
              </a:spcAft>
            </a:pPr>
            <a:r>
              <a:rPr lang="vi-VN" sz="4500" b="1">
                <a:solidFill>
                  <a:prstClr val="white"/>
                </a:solidFill>
                <a:ea typeface="Times New Roman" panose="02020603050405020304" pitchFamily="18" charset="0"/>
                <a:cs typeface="Arial" panose="020B0604020202020204" pitchFamily="34" charset="0"/>
              </a:rPr>
              <a:t>a) Đơn vị đo góc và cung tròn</a:t>
            </a:r>
            <a:endParaRPr kumimoji="0" lang="en-US" sz="45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Rectangle 21"/>
              <p:cNvSpPr/>
              <p:nvPr/>
            </p:nvSpPr>
            <p:spPr>
              <a:xfrm>
                <a:off x="2012539" y="4152900"/>
                <a:ext cx="13075062" cy="4376391"/>
              </a:xfrm>
              <a:prstGeom prst="rect">
                <a:avLst/>
              </a:prstGeom>
            </p:spPr>
            <p:txBody>
              <a:bodyPr wrap="square">
                <a:spAutoFit/>
              </a:bodyPr>
              <a:lstStyle/>
              <a:p>
                <a:pPr marL="571500" indent="-571500">
                  <a:lnSpc>
                    <a:spcPct val="150000"/>
                  </a:lnSpc>
                  <a:buFontTx/>
                  <a:buChar char="-"/>
                </a:pPr>
                <a:r>
                  <a:rPr lang="en-US" sz="4200">
                    <a:solidFill>
                      <a:srgbClr val="000000"/>
                    </a:solidFill>
                    <a:latin typeface="Arial" panose="020B0604020202020204" pitchFamily="34" charset="0"/>
                    <a:ea typeface="Times New Roman" panose="02020603050405020304" pitchFamily="18" charset="0"/>
                    <a:cs typeface="Arial" panose="020B0604020202020204" pitchFamily="34" charset="0"/>
                  </a:rPr>
                  <a:t>Đơn vị dùng để đo góc là: Độ</a:t>
                </a:r>
              </a:p>
              <a:p>
                <a:pPr marL="571500" indent="-571500">
                  <a:lnSpc>
                    <a:spcPct val="150000"/>
                  </a:lnSpc>
                  <a:buFontTx/>
                  <a:buChar char="-"/>
                </a:pPr>
                <a:r>
                  <a:rPr lang="en-US" sz="4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Góc </a:t>
                </a:r>
                <a14:m>
                  <m:oMath xmlns:m="http://schemas.openxmlformats.org/officeDocument/2006/math">
                    <m:sSup>
                      <m:sSupPr>
                        <m:ctrlP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m:t>
                        </m:r>
                      </m:e>
                      <m:sup>
                        <m:r>
                          <m:rPr>
                            <m:sty m:val="p"/>
                          </m:rP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180</m:t>
                        </m:r>
                      </m:den>
                    </m:f>
                  </m:oMath>
                </a14:m>
                <a:r>
                  <a:rPr lang="en-US" sz="4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góc bẹt.</a:t>
                </a:r>
              </a:p>
              <a:p>
                <a:pPr marL="571500" indent="-571500">
                  <a:lnSpc>
                    <a:spcPct val="150000"/>
                  </a:lnSpc>
                  <a:buFontTx/>
                  <a:buChar char="-"/>
                </a:pPr>
                <a:r>
                  <a:rPr lang="en-US" sz="4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Đơn vị độ được chia thành những đơn vị nhỏ hơn: </a:t>
                </a:r>
              </a:p>
              <a:p>
                <a:pPr algn="ctr">
                  <a:lnSpc>
                    <a:spcPct val="150000"/>
                  </a:lnSpc>
                </a:pPr>
                <a:r>
                  <a:rPr lang="en-US" sz="4200">
                    <a:solidFill>
                      <a:srgbClr val="000000"/>
                    </a:solidFill>
                    <a:effectLst/>
                    <a:ea typeface="Cambria Math" panose="02040503050406030204" pitchFamily="18" charset="0"/>
                    <a:cs typeface="Times New Roman" panose="02020603050405020304" pitchFamily="18" charset="0"/>
                  </a:rPr>
                  <a:t>           </a:t>
                </a:r>
                <a14:m>
                  <m:oMath xmlns:m="http://schemas.openxmlformats.org/officeDocument/2006/math">
                    <m:sSup>
                      <m:sSupPr>
                        <m:ctrlP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m:t>
                        </m:r>
                      </m:e>
                      <m:sup>
                        <m:r>
                          <m:rPr>
                            <m:sty m:val="p"/>
                          </m:rP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60</m:t>
                        </m:r>
                      </m:e>
                      <m:sup>
                        <m: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sup>
                    </m:sSup>
                    <m: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m:t>
                        </m:r>
                      </m:e>
                      <m:sup>
                        <m: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sup>
                    </m:sSup>
                    <m: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60</m:t>
                        </m:r>
                      </m:e>
                      <m:sup>
                        <m: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sup>
                    </m:sSup>
                  </m:oMath>
                </a14:m>
                <a:endParaRPr lang="en-US" sz="4200">
                  <a:solidFill>
                    <a:srgbClr val="000000"/>
                  </a:solidFill>
                  <a:effectLst/>
                  <a:latin typeface="Arial" panose="020B0604020202020204" pitchFamily="34" charset="0"/>
                  <a:ea typeface="Cambria Math" panose="02040503050406030204" pitchFamily="18" charset="0"/>
                  <a:cs typeface="Times New Roman" panose="02020603050405020304" pitchFamily="18"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2012539" y="4152900"/>
                <a:ext cx="13075062" cy="4376391"/>
              </a:xfrm>
              <a:prstGeom prst="rect">
                <a:avLst/>
              </a:prstGeom>
              <a:blipFill>
                <a:blip r:embed="rId3"/>
                <a:stretch>
                  <a:fillRect l="-1632"/>
                </a:stretch>
              </a:blipFill>
            </p:spPr>
            <p:txBody>
              <a:bodyPr/>
              <a:lstStyle/>
              <a:p>
                <a:r>
                  <a:rPr lang="en-US">
                    <a:noFill/>
                  </a:rPr>
                  <a:t> </a:t>
                </a:r>
              </a:p>
            </p:txBody>
          </p:sp>
        </mc:Fallback>
      </mc:AlternateContent>
      <p:pic>
        <p:nvPicPr>
          <p:cNvPr id="28" name="Picture 27"/>
          <p:cNvPicPr>
            <a:picLocks noChangeAspect="1"/>
          </p:cNvPicPr>
          <p:nvPr/>
        </p:nvPicPr>
        <p:blipFill>
          <a:blip r:embed="rId4"/>
          <a:stretch>
            <a:fillRect/>
          </a:stretch>
        </p:blipFill>
        <p:spPr>
          <a:xfrm rot="315206">
            <a:off x="1447270" y="2255203"/>
            <a:ext cx="1677758" cy="1118505"/>
          </a:xfrm>
          <a:prstGeom prst="rect">
            <a:avLst/>
          </a:prstGeom>
        </p:spPr>
      </p:pic>
      <p:pic>
        <p:nvPicPr>
          <p:cNvPr id="3" name="Picture 2"/>
          <p:cNvPicPr>
            <a:picLocks noChangeAspect="1"/>
          </p:cNvPicPr>
          <p:nvPr/>
        </p:nvPicPr>
        <p:blipFill>
          <a:blip r:embed="rId5"/>
          <a:stretch>
            <a:fillRect/>
          </a:stretch>
        </p:blipFill>
        <p:spPr>
          <a:xfrm>
            <a:off x="457200" y="8213170"/>
            <a:ext cx="1757141" cy="1699241"/>
          </a:xfrm>
          <a:prstGeom prst="rect">
            <a:avLst/>
          </a:prstGeom>
        </p:spPr>
      </p:pic>
      <p:sp>
        <p:nvSpPr>
          <p:cNvPr id="7" name="Rectangle 6"/>
          <p:cNvSpPr/>
          <p:nvPr/>
        </p:nvSpPr>
        <p:spPr>
          <a:xfrm>
            <a:off x="7162800" y="3063270"/>
            <a:ext cx="3448380" cy="784830"/>
          </a:xfrm>
          <a:prstGeom prst="rect">
            <a:avLst/>
          </a:prstGeom>
        </p:spPr>
        <p:txBody>
          <a:bodyPr wrap="none">
            <a:spAutoFit/>
          </a:bodyPr>
          <a:lstStyle/>
          <a:p>
            <a:pPr marL="571500" indent="-571500">
              <a:buFont typeface="Arial" panose="020B0604020202020204" pitchFamily="34" charset="0"/>
              <a:buChar char="•"/>
            </a:pPr>
            <a:r>
              <a:rPr lang="en-US" sz="4500" b="1">
                <a:solidFill>
                  <a:srgbClr val="C00000"/>
                </a:solidFill>
                <a:latin typeface="Arial" panose="020B0604020202020204" pitchFamily="34" charset="0"/>
                <a:ea typeface="Times New Roman" panose="02020603050405020304" pitchFamily="18" charset="0"/>
                <a:cs typeface="Arial" panose="020B0604020202020204" pitchFamily="34" charset="0"/>
              </a:rPr>
              <a:t>Đơn vị độ</a:t>
            </a:r>
            <a:endParaRPr lang="en-US" sz="4500">
              <a:solidFill>
                <a:srgbClr val="C00000"/>
              </a:solidFill>
            </a:endParaRPr>
          </a:p>
        </p:txBody>
      </p:sp>
      <p:pic>
        <p:nvPicPr>
          <p:cNvPr id="8" name="Picture 7"/>
          <p:cNvPicPr>
            <a:picLocks noChangeAspect="1"/>
          </p:cNvPicPr>
          <p:nvPr/>
        </p:nvPicPr>
        <p:blipFill>
          <a:blip r:embed="rId6"/>
          <a:stretch>
            <a:fillRect/>
          </a:stretch>
        </p:blipFill>
        <p:spPr>
          <a:xfrm flipH="1">
            <a:off x="15911833" y="6669688"/>
            <a:ext cx="1995167" cy="3426812"/>
          </a:xfrm>
          <a:prstGeom prst="rect">
            <a:avLst/>
          </a:prstGeom>
        </p:spPr>
      </p:pic>
    </p:spTree>
    <p:extLst>
      <p:ext uri="{BB962C8B-B14F-4D97-AF65-F5344CB8AC3E}">
        <p14:creationId xmlns:p14="http://schemas.microsoft.com/office/powerpoint/2010/main" val="303046180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p:cTn id="12"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anim calcmode="lin" valueType="num">
                                      <p:cBhvr additive="base">
                                        <p:cTn id="19"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2">
                                            <p:txEl>
                                              <p:pRg st="1" end="1"/>
                                            </p:txEl>
                                          </p:spTgt>
                                        </p:tgtEl>
                                        <p:attrNameLst>
                                          <p:attrName>style.visibility</p:attrName>
                                        </p:attrNameLst>
                                      </p:cBhvr>
                                      <p:to>
                                        <p:strVal val="visible"/>
                                      </p:to>
                                    </p:set>
                                    <p:anim calcmode="lin" valueType="num">
                                      <p:cBhvr additive="base">
                                        <p:cTn id="23"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2">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2">
                                            <p:txEl>
                                              <p:pRg st="2" end="2"/>
                                            </p:txEl>
                                          </p:spTgt>
                                        </p:tgtEl>
                                        <p:attrNameLst>
                                          <p:attrName>style.visibility</p:attrName>
                                        </p:attrNameLst>
                                      </p:cBhvr>
                                      <p:to>
                                        <p:strVal val="visible"/>
                                      </p:to>
                                    </p:set>
                                    <p:anim calcmode="lin" valueType="num">
                                      <p:cBhvr additive="base">
                                        <p:cTn id="27" dur="500" fill="hold"/>
                                        <p:tgtEl>
                                          <p:spTgt spid="22">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2">
                                            <p:txEl>
                                              <p:pRg st="2" end="2"/>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2">
                                            <p:txEl>
                                              <p:pRg st="3" end="3"/>
                                            </p:txEl>
                                          </p:spTgt>
                                        </p:tgtEl>
                                        <p:attrNameLst>
                                          <p:attrName>style.visibility</p:attrName>
                                        </p:attrNameLst>
                                      </p:cBhvr>
                                      <p:to>
                                        <p:strVal val="visible"/>
                                      </p:to>
                                    </p:set>
                                    <p:anim calcmode="lin" valueType="num">
                                      <p:cBhvr additive="base">
                                        <p:cTn id="31" dur="500" fill="hold"/>
                                        <p:tgtEl>
                                          <p:spTgt spid="2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rcRect b="43750"/>
          <a:stretch>
            <a:fillRect/>
          </a:stretch>
        </p:blipFill>
        <p:spPr>
          <a:xfrm>
            <a:off x="-152400" y="19260"/>
            <a:ext cx="18288000" cy="10287000"/>
          </a:xfrm>
          <a:prstGeom prst="rect">
            <a:avLst/>
          </a:prstGeom>
        </p:spPr>
      </p:pic>
      <mc:AlternateContent xmlns:mc="http://schemas.openxmlformats.org/markup-compatibility/2006" xmlns:a14="http://schemas.microsoft.com/office/drawing/2010/main">
        <mc:Choice Requires="a14">
          <p:sp>
            <p:nvSpPr>
              <p:cNvPr id="15" name="Google Shape;136;p4"/>
              <p:cNvSpPr/>
              <p:nvPr/>
            </p:nvSpPr>
            <p:spPr>
              <a:xfrm>
                <a:off x="1219200" y="5753100"/>
                <a:ext cx="15544800" cy="3962400"/>
              </a:xfrm>
              <a:prstGeom prst="wedgeRoundRectCallout">
                <a:avLst>
                  <a:gd name="adj1" fmla="val -13256"/>
                  <a:gd name="adj2" fmla="val 4992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just">
                  <a:lnSpc>
                    <a:spcPct val="150000"/>
                  </a:lnSpc>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Ta nói cung tròn AB có số đo bằng 1 rađian nếu độ dài của nó đúng bằng bán kính R. Khi đó ta cũng nói rằng góc AOB có số đo bằng 1 rađian và viết:</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ctr">
                  <a:lnSpc>
                    <a:spcPct val="150000"/>
                  </a:lnSpc>
                </a:pPr>
                <a14:m>
                  <m:oMathPara xmlns:m="http://schemas.openxmlformats.org/officeDocument/2006/math">
                    <m:oMathParaPr>
                      <m:jc m:val="centerGroup"/>
                    </m:oMathParaPr>
                    <m:oMath xmlns:m="http://schemas.openxmlformats.org/officeDocument/2006/math">
                      <m:acc>
                        <m:accPr>
                          <m:chr m:val="̂"/>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accPr>
                        <m:e>
                          <m:r>
                            <m:rPr>
                              <m:sty m:val="p"/>
                            </m:rP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AOB</m:t>
                          </m:r>
                        </m:e>
                      </m:acc>
                      <m: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 </m:t>
                      </m:r>
                      <m:r>
                        <m:rPr>
                          <m:sty m:val="p"/>
                        </m:rP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rad</m:t>
                      </m:r>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5" name="Google Shape;136;p4"/>
              <p:cNvSpPr>
                <a:spLocks noRot="1" noChangeAspect="1" noMove="1" noResize="1" noEditPoints="1" noAdjustHandles="1" noChangeArrowheads="1" noChangeShapeType="1" noTextEdit="1"/>
              </p:cNvSpPr>
              <p:nvPr/>
            </p:nvSpPr>
            <p:spPr>
              <a:xfrm>
                <a:off x="1219200" y="5753100"/>
                <a:ext cx="15544800" cy="3962400"/>
              </a:xfrm>
              <a:prstGeom prst="wedgeRoundRectCallout">
                <a:avLst>
                  <a:gd name="adj1" fmla="val -13256"/>
                  <a:gd name="adj2" fmla="val 49925"/>
                  <a:gd name="adj3" fmla="val 16667"/>
                </a:avLst>
              </a:prstGeom>
              <a:blipFill>
                <a:blip r:embed="rId4"/>
                <a:stretch>
                  <a:fillRect l="-39" r="-39"/>
                </a:stretch>
              </a:blipFill>
              <a:ln w="38100" cap="flat" cmpd="sng">
                <a:solidFill>
                  <a:srgbClr val="395E89"/>
                </a:solidFill>
                <a:prstDash val="dash"/>
                <a:round/>
                <a:headEnd type="none" w="sm" len="sm"/>
                <a:tailEnd type="none" w="sm" len="sm"/>
              </a:ln>
            </p:spPr>
            <p:txBody>
              <a:bodyPr/>
              <a:lstStyle/>
              <a:p>
                <a:r>
                  <a:rPr lang="en-US">
                    <a:noFill/>
                  </a:rPr>
                  <a:t> </a:t>
                </a:r>
              </a:p>
            </p:txBody>
          </p:sp>
        </mc:Fallback>
      </mc:AlternateContent>
      <p:sp>
        <p:nvSpPr>
          <p:cNvPr id="7" name="Rectangle 6"/>
          <p:cNvSpPr/>
          <p:nvPr/>
        </p:nvSpPr>
        <p:spPr>
          <a:xfrm>
            <a:off x="1291050" y="2137708"/>
            <a:ext cx="10287000" cy="1938992"/>
          </a:xfrm>
          <a:prstGeom prst="rect">
            <a:avLst/>
          </a:prstGeom>
        </p:spPr>
        <p:txBody>
          <a:bodyPr wrap="square">
            <a:spAutoFit/>
          </a:bodyPr>
          <a:lstStyle/>
          <a:p>
            <a:pPr lvl="0">
              <a:lnSpc>
                <a:spcPct val="150000"/>
              </a:lnSpc>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Cho đường tròn (O) tâm O, bán kính R và một cung AB trên (O)</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14875" y="1016257"/>
            <a:ext cx="3825325" cy="4051043"/>
          </a:xfrm>
          <a:prstGeom prst="rect">
            <a:avLst/>
          </a:prstGeom>
          <a:ln>
            <a:noFill/>
          </a:ln>
          <a:effectLst>
            <a:softEdge rad="112500"/>
          </a:effectLst>
        </p:spPr>
      </p:pic>
      <p:pic>
        <p:nvPicPr>
          <p:cNvPr id="9" name="Picture 8"/>
          <p:cNvPicPr>
            <a:picLocks noChangeAspect="1"/>
          </p:cNvPicPr>
          <p:nvPr/>
        </p:nvPicPr>
        <p:blipFill>
          <a:blip r:embed="rId6"/>
          <a:stretch>
            <a:fillRect/>
          </a:stretch>
        </p:blipFill>
        <p:spPr>
          <a:xfrm rot="20055043" flipH="1">
            <a:off x="15625315" y="8426059"/>
            <a:ext cx="1504550" cy="1816765"/>
          </a:xfrm>
          <a:prstGeom prst="rect">
            <a:avLst/>
          </a:prstGeom>
        </p:spPr>
      </p:pic>
      <p:pic>
        <p:nvPicPr>
          <p:cNvPr id="10" name="Picture 9"/>
          <p:cNvPicPr>
            <a:picLocks noChangeAspect="1"/>
          </p:cNvPicPr>
          <p:nvPr/>
        </p:nvPicPr>
        <p:blipFill>
          <a:blip r:embed="rId7"/>
          <a:stretch>
            <a:fillRect/>
          </a:stretch>
        </p:blipFill>
        <p:spPr>
          <a:xfrm>
            <a:off x="842409" y="4610100"/>
            <a:ext cx="2590594" cy="552660"/>
          </a:xfrm>
          <a:prstGeom prst="rect">
            <a:avLst/>
          </a:prstGeom>
        </p:spPr>
      </p:pic>
      <p:pic>
        <p:nvPicPr>
          <p:cNvPr id="11" name="Picture 10"/>
          <p:cNvPicPr>
            <a:picLocks noChangeAspect="1"/>
          </p:cNvPicPr>
          <p:nvPr/>
        </p:nvPicPr>
        <p:blipFill>
          <a:blip r:embed="rId8"/>
          <a:stretch>
            <a:fillRect/>
          </a:stretch>
        </p:blipFill>
        <p:spPr>
          <a:xfrm>
            <a:off x="11092878" y="209762"/>
            <a:ext cx="1253194" cy="895138"/>
          </a:xfrm>
          <a:prstGeom prst="rect">
            <a:avLst/>
          </a:prstGeom>
        </p:spPr>
      </p:pic>
      <p:sp>
        <p:nvSpPr>
          <p:cNvPr id="17" name="Rectangle 16"/>
          <p:cNvSpPr/>
          <p:nvPr/>
        </p:nvSpPr>
        <p:spPr>
          <a:xfrm>
            <a:off x="1284425" y="1260852"/>
            <a:ext cx="4204997" cy="707886"/>
          </a:xfrm>
          <a:prstGeom prst="rect">
            <a:avLst/>
          </a:prstGeom>
        </p:spPr>
        <p:txBody>
          <a:bodyPr wrap="none">
            <a:spAutoFit/>
          </a:bodyPr>
          <a:lstStyle/>
          <a:p>
            <a:pPr marL="571500" indent="-571500">
              <a:buFont typeface="Arial" panose="020B0604020202020204" pitchFamily="34" charset="0"/>
              <a:buChar char="•"/>
            </a:pPr>
            <a:r>
              <a:rPr lang="en-US" sz="4000" b="1">
                <a:solidFill>
                  <a:srgbClr val="C00000"/>
                </a:solidFill>
                <a:latin typeface="Arial" panose="020B0604020202020204" pitchFamily="34" charset="0"/>
                <a:ea typeface="Times New Roman" panose="02020603050405020304" pitchFamily="18" charset="0"/>
                <a:cs typeface="Arial" panose="020B0604020202020204" pitchFamily="34" charset="0"/>
              </a:rPr>
              <a:t>Đơn vị rađian </a:t>
            </a:r>
            <a:endParaRPr lang="en-US"/>
          </a:p>
        </p:txBody>
      </p:sp>
    </p:spTree>
    <p:extLst>
      <p:ext uri="{BB962C8B-B14F-4D97-AF65-F5344CB8AC3E}">
        <p14:creationId xmlns:p14="http://schemas.microsoft.com/office/powerpoint/2010/main" val="346491040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anim calcmode="lin" valueType="num">
                                      <p:cBhvr>
                                        <p:cTn id="21" dur="500" fill="hold"/>
                                        <p:tgtEl>
                                          <p:spTgt spid="15"/>
                                        </p:tgtEl>
                                        <p:attrNameLst>
                                          <p:attrName>ppt_x</p:attrName>
                                        </p:attrNameLst>
                                      </p:cBhvr>
                                      <p:tavLst>
                                        <p:tav tm="0">
                                          <p:val>
                                            <p:strVal val="#ppt_x"/>
                                          </p:val>
                                        </p:tav>
                                        <p:tav tm="100000">
                                          <p:val>
                                            <p:strVal val="#ppt_x"/>
                                          </p:val>
                                        </p:tav>
                                      </p:tavLst>
                                    </p:anim>
                                    <p:anim calcmode="lin" valueType="num">
                                      <p:cBhvr>
                                        <p:cTn id="22"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16" name="Rectangle 15"/>
          <p:cNvSpPr/>
          <p:nvPr/>
        </p:nvSpPr>
        <p:spPr>
          <a:xfrm>
            <a:off x="1295400" y="342900"/>
            <a:ext cx="7401385" cy="707886"/>
          </a:xfrm>
          <a:prstGeom prst="rect">
            <a:avLst/>
          </a:prstGeom>
        </p:spPr>
        <p:txBody>
          <a:bodyPr wrap="none">
            <a:spAutoFit/>
          </a:bodyPr>
          <a:lstStyle/>
          <a:p>
            <a:pPr marL="571500" lvl="0" indent="-571500">
              <a:buFont typeface="Arial" panose="020B0604020202020204" pitchFamily="34" charset="0"/>
              <a:buChar char="•"/>
            </a:pPr>
            <a:r>
              <a:rPr lang="en-US" sz="4000" b="1">
                <a:solidFill>
                  <a:srgbClr val="C00000"/>
                </a:solidFill>
                <a:latin typeface="Arial" panose="020B0604020202020204" pitchFamily="34" charset="0"/>
                <a:ea typeface="Times New Roman" panose="02020603050405020304" pitchFamily="18" charset="0"/>
                <a:cs typeface="Arial" panose="020B0604020202020204" pitchFamily="34" charset="0"/>
              </a:rPr>
              <a:t>Quan hệ giữa độ và rađian</a:t>
            </a:r>
            <a:endParaRPr lang="en-US">
              <a:solidFill>
                <a:prstClr val="black"/>
              </a:solidFill>
            </a:endParaRPr>
          </a:p>
        </p:txBody>
      </p:sp>
      <mc:AlternateContent xmlns:mc="http://schemas.openxmlformats.org/markup-compatibility/2006" xmlns:a14="http://schemas.microsoft.com/office/drawing/2010/main">
        <mc:Choice Requires="a14">
          <p:sp>
            <p:nvSpPr>
              <p:cNvPr id="17" name="Rectangle 16"/>
              <p:cNvSpPr/>
              <p:nvPr/>
            </p:nvSpPr>
            <p:spPr>
              <a:xfrm>
                <a:off x="1305384" y="1181100"/>
                <a:ext cx="15687215" cy="4708981"/>
              </a:xfrm>
              <a:prstGeom prst="rect">
                <a:avLst/>
              </a:prstGeom>
            </p:spPr>
            <p:txBody>
              <a:bodyPr wrap="square">
                <a:spAutoFit/>
              </a:bodyPr>
              <a:lstStyle/>
              <a:p>
                <a:pPr marL="571500" indent="-571500" algn="just">
                  <a:lnSpc>
                    <a:spcPct val="150000"/>
                  </a:lnSpc>
                  <a:buFontTx/>
                  <a:buChar char="-"/>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Công thức tính độ dài đường tròn </a:t>
                </a:r>
                <a14:m>
                  <m:oMath xmlns:m="http://schemas.openxmlformats.org/officeDocument/2006/math">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𝑅</m:t>
                    </m:r>
                  </m:oMath>
                </a14:m>
                <a:endParaRPr lang="en-US" sz="4000">
                  <a:solidFill>
                    <a:srgbClr val="000000"/>
                  </a:solidFill>
                  <a:effectLst/>
                  <a:latin typeface="Arial" panose="020B0604020202020204" pitchFamily="34" charset="0"/>
                  <a:ea typeface="Cambria Math" panose="02040503050406030204" pitchFamily="18" charset="0"/>
                  <a:cs typeface="Times New Roman" panose="02020603050405020304" pitchFamily="18" charset="0"/>
                </a:endParaRPr>
              </a:p>
              <a:p>
                <a:pPr marL="571500" indent="-571500" algn="just">
                  <a:lnSpc>
                    <a:spcPct val="150000"/>
                  </a:lnSpc>
                  <a:buFontTx/>
                  <a:buChar char="-"/>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 dài đường tròn là </a:t>
                </a:r>
                <a14:m>
                  <m:oMath xmlns:m="http://schemas.openxmlformats.org/officeDocument/2006/math">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𝑅</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nên nó có số đo là </a:t>
                </a:r>
                <a14:m>
                  <m:oMath xmlns:m="http://schemas.openxmlformats.org/officeDocument/2006/math">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𝑟𝑎𝑑</m:t>
                    </m:r>
                    <m:r>
                      <a:rPr lang="en-US" sz="4000" b="0" i="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Mặt khác đường tròn có số đo là </a:t>
                </a:r>
                <a14:m>
                  <m:oMath xmlns:m="http://schemas.openxmlformats.org/officeDocument/2006/math">
                    <m:sSup>
                      <m:sSup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360</m:t>
                        </m:r>
                      </m:e>
                      <m:sup>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nên ta có </a:t>
                </a:r>
                <a14:m>
                  <m:oMath xmlns:m="http://schemas.openxmlformats.org/officeDocument/2006/math">
                    <m:sSup>
                      <m:sSup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360</m:t>
                        </m:r>
                      </m:e>
                      <m:sup>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𝑜</m:t>
                        </m:r>
                      </m:sup>
                    </m:sSup>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𝑟𝑎𝑑</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 thức:</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305384" y="1181100"/>
                <a:ext cx="15687215" cy="4708981"/>
              </a:xfrm>
              <a:prstGeom prst="rect">
                <a:avLst/>
              </a:prstGeom>
              <a:blipFill>
                <a:blip r:embed="rId3"/>
                <a:stretch>
                  <a:fillRect l="-1244" r="-13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Google Shape;136;p4"/>
              <p:cNvSpPr/>
              <p:nvPr/>
            </p:nvSpPr>
            <p:spPr>
              <a:xfrm>
                <a:off x="5145996" y="4610100"/>
                <a:ext cx="7996007" cy="1752600"/>
              </a:xfrm>
              <a:prstGeom prst="wedgeRoundRectCallout">
                <a:avLst>
                  <a:gd name="adj1" fmla="val -13256"/>
                  <a:gd name="adj2" fmla="val 4992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just">
                  <a:lnSpc>
                    <a:spcPct val="150000"/>
                  </a:lnSpc>
                </a:pPr>
                <a14:m>
                  <m:oMathPara xmlns:m="http://schemas.openxmlformats.org/officeDocument/2006/math">
                    <m:oMathParaPr>
                      <m:jc m:val="centerGroup"/>
                    </m:oMathParaPr>
                    <m:oMath xmlns:m="http://schemas.openxmlformats.org/officeDocument/2006/math">
                      <m:sSup>
                        <m:sSupPr>
                          <m:ctrlPr>
                            <a:rPr lang="en-US" sz="400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m:t>
                          </m:r>
                        </m:e>
                        <m:sup>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𝑜</m:t>
                          </m:r>
                        </m:sup>
                      </m:sSup>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180</m:t>
                          </m:r>
                        </m:den>
                      </m:f>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𝑟𝑎𝑑</m:t>
                      </m:r>
                      <m:r>
                        <a:rPr lang="en-US" sz="40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v</m:t>
                      </m:r>
                      <m:r>
                        <a:rPr lang="en-US" sz="40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à </m:t>
                      </m:r>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1 </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𝑟𝑎𝑑</m:t>
                      </m:r>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180</m:t>
                                  </m:r>
                                </m:num>
                                <m:den>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den>
                              </m:f>
                            </m:e>
                          </m:d>
                        </m:e>
                        <m:sup>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𝑜</m:t>
                          </m:r>
                        </m:sup>
                      </m:sSup>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8" name="Google Shape;136;p4"/>
              <p:cNvSpPr>
                <a:spLocks noRot="1" noChangeAspect="1" noMove="1" noResize="1" noEditPoints="1" noAdjustHandles="1" noChangeArrowheads="1" noChangeShapeType="1" noTextEdit="1"/>
              </p:cNvSpPr>
              <p:nvPr/>
            </p:nvSpPr>
            <p:spPr>
              <a:xfrm>
                <a:off x="5145996" y="4610100"/>
                <a:ext cx="7996007" cy="1752600"/>
              </a:xfrm>
              <a:prstGeom prst="wedgeRoundRectCallout">
                <a:avLst>
                  <a:gd name="adj1" fmla="val -13256"/>
                  <a:gd name="adj2" fmla="val 49925"/>
                  <a:gd name="adj3" fmla="val 16667"/>
                </a:avLst>
              </a:prstGeom>
              <a:blipFill>
                <a:blip r:embed="rId4"/>
                <a:stretch>
                  <a:fillRect/>
                </a:stretch>
              </a:blipFill>
              <a:ln w="38100" cap="flat" cmpd="sng">
                <a:solidFill>
                  <a:srgbClr val="395E89"/>
                </a:solidFill>
                <a:prstDash val="dash"/>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1321623" y="6506601"/>
                <a:ext cx="15697200" cy="3163879"/>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nl-NL" sz="4000" b="1" i="1" u="sng">
                    <a:solidFill>
                      <a:schemeClr val="accent1"/>
                    </a:solidFill>
                    <a:latin typeface="Arial" panose="020B0604020202020204" pitchFamily="34" charset="0"/>
                    <a:ea typeface="Times New Roman" panose="02020603050405020304" pitchFamily="18" charset="0"/>
                    <a:cs typeface="Arial" panose="020B0604020202020204" pitchFamily="34" charset="0"/>
                  </a:rPr>
                  <a:t>Chú ý:</a:t>
                </a:r>
                <a:endParaRPr lang="en-US" sz="4000" i="1" u="sng">
                  <a:solidFill>
                    <a:schemeClr val="accent1"/>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nl-NL" sz="4000">
                    <a:solidFill>
                      <a:srgbClr val="000000"/>
                    </a:solidFill>
                    <a:latin typeface="Arial" panose="020B0604020202020204" pitchFamily="34" charset="0"/>
                    <a:ea typeface="Times New Roman" panose="02020603050405020304" pitchFamily="18" charset="0"/>
                    <a:cs typeface="Arial" panose="020B0604020202020204" pitchFamily="34" charset="0"/>
                  </a:rPr>
                  <a:t>Khi viết một số đo của một góc theo đơn vị rađian, người ta thường không viết </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chữ</a:t>
                </a:r>
                <a:r>
                  <a:rPr lang="nl-NL" sz="4000">
                    <a:solidFill>
                      <a:srgbClr val="000000"/>
                    </a:solidFill>
                    <a:latin typeface="Arial" panose="020B0604020202020204" pitchFamily="34" charset="0"/>
                    <a:ea typeface="Times New Roman" panose="02020603050405020304" pitchFamily="18" charset="0"/>
                    <a:cs typeface="Arial" panose="020B0604020202020204" pitchFamily="34" charset="0"/>
                  </a:rPr>
                  <a:t> rad sau số đo. Chẳng hạn góc </a:t>
                </a:r>
                <a14:m>
                  <m:oMath xmlns:m="http://schemas.openxmlformats.org/officeDocument/2006/math">
                    <m:f>
                      <m:f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oMath>
                </a14:m>
                <a:r>
                  <a:rPr lang="nl-NL" sz="4000">
                    <a:solidFill>
                      <a:srgbClr val="000000"/>
                    </a:solidFill>
                    <a:latin typeface="Arial" panose="020B0604020202020204" pitchFamily="34" charset="0"/>
                    <a:ea typeface="Times New Roman" panose="02020603050405020304" pitchFamily="18" charset="0"/>
                    <a:cs typeface="Arial" panose="020B0604020202020204" pitchFamily="34" charset="0"/>
                  </a:rPr>
                  <a:t> được hiểu là </a:t>
                </a:r>
                <a14:m>
                  <m:oMath xmlns:m="http://schemas.openxmlformats.org/officeDocument/2006/math">
                    <m:f>
                      <m:f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𝑟𝑎𝑑</m:t>
                    </m:r>
                  </m:oMath>
                </a14:m>
                <a:r>
                  <a:rPr lang="nl-NL" sz="400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321623" y="6506601"/>
                <a:ext cx="15697200" cy="3163879"/>
              </a:xfrm>
              <a:prstGeom prst="rect">
                <a:avLst/>
              </a:prstGeom>
              <a:blipFill>
                <a:blip r:embed="rId5"/>
                <a:stretch>
                  <a:fillRect l="-1398" r="-1359"/>
                </a:stretch>
              </a:blipFill>
            </p:spPr>
            <p:txBody>
              <a:bodyPr/>
              <a:lstStyle/>
              <a:p>
                <a:r>
                  <a:rPr lang="en-US">
                    <a:noFill/>
                  </a:rPr>
                  <a:t> </a:t>
                </a:r>
              </a:p>
            </p:txBody>
          </p:sp>
        </mc:Fallback>
      </mc:AlternateContent>
      <p:pic>
        <p:nvPicPr>
          <p:cNvPr id="20" name="Picture 19"/>
          <p:cNvPicPr>
            <a:picLocks noChangeAspect="1"/>
          </p:cNvPicPr>
          <p:nvPr/>
        </p:nvPicPr>
        <p:blipFill>
          <a:blip r:embed="rId6"/>
          <a:stretch>
            <a:fillRect/>
          </a:stretch>
        </p:blipFill>
        <p:spPr>
          <a:xfrm>
            <a:off x="16154400" y="5331282"/>
            <a:ext cx="1397790" cy="2062836"/>
          </a:xfrm>
          <a:prstGeom prst="rect">
            <a:avLst/>
          </a:prstGeom>
        </p:spPr>
      </p:pic>
      <p:pic>
        <p:nvPicPr>
          <p:cNvPr id="21" name="Picture 20"/>
          <p:cNvPicPr>
            <a:picLocks noChangeAspect="1"/>
          </p:cNvPicPr>
          <p:nvPr/>
        </p:nvPicPr>
        <p:blipFill>
          <a:blip r:embed="rId7"/>
          <a:stretch>
            <a:fillRect/>
          </a:stretch>
        </p:blipFill>
        <p:spPr>
          <a:xfrm>
            <a:off x="16764000" y="342900"/>
            <a:ext cx="1016790" cy="1016790"/>
          </a:xfrm>
          <a:prstGeom prst="rect">
            <a:avLst/>
          </a:prstGeom>
        </p:spPr>
      </p:pic>
      <p:pic>
        <p:nvPicPr>
          <p:cNvPr id="23" name="Picture 22"/>
          <p:cNvPicPr>
            <a:picLocks noChangeAspect="1"/>
          </p:cNvPicPr>
          <p:nvPr/>
        </p:nvPicPr>
        <p:blipFill>
          <a:blip r:embed="rId8">
            <a:duotone>
              <a:prstClr val="black"/>
              <a:schemeClr val="accent5">
                <a:tint val="45000"/>
                <a:satMod val="400000"/>
              </a:schemeClr>
            </a:duotone>
          </a:blip>
          <a:stretch>
            <a:fillRect/>
          </a:stretch>
        </p:blipFill>
        <p:spPr>
          <a:xfrm rot="10800000" flipV="1">
            <a:off x="4191000" y="5319415"/>
            <a:ext cx="1163369" cy="1217732"/>
          </a:xfrm>
          <a:prstGeom prst="rect">
            <a:avLst/>
          </a:prstGeom>
        </p:spPr>
      </p:pic>
    </p:spTree>
    <p:extLst>
      <p:ext uri="{BB962C8B-B14F-4D97-AF65-F5344CB8AC3E}">
        <p14:creationId xmlns:p14="http://schemas.microsoft.com/office/powerpoint/2010/main" val="159246106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12" dur="500"/>
                                        <p:tgtEl>
                                          <p:spTgt spid="17">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15" dur="500"/>
                                        <p:tgtEl>
                                          <p:spTgt spid="1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7">
                                            <p:txEl>
                                              <p:pRg st="2" end="2"/>
                                            </p:txEl>
                                          </p:spTgt>
                                        </p:tgtEl>
                                        <p:attrNameLst>
                                          <p:attrName>style.visibility</p:attrName>
                                        </p:attrNameLst>
                                      </p:cBhvr>
                                      <p:to>
                                        <p:strVal val="visible"/>
                                      </p:to>
                                    </p:set>
                                    <p:animEffect transition="in" filter="fade">
                                      <p:cBhvr>
                                        <p:cTn id="20" dur="500"/>
                                        <p:tgtEl>
                                          <p:spTgt spid="17">
                                            <p:txEl>
                                              <p:pRg st="2" end="2"/>
                                            </p:txEl>
                                          </p:spTgt>
                                        </p:tgtEl>
                                      </p:cBhvr>
                                    </p:animEffect>
                                    <p:anim calcmode="lin" valueType="num">
                                      <p:cBhvr>
                                        <p:cTn id="21"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2" dur="500" fill="hold"/>
                                        <p:tgtEl>
                                          <p:spTgt spid="17">
                                            <p:txEl>
                                              <p:pRg st="2" end="2"/>
                                            </p:txEl>
                                          </p:spTgt>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anim calcmode="lin" valueType="num">
                                      <p:cBhvr>
                                        <p:cTn id="26" dur="500" fill="hold"/>
                                        <p:tgtEl>
                                          <p:spTgt spid="18"/>
                                        </p:tgtEl>
                                        <p:attrNameLst>
                                          <p:attrName>ppt_x</p:attrName>
                                        </p:attrNameLst>
                                      </p:cBhvr>
                                      <p:tavLst>
                                        <p:tav tm="0">
                                          <p:val>
                                            <p:strVal val="#ppt_x"/>
                                          </p:val>
                                        </p:tav>
                                        <p:tav tm="100000">
                                          <p:val>
                                            <p:strVal val="#ppt_x"/>
                                          </p:val>
                                        </p:tav>
                                      </p:tavLst>
                                    </p:anim>
                                    <p:anim calcmode="lin" valueType="num">
                                      <p:cBhvr>
                                        <p:cTn id="27" dur="500" fill="hold"/>
                                        <p:tgtEl>
                                          <p:spTgt spid="18"/>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anim calcmode="lin" valueType="num">
                                      <p:cBhvr>
                                        <p:cTn id="31" dur="500" fill="hold"/>
                                        <p:tgtEl>
                                          <p:spTgt spid="23"/>
                                        </p:tgtEl>
                                        <p:attrNameLst>
                                          <p:attrName>ppt_x</p:attrName>
                                        </p:attrNameLst>
                                      </p:cBhvr>
                                      <p:tavLst>
                                        <p:tav tm="0">
                                          <p:val>
                                            <p:strVal val="#ppt_x"/>
                                          </p:val>
                                        </p:tav>
                                        <p:tav tm="100000">
                                          <p:val>
                                            <p:strVal val="#ppt_x"/>
                                          </p:val>
                                        </p:tav>
                                      </p:tavLst>
                                    </p:anim>
                                    <p:anim calcmode="lin" valueType="num">
                                      <p:cBhvr>
                                        <p:cTn id="32"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1" name="Freeform 11"/>
          <p:cNvSpPr/>
          <p:nvPr/>
        </p:nvSpPr>
        <p:spPr>
          <a:xfrm rot="-143866" flipH="1">
            <a:off x="15355264" y="9394413"/>
            <a:ext cx="2881579" cy="833811"/>
          </a:xfrm>
          <a:custGeom>
            <a:avLst/>
            <a:gdLst/>
            <a:ahLst/>
            <a:cxnLst/>
            <a:rect l="l" t="t" r="r" b="b"/>
            <a:pathLst>
              <a:path w="4289868" h="1304835">
                <a:moveTo>
                  <a:pt x="4289869" y="0"/>
                </a:moveTo>
                <a:lnTo>
                  <a:pt x="0" y="0"/>
                </a:lnTo>
                <a:lnTo>
                  <a:pt x="0" y="1304835"/>
                </a:lnTo>
                <a:lnTo>
                  <a:pt x="4289869" y="1304835"/>
                </a:lnTo>
                <a:lnTo>
                  <a:pt x="428986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15" name="Oval Callout 14"/>
          <p:cNvSpPr/>
          <p:nvPr/>
        </p:nvSpPr>
        <p:spPr>
          <a:xfrm>
            <a:off x="8827542" y="4552008"/>
            <a:ext cx="1663033" cy="9343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2" name="Group 11"/>
          <p:cNvGrpSpPr/>
          <p:nvPr/>
        </p:nvGrpSpPr>
        <p:grpSpPr>
          <a:xfrm>
            <a:off x="1830669" y="952500"/>
            <a:ext cx="5227054" cy="1066800"/>
            <a:chOff x="304800" y="190500"/>
            <a:chExt cx="4876800" cy="1066800"/>
          </a:xfrm>
        </p:grpSpPr>
        <p:sp>
          <p:nvSpPr>
            <p:cNvPr id="13" name="Rectangle 12"/>
            <p:cNvSpPr/>
            <p:nvPr/>
          </p:nvSpPr>
          <p:spPr>
            <a:xfrm>
              <a:off x="304800" y="190500"/>
              <a:ext cx="48768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624391" y="190500"/>
              <a:ext cx="4534925"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3: </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tr9)</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1" name="Rectangle 20"/>
          <p:cNvSpPr/>
          <p:nvPr/>
        </p:nvSpPr>
        <p:spPr>
          <a:xfrm>
            <a:off x="1830669" y="5509865"/>
            <a:ext cx="10843413" cy="86113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Ta có:</a:t>
            </a:r>
          </a:p>
        </p:txBody>
      </p:sp>
      <p:pic>
        <p:nvPicPr>
          <p:cNvPr id="23" name="Picture 22"/>
          <p:cNvPicPr>
            <a:picLocks noChangeAspect="1"/>
          </p:cNvPicPr>
          <p:nvPr/>
        </p:nvPicPr>
        <p:blipFill>
          <a:blip r:embed="rId5"/>
          <a:stretch>
            <a:fillRect/>
          </a:stretch>
        </p:blipFill>
        <p:spPr>
          <a:xfrm rot="12329789">
            <a:off x="-735088" y="3318960"/>
            <a:ext cx="2523115" cy="2466096"/>
          </a:xfrm>
          <a:prstGeom prst="rect">
            <a:avLst/>
          </a:prstGeom>
        </p:spPr>
      </p:pic>
      <p:grpSp>
        <p:nvGrpSpPr>
          <p:cNvPr id="5" name="Group 4"/>
          <p:cNvGrpSpPr/>
          <p:nvPr/>
        </p:nvGrpSpPr>
        <p:grpSpPr>
          <a:xfrm>
            <a:off x="1833167" y="2266008"/>
            <a:ext cx="11559693" cy="2098495"/>
            <a:chOff x="1302999" y="2115533"/>
            <a:chExt cx="11559693" cy="2098495"/>
          </a:xfrm>
        </p:grpSpPr>
        <mc:AlternateContent xmlns:mc="http://schemas.openxmlformats.org/markup-compatibility/2006" xmlns:a14="http://schemas.microsoft.com/office/drawing/2010/main">
          <mc:Choice Requires="a14">
            <p:sp>
              <p:nvSpPr>
                <p:cNvPr id="19" name="TextBox 18"/>
                <p:cNvSpPr txBox="1"/>
                <p:nvPr/>
              </p:nvSpPr>
              <p:spPr>
                <a:xfrm>
                  <a:off x="1302999" y="2115533"/>
                  <a:ext cx="11559693" cy="193899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Đổi</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từ độ sang rađian các số đo sau: </a:t>
                  </a:r>
                  <a14:m>
                    <m:oMath xmlns:m="http://schemas.openxmlformats.org/officeDocument/2006/math">
                      <m:r>
                        <a:rPr kumimoji="0" lang="en-US" sz="4000" b="0" i="0"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4</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5</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°;150°</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4000">
                      <a:solidFill>
                        <a:prstClr val="black"/>
                      </a:solidFill>
                      <a:latin typeface="Arial" panose="020B0604020202020204" pitchFamily="34" charset="0"/>
                      <a:cs typeface="Arial" panose="020B0604020202020204" pitchFamily="34" charset="0"/>
                    </a:rPr>
                    <a:t>b) Đổi từ rađian sang độ các số đo sau: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302999" y="2115533"/>
                  <a:ext cx="11559693" cy="1938992"/>
                </a:xfrm>
                <a:prstGeom prst="rect">
                  <a:avLst/>
                </a:prstGeom>
                <a:blipFill>
                  <a:blip r:embed="rId16"/>
                  <a:stretch>
                    <a:fillRect l="-1899" b="-6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10134600" y="2952721"/>
                  <a:ext cx="1884323" cy="12613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i="1" smtClean="0">
                                <a:latin typeface="Cambria Math" panose="02040503050406030204" pitchFamily="18" charset="0"/>
                                <a:ea typeface="Cambria Math" panose="02040503050406030204" pitchFamily="18" charset="0"/>
                                <a:cs typeface="Arial" panose="020B0604020202020204" pitchFamily="34" charset="0"/>
                              </a:rPr>
                              <m:t>𝜋</m:t>
                            </m:r>
                          </m:num>
                          <m:den>
                            <m:r>
                              <a:rPr lang="en-US" sz="4000" b="0" i="1" smtClean="0">
                                <a:latin typeface="Cambria Math" panose="02040503050406030204" pitchFamily="18" charset="0"/>
                                <a:cs typeface="Arial" panose="020B0604020202020204" pitchFamily="34" charset="0"/>
                              </a:rPr>
                              <m:t>3</m:t>
                            </m:r>
                          </m:den>
                        </m:f>
                        <m:r>
                          <a:rPr lang="en-US" sz="4000" b="0" i="1" smtClean="0">
                            <a:latin typeface="Cambria Math" panose="02040503050406030204" pitchFamily="18" charset="0"/>
                            <a:cs typeface="Arial" panose="020B0604020202020204" pitchFamily="34" charset="0"/>
                          </a:rPr>
                          <m:t>;</m:t>
                        </m:r>
                        <m:f>
                          <m:fPr>
                            <m:ctrlPr>
                              <a:rPr lang="en-US" sz="4000" i="1">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5</m:t>
                            </m:r>
                            <m:r>
                              <a:rPr lang="en-US" sz="4000" i="1">
                                <a:latin typeface="Cambria Math" panose="02040503050406030204" pitchFamily="18" charset="0"/>
                                <a:ea typeface="Cambria Math" panose="02040503050406030204" pitchFamily="18" charset="0"/>
                                <a:cs typeface="Arial" panose="020B0604020202020204" pitchFamily="34" charset="0"/>
                              </a:rPr>
                              <m:t>𝜋</m:t>
                            </m:r>
                          </m:num>
                          <m:den>
                            <m:r>
                              <a:rPr lang="en-US" sz="4000" b="0" i="1" smtClean="0">
                                <a:latin typeface="Cambria Math" panose="02040503050406030204" pitchFamily="18" charset="0"/>
                                <a:cs typeface="Arial" panose="020B0604020202020204" pitchFamily="34" charset="0"/>
                              </a:rPr>
                              <m:t>4</m:t>
                            </m:r>
                          </m:den>
                        </m:f>
                      </m:oMath>
                    </m:oMathPara>
                  </a14:m>
                  <a:endParaRPr lang="en-US" sz="400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0134600" y="2952721"/>
                  <a:ext cx="1884323" cy="1261307"/>
                </a:xfrm>
                <a:prstGeom prst="rect">
                  <a:avLst/>
                </a:prstGeom>
                <a:blipFill>
                  <a:blip r:embed="rId17"/>
                  <a:stretch>
                    <a:fillRect/>
                  </a:stretch>
                </a:blipFill>
              </p:spPr>
              <p:txBody>
                <a:bodyPr/>
                <a:lstStyle/>
                <a:p>
                  <a:r>
                    <a:rPr lang="en-US">
                      <a:noFill/>
                    </a:rPr>
                    <a:t> </a:t>
                  </a:r>
                </a:p>
              </p:txBody>
            </p:sp>
          </mc:Fallback>
        </mc:AlternateContent>
      </p:grpSp>
      <p:sp>
        <p:nvSpPr>
          <p:cNvPr id="24" name="Rectangle 23"/>
          <p:cNvSpPr/>
          <p:nvPr/>
        </p:nvSpPr>
        <p:spPr>
          <a:xfrm>
            <a:off x="1830669" y="7654470"/>
            <a:ext cx="2646791" cy="96949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3800">
                <a:solidFill>
                  <a:prstClr val="black"/>
                </a:solidFill>
                <a:latin typeface="Arial" panose="020B0604020202020204" pitchFamily="34" charset="0"/>
                <a:cs typeface="Arial" panose="020B0604020202020204" pitchFamily="34" charset="0"/>
              </a:rPr>
              <a:t>b</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Ta có:</a:t>
            </a:r>
          </a:p>
        </p:txBody>
      </p:sp>
      <mc:AlternateContent xmlns:mc="http://schemas.openxmlformats.org/markup-compatibility/2006" xmlns:a14="http://schemas.microsoft.com/office/drawing/2010/main">
        <mc:Choice Requires="a14">
          <p:sp>
            <p:nvSpPr>
              <p:cNvPr id="6" name="Rectangle 5"/>
              <p:cNvSpPr/>
              <p:nvPr/>
            </p:nvSpPr>
            <p:spPr>
              <a:xfrm>
                <a:off x="5076394" y="6243878"/>
                <a:ext cx="9165330" cy="11443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smtClean="0">
                          <a:solidFill>
                            <a:prstClr val="black"/>
                          </a:solidFill>
                          <a:latin typeface="Cambria Math" panose="02040503050406030204" pitchFamily="18" charset="0"/>
                          <a:cs typeface="Arial" panose="020B0604020202020204" pitchFamily="34" charset="0"/>
                        </a:rPr>
                        <m:t>4</m:t>
                      </m:r>
                      <m:r>
                        <a:rPr lang="en-US" sz="3600" i="1">
                          <a:solidFill>
                            <a:prstClr val="black"/>
                          </a:solidFill>
                          <a:latin typeface="Cambria Math" panose="02040503050406030204" pitchFamily="18" charset="0"/>
                          <a:cs typeface="Arial" panose="020B0604020202020204" pitchFamily="34" charset="0"/>
                        </a:rPr>
                        <m:t>5</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°=45.</m:t>
                      </m:r>
                      <m:f>
                        <m:fPr>
                          <m:ctrlPr>
                            <a:rPr lang="en-US" sz="3600" i="1">
                              <a:solidFill>
                                <a:prstClr val="black"/>
                              </a:solidFill>
                              <a:latin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180</m:t>
                          </m:r>
                        </m:den>
                      </m:f>
                      <m:r>
                        <a:rPr lang="en-US" sz="3600" i="1">
                          <a:solidFill>
                            <a:prstClr val="black"/>
                          </a:solidFill>
                          <a:latin typeface="Cambria Math" panose="02040503050406030204" pitchFamily="18" charset="0"/>
                          <a:cs typeface="Arial" panose="020B0604020202020204" pitchFamily="34" charset="0"/>
                        </a:rPr>
                        <m:t>=</m:t>
                      </m:r>
                      <m:f>
                        <m:fPr>
                          <m:ctrlPr>
                            <a:rPr lang="en-US" sz="3600" i="1">
                              <a:solidFill>
                                <a:prstClr val="black"/>
                              </a:solidFill>
                              <a:latin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r>
                        <a:rPr lang="en-US" sz="3600" i="1">
                          <a:solidFill>
                            <a:prstClr val="black"/>
                          </a:solidFill>
                          <a:latin typeface="Cambria Math" panose="02040503050406030204" pitchFamily="18" charset="0"/>
                          <a:cs typeface="Arial" panose="020B0604020202020204" pitchFamily="34" charset="0"/>
                        </a:rPr>
                        <m:t>;</m:t>
                      </m:r>
                      <m:r>
                        <a:rPr lang="en-US" sz="3600" b="0" i="0" smtClean="0">
                          <a:solidFill>
                            <a:prstClr val="black"/>
                          </a:solidFill>
                          <a:latin typeface="Cambria Math" panose="02040503050406030204" pitchFamily="18" charset="0"/>
                          <a:cs typeface="Arial" panose="020B0604020202020204" pitchFamily="34" charset="0"/>
                        </a:rPr>
                        <m:t>      </m:t>
                      </m:r>
                      <m:r>
                        <a:rPr lang="en-US" sz="3600">
                          <a:solidFill>
                            <a:prstClr val="black"/>
                          </a:solidFill>
                          <a:latin typeface="Cambria Math" panose="02040503050406030204" pitchFamily="18" charset="0"/>
                          <a:cs typeface="Arial" panose="020B0604020202020204" pitchFamily="34" charset="0"/>
                        </a:rPr>
                        <m:t>1</m:t>
                      </m:r>
                      <m:r>
                        <a:rPr lang="en-US" sz="3600" i="1">
                          <a:solidFill>
                            <a:prstClr val="black"/>
                          </a:solidFill>
                          <a:latin typeface="Cambria Math" panose="02040503050406030204" pitchFamily="18" charset="0"/>
                          <a:cs typeface="Arial" panose="020B0604020202020204" pitchFamily="34" charset="0"/>
                        </a:rPr>
                        <m:t>50</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°=150.</m:t>
                      </m:r>
                      <m:f>
                        <m:fPr>
                          <m:ctrlPr>
                            <a:rPr lang="en-US" sz="3600" i="1">
                              <a:solidFill>
                                <a:prstClr val="black"/>
                              </a:solidFill>
                              <a:latin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180</m:t>
                          </m:r>
                        </m:den>
                      </m:f>
                      <m:r>
                        <a:rPr lang="en-US" sz="3600" i="1">
                          <a:solidFill>
                            <a:prstClr val="black"/>
                          </a:solidFill>
                          <a:latin typeface="Cambria Math" panose="02040503050406030204" pitchFamily="18" charset="0"/>
                          <a:cs typeface="Arial" panose="020B0604020202020204" pitchFamily="34" charset="0"/>
                        </a:rPr>
                        <m:t>=</m:t>
                      </m:r>
                      <m:f>
                        <m:fPr>
                          <m:ctrlPr>
                            <a:rPr lang="en-US" sz="3600" i="1">
                              <a:solidFill>
                                <a:prstClr val="black"/>
                              </a:solidFill>
                              <a:latin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cs typeface="Arial" panose="020B0604020202020204" pitchFamily="34" charset="0"/>
                            </a:rPr>
                            <m:t>5</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6</m:t>
                          </m:r>
                        </m:den>
                      </m:f>
                    </m:oMath>
                  </m:oMathPara>
                </a14:m>
                <a:endParaRPr lang="en-US"/>
              </a:p>
            </p:txBody>
          </p:sp>
        </mc:Choice>
        <mc:Fallback xmlns="">
          <p:sp>
            <p:nvSpPr>
              <p:cNvPr id="6" name="Rectangle 5"/>
              <p:cNvSpPr>
                <a:spLocks noRot="1" noChangeAspect="1" noMove="1" noResize="1" noEditPoints="1" noAdjustHandles="1" noChangeArrowheads="1" noChangeShapeType="1" noTextEdit="1"/>
              </p:cNvSpPr>
              <p:nvPr/>
            </p:nvSpPr>
            <p:spPr>
              <a:xfrm>
                <a:off x="5076394" y="6243878"/>
                <a:ext cx="9165330" cy="1144352"/>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3807898" y="7982332"/>
                <a:ext cx="11963400" cy="2056076"/>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f>
                        <m:fPr>
                          <m:ctrlPr>
                            <a:rPr lang="en-US" sz="3600" i="1" smtClean="0">
                              <a:solidFill>
                                <a:prstClr val="black"/>
                              </a:solidFill>
                              <a:latin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600" i="1">
                              <a:solidFill>
                                <a:prstClr val="black"/>
                              </a:solidFill>
                              <a:latin typeface="Cambria Math" panose="02040503050406030204" pitchFamily="18" charset="0"/>
                              <a:cs typeface="Arial" panose="020B0604020202020204" pitchFamily="34" charset="0"/>
                            </a:rPr>
                            <m:t>3</m:t>
                          </m:r>
                        </m:den>
                      </m:f>
                      <m:r>
                        <a:rPr lang="en-US" sz="3600" i="1">
                          <a:solidFill>
                            <a:prstClr val="black"/>
                          </a:solidFill>
                          <a:latin typeface="Cambria Math" panose="02040503050406030204" pitchFamily="18" charset="0"/>
                          <a:cs typeface="Arial" panose="020B0604020202020204" pitchFamily="34" charset="0"/>
                        </a:rPr>
                        <m:t>=</m:t>
                      </m:r>
                      <m:f>
                        <m:fPr>
                          <m:ctrlPr>
                            <a:rPr lang="en-US" sz="3600" i="1">
                              <a:solidFill>
                                <a:prstClr val="black"/>
                              </a:solidFill>
                              <a:latin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600" i="1">
                              <a:solidFill>
                                <a:prstClr val="black"/>
                              </a:solidFill>
                              <a:latin typeface="Cambria Math" panose="02040503050406030204" pitchFamily="18" charset="0"/>
                              <a:cs typeface="Arial" panose="020B0604020202020204" pitchFamily="34" charset="0"/>
                            </a:rPr>
                            <m:t>3</m:t>
                          </m:r>
                        </m:den>
                      </m:f>
                      <m:r>
                        <a:rPr lang="en-US" sz="3600" i="1">
                          <a:solidFill>
                            <a:prstClr val="black"/>
                          </a:solidFill>
                          <a:latin typeface="Cambria Math" panose="02040503050406030204" pitchFamily="18" charset="0"/>
                          <a:cs typeface="Arial" panose="020B0604020202020204" pitchFamily="34" charset="0"/>
                        </a:rPr>
                        <m:t>. </m:t>
                      </m:r>
                      <m:sSup>
                        <m:sSupPr>
                          <m:ctrlPr>
                            <a:rPr lang="en-US" sz="3600" i="1">
                              <a:solidFill>
                                <a:prstClr val="black"/>
                              </a:solidFill>
                              <a:latin typeface="Cambria Math" panose="02040503050406030204" pitchFamily="18" charset="0"/>
                              <a:cs typeface="Arial" panose="020B0604020202020204" pitchFamily="34" charset="0"/>
                            </a:rPr>
                          </m:ctrlPr>
                        </m:sSupPr>
                        <m:e>
                          <m:d>
                            <m:dPr>
                              <m:ctrlPr>
                                <a:rPr lang="en-US" sz="3600" i="1">
                                  <a:solidFill>
                                    <a:prstClr val="black"/>
                                  </a:solidFill>
                                  <a:latin typeface="Cambria Math" panose="02040503050406030204" pitchFamily="18" charset="0"/>
                                  <a:cs typeface="Arial" panose="020B0604020202020204" pitchFamily="34" charset="0"/>
                                </a:rPr>
                              </m:ctrlPr>
                            </m:dPr>
                            <m:e>
                              <m:f>
                                <m:fPr>
                                  <m:ctrlPr>
                                    <a:rPr lang="en-US" sz="3600" i="1">
                                      <a:solidFill>
                                        <a:prstClr val="black"/>
                                      </a:solidFill>
                                      <a:latin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cs typeface="Arial" panose="020B0604020202020204" pitchFamily="34" charset="0"/>
                                    </a:rPr>
                                    <m:t>180</m:t>
                                  </m:r>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den>
                              </m:f>
                            </m:e>
                          </m:d>
                        </m:e>
                        <m:sup>
                          <m:r>
                            <a:rPr lang="en-US" sz="3600" i="1">
                              <a:solidFill>
                                <a:prstClr val="black"/>
                              </a:solidFill>
                              <a:latin typeface="Cambria Math" panose="02040503050406030204" pitchFamily="18" charset="0"/>
                              <a:cs typeface="Arial" panose="020B0604020202020204" pitchFamily="34" charset="0"/>
                            </a:rPr>
                            <m:t>𝑜</m:t>
                          </m:r>
                        </m:sup>
                      </m:sSup>
                      <m:r>
                        <a:rPr lang="en-US" sz="3600" i="1">
                          <a:solidFill>
                            <a:prstClr val="black"/>
                          </a:solidFill>
                          <a:latin typeface="Cambria Math" panose="02040503050406030204" pitchFamily="18" charset="0"/>
                          <a:cs typeface="Arial" panose="020B0604020202020204" pitchFamily="34" charset="0"/>
                        </a:rPr>
                        <m:t>=60</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 ; </m:t>
                      </m:r>
                      <m:r>
                        <a:rPr lang="en-US" sz="36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f>
                        <m:fPr>
                          <m:ctrlPr>
                            <a:rPr lang="en-US" sz="3600" i="1">
                              <a:solidFill>
                                <a:prstClr val="black"/>
                              </a:solidFill>
                              <a:latin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cs typeface="Arial" panose="020B0604020202020204" pitchFamily="34" charset="0"/>
                            </a:rPr>
                            <m:t>5</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r>
                        <a:rPr lang="en-US" sz="3600" i="1">
                          <a:solidFill>
                            <a:prstClr val="black"/>
                          </a:solidFill>
                          <a:latin typeface="Cambria Math" panose="02040503050406030204" pitchFamily="18" charset="0"/>
                          <a:cs typeface="Arial" panose="020B0604020202020204" pitchFamily="34" charset="0"/>
                        </a:rPr>
                        <m:t>=</m:t>
                      </m:r>
                      <m:f>
                        <m:fPr>
                          <m:ctrlPr>
                            <a:rPr lang="en-US" sz="3600" i="1">
                              <a:solidFill>
                                <a:prstClr val="black"/>
                              </a:solidFill>
                              <a:latin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cs typeface="Arial" panose="020B0604020202020204" pitchFamily="34" charset="0"/>
                            </a:rPr>
                            <m:t>5</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r>
                        <a:rPr lang="en-US" sz="3600" i="1">
                          <a:solidFill>
                            <a:prstClr val="black"/>
                          </a:solidFill>
                          <a:latin typeface="Cambria Math" panose="02040503050406030204" pitchFamily="18" charset="0"/>
                          <a:cs typeface="Arial" panose="020B0604020202020204" pitchFamily="34" charset="0"/>
                        </a:rPr>
                        <m:t>. </m:t>
                      </m:r>
                      <m:sSup>
                        <m:sSupPr>
                          <m:ctrlPr>
                            <a:rPr lang="en-US" sz="3600" i="1">
                              <a:solidFill>
                                <a:prstClr val="black"/>
                              </a:solidFill>
                              <a:latin typeface="Cambria Math" panose="02040503050406030204" pitchFamily="18" charset="0"/>
                              <a:cs typeface="Arial" panose="020B0604020202020204" pitchFamily="34" charset="0"/>
                            </a:rPr>
                          </m:ctrlPr>
                        </m:sSupPr>
                        <m:e>
                          <m:d>
                            <m:dPr>
                              <m:ctrlPr>
                                <a:rPr lang="en-US" sz="3600" i="1">
                                  <a:solidFill>
                                    <a:prstClr val="black"/>
                                  </a:solidFill>
                                  <a:latin typeface="Cambria Math" panose="02040503050406030204" pitchFamily="18" charset="0"/>
                                  <a:cs typeface="Arial" panose="020B0604020202020204" pitchFamily="34" charset="0"/>
                                </a:rPr>
                              </m:ctrlPr>
                            </m:dPr>
                            <m:e>
                              <m:f>
                                <m:fPr>
                                  <m:ctrlPr>
                                    <a:rPr lang="en-US" sz="3600" i="1">
                                      <a:solidFill>
                                        <a:prstClr val="black"/>
                                      </a:solidFill>
                                      <a:latin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cs typeface="Arial" panose="020B0604020202020204" pitchFamily="34" charset="0"/>
                                    </a:rPr>
                                    <m:t>180</m:t>
                                  </m:r>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den>
                              </m:f>
                            </m:e>
                          </m:d>
                        </m:e>
                        <m:sup>
                          <m:r>
                            <a:rPr lang="en-US" sz="3600" i="1">
                              <a:solidFill>
                                <a:prstClr val="black"/>
                              </a:solidFill>
                              <a:latin typeface="Cambria Math" panose="02040503050406030204" pitchFamily="18" charset="0"/>
                              <a:cs typeface="Arial" panose="020B0604020202020204" pitchFamily="34" charset="0"/>
                            </a:rPr>
                            <m:t>𝑜</m:t>
                          </m:r>
                        </m:sup>
                      </m:sSup>
                      <m:r>
                        <a:rPr lang="en-US" sz="3600" i="1">
                          <a:solidFill>
                            <a:prstClr val="black"/>
                          </a:solidFill>
                          <a:latin typeface="Cambria Math" panose="02040503050406030204" pitchFamily="18" charset="0"/>
                          <a:cs typeface="Arial" panose="020B0604020202020204" pitchFamily="34" charset="0"/>
                        </a:rPr>
                        <m:t>=225</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3600">
                  <a:solidFill>
                    <a:prstClr val="black"/>
                  </a:solidFill>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807898" y="7982332"/>
                <a:ext cx="11963400" cy="2056076"/>
              </a:xfrm>
              <a:prstGeom prst="rect">
                <a:avLst/>
              </a:prstGeom>
              <a:blipFill>
                <a:blip r:embed="rId19"/>
                <a:stretch>
                  <a:fillRect/>
                </a:stretch>
              </a:blipFill>
            </p:spPr>
            <p:txBody>
              <a:bodyPr/>
              <a:lstStyle/>
              <a:p>
                <a:r>
                  <a:rPr lang="en-US">
                    <a:noFill/>
                  </a:rPr>
                  <a:t> </a:t>
                </a:r>
              </a:p>
            </p:txBody>
          </p:sp>
        </mc:Fallback>
      </mc:AlternateContent>
      <p:pic>
        <p:nvPicPr>
          <p:cNvPr id="8" name="Picture 7"/>
          <p:cNvPicPr>
            <a:picLocks noChangeAspect="1"/>
          </p:cNvPicPr>
          <p:nvPr/>
        </p:nvPicPr>
        <p:blipFill>
          <a:blip r:embed="rId20"/>
          <a:stretch>
            <a:fillRect/>
          </a:stretch>
        </p:blipFill>
        <p:spPr>
          <a:xfrm>
            <a:off x="14478000" y="1162840"/>
            <a:ext cx="2156760" cy="2828326"/>
          </a:xfrm>
          <a:prstGeom prst="rect">
            <a:avLst/>
          </a:prstGeom>
        </p:spPr>
      </p:pic>
    </p:spTree>
    <p:extLst>
      <p:ext uri="{BB962C8B-B14F-4D97-AF65-F5344CB8AC3E}">
        <p14:creationId xmlns:p14="http://schemas.microsoft.com/office/powerpoint/2010/main" val="258201789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anim calcmode="lin" valueType="num">
                                      <p:cBhvr>
                                        <p:cTn id="30" dur="500" fill="hold"/>
                                        <p:tgtEl>
                                          <p:spTgt spid="24"/>
                                        </p:tgtEl>
                                        <p:attrNameLst>
                                          <p:attrName>ppt_x</p:attrName>
                                        </p:attrNameLst>
                                      </p:cBhvr>
                                      <p:tavLst>
                                        <p:tav tm="0">
                                          <p:val>
                                            <p:strVal val="#ppt_x"/>
                                          </p:val>
                                        </p:tav>
                                        <p:tav tm="100000">
                                          <p:val>
                                            <p:strVal val="#ppt_x"/>
                                          </p:val>
                                        </p:tav>
                                      </p:tavLst>
                                    </p:anim>
                                    <p:anim calcmode="lin" valueType="num">
                                      <p:cBhvr>
                                        <p:cTn id="31" dur="500" fill="hold"/>
                                        <p:tgtEl>
                                          <p:spTgt spid="2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anim calcmode="lin" valueType="num">
                                      <p:cBhvr>
                                        <p:cTn id="35" dur="500" fill="hold"/>
                                        <p:tgtEl>
                                          <p:spTgt spid="7"/>
                                        </p:tgtEl>
                                        <p:attrNameLst>
                                          <p:attrName>ppt_x</p:attrName>
                                        </p:attrNameLst>
                                      </p:cBhvr>
                                      <p:tavLst>
                                        <p:tav tm="0">
                                          <p:val>
                                            <p:strVal val="#ppt_x"/>
                                          </p:val>
                                        </p:tav>
                                        <p:tav tm="100000">
                                          <p:val>
                                            <p:strVal val="#ppt_x"/>
                                          </p:val>
                                        </p:tav>
                                      </p:tavLst>
                                    </p:anim>
                                    <p:anim calcmode="lin" valueType="num">
                                      <p:cBhvr>
                                        <p:cTn id="36"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p:bldP spid="24" grpId="0"/>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7" name="Freeform 7"/>
          <p:cNvSpPr/>
          <p:nvPr/>
        </p:nvSpPr>
        <p:spPr>
          <a:xfrm rot="1395616">
            <a:off x="16546247" y="556671"/>
            <a:ext cx="740304" cy="1223605"/>
          </a:xfrm>
          <a:custGeom>
            <a:avLst/>
            <a:gdLst/>
            <a:ahLst/>
            <a:cxnLst/>
            <a:rect l="l" t="t" r="r" b="b"/>
            <a:pathLst>
              <a:path w="992939" h="1840196">
                <a:moveTo>
                  <a:pt x="0" y="0"/>
                </a:moveTo>
                <a:lnTo>
                  <a:pt x="992939" y="0"/>
                </a:lnTo>
                <a:lnTo>
                  <a:pt x="992939" y="1840196"/>
                </a:lnTo>
                <a:lnTo>
                  <a:pt x="0" y="18401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grpSp>
        <p:nvGrpSpPr>
          <p:cNvPr id="11" name="Group 10"/>
          <p:cNvGrpSpPr/>
          <p:nvPr/>
        </p:nvGrpSpPr>
        <p:grpSpPr>
          <a:xfrm>
            <a:off x="1456401" y="3121489"/>
            <a:ext cx="4626610" cy="3176946"/>
            <a:chOff x="868300" y="3568797"/>
            <a:chExt cx="5472357" cy="4239967"/>
          </a:xfrm>
        </p:grpSpPr>
        <p:grpSp>
          <p:nvGrpSpPr>
            <p:cNvPr id="12" name="Group 3"/>
            <p:cNvGrpSpPr/>
            <p:nvPr/>
          </p:nvGrpSpPr>
          <p:grpSpPr>
            <a:xfrm>
              <a:off x="918432" y="3568797"/>
              <a:ext cx="5422223" cy="4239967"/>
              <a:chOff x="-3810" y="0"/>
              <a:chExt cx="3189543" cy="3100688"/>
            </a:xfrm>
          </p:grpSpPr>
          <p:sp>
            <p:nvSpPr>
              <p:cNvPr id="14"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txBody>
              <a:bodyPr/>
              <a:lstStyle/>
              <a:p>
                <a:endParaRPr lang="vi-VN"/>
              </a:p>
            </p:txBody>
          </p:sp>
          <p:sp>
            <p:nvSpPr>
              <p:cNvPr id="15"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txBody>
              <a:bodyPr/>
              <a:lstStyle/>
              <a:p>
                <a:endParaRPr lang="vi-VN"/>
              </a:p>
            </p:txBody>
          </p:sp>
        </p:grpSp>
        <p:sp>
          <p:nvSpPr>
            <p:cNvPr id="13" name="Rectangle 12"/>
            <p:cNvSpPr/>
            <p:nvPr/>
          </p:nvSpPr>
          <p:spPr>
            <a:xfrm>
              <a:off x="868300" y="3762061"/>
              <a:ext cx="5472357" cy="3820067"/>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Ghi </a:t>
              </a:r>
              <a:r>
                <a:rPr kumimoji="0" lang="pt-BR"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nhớ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kiến </a:t>
              </a:r>
              <a:r>
                <a:rPr kumimoji="0" lang="pt-BR"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thức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trong </a:t>
              </a:r>
              <a:r>
                <a:rPr kumimoji="0" lang="pt-BR"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bài. </a:t>
              </a:r>
            </a:p>
          </p:txBody>
        </p:sp>
      </p:grpSp>
      <p:grpSp>
        <p:nvGrpSpPr>
          <p:cNvPr id="16" name="Group 15"/>
          <p:cNvGrpSpPr/>
          <p:nvPr/>
        </p:nvGrpSpPr>
        <p:grpSpPr>
          <a:xfrm>
            <a:off x="6908983" y="3138405"/>
            <a:ext cx="4736625" cy="3224295"/>
            <a:chOff x="6840639" y="3553166"/>
            <a:chExt cx="5422223" cy="5001862"/>
          </a:xfrm>
        </p:grpSpPr>
        <p:grpSp>
          <p:nvGrpSpPr>
            <p:cNvPr id="17" name="Group 3"/>
            <p:cNvGrpSpPr/>
            <p:nvPr/>
          </p:nvGrpSpPr>
          <p:grpSpPr>
            <a:xfrm>
              <a:off x="6840639" y="3553166"/>
              <a:ext cx="5422223" cy="5001862"/>
              <a:chOff x="-3810" y="-1"/>
              <a:chExt cx="3189543" cy="3657863"/>
            </a:xfrm>
          </p:grpSpPr>
          <p:sp>
            <p:nvSpPr>
              <p:cNvPr id="19"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txBody>
              <a:bodyPr/>
              <a:lstStyle/>
              <a:p>
                <a:endParaRPr lang="vi-VN"/>
              </a:p>
            </p:txBody>
          </p:sp>
          <p:sp>
            <p:nvSpPr>
              <p:cNvPr id="20"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txBody>
              <a:bodyPr/>
              <a:lstStyle/>
              <a:p>
                <a:endParaRPr lang="vi-VN"/>
              </a:p>
            </p:txBody>
          </p:sp>
        </p:grpSp>
        <p:sp>
          <p:nvSpPr>
            <p:cNvPr id="18" name="Rectangle 17"/>
            <p:cNvSpPr/>
            <p:nvPr/>
          </p:nvSpPr>
          <p:spPr>
            <a:xfrm>
              <a:off x="7370566" y="3785769"/>
              <a:ext cx="4360209" cy="4502103"/>
            </a:xfrm>
            <a:prstGeom prst="rect">
              <a:avLst/>
            </a:prstGeom>
          </p:spPr>
          <p:txBody>
            <a:bodyPr wrap="square">
              <a:spAutoFit/>
            </a:bodyPr>
            <a:lstStyle/>
            <a:p>
              <a:pPr marL="0" marR="0" lvl="0" indent="0" algn="ctr" defTabSz="914400" rtl="0" eaLnBrk="1" fontAlgn="auto" latinLnBrk="0" hangingPunct="1">
                <a:lnSpc>
                  <a:spcPct val="150000"/>
                </a:lnSpc>
                <a:spcBef>
                  <a:spcPts val="600"/>
                </a:spcBef>
                <a:spcAft>
                  <a:spcPts val="600"/>
                </a:spcAft>
                <a:buClr>
                  <a:srgbClr val="000000"/>
                </a:buClr>
                <a:buSzTx/>
                <a:buFont typeface="Arial"/>
                <a:buNone/>
                <a:tabLst/>
                <a:defRPr/>
              </a:pPr>
              <a:r>
                <a:rPr kumimoji="0" lang="pt-BR"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Hoàn thành </a:t>
              </a:r>
            </a:p>
            <a:p>
              <a:pPr marL="0" marR="0" lvl="0" indent="0" algn="ctr" defTabSz="914400" rtl="0" eaLnBrk="1" fontAlgn="auto" latinLnBrk="0" hangingPunct="1">
                <a:lnSpc>
                  <a:spcPct val="150000"/>
                </a:lnSpc>
                <a:spcBef>
                  <a:spcPts val="600"/>
                </a:spcBef>
                <a:spcAft>
                  <a:spcPts val="600"/>
                </a:spcAft>
                <a:buClr>
                  <a:srgbClr val="000000"/>
                </a:buClr>
                <a:buSzTx/>
                <a:buFont typeface="Arial"/>
                <a:buNone/>
                <a:tabLst/>
                <a:defRPr/>
              </a:pPr>
              <a:r>
                <a:rPr kumimoji="0" lang="pt-BR"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các bài tập trong SBT. </a:t>
              </a:r>
            </a:p>
          </p:txBody>
        </p:sp>
      </p:grpSp>
      <p:grpSp>
        <p:nvGrpSpPr>
          <p:cNvPr id="21" name="Group 20"/>
          <p:cNvGrpSpPr/>
          <p:nvPr/>
        </p:nvGrpSpPr>
        <p:grpSpPr>
          <a:xfrm>
            <a:off x="12385401" y="3094881"/>
            <a:ext cx="4530999" cy="3185107"/>
            <a:chOff x="12644694" y="3479846"/>
            <a:chExt cx="5422223" cy="4709752"/>
          </a:xfrm>
        </p:grpSpPr>
        <p:grpSp>
          <p:nvGrpSpPr>
            <p:cNvPr id="22" name="Group 3"/>
            <p:cNvGrpSpPr/>
            <p:nvPr/>
          </p:nvGrpSpPr>
          <p:grpSpPr>
            <a:xfrm>
              <a:off x="12644694" y="3479846"/>
              <a:ext cx="5422223" cy="4709752"/>
              <a:chOff x="-3810" y="0"/>
              <a:chExt cx="3189543" cy="3444242"/>
            </a:xfrm>
          </p:grpSpPr>
          <p:sp>
            <p:nvSpPr>
              <p:cNvPr id="24"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txBody>
              <a:bodyPr/>
              <a:lstStyle/>
              <a:p>
                <a:endParaRPr lang="vi-VN"/>
              </a:p>
            </p:txBody>
          </p:sp>
          <p:sp>
            <p:nvSpPr>
              <p:cNvPr id="25"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txBody>
              <a:bodyPr/>
              <a:lstStyle/>
              <a:p>
                <a:endParaRPr lang="vi-VN"/>
              </a:p>
            </p:txBody>
          </p:sp>
        </p:grpSp>
        <p:sp>
          <p:nvSpPr>
            <p:cNvPr id="23" name="Rectangle 22"/>
            <p:cNvSpPr/>
            <p:nvPr/>
          </p:nvSpPr>
          <p:spPr>
            <a:xfrm>
              <a:off x="12756289" y="3700072"/>
              <a:ext cx="5196871" cy="406378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Chuẩn bị</a:t>
              </a:r>
              <a:r>
                <a:rPr kumimoji="0" lang="en-US"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 </a:t>
              </a:r>
              <a:r>
                <a:rPr kumimoji="0" lang="en-US" sz="4000" b="0" i="0" u="none" strike="noStrike" kern="0" cap="none" spc="0" normalizeH="0" baseline="0" noProof="0" dirty="0" err="1">
                  <a:ln>
                    <a:noFill/>
                  </a:ln>
                  <a:solidFill>
                    <a:prstClr val="black"/>
                  </a:solidFill>
                  <a:effectLst/>
                  <a:uLnTx/>
                  <a:uFillTx/>
                  <a:latin typeface="Arial"/>
                  <a:ea typeface="Calibri" panose="020F0502020204030204" pitchFamily="34" charset="0"/>
                  <a:cs typeface="Times New Roman" panose="02020603050405020304" pitchFamily="18" charset="0"/>
                  <a:sym typeface="Arial"/>
                </a:rPr>
                <a:t>phần</a:t>
              </a:r>
              <a:r>
                <a:rPr kumimoji="0" lang="en-US"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 </a:t>
              </a:r>
              <a:r>
                <a:rPr kumimoji="0" lang="en-US" sz="4000" b="0" i="0" u="none" strike="noStrike" kern="0" cap="none" spc="0" normalizeH="0" baseline="0" noProof="0" dirty="0" err="1">
                  <a:ln>
                    <a:noFill/>
                  </a:ln>
                  <a:solidFill>
                    <a:prstClr val="black"/>
                  </a:solidFill>
                  <a:effectLst/>
                  <a:uLnTx/>
                  <a:uFillTx/>
                  <a:latin typeface="Arial"/>
                  <a:ea typeface="Calibri" panose="020F0502020204030204" pitchFamily="34" charset="0"/>
                  <a:cs typeface="Times New Roman" panose="02020603050405020304" pitchFamily="18" charset="0"/>
                  <a:sym typeface="Arial"/>
                </a:rPr>
                <a:t>tiếp</a:t>
              </a:r>
              <a:r>
                <a:rPr kumimoji="0" lang="en-US"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 </a:t>
              </a:r>
              <a:r>
                <a:rPr kumimoji="0" lang="en-US" sz="4000" b="0" i="0" u="none" strike="noStrike" kern="0" cap="none" spc="0" normalizeH="0" baseline="0" noProof="0" dirty="0" err="1">
                  <a:ln>
                    <a:noFill/>
                  </a:ln>
                  <a:solidFill>
                    <a:prstClr val="black"/>
                  </a:solidFill>
                  <a:effectLst/>
                  <a:uLnTx/>
                  <a:uFillTx/>
                  <a:latin typeface="Arial"/>
                  <a:ea typeface="Calibri" panose="020F0502020204030204" pitchFamily="34" charset="0"/>
                  <a:cs typeface="Times New Roman" panose="02020603050405020304" pitchFamily="18" charset="0"/>
                  <a:sym typeface="Arial"/>
                </a:rPr>
                <a:t>theo</a:t>
              </a:r>
              <a:r>
                <a:rPr kumimoji="0" lang="en-US"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 </a:t>
              </a:r>
              <a:r>
                <a:rPr kumimoji="0" lang="en-US" sz="4000" b="0" i="0" u="none" strike="noStrike" kern="0" cap="none" spc="0" normalizeH="0" baseline="0" noProof="0" dirty="0" err="1">
                  <a:ln>
                    <a:noFill/>
                  </a:ln>
                  <a:solidFill>
                    <a:prstClr val="black"/>
                  </a:solidFill>
                  <a:effectLst/>
                  <a:uLnTx/>
                  <a:uFillTx/>
                  <a:latin typeface="Arial"/>
                  <a:ea typeface="Calibri" panose="020F0502020204030204" pitchFamily="34" charset="0"/>
                  <a:cs typeface="Times New Roman" panose="02020603050405020304" pitchFamily="18" charset="0"/>
                  <a:sym typeface="Arial"/>
                </a:rPr>
                <a:t>của</a:t>
              </a:r>
              <a:r>
                <a:rPr kumimoji="0" lang="en-US"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 </a:t>
              </a:r>
              <a:r>
                <a:rPr kumimoji="0" lang="en-US" sz="4000" b="0" i="0" u="none" strike="noStrike" kern="0" cap="none" spc="0" normalizeH="0" baseline="0" noProof="0" dirty="0" err="1">
                  <a:ln>
                    <a:noFill/>
                  </a:ln>
                  <a:solidFill>
                    <a:prstClr val="black"/>
                  </a:solidFill>
                  <a:effectLst/>
                  <a:uLnTx/>
                  <a:uFillTx/>
                  <a:latin typeface="Arial"/>
                  <a:ea typeface="Calibri" panose="020F0502020204030204" pitchFamily="34" charset="0"/>
                  <a:cs typeface="Times New Roman" panose="02020603050405020304" pitchFamily="18" charset="0"/>
                  <a:sym typeface="Arial"/>
                </a:rPr>
                <a:t>bài</a:t>
              </a:r>
              <a:r>
                <a:rPr kumimoji="0" lang="en-US"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 </a:t>
              </a:r>
              <a:r>
                <a:rPr kumimoji="0" lang="en-US"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học</a:t>
              </a:r>
              <a:r>
                <a:rPr kumimoji="0" lang="vi-VN"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 </a:t>
              </a:r>
              <a:endParaRPr kumimoji="0" lang="en-US"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endParaRPr>
            </a:p>
          </p:txBody>
        </p:sp>
      </p:grpSp>
      <p:grpSp>
        <p:nvGrpSpPr>
          <p:cNvPr id="26" name="Group 25"/>
          <p:cNvGrpSpPr/>
          <p:nvPr/>
        </p:nvGrpSpPr>
        <p:grpSpPr>
          <a:xfrm>
            <a:off x="5105400" y="678667"/>
            <a:ext cx="9067800" cy="1481148"/>
            <a:chOff x="6267451" y="360097"/>
            <a:chExt cx="9067800" cy="1781941"/>
          </a:xfrm>
        </p:grpSpPr>
        <p:pic>
          <p:nvPicPr>
            <p:cNvPr id="27"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267451" y="360097"/>
              <a:ext cx="8382000" cy="1781941"/>
            </a:xfrm>
            <a:prstGeom prst="rect">
              <a:avLst/>
            </a:prstGeom>
          </p:spPr>
        </p:pic>
        <p:sp>
          <p:nvSpPr>
            <p:cNvPr id="28" name="TextBox 5"/>
            <p:cNvSpPr txBox="1"/>
            <p:nvPr/>
          </p:nvSpPr>
          <p:spPr>
            <a:xfrm>
              <a:off x="6877051" y="783187"/>
              <a:ext cx="8458200" cy="1018271"/>
            </a:xfrm>
            <a:prstGeom prst="rect">
              <a:avLst/>
            </a:prstGeom>
          </p:spPr>
          <p:txBody>
            <a:bodyPr wrap="square" lIns="0" tIns="0" rIns="0" bIns="0" rtlCol="0" anchor="t">
              <a:spAutoFit/>
            </a:bodyPr>
            <a:lstStyle/>
            <a:p>
              <a:pPr lvl="0">
                <a:spcBef>
                  <a:spcPct val="0"/>
                </a:spcBef>
                <a:defRPr/>
              </a:pPr>
              <a:r>
                <a:rPr lang="vi-VN" sz="5500" b="1">
                  <a:solidFill>
                    <a:prstClr val="white"/>
                  </a:solidFill>
                  <a:cs typeface="Arial" panose="020B0604020202020204" pitchFamily="34" charset="0"/>
                </a:rPr>
                <a:t>HƯỚNG DẪN VỀ NHÀ</a:t>
              </a:r>
              <a:endParaRPr lang="vi-VN" sz="5500" b="1" dirty="0">
                <a:solidFill>
                  <a:prstClr val="white"/>
                </a:solidFill>
                <a:cs typeface="Arial" panose="020B0604020202020204" pitchFamily="34" charset="0"/>
              </a:endParaRPr>
            </a:p>
          </p:txBody>
        </p:sp>
      </p:grpSp>
      <p:pic>
        <p:nvPicPr>
          <p:cNvPr id="29" name="Picture 28"/>
          <p:cNvPicPr>
            <a:picLocks noChangeAspect="1"/>
          </p:cNvPicPr>
          <p:nvPr/>
        </p:nvPicPr>
        <p:blipFill>
          <a:blip r:embed="rId7"/>
          <a:stretch>
            <a:fillRect/>
          </a:stretch>
        </p:blipFill>
        <p:spPr>
          <a:xfrm>
            <a:off x="7236932" y="7810500"/>
            <a:ext cx="4078840" cy="22211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50"/>
          <a:stretch>
            <a:fillRect/>
          </a:stretch>
        </p:blipFill>
        <p:spPr>
          <a:xfrm>
            <a:off x="0" y="0"/>
            <a:ext cx="18288000" cy="10287000"/>
          </a:xfrm>
          <a:prstGeom prst="rect">
            <a:avLst/>
          </a:prstGeom>
        </p:spPr>
      </p:pic>
      <p:sp>
        <p:nvSpPr>
          <p:cNvPr id="12" name="Rectangle 11"/>
          <p:cNvSpPr/>
          <p:nvPr/>
        </p:nvSpPr>
        <p:spPr>
          <a:xfrm>
            <a:off x="1602381" y="1141872"/>
            <a:ext cx="14935200" cy="3340979"/>
          </a:xfrm>
          <a:prstGeom prst="rect">
            <a:avLst/>
          </a:prstGeom>
        </p:spPr>
        <p:txBody>
          <a:bodyPr wrap="square">
            <a:spAutoFit/>
          </a:bodyPr>
          <a:lstStyle/>
          <a:p>
            <a:pPr lvl="0" algn="ctr">
              <a:lnSpc>
                <a:spcPct val="150000"/>
              </a:lnSpc>
              <a:defRPr/>
            </a:pPr>
            <a:r>
              <a:rPr lang="vi-VN" sz="7500" b="1" kern="0">
                <a:solidFill>
                  <a:srgbClr val="C00000"/>
                </a:solidFill>
                <a:latin typeface="Arial"/>
                <a:cs typeface="Arial"/>
                <a:sym typeface="Anton"/>
              </a:rPr>
              <a:t>CẢM ƠN CÁC EM</a:t>
            </a:r>
          </a:p>
          <a:p>
            <a:pPr lvl="0" algn="ctr">
              <a:lnSpc>
                <a:spcPct val="150000"/>
              </a:lnSpc>
              <a:defRPr/>
            </a:pPr>
            <a:r>
              <a:rPr lang="vi-VN" sz="7500" b="1" kern="0">
                <a:solidFill>
                  <a:srgbClr val="C00000"/>
                </a:solidFill>
                <a:latin typeface="Arial"/>
                <a:cs typeface="Arial"/>
                <a:sym typeface="Anton"/>
              </a:rPr>
              <a:t> ĐÃ LẮNG NGHE BÀI GIẢNG!</a:t>
            </a:r>
          </a:p>
        </p:txBody>
      </p:sp>
      <p:pic>
        <p:nvPicPr>
          <p:cNvPr id="5" name="Picture 4"/>
          <p:cNvPicPr>
            <a:picLocks noChangeAspect="1"/>
          </p:cNvPicPr>
          <p:nvPr/>
        </p:nvPicPr>
        <p:blipFill>
          <a:blip r:embed="rId3"/>
          <a:stretch>
            <a:fillRect/>
          </a:stretch>
        </p:blipFill>
        <p:spPr>
          <a:xfrm>
            <a:off x="6477000" y="7124700"/>
            <a:ext cx="5181600" cy="2292984"/>
          </a:xfrm>
          <a:prstGeom prst="rect">
            <a:avLst/>
          </a:prstGeom>
        </p:spPr>
      </p:pic>
    </p:spTree>
    <p:extLst>
      <p:ext uri="{BB962C8B-B14F-4D97-AF65-F5344CB8AC3E}">
        <p14:creationId xmlns:p14="http://schemas.microsoft.com/office/powerpoint/2010/main" val="66111243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3"/>
          <p:cNvSpPr/>
          <p:nvPr/>
        </p:nvSpPr>
        <p:spPr>
          <a:xfrm rot="86551">
            <a:off x="373623" y="219584"/>
            <a:ext cx="17558406" cy="8982996"/>
          </a:xfrm>
          <a:custGeom>
            <a:avLst/>
            <a:gdLst/>
            <a:ahLst/>
            <a:cxnLst/>
            <a:rect l="l" t="t" r="r" b="b"/>
            <a:pathLst>
              <a:path w="7618848" h="2491998">
                <a:moveTo>
                  <a:pt x="0" y="0"/>
                </a:moveTo>
                <a:lnTo>
                  <a:pt x="7618848" y="0"/>
                </a:lnTo>
                <a:lnTo>
                  <a:pt x="7618848" y="2491998"/>
                </a:lnTo>
                <a:lnTo>
                  <a:pt x="0" y="24919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2" name="Google Shape;132;p3"/>
          <p:cNvSpPr/>
          <p:nvPr/>
        </p:nvSpPr>
        <p:spPr>
          <a:xfrm>
            <a:off x="1295400" y="1866900"/>
            <a:ext cx="15392400" cy="3185447"/>
          </a:xfrm>
          <a:prstGeom prst="rect">
            <a:avLst/>
          </a:prstGeom>
          <a:noFill/>
          <a:ln>
            <a:noFill/>
          </a:ln>
        </p:spPr>
        <p:txBody>
          <a:bodyPr spcFirstLastPara="1" wrap="square" lIns="91425" tIns="45700" rIns="91425" bIns="45700" anchor="t" anchorCtr="0">
            <a:spAutoFit/>
          </a:bodyPr>
          <a:lstStyle/>
          <a:p>
            <a:pPr algn="ctr">
              <a:lnSpc>
                <a:spcPct val="150000"/>
              </a:lnSpc>
              <a:spcAft>
                <a:spcPts val="0"/>
              </a:spcAft>
            </a:pPr>
            <a:r>
              <a:rPr lang="vi-VN" sz="6700" b="1" kern="0">
                <a:ea typeface="Calibri" panose="020F0502020204030204" pitchFamily="34" charset="0"/>
                <a:cs typeface="Times New Roman" panose="02020603050405020304" pitchFamily="18" charset="0"/>
              </a:rPr>
              <a:t>CHƯƠNG I. HÀM SỐ LƯỢNG GIÁC VÀ PHƯƠNG TRÌNH LƯỢNG GIÁC</a:t>
            </a:r>
            <a:endParaRPr lang="en-US" sz="6700" b="1" kern="0"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13" name="Google Shape;133;p3"/>
          <p:cNvSpPr/>
          <p:nvPr/>
        </p:nvSpPr>
        <p:spPr>
          <a:xfrm>
            <a:off x="2523212" y="5057968"/>
            <a:ext cx="12936775" cy="3118762"/>
          </a:xfrm>
          <a:prstGeom prst="rect">
            <a:avLst/>
          </a:prstGeom>
          <a:noFill/>
          <a:ln>
            <a:noFill/>
          </a:ln>
        </p:spPr>
        <p:txBody>
          <a:bodyPr spcFirstLastPara="1" wrap="square" lIns="91425" tIns="45700" rIns="91425" bIns="45700" anchor="t" anchorCtr="0">
            <a:spAutoFit/>
          </a:bodyPr>
          <a:lstStyle/>
          <a:p>
            <a:pPr algn="ctr">
              <a:lnSpc>
                <a:spcPct val="150000"/>
              </a:lnSpc>
              <a:spcBef>
                <a:spcPts val="200"/>
              </a:spcBef>
              <a:spcAft>
                <a:spcPts val="0"/>
              </a:spcAft>
            </a:pPr>
            <a:r>
              <a:rPr lang="vi-VN" sz="6500" b="1" dirty="0">
                <a:solidFill>
                  <a:srgbClr val="C00000"/>
                </a:solidFill>
                <a:ea typeface="Times New Roman" panose="02020603050405020304" pitchFamily="18" charset="0"/>
                <a:cs typeface="Times New Roman" panose="02020603050405020304" pitchFamily="18" charset="0"/>
              </a:rPr>
              <a:t>BÀI 1. GIÁ TRỊ LƯỢNG GIÁC CỦA MỘT GÓC LƯỢNG GIÁC </a:t>
            </a:r>
            <a:endParaRPr lang="en-US" sz="6500" b="1" dirty="0">
              <a:solidFill>
                <a:srgbClr val="C00000"/>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4"/>
          <a:stretch>
            <a:fillRect/>
          </a:stretch>
        </p:blipFill>
        <p:spPr>
          <a:xfrm>
            <a:off x="14940291" y="7805064"/>
            <a:ext cx="2779572" cy="1694861"/>
          </a:xfrm>
          <a:prstGeom prst="rect">
            <a:avLst/>
          </a:prstGeom>
        </p:spPr>
      </p:pic>
      <p:pic>
        <p:nvPicPr>
          <p:cNvPr id="15" name="Picture 14"/>
          <p:cNvPicPr>
            <a:picLocks noChangeAspect="1"/>
          </p:cNvPicPr>
          <p:nvPr/>
        </p:nvPicPr>
        <p:blipFill>
          <a:blip r:embed="rId5"/>
          <a:stretch>
            <a:fillRect/>
          </a:stretch>
        </p:blipFill>
        <p:spPr>
          <a:xfrm>
            <a:off x="462990" y="5221867"/>
            <a:ext cx="1664818" cy="12068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5046" y="0"/>
            <a:ext cx="18288000" cy="10287000"/>
          </a:xfrm>
          <a:prstGeom prst="rect">
            <a:avLst/>
          </a:prstGeom>
        </p:spPr>
      </p:pic>
      <p:sp>
        <p:nvSpPr>
          <p:cNvPr id="6" name="Freeform 6"/>
          <p:cNvSpPr/>
          <p:nvPr/>
        </p:nvSpPr>
        <p:spPr>
          <a:xfrm rot="-1015655">
            <a:off x="16557177" y="155441"/>
            <a:ext cx="1349233" cy="1920617"/>
          </a:xfrm>
          <a:custGeom>
            <a:avLst/>
            <a:gdLst/>
            <a:ahLst/>
            <a:cxnLst/>
            <a:rect l="l" t="t" r="r" b="b"/>
            <a:pathLst>
              <a:path w="1349233" h="1920617">
                <a:moveTo>
                  <a:pt x="0" y="0"/>
                </a:moveTo>
                <a:lnTo>
                  <a:pt x="1349233" y="0"/>
                </a:lnTo>
                <a:lnTo>
                  <a:pt x="1349233" y="1920616"/>
                </a:lnTo>
                <a:lnTo>
                  <a:pt x="0" y="19206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grpSp>
        <p:nvGrpSpPr>
          <p:cNvPr id="8" name="Group 7"/>
          <p:cNvGrpSpPr/>
          <p:nvPr/>
        </p:nvGrpSpPr>
        <p:grpSpPr>
          <a:xfrm>
            <a:off x="5100871" y="1153021"/>
            <a:ext cx="8086258" cy="1323479"/>
            <a:chOff x="6096000" y="509666"/>
            <a:chExt cx="8086258" cy="1592252"/>
          </a:xfrm>
        </p:grpSpPr>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96000" y="509666"/>
              <a:ext cx="8086258" cy="1592252"/>
            </a:xfrm>
            <a:prstGeom prst="rect">
              <a:avLst/>
            </a:prstGeom>
          </p:spPr>
        </p:pic>
        <p:sp>
          <p:nvSpPr>
            <p:cNvPr id="10" name="TextBox 5"/>
            <p:cNvSpPr txBox="1"/>
            <p:nvPr/>
          </p:nvSpPr>
          <p:spPr>
            <a:xfrm>
              <a:off x="6877051" y="783187"/>
              <a:ext cx="7010400" cy="1018271"/>
            </a:xfrm>
            <a:prstGeom prst="rect">
              <a:avLst/>
            </a:prstGeom>
          </p:spPr>
          <p:txBody>
            <a:bodyPr wrap="square" lIns="0" tIns="0" rIns="0" bIns="0" rtlCol="0" anchor="t">
              <a:spAutoFit/>
            </a:bodyPr>
            <a:lstStyle/>
            <a:p>
              <a:pPr lvl="0">
                <a:spcBef>
                  <a:spcPct val="0"/>
                </a:spcBef>
              </a:pPr>
              <a:r>
                <a:rPr lang="en-US" sz="5500" b="1">
                  <a:solidFill>
                    <a:prstClr val="white"/>
                  </a:solidFill>
                  <a:latin typeface="Arial" panose="020B0604020202020204" pitchFamily="34" charset="0"/>
                  <a:cs typeface="Arial" panose="020B0604020202020204" pitchFamily="34" charset="0"/>
                </a:rPr>
                <a:t>NỘI DUNG BÀI HỌC</a:t>
              </a:r>
              <a:endParaRPr lang="en-US" sz="5500" b="1" dirty="0">
                <a:solidFill>
                  <a:prstClr val="white"/>
                </a:solidFill>
                <a:latin typeface="Arial" panose="020B0604020202020204" pitchFamily="34" charset="0"/>
                <a:cs typeface="Arial" panose="020B0604020202020204" pitchFamily="34" charset="0"/>
              </a:endParaRPr>
            </a:p>
          </p:txBody>
        </p:sp>
      </p:grpSp>
      <p:sp>
        <p:nvSpPr>
          <p:cNvPr id="12" name="Rectangle 11"/>
          <p:cNvSpPr/>
          <p:nvPr/>
        </p:nvSpPr>
        <p:spPr>
          <a:xfrm>
            <a:off x="4542130" y="3182403"/>
            <a:ext cx="13335000" cy="1005916"/>
          </a:xfrm>
          <a:prstGeom prst="rect">
            <a:avLst/>
          </a:prstGeom>
        </p:spPr>
        <p:txBody>
          <a:bodyPr wrap="square">
            <a:spAutoFit/>
          </a:bodyPr>
          <a:lstStyle/>
          <a:p>
            <a:pPr lvl="0">
              <a:lnSpc>
                <a:spcPct val="150000"/>
              </a:lnSpc>
            </a:pPr>
            <a:r>
              <a:rPr lang="vi-VN" sz="4500" b="1">
                <a:solidFill>
                  <a:prstClr val="black"/>
                </a:solidFill>
                <a:ea typeface="Times New Roman" panose="02020603050405020304" pitchFamily="18" charset="0"/>
              </a:rPr>
              <a:t>Góc lượng giác</a:t>
            </a:r>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7" name="Rectangle 16"/>
          <p:cNvSpPr/>
          <p:nvPr/>
        </p:nvSpPr>
        <p:spPr>
          <a:xfrm>
            <a:off x="4562183" y="4537918"/>
            <a:ext cx="9539791" cy="1262397"/>
          </a:xfrm>
          <a:prstGeom prst="rect">
            <a:avLst/>
          </a:prstGeom>
        </p:spPr>
        <p:txBody>
          <a:bodyPr wrap="none">
            <a:spAutoFit/>
          </a:bodyPr>
          <a:lstStyle/>
          <a:p>
            <a:pPr lvl="0">
              <a:lnSpc>
                <a:spcPct val="200000"/>
              </a:lnSpc>
            </a:pPr>
            <a:r>
              <a:rPr lang="vi-VN" sz="4500" b="1">
                <a:solidFill>
                  <a:prstClr val="black"/>
                </a:solidFill>
                <a:ea typeface="Times New Roman" panose="02020603050405020304" pitchFamily="18" charset="0"/>
                <a:cs typeface="Arial" panose="020B0604020202020204" pitchFamily="34" charset="0"/>
              </a:rPr>
              <a:t>Đơn vị đo góc và độ dài cung tròn</a:t>
            </a:r>
            <a:endParaRPr kumimoji="0" lang="en-US"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5" name="Rectangle 24"/>
          <p:cNvSpPr/>
          <p:nvPr/>
        </p:nvSpPr>
        <p:spPr>
          <a:xfrm>
            <a:off x="4542130" y="6438900"/>
            <a:ext cx="13335000" cy="1005916"/>
          </a:xfrm>
          <a:prstGeom prst="rect">
            <a:avLst/>
          </a:prstGeom>
        </p:spPr>
        <p:txBody>
          <a:bodyPr wrap="square">
            <a:spAutoFit/>
          </a:bodyPr>
          <a:lstStyle/>
          <a:p>
            <a:pPr lvl="0">
              <a:lnSpc>
                <a:spcPct val="150000"/>
              </a:lnSpc>
            </a:pPr>
            <a:r>
              <a:rPr lang="vi-VN" sz="4500" b="1">
                <a:solidFill>
                  <a:prstClr val="black"/>
                </a:solidFill>
                <a:ea typeface="Times New Roman" panose="02020603050405020304" pitchFamily="18" charset="0"/>
              </a:rPr>
              <a:t>Giá trị lượng giác của góc lượng giác</a:t>
            </a:r>
          </a:p>
        </p:txBody>
      </p:sp>
      <p:sp>
        <p:nvSpPr>
          <p:cNvPr id="30" name="Rectangle 29"/>
          <p:cNvSpPr/>
          <p:nvPr/>
        </p:nvSpPr>
        <p:spPr>
          <a:xfrm>
            <a:off x="4562183" y="7843503"/>
            <a:ext cx="9927718" cy="1262397"/>
          </a:xfrm>
          <a:prstGeom prst="rect">
            <a:avLst/>
          </a:prstGeom>
        </p:spPr>
        <p:txBody>
          <a:bodyPr wrap="none">
            <a:spAutoFit/>
          </a:bodyPr>
          <a:lstStyle/>
          <a:p>
            <a:pPr lvl="0">
              <a:lnSpc>
                <a:spcPct val="200000"/>
              </a:lnSpc>
            </a:pPr>
            <a:r>
              <a:rPr lang="vi-VN" sz="4500" b="1">
                <a:solidFill>
                  <a:prstClr val="black"/>
                </a:solidFill>
                <a:ea typeface="Times New Roman" panose="02020603050405020304" pitchFamily="18" charset="0"/>
                <a:cs typeface="Arial" panose="020B0604020202020204" pitchFamily="34" charset="0"/>
              </a:rPr>
              <a:t>Quan hệ giữa các giá trị lượng giác</a:t>
            </a:r>
          </a:p>
        </p:txBody>
      </p:sp>
      <p:grpSp>
        <p:nvGrpSpPr>
          <p:cNvPr id="34" name="Group 5"/>
          <p:cNvGrpSpPr/>
          <p:nvPr/>
        </p:nvGrpSpPr>
        <p:grpSpPr>
          <a:xfrm>
            <a:off x="3126975" y="3195519"/>
            <a:ext cx="1238578" cy="1244130"/>
            <a:chOff x="1813" y="0"/>
            <a:chExt cx="809173" cy="812800"/>
          </a:xfrm>
        </p:grpSpPr>
        <p:sp>
          <p:nvSpPr>
            <p:cNvPr id="35"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a:ln w="76200">
              <a:solidFill>
                <a:srgbClr val="FFF171"/>
              </a:solidFill>
            </a:ln>
          </p:spPr>
          <p:txBody>
            <a:bodyPr/>
            <a:lstStyle/>
            <a:p>
              <a:endParaRPr lang="vi-VN"/>
            </a:p>
          </p:txBody>
        </p:sp>
        <p:sp>
          <p:nvSpPr>
            <p:cNvPr id="36" name="TextBox 7"/>
            <p:cNvSpPr txBox="1"/>
            <p:nvPr/>
          </p:nvSpPr>
          <p:spPr>
            <a:xfrm>
              <a:off x="76200" y="162729"/>
              <a:ext cx="660400" cy="603250"/>
            </a:xfrm>
            <a:prstGeom prst="rect">
              <a:avLst/>
            </a:prstGeom>
          </p:spPr>
          <p:txBody>
            <a:bodyPr lIns="50800" tIns="50800" rIns="50800" bIns="50800" rtlCol="0" anchor="ctr"/>
            <a:lstStyle/>
            <a:p>
              <a:pPr marL="0" marR="0" lvl="0" indent="0" algn="ctr" defTabSz="914400" rtl="0" eaLnBrk="1" fontAlgn="auto" latinLnBrk="0" hangingPunct="1">
                <a:lnSpc>
                  <a:spcPts val="3099"/>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1</a:t>
              </a:r>
            </a:p>
          </p:txBody>
        </p:sp>
      </p:grpSp>
      <p:grpSp>
        <p:nvGrpSpPr>
          <p:cNvPr id="46" name="Group 5"/>
          <p:cNvGrpSpPr/>
          <p:nvPr/>
        </p:nvGrpSpPr>
        <p:grpSpPr>
          <a:xfrm>
            <a:off x="3126975" y="4838700"/>
            <a:ext cx="1238578" cy="1244130"/>
            <a:chOff x="1813" y="0"/>
            <a:chExt cx="809173" cy="812800"/>
          </a:xfrm>
        </p:grpSpPr>
        <p:sp>
          <p:nvSpPr>
            <p:cNvPr id="47"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a:ln w="76200">
              <a:solidFill>
                <a:srgbClr val="FFF171"/>
              </a:solidFill>
            </a:ln>
          </p:spPr>
          <p:txBody>
            <a:bodyPr/>
            <a:lstStyle/>
            <a:p>
              <a:endParaRPr lang="vi-VN"/>
            </a:p>
          </p:txBody>
        </p:sp>
        <p:sp>
          <p:nvSpPr>
            <p:cNvPr id="48" name="TextBox 7"/>
            <p:cNvSpPr txBox="1"/>
            <p:nvPr/>
          </p:nvSpPr>
          <p:spPr>
            <a:xfrm>
              <a:off x="76200" y="162729"/>
              <a:ext cx="660400" cy="603250"/>
            </a:xfrm>
            <a:prstGeom prst="rect">
              <a:avLst/>
            </a:prstGeom>
          </p:spPr>
          <p:txBody>
            <a:bodyPr lIns="50800" tIns="50800" rIns="50800" bIns="50800" rtlCol="0" anchor="ctr"/>
            <a:lstStyle/>
            <a:p>
              <a:pPr marL="0" marR="0" lvl="0" indent="0" algn="ctr" defTabSz="914400" rtl="0" eaLnBrk="1" fontAlgn="auto" latinLnBrk="0" hangingPunct="1">
                <a:lnSpc>
                  <a:spcPts val="3099"/>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2</a:t>
              </a:r>
            </a:p>
          </p:txBody>
        </p:sp>
      </p:grpSp>
      <p:grpSp>
        <p:nvGrpSpPr>
          <p:cNvPr id="49" name="Group 5"/>
          <p:cNvGrpSpPr/>
          <p:nvPr/>
        </p:nvGrpSpPr>
        <p:grpSpPr>
          <a:xfrm>
            <a:off x="3126975" y="6481881"/>
            <a:ext cx="1238578" cy="1244130"/>
            <a:chOff x="1813" y="0"/>
            <a:chExt cx="809173" cy="812800"/>
          </a:xfrm>
        </p:grpSpPr>
        <p:sp>
          <p:nvSpPr>
            <p:cNvPr id="50"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a:ln w="76200">
              <a:solidFill>
                <a:srgbClr val="FFF171"/>
              </a:solidFill>
            </a:ln>
          </p:spPr>
          <p:txBody>
            <a:bodyPr/>
            <a:lstStyle/>
            <a:p>
              <a:endParaRPr lang="vi-VN"/>
            </a:p>
          </p:txBody>
        </p:sp>
        <p:sp>
          <p:nvSpPr>
            <p:cNvPr id="51" name="TextBox 7"/>
            <p:cNvSpPr txBox="1"/>
            <p:nvPr/>
          </p:nvSpPr>
          <p:spPr>
            <a:xfrm>
              <a:off x="76200" y="162729"/>
              <a:ext cx="660400" cy="603250"/>
            </a:xfrm>
            <a:prstGeom prst="rect">
              <a:avLst/>
            </a:prstGeom>
          </p:spPr>
          <p:txBody>
            <a:bodyPr lIns="50800" tIns="50800" rIns="50800" bIns="50800" rtlCol="0" anchor="ctr"/>
            <a:lstStyle/>
            <a:p>
              <a:pPr marL="0" marR="0" lvl="0" indent="0" algn="ctr" defTabSz="914400" rtl="0" eaLnBrk="1" fontAlgn="auto" latinLnBrk="0" hangingPunct="1">
                <a:lnSpc>
                  <a:spcPts val="3099"/>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3</a:t>
              </a:r>
            </a:p>
          </p:txBody>
        </p:sp>
      </p:grpSp>
      <p:grpSp>
        <p:nvGrpSpPr>
          <p:cNvPr id="52" name="Group 5"/>
          <p:cNvGrpSpPr/>
          <p:nvPr/>
        </p:nvGrpSpPr>
        <p:grpSpPr>
          <a:xfrm>
            <a:off x="3126975" y="8125062"/>
            <a:ext cx="1238578" cy="1244130"/>
            <a:chOff x="1813" y="0"/>
            <a:chExt cx="809173" cy="812800"/>
          </a:xfrm>
        </p:grpSpPr>
        <p:sp>
          <p:nvSpPr>
            <p:cNvPr id="53"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a:ln w="76200">
              <a:solidFill>
                <a:srgbClr val="FFF171"/>
              </a:solidFill>
            </a:ln>
          </p:spPr>
          <p:txBody>
            <a:bodyPr/>
            <a:lstStyle/>
            <a:p>
              <a:endParaRPr lang="vi-VN"/>
            </a:p>
          </p:txBody>
        </p:sp>
        <p:sp>
          <p:nvSpPr>
            <p:cNvPr id="54" name="TextBox 7"/>
            <p:cNvSpPr txBox="1"/>
            <p:nvPr/>
          </p:nvSpPr>
          <p:spPr>
            <a:xfrm>
              <a:off x="76200" y="162729"/>
              <a:ext cx="660400" cy="603250"/>
            </a:xfrm>
            <a:prstGeom prst="rect">
              <a:avLst/>
            </a:prstGeom>
          </p:spPr>
          <p:txBody>
            <a:bodyPr lIns="50800" tIns="50800" rIns="50800" bIns="50800" rtlCol="0" anchor="ctr"/>
            <a:lstStyle/>
            <a:p>
              <a:pPr marL="0" marR="0" lvl="0" indent="0" algn="ctr" defTabSz="914400" rtl="0" eaLnBrk="1" fontAlgn="auto" latinLnBrk="0" hangingPunct="1">
                <a:lnSpc>
                  <a:spcPts val="3099"/>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4</a:t>
              </a:r>
            </a:p>
          </p:txBody>
        </p:sp>
      </p:grpSp>
      <p:pic>
        <p:nvPicPr>
          <p:cNvPr id="56" name="Picture 55"/>
          <p:cNvPicPr>
            <a:picLocks noChangeAspect="1"/>
          </p:cNvPicPr>
          <p:nvPr/>
        </p:nvPicPr>
        <p:blipFill>
          <a:blip r:embed="rId7"/>
          <a:stretch>
            <a:fillRect/>
          </a:stretch>
        </p:blipFill>
        <p:spPr>
          <a:xfrm>
            <a:off x="14880793" y="9160826"/>
            <a:ext cx="3402161" cy="11642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randombar(horizontal)">
                                      <p:cBhvr>
                                        <p:cTn id="18" dur="500"/>
                                        <p:tgtEl>
                                          <p:spTgt spid="4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wipe(down)">
                                      <p:cBhvr>
                                        <p:cTn id="25" dur="500"/>
                                        <p:tgtEl>
                                          <p:spTgt spid="4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down)">
                                      <p:cBhvr>
                                        <p:cTn id="28" dur="500"/>
                                        <p:tgtEl>
                                          <p:spTgt spid="25"/>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500"/>
                                        <p:tgtEl>
                                          <p:spTgt spid="5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25" grpId="0"/>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3" name="Freeform 3"/>
          <p:cNvSpPr/>
          <p:nvPr/>
        </p:nvSpPr>
        <p:spPr>
          <a:xfrm rot="21356157">
            <a:off x="1968442" y="1177934"/>
            <a:ext cx="8739238" cy="6401143"/>
          </a:xfrm>
          <a:custGeom>
            <a:avLst/>
            <a:gdLst/>
            <a:ahLst/>
            <a:cxnLst/>
            <a:rect l="l" t="t" r="r" b="b"/>
            <a:pathLst>
              <a:path w="5749760" h="4024832">
                <a:moveTo>
                  <a:pt x="0" y="0"/>
                </a:moveTo>
                <a:lnTo>
                  <a:pt x="5749760" y="0"/>
                </a:lnTo>
                <a:lnTo>
                  <a:pt x="5749760" y="4024832"/>
                </a:lnTo>
                <a:lnTo>
                  <a:pt x="0" y="40248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grpSp>
        <p:nvGrpSpPr>
          <p:cNvPr id="5" name="Group 5"/>
          <p:cNvGrpSpPr/>
          <p:nvPr/>
        </p:nvGrpSpPr>
        <p:grpSpPr>
          <a:xfrm>
            <a:off x="5562601" y="1937099"/>
            <a:ext cx="1238578" cy="1295412"/>
            <a:chOff x="1813" y="-48965"/>
            <a:chExt cx="809173" cy="846303"/>
          </a:xfrm>
        </p:grpSpPr>
        <p:sp>
          <p:nvSpPr>
            <p:cNvPr id="6" name="Freeform 6"/>
            <p:cNvSpPr/>
            <p:nvPr/>
          </p:nvSpPr>
          <p:spPr>
            <a:xfrm>
              <a:off x="1813" y="-48965"/>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a:ln w="76200">
              <a:solidFill>
                <a:srgbClr val="FFF171"/>
              </a:solidFill>
            </a:ln>
          </p:spPr>
          <p:txBody>
            <a:bodyPr/>
            <a:lstStyle/>
            <a:p>
              <a:endParaRPr lang="vi-VN"/>
            </a:p>
          </p:txBody>
        </p:sp>
        <p:sp>
          <p:nvSpPr>
            <p:cNvPr id="7" name="TextBox 7"/>
            <p:cNvSpPr txBox="1"/>
            <p:nvPr/>
          </p:nvSpPr>
          <p:spPr>
            <a:xfrm>
              <a:off x="63624" y="194088"/>
              <a:ext cx="660400" cy="603250"/>
            </a:xfrm>
            <a:prstGeom prst="rect">
              <a:avLst/>
            </a:prstGeom>
          </p:spPr>
          <p:txBody>
            <a:bodyPr lIns="50800" tIns="50800" rIns="50800" bIns="50800" rtlCol="0" anchor="ctr"/>
            <a:lstStyle/>
            <a:p>
              <a:pPr marL="0" marR="0" lvl="0" indent="0" algn="ctr" defTabSz="914400" rtl="0" eaLnBrk="1" fontAlgn="auto" latinLnBrk="0" hangingPunct="1">
                <a:lnSpc>
                  <a:spcPts val="3099"/>
                </a:lnSpc>
                <a:spcBef>
                  <a:spcPts val="0"/>
                </a:spcBef>
                <a:spcAft>
                  <a:spcPts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1</a:t>
              </a:r>
            </a:p>
          </p:txBody>
        </p:sp>
      </p:grpSp>
      <p:sp>
        <p:nvSpPr>
          <p:cNvPr id="16" name="Rectangle 15"/>
          <p:cNvSpPr/>
          <p:nvPr/>
        </p:nvSpPr>
        <p:spPr>
          <a:xfrm>
            <a:off x="2819400" y="3456245"/>
            <a:ext cx="7204216" cy="1306255"/>
          </a:xfrm>
          <a:prstGeom prst="rect">
            <a:avLst/>
          </a:prstGeom>
        </p:spPr>
        <p:txBody>
          <a:bodyPr wrap="none">
            <a:spAutoFit/>
          </a:bodyPr>
          <a:lstStyle/>
          <a:p>
            <a:pPr lvl="0">
              <a:lnSpc>
                <a:spcPct val="150000"/>
              </a:lnSpc>
            </a:pPr>
            <a:r>
              <a:rPr lang="en-US" sz="6000" b="1">
                <a:solidFill>
                  <a:prstClr val="black"/>
                </a:solidFill>
                <a:latin typeface="Arial" panose="020B0604020202020204" pitchFamily="34" charset="0"/>
                <a:ea typeface="Times New Roman" panose="02020603050405020304" pitchFamily="18" charset="0"/>
                <a:cs typeface="Arial" panose="020B0604020202020204" pitchFamily="34" charset="0"/>
              </a:rPr>
              <a:t>GÓC LƯỢNG GIÁC</a:t>
            </a:r>
            <a:endParaRPr lang="en-US" sz="6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6"/>
          <p:cNvPicPr>
            <a:picLocks noChangeAspect="1"/>
          </p:cNvPicPr>
          <p:nvPr/>
        </p:nvPicPr>
        <p:blipFill>
          <a:blip r:embed="rId5"/>
          <a:stretch>
            <a:fillRect/>
          </a:stretch>
        </p:blipFill>
        <p:spPr>
          <a:xfrm>
            <a:off x="12268200" y="1333500"/>
            <a:ext cx="3682749" cy="7487520"/>
          </a:xfrm>
          <a:prstGeom prst="rect">
            <a:avLst/>
          </a:prstGeom>
        </p:spPr>
      </p:pic>
      <p:pic>
        <p:nvPicPr>
          <p:cNvPr id="18" name="Picture 17"/>
          <p:cNvPicPr>
            <a:picLocks noChangeAspect="1"/>
          </p:cNvPicPr>
          <p:nvPr/>
        </p:nvPicPr>
        <p:blipFill>
          <a:blip r:embed="rId6"/>
          <a:stretch>
            <a:fillRect/>
          </a:stretch>
        </p:blipFill>
        <p:spPr>
          <a:xfrm>
            <a:off x="1752601" y="7307225"/>
            <a:ext cx="1826190" cy="1768548"/>
          </a:xfrm>
          <a:prstGeom prst="rect">
            <a:avLst/>
          </a:prstGeom>
        </p:spPr>
      </p:pic>
    </p:spTree>
    <p:extLst>
      <p:ext uri="{BB962C8B-B14F-4D97-AF65-F5344CB8AC3E}">
        <p14:creationId xmlns:p14="http://schemas.microsoft.com/office/powerpoint/2010/main" val="3583779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7" name="Rectangle 16"/>
          <p:cNvSpPr/>
          <p:nvPr/>
        </p:nvSpPr>
        <p:spPr>
          <a:xfrm>
            <a:off x="1562100" y="1104900"/>
            <a:ext cx="15163800" cy="1061829"/>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a:lnSpc>
                <a:spcPct val="150000"/>
              </a:lnSpc>
              <a:spcAft>
                <a:spcPts val="800"/>
              </a:spcAft>
            </a:pPr>
            <a:r>
              <a:rPr lang="en-US" sz="4200" b="1">
                <a:solidFill>
                  <a:schemeClr val="bg1"/>
                </a:solidFill>
                <a:latin typeface="Arial" panose="020B0604020202020204" pitchFamily="34" charset="0"/>
                <a:ea typeface="Times New Roman" panose="02020603050405020304" pitchFamily="18" charset="0"/>
                <a:cs typeface="Arial" panose="020B0604020202020204" pitchFamily="34" charset="0"/>
              </a:rPr>
              <a:t>a) Khái niệm góc lượng giác và số đo của góc lượng giác</a:t>
            </a:r>
            <a:endPar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8" name="Rectangle 17"/>
          <p:cNvSpPr/>
          <p:nvPr/>
        </p:nvSpPr>
        <p:spPr>
          <a:xfrm>
            <a:off x="1216702" y="3653284"/>
            <a:ext cx="15699698" cy="1738296"/>
          </a:xfrm>
          <a:prstGeom prst="rect">
            <a:avLst/>
          </a:prstGeom>
        </p:spPr>
        <p:txBody>
          <a:bodyPr wrap="square">
            <a:spAutoFit/>
          </a:bodyPr>
          <a:lstStyle/>
          <a:p>
            <a:pPr algn="just">
              <a:lnSpc>
                <a:spcPct val="150000"/>
              </a:lnSpc>
            </a:pPr>
            <a:r>
              <a:rPr lang="vi-VN" sz="3800">
                <a:solidFill>
                  <a:srgbClr val="000000"/>
                </a:solidFill>
              </a:rPr>
              <a:t>a) Phải quay kim phút mấy phần của một vòng tròn theo chiều quay ngược chiều kim đồng hồ để nó chỉ đúng số 12?</a:t>
            </a:r>
          </a:p>
        </p:txBody>
      </p:sp>
      <p:pic>
        <p:nvPicPr>
          <p:cNvPr id="20" name="Picture 19"/>
          <p:cNvPicPr>
            <a:picLocks noChangeAspect="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219200" y="2656448"/>
            <a:ext cx="979790" cy="914400"/>
          </a:xfrm>
          <a:prstGeom prst="rect">
            <a:avLst/>
          </a:prstGeom>
        </p:spPr>
      </p:pic>
      <p:sp>
        <p:nvSpPr>
          <p:cNvPr id="21" name="TextBox 20"/>
          <p:cNvSpPr txBox="1"/>
          <p:nvPr/>
        </p:nvSpPr>
        <p:spPr>
          <a:xfrm>
            <a:off x="2220121" y="2784753"/>
            <a:ext cx="3581400" cy="707886"/>
          </a:xfrm>
          <a:prstGeom prst="rect">
            <a:avLst/>
          </a:prstGeom>
          <a:noFill/>
        </p:spPr>
        <p:txBody>
          <a:bodyPr wrap="square" rtlCol="0">
            <a:spAutoFit/>
          </a:bodyPr>
          <a:lstStyle/>
          <a:p>
            <a:r>
              <a:rPr lang="nl-NL" sz="4000" b="1" dirty="0">
                <a:solidFill>
                  <a:schemeClr val="tx2"/>
                </a:solidFill>
                <a:latin typeface="Arial" panose="020B0604020202020204" pitchFamily="34" charset="0"/>
                <a:cs typeface="Arial" panose="020B0604020202020204" pitchFamily="34" charset="0"/>
              </a:rPr>
              <a:t>HĐ 1:</a:t>
            </a:r>
            <a:endParaRPr lang="en-US" sz="4000" dirty="0">
              <a:solidFill>
                <a:schemeClr val="tx2"/>
              </a:solidFill>
              <a:latin typeface="Arial" panose="020B0604020202020204" pitchFamily="34" charset="0"/>
              <a:cs typeface="Arial" panose="020B0604020202020204" pitchFamily="34" charset="0"/>
            </a:endParaRPr>
          </a:p>
        </p:txBody>
      </p:sp>
      <p:sp>
        <p:nvSpPr>
          <p:cNvPr id="22" name="Rectangle 21"/>
          <p:cNvSpPr/>
          <p:nvPr/>
        </p:nvSpPr>
        <p:spPr>
          <a:xfrm>
            <a:off x="3657600" y="2628900"/>
            <a:ext cx="12496800" cy="969496"/>
          </a:xfrm>
          <a:prstGeom prst="rect">
            <a:avLst/>
          </a:prstGeom>
        </p:spPr>
        <p:txBody>
          <a:bodyPr wrap="square">
            <a:spAutoFit/>
          </a:bodyPr>
          <a:lstStyle/>
          <a:p>
            <a:pPr lvl="0" algn="just">
              <a:lnSpc>
                <a:spcPct val="150000"/>
              </a:lnSpc>
            </a:pPr>
            <a:r>
              <a:rPr lang="vi-VN" sz="3800">
                <a:solidFill>
                  <a:srgbClr val="000000"/>
                </a:solidFill>
              </a:rPr>
              <a:t>Trên đồng hồ ở Hình 1.2, kim phút đang chỉ đúng số 2.</a:t>
            </a:r>
          </a:p>
        </p:txBody>
      </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39800" y="4914900"/>
            <a:ext cx="3505200" cy="4493029"/>
          </a:xfrm>
          <a:prstGeom prst="rect">
            <a:avLst/>
          </a:prstGeom>
        </p:spPr>
      </p:pic>
      <p:sp>
        <p:nvSpPr>
          <p:cNvPr id="25" name="Rectangle 24"/>
          <p:cNvSpPr/>
          <p:nvPr/>
        </p:nvSpPr>
        <p:spPr>
          <a:xfrm>
            <a:off x="1229521" y="5427196"/>
            <a:ext cx="12181680" cy="4478149"/>
          </a:xfrm>
          <a:prstGeom prst="rect">
            <a:avLst/>
          </a:prstGeom>
        </p:spPr>
        <p:txBody>
          <a:bodyPr wrap="square">
            <a:spAutoFit/>
          </a:bodyPr>
          <a:lstStyle/>
          <a:p>
            <a:pPr lvl="0" algn="just">
              <a:lnSpc>
                <a:spcPct val="150000"/>
              </a:lnSpc>
            </a:pPr>
            <a:r>
              <a:rPr lang="vi-VN" sz="3800">
                <a:solidFill>
                  <a:srgbClr val="000000"/>
                </a:solidFill>
              </a:rPr>
              <a:t>b) Phải quay kim phút mấy phần của một vòng tròn theo chiều quay của kim đồng hồ để nó chỉ đúng số 12?</a:t>
            </a:r>
          </a:p>
          <a:p>
            <a:pPr lvl="0" algn="just">
              <a:lnSpc>
                <a:spcPct val="150000"/>
              </a:lnSpc>
            </a:pPr>
            <a:r>
              <a:rPr lang="vi-VN" sz="3800">
                <a:solidFill>
                  <a:srgbClr val="000000"/>
                </a:solidFill>
              </a:rPr>
              <a:t>c) Có bao nhiêu cách quay kim phút theo một chiều xác định để kim phút từ vị trí chỉ đúng số 2 về vị trí chỉ đúng số 12?</a:t>
            </a:r>
          </a:p>
        </p:txBody>
      </p:sp>
      <p:pic>
        <p:nvPicPr>
          <p:cNvPr id="27" name="Picture 26"/>
          <p:cNvPicPr>
            <a:picLocks noChangeAspect="1"/>
          </p:cNvPicPr>
          <p:nvPr/>
        </p:nvPicPr>
        <p:blipFill>
          <a:blip r:embed="rId6"/>
          <a:stretch>
            <a:fillRect/>
          </a:stretch>
        </p:blipFill>
        <p:spPr>
          <a:xfrm>
            <a:off x="16916400" y="274111"/>
            <a:ext cx="920710" cy="1381065"/>
          </a:xfrm>
          <a:prstGeom prst="rect">
            <a:avLst/>
          </a:prstGeom>
        </p:spPr>
      </p:pic>
      <p:pic>
        <p:nvPicPr>
          <p:cNvPr id="28" name="Picture 27"/>
          <p:cNvPicPr>
            <a:picLocks noChangeAspect="1"/>
          </p:cNvPicPr>
          <p:nvPr/>
        </p:nvPicPr>
        <p:blipFill>
          <a:blip r:embed="rId7"/>
          <a:stretch>
            <a:fillRect/>
          </a:stretch>
        </p:blipFill>
        <p:spPr>
          <a:xfrm>
            <a:off x="-479689" y="1681863"/>
            <a:ext cx="1677758" cy="1118505"/>
          </a:xfrm>
          <a:prstGeom prst="rect">
            <a:avLst/>
          </a:prstGeom>
        </p:spPr>
      </p:pic>
      <p:pic>
        <p:nvPicPr>
          <p:cNvPr id="30" name="Picture 29"/>
          <p:cNvPicPr>
            <a:picLocks noChangeAspect="1"/>
          </p:cNvPicPr>
          <p:nvPr/>
        </p:nvPicPr>
        <p:blipFill>
          <a:blip r:embed="rId8"/>
          <a:stretch>
            <a:fillRect/>
          </a:stretch>
        </p:blipFill>
        <p:spPr>
          <a:xfrm>
            <a:off x="16694111" y="9389785"/>
            <a:ext cx="1142999" cy="731084"/>
          </a:xfrm>
          <a:prstGeom prst="rect">
            <a:avLst/>
          </a:prstGeom>
        </p:spPr>
      </p:pic>
    </p:spTree>
    <p:extLst>
      <p:ext uri="{BB962C8B-B14F-4D97-AF65-F5344CB8AC3E}">
        <p14:creationId xmlns:p14="http://schemas.microsoft.com/office/powerpoint/2010/main" val="158884321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anim calcmode="lin" valueType="num">
                                      <p:cBhvr>
                                        <p:cTn id="21" dur="500" fill="hold"/>
                                        <p:tgtEl>
                                          <p:spTgt spid="22"/>
                                        </p:tgtEl>
                                        <p:attrNameLst>
                                          <p:attrName>ppt_x</p:attrName>
                                        </p:attrNameLst>
                                      </p:cBhvr>
                                      <p:tavLst>
                                        <p:tav tm="0">
                                          <p:val>
                                            <p:strVal val="#ppt_x"/>
                                          </p:val>
                                        </p:tav>
                                        <p:tav tm="100000">
                                          <p:val>
                                            <p:strVal val="#ppt_x"/>
                                          </p:val>
                                        </p:tav>
                                      </p:tavLst>
                                    </p:anim>
                                    <p:anim calcmode="lin" valueType="num">
                                      <p:cBhvr>
                                        <p:cTn id="22" dur="500" fill="hold"/>
                                        <p:tgtEl>
                                          <p:spTgt spid="2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anim calcmode="lin" valueType="num">
                                      <p:cBhvr>
                                        <p:cTn id="26" dur="500" fill="hold"/>
                                        <p:tgtEl>
                                          <p:spTgt spid="18"/>
                                        </p:tgtEl>
                                        <p:attrNameLst>
                                          <p:attrName>ppt_x</p:attrName>
                                        </p:attrNameLst>
                                      </p:cBhvr>
                                      <p:tavLst>
                                        <p:tav tm="0">
                                          <p:val>
                                            <p:strVal val="#ppt_x"/>
                                          </p:val>
                                        </p:tav>
                                        <p:tav tm="100000">
                                          <p:val>
                                            <p:strVal val="#ppt_x"/>
                                          </p:val>
                                        </p:tav>
                                      </p:tavLst>
                                    </p:anim>
                                    <p:anim calcmode="lin" valueType="num">
                                      <p:cBhvr>
                                        <p:cTn id="27" dur="500" fill="hold"/>
                                        <p:tgtEl>
                                          <p:spTgt spid="1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anim calcmode="lin" valueType="num">
                                      <p:cBhvr>
                                        <p:cTn id="31" dur="500" fill="hold"/>
                                        <p:tgtEl>
                                          <p:spTgt spid="25"/>
                                        </p:tgtEl>
                                        <p:attrNameLst>
                                          <p:attrName>ppt_x</p:attrName>
                                        </p:attrNameLst>
                                      </p:cBhvr>
                                      <p:tavLst>
                                        <p:tav tm="0">
                                          <p:val>
                                            <p:strVal val="#ppt_x"/>
                                          </p:val>
                                        </p:tav>
                                        <p:tav tm="100000">
                                          <p:val>
                                            <p:strVal val="#ppt_x"/>
                                          </p:val>
                                        </p:tav>
                                      </p:tavLst>
                                    </p:anim>
                                    <p:anim calcmode="lin" valueType="num">
                                      <p:cBhvr>
                                        <p:cTn id="32" dur="500" fill="hold"/>
                                        <p:tgtEl>
                                          <p:spTgt spid="25"/>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anim calcmode="lin" valueType="num">
                                      <p:cBhvr>
                                        <p:cTn id="36" dur="500" fill="hold"/>
                                        <p:tgtEl>
                                          <p:spTgt spid="24"/>
                                        </p:tgtEl>
                                        <p:attrNameLst>
                                          <p:attrName>ppt_x</p:attrName>
                                        </p:attrNameLst>
                                      </p:cBhvr>
                                      <p:tavLst>
                                        <p:tav tm="0">
                                          <p:val>
                                            <p:strVal val="#ppt_x"/>
                                          </p:val>
                                        </p:tav>
                                        <p:tav tm="100000">
                                          <p:val>
                                            <p:strVal val="#ppt_x"/>
                                          </p:val>
                                        </p:tav>
                                      </p:tavLst>
                                    </p:anim>
                                    <p:anim calcmode="lin" valueType="num">
                                      <p:cBhvr>
                                        <p:cTn id="37"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1" grpId="0"/>
      <p:bldP spid="22"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18" name="Oval Callout 17"/>
          <p:cNvSpPr/>
          <p:nvPr/>
        </p:nvSpPr>
        <p:spPr>
          <a:xfrm>
            <a:off x="1730753" y="723900"/>
            <a:ext cx="1698247" cy="914400"/>
          </a:xfrm>
          <a:prstGeom prst="wedgeEllipseCallout">
            <a:avLst/>
          </a:prstGeom>
          <a:solidFill>
            <a:schemeClr val="tx2"/>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schemeClr val="bg1"/>
              </a:solidFill>
              <a:effectLst/>
              <a:uLnTx/>
              <a:uFillTx/>
              <a:latin typeface="Calibri"/>
              <a:ea typeface="+mn-ea"/>
              <a:cs typeface="+mn-cs"/>
            </a:endParaRPr>
          </a:p>
        </p:txBody>
      </p:sp>
      <p:sp>
        <p:nvSpPr>
          <p:cNvPr id="19" name="Rectangle 18"/>
          <p:cNvSpPr/>
          <p:nvPr/>
        </p:nvSpPr>
        <p:spPr>
          <a:xfrm>
            <a:off x="1752601" y="5778404"/>
            <a:ext cx="14896475" cy="2862322"/>
          </a:xfrm>
          <a:prstGeom prst="rect">
            <a:avLst/>
          </a:prstGeom>
        </p:spPr>
        <p:txBody>
          <a:bodyPr wrap="square">
            <a:spAutoFit/>
          </a:bodyPr>
          <a:lstStyle/>
          <a:p>
            <a:pPr algn="just">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c) Có 2 cách quay kim phút theo một chiều xác định để kim phút từ vị trí chỉ đúng số 2 về vị trí chỉ đúng số 12, đó là quay ngược chiều kim đồng hồ và quay theo chiều quay của kim đồng hồ.</a:t>
            </a:r>
          </a:p>
        </p:txBody>
      </p:sp>
      <p:grpSp>
        <p:nvGrpSpPr>
          <p:cNvPr id="23" name="Group 22"/>
          <p:cNvGrpSpPr/>
          <p:nvPr/>
        </p:nvGrpSpPr>
        <p:grpSpPr>
          <a:xfrm>
            <a:off x="1752601" y="2269752"/>
            <a:ext cx="13741304" cy="1248803"/>
            <a:chOff x="2413097" y="1670096"/>
            <a:chExt cx="13741304" cy="1248803"/>
          </a:xfrm>
        </p:grpSpPr>
        <mc:AlternateContent xmlns:mc="http://schemas.openxmlformats.org/markup-compatibility/2006" xmlns:a14="http://schemas.microsoft.com/office/drawing/2010/main">
          <mc:Choice Requires="a14">
            <p:sp>
              <p:nvSpPr>
                <p:cNvPr id="20" name="Rectangle 19"/>
                <p:cNvSpPr/>
                <p:nvPr/>
              </p:nvSpPr>
              <p:spPr>
                <a:xfrm>
                  <a:off x="11582400" y="1670096"/>
                  <a:ext cx="1819344"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12</m:t>
                            </m:r>
                          </m:den>
                        </m:f>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6</m:t>
                            </m:r>
                          </m:den>
                        </m:f>
                      </m:oMath>
                    </m:oMathPara>
                  </a14:m>
                  <a:endParaRPr lang="en-US"/>
                </a:p>
              </p:txBody>
            </p:sp>
          </mc:Choice>
          <mc:Fallback xmlns="">
            <p:sp>
              <p:nvSpPr>
                <p:cNvPr id="20" name="Rectangle 19"/>
                <p:cNvSpPr>
                  <a:spLocks noRot="1" noChangeAspect="1" noMove="1" noResize="1" noEditPoints="1" noAdjustHandles="1" noChangeArrowheads="1" noChangeShapeType="1" noTextEdit="1"/>
                </p:cNvSpPr>
                <p:nvPr/>
              </p:nvSpPr>
              <p:spPr>
                <a:xfrm>
                  <a:off x="11582400" y="1670096"/>
                  <a:ext cx="1819344" cy="1248803"/>
                </a:xfrm>
                <a:prstGeom prst="rect">
                  <a:avLst/>
                </a:prstGeom>
                <a:blipFill>
                  <a:blip r:embed="rId3"/>
                  <a:stretch>
                    <a:fillRect/>
                  </a:stretch>
                </a:blipFill>
              </p:spPr>
              <p:txBody>
                <a:bodyPr/>
                <a:lstStyle/>
                <a:p>
                  <a:r>
                    <a:rPr lang="en-US">
                      <a:noFill/>
                    </a:rPr>
                    <a:t> </a:t>
                  </a:r>
                </a:p>
              </p:txBody>
            </p:sp>
          </mc:Fallback>
        </mc:AlternateContent>
        <p:sp>
          <p:nvSpPr>
            <p:cNvPr id="21" name="Rectangle 20"/>
            <p:cNvSpPr/>
            <p:nvPr/>
          </p:nvSpPr>
          <p:spPr>
            <a:xfrm>
              <a:off x="2413097" y="1753992"/>
              <a:ext cx="13741304" cy="1015663"/>
            </a:xfrm>
            <a:prstGeom prst="rect">
              <a:avLst/>
            </a:prstGeom>
          </p:spPr>
          <p:txBody>
            <a:bodyPr wrap="square">
              <a:spAutoFit/>
            </a:bodyPr>
            <a:lstStyle/>
            <a:p>
              <a:pPr lvl="0" algn="just">
                <a:lnSpc>
                  <a:spcPct val="150000"/>
                </a:lnSpc>
                <a:spcAft>
                  <a:spcPts val="800"/>
                </a:spcAft>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a) Phải quay kim phút một khoảng bằng              vòng tròn.</a:t>
              </a:r>
            </a:p>
          </p:txBody>
        </p:sp>
      </p:grpSp>
      <p:grpSp>
        <p:nvGrpSpPr>
          <p:cNvPr id="26" name="Group 25"/>
          <p:cNvGrpSpPr/>
          <p:nvPr/>
        </p:nvGrpSpPr>
        <p:grpSpPr>
          <a:xfrm>
            <a:off x="1752601" y="4059116"/>
            <a:ext cx="13741304" cy="1160584"/>
            <a:chOff x="2057400" y="3009900"/>
            <a:chExt cx="13741304" cy="1160584"/>
          </a:xfrm>
        </p:grpSpPr>
        <p:sp>
          <p:nvSpPr>
            <p:cNvPr id="24" name="Rectangle 23"/>
            <p:cNvSpPr/>
            <p:nvPr/>
          </p:nvSpPr>
          <p:spPr>
            <a:xfrm>
              <a:off x="2057400" y="3154821"/>
              <a:ext cx="13741304" cy="1015663"/>
            </a:xfrm>
            <a:prstGeom prst="rect">
              <a:avLst/>
            </a:prstGeom>
          </p:spPr>
          <p:txBody>
            <a:bodyPr wrap="square">
              <a:spAutoFit/>
            </a:bodyPr>
            <a:lstStyle/>
            <a:p>
              <a:pPr lvl="0" algn="just">
                <a:lnSpc>
                  <a:spcPct val="150000"/>
                </a:lnSpc>
                <a:spcAft>
                  <a:spcPts val="800"/>
                </a:spcAft>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b) Phải quay kim phút một khoảng bằng              vòng tròn.  </a:t>
              </a:r>
            </a:p>
          </p:txBody>
        </p:sp>
        <mc:AlternateContent xmlns:mc="http://schemas.openxmlformats.org/markup-compatibility/2006" xmlns:a14="http://schemas.microsoft.com/office/drawing/2010/main">
          <mc:Choice Requires="a14">
            <p:sp>
              <p:nvSpPr>
                <p:cNvPr id="25" name="Rectangle 24"/>
                <p:cNvSpPr/>
                <p:nvPr/>
              </p:nvSpPr>
              <p:spPr>
                <a:xfrm>
                  <a:off x="11226703" y="3009900"/>
                  <a:ext cx="1819344" cy="11466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10</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12</m:t>
                            </m:r>
                          </m:den>
                        </m:f>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6</m:t>
                            </m:r>
                          </m:den>
                        </m:f>
                      </m:oMath>
                    </m:oMathPara>
                  </a14:m>
                  <a:endParaRPr lang="en-US"/>
                </a:p>
              </p:txBody>
            </p:sp>
          </mc:Choice>
          <mc:Fallback xmlns="">
            <p:sp>
              <p:nvSpPr>
                <p:cNvPr id="25" name="Rectangle 24"/>
                <p:cNvSpPr>
                  <a:spLocks noRot="1" noChangeAspect="1" noMove="1" noResize="1" noEditPoints="1" noAdjustHandles="1" noChangeArrowheads="1" noChangeShapeType="1" noTextEdit="1"/>
                </p:cNvSpPr>
                <p:nvPr/>
              </p:nvSpPr>
              <p:spPr>
                <a:xfrm>
                  <a:off x="11226703" y="3009900"/>
                  <a:ext cx="1819344" cy="1146643"/>
                </a:xfrm>
                <a:prstGeom prst="rect">
                  <a:avLst/>
                </a:prstGeom>
                <a:blipFill>
                  <a:blip r:embed="rId4"/>
                  <a:stretch>
                    <a:fillRect b="-5851"/>
                  </a:stretch>
                </a:blipFill>
              </p:spPr>
              <p:txBody>
                <a:bodyPr/>
                <a:lstStyle/>
                <a:p>
                  <a:r>
                    <a:rPr lang="en-US">
                      <a:noFill/>
                    </a:rPr>
                    <a:t> </a:t>
                  </a:r>
                </a:p>
              </p:txBody>
            </p:sp>
          </mc:Fallback>
        </mc:AlternateContent>
      </p:grpSp>
      <p:pic>
        <p:nvPicPr>
          <p:cNvPr id="27" name="Picture 26"/>
          <p:cNvPicPr>
            <a:picLocks noChangeAspect="1"/>
          </p:cNvPicPr>
          <p:nvPr/>
        </p:nvPicPr>
        <p:blipFill>
          <a:blip r:embed="rId5"/>
          <a:stretch>
            <a:fillRect/>
          </a:stretch>
        </p:blipFill>
        <p:spPr>
          <a:xfrm>
            <a:off x="15953512" y="8801100"/>
            <a:ext cx="1842749" cy="1178658"/>
          </a:xfrm>
          <a:prstGeom prst="rect">
            <a:avLst/>
          </a:prstGeom>
        </p:spPr>
      </p:pic>
      <p:pic>
        <p:nvPicPr>
          <p:cNvPr id="28" name="Picture 27"/>
          <p:cNvPicPr>
            <a:picLocks noChangeAspect="1"/>
          </p:cNvPicPr>
          <p:nvPr/>
        </p:nvPicPr>
        <p:blipFill>
          <a:blip r:embed="rId6"/>
          <a:stretch>
            <a:fillRect/>
          </a:stretch>
        </p:blipFill>
        <p:spPr>
          <a:xfrm>
            <a:off x="15660476" y="219585"/>
            <a:ext cx="1977199" cy="2757458"/>
          </a:xfrm>
          <a:prstGeom prst="rect">
            <a:avLst/>
          </a:prstGeom>
        </p:spPr>
      </p:pic>
    </p:spTree>
    <p:extLst>
      <p:ext uri="{BB962C8B-B14F-4D97-AF65-F5344CB8AC3E}">
        <p14:creationId xmlns:p14="http://schemas.microsoft.com/office/powerpoint/2010/main" val="1403536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anim calcmode="lin" valueType="num">
                                      <p:cBhvr>
                                        <p:cTn id="23" dur="500" fill="hold"/>
                                        <p:tgtEl>
                                          <p:spTgt spid="19"/>
                                        </p:tgtEl>
                                        <p:attrNameLst>
                                          <p:attrName>ppt_x</p:attrName>
                                        </p:attrNameLst>
                                      </p:cBhvr>
                                      <p:tavLst>
                                        <p:tav tm="0">
                                          <p:val>
                                            <p:strVal val="#ppt_x"/>
                                          </p:val>
                                        </p:tav>
                                        <p:tav tm="100000">
                                          <p:val>
                                            <p:strVal val="#ppt_x"/>
                                          </p:val>
                                        </p:tav>
                                      </p:tavLst>
                                    </p:anim>
                                    <p:anim calcmode="lin" valueType="num">
                                      <p:cBhvr>
                                        <p:cTn id="2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3" name="Freeform 3"/>
          <p:cNvSpPr/>
          <p:nvPr/>
        </p:nvSpPr>
        <p:spPr>
          <a:xfrm rot="62544">
            <a:off x="1123158" y="2544386"/>
            <a:ext cx="15947785" cy="6340775"/>
          </a:xfrm>
          <a:custGeom>
            <a:avLst/>
            <a:gdLst/>
            <a:ahLst/>
            <a:cxnLst/>
            <a:rect l="l" t="t" r="r" b="b"/>
            <a:pathLst>
              <a:path w="8549153" h="2796285">
                <a:moveTo>
                  <a:pt x="0" y="0"/>
                </a:moveTo>
                <a:lnTo>
                  <a:pt x="8549153" y="0"/>
                </a:lnTo>
                <a:lnTo>
                  <a:pt x="8549153" y="2796286"/>
                </a:lnTo>
                <a:lnTo>
                  <a:pt x="0" y="27962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10" name="Freeform 10"/>
          <p:cNvSpPr/>
          <p:nvPr/>
        </p:nvSpPr>
        <p:spPr>
          <a:xfrm rot="19524206">
            <a:off x="16687800" y="172528"/>
            <a:ext cx="1404344" cy="2078011"/>
          </a:xfrm>
          <a:custGeom>
            <a:avLst/>
            <a:gdLst/>
            <a:ahLst/>
            <a:cxnLst/>
            <a:rect l="l" t="t" r="r" b="b"/>
            <a:pathLst>
              <a:path w="989107" h="1407982">
                <a:moveTo>
                  <a:pt x="0" y="0"/>
                </a:moveTo>
                <a:lnTo>
                  <a:pt x="989107" y="0"/>
                </a:lnTo>
                <a:lnTo>
                  <a:pt x="989107" y="1407982"/>
                </a:lnTo>
                <a:lnTo>
                  <a:pt x="0" y="14079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12" name="Rectangle 11"/>
          <p:cNvSpPr/>
          <p:nvPr/>
        </p:nvSpPr>
        <p:spPr>
          <a:xfrm>
            <a:off x="7030222" y="1280318"/>
            <a:ext cx="4075155" cy="1015663"/>
          </a:xfrm>
          <a:prstGeom prst="rect">
            <a:avLst/>
          </a:prstGeom>
        </p:spPr>
        <p:txBody>
          <a:bodyPr wrap="none">
            <a:spAutoFit/>
          </a:bodyPr>
          <a:lstStyle/>
          <a:p>
            <a:pPr lvl="0">
              <a:defRPr/>
            </a:pPr>
            <a:r>
              <a:rPr lang="en-US" sz="6000" b="1">
                <a:solidFill>
                  <a:srgbClr val="C00000"/>
                </a:solidFill>
                <a:latin typeface="Arial" panose="020B0604020202020204" pitchFamily="34" charset="0"/>
                <a:cs typeface="Arial" panose="020B0604020202020204" pitchFamily="34" charset="0"/>
              </a:rPr>
              <a:t>KẾT LUẬN</a:t>
            </a:r>
            <a:endParaRPr lang="en-US" sz="6000" b="1" dirty="0">
              <a:solidFill>
                <a:srgbClr val="C00000"/>
              </a:solidFill>
              <a:latin typeface="Arial" panose="020B0604020202020204" pitchFamily="34" charset="0"/>
              <a:cs typeface="Arial" panose="020B0604020202020204" pitchFamily="34" charset="0"/>
            </a:endParaRPr>
          </a:p>
        </p:txBody>
      </p:sp>
      <p:sp>
        <p:nvSpPr>
          <p:cNvPr id="13" name="Rectangle 12"/>
          <p:cNvSpPr/>
          <p:nvPr/>
        </p:nvSpPr>
        <p:spPr>
          <a:xfrm>
            <a:off x="2286000" y="3623243"/>
            <a:ext cx="13563600" cy="4708981"/>
          </a:xfrm>
          <a:prstGeom prst="rect">
            <a:avLst/>
          </a:prstGeom>
        </p:spPr>
        <p:txBody>
          <a:bodyPr wrap="square">
            <a:spAutoFit/>
          </a:bodyPr>
          <a:lstStyle/>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Trong mặt phẳng, cho hai tia Ou, Ov. Xét tia Om cùng nằm trong mặt phẳng này. Nếu tia Om quay quanh điểm O, theo một chiều nhất định từ Ou đến Ov, thì ta nói nó quét một </a:t>
            </a:r>
            <a:r>
              <a:rPr lang="en-US" sz="4000" b="1">
                <a:latin typeface="Arial" panose="020B0604020202020204" pitchFamily="34" charset="0"/>
                <a:ea typeface="Times New Roman" panose="02020603050405020304" pitchFamily="18" charset="0"/>
                <a:cs typeface="Arial" panose="020B0604020202020204" pitchFamily="34" charset="0"/>
              </a:rPr>
              <a:t>góc lượng giác </a:t>
            </a:r>
            <a:r>
              <a:rPr lang="en-US" sz="4000">
                <a:latin typeface="Arial" panose="020B0604020202020204" pitchFamily="34" charset="0"/>
                <a:ea typeface="Times New Roman" panose="02020603050405020304" pitchFamily="18" charset="0"/>
                <a:cs typeface="Arial" panose="020B0604020202020204" pitchFamily="34" charset="0"/>
              </a:rPr>
              <a:t>với tia đầu Ou, tia cuối Ov và kí hiệu là (Ou, Ov).</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13"/>
          <p:cNvPicPr>
            <a:picLocks noChangeAspect="1"/>
          </p:cNvPicPr>
          <p:nvPr/>
        </p:nvPicPr>
        <p:blipFill>
          <a:blip r:embed="rId7"/>
          <a:stretch>
            <a:fillRect/>
          </a:stretch>
        </p:blipFill>
        <p:spPr>
          <a:xfrm>
            <a:off x="14673749" y="7655315"/>
            <a:ext cx="2699851" cy="2364985"/>
          </a:xfrm>
          <a:prstGeom prst="rect">
            <a:avLst/>
          </a:prstGeom>
        </p:spPr>
      </p:pic>
      <p:pic>
        <p:nvPicPr>
          <p:cNvPr id="15" name="Picture 14"/>
          <p:cNvPicPr>
            <a:picLocks noChangeAspect="1"/>
          </p:cNvPicPr>
          <p:nvPr/>
        </p:nvPicPr>
        <p:blipFill>
          <a:blip r:embed="rId8"/>
          <a:stretch>
            <a:fillRect/>
          </a:stretch>
        </p:blipFill>
        <p:spPr>
          <a:xfrm>
            <a:off x="1752600" y="1555563"/>
            <a:ext cx="2280148" cy="2154159"/>
          </a:xfrm>
          <a:prstGeom prst="rect">
            <a:avLst/>
          </a:prstGeom>
        </p:spPr>
      </p:pic>
    </p:spTree>
    <p:extLst>
      <p:ext uri="{BB962C8B-B14F-4D97-AF65-F5344CB8AC3E}">
        <p14:creationId xmlns:p14="http://schemas.microsoft.com/office/powerpoint/2010/main" val="342745338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anim calcmode="lin" valueType="num">
                                      <p:cBhvr>
                                        <p:cTn id="12" dur="500" fill="hold"/>
                                        <p:tgtEl>
                                          <p:spTgt spid="15"/>
                                        </p:tgtEl>
                                        <p:attrNameLst>
                                          <p:attrName>ppt_x</p:attrName>
                                        </p:attrNameLst>
                                      </p:cBhvr>
                                      <p:tavLst>
                                        <p:tav tm="0">
                                          <p:val>
                                            <p:strVal val="#ppt_x"/>
                                          </p:val>
                                        </p:tav>
                                        <p:tav tm="100000">
                                          <p:val>
                                            <p:strVal val="#ppt_x"/>
                                          </p:val>
                                        </p:tav>
                                      </p:tavLst>
                                    </p:anim>
                                    <p:anim calcmode="lin" valueType="num">
                                      <p:cBhvr>
                                        <p:cTn id="13" dur="500" fill="hold"/>
                                        <p:tgtEl>
                                          <p:spTgt spid="15"/>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anim calcmode="lin" valueType="num">
                                      <p:cBhvr>
                                        <p:cTn id="17" dur="500" fill="hold"/>
                                        <p:tgtEl>
                                          <p:spTgt spid="13"/>
                                        </p:tgtEl>
                                        <p:attrNameLst>
                                          <p:attrName>ppt_x</p:attrName>
                                        </p:attrNameLst>
                                      </p:cBhvr>
                                      <p:tavLst>
                                        <p:tav tm="0">
                                          <p:val>
                                            <p:strVal val="#ppt_x"/>
                                          </p:val>
                                        </p:tav>
                                        <p:tav tm="100000">
                                          <p:val>
                                            <p:strVal val="#ppt_x"/>
                                          </p:val>
                                        </p:tav>
                                      </p:tavLst>
                                    </p:anim>
                                    <p:anim calcmode="lin" valueType="num">
                                      <p:cBhvr>
                                        <p:cTn id="18" dur="500" fill="hold"/>
                                        <p:tgtEl>
                                          <p:spTgt spid="1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anim calcmode="lin" valueType="num">
                                      <p:cBhvr>
                                        <p:cTn id="22" dur="500" fill="hold"/>
                                        <p:tgtEl>
                                          <p:spTgt spid="14"/>
                                        </p:tgtEl>
                                        <p:attrNameLst>
                                          <p:attrName>ppt_x</p:attrName>
                                        </p:attrNameLst>
                                      </p:cBhvr>
                                      <p:tavLst>
                                        <p:tav tm="0">
                                          <p:val>
                                            <p:strVal val="#ppt_x"/>
                                          </p:val>
                                        </p:tav>
                                        <p:tav tm="100000">
                                          <p:val>
                                            <p:strVal val="#ppt_x"/>
                                          </p:val>
                                        </p:tav>
                                      </p:tavLst>
                                    </p:anim>
                                    <p:anim calcmode="lin" valueType="num">
                                      <p:cBhvr>
                                        <p:cTn id="23" dur="500" fill="hold"/>
                                        <p:tgtEl>
                                          <p:spTgt spid="1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anim calcmode="lin" valueType="num">
                                      <p:cBhvr>
                                        <p:cTn id="27" dur="500" fill="hold"/>
                                        <p:tgtEl>
                                          <p:spTgt spid="3"/>
                                        </p:tgtEl>
                                        <p:attrNameLst>
                                          <p:attrName>ppt_x</p:attrName>
                                        </p:attrNameLst>
                                      </p:cBhvr>
                                      <p:tavLst>
                                        <p:tav tm="0">
                                          <p:val>
                                            <p:strVal val="#ppt_x"/>
                                          </p:val>
                                        </p:tav>
                                        <p:tav tm="100000">
                                          <p:val>
                                            <p:strVal val="#ppt_x"/>
                                          </p:val>
                                        </p:tav>
                                      </p:tavLst>
                                    </p:anim>
                                    <p:anim calcmode="lin" valueType="num">
                                      <p:cBhvr>
                                        <p:cTn id="28"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25000"/>
          </a:blip>
          <a:srcRect t="43749"/>
          <a:stretch>
            <a:fillRect/>
          </a:stretch>
        </p:blipFill>
        <p:spPr>
          <a:xfrm>
            <a:off x="0" y="0"/>
            <a:ext cx="18288000" cy="10287000"/>
          </a:xfrm>
          <a:prstGeom prst="rect">
            <a:avLst/>
          </a:prstGeom>
        </p:spPr>
      </p:pic>
      <p:sp>
        <p:nvSpPr>
          <p:cNvPr id="16" name="Rectangle 15"/>
          <p:cNvSpPr/>
          <p:nvPr/>
        </p:nvSpPr>
        <p:spPr>
          <a:xfrm>
            <a:off x="1219200" y="628372"/>
            <a:ext cx="15773400" cy="3011081"/>
          </a:xfrm>
          <a:prstGeom prst="rect">
            <a:avLst/>
          </a:prstGeom>
        </p:spPr>
        <p:txBody>
          <a:bodyPr wrap="square">
            <a:spAutoFit/>
          </a:bodyPr>
          <a:lstStyle/>
          <a:p>
            <a:pPr marL="571500" indent="-571500" algn="just">
              <a:lnSpc>
                <a:spcPct val="150000"/>
              </a:lnSpc>
              <a:spcAft>
                <a:spcPts val="800"/>
              </a:spcAft>
              <a:buFont typeface="Arial" panose="020B0604020202020204" pitchFamily="34" charset="0"/>
              <a:buChar char="•"/>
            </a:pPr>
            <a:r>
              <a:rPr lang="en-US" sz="4200" b="1" i="1" u="sng">
                <a:solidFill>
                  <a:srgbClr val="C00000"/>
                </a:solidFill>
                <a:latin typeface="Arial" panose="020B0604020202020204" pitchFamily="34" charset="0"/>
                <a:ea typeface="Times New Roman" panose="02020603050405020304" pitchFamily="18" charset="0"/>
                <a:cs typeface="Arial" panose="020B0604020202020204" pitchFamily="34" charset="0"/>
              </a:rPr>
              <a:t>Quy ước:</a:t>
            </a:r>
          </a:p>
          <a:p>
            <a:pPr marL="571500" indent="-571500" algn="just">
              <a:lnSpc>
                <a:spcPct val="150000"/>
              </a:lnSpc>
              <a:spcAft>
                <a:spcPts val="800"/>
              </a:spcAft>
              <a:buFontTx/>
              <a:buChar char="-"/>
            </a:pPr>
            <a:r>
              <a:rPr lang="en-US" sz="4000">
                <a:latin typeface="Arial" panose="020B0604020202020204" pitchFamily="34" charset="0"/>
                <a:ea typeface="Times New Roman" panose="02020603050405020304" pitchFamily="18" charset="0"/>
                <a:cs typeface="Arial" panose="020B0604020202020204" pitchFamily="34" charset="0"/>
              </a:rPr>
              <a:t>Chiều quy ngược với chiều quay của kim đồng hồ là chiều dương, chiều quay cùng chiều kim đồng hồ là chiều âm.</a:t>
            </a:r>
          </a:p>
        </p:txBody>
      </p:sp>
      <p:pic>
        <p:nvPicPr>
          <p:cNvPr id="18" name="Picture 17"/>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40000"/>
                    </a14:imgEffect>
                  </a14:imgLayer>
                </a14:imgProps>
              </a:ext>
            </a:extLst>
          </a:blip>
          <a:stretch>
            <a:fillRect/>
          </a:stretch>
        </p:blipFill>
        <p:spPr>
          <a:xfrm>
            <a:off x="2019300" y="4533900"/>
            <a:ext cx="14591400" cy="3564453"/>
          </a:xfrm>
          <a:prstGeom prst="rect">
            <a:avLst/>
          </a:prstGeom>
        </p:spPr>
      </p:pic>
      <p:pic>
        <p:nvPicPr>
          <p:cNvPr id="19" name="Picture 18"/>
          <p:cNvPicPr>
            <a:picLocks noChangeAspect="1"/>
          </p:cNvPicPr>
          <p:nvPr/>
        </p:nvPicPr>
        <p:blipFill>
          <a:blip r:embed="rId5"/>
          <a:stretch>
            <a:fillRect/>
          </a:stretch>
        </p:blipFill>
        <p:spPr>
          <a:xfrm>
            <a:off x="609600" y="9182100"/>
            <a:ext cx="3581400" cy="764032"/>
          </a:xfrm>
          <a:prstGeom prst="rect">
            <a:avLst/>
          </a:prstGeom>
        </p:spPr>
      </p:pic>
      <p:pic>
        <p:nvPicPr>
          <p:cNvPr id="20" name="Picture 19"/>
          <p:cNvPicPr>
            <a:picLocks noChangeAspect="1"/>
          </p:cNvPicPr>
          <p:nvPr/>
        </p:nvPicPr>
        <p:blipFill>
          <a:blip r:embed="rId6"/>
          <a:stretch>
            <a:fillRect/>
          </a:stretch>
        </p:blipFill>
        <p:spPr>
          <a:xfrm flipH="1">
            <a:off x="16344900" y="231387"/>
            <a:ext cx="1295400" cy="1254513"/>
          </a:xfrm>
          <a:prstGeom prst="rect">
            <a:avLst/>
          </a:prstGeom>
        </p:spPr>
      </p:pic>
      <p:pic>
        <p:nvPicPr>
          <p:cNvPr id="21" name="Picture 20"/>
          <p:cNvPicPr>
            <a:picLocks noChangeAspect="1"/>
          </p:cNvPicPr>
          <p:nvPr/>
        </p:nvPicPr>
        <p:blipFill>
          <a:blip r:embed="rId7"/>
          <a:stretch>
            <a:fillRect/>
          </a:stretch>
        </p:blipFill>
        <p:spPr>
          <a:xfrm flipH="1">
            <a:off x="16413605" y="7815547"/>
            <a:ext cx="1471889" cy="2127462"/>
          </a:xfrm>
          <a:prstGeom prst="rect">
            <a:avLst/>
          </a:prstGeom>
        </p:spPr>
      </p:pic>
    </p:spTree>
    <p:extLst>
      <p:ext uri="{BB962C8B-B14F-4D97-AF65-F5344CB8AC3E}">
        <p14:creationId xmlns:p14="http://schemas.microsoft.com/office/powerpoint/2010/main" val="345878688"/>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animEffect transition="in" filter="fade">
                                      <p:cBhvr>
                                        <p:cTn id="11" dur="500"/>
                                        <p:tgtEl>
                                          <p:spTgt spid="16">
                                            <p:txEl>
                                              <p:pRg st="1" end="1"/>
                                            </p:txEl>
                                          </p:spTgt>
                                        </p:tgtEl>
                                      </p:cBhvr>
                                    </p:animEffect>
                                  </p:childTnLst>
                                </p:cTn>
                              </p:par>
                              <p:par>
                                <p:cTn id="12" presetID="22" presetClass="entr" presetSubtype="1"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up)">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1884</Words>
  <Application>Microsoft Office PowerPoint</Application>
  <PresentationFormat>Custom</PresentationFormat>
  <Paragraphs>139</Paragraphs>
  <Slides>26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Times New Roman</vt:lpstr>
      <vt:lpstr>Calibri</vt:lpstr>
      <vt:lpstr>Cambria Math</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2023-09-04T06:15:44Z</dcterms:created>
  <dcterms:modified xsi:type="dcterms:W3CDTF">2025-01-26T09:00:17Z</dcterms:modified>
  <dc:identifier/>
</cp:coreProperties>
</file>