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711" r:id="rId3"/>
    <p:sldId id="664" r:id="rId4"/>
    <p:sldId id="665" r:id="rId5"/>
    <p:sldId id="677" r:id="rId6"/>
    <p:sldId id="678" r:id="rId7"/>
    <p:sldId id="679" r:id="rId8"/>
    <p:sldId id="680" r:id="rId9"/>
    <p:sldId id="681" r:id="rId10"/>
    <p:sldId id="682" r:id="rId11"/>
    <p:sldId id="684" r:id="rId12"/>
    <p:sldId id="675" r:id="rId13"/>
    <p:sldId id="683" r:id="rId14"/>
    <p:sldId id="687" r:id="rId15"/>
    <p:sldId id="688" r:id="rId16"/>
    <p:sldId id="689" r:id="rId17"/>
    <p:sldId id="690" r:id="rId18"/>
    <p:sldId id="691" r:id="rId19"/>
    <p:sldId id="297" r:id="rId20"/>
    <p:sldId id="328"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711"/>
            <p14:sldId id="664"/>
            <p14:sldId id="665"/>
            <p14:sldId id="677"/>
            <p14:sldId id="678"/>
            <p14:sldId id="679"/>
            <p14:sldId id="680"/>
            <p14:sldId id="681"/>
            <p14:sldId id="682"/>
            <p14:sldId id="684"/>
            <p14:sldId id="675"/>
            <p14:sldId id="683"/>
            <p14:sldId id="687"/>
            <p14:sldId id="688"/>
            <p14:sldId id="689"/>
            <p14:sldId id="690"/>
            <p14:sldId id="691"/>
            <p14:sldId id="297"/>
            <p14:sldId id="328"/>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00"/>
    <a:srgbClr val="FEF1E6"/>
    <a:srgbClr val="CAD9DC"/>
    <a:srgbClr val="FEF4EC"/>
    <a:srgbClr val="E3EAE2"/>
    <a:srgbClr val="DBDEDA"/>
    <a:srgbClr val="698335"/>
    <a:srgbClr val="2D7A8F"/>
    <a:srgbClr val="E06B0A"/>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2" autoAdjust="0"/>
    <p:restoredTop sz="93800" autoAdjust="0"/>
  </p:normalViewPr>
  <p:slideViewPr>
    <p:cSldViewPr>
      <p:cViewPr varScale="1">
        <p:scale>
          <a:sx n="69" d="100"/>
          <a:sy n="69" d="100"/>
        </p:scale>
        <p:origin x="624" y="3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156749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a:t>Click to edit Master title style</a:t>
            </a:r>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8102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9849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666" b="1" cap="all"/>
            </a:lvl1pPr>
          </a:lstStyle>
          <a:p>
            <a:r>
              <a:rPr lang="en-US"/>
              <a:t>Click to edit Master title style</a:t>
            </a:r>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33">
                <a:solidFill>
                  <a:schemeClr val="tx1">
                    <a:tint val="75000"/>
                  </a:schemeClr>
                </a:solidFill>
              </a:defRPr>
            </a:lvl1pPr>
            <a:lvl2pPr marL="304724" indent="0">
              <a:buNone/>
              <a:defRPr sz="1200">
                <a:solidFill>
                  <a:schemeClr val="tx1">
                    <a:tint val="75000"/>
                  </a:schemeClr>
                </a:solidFill>
              </a:defRPr>
            </a:lvl2pPr>
            <a:lvl3pPr marL="609448" indent="0">
              <a:buNone/>
              <a:defRPr sz="1066">
                <a:solidFill>
                  <a:schemeClr val="tx1">
                    <a:tint val="75000"/>
                  </a:schemeClr>
                </a:solidFill>
              </a:defRPr>
            </a:lvl3pPr>
            <a:lvl4pPr marL="914171" indent="0">
              <a:buNone/>
              <a:defRPr sz="933">
                <a:solidFill>
                  <a:schemeClr val="tx1">
                    <a:tint val="75000"/>
                  </a:schemeClr>
                </a:solidFill>
              </a:defRPr>
            </a:lvl4pPr>
            <a:lvl5pPr marL="1218895" indent="0">
              <a:buNone/>
              <a:defRPr sz="933">
                <a:solidFill>
                  <a:schemeClr val="tx1">
                    <a:tint val="75000"/>
                  </a:schemeClr>
                </a:solidFill>
              </a:defRPr>
            </a:lvl5pPr>
            <a:lvl6pPr marL="1523619" indent="0">
              <a:buNone/>
              <a:defRPr sz="933">
                <a:solidFill>
                  <a:schemeClr val="tx1">
                    <a:tint val="75000"/>
                  </a:schemeClr>
                </a:solidFill>
              </a:defRPr>
            </a:lvl6pPr>
            <a:lvl7pPr marL="1828343" indent="0">
              <a:buNone/>
              <a:defRPr sz="933">
                <a:solidFill>
                  <a:schemeClr val="tx1">
                    <a:tint val="75000"/>
                  </a:schemeClr>
                </a:solidFill>
              </a:defRPr>
            </a:lvl7pPr>
            <a:lvl8pPr marL="2133067" indent="0">
              <a:buNone/>
              <a:defRPr sz="933">
                <a:solidFill>
                  <a:schemeClr val="tx1">
                    <a:tint val="75000"/>
                  </a:schemeClr>
                </a:solidFill>
              </a:defRPr>
            </a:lvl8pPr>
            <a:lvl9pPr marL="2437790"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603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066800"/>
            <a:ext cx="2691699" cy="3017309"/>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7993" y="1066800"/>
            <a:ext cx="2691699" cy="3017309"/>
          </a:xfrm>
        </p:spPr>
        <p:txBody>
          <a:bodyPr/>
          <a:lstStyle>
            <a:lvl1pPr>
              <a:defRPr sz="1866"/>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1433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33" b="1"/>
            </a:lvl2pPr>
            <a:lvl3pPr marL="609448" indent="0">
              <a:buNone/>
              <a:defRPr sz="1200" b="1"/>
            </a:lvl3pPr>
            <a:lvl4pPr marL="914171" indent="0">
              <a:buNone/>
              <a:defRPr sz="1066" b="1"/>
            </a:lvl4pPr>
            <a:lvl5pPr marL="1218895" indent="0">
              <a:buNone/>
              <a:defRPr sz="1066" b="1"/>
            </a:lvl5pPr>
            <a:lvl6pPr marL="1523619" indent="0">
              <a:buNone/>
              <a:defRPr sz="1066" b="1"/>
            </a:lvl6pPr>
            <a:lvl7pPr marL="1828343" indent="0">
              <a:buNone/>
              <a:defRPr sz="1066" b="1"/>
            </a:lvl7pPr>
            <a:lvl8pPr marL="2133067" indent="0">
              <a:buNone/>
              <a:defRPr sz="1066" b="1"/>
            </a:lvl8pPr>
            <a:lvl9pPr marL="2437790" indent="0">
              <a:buNone/>
              <a:defRPr sz="1066" b="1"/>
            </a:lvl9pPr>
          </a:lstStyle>
          <a:p>
            <a:pPr lvl="0"/>
            <a:r>
              <a:rPr lang="en-US"/>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33"/>
            </a:lvl2pPr>
            <a:lvl3pPr>
              <a:defRPr sz="1200"/>
            </a:lvl3pPr>
            <a:lvl4pPr>
              <a:defRPr sz="1066"/>
            </a:lvl4pPr>
            <a:lvl5pPr>
              <a:defRPr sz="1066"/>
            </a:lvl5pPr>
            <a:lvl6pPr>
              <a:defRPr sz="1066"/>
            </a:lvl6pPr>
            <a:lvl7pPr>
              <a:defRPr sz="1066"/>
            </a:lvl7pPr>
            <a:lvl8pPr>
              <a:defRPr sz="1066"/>
            </a:lvl8pPr>
            <a:lvl9pPr>
              <a:defRPr sz="10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33" b="1"/>
            </a:lvl2pPr>
            <a:lvl3pPr marL="609448" indent="0">
              <a:buNone/>
              <a:defRPr sz="1200" b="1"/>
            </a:lvl3pPr>
            <a:lvl4pPr marL="914171" indent="0">
              <a:buNone/>
              <a:defRPr sz="1066" b="1"/>
            </a:lvl4pPr>
            <a:lvl5pPr marL="1218895" indent="0">
              <a:buNone/>
              <a:defRPr sz="1066" b="1"/>
            </a:lvl5pPr>
            <a:lvl6pPr marL="1523619" indent="0">
              <a:buNone/>
              <a:defRPr sz="1066" b="1"/>
            </a:lvl6pPr>
            <a:lvl7pPr marL="1828343" indent="0">
              <a:buNone/>
              <a:defRPr sz="1066" b="1"/>
            </a:lvl7pPr>
            <a:lvl8pPr marL="2133067" indent="0">
              <a:buNone/>
              <a:defRPr sz="1066" b="1"/>
            </a:lvl8pPr>
            <a:lvl9pPr marL="2437790" indent="0">
              <a:buNone/>
              <a:defRPr sz="1066" b="1"/>
            </a:lvl9pPr>
          </a:lstStyle>
          <a:p>
            <a:pPr lvl="0"/>
            <a:r>
              <a:rPr lang="en-US"/>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33"/>
            </a:lvl2pPr>
            <a:lvl3pPr>
              <a:defRPr sz="1200"/>
            </a:lvl3pPr>
            <a:lvl4pPr>
              <a:defRPr sz="1066"/>
            </a:lvl4pPr>
            <a:lvl5pPr>
              <a:defRPr sz="1066"/>
            </a:lvl5pPr>
            <a:lvl6pPr>
              <a:defRPr sz="1066"/>
            </a:lvl6pPr>
            <a:lvl7pPr>
              <a:defRPr sz="1066"/>
            </a:lvl7pPr>
            <a:lvl8pPr>
              <a:defRPr sz="1066"/>
            </a:lvl8pPr>
            <a:lvl9pPr>
              <a:defRPr sz="10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142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1412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175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2746" y="182034"/>
            <a:ext cx="3406946" cy="3902075"/>
          </a:xfrm>
        </p:spPr>
        <p:txBody>
          <a:bodyPr/>
          <a:lstStyle>
            <a:lvl1pPr>
              <a:defRPr sz="2133"/>
            </a:lvl1pPr>
            <a:lvl2pPr>
              <a:defRPr sz="1866"/>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21" y="956734"/>
            <a:ext cx="2005020" cy="3127375"/>
          </a:xfrm>
        </p:spPr>
        <p:txBody>
          <a:bodyPr/>
          <a:lstStyle>
            <a:lvl1pPr marL="0" indent="0">
              <a:buNone/>
              <a:defRPr sz="933"/>
            </a:lvl1pPr>
            <a:lvl2pPr marL="304724" indent="0">
              <a:buNone/>
              <a:defRPr sz="800"/>
            </a:lvl2pPr>
            <a:lvl3pPr marL="609448" indent="0">
              <a:buNone/>
              <a:defRPr sz="667"/>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727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547" y="408517"/>
            <a:ext cx="3656648" cy="2743200"/>
          </a:xfrm>
        </p:spPr>
        <p:txBody>
          <a:bodyPr/>
          <a:lstStyle>
            <a:lvl1pPr marL="0" indent="0">
              <a:buNone/>
              <a:defRPr sz="2133"/>
            </a:lvl1pPr>
            <a:lvl2pPr marL="304724" indent="0">
              <a:buNone/>
              <a:defRPr sz="1866"/>
            </a:lvl2pPr>
            <a:lvl3pPr marL="609448" indent="0">
              <a:buNone/>
              <a:defRPr sz="1600"/>
            </a:lvl3pPr>
            <a:lvl4pPr marL="914171" indent="0">
              <a:buNone/>
              <a:defRPr sz="1333"/>
            </a:lvl4pPr>
            <a:lvl5pPr marL="1218895" indent="0">
              <a:buNone/>
              <a:defRPr sz="1333"/>
            </a:lvl5pPr>
            <a:lvl6pPr marL="1523619" indent="0">
              <a:buNone/>
              <a:defRPr sz="1333"/>
            </a:lvl6pPr>
            <a:lvl7pPr marL="1828343" indent="0">
              <a:buNone/>
              <a:defRPr sz="1333"/>
            </a:lvl7pPr>
            <a:lvl8pPr marL="2133067" indent="0">
              <a:buNone/>
              <a:defRPr sz="1333"/>
            </a:lvl8pPr>
            <a:lvl9pPr marL="2437790" indent="0">
              <a:buNone/>
              <a:defRPr sz="1333"/>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33"/>
            </a:lvl1pPr>
            <a:lvl2pPr marL="304724" indent="0">
              <a:buNone/>
              <a:defRPr sz="800"/>
            </a:lvl2pPr>
            <a:lvl3pPr marL="609448" indent="0">
              <a:buNone/>
              <a:defRPr sz="667"/>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1594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7901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600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1/26/2025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721" y="1066800"/>
            <a:ext cx="5484971"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20" y="4237567"/>
            <a:ext cx="142203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1/26/2025</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90050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448" rtl="0" eaLnBrk="1" latinLnBrk="0" hangingPunct="1">
        <a:spcBef>
          <a:spcPct val="0"/>
        </a:spcBef>
        <a:buNone/>
        <a:defRPr sz="2933" kern="1200">
          <a:solidFill>
            <a:schemeClr val="tx1"/>
          </a:solidFill>
          <a:latin typeface="+mj-lt"/>
          <a:ea typeface="+mj-ea"/>
          <a:cs typeface="+mj-cs"/>
        </a:defRPr>
      </a:lvl1pPr>
    </p:titleStyle>
    <p:bodyStyle>
      <a:lvl1pPr marL="228543" indent="-228543" algn="l" defTabSz="609448"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176" indent="-190452" algn="l" defTabSz="609448" rtl="0" eaLnBrk="1" latinLnBrk="0" hangingPunct="1">
        <a:spcBef>
          <a:spcPct val="20000"/>
        </a:spcBef>
        <a:buFont typeface="Arial" pitchFamily="34" charset="0"/>
        <a:buChar char="–"/>
        <a:defRPr sz="1866" kern="1200">
          <a:solidFill>
            <a:schemeClr val="tx1"/>
          </a:solidFill>
          <a:latin typeface="+mn-lt"/>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533"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257"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5981"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wmf"/><Relationship Id="rId3" Type="http://schemas.openxmlformats.org/officeDocument/2006/relationships/image" Target="../media/image4.png"/><Relationship Id="rId7" Type="http://schemas.openxmlformats.org/officeDocument/2006/relationships/image" Target="../media/image29.png"/><Relationship Id="rId12" Type="http://schemas.openxmlformats.org/officeDocument/2006/relationships/oleObject" Target="../embeddings/oleObject23.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wmf"/><Relationship Id="rId11" Type="http://schemas.openxmlformats.org/officeDocument/2006/relationships/image" Target="../media/image39.wmf"/><Relationship Id="rId5" Type="http://schemas.openxmlformats.org/officeDocument/2006/relationships/oleObject" Target="../embeddings/oleObject21.bin"/><Relationship Id="rId15" Type="http://schemas.openxmlformats.org/officeDocument/2006/relationships/image" Target="../media/image41.wmf"/><Relationship Id="rId10" Type="http://schemas.openxmlformats.org/officeDocument/2006/relationships/oleObject" Target="../embeddings/oleObject22.bin"/><Relationship Id="rId4" Type="http://schemas.openxmlformats.org/officeDocument/2006/relationships/image" Target="../media/image8.png"/><Relationship Id="rId9" Type="http://schemas.openxmlformats.org/officeDocument/2006/relationships/image" Target="../media/image38.png"/><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7.wmf"/><Relationship Id="rId3" Type="http://schemas.openxmlformats.org/officeDocument/2006/relationships/image" Target="../media/image42.png"/><Relationship Id="rId7" Type="http://schemas.openxmlformats.org/officeDocument/2006/relationships/image" Target="../media/image44.wmf"/><Relationship Id="rId12" Type="http://schemas.openxmlformats.org/officeDocument/2006/relationships/oleObject" Target="../embeddings/oleObject27.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46.wmf"/><Relationship Id="rId5" Type="http://schemas.openxmlformats.org/officeDocument/2006/relationships/image" Target="../media/image8.png"/><Relationship Id="rId15" Type="http://schemas.openxmlformats.org/officeDocument/2006/relationships/image" Target="../media/image48.wmf"/><Relationship Id="rId10" Type="http://schemas.openxmlformats.org/officeDocument/2006/relationships/oleObject" Target="../embeddings/oleObject26.bin"/><Relationship Id="rId4" Type="http://schemas.openxmlformats.org/officeDocument/2006/relationships/image" Target="../media/image43.png"/><Relationship Id="rId9" Type="http://schemas.microsoft.com/office/2007/relationships/hdphoto" Target="../media/hdphoto3.wdp"/><Relationship Id="rId14"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oleObject" Target="../embeddings/oleObject31.bin"/><Relationship Id="rId18" Type="http://schemas.openxmlformats.org/officeDocument/2006/relationships/image" Target="../media/image55.wmf"/><Relationship Id="rId26" Type="http://schemas.openxmlformats.org/officeDocument/2006/relationships/image" Target="../media/image59.wmf"/><Relationship Id="rId3" Type="http://schemas.openxmlformats.org/officeDocument/2006/relationships/image" Target="../media/image8.png"/><Relationship Id="rId21" Type="http://schemas.openxmlformats.org/officeDocument/2006/relationships/oleObject" Target="../embeddings/oleObject35.bin"/><Relationship Id="rId7" Type="http://schemas.openxmlformats.org/officeDocument/2006/relationships/image" Target="../media/image59.png"/><Relationship Id="rId12" Type="http://schemas.openxmlformats.org/officeDocument/2006/relationships/image" Target="../media/image52.wmf"/><Relationship Id="rId17" Type="http://schemas.openxmlformats.org/officeDocument/2006/relationships/oleObject" Target="../embeddings/oleObject33.bin"/><Relationship Id="rId25" Type="http://schemas.openxmlformats.org/officeDocument/2006/relationships/oleObject" Target="../embeddings/oleObject37.bin"/><Relationship Id="rId2" Type="http://schemas.openxmlformats.org/officeDocument/2006/relationships/notesSlide" Target="../notesSlides/notesSlide10.xml"/><Relationship Id="rId16" Type="http://schemas.openxmlformats.org/officeDocument/2006/relationships/image" Target="../media/image54.wmf"/><Relationship Id="rId20" Type="http://schemas.openxmlformats.org/officeDocument/2006/relationships/image" Target="../media/image56.wmf"/><Relationship Id="rId1" Type="http://schemas.openxmlformats.org/officeDocument/2006/relationships/slideLayout" Target="../slideLayouts/slideLayout2.xml"/><Relationship Id="rId11" Type="http://schemas.openxmlformats.org/officeDocument/2006/relationships/oleObject" Target="../embeddings/oleObject30.bin"/><Relationship Id="rId24" Type="http://schemas.openxmlformats.org/officeDocument/2006/relationships/image" Target="../media/image58.wmf"/><Relationship Id="rId5" Type="http://schemas.openxmlformats.org/officeDocument/2006/relationships/image" Target="../media/image49.wmf"/><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60.wmf"/><Relationship Id="rId10" Type="http://schemas.openxmlformats.org/officeDocument/2006/relationships/image" Target="../media/image51.emf"/><Relationship Id="rId19" Type="http://schemas.openxmlformats.org/officeDocument/2006/relationships/oleObject" Target="../embeddings/oleObject34.bin"/><Relationship Id="rId4" Type="http://schemas.openxmlformats.org/officeDocument/2006/relationships/oleObject" Target="../embeddings/oleObject29.bin"/><Relationship Id="rId9" Type="http://schemas.openxmlformats.org/officeDocument/2006/relationships/image" Target="../media/image50.png"/><Relationship Id="rId14" Type="http://schemas.openxmlformats.org/officeDocument/2006/relationships/image" Target="../media/image53.wmf"/><Relationship Id="rId22" Type="http://schemas.openxmlformats.org/officeDocument/2006/relationships/image" Target="../media/image57.wmf"/><Relationship Id="rId27" Type="http://schemas.openxmlformats.org/officeDocument/2006/relationships/oleObject" Target="../embeddings/oleObject38.bin"/></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oleObject" Target="../embeddings/oleObject41.bin"/><Relationship Id="rId18" Type="http://schemas.openxmlformats.org/officeDocument/2006/relationships/image" Target="../media/image67.wmf"/><Relationship Id="rId26" Type="http://schemas.openxmlformats.org/officeDocument/2006/relationships/image" Target="../media/image71.wmf"/><Relationship Id="rId3" Type="http://schemas.openxmlformats.org/officeDocument/2006/relationships/image" Target="../media/image8.png"/><Relationship Id="rId21" Type="http://schemas.openxmlformats.org/officeDocument/2006/relationships/oleObject" Target="../embeddings/oleObject45.bin"/><Relationship Id="rId7" Type="http://schemas.openxmlformats.org/officeDocument/2006/relationships/image" Target="../media/image61.png"/><Relationship Id="rId12" Type="http://schemas.openxmlformats.org/officeDocument/2006/relationships/image" Target="../media/image64.wmf"/><Relationship Id="rId17" Type="http://schemas.openxmlformats.org/officeDocument/2006/relationships/oleObject" Target="../embeddings/oleObject43.bin"/><Relationship Id="rId25" Type="http://schemas.openxmlformats.org/officeDocument/2006/relationships/oleObject" Target="../embeddings/oleObject47.bin"/><Relationship Id="rId2" Type="http://schemas.openxmlformats.org/officeDocument/2006/relationships/notesSlide" Target="../notesSlides/notesSlide11.xml"/><Relationship Id="rId16" Type="http://schemas.openxmlformats.org/officeDocument/2006/relationships/image" Target="../media/image66.wmf"/><Relationship Id="rId20" Type="http://schemas.openxmlformats.org/officeDocument/2006/relationships/image" Target="../media/image68.wmf"/><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oleObject" Target="../embeddings/oleObject40.bin"/><Relationship Id="rId24" Type="http://schemas.openxmlformats.org/officeDocument/2006/relationships/image" Target="../media/image70.wmf"/><Relationship Id="rId5" Type="http://schemas.openxmlformats.org/officeDocument/2006/relationships/image" Target="../media/image74.png"/><Relationship Id="rId15" Type="http://schemas.openxmlformats.org/officeDocument/2006/relationships/oleObject" Target="../embeddings/oleObject42.bin"/><Relationship Id="rId23" Type="http://schemas.openxmlformats.org/officeDocument/2006/relationships/oleObject" Target="../embeddings/oleObject46.bin"/><Relationship Id="rId10" Type="http://schemas.openxmlformats.org/officeDocument/2006/relationships/image" Target="../media/image63.wmf"/><Relationship Id="rId19" Type="http://schemas.openxmlformats.org/officeDocument/2006/relationships/oleObject" Target="../embeddings/oleObject44.bin"/><Relationship Id="rId9" Type="http://schemas.openxmlformats.org/officeDocument/2006/relationships/oleObject" Target="../embeddings/oleObject39.bin"/><Relationship Id="rId14" Type="http://schemas.openxmlformats.org/officeDocument/2006/relationships/image" Target="../media/image65.wmf"/><Relationship Id="rId22" Type="http://schemas.openxmlformats.org/officeDocument/2006/relationships/image" Target="../media/image69.wmf"/></Relationships>
</file>

<file path=ppt/slides/_rels/slide14.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75.wmf"/><Relationship Id="rId3" Type="http://schemas.openxmlformats.org/officeDocument/2006/relationships/image" Target="../media/image5.png"/><Relationship Id="rId12" Type="http://schemas.openxmlformats.org/officeDocument/2006/relationships/oleObject" Target="../embeddings/oleObject48.bin"/><Relationship Id="rId2" Type="http://schemas.openxmlformats.org/officeDocument/2006/relationships/notesSlide" Target="../notesSlides/notesSlide12.xml"/><Relationship Id="rId16"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74.emf"/><Relationship Id="rId5" Type="http://schemas.openxmlformats.org/officeDocument/2006/relationships/image" Target="../media/image6.png"/><Relationship Id="rId15" Type="http://schemas.openxmlformats.org/officeDocument/2006/relationships/image" Target="../media/image76.wmf"/><Relationship Id="rId10" Type="http://schemas.openxmlformats.org/officeDocument/2006/relationships/image" Target="../media/image73.emf"/><Relationship Id="rId4" Type="http://schemas.microsoft.com/office/2007/relationships/hdphoto" Target="../media/hdphoto1.wdp"/><Relationship Id="rId9" Type="http://schemas.openxmlformats.org/officeDocument/2006/relationships/image" Target="../media/image72.png"/><Relationship Id="rId14" Type="http://schemas.openxmlformats.org/officeDocument/2006/relationships/oleObject" Target="../embeddings/oleObject49.bin"/></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8.emf"/><Relationship Id="rId5" Type="http://schemas.openxmlformats.org/officeDocument/2006/relationships/image" Target="../media/image77.wmf"/><Relationship Id="rId4" Type="http://schemas.openxmlformats.org/officeDocument/2006/relationships/oleObject" Target="../embeddings/oleObject5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oleObject" Target="../embeddings/oleObject53.bin"/><Relationship Id="rId18" Type="http://schemas.openxmlformats.org/officeDocument/2006/relationships/image" Target="../media/image85.wmf"/><Relationship Id="rId3" Type="http://schemas.openxmlformats.org/officeDocument/2006/relationships/image" Target="../media/image8.png"/><Relationship Id="rId21" Type="http://schemas.openxmlformats.org/officeDocument/2006/relationships/oleObject" Target="../embeddings/oleObject57.bin"/><Relationship Id="rId7" Type="http://schemas.openxmlformats.org/officeDocument/2006/relationships/image" Target="../media/image290.png"/><Relationship Id="rId12" Type="http://schemas.openxmlformats.org/officeDocument/2006/relationships/image" Target="../media/image82.emf"/><Relationship Id="rId17" Type="http://schemas.openxmlformats.org/officeDocument/2006/relationships/oleObject" Target="../embeddings/oleObject55.bin"/><Relationship Id="rId2" Type="http://schemas.openxmlformats.org/officeDocument/2006/relationships/notesSlide" Target="../notesSlides/notesSlide14.xml"/><Relationship Id="rId16" Type="http://schemas.openxmlformats.org/officeDocument/2006/relationships/image" Target="../media/image84.wmf"/><Relationship Id="rId20" Type="http://schemas.openxmlformats.org/officeDocument/2006/relationships/image" Target="../media/image86.wmf"/><Relationship Id="rId1" Type="http://schemas.openxmlformats.org/officeDocument/2006/relationships/slideLayout" Target="../slideLayouts/slideLayout2.xml"/><Relationship Id="rId11" Type="http://schemas.openxmlformats.org/officeDocument/2006/relationships/image" Target="../media/image81.wmf"/><Relationship Id="rId5" Type="http://schemas.openxmlformats.org/officeDocument/2006/relationships/image" Target="../media/image30.png"/><Relationship Id="rId15" Type="http://schemas.openxmlformats.org/officeDocument/2006/relationships/oleObject" Target="../embeddings/oleObject54.bin"/><Relationship Id="rId10" Type="http://schemas.openxmlformats.org/officeDocument/2006/relationships/oleObject" Target="../embeddings/oleObject52.bin"/><Relationship Id="rId19" Type="http://schemas.openxmlformats.org/officeDocument/2006/relationships/oleObject" Target="../embeddings/oleObject56.bin"/><Relationship Id="rId4" Type="http://schemas.openxmlformats.org/officeDocument/2006/relationships/image" Target="../media/image29.png"/><Relationship Id="rId9" Type="http://schemas.openxmlformats.org/officeDocument/2006/relationships/image" Target="../media/image80.wmf"/><Relationship Id="rId14" Type="http://schemas.openxmlformats.org/officeDocument/2006/relationships/image" Target="../media/image83.wmf"/><Relationship Id="rId22" Type="http://schemas.openxmlformats.org/officeDocument/2006/relationships/image" Target="../media/image87.wmf"/></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90.wmf"/><Relationship Id="rId18" Type="http://schemas.openxmlformats.org/officeDocument/2006/relationships/oleObject" Target="../embeddings/oleObject63.bin"/><Relationship Id="rId26" Type="http://schemas.openxmlformats.org/officeDocument/2006/relationships/oleObject" Target="../embeddings/oleObject67.bin"/><Relationship Id="rId3" Type="http://schemas.openxmlformats.org/officeDocument/2006/relationships/image" Target="../media/image8.png"/><Relationship Id="rId21" Type="http://schemas.openxmlformats.org/officeDocument/2006/relationships/image" Target="../media/image94.wmf"/><Relationship Id="rId7" Type="http://schemas.openxmlformats.org/officeDocument/2006/relationships/image" Target="../media/image41.png"/><Relationship Id="rId12" Type="http://schemas.openxmlformats.org/officeDocument/2006/relationships/oleObject" Target="../embeddings/oleObject60.bin"/><Relationship Id="rId17" Type="http://schemas.openxmlformats.org/officeDocument/2006/relationships/image" Target="../media/image92.wmf"/><Relationship Id="rId25" Type="http://schemas.openxmlformats.org/officeDocument/2006/relationships/image" Target="../media/image96.wmf"/><Relationship Id="rId2" Type="http://schemas.openxmlformats.org/officeDocument/2006/relationships/notesSlide" Target="../notesSlides/notesSlide15.xml"/><Relationship Id="rId16" Type="http://schemas.openxmlformats.org/officeDocument/2006/relationships/oleObject" Target="../embeddings/oleObject62.bin"/><Relationship Id="rId20" Type="http://schemas.openxmlformats.org/officeDocument/2006/relationships/oleObject" Target="../embeddings/oleObject64.bin"/><Relationship Id="rId1" Type="http://schemas.openxmlformats.org/officeDocument/2006/relationships/slideLayout" Target="../slideLayouts/slideLayout2.xml"/><Relationship Id="rId11" Type="http://schemas.openxmlformats.org/officeDocument/2006/relationships/image" Target="../media/image89.wmf"/><Relationship Id="rId24" Type="http://schemas.openxmlformats.org/officeDocument/2006/relationships/oleObject" Target="../embeddings/oleObject66.bin"/><Relationship Id="rId5" Type="http://schemas.openxmlformats.org/officeDocument/2006/relationships/image" Target="../media/image88.wmf"/><Relationship Id="rId15" Type="http://schemas.openxmlformats.org/officeDocument/2006/relationships/image" Target="../media/image91.wmf"/><Relationship Id="rId23" Type="http://schemas.openxmlformats.org/officeDocument/2006/relationships/image" Target="../media/image95.wmf"/><Relationship Id="rId28" Type="http://schemas.openxmlformats.org/officeDocument/2006/relationships/image" Target="../media/image98.emf"/><Relationship Id="rId10" Type="http://schemas.openxmlformats.org/officeDocument/2006/relationships/oleObject" Target="../embeddings/oleObject59.bin"/><Relationship Id="rId19" Type="http://schemas.openxmlformats.org/officeDocument/2006/relationships/image" Target="../media/image93.wmf"/><Relationship Id="rId4" Type="http://schemas.openxmlformats.org/officeDocument/2006/relationships/oleObject" Target="../embeddings/oleObject58.bin"/><Relationship Id="rId9" Type="http://schemas.openxmlformats.org/officeDocument/2006/relationships/image" Target="../media/image50.png"/><Relationship Id="rId14" Type="http://schemas.openxmlformats.org/officeDocument/2006/relationships/oleObject" Target="../embeddings/oleObject61.bin"/><Relationship Id="rId22" Type="http://schemas.openxmlformats.org/officeDocument/2006/relationships/oleObject" Target="../embeddings/oleObject65.bin"/><Relationship Id="rId27" Type="http://schemas.openxmlformats.org/officeDocument/2006/relationships/image" Target="../media/image97.wmf"/></Relationships>
</file>

<file path=ppt/slides/_rels/slide1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06.sv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jpeg"/><Relationship Id="rId1" Type="http://schemas.openxmlformats.org/officeDocument/2006/relationships/slideLayout" Target="../slideLayouts/slideLayout18.xml"/><Relationship Id="rId6" Type="http://schemas.openxmlformats.org/officeDocument/2006/relationships/image" Target="../media/image104.svg"/><Relationship Id="rId11" Type="http://schemas.openxmlformats.org/officeDocument/2006/relationships/image" Target="../media/image109.gif"/><Relationship Id="rId5" Type="http://schemas.openxmlformats.org/officeDocument/2006/relationships/image" Target="../media/image103.png"/><Relationship Id="rId10" Type="http://schemas.openxmlformats.org/officeDocument/2006/relationships/image" Target="../media/image108.svg"/><Relationship Id="rId4" Type="http://schemas.openxmlformats.org/officeDocument/2006/relationships/image" Target="../media/image102.svg"/><Relationship Id="rId9" Type="http://schemas.openxmlformats.org/officeDocument/2006/relationships/image" Target="../media/image10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3.bin"/><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oleObject" Target="../embeddings/oleObject2.bin"/><Relationship Id="rId5" Type="http://schemas.microsoft.com/office/2007/relationships/hdphoto" Target="../media/hdphoto1.wdp"/><Relationship Id="rId10" Type="http://schemas.openxmlformats.org/officeDocument/2006/relationships/image" Target="../media/image10.wmf"/><Relationship Id="rId4" Type="http://schemas.openxmlformats.org/officeDocument/2006/relationships/image" Target="../media/image5.png"/><Relationship Id="rId9" Type="http://schemas.openxmlformats.org/officeDocument/2006/relationships/oleObject" Target="../embeddings/oleObject1.bin"/><Relationship Id="rId1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emf"/><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6.bin"/><Relationship Id="rId18" Type="http://schemas.openxmlformats.org/officeDocument/2006/relationships/image" Target="../media/image20.wm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emf"/><Relationship Id="rId17" Type="http://schemas.openxmlformats.org/officeDocument/2006/relationships/oleObject" Target="../embeddings/oleObject8.bin"/><Relationship Id="rId2" Type="http://schemas.openxmlformats.org/officeDocument/2006/relationships/notesSlide" Target="../notesSlides/notesSlide4.xml"/><Relationship Id="rId16"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6.wmf"/><Relationship Id="rId5" Type="http://schemas.microsoft.com/office/2007/relationships/hdphoto" Target="../media/hdphoto1.wdp"/><Relationship Id="rId15" Type="http://schemas.openxmlformats.org/officeDocument/2006/relationships/oleObject" Target="../embeddings/oleObject7.bin"/><Relationship Id="rId10" Type="http://schemas.openxmlformats.org/officeDocument/2006/relationships/oleObject" Target="../embeddings/oleObject5.bin"/><Relationship Id="rId4" Type="http://schemas.openxmlformats.org/officeDocument/2006/relationships/image" Target="../media/image5.png"/><Relationship Id="rId9" Type="http://schemas.openxmlformats.org/officeDocument/2006/relationships/image" Target="../media/image15.wmf"/><Relationship Id="rId14" Type="http://schemas.openxmlformats.org/officeDocument/2006/relationships/image" Target="../media/image18.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0.bin"/><Relationship Id="rId18" Type="http://schemas.openxmlformats.org/officeDocument/2006/relationships/image" Target="../media/image24.wm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emf"/><Relationship Id="rId17" Type="http://schemas.openxmlformats.org/officeDocument/2006/relationships/oleObject" Target="../embeddings/oleObject12.bin"/><Relationship Id="rId2" Type="http://schemas.openxmlformats.org/officeDocument/2006/relationships/notesSlide" Target="../notesSlides/notesSlide5.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6.wmf"/><Relationship Id="rId5" Type="http://schemas.microsoft.com/office/2007/relationships/hdphoto" Target="../media/hdphoto1.wdp"/><Relationship Id="rId15" Type="http://schemas.openxmlformats.org/officeDocument/2006/relationships/oleObject" Target="../embeddings/oleObject11.bin"/><Relationship Id="rId10" Type="http://schemas.openxmlformats.org/officeDocument/2006/relationships/oleObject" Target="../embeddings/oleObject5.bin"/><Relationship Id="rId19" Type="http://schemas.openxmlformats.org/officeDocument/2006/relationships/oleObject" Target="../embeddings/oleObject13.bin"/><Relationship Id="rId4" Type="http://schemas.openxmlformats.org/officeDocument/2006/relationships/image" Target="../media/image5.png"/><Relationship Id="rId9" Type="http://schemas.openxmlformats.org/officeDocument/2006/relationships/image" Target="../media/image21.wmf"/><Relationship Id="rId14" Type="http://schemas.openxmlformats.org/officeDocument/2006/relationships/image" Target="../media/image22.wmf"/><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4.png"/><Relationship Id="rId7"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26.wmf"/><Relationship Id="rId10" Type="http://schemas.openxmlformats.org/officeDocument/2006/relationships/image" Target="../media/image14.emf"/><Relationship Id="rId4" Type="http://schemas.openxmlformats.org/officeDocument/2006/relationships/oleObject" Target="../embeddings/oleObject14.bin"/><Relationship Id="rId9" Type="http://schemas.openxmlformats.org/officeDocument/2006/relationships/image" Target="../media/image28.wmf"/></Relationships>
</file>

<file path=ppt/slides/_rels/slide9.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oleObject" Target="../embeddings/oleObject19.bin"/><Relationship Id="rId3" Type="http://schemas.openxmlformats.org/officeDocument/2006/relationships/image" Target="../media/image4.png"/><Relationship Id="rId12" Type="http://schemas.openxmlformats.org/officeDocument/2006/relationships/image" Target="../media/image32.wmf"/><Relationship Id="rId17" Type="http://schemas.openxmlformats.org/officeDocument/2006/relationships/image" Target="../media/image35.emf"/><Relationship Id="rId2" Type="http://schemas.openxmlformats.org/officeDocument/2006/relationships/notesSlide" Target="../notesSlides/notesSlide7.xml"/><Relationship Id="rId16" Type="http://schemas.openxmlformats.org/officeDocument/2006/relationships/image" Target="../media/image34.wmf"/><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oleObject" Target="../embeddings/oleObject18.bin"/><Relationship Id="rId5" Type="http://schemas.openxmlformats.org/officeDocument/2006/relationships/image" Target="../media/image29.png"/><Relationship Id="rId15" Type="http://schemas.openxmlformats.org/officeDocument/2006/relationships/oleObject" Target="../embeddings/oleObject20.bin"/><Relationship Id="rId10" Type="http://schemas.openxmlformats.org/officeDocument/2006/relationships/image" Target="../media/image31.wmf"/><Relationship Id="rId4" Type="http://schemas.openxmlformats.org/officeDocument/2006/relationships/image" Target="../media/image8.png"/><Relationship Id="rId9" Type="http://schemas.openxmlformats.org/officeDocument/2006/relationships/oleObject" Target="../embeddings/oleObject17.bin"/><Relationship Id="rId1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51B2-4557-011E-0FD4-C883E6340C39}"/>
              </a:ext>
            </a:extLst>
          </p:cNvPr>
          <p:cNvSpPr>
            <a:spLocks noGrp="1"/>
          </p:cNvSpPr>
          <p:nvPr>
            <p:ph type="title"/>
          </p:nvPr>
        </p:nvSpPr>
        <p:spPr/>
        <p:style>
          <a:lnRef idx="0">
            <a:scrgbClr r="0" g="0" b="0"/>
          </a:lnRef>
          <a:fillRef idx="1001">
            <a:schemeClr val="lt2"/>
          </a:fillRef>
          <a:effectRef idx="0">
            <a:scrgbClr r="0" g="0" b="0"/>
          </a:effectRef>
          <a:fontRef idx="major"/>
        </p:style>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en-US" sz="4000" b="1" dirty="0">
                <a:ln/>
                <a:solidFill>
                  <a:srgbClr val="FF0000"/>
                </a:solidFill>
                <a:latin typeface="+mn-lt"/>
              </a:rPr>
              <a:t>SỞ GIÁO DỤC &amp; ĐÀO TẠO BÌNH ĐỊNH</a:t>
            </a:r>
            <a:br>
              <a:rPr lang="en-US" sz="4000" b="1" dirty="0">
                <a:ln/>
                <a:solidFill>
                  <a:srgbClr val="FF0000"/>
                </a:solidFill>
                <a:latin typeface="+mn-lt"/>
              </a:rPr>
            </a:br>
            <a:r>
              <a:rPr lang="en-US" sz="4000" b="1" dirty="0">
                <a:ln/>
                <a:solidFill>
                  <a:srgbClr val="FF0000"/>
                </a:solidFill>
                <a:latin typeface="+mn-lt"/>
              </a:rPr>
              <a:t>TRƯỜNG THPT NGÔ LÊ TÂN</a:t>
            </a:r>
          </a:p>
        </p:txBody>
      </p:sp>
      <p:sp>
        <p:nvSpPr>
          <p:cNvPr id="3" name="Content Placeholder 2">
            <a:extLst>
              <a:ext uri="{FF2B5EF4-FFF2-40B4-BE49-F238E27FC236}">
                <a16:creationId xmlns:a16="http://schemas.microsoft.com/office/drawing/2014/main" id="{A7743988-4DF8-51BF-DFD3-D635F4D630E2}"/>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lgn="ctr">
              <a:buNone/>
            </a:pPr>
            <a:endParaRPr lang="en-US" sz="4000" b="1" dirty="0">
              <a:solidFill>
                <a:srgbClr val="004600"/>
              </a:solidFill>
              <a:latin typeface="Bodoni MT" panose="02070603080606020203" pitchFamily="18" charset="0"/>
            </a:endParaRPr>
          </a:p>
          <a:p>
            <a:pPr marL="0" indent="0" algn="ctr">
              <a:buNone/>
            </a:pPr>
            <a:endParaRPr lang="en-US" sz="4000" b="1" dirty="0">
              <a:solidFill>
                <a:srgbClr val="004600"/>
              </a:solidFill>
              <a:latin typeface="Bodoni MT" panose="02070603080606020203" pitchFamily="18" charset="0"/>
            </a:endParaRPr>
          </a:p>
          <a:p>
            <a:pPr marL="0" indent="0" algn="ctr">
              <a:buNone/>
            </a:pPr>
            <a:endParaRPr lang="en-US" sz="4000" b="1" dirty="0">
              <a:solidFill>
                <a:srgbClr val="004600"/>
              </a:solidFill>
              <a:latin typeface="Bodoni MT" panose="02070603080606020203" pitchFamily="18" charset="0"/>
            </a:endParaRPr>
          </a:p>
          <a:p>
            <a:pPr marL="0" indent="0" algn="ctr">
              <a:buNone/>
            </a:pPr>
            <a:r>
              <a:rPr lang="en-US" sz="5200" b="1" dirty="0">
                <a:solidFill>
                  <a:srgbClr val="004600"/>
                </a:solidFill>
                <a:latin typeface="Bodoni MT" panose="02070603080606020203" pitchFamily="18" charset="0"/>
              </a:rPr>
              <a:t>BÀI</a:t>
            </a:r>
            <a:r>
              <a:rPr lang="en-US" sz="5200" b="1" dirty="0">
                <a:solidFill>
                  <a:schemeClr val="accent3">
                    <a:lumMod val="50000"/>
                  </a:schemeClr>
                </a:solidFill>
                <a:latin typeface="Bodoni MT" panose="02070603080606020203" pitchFamily="18" charset="0"/>
              </a:rPr>
              <a:t> 6: HỆ THỨC LƯỢNG TRONG TAM GIÁC</a:t>
            </a:r>
          </a:p>
          <a:p>
            <a:pPr marL="0" indent="0" algn="ctr">
              <a:buNone/>
            </a:pPr>
            <a:r>
              <a:rPr lang="en-US" sz="4100" b="1" dirty="0">
                <a:solidFill>
                  <a:schemeClr val="accent3">
                    <a:lumMod val="50000"/>
                  </a:schemeClr>
                </a:solidFill>
                <a:latin typeface="Times New Roman" panose="02020603050405020304" pitchFamily="18" charset="0"/>
                <a:cs typeface="Times New Roman" panose="02020603050405020304" pitchFamily="18" charset="0"/>
              </a:rPr>
              <a:t>(</a:t>
            </a:r>
            <a:r>
              <a:rPr lang="en-US" sz="4100" b="1" dirty="0" err="1">
                <a:solidFill>
                  <a:schemeClr val="accent3">
                    <a:lumMod val="50000"/>
                  </a:schemeClr>
                </a:solidFill>
                <a:latin typeface="Times New Roman" panose="02020603050405020304" pitchFamily="18" charset="0"/>
                <a:cs typeface="Times New Roman" panose="02020603050405020304" pitchFamily="18" charset="0"/>
              </a:rPr>
              <a:t>Tiết</a:t>
            </a:r>
            <a:r>
              <a:rPr lang="en-US" sz="4100" b="1" dirty="0">
                <a:solidFill>
                  <a:schemeClr val="accent3">
                    <a:lumMod val="50000"/>
                  </a:schemeClr>
                </a:solidFill>
                <a:latin typeface="Times New Roman" panose="02020603050405020304" pitchFamily="18" charset="0"/>
                <a:cs typeface="Times New Roman" panose="02020603050405020304" pitchFamily="18" charset="0"/>
              </a:rPr>
              <a:t> 1)</a:t>
            </a:r>
          </a:p>
          <a:p>
            <a:pPr marL="0" indent="0" algn="ctr">
              <a:buNone/>
            </a:pPr>
            <a:endParaRPr lang="en-US" sz="4000" b="1" dirty="0">
              <a:solidFill>
                <a:schemeClr val="accent3">
                  <a:lumMod val="50000"/>
                </a:schemeClr>
              </a:solidFill>
              <a:latin typeface="Bodoni MT" panose="02070603080606020203" pitchFamily="18" charset="0"/>
            </a:endParaRPr>
          </a:p>
          <a:p>
            <a:pPr marL="0" indent="0" algn="ctr">
              <a:buNone/>
            </a:pPr>
            <a:endParaRPr lang="en-US" sz="4000" b="1" dirty="0">
              <a:solidFill>
                <a:schemeClr val="accent3">
                  <a:lumMod val="50000"/>
                </a:schemeClr>
              </a:solidFill>
              <a:latin typeface="Bodoni MT" panose="02070603080606020203" pitchFamily="18" charset="0"/>
            </a:endParaRPr>
          </a:p>
          <a:p>
            <a:pPr marL="0" indent="0" algn="ctr">
              <a:buNone/>
            </a:pPr>
            <a:r>
              <a:rPr lang="en-US" sz="4000" b="1" dirty="0">
                <a:solidFill>
                  <a:schemeClr val="accent3">
                    <a:lumMod val="50000"/>
                  </a:schemeClr>
                </a:solidFill>
                <a:latin typeface="Bodoni MT" panose="02070603080606020203" pitchFamily="18" charset="0"/>
              </a:rPr>
              <a:t>                                                    </a:t>
            </a:r>
            <a:r>
              <a:rPr lang="en-US" sz="2800" b="1" dirty="0">
                <a:solidFill>
                  <a:schemeClr val="accent1">
                    <a:lumMod val="75000"/>
                  </a:schemeClr>
                </a:solidFill>
                <a:latin typeface="Bodoni MT" panose="02070603080606020203" pitchFamily="18" charset="0"/>
              </a:rPr>
              <a:t>GV: NGUYỄN THỊ HƯƠNG</a:t>
            </a:r>
          </a:p>
          <a:p>
            <a:pPr marL="0" indent="0" algn="ctr">
              <a:buNone/>
            </a:pPr>
            <a:r>
              <a:rPr lang="en-US" sz="2800" b="1" dirty="0">
                <a:solidFill>
                  <a:schemeClr val="accent1">
                    <a:lumMod val="75000"/>
                  </a:schemeClr>
                </a:solidFill>
                <a:latin typeface="Bodoni MT" panose="02070603080606020203" pitchFamily="18" charset="0"/>
              </a:rPr>
              <a:t>                                              LỚP: 10A3</a:t>
            </a:r>
            <a:endParaRPr lang="en-US" sz="4000" b="1" dirty="0">
              <a:solidFill>
                <a:schemeClr val="accent1">
                  <a:lumMod val="75000"/>
                </a:schemeClr>
              </a:solidFill>
              <a:latin typeface="Bodoni MT" panose="02070603080606020203" pitchFamily="18" charset="0"/>
            </a:endParaRPr>
          </a:p>
        </p:txBody>
      </p:sp>
    </p:spTree>
    <p:extLst>
      <p:ext uri="{BB962C8B-B14F-4D97-AF65-F5344CB8AC3E}">
        <p14:creationId xmlns:p14="http://schemas.microsoft.com/office/powerpoint/2010/main" val="368700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536" y="230832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588" y="42703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2" name="TextBox 21"/>
          <p:cNvSpPr txBox="1"/>
          <p:nvPr/>
        </p:nvSpPr>
        <p:spPr>
          <a:xfrm>
            <a:off x="242401" y="2750479"/>
            <a:ext cx="7189624" cy="954107"/>
          </a:xfrm>
          <a:prstGeom prst="rect">
            <a:avLst/>
          </a:prstGeom>
          <a:noFill/>
        </p:spPr>
        <p:txBody>
          <a:bodyPr wrap="square" rtlCol="0">
            <a:spAutoFit/>
          </a:bodyPr>
          <a:lstStyle/>
          <a:p>
            <a:r>
              <a:rPr lang="en-US" sz="2800" b="1">
                <a:latin typeface="Arial" pitchFamily="34" charset="0"/>
                <a:cs typeface="Arial" pitchFamily="34" charset="0"/>
              </a:rPr>
              <a:t>Áp dụng định lí cô sin cho tam giác ABC, ta có :</a:t>
            </a:r>
            <a:endParaRPr lang="vi-VN" sz="28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85820801"/>
              </p:ext>
            </p:extLst>
          </p:nvPr>
        </p:nvGraphicFramePr>
        <p:xfrm>
          <a:off x="2198091" y="3256107"/>
          <a:ext cx="3622386" cy="479136"/>
        </p:xfrm>
        <a:graphic>
          <a:graphicData uri="http://schemas.openxmlformats.org/presentationml/2006/ole">
            <mc:AlternateContent xmlns:mc="http://schemas.openxmlformats.org/markup-compatibility/2006">
              <mc:Choice xmlns:v="urn:schemas-microsoft-com:vml" Requires="v">
                <p:oleObj name="Equation" r:id="rId5" imgW="1536480" imgH="203040" progId="Equation.DSMT4">
                  <p:embed/>
                </p:oleObj>
              </mc:Choice>
              <mc:Fallback>
                <p:oleObj name="Equation" r:id="rId5" imgW="1536480" imgH="203040" progId="Equation.DSMT4">
                  <p:embed/>
                  <p:pic>
                    <p:nvPicPr>
                      <p:cNvPr id="0" name=""/>
                      <p:cNvPicPr>
                        <a:picLocks noChangeAspect="1" noChangeArrowheads="1"/>
                      </p:cNvPicPr>
                      <p:nvPr/>
                    </p:nvPicPr>
                    <p:blipFill>
                      <a:blip r:embed="rId6"/>
                      <a:srcRect/>
                      <a:stretch>
                        <a:fillRect/>
                      </a:stretch>
                    </p:blipFill>
                    <p:spPr bwMode="auto">
                      <a:xfrm>
                        <a:off x="2198091" y="3256107"/>
                        <a:ext cx="3622386" cy="4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p:cNvGrpSpPr/>
          <p:nvPr/>
        </p:nvGrpSpPr>
        <p:grpSpPr>
          <a:xfrm>
            <a:off x="201776" y="617145"/>
            <a:ext cx="11836235" cy="1600983"/>
            <a:chOff x="201776" y="617145"/>
            <a:chExt cx="11836235" cy="1600983"/>
          </a:xfrm>
        </p:grpSpPr>
        <p:sp>
          <p:nvSpPr>
            <p:cNvPr id="14" name="Rounded Rectangle 13"/>
            <p:cNvSpPr/>
            <p:nvPr/>
          </p:nvSpPr>
          <p:spPr>
            <a:xfrm>
              <a:off x="1966171" y="731836"/>
              <a:ext cx="10071840" cy="1394769"/>
            </a:xfrm>
            <a:prstGeom prst="roundRect">
              <a:avLst>
                <a:gd name="adj" fmla="val 9218"/>
              </a:avLst>
            </a:prstGeom>
            <a:gradFill flip="none" rotWithShape="1">
              <a:gsLst>
                <a:gs pos="0">
                  <a:srgbClr val="C2C7C1"/>
                </a:gs>
                <a:gs pos="50000">
                  <a:srgbClr val="C8D4C6"/>
                </a:gs>
                <a:gs pos="100000">
                  <a:schemeClr val="bg1"/>
                </a:gs>
              </a:gsLst>
              <a:lin ang="189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3493" t="12538" r="16345" b="11211"/>
            <a:stretch/>
          </p:blipFill>
          <p:spPr>
            <a:xfrm>
              <a:off x="242401" y="617145"/>
              <a:ext cx="1592235" cy="1600983"/>
            </a:xfrm>
            <a:prstGeom prst="rect">
              <a:avLst/>
            </a:prstGeom>
          </p:spPr>
        </p:pic>
        <p:sp>
          <p:nvSpPr>
            <p:cNvPr id="19" name="TextBox 18"/>
            <p:cNvSpPr txBox="1"/>
            <p:nvPr/>
          </p:nvSpPr>
          <p:spPr>
            <a:xfrm>
              <a:off x="1966171" y="914400"/>
              <a:ext cx="9786937" cy="954107"/>
            </a:xfrm>
            <a:prstGeom prst="rect">
              <a:avLst/>
            </a:prstGeom>
            <a:noFill/>
          </p:spPr>
          <p:txBody>
            <a:bodyPr wrap="square" rtlCol="0">
              <a:spAutoFit/>
            </a:bodyPr>
            <a:lstStyle/>
            <a:p>
              <a:r>
                <a:rPr lang="en-US" sz="2800" b="1">
                  <a:latin typeface="Arial" pitchFamily="34" charset="0"/>
                  <a:cs typeface="Arial" pitchFamily="34" charset="0"/>
                </a:rPr>
                <a:t>Từ định lí côsin, hãy viết các công thức tính cosA, cosB  cosC theo độ dài các cạnh a, b, c của tam giác ABC</a:t>
              </a:r>
              <a:endParaRPr lang="vi-VN" sz="2800" b="1">
                <a:latin typeface="Arial" pitchFamily="34" charset="0"/>
                <a:cs typeface="Arial" pitchFamily="34" charset="0"/>
              </a:endParaRPr>
            </a:p>
          </p:txBody>
        </p:sp>
        <p:pic>
          <p:nvPicPr>
            <p:cNvPr id="6983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776" y="1143000"/>
              <a:ext cx="1574800" cy="75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7694612" y="2180028"/>
            <a:ext cx="4361571" cy="2365375"/>
            <a:chOff x="7694612" y="2180028"/>
            <a:chExt cx="4361571" cy="2365375"/>
          </a:xfrm>
        </p:grpSpPr>
        <p:sp>
          <p:nvSpPr>
            <p:cNvPr id="17" name="Rounded Rectangle 16"/>
            <p:cNvSpPr/>
            <p:nvPr/>
          </p:nvSpPr>
          <p:spPr>
            <a:xfrm>
              <a:off x="7694612" y="2240436"/>
              <a:ext cx="4343399" cy="2244557"/>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837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796" y="2180028"/>
              <a:ext cx="4243387"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3" name="Object 22"/>
          <p:cNvGraphicFramePr>
            <a:graphicFrameLocks noChangeAspect="1"/>
          </p:cNvGraphicFramePr>
          <p:nvPr>
            <p:extLst>
              <p:ext uri="{D42A27DB-BD31-4B8C-83A1-F6EECF244321}">
                <p14:modId xmlns:p14="http://schemas.microsoft.com/office/powerpoint/2010/main" val="2260678805"/>
              </p:ext>
            </p:extLst>
          </p:nvPr>
        </p:nvGraphicFramePr>
        <p:xfrm>
          <a:off x="1971242" y="3813464"/>
          <a:ext cx="3472295" cy="987136"/>
        </p:xfrm>
        <a:graphic>
          <a:graphicData uri="http://schemas.openxmlformats.org/presentationml/2006/ole">
            <mc:AlternateContent xmlns:mc="http://schemas.openxmlformats.org/markup-compatibility/2006">
              <mc:Choice xmlns:v="urn:schemas-microsoft-com:vml" Requires="v">
                <p:oleObj name="Equation" r:id="rId10" imgW="1473120" imgH="419040" progId="Equation.DSMT4">
                  <p:embed/>
                </p:oleObj>
              </mc:Choice>
              <mc:Fallback>
                <p:oleObj name="Equation" r:id="rId10" imgW="1473120" imgH="419040" progId="Equation.DSMT4">
                  <p:embed/>
                  <p:pic>
                    <p:nvPicPr>
                      <p:cNvPr id="0" name=""/>
                      <p:cNvPicPr>
                        <a:picLocks noChangeAspect="1" noChangeArrowheads="1"/>
                      </p:cNvPicPr>
                      <p:nvPr/>
                    </p:nvPicPr>
                    <p:blipFill>
                      <a:blip r:embed="rId11"/>
                      <a:srcRect/>
                      <a:stretch>
                        <a:fillRect/>
                      </a:stretch>
                    </p:blipFill>
                    <p:spPr bwMode="auto">
                      <a:xfrm>
                        <a:off x="1971242" y="3813464"/>
                        <a:ext cx="3472295" cy="98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227012" y="5053340"/>
            <a:ext cx="2133600" cy="523220"/>
          </a:xfrm>
          <a:prstGeom prst="rect">
            <a:avLst/>
          </a:prstGeom>
          <a:noFill/>
        </p:spPr>
        <p:txBody>
          <a:bodyPr wrap="square" rtlCol="0">
            <a:spAutoFit/>
          </a:bodyPr>
          <a:lstStyle/>
          <a:p>
            <a:r>
              <a:rPr lang="en-US" sz="2800" b="1">
                <a:latin typeface="Arial" pitchFamily="34" charset="0"/>
                <a:cs typeface="Arial" pitchFamily="34" charset="0"/>
              </a:rPr>
              <a:t>Tương tự :</a:t>
            </a:r>
            <a:endParaRPr lang="vi-VN" sz="28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430075877"/>
              </p:ext>
            </p:extLst>
          </p:nvPr>
        </p:nvGraphicFramePr>
        <p:xfrm>
          <a:off x="2390775" y="4810780"/>
          <a:ext cx="3052762" cy="987425"/>
        </p:xfrm>
        <a:graphic>
          <a:graphicData uri="http://schemas.openxmlformats.org/presentationml/2006/ole">
            <mc:AlternateContent xmlns:mc="http://schemas.openxmlformats.org/markup-compatibility/2006">
              <mc:Choice xmlns:v="urn:schemas-microsoft-com:vml" Requires="v">
                <p:oleObj name="Equation" r:id="rId12" imgW="1295280" imgH="419040" progId="Equation.DSMT4">
                  <p:embed/>
                </p:oleObj>
              </mc:Choice>
              <mc:Fallback>
                <p:oleObj name="Equation" r:id="rId12" imgW="1295280" imgH="419040" progId="Equation.DSMT4">
                  <p:embed/>
                  <p:pic>
                    <p:nvPicPr>
                      <p:cNvPr id="0" name=""/>
                      <p:cNvPicPr>
                        <a:picLocks noChangeAspect="1" noChangeArrowheads="1"/>
                      </p:cNvPicPr>
                      <p:nvPr/>
                    </p:nvPicPr>
                    <p:blipFill>
                      <a:blip r:embed="rId13"/>
                      <a:srcRect/>
                      <a:stretch>
                        <a:fillRect/>
                      </a:stretch>
                    </p:blipFill>
                    <p:spPr bwMode="auto">
                      <a:xfrm>
                        <a:off x="2390775" y="4810780"/>
                        <a:ext cx="305276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157105997"/>
              </p:ext>
            </p:extLst>
          </p:nvPr>
        </p:nvGraphicFramePr>
        <p:xfrm>
          <a:off x="2359024" y="5870575"/>
          <a:ext cx="3084513" cy="987425"/>
        </p:xfrm>
        <a:graphic>
          <a:graphicData uri="http://schemas.openxmlformats.org/presentationml/2006/ole">
            <mc:AlternateContent xmlns:mc="http://schemas.openxmlformats.org/markup-compatibility/2006">
              <mc:Choice xmlns:v="urn:schemas-microsoft-com:vml" Requires="v">
                <p:oleObj name="Equation" r:id="rId14" imgW="1307880" imgH="419040" progId="Equation.DSMT4">
                  <p:embed/>
                </p:oleObj>
              </mc:Choice>
              <mc:Fallback>
                <p:oleObj name="Equation" r:id="rId14" imgW="1307880" imgH="419040" progId="Equation.DSMT4">
                  <p:embed/>
                  <p:pic>
                    <p:nvPicPr>
                      <p:cNvPr id="0" name=""/>
                      <p:cNvPicPr>
                        <a:picLocks noChangeAspect="1" noChangeArrowheads="1"/>
                      </p:cNvPicPr>
                      <p:nvPr/>
                    </p:nvPicPr>
                    <p:blipFill>
                      <a:blip r:embed="rId15"/>
                      <a:srcRect/>
                      <a:stretch>
                        <a:fillRect/>
                      </a:stretch>
                    </p:blipFill>
                    <p:spPr bwMode="auto">
                      <a:xfrm>
                        <a:off x="2359024" y="5870575"/>
                        <a:ext cx="30845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0303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65272" y="190500"/>
            <a:ext cx="9953730" cy="1471052"/>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34" y="130576"/>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27" y="324142"/>
            <a:ext cx="1244955" cy="62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698302" y="628942"/>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effectLst>
                  <a:outerShdw blurRad="76200" dist="50800" dir="5400000" algn="tl" rotWithShape="0">
                    <a:srgbClr val="000000">
                      <a:alpha val="65000"/>
                    </a:srgbClr>
                  </a:outerShdw>
                </a:effectLst>
                <a:latin typeface=".VnCentury SchoolbookH" pitchFamily="34" charset="0"/>
              </a:rPr>
              <a:t>1</a:t>
            </a:r>
          </a:p>
        </p:txBody>
      </p:sp>
      <p:sp>
        <p:nvSpPr>
          <p:cNvPr id="59" name="Rounded Rectangle 58"/>
          <p:cNvSpPr/>
          <p:nvPr/>
        </p:nvSpPr>
        <p:spPr>
          <a:xfrm>
            <a:off x="7466012" y="1931987"/>
            <a:ext cx="4572000" cy="3427908"/>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936"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03437" y="223272"/>
            <a:ext cx="9677400" cy="1338828"/>
          </a:xfrm>
          <a:prstGeom prst="rect">
            <a:avLst/>
          </a:prstGeom>
          <a:noFill/>
        </p:spPr>
        <p:txBody>
          <a:bodyPr wrap="square" rtlCol="0">
            <a:spAutoFit/>
          </a:bodyPr>
          <a:lstStyle/>
          <a:p>
            <a:pPr algn="just"/>
            <a:r>
              <a:rPr lang="en-US" sz="2600" b="1">
                <a:latin typeface="Arial" pitchFamily="34" charset="0"/>
                <a:cs typeface="Arial" pitchFamily="34" charset="0"/>
              </a:rPr>
              <a:t>Tính khoảng cách giữa hai điểm ở hai đầu của một hồ nước. Biết từ một điểm cách hai đầu hồ lần lượt là 800m và 900m người quan sát nhìn hai điểm này dưới một góc 70</a:t>
            </a:r>
            <a:r>
              <a:rPr lang="en-US" sz="2600" b="1" baseline="30000">
                <a:latin typeface="Arial" pitchFamily="34" charset="0"/>
                <a:cs typeface="Arial" pitchFamily="34" charset="0"/>
              </a:rPr>
              <a:t>0</a:t>
            </a:r>
            <a:r>
              <a:rPr lang="en-US" sz="2600" b="1">
                <a:latin typeface="Arial" pitchFamily="34" charset="0"/>
                <a:cs typeface="Arial" pitchFamily="34" charset="0"/>
              </a:rPr>
              <a:t> .</a:t>
            </a:r>
            <a:endParaRPr lang="vi-VN" sz="2600" b="1">
              <a:latin typeface="Arial" pitchFamily="34" charset="0"/>
              <a:cs typeface="Arial" pitchFamily="34" charset="0"/>
            </a:endParaRPr>
          </a:p>
        </p:txBody>
      </p:sp>
      <p:sp>
        <p:nvSpPr>
          <p:cNvPr id="48" name="Rectangle 47"/>
          <p:cNvSpPr>
            <a:spLocks noChangeArrowheads="1"/>
          </p:cNvSpPr>
          <p:nvPr/>
        </p:nvSpPr>
        <p:spPr bwMode="auto">
          <a:xfrm>
            <a:off x="379412" y="2252961"/>
            <a:ext cx="6400800" cy="9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p>
            <a:pPr marL="457120" indent="-457120">
              <a:buFont typeface="Wingdings" pitchFamily="2" charset="2"/>
              <a:buChar char="v"/>
            </a:pPr>
            <a:r>
              <a:rPr lang="en-US" sz="2800" b="1">
                <a:latin typeface="Arial" pitchFamily="34" charset="0"/>
                <a:cs typeface="Arial" pitchFamily="34" charset="0"/>
              </a:rPr>
              <a:t>Khoảng cách giữa 2 điểm ở 2 đầu hồ nước bằng cạnh BC</a:t>
            </a:r>
            <a:endParaRPr lang="en-US" sz="3200">
              <a:latin typeface="Times New Roman" pitchFamily="18" charset="0"/>
              <a:cs typeface="Times New Roman" pitchFamily="18" charset="0"/>
            </a:endParaRPr>
          </a:p>
        </p:txBody>
      </p:sp>
      <p:graphicFrame>
        <p:nvGraphicFramePr>
          <p:cNvPr id="49" name="Object 4"/>
          <p:cNvGraphicFramePr>
            <a:graphicFrameLocks noChangeAspect="1"/>
          </p:cNvGraphicFramePr>
          <p:nvPr>
            <p:extLst>
              <p:ext uri="{D42A27DB-BD31-4B8C-83A1-F6EECF244321}">
                <p14:modId xmlns:p14="http://schemas.microsoft.com/office/powerpoint/2010/main" val="1216362830"/>
              </p:ext>
            </p:extLst>
          </p:nvPr>
        </p:nvGraphicFramePr>
        <p:xfrm>
          <a:off x="913897" y="3793897"/>
          <a:ext cx="5907088" cy="577850"/>
        </p:xfrm>
        <a:graphic>
          <a:graphicData uri="http://schemas.openxmlformats.org/presentationml/2006/ole">
            <mc:AlternateContent xmlns:mc="http://schemas.openxmlformats.org/markup-compatibility/2006">
              <mc:Choice xmlns:v="urn:schemas-microsoft-com:vml" Requires="v">
                <p:oleObj name="Equation" r:id="rId6" imgW="2158920" imgH="203040" progId="Equation.DSMT4">
                  <p:embed/>
                </p:oleObj>
              </mc:Choice>
              <mc:Fallback>
                <p:oleObj name="Equation" r:id="rId6" imgW="2158920" imgH="203040" progId="Equation.DSMT4">
                  <p:embed/>
                  <p:pic>
                    <p:nvPicPr>
                      <p:cNvPr id="0" name=""/>
                      <p:cNvPicPr>
                        <a:picLocks noChangeAspect="1" noChangeArrowheads="1"/>
                      </p:cNvPicPr>
                      <p:nvPr/>
                    </p:nvPicPr>
                    <p:blipFill>
                      <a:blip r:embed="rId7"/>
                      <a:srcRect/>
                      <a:stretch>
                        <a:fillRect/>
                      </a:stretch>
                    </p:blipFill>
                    <p:spPr bwMode="auto">
                      <a:xfrm>
                        <a:off x="913897" y="3793897"/>
                        <a:ext cx="5907088" cy="577850"/>
                      </a:xfrm>
                      <a:prstGeom prst="rect">
                        <a:avLst/>
                      </a:prstGeom>
                      <a:noFill/>
                      <a:ln>
                        <a:noFill/>
                      </a:ln>
                      <a:effectLst/>
                    </p:spPr>
                  </p:pic>
                </p:oleObj>
              </mc:Fallback>
            </mc:AlternateContent>
          </a:graphicData>
        </a:graphic>
      </p:graphicFrame>
      <p:grpSp>
        <p:nvGrpSpPr>
          <p:cNvPr id="9" name="Group 8"/>
          <p:cNvGrpSpPr/>
          <p:nvPr/>
        </p:nvGrpSpPr>
        <p:grpSpPr>
          <a:xfrm>
            <a:off x="7542774" y="1995015"/>
            <a:ext cx="4495238" cy="2983880"/>
            <a:chOff x="7490666" y="1683430"/>
            <a:chExt cx="4495238" cy="2983880"/>
          </a:xfrm>
        </p:grpSpPr>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rightnessContrast bright="7000" contrast="14000"/>
                      </a14:imgEffect>
                    </a14:imgLayer>
                  </a14:imgProps>
                </a:ext>
                <a:ext uri="{28A0092B-C50C-407E-A947-70E740481C1C}">
                  <a14:useLocalDpi xmlns:a14="http://schemas.microsoft.com/office/drawing/2010/main" val="0"/>
                </a:ext>
              </a:extLst>
            </a:blip>
            <a:stretch>
              <a:fillRect/>
            </a:stretch>
          </p:blipFill>
          <p:spPr>
            <a:xfrm>
              <a:off x="7490666" y="1683430"/>
              <a:ext cx="4495238" cy="2733334"/>
            </a:xfrm>
            <a:prstGeom prst="rect">
              <a:avLst/>
            </a:prstGeom>
          </p:spPr>
        </p:pic>
        <p:sp>
          <p:nvSpPr>
            <p:cNvPr id="8" name="TextBox 7"/>
            <p:cNvSpPr txBox="1"/>
            <p:nvPr/>
          </p:nvSpPr>
          <p:spPr>
            <a:xfrm>
              <a:off x="9675812" y="4267200"/>
              <a:ext cx="381000" cy="400110"/>
            </a:xfrm>
            <a:prstGeom prst="rect">
              <a:avLst/>
            </a:prstGeom>
            <a:noFill/>
          </p:spPr>
          <p:txBody>
            <a:bodyPr wrap="square" rtlCol="0">
              <a:spAutoFit/>
            </a:bodyPr>
            <a:lstStyle/>
            <a:p>
              <a:r>
                <a:rPr lang="en-US" sz="2000" b="1">
                  <a:latin typeface="Arial" pitchFamily="34" charset="0"/>
                  <a:cs typeface="Arial" pitchFamily="34" charset="0"/>
                </a:rPr>
                <a:t>A</a:t>
              </a:r>
            </a:p>
          </p:txBody>
        </p:sp>
        <p:sp>
          <p:nvSpPr>
            <p:cNvPr id="53" name="TextBox 52"/>
            <p:cNvSpPr txBox="1"/>
            <p:nvPr/>
          </p:nvSpPr>
          <p:spPr>
            <a:xfrm>
              <a:off x="7999412" y="2295502"/>
              <a:ext cx="381000" cy="400110"/>
            </a:xfrm>
            <a:prstGeom prst="rect">
              <a:avLst/>
            </a:prstGeom>
            <a:noFill/>
          </p:spPr>
          <p:txBody>
            <a:bodyPr wrap="square" rtlCol="0">
              <a:spAutoFit/>
            </a:bodyPr>
            <a:lstStyle/>
            <a:p>
              <a:r>
                <a:rPr lang="en-US" sz="2000" b="1">
                  <a:latin typeface="Arial" pitchFamily="34" charset="0"/>
                  <a:cs typeface="Arial" pitchFamily="34" charset="0"/>
                </a:rPr>
                <a:t>B</a:t>
              </a:r>
            </a:p>
          </p:txBody>
        </p:sp>
        <p:sp>
          <p:nvSpPr>
            <p:cNvPr id="54" name="TextBox 53"/>
            <p:cNvSpPr txBox="1"/>
            <p:nvPr/>
          </p:nvSpPr>
          <p:spPr>
            <a:xfrm>
              <a:off x="11085512" y="1810842"/>
              <a:ext cx="381000" cy="400110"/>
            </a:xfrm>
            <a:prstGeom prst="rect">
              <a:avLst/>
            </a:prstGeom>
            <a:noFill/>
          </p:spPr>
          <p:txBody>
            <a:bodyPr wrap="square" rtlCol="0">
              <a:spAutoFit/>
            </a:bodyPr>
            <a:lstStyle/>
            <a:p>
              <a:r>
                <a:rPr lang="en-US" sz="2000" b="1">
                  <a:latin typeface="Arial" pitchFamily="34" charset="0"/>
                  <a:cs typeface="Arial" pitchFamily="34" charset="0"/>
                </a:rPr>
                <a:t>C</a:t>
              </a:r>
            </a:p>
          </p:txBody>
        </p:sp>
      </p:grpSp>
      <p:sp>
        <p:nvSpPr>
          <p:cNvPr id="55" name="Rectangle 54"/>
          <p:cNvSpPr>
            <a:spLocks noChangeArrowheads="1"/>
          </p:cNvSpPr>
          <p:nvPr/>
        </p:nvSpPr>
        <p:spPr bwMode="auto">
          <a:xfrm>
            <a:off x="760412" y="3239921"/>
            <a:ext cx="6019800" cy="55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p>
            <a:r>
              <a:rPr lang="en-US" sz="2800" b="1">
                <a:latin typeface="Arial" pitchFamily="34" charset="0"/>
                <a:cs typeface="Arial" pitchFamily="34" charset="0"/>
              </a:rPr>
              <a:t>Theo định lí côsin , ta có :</a:t>
            </a:r>
            <a:endParaRPr lang="en-US" sz="3200">
              <a:latin typeface="Times New Roman" pitchFamily="18" charset="0"/>
              <a:cs typeface="Times New Roman" pitchFamily="18" charset="0"/>
            </a:endParaRPr>
          </a:p>
        </p:txBody>
      </p:sp>
      <p:graphicFrame>
        <p:nvGraphicFramePr>
          <p:cNvPr id="56" name="Object 4"/>
          <p:cNvGraphicFramePr>
            <a:graphicFrameLocks noChangeAspect="1"/>
          </p:cNvGraphicFramePr>
          <p:nvPr>
            <p:extLst>
              <p:ext uri="{D42A27DB-BD31-4B8C-83A1-F6EECF244321}">
                <p14:modId xmlns:p14="http://schemas.microsoft.com/office/powerpoint/2010/main" val="2101548013"/>
              </p:ext>
            </p:extLst>
          </p:nvPr>
        </p:nvGraphicFramePr>
        <p:xfrm>
          <a:off x="1751012" y="4446587"/>
          <a:ext cx="5627687" cy="577850"/>
        </p:xfrm>
        <a:graphic>
          <a:graphicData uri="http://schemas.openxmlformats.org/presentationml/2006/ole">
            <mc:AlternateContent xmlns:mc="http://schemas.openxmlformats.org/markup-compatibility/2006">
              <mc:Choice xmlns:v="urn:schemas-microsoft-com:vml" Requires="v">
                <p:oleObj name="Equation" r:id="rId10" imgW="2057400" imgH="203040" progId="Equation.DSMT4">
                  <p:embed/>
                </p:oleObj>
              </mc:Choice>
              <mc:Fallback>
                <p:oleObj name="Equation" r:id="rId10" imgW="2057400" imgH="203040" progId="Equation.DSMT4">
                  <p:embed/>
                  <p:pic>
                    <p:nvPicPr>
                      <p:cNvPr id="0" name=""/>
                      <p:cNvPicPr>
                        <a:picLocks noChangeAspect="1" noChangeArrowheads="1"/>
                      </p:cNvPicPr>
                      <p:nvPr/>
                    </p:nvPicPr>
                    <p:blipFill>
                      <a:blip r:embed="rId11"/>
                      <a:srcRect/>
                      <a:stretch>
                        <a:fillRect/>
                      </a:stretch>
                    </p:blipFill>
                    <p:spPr bwMode="auto">
                      <a:xfrm>
                        <a:off x="1751012" y="4446587"/>
                        <a:ext cx="5627687" cy="577850"/>
                      </a:xfrm>
                      <a:prstGeom prst="rect">
                        <a:avLst/>
                      </a:prstGeom>
                      <a:noFill/>
                      <a:ln>
                        <a:noFill/>
                      </a:ln>
                      <a:effectLst/>
                    </p:spPr>
                  </p:pic>
                </p:oleObj>
              </mc:Fallback>
            </mc:AlternateContent>
          </a:graphicData>
        </a:graphic>
      </p:graphicFrame>
      <p:graphicFrame>
        <p:nvGraphicFramePr>
          <p:cNvPr id="57" name="Object 4"/>
          <p:cNvGraphicFramePr>
            <a:graphicFrameLocks noChangeAspect="1"/>
          </p:cNvGraphicFramePr>
          <p:nvPr>
            <p:extLst>
              <p:ext uri="{D42A27DB-BD31-4B8C-83A1-F6EECF244321}">
                <p14:modId xmlns:p14="http://schemas.microsoft.com/office/powerpoint/2010/main" val="3769728545"/>
              </p:ext>
            </p:extLst>
          </p:nvPr>
        </p:nvGraphicFramePr>
        <p:xfrm>
          <a:off x="608012" y="5894387"/>
          <a:ext cx="2535237" cy="506413"/>
        </p:xfrm>
        <a:graphic>
          <a:graphicData uri="http://schemas.openxmlformats.org/presentationml/2006/ole">
            <mc:AlternateContent xmlns:mc="http://schemas.openxmlformats.org/markup-compatibility/2006">
              <mc:Choice xmlns:v="urn:schemas-microsoft-com:vml" Requires="v">
                <p:oleObj name="Equation" r:id="rId12" imgW="927000" imgH="177480" progId="Equation.DSMT4">
                  <p:embed/>
                </p:oleObj>
              </mc:Choice>
              <mc:Fallback>
                <p:oleObj name="Equation" r:id="rId12" imgW="927000" imgH="177480" progId="Equation.DSMT4">
                  <p:embed/>
                  <p:pic>
                    <p:nvPicPr>
                      <p:cNvPr id="0" name=""/>
                      <p:cNvPicPr>
                        <a:picLocks noChangeAspect="1" noChangeArrowheads="1"/>
                      </p:cNvPicPr>
                      <p:nvPr/>
                    </p:nvPicPr>
                    <p:blipFill>
                      <a:blip r:embed="rId13"/>
                      <a:srcRect/>
                      <a:stretch>
                        <a:fillRect/>
                      </a:stretch>
                    </p:blipFill>
                    <p:spPr bwMode="auto">
                      <a:xfrm>
                        <a:off x="608012" y="5894387"/>
                        <a:ext cx="2535237" cy="506413"/>
                      </a:xfrm>
                      <a:prstGeom prst="rect">
                        <a:avLst/>
                      </a:prstGeom>
                      <a:noFill/>
                      <a:ln>
                        <a:noFill/>
                      </a:ln>
                      <a:effectLst/>
                    </p:spPr>
                  </p:pic>
                </p:oleObj>
              </mc:Fallback>
            </mc:AlternateContent>
          </a:graphicData>
        </a:graphic>
      </p:graphicFrame>
      <p:graphicFrame>
        <p:nvGraphicFramePr>
          <p:cNvPr id="58" name="Object 4"/>
          <p:cNvGraphicFramePr>
            <a:graphicFrameLocks noChangeAspect="1"/>
          </p:cNvGraphicFramePr>
          <p:nvPr>
            <p:extLst>
              <p:ext uri="{D42A27DB-BD31-4B8C-83A1-F6EECF244321}">
                <p14:modId xmlns:p14="http://schemas.microsoft.com/office/powerpoint/2010/main" val="1596066240"/>
              </p:ext>
            </p:extLst>
          </p:nvPr>
        </p:nvGraphicFramePr>
        <p:xfrm>
          <a:off x="1751012" y="5243512"/>
          <a:ext cx="1703387" cy="506413"/>
        </p:xfrm>
        <a:graphic>
          <a:graphicData uri="http://schemas.openxmlformats.org/presentationml/2006/ole">
            <mc:AlternateContent xmlns:mc="http://schemas.openxmlformats.org/markup-compatibility/2006">
              <mc:Choice xmlns:v="urn:schemas-microsoft-com:vml" Requires="v">
                <p:oleObj name="Equation" r:id="rId14" imgW="622080" imgH="177480" progId="Equation.DSMT4">
                  <p:embed/>
                </p:oleObj>
              </mc:Choice>
              <mc:Fallback>
                <p:oleObj name="Equation" r:id="rId14" imgW="622080" imgH="177480" progId="Equation.DSMT4">
                  <p:embed/>
                  <p:pic>
                    <p:nvPicPr>
                      <p:cNvPr id="0" name=""/>
                      <p:cNvPicPr>
                        <a:picLocks noChangeAspect="1" noChangeArrowheads="1"/>
                      </p:cNvPicPr>
                      <p:nvPr/>
                    </p:nvPicPr>
                    <p:blipFill>
                      <a:blip r:embed="rId15"/>
                      <a:srcRect/>
                      <a:stretch>
                        <a:fillRect/>
                      </a:stretch>
                    </p:blipFill>
                    <p:spPr bwMode="auto">
                      <a:xfrm>
                        <a:off x="1751012" y="5243512"/>
                        <a:ext cx="1703387" cy="5064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33677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left)">
                                      <p:cBhvr>
                                        <p:cTn id="16" dur="500"/>
                                        <p:tgtEl>
                                          <p:spTgt spid="5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left)">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136" y="1676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15417" y="2209800"/>
            <a:ext cx="1272210" cy="461665"/>
          </a:xfrm>
          <a:prstGeom prst="rect">
            <a:avLst/>
          </a:prstGeom>
          <a:noFill/>
        </p:spPr>
        <p:txBody>
          <a:bodyPr wrap="square" rtlCol="0">
            <a:spAutoFit/>
          </a:bodyPr>
          <a:lstStyle/>
          <a:p>
            <a:r>
              <a:rPr lang="en-US" b="1">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38130341"/>
              </p:ext>
            </p:extLst>
          </p:nvPr>
        </p:nvGraphicFramePr>
        <p:xfrm>
          <a:off x="1327652" y="2209800"/>
          <a:ext cx="5300662" cy="479425"/>
        </p:xfrm>
        <a:graphic>
          <a:graphicData uri="http://schemas.openxmlformats.org/presentationml/2006/ole">
            <mc:AlternateContent xmlns:mc="http://schemas.openxmlformats.org/markup-compatibility/2006">
              <mc:Choice xmlns:v="urn:schemas-microsoft-com:vml" Requires="v">
                <p:oleObj name="Equation" r:id="rId4" imgW="2247840" imgH="203040" progId="Equation.DSMT4">
                  <p:embed/>
                </p:oleObj>
              </mc:Choice>
              <mc:Fallback>
                <p:oleObj name="Equation" r:id="rId4" imgW="2247840" imgH="203040" progId="Equation.DSMT4">
                  <p:embed/>
                  <p:pic>
                    <p:nvPicPr>
                      <p:cNvPr id="0" name=""/>
                      <p:cNvPicPr>
                        <a:picLocks noChangeAspect="1" noChangeArrowheads="1"/>
                      </p:cNvPicPr>
                      <p:nvPr/>
                    </p:nvPicPr>
                    <p:blipFill>
                      <a:blip r:embed="rId5"/>
                      <a:srcRect/>
                      <a:stretch>
                        <a:fillRect/>
                      </a:stretch>
                    </p:blipFill>
                    <p:spPr bwMode="auto">
                      <a:xfrm>
                        <a:off x="1327652" y="2209800"/>
                        <a:ext cx="53006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74612" y="76200"/>
            <a:ext cx="11963400" cy="1683430"/>
            <a:chOff x="74612" y="0"/>
            <a:chExt cx="11963400" cy="1683430"/>
          </a:xfrm>
        </p:grpSpPr>
        <p:sp>
          <p:nvSpPr>
            <p:cNvPr id="33" name="Rounded Rectangle 32"/>
            <p:cNvSpPr/>
            <p:nvPr/>
          </p:nvSpPr>
          <p:spPr>
            <a:xfrm>
              <a:off x="1172864" y="152400"/>
              <a:ext cx="10865148" cy="1276350"/>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1903412" y="264316"/>
                  <a:ext cx="10134600" cy="935834"/>
                </a:xfrm>
                <a:prstGeom prst="rect">
                  <a:avLst/>
                </a:prstGeom>
                <a:noFill/>
              </p:spPr>
              <p:txBody>
                <a:bodyPr wrap="square" rtlCol="0">
                  <a:spAutoFit/>
                </a:bodyPr>
                <a:lstStyle/>
                <a:p>
                  <a:r>
                    <a:rPr lang="en-US" sz="2700" b="1">
                      <a:latin typeface="Arial" pitchFamily="34" charset="0"/>
                      <a:cs typeface="Arial" pitchFamily="34" charset="0"/>
                    </a:rPr>
                    <a:t>Cho tam giác ABC có </a:t>
                  </a:r>
                  <a14:m>
                    <m:oMath xmlns:m="http://schemas.openxmlformats.org/officeDocument/2006/math">
                      <m:r>
                        <a:rPr lang="en-US" sz="2700" b="1" i="1" smtClean="0">
                          <a:latin typeface="Cambria Math"/>
                          <a:cs typeface="Arial" pitchFamily="34" charset="0"/>
                        </a:rPr>
                        <m:t>𝑨𝑩</m:t>
                      </m:r>
                      <m:r>
                        <a:rPr lang="en-US" sz="2700" b="1" i="1" smtClean="0">
                          <a:latin typeface="Cambria Math"/>
                          <a:cs typeface="Arial" pitchFamily="34" charset="0"/>
                        </a:rPr>
                        <m:t>=</m:t>
                      </m:r>
                      <m:r>
                        <a:rPr lang="en-US" sz="2700" b="1" i="1" smtClean="0">
                          <a:latin typeface="Cambria Math"/>
                          <a:cs typeface="Arial" pitchFamily="34" charset="0"/>
                        </a:rPr>
                        <m:t>𝟓</m:t>
                      </m:r>
                      <m:r>
                        <a:rPr lang="en-US" sz="2700" b="1" i="1" smtClean="0">
                          <a:latin typeface="Cambria Math"/>
                          <a:cs typeface="Arial" pitchFamily="34" charset="0"/>
                        </a:rPr>
                        <m:t> , </m:t>
                      </m:r>
                      <m:r>
                        <a:rPr lang="en-US" sz="2700" b="1" i="1" smtClean="0">
                          <a:latin typeface="Cambria Math"/>
                          <a:cs typeface="Arial" pitchFamily="34" charset="0"/>
                        </a:rPr>
                        <m:t>𝑨𝑪</m:t>
                      </m:r>
                      <m:r>
                        <a:rPr lang="en-US" sz="2700" b="1" i="1" smtClean="0">
                          <a:latin typeface="Cambria Math"/>
                          <a:cs typeface="Arial" pitchFamily="34" charset="0"/>
                        </a:rPr>
                        <m:t>=</m:t>
                      </m:r>
                      <m:r>
                        <a:rPr lang="en-US" sz="2700" b="1" i="1" smtClean="0">
                          <a:latin typeface="Cambria Math"/>
                          <a:cs typeface="Arial" pitchFamily="34" charset="0"/>
                        </a:rPr>
                        <m:t>𝟖</m:t>
                      </m:r>
                      <m:r>
                        <a:rPr lang="en-US" sz="2700" b="1" i="1" smtClean="0">
                          <a:latin typeface="Cambria Math"/>
                          <a:cs typeface="Arial" pitchFamily="34" charset="0"/>
                        </a:rPr>
                        <m:t> , </m:t>
                      </m:r>
                      <m:acc>
                        <m:accPr>
                          <m:chr m:val="̂"/>
                          <m:ctrlPr>
                            <a:rPr lang="en-US" sz="2700" b="1" i="1" smtClean="0">
                              <a:latin typeface="Cambria Math" panose="02040503050406030204" pitchFamily="18" charset="0"/>
                              <a:cs typeface="Arial" pitchFamily="34" charset="0"/>
                            </a:rPr>
                          </m:ctrlPr>
                        </m:accPr>
                        <m:e>
                          <m:r>
                            <a:rPr lang="en-US" sz="2700" b="1" i="1" smtClean="0">
                              <a:latin typeface="Cambria Math"/>
                              <a:cs typeface="Arial" pitchFamily="34" charset="0"/>
                            </a:rPr>
                            <m:t>𝑨</m:t>
                          </m:r>
                        </m:e>
                      </m:acc>
                      <m:r>
                        <a:rPr lang="en-US" sz="2700" b="1" i="1" smtClean="0">
                          <a:latin typeface="Cambria Math"/>
                          <a:cs typeface="Arial" pitchFamily="34" charset="0"/>
                        </a:rPr>
                        <m:t>=</m:t>
                      </m:r>
                      <m:sSup>
                        <m:sSupPr>
                          <m:ctrlPr>
                            <a:rPr lang="en-US" sz="2700" b="1" i="1" smtClean="0">
                              <a:latin typeface="Cambria Math" panose="02040503050406030204" pitchFamily="18" charset="0"/>
                              <a:cs typeface="Arial" pitchFamily="34" charset="0"/>
                            </a:rPr>
                          </m:ctrlPr>
                        </m:sSupPr>
                        <m:e>
                          <m:r>
                            <a:rPr lang="en-US" sz="2700" b="1" i="1" smtClean="0">
                              <a:latin typeface="Cambria Math"/>
                              <a:cs typeface="Arial" pitchFamily="34" charset="0"/>
                            </a:rPr>
                            <m:t>𝟒𝟓</m:t>
                          </m:r>
                        </m:e>
                        <m:sup>
                          <m:r>
                            <a:rPr lang="en-US" sz="2700" b="1" i="1" smtClean="0">
                              <a:latin typeface="Cambria Math"/>
                              <a:cs typeface="Arial" pitchFamily="34" charset="0"/>
                            </a:rPr>
                            <m:t>𝟎</m:t>
                          </m:r>
                        </m:sup>
                      </m:sSup>
                    </m:oMath>
                  </a14:m>
                  <a:r>
                    <a:rPr lang="en-US" sz="2700" b="1">
                      <a:latin typeface="Arial" pitchFamily="34" charset="0"/>
                      <a:cs typeface="Arial" pitchFamily="34" charset="0"/>
                    </a:rPr>
                    <a:t> </a:t>
                  </a:r>
                  <a:br>
                    <a:rPr lang="en-US" sz="2700" b="1">
                      <a:latin typeface="Arial" pitchFamily="34" charset="0"/>
                      <a:cs typeface="Arial" pitchFamily="34" charset="0"/>
                    </a:rPr>
                  </a:br>
                  <a:r>
                    <a:rPr lang="en-US" sz="2700" b="1">
                      <a:latin typeface="Arial" pitchFamily="34" charset="0"/>
                      <a:cs typeface="Arial" pitchFamily="34" charset="0"/>
                    </a:rPr>
                    <a:t>Tính độ dài các cạnh và độ lớn các góc còn lại của tam giác </a:t>
                  </a:r>
                  <a:endParaRPr lang="vi-VN" sz="2700" b="1">
                    <a:latin typeface="Arial" pitchFamily="34" charset="0"/>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903412" y="264316"/>
                  <a:ext cx="10134600" cy="935834"/>
                </a:xfrm>
                <a:prstGeom prst="rect">
                  <a:avLst/>
                </a:prstGeom>
                <a:blipFill rotWithShape="1">
                  <a:blip r:embed="rId7"/>
                  <a:stretch>
                    <a:fillRect l="-1082" t="-3896" r="-120" b="-15584"/>
                  </a:stretch>
                </a:blipFill>
              </p:spPr>
              <p:txBody>
                <a:bodyPr/>
                <a:lstStyle/>
                <a:p>
                  <a:r>
                    <a:rPr lang="en-US">
                      <a:noFill/>
                    </a:rPr>
                    <a:t> </a:t>
                  </a:r>
                </a:p>
              </p:txBody>
            </p:sp>
          </mc:Fallback>
        </mc:AlternateContent>
        <p:pic>
          <p:nvPicPr>
            <p:cNvPr id="35" name="Picture 34"/>
            <p:cNvPicPr>
              <a:picLocks noChangeAspect="1"/>
            </p:cNvPicPr>
            <p:nvPr/>
          </p:nvPicPr>
          <p:blipFill rotWithShape="1">
            <a:blip r:embed="rId8" cstate="print">
              <a:extLst>
                <a:ext uri="{28A0092B-C50C-407E-A947-70E740481C1C}">
                  <a14:useLocalDpi xmlns:a14="http://schemas.microsoft.com/office/drawing/2010/main" val="0"/>
                </a:ext>
              </a:extLst>
            </a:blip>
            <a:srcRect l="13493" t="12538" r="16345" b="11211"/>
            <a:stretch/>
          </p:blipFill>
          <p:spPr>
            <a:xfrm>
              <a:off x="74612" y="0"/>
              <a:ext cx="1674230" cy="1683430"/>
            </a:xfrm>
            <a:prstGeom prst="rect">
              <a:avLst/>
            </a:prstGeom>
          </p:spPr>
        </p:pic>
        <p:sp>
          <p:nvSpPr>
            <p:cNvPr id="36" name="Rectangle 35"/>
            <p:cNvSpPr/>
            <p:nvPr/>
          </p:nvSpPr>
          <p:spPr>
            <a:xfrm>
              <a:off x="549340" y="370489"/>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pic>
          <p:nvPicPr>
            <p:cNvPr id="37" name="Picture 31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93" r="9819" b="20455"/>
            <a:stretch/>
          </p:blipFill>
          <p:spPr bwMode="auto">
            <a:xfrm>
              <a:off x="127622" y="262759"/>
              <a:ext cx="1447800" cy="5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7847012" y="1647018"/>
            <a:ext cx="4136994" cy="2543982"/>
            <a:chOff x="7847012" y="1570818"/>
            <a:chExt cx="4136994" cy="2543982"/>
          </a:xfrm>
        </p:grpSpPr>
        <p:sp>
          <p:nvSpPr>
            <p:cNvPr id="38" name="Rounded Rectangle 37"/>
            <p:cNvSpPr/>
            <p:nvPr/>
          </p:nvSpPr>
          <p:spPr>
            <a:xfrm>
              <a:off x="7847012" y="1570818"/>
              <a:ext cx="4136994" cy="2543982"/>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838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75612" y="1599393"/>
              <a:ext cx="384003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9" name="Object 38"/>
          <p:cNvGraphicFramePr>
            <a:graphicFrameLocks noChangeAspect="1"/>
          </p:cNvGraphicFramePr>
          <p:nvPr>
            <p:extLst>
              <p:ext uri="{D42A27DB-BD31-4B8C-83A1-F6EECF244321}">
                <p14:modId xmlns:p14="http://schemas.microsoft.com/office/powerpoint/2010/main" val="787291014"/>
              </p:ext>
            </p:extLst>
          </p:nvPr>
        </p:nvGraphicFramePr>
        <p:xfrm>
          <a:off x="2079753" y="2590800"/>
          <a:ext cx="3233737" cy="1019175"/>
        </p:xfrm>
        <a:graphic>
          <a:graphicData uri="http://schemas.openxmlformats.org/presentationml/2006/ole">
            <mc:AlternateContent xmlns:mc="http://schemas.openxmlformats.org/markup-compatibility/2006">
              <mc:Choice xmlns:v="urn:schemas-microsoft-com:vml" Requires="v">
                <p:oleObj name="Equation" r:id="rId11" imgW="1371600" imgH="431640" progId="Equation.DSMT4">
                  <p:embed/>
                </p:oleObj>
              </mc:Choice>
              <mc:Fallback>
                <p:oleObj name="Equation" r:id="rId11" imgW="1371600" imgH="431640" progId="Equation.DSMT4">
                  <p:embed/>
                  <p:pic>
                    <p:nvPicPr>
                      <p:cNvPr id="0" name=""/>
                      <p:cNvPicPr>
                        <a:picLocks noChangeAspect="1" noChangeArrowheads="1"/>
                      </p:cNvPicPr>
                      <p:nvPr/>
                    </p:nvPicPr>
                    <p:blipFill>
                      <a:blip r:embed="rId12"/>
                      <a:srcRect/>
                      <a:stretch>
                        <a:fillRect/>
                      </a:stretch>
                    </p:blipFill>
                    <p:spPr bwMode="auto">
                      <a:xfrm>
                        <a:off x="2079753" y="2590800"/>
                        <a:ext cx="3233737"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973469518"/>
              </p:ext>
            </p:extLst>
          </p:nvPr>
        </p:nvGraphicFramePr>
        <p:xfrm>
          <a:off x="5291137" y="2818593"/>
          <a:ext cx="1946275" cy="509588"/>
        </p:xfrm>
        <a:graphic>
          <a:graphicData uri="http://schemas.openxmlformats.org/presentationml/2006/ole">
            <mc:AlternateContent xmlns:mc="http://schemas.openxmlformats.org/markup-compatibility/2006">
              <mc:Choice xmlns:v="urn:schemas-microsoft-com:vml" Requires="v">
                <p:oleObj name="Equation" r:id="rId13" imgW="825480" imgH="215640" progId="Equation.DSMT4">
                  <p:embed/>
                </p:oleObj>
              </mc:Choice>
              <mc:Fallback>
                <p:oleObj name="Equation" r:id="rId13" imgW="825480" imgH="215640" progId="Equation.DSMT4">
                  <p:embed/>
                  <p:pic>
                    <p:nvPicPr>
                      <p:cNvPr id="0" name=""/>
                      <p:cNvPicPr>
                        <a:picLocks noChangeAspect="1" noChangeArrowheads="1"/>
                      </p:cNvPicPr>
                      <p:nvPr/>
                    </p:nvPicPr>
                    <p:blipFill>
                      <a:blip r:embed="rId14"/>
                      <a:srcRect/>
                      <a:stretch>
                        <a:fillRect/>
                      </a:stretch>
                    </p:blipFill>
                    <p:spPr bwMode="auto">
                      <a:xfrm>
                        <a:off x="5291137" y="2818593"/>
                        <a:ext cx="19462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4053651319"/>
              </p:ext>
            </p:extLst>
          </p:nvPr>
        </p:nvGraphicFramePr>
        <p:xfrm>
          <a:off x="1047750" y="3505200"/>
          <a:ext cx="2455862" cy="479425"/>
        </p:xfrm>
        <a:graphic>
          <a:graphicData uri="http://schemas.openxmlformats.org/presentationml/2006/ole">
            <mc:AlternateContent xmlns:mc="http://schemas.openxmlformats.org/markup-compatibility/2006">
              <mc:Choice xmlns:v="urn:schemas-microsoft-com:vml" Requires="v">
                <p:oleObj name="Equation" r:id="rId15" imgW="1041120" imgH="203040" progId="Equation.DSMT4">
                  <p:embed/>
                </p:oleObj>
              </mc:Choice>
              <mc:Fallback>
                <p:oleObj name="Equation" r:id="rId15" imgW="1041120" imgH="203040" progId="Equation.DSMT4">
                  <p:embed/>
                  <p:pic>
                    <p:nvPicPr>
                      <p:cNvPr id="0" name=""/>
                      <p:cNvPicPr>
                        <a:picLocks noChangeAspect="1" noChangeArrowheads="1"/>
                      </p:cNvPicPr>
                      <p:nvPr/>
                    </p:nvPicPr>
                    <p:blipFill>
                      <a:blip r:embed="rId16"/>
                      <a:srcRect/>
                      <a:stretch>
                        <a:fillRect/>
                      </a:stretch>
                    </p:blipFill>
                    <p:spPr bwMode="auto">
                      <a:xfrm>
                        <a:off x="1047750" y="3505200"/>
                        <a:ext cx="24558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607282272"/>
              </p:ext>
            </p:extLst>
          </p:nvPr>
        </p:nvGraphicFramePr>
        <p:xfrm>
          <a:off x="1065212" y="3961593"/>
          <a:ext cx="3922713" cy="989013"/>
        </p:xfrm>
        <a:graphic>
          <a:graphicData uri="http://schemas.openxmlformats.org/presentationml/2006/ole">
            <mc:AlternateContent xmlns:mc="http://schemas.openxmlformats.org/markup-compatibility/2006">
              <mc:Choice xmlns:v="urn:schemas-microsoft-com:vml" Requires="v">
                <p:oleObj name="Equation" r:id="rId17" imgW="1663560" imgH="419040" progId="Equation.DSMT4">
                  <p:embed/>
                </p:oleObj>
              </mc:Choice>
              <mc:Fallback>
                <p:oleObj name="Equation" r:id="rId17" imgW="1663560" imgH="419040" progId="Equation.DSMT4">
                  <p:embed/>
                  <p:pic>
                    <p:nvPicPr>
                      <p:cNvPr id="0" name=""/>
                      <p:cNvPicPr>
                        <a:picLocks noChangeAspect="1" noChangeArrowheads="1"/>
                      </p:cNvPicPr>
                      <p:nvPr/>
                    </p:nvPicPr>
                    <p:blipFill>
                      <a:blip r:embed="rId18"/>
                      <a:srcRect/>
                      <a:stretch>
                        <a:fillRect/>
                      </a:stretch>
                    </p:blipFill>
                    <p:spPr bwMode="auto">
                      <a:xfrm>
                        <a:off x="1065212" y="3961593"/>
                        <a:ext cx="39227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705288076"/>
              </p:ext>
            </p:extLst>
          </p:nvPr>
        </p:nvGraphicFramePr>
        <p:xfrm>
          <a:off x="4946500" y="4267200"/>
          <a:ext cx="1676400" cy="481013"/>
        </p:xfrm>
        <a:graphic>
          <a:graphicData uri="http://schemas.openxmlformats.org/presentationml/2006/ole">
            <mc:AlternateContent xmlns:mc="http://schemas.openxmlformats.org/markup-compatibility/2006">
              <mc:Choice xmlns:v="urn:schemas-microsoft-com:vml" Requires="v">
                <p:oleObj name="Equation" r:id="rId19" imgW="711000" imgH="203040" progId="Equation.DSMT4">
                  <p:embed/>
                </p:oleObj>
              </mc:Choice>
              <mc:Fallback>
                <p:oleObj name="Equation" r:id="rId19" imgW="711000" imgH="203040" progId="Equation.DSMT4">
                  <p:embed/>
                  <p:pic>
                    <p:nvPicPr>
                      <p:cNvPr id="0" name=""/>
                      <p:cNvPicPr>
                        <a:picLocks noChangeAspect="1" noChangeArrowheads="1"/>
                      </p:cNvPicPr>
                      <p:nvPr/>
                    </p:nvPicPr>
                    <p:blipFill>
                      <a:blip r:embed="rId20"/>
                      <a:srcRect/>
                      <a:stretch>
                        <a:fillRect/>
                      </a:stretch>
                    </p:blipFill>
                    <p:spPr bwMode="auto">
                      <a:xfrm>
                        <a:off x="4946500" y="4267200"/>
                        <a:ext cx="16764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008729195"/>
              </p:ext>
            </p:extLst>
          </p:nvPr>
        </p:nvGraphicFramePr>
        <p:xfrm>
          <a:off x="4265613" y="4830763"/>
          <a:ext cx="2124075" cy="481012"/>
        </p:xfrm>
        <a:graphic>
          <a:graphicData uri="http://schemas.openxmlformats.org/presentationml/2006/ole">
            <mc:AlternateContent xmlns:mc="http://schemas.openxmlformats.org/markup-compatibility/2006">
              <mc:Choice xmlns:v="urn:schemas-microsoft-com:vml" Requires="v">
                <p:oleObj name="Equation" r:id="rId21" imgW="901440" imgH="203040" progId="Equation.DSMT4">
                  <p:embed/>
                </p:oleObj>
              </mc:Choice>
              <mc:Fallback>
                <p:oleObj name="Equation" r:id="rId21" imgW="901440" imgH="203040" progId="Equation.DSMT4">
                  <p:embed/>
                  <p:pic>
                    <p:nvPicPr>
                      <p:cNvPr id="0" name=""/>
                      <p:cNvPicPr>
                        <a:picLocks noChangeAspect="1" noChangeArrowheads="1"/>
                      </p:cNvPicPr>
                      <p:nvPr/>
                    </p:nvPicPr>
                    <p:blipFill>
                      <a:blip r:embed="rId22"/>
                      <a:srcRect/>
                      <a:stretch>
                        <a:fillRect/>
                      </a:stretch>
                    </p:blipFill>
                    <p:spPr bwMode="auto">
                      <a:xfrm>
                        <a:off x="4265613" y="4830763"/>
                        <a:ext cx="21240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446116930"/>
              </p:ext>
            </p:extLst>
          </p:nvPr>
        </p:nvGraphicFramePr>
        <p:xfrm>
          <a:off x="1370012" y="5486400"/>
          <a:ext cx="3922713" cy="989013"/>
        </p:xfrm>
        <a:graphic>
          <a:graphicData uri="http://schemas.openxmlformats.org/presentationml/2006/ole">
            <mc:AlternateContent xmlns:mc="http://schemas.openxmlformats.org/markup-compatibility/2006">
              <mc:Choice xmlns:v="urn:schemas-microsoft-com:vml" Requires="v">
                <p:oleObj name="Equation" r:id="rId23" imgW="1663560" imgH="419040" progId="Equation.DSMT4">
                  <p:embed/>
                </p:oleObj>
              </mc:Choice>
              <mc:Fallback>
                <p:oleObj name="Equation" r:id="rId23" imgW="1663560" imgH="419040" progId="Equation.DSMT4">
                  <p:embed/>
                  <p:pic>
                    <p:nvPicPr>
                      <p:cNvPr id="0" name=""/>
                      <p:cNvPicPr>
                        <a:picLocks noChangeAspect="1" noChangeArrowheads="1"/>
                      </p:cNvPicPr>
                      <p:nvPr/>
                    </p:nvPicPr>
                    <p:blipFill>
                      <a:blip r:embed="rId24"/>
                      <a:srcRect/>
                      <a:stretch>
                        <a:fillRect/>
                      </a:stretch>
                    </p:blipFill>
                    <p:spPr bwMode="auto">
                      <a:xfrm>
                        <a:off x="1370012" y="5486400"/>
                        <a:ext cx="392271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689979923"/>
              </p:ext>
            </p:extLst>
          </p:nvPr>
        </p:nvGraphicFramePr>
        <p:xfrm>
          <a:off x="5399088" y="5781675"/>
          <a:ext cx="1466850" cy="481013"/>
        </p:xfrm>
        <a:graphic>
          <a:graphicData uri="http://schemas.openxmlformats.org/presentationml/2006/ole">
            <mc:AlternateContent xmlns:mc="http://schemas.openxmlformats.org/markup-compatibility/2006">
              <mc:Choice xmlns:v="urn:schemas-microsoft-com:vml" Requires="v">
                <p:oleObj name="Equation" r:id="rId25" imgW="622080" imgH="203040" progId="Equation.DSMT4">
                  <p:embed/>
                </p:oleObj>
              </mc:Choice>
              <mc:Fallback>
                <p:oleObj name="Equation" r:id="rId25" imgW="622080" imgH="203040" progId="Equation.DSMT4">
                  <p:embed/>
                  <p:pic>
                    <p:nvPicPr>
                      <p:cNvPr id="0" name=""/>
                      <p:cNvPicPr>
                        <a:picLocks noChangeAspect="1" noChangeArrowheads="1"/>
                      </p:cNvPicPr>
                      <p:nvPr/>
                    </p:nvPicPr>
                    <p:blipFill>
                      <a:blip r:embed="rId26"/>
                      <a:srcRect/>
                      <a:stretch>
                        <a:fillRect/>
                      </a:stretch>
                    </p:blipFill>
                    <p:spPr bwMode="auto">
                      <a:xfrm>
                        <a:off x="5399088" y="5781675"/>
                        <a:ext cx="14668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538417145"/>
              </p:ext>
            </p:extLst>
          </p:nvPr>
        </p:nvGraphicFramePr>
        <p:xfrm>
          <a:off x="5103812" y="6324600"/>
          <a:ext cx="2124075" cy="481012"/>
        </p:xfrm>
        <a:graphic>
          <a:graphicData uri="http://schemas.openxmlformats.org/presentationml/2006/ole">
            <mc:AlternateContent xmlns:mc="http://schemas.openxmlformats.org/markup-compatibility/2006">
              <mc:Choice xmlns:v="urn:schemas-microsoft-com:vml" Requires="v">
                <p:oleObj name="Equation" r:id="rId27" imgW="901440" imgH="203040" progId="Equation.DSMT4">
                  <p:embed/>
                </p:oleObj>
              </mc:Choice>
              <mc:Fallback>
                <p:oleObj name="Equation" r:id="rId27" imgW="901440" imgH="203040" progId="Equation.DSMT4">
                  <p:embed/>
                  <p:pic>
                    <p:nvPicPr>
                      <p:cNvPr id="0" name=""/>
                      <p:cNvPicPr>
                        <a:picLocks noChangeAspect="1" noChangeArrowheads="1"/>
                      </p:cNvPicPr>
                      <p:nvPr/>
                    </p:nvPicPr>
                    <p:blipFill>
                      <a:blip r:embed="rId28"/>
                      <a:srcRect/>
                      <a:stretch>
                        <a:fillRect/>
                      </a:stretch>
                    </p:blipFill>
                    <p:spPr bwMode="auto">
                      <a:xfrm>
                        <a:off x="5103812" y="6324600"/>
                        <a:ext cx="21240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85440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left)">
                                      <p:cBhvr>
                                        <p:cTn id="6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7999412" y="1683430"/>
            <a:ext cx="3984594" cy="2283754"/>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465" y="1724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1172864" y="120870"/>
            <a:ext cx="10865148" cy="1465341"/>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1979612" y="152400"/>
                <a:ext cx="9601200" cy="1184170"/>
              </a:xfrm>
              <a:prstGeom prst="rect">
                <a:avLst/>
              </a:prstGeom>
              <a:noFill/>
            </p:spPr>
            <p:txBody>
              <a:bodyPr wrap="square" rtlCol="0">
                <a:spAutoFit/>
              </a:bodyPr>
              <a:lstStyle/>
              <a:p>
                <a:pPr>
                  <a:lnSpc>
                    <a:spcPct val="150000"/>
                  </a:lnSpc>
                </a:pPr>
                <a:r>
                  <a:rPr lang="vi-VN" sz="2800" b="1">
                    <a:latin typeface="Arial" pitchFamily="34" charset="0"/>
                    <a:cs typeface="Arial" pitchFamily="34" charset="0"/>
                  </a:rPr>
                  <a:t>Cho tam giác ABC có </a:t>
                </a:r>
                <a14:m>
                  <m:oMath xmlns:m="http://schemas.openxmlformats.org/officeDocument/2006/math">
                    <m:r>
                      <a:rPr lang="en-US" sz="2800" b="1" i="1" smtClean="0">
                        <a:latin typeface="Cambria Math"/>
                        <a:cs typeface="Arial" pitchFamily="34" charset="0"/>
                      </a:rPr>
                      <m:t>𝑨𝑪</m:t>
                    </m:r>
                    <m:r>
                      <a:rPr lang="en-US" sz="2800" b="1" i="1" smtClean="0">
                        <a:latin typeface="Cambria Math"/>
                        <a:cs typeface="Arial" pitchFamily="34" charset="0"/>
                      </a:rPr>
                      <m:t>=</m:t>
                    </m:r>
                    <m:r>
                      <a:rPr lang="en-US" sz="2800" b="1" i="1" smtClean="0">
                        <a:latin typeface="Cambria Math"/>
                        <a:cs typeface="Arial" pitchFamily="34" charset="0"/>
                      </a:rPr>
                      <m:t>𝟏𝟎</m:t>
                    </m:r>
                    <m:r>
                      <a:rPr lang="en-US" sz="2800" b="1" i="1" smtClean="0">
                        <a:latin typeface="Cambria Math"/>
                        <a:cs typeface="Arial" pitchFamily="34" charset="0"/>
                      </a:rPr>
                      <m:t>𝒄𝒎</m:t>
                    </m:r>
                    <m:r>
                      <a:rPr lang="en-US" sz="2800" b="1" i="1" smtClean="0">
                        <a:latin typeface="Cambria Math"/>
                        <a:cs typeface="Arial" pitchFamily="34" charset="0"/>
                      </a:rPr>
                      <m:t> , </m:t>
                    </m:r>
                    <m:r>
                      <a:rPr lang="en-US" sz="2800" b="1" i="1" smtClean="0">
                        <a:latin typeface="Cambria Math"/>
                        <a:cs typeface="Arial" pitchFamily="34" charset="0"/>
                      </a:rPr>
                      <m:t>𝑩𝑪</m:t>
                    </m:r>
                    <m:r>
                      <a:rPr lang="en-US" sz="2800" b="1" i="1" smtClean="0">
                        <a:latin typeface="Cambria Math"/>
                        <a:cs typeface="Arial" pitchFamily="34" charset="0"/>
                      </a:rPr>
                      <m:t>=</m:t>
                    </m:r>
                    <m:r>
                      <a:rPr lang="en-US" sz="2800" b="1" i="1" smtClean="0">
                        <a:latin typeface="Cambria Math"/>
                        <a:cs typeface="Arial" pitchFamily="34" charset="0"/>
                      </a:rPr>
                      <m:t>𝟏𝟔</m:t>
                    </m:r>
                    <m:r>
                      <a:rPr lang="en-US" sz="2800" b="1" i="1" smtClean="0">
                        <a:latin typeface="Cambria Math"/>
                        <a:cs typeface="Arial" pitchFamily="34" charset="0"/>
                      </a:rPr>
                      <m:t>𝒄𝒎</m:t>
                    </m:r>
                    <m:r>
                      <a:rPr lang="en-US" sz="2800" b="1" i="1" smtClean="0">
                        <a:latin typeface="Cambria Math"/>
                        <a:cs typeface="Arial" pitchFamily="34" charset="0"/>
                      </a:rPr>
                      <m:t> , </m:t>
                    </m:r>
                    <m:r>
                      <a:rPr lang="en-US" sz="2800" b="1" i="1" smtClean="0">
                        <a:latin typeface="Cambria Math"/>
                        <a:cs typeface="Arial" pitchFamily="34" charset="0"/>
                      </a:rPr>
                      <m:t>𝑪</m:t>
                    </m:r>
                    <m:r>
                      <a:rPr lang="en-US" sz="2800" b="1" i="1" smtClean="0">
                        <a:latin typeface="Cambria Math"/>
                        <a:cs typeface="Arial" pitchFamily="34" charset="0"/>
                      </a:rPr>
                      <m:t>=</m:t>
                    </m:r>
                    <m:r>
                      <a:rPr lang="en-US" sz="2800" b="1" i="1" smtClean="0">
                        <a:latin typeface="Cambria Math"/>
                        <a:cs typeface="Arial" pitchFamily="34" charset="0"/>
                      </a:rPr>
                      <m:t>𝟏𝟏</m:t>
                    </m:r>
                    <m:sSup>
                      <m:sSupPr>
                        <m:ctrlPr>
                          <a:rPr lang="en-US" sz="2800" b="1" i="1" smtClean="0">
                            <a:latin typeface="Cambria Math" panose="02040503050406030204" pitchFamily="18" charset="0"/>
                            <a:cs typeface="Arial" pitchFamily="34" charset="0"/>
                          </a:rPr>
                        </m:ctrlPr>
                      </m:sSupPr>
                      <m:e>
                        <m:r>
                          <a:rPr lang="en-US" sz="2800" b="1" i="1" smtClean="0">
                            <a:latin typeface="Cambria Math"/>
                            <a:cs typeface="Arial" pitchFamily="34" charset="0"/>
                          </a:rPr>
                          <m:t>𝟎</m:t>
                        </m:r>
                      </m:e>
                      <m:sup>
                        <m:r>
                          <a:rPr lang="en-US" sz="2800" b="1" i="1" smtClean="0">
                            <a:latin typeface="Cambria Math"/>
                            <a:cs typeface="Arial" pitchFamily="34" charset="0"/>
                          </a:rPr>
                          <m:t>𝟎</m:t>
                        </m:r>
                      </m:sup>
                    </m:sSup>
                  </m:oMath>
                </a14:m>
                <a:endParaRPr lang="en-US" sz="2800" b="1">
                  <a:latin typeface="Arial" pitchFamily="34" charset="0"/>
                  <a:cs typeface="Arial" pitchFamily="34" charset="0"/>
                </a:endParaRPr>
              </a:p>
              <a:p>
                <a:r>
                  <a:rPr lang="vi-VN" sz="2800" b="1">
                    <a:latin typeface="Arial" pitchFamily="34" charset="0"/>
                    <a:cs typeface="Arial" pitchFamily="34" charset="0"/>
                  </a:rPr>
                  <a:t>Tính cạnh AB và các góc A, B của tam giác đó.</a:t>
                </a:r>
              </a:p>
            </p:txBody>
          </p:sp>
        </mc:Choice>
        <mc:Fallback xmlns="">
          <p:sp>
            <p:nvSpPr>
              <p:cNvPr id="16" name="TextBox 15"/>
              <p:cNvSpPr txBox="1">
                <a:spLocks noRot="1" noChangeAspect="1" noMove="1" noResize="1" noEditPoints="1" noAdjustHandles="1" noChangeArrowheads="1" noChangeShapeType="1" noTextEdit="1"/>
              </p:cNvSpPr>
              <p:nvPr/>
            </p:nvSpPr>
            <p:spPr>
              <a:xfrm>
                <a:off x="1979612" y="152400"/>
                <a:ext cx="9601200" cy="1184170"/>
              </a:xfrm>
              <a:prstGeom prst="rect">
                <a:avLst/>
              </a:prstGeom>
              <a:blipFill rotWithShape="1">
                <a:blip r:embed="rId5"/>
                <a:stretch>
                  <a:fillRect l="-1333" b="-13402"/>
                </a:stretch>
              </a:blipFill>
            </p:spPr>
            <p:txBody>
              <a:bodyPr/>
              <a:lstStyle/>
              <a:p>
                <a:r>
                  <a:rPr lang="en-US">
                    <a:noFill/>
                  </a:rPr>
                  <a:t> </a:t>
                </a:r>
              </a:p>
            </p:txBody>
          </p:sp>
        </mc:Fallback>
      </mc:AlternateContent>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76782" y="0"/>
            <a:ext cx="1674230" cy="1683430"/>
          </a:xfrm>
          <a:prstGeom prst="rect">
            <a:avLst/>
          </a:prstGeom>
        </p:spPr>
      </p:pic>
      <p:sp>
        <p:nvSpPr>
          <p:cNvPr id="19" name="Rectangle 18"/>
          <p:cNvSpPr/>
          <p:nvPr/>
        </p:nvSpPr>
        <p:spPr>
          <a:xfrm>
            <a:off x="551510" y="370489"/>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p>
        </p:txBody>
      </p:sp>
      <p:pic>
        <p:nvPicPr>
          <p:cNvPr id="669708" name="Picture 12"/>
          <p:cNvPicPr>
            <a:picLocks noChangeAspect="1" noChangeArrowheads="1"/>
          </p:cNvPicPr>
          <p:nvPr/>
        </p:nvPicPr>
        <p:blipFill rotWithShape="1">
          <a:blip r:embed="rId7">
            <a:extLst>
              <a:ext uri="{28A0092B-C50C-407E-A947-70E740481C1C}">
                <a14:useLocalDpi xmlns:a14="http://schemas.microsoft.com/office/drawing/2010/main" val="0"/>
              </a:ext>
            </a:extLst>
          </a:blip>
          <a:srcRect l="5699" b="23607"/>
          <a:stretch/>
        </p:blipFill>
        <p:spPr bwMode="auto">
          <a:xfrm>
            <a:off x="217143" y="323378"/>
            <a:ext cx="1533869" cy="44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0269" name="Picture 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1963" y="1638321"/>
            <a:ext cx="3902044"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70311" y="2087914"/>
            <a:ext cx="1523603" cy="595035"/>
          </a:xfrm>
          <a:prstGeom prst="rect">
            <a:avLst/>
          </a:prstGeom>
          <a:noFill/>
        </p:spPr>
        <p:txBody>
          <a:bodyPr wrap="square" lIns="121899" tIns="60949" rIns="121899" bIns="60949" rtlCol="0">
            <a:spAutoFit/>
          </a:bodyPr>
          <a:lstStyle/>
          <a:p>
            <a:pPr marL="457120" indent="-457120">
              <a:buFont typeface="Wingdings" pitchFamily="2" charset="2"/>
              <a:buChar char="v"/>
            </a:pPr>
            <a:r>
              <a:rPr lang="en-US" sz="2800" b="1">
                <a:latin typeface="Arial" pitchFamily="34" charset="0"/>
                <a:cs typeface="Arial" pitchFamily="34" charset="0"/>
              </a:rPr>
              <a:t>Đặt</a:t>
            </a:r>
            <a:r>
              <a:rPr lang="en-US" sz="3100">
                <a:latin typeface="Times New Roman" pitchFamily="18" charset="0"/>
                <a:cs typeface="Times New Roman" pitchFamily="18" charset="0"/>
              </a:rPr>
              <a:t> :</a:t>
            </a:r>
            <a:endParaRPr lang="vi-VN" sz="3100">
              <a:latin typeface="Times New Roman" pitchFamily="18" charset="0"/>
              <a:cs typeface="Times New Roman"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561881893"/>
              </p:ext>
            </p:extLst>
          </p:nvPr>
        </p:nvGraphicFramePr>
        <p:xfrm>
          <a:off x="1693912" y="2149549"/>
          <a:ext cx="3885188" cy="533400"/>
        </p:xfrm>
        <a:graphic>
          <a:graphicData uri="http://schemas.openxmlformats.org/presentationml/2006/ole">
            <mc:AlternateContent xmlns:mc="http://schemas.openxmlformats.org/markup-compatibility/2006">
              <mc:Choice xmlns:v="urn:schemas-microsoft-com:vml" Requires="v">
                <p:oleObj name="Equation" r:id="rId9" imgW="1473120" imgH="203040" progId="Equation.DSMT4">
                  <p:embed/>
                </p:oleObj>
              </mc:Choice>
              <mc:Fallback>
                <p:oleObj name="Equation" r:id="rId9" imgW="1473120" imgH="203040" progId="Equation.DSMT4">
                  <p:embed/>
                  <p:pic>
                    <p:nvPicPr>
                      <p:cNvPr id="0" name=""/>
                      <p:cNvPicPr/>
                      <p:nvPr/>
                    </p:nvPicPr>
                    <p:blipFill>
                      <a:blip r:embed="rId10"/>
                      <a:stretch>
                        <a:fillRect/>
                      </a:stretch>
                    </p:blipFill>
                    <p:spPr>
                      <a:xfrm>
                        <a:off x="1693912" y="2149549"/>
                        <a:ext cx="3885188" cy="533400"/>
                      </a:xfrm>
                      <a:prstGeom prst="rect">
                        <a:avLst/>
                      </a:prstGeom>
                    </p:spPr>
                  </p:pic>
                </p:oleObj>
              </mc:Fallback>
            </mc:AlternateContent>
          </a:graphicData>
        </a:graphic>
      </p:graphicFrame>
      <p:sp>
        <p:nvSpPr>
          <p:cNvPr id="27" name="TextBox 26"/>
          <p:cNvSpPr txBox="1"/>
          <p:nvPr/>
        </p:nvSpPr>
        <p:spPr>
          <a:xfrm>
            <a:off x="282230" y="2590800"/>
            <a:ext cx="5789692" cy="595035"/>
          </a:xfrm>
          <a:prstGeom prst="rect">
            <a:avLst/>
          </a:prstGeom>
          <a:noFill/>
        </p:spPr>
        <p:txBody>
          <a:bodyPr wrap="square" lIns="121899" tIns="60949" rIns="121899" bIns="60949" rtlCol="0">
            <a:spAutoFit/>
          </a:bodyPr>
          <a:lstStyle/>
          <a:p>
            <a:r>
              <a:rPr lang="en-US" sz="2800" b="1">
                <a:latin typeface="Arial" pitchFamily="34" charset="0"/>
                <a:cs typeface="Arial" pitchFamily="34" charset="0"/>
              </a:rPr>
              <a:t>Theo định lí cosin, ta có </a:t>
            </a:r>
            <a:r>
              <a:rPr lang="en-US" sz="3100">
                <a:latin typeface="Times New Roman" pitchFamily="18" charset="0"/>
                <a:cs typeface="Times New Roman" pitchFamily="18" charset="0"/>
              </a:rPr>
              <a:t>:</a:t>
            </a:r>
            <a:endParaRPr lang="vi-VN" sz="3100">
              <a:latin typeface="Times New Roman" pitchFamily="18" charset="0"/>
              <a:cs typeface="Times New Roman"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334748057"/>
              </p:ext>
            </p:extLst>
          </p:nvPr>
        </p:nvGraphicFramePr>
        <p:xfrm>
          <a:off x="1073023" y="3200400"/>
          <a:ext cx="3885188" cy="533400"/>
        </p:xfrm>
        <a:graphic>
          <a:graphicData uri="http://schemas.openxmlformats.org/presentationml/2006/ole">
            <mc:AlternateContent xmlns:mc="http://schemas.openxmlformats.org/markup-compatibility/2006">
              <mc:Choice xmlns:v="urn:schemas-microsoft-com:vml" Requires="v">
                <p:oleObj name="Equation" r:id="rId11" imgW="1473120" imgH="203040" progId="Equation.DSMT4">
                  <p:embed/>
                </p:oleObj>
              </mc:Choice>
              <mc:Fallback>
                <p:oleObj name="Equation" r:id="rId11" imgW="1473120" imgH="203040" progId="Equation.DSMT4">
                  <p:embed/>
                  <p:pic>
                    <p:nvPicPr>
                      <p:cNvPr id="0" name=""/>
                      <p:cNvPicPr/>
                      <p:nvPr/>
                    </p:nvPicPr>
                    <p:blipFill>
                      <a:blip r:embed="rId12"/>
                      <a:stretch>
                        <a:fillRect/>
                      </a:stretch>
                    </p:blipFill>
                    <p:spPr>
                      <a:xfrm>
                        <a:off x="1073023" y="3200400"/>
                        <a:ext cx="3885188" cy="533400"/>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127238098"/>
              </p:ext>
            </p:extLst>
          </p:nvPr>
        </p:nvGraphicFramePr>
        <p:xfrm>
          <a:off x="1546442" y="3810000"/>
          <a:ext cx="4721054" cy="599016"/>
        </p:xfrm>
        <a:graphic>
          <a:graphicData uri="http://schemas.openxmlformats.org/presentationml/2006/ole">
            <mc:AlternateContent xmlns:mc="http://schemas.openxmlformats.org/markup-compatibility/2006">
              <mc:Choice xmlns:v="urn:schemas-microsoft-com:vml" Requires="v">
                <p:oleObj name="Equation" r:id="rId13" imgW="1790640" imgH="228600" progId="Equation.DSMT4">
                  <p:embed/>
                </p:oleObj>
              </mc:Choice>
              <mc:Fallback>
                <p:oleObj name="Equation" r:id="rId13" imgW="1790640" imgH="228600" progId="Equation.DSMT4">
                  <p:embed/>
                  <p:pic>
                    <p:nvPicPr>
                      <p:cNvPr id="0" name=""/>
                      <p:cNvPicPr/>
                      <p:nvPr/>
                    </p:nvPicPr>
                    <p:blipFill>
                      <a:blip r:embed="rId14"/>
                      <a:stretch>
                        <a:fillRect/>
                      </a:stretch>
                    </p:blipFill>
                    <p:spPr>
                      <a:xfrm>
                        <a:off x="1546442" y="3810000"/>
                        <a:ext cx="4721054" cy="599016"/>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0581234"/>
              </p:ext>
            </p:extLst>
          </p:nvPr>
        </p:nvGraphicFramePr>
        <p:xfrm>
          <a:off x="6272622" y="3886200"/>
          <a:ext cx="1574390" cy="531283"/>
        </p:xfrm>
        <a:graphic>
          <a:graphicData uri="http://schemas.openxmlformats.org/presentationml/2006/ole">
            <mc:AlternateContent xmlns:mc="http://schemas.openxmlformats.org/markup-compatibility/2006">
              <mc:Choice xmlns:v="urn:schemas-microsoft-com:vml" Requires="v">
                <p:oleObj name="Equation" r:id="rId15" imgW="596880" imgH="203040" progId="Equation.DSMT4">
                  <p:embed/>
                </p:oleObj>
              </mc:Choice>
              <mc:Fallback>
                <p:oleObj name="Equation" r:id="rId15" imgW="596880" imgH="203040" progId="Equation.DSMT4">
                  <p:embed/>
                  <p:pic>
                    <p:nvPicPr>
                      <p:cNvPr id="0" name=""/>
                      <p:cNvPicPr/>
                      <p:nvPr/>
                    </p:nvPicPr>
                    <p:blipFill>
                      <a:blip r:embed="rId16"/>
                      <a:stretch>
                        <a:fillRect/>
                      </a:stretch>
                    </p:blipFill>
                    <p:spPr>
                      <a:xfrm>
                        <a:off x="6272622" y="3886200"/>
                        <a:ext cx="1574390" cy="531283"/>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551517473"/>
              </p:ext>
            </p:extLst>
          </p:nvPr>
        </p:nvGraphicFramePr>
        <p:xfrm>
          <a:off x="448618" y="4495800"/>
          <a:ext cx="3318069" cy="531283"/>
        </p:xfrm>
        <a:graphic>
          <a:graphicData uri="http://schemas.openxmlformats.org/presentationml/2006/ole">
            <mc:AlternateContent xmlns:mc="http://schemas.openxmlformats.org/markup-compatibility/2006">
              <mc:Choice xmlns:v="urn:schemas-microsoft-com:vml" Requires="v">
                <p:oleObj name="Equation" r:id="rId17" imgW="1257120" imgH="203040" progId="Equation.DSMT4">
                  <p:embed/>
                </p:oleObj>
              </mc:Choice>
              <mc:Fallback>
                <p:oleObj name="Equation" r:id="rId17" imgW="1257120" imgH="203040" progId="Equation.DSMT4">
                  <p:embed/>
                  <p:pic>
                    <p:nvPicPr>
                      <p:cNvPr id="0" name=""/>
                      <p:cNvPicPr/>
                      <p:nvPr/>
                    </p:nvPicPr>
                    <p:blipFill>
                      <a:blip r:embed="rId18"/>
                      <a:stretch>
                        <a:fillRect/>
                      </a:stretch>
                    </p:blipFill>
                    <p:spPr>
                      <a:xfrm>
                        <a:off x="448618" y="4495800"/>
                        <a:ext cx="3318069" cy="531283"/>
                      </a:xfrm>
                      <a:prstGeom prst="rect">
                        <a:avLst/>
                      </a:prstGeom>
                    </p:spPr>
                  </p:pic>
                </p:oleObj>
              </mc:Fallback>
            </mc:AlternateContent>
          </a:graphicData>
        </a:graphic>
      </p:graphicFrame>
      <p:sp>
        <p:nvSpPr>
          <p:cNvPr id="41" name="TextBox 40"/>
          <p:cNvSpPr txBox="1"/>
          <p:nvPr/>
        </p:nvSpPr>
        <p:spPr>
          <a:xfrm>
            <a:off x="406295" y="5237566"/>
            <a:ext cx="1701358" cy="595035"/>
          </a:xfrm>
          <a:prstGeom prst="rect">
            <a:avLst/>
          </a:prstGeom>
          <a:noFill/>
        </p:spPr>
        <p:txBody>
          <a:bodyPr wrap="square" lIns="121899" tIns="60949" rIns="121899" bIns="60949" rtlCol="0">
            <a:spAutoFit/>
          </a:bodyPr>
          <a:lstStyle/>
          <a:p>
            <a:r>
              <a:rPr lang="en-US" sz="2800" b="1">
                <a:latin typeface="Arial" pitchFamily="34" charset="0"/>
                <a:cs typeface="Arial" pitchFamily="34" charset="0"/>
              </a:rPr>
              <a:t>Ta có </a:t>
            </a:r>
            <a:r>
              <a:rPr lang="en-US" sz="3100">
                <a:latin typeface="Times New Roman" pitchFamily="18" charset="0"/>
                <a:cs typeface="Times New Roman" pitchFamily="18" charset="0"/>
              </a:rPr>
              <a:t>: </a:t>
            </a:r>
            <a:endParaRPr lang="vi-VN" sz="3100">
              <a:latin typeface="Times New Roman" pitchFamily="18" charset="0"/>
              <a:cs typeface="Times New Roman" pitchFamily="18" charset="0"/>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275433228"/>
              </p:ext>
            </p:extLst>
          </p:nvPr>
        </p:nvGraphicFramePr>
        <p:xfrm>
          <a:off x="1751012" y="5015538"/>
          <a:ext cx="2954866" cy="996757"/>
        </p:xfrm>
        <a:graphic>
          <a:graphicData uri="http://schemas.openxmlformats.org/presentationml/2006/ole">
            <mc:AlternateContent xmlns:mc="http://schemas.openxmlformats.org/markup-compatibility/2006">
              <mc:Choice xmlns:v="urn:schemas-microsoft-com:vml" Requires="v">
                <p:oleObj name="Equation" r:id="rId19" imgW="1231560" imgH="419040" progId="Equation.DSMT4">
                  <p:embed/>
                </p:oleObj>
              </mc:Choice>
              <mc:Fallback>
                <p:oleObj name="Equation" r:id="rId19" imgW="1231560" imgH="419040" progId="Equation.DSMT4">
                  <p:embed/>
                  <p:pic>
                    <p:nvPicPr>
                      <p:cNvPr id="0" name=""/>
                      <p:cNvPicPr/>
                      <p:nvPr/>
                    </p:nvPicPr>
                    <p:blipFill>
                      <a:blip r:embed="rId20"/>
                      <a:stretch>
                        <a:fillRect/>
                      </a:stretch>
                    </p:blipFill>
                    <p:spPr>
                      <a:xfrm>
                        <a:off x="1751012" y="5015538"/>
                        <a:ext cx="2954866" cy="996757"/>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179830779"/>
              </p:ext>
            </p:extLst>
          </p:nvPr>
        </p:nvGraphicFramePr>
        <p:xfrm>
          <a:off x="4683023" y="5005916"/>
          <a:ext cx="4509250" cy="1058334"/>
        </p:xfrm>
        <a:graphic>
          <a:graphicData uri="http://schemas.openxmlformats.org/presentationml/2006/ole">
            <mc:AlternateContent xmlns:mc="http://schemas.openxmlformats.org/markup-compatibility/2006">
              <mc:Choice xmlns:v="urn:schemas-microsoft-com:vml" Requires="v">
                <p:oleObj name="Equation" r:id="rId21" imgW="1879560" imgH="444240" progId="Equation.DSMT4">
                  <p:embed/>
                </p:oleObj>
              </mc:Choice>
              <mc:Fallback>
                <p:oleObj name="Equation" r:id="rId21" imgW="1879560" imgH="444240" progId="Equation.DSMT4">
                  <p:embed/>
                  <p:pic>
                    <p:nvPicPr>
                      <p:cNvPr id="0" name=""/>
                      <p:cNvPicPr/>
                      <p:nvPr/>
                    </p:nvPicPr>
                    <p:blipFill>
                      <a:blip r:embed="rId22"/>
                      <a:stretch>
                        <a:fillRect/>
                      </a:stretch>
                    </p:blipFill>
                    <p:spPr>
                      <a:xfrm>
                        <a:off x="4683023" y="5005916"/>
                        <a:ext cx="4509250" cy="1058334"/>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386553157"/>
              </p:ext>
            </p:extLst>
          </p:nvPr>
        </p:nvGraphicFramePr>
        <p:xfrm>
          <a:off x="566951" y="6192982"/>
          <a:ext cx="1917971" cy="542636"/>
        </p:xfrm>
        <a:graphic>
          <a:graphicData uri="http://schemas.openxmlformats.org/presentationml/2006/ole">
            <mc:AlternateContent xmlns:mc="http://schemas.openxmlformats.org/markup-compatibility/2006">
              <mc:Choice xmlns:v="urn:schemas-microsoft-com:vml" Requires="v">
                <p:oleObj name="Equation" r:id="rId23" imgW="799920" imgH="228600" progId="Equation.DSMT4">
                  <p:embed/>
                </p:oleObj>
              </mc:Choice>
              <mc:Fallback>
                <p:oleObj name="Equation" r:id="rId23" imgW="799920" imgH="228600" progId="Equation.DSMT4">
                  <p:embed/>
                  <p:pic>
                    <p:nvPicPr>
                      <p:cNvPr id="0" name=""/>
                      <p:cNvPicPr/>
                      <p:nvPr/>
                    </p:nvPicPr>
                    <p:blipFill>
                      <a:blip r:embed="rId24"/>
                      <a:stretch>
                        <a:fillRect/>
                      </a:stretch>
                    </p:blipFill>
                    <p:spPr>
                      <a:xfrm>
                        <a:off x="566951" y="6192982"/>
                        <a:ext cx="1917971" cy="542636"/>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313157482"/>
              </p:ext>
            </p:extLst>
          </p:nvPr>
        </p:nvGraphicFramePr>
        <p:xfrm>
          <a:off x="2656680" y="6172200"/>
          <a:ext cx="4293791" cy="783167"/>
        </p:xfrm>
        <a:graphic>
          <a:graphicData uri="http://schemas.openxmlformats.org/presentationml/2006/ole">
            <mc:AlternateContent xmlns:mc="http://schemas.openxmlformats.org/markup-compatibility/2006">
              <mc:Choice xmlns:v="urn:schemas-microsoft-com:vml" Requires="v">
                <p:oleObj name="Equation" r:id="rId25" imgW="1790640" imgH="330120" progId="Equation.DSMT4">
                  <p:embed/>
                </p:oleObj>
              </mc:Choice>
              <mc:Fallback>
                <p:oleObj name="Equation" r:id="rId25" imgW="1790640" imgH="330120" progId="Equation.DSMT4">
                  <p:embed/>
                  <p:pic>
                    <p:nvPicPr>
                      <p:cNvPr id="0" name=""/>
                      <p:cNvPicPr/>
                      <p:nvPr/>
                    </p:nvPicPr>
                    <p:blipFill>
                      <a:blip r:embed="rId26"/>
                      <a:stretch>
                        <a:fillRect/>
                      </a:stretch>
                    </p:blipFill>
                    <p:spPr>
                      <a:xfrm>
                        <a:off x="2656680" y="6172200"/>
                        <a:ext cx="4293791" cy="783167"/>
                      </a:xfrm>
                      <a:prstGeom prst="rect">
                        <a:avLst/>
                      </a:prstGeom>
                    </p:spPr>
                  </p:pic>
                </p:oleObj>
              </mc:Fallback>
            </mc:AlternateContent>
          </a:graphicData>
        </a:graphic>
      </p:graphicFrame>
    </p:spTree>
    <p:extLst>
      <p:ext uri="{BB962C8B-B14F-4D97-AF65-F5344CB8AC3E}">
        <p14:creationId xmlns:p14="http://schemas.microsoft.com/office/powerpoint/2010/main" val="25288581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8" fill="hold" nodeType="withEffect">
                                  <p:stCondLst>
                                    <p:cond delay="50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par>
                                <p:cTn id="43" presetID="22" presetClass="entr" presetSubtype="8" fill="hold" nodeType="withEffect">
                                  <p:stCondLst>
                                    <p:cond delay="50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3825" y="609600"/>
            <a:ext cx="1931987" cy="1931987"/>
            <a:chOff x="123825" y="887413"/>
            <a:chExt cx="1931987" cy="1931987"/>
          </a:xfrm>
        </p:grpSpPr>
        <p:pic>
          <p:nvPicPr>
            <p:cNvPr id="14" name="Picture 18"/>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p>
          </p:txBody>
        </p:sp>
      </p:grpSp>
      <p:grpSp>
        <p:nvGrpSpPr>
          <p:cNvPr id="6" name="Group 5"/>
          <p:cNvGrpSpPr/>
          <p:nvPr/>
        </p:nvGrpSpPr>
        <p:grpSpPr>
          <a:xfrm>
            <a:off x="2111374" y="700198"/>
            <a:ext cx="9698038" cy="759999"/>
            <a:chOff x="2111374" y="901811"/>
            <a:chExt cx="9698038" cy="759999"/>
          </a:xfrm>
        </p:grpSpPr>
        <p:sp>
          <p:nvSpPr>
            <p:cNvPr id="18" name="Rounded Rectangle 17"/>
            <p:cNvSpPr/>
            <p:nvPr/>
          </p:nvSpPr>
          <p:spPr>
            <a:xfrm>
              <a:off x="2111374" y="901811"/>
              <a:ext cx="9698038" cy="759999"/>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360612" y="986135"/>
              <a:ext cx="9315450" cy="523220"/>
            </a:xfrm>
            <a:prstGeom prst="rect">
              <a:avLst/>
            </a:prstGeom>
            <a:noFill/>
          </p:spPr>
          <p:txBody>
            <a:bodyPr wrap="square" rtlCol="0">
              <a:spAutoFit/>
            </a:bodyPr>
            <a:lstStyle/>
            <a:p>
              <a:r>
                <a:rPr lang="en-US" sz="2800" b="1">
                  <a:latin typeface="Arial" pitchFamily="34" charset="0"/>
                  <a:cs typeface="Arial" pitchFamily="34" charset="0"/>
                </a:rPr>
                <a:t>Trong mỗi hình bên dưới , hãy tính R theo a và sinA</a:t>
              </a:r>
              <a:endParaRPr lang="vi-VN" sz="2800" b="1">
                <a:latin typeface="Arial" pitchFamily="34" charset="0"/>
                <a:cs typeface="Arial" pitchFamily="34" charset="0"/>
              </a:endParaRPr>
            </a:p>
          </p:txBody>
        </p:sp>
      </p:grpSp>
      <p:pic>
        <p:nvPicPr>
          <p:cNvPr id="27"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753" y="3986434"/>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8" name="TextBox 27"/>
              <p:cNvSpPr txBox="1"/>
              <p:nvPr/>
            </p:nvSpPr>
            <p:spPr>
              <a:xfrm>
                <a:off x="150812" y="4475162"/>
                <a:ext cx="6172200" cy="840871"/>
              </a:xfrm>
              <a:prstGeom prst="rect">
                <a:avLst/>
              </a:prstGeom>
              <a:noFill/>
            </p:spPr>
            <p:txBody>
              <a:bodyPr wrap="square" rtlCol="0">
                <a:spAutoFit/>
              </a:bodyPr>
              <a:lstStyle/>
              <a:p>
                <a:r>
                  <a:rPr lang="en-US" b="1">
                    <a:latin typeface="Arial" pitchFamily="34" charset="0"/>
                    <a:cs typeface="Arial" pitchFamily="34" charset="0"/>
                  </a:rPr>
                  <a:t>a. Trường hợp </a:t>
                </a:r>
                <a14:m>
                  <m:oMath xmlns:m="http://schemas.openxmlformats.org/officeDocument/2006/math">
                    <m:r>
                      <a:rPr lang="en-US" b="1" i="1" smtClean="0">
                        <a:latin typeface="Cambria Math"/>
                        <a:cs typeface="Arial" pitchFamily="34" charset="0"/>
                      </a:rPr>
                      <m:t>𝑨</m:t>
                    </m:r>
                  </m:oMath>
                </a14:m>
                <a:r>
                  <a:rPr lang="en-US" b="1">
                    <a:latin typeface="Arial" pitchFamily="34" charset="0"/>
                    <a:cs typeface="Arial" pitchFamily="34" charset="0"/>
                  </a:rPr>
                  <a:t> là góc nhọn ,khi đó 2 góc </a:t>
                </a:r>
                <a14:m>
                  <m:oMath xmlns:m="http://schemas.openxmlformats.org/officeDocument/2006/math">
                    <m:r>
                      <a:rPr lang="en-US" b="1" i="1" smtClean="0">
                        <a:latin typeface="Cambria Math"/>
                        <a:cs typeface="Arial" pitchFamily="34" charset="0"/>
                      </a:rPr>
                      <m:t>𝑨</m:t>
                    </m:r>
                  </m:oMath>
                </a14:m>
                <a:r>
                  <a:rPr lang="en-US" b="1">
                    <a:latin typeface="Arial" pitchFamily="34" charset="0"/>
                    <a:cs typeface="Arial" pitchFamily="34" charset="0"/>
                  </a:rPr>
                  <a:t> và </a:t>
                </a:r>
                <a14:m>
                  <m:oMath xmlns:m="http://schemas.openxmlformats.org/officeDocument/2006/math">
                    <m:r>
                      <a:rPr lang="en-US" b="1" i="1" smtClean="0">
                        <a:latin typeface="Cambria Math"/>
                        <a:cs typeface="Arial" pitchFamily="34" charset="0"/>
                      </a:rPr>
                      <m:t>𝑴</m:t>
                    </m:r>
                  </m:oMath>
                </a14:m>
                <a:r>
                  <a:rPr lang="en-US" b="1">
                    <a:latin typeface="Arial" pitchFamily="34" charset="0"/>
                    <a:cs typeface="Arial" pitchFamily="34" charset="0"/>
                  </a:rPr>
                  <a:t> bằng nhau,  ta có :</a:t>
                </a:r>
                <a:endParaRPr lang="vi-VN"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50812" y="4475162"/>
                <a:ext cx="6172200" cy="840871"/>
              </a:xfrm>
              <a:prstGeom prst="rect">
                <a:avLst/>
              </a:prstGeom>
              <a:blipFill rotWithShape="1">
                <a:blip r:embed="rId8"/>
                <a:stretch>
                  <a:fillRect l="-1581" t="-5072" b="-15217"/>
                </a:stretch>
              </a:blipFill>
            </p:spPr>
            <p:txBody>
              <a:bodyPr/>
              <a:lstStyle/>
              <a:p>
                <a:r>
                  <a:rPr lang="en-US">
                    <a:noFill/>
                  </a:rPr>
                  <a:t> </a:t>
                </a:r>
              </a:p>
            </p:txBody>
          </p:sp>
        </mc:Fallback>
      </mc:AlternateContent>
      <p:pic>
        <p:nvPicPr>
          <p:cNvPr id="70451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20166"/>
          <a:stretch/>
        </p:blipFill>
        <p:spPr bwMode="auto">
          <a:xfrm>
            <a:off x="123825" y="-19050"/>
            <a:ext cx="4156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451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59024" y="1465262"/>
            <a:ext cx="35337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4519"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30230" y="1419225"/>
            <a:ext cx="35052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232805312"/>
              </p:ext>
            </p:extLst>
          </p:nvPr>
        </p:nvGraphicFramePr>
        <p:xfrm>
          <a:off x="1032833" y="5181600"/>
          <a:ext cx="4040910" cy="927965"/>
        </p:xfrm>
        <a:graphic>
          <a:graphicData uri="http://schemas.openxmlformats.org/presentationml/2006/ole">
            <mc:AlternateContent xmlns:mc="http://schemas.openxmlformats.org/markup-compatibility/2006">
              <mc:Choice xmlns:v="urn:schemas-microsoft-com:vml" Requires="v">
                <p:oleObj name="Equation" r:id="rId12" imgW="1714320" imgH="393480" progId="Equation.DSMT4">
                  <p:embed/>
                </p:oleObj>
              </mc:Choice>
              <mc:Fallback>
                <p:oleObj name="Equation" r:id="rId12" imgW="1714320" imgH="393480" progId="Equation.DSMT4">
                  <p:embed/>
                  <p:pic>
                    <p:nvPicPr>
                      <p:cNvPr id="0" name=""/>
                      <p:cNvPicPr>
                        <a:picLocks noChangeAspect="1" noChangeArrowheads="1"/>
                      </p:cNvPicPr>
                      <p:nvPr/>
                    </p:nvPicPr>
                    <p:blipFill>
                      <a:blip r:embed="rId13"/>
                      <a:srcRect/>
                      <a:stretch>
                        <a:fillRect/>
                      </a:stretch>
                    </p:blipFill>
                    <p:spPr bwMode="auto">
                      <a:xfrm>
                        <a:off x="1032833" y="5181600"/>
                        <a:ext cx="4040910" cy="9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922788158"/>
              </p:ext>
            </p:extLst>
          </p:nvPr>
        </p:nvGraphicFramePr>
        <p:xfrm>
          <a:off x="1018885" y="5853835"/>
          <a:ext cx="2184977" cy="927965"/>
        </p:xfrm>
        <a:graphic>
          <a:graphicData uri="http://schemas.openxmlformats.org/presentationml/2006/ole">
            <mc:AlternateContent xmlns:mc="http://schemas.openxmlformats.org/markup-compatibility/2006">
              <mc:Choice xmlns:v="urn:schemas-microsoft-com:vml" Requires="v">
                <p:oleObj name="Equation" r:id="rId14" imgW="927000" imgH="393480" progId="Equation.DSMT4">
                  <p:embed/>
                </p:oleObj>
              </mc:Choice>
              <mc:Fallback>
                <p:oleObj name="Equation" r:id="rId14" imgW="927000" imgH="393480" progId="Equation.DSMT4">
                  <p:embed/>
                  <p:pic>
                    <p:nvPicPr>
                      <p:cNvPr id="0" name=""/>
                      <p:cNvPicPr>
                        <a:picLocks noChangeAspect="1" noChangeArrowheads="1"/>
                      </p:cNvPicPr>
                      <p:nvPr/>
                    </p:nvPicPr>
                    <p:blipFill>
                      <a:blip r:embed="rId15"/>
                      <a:srcRect/>
                      <a:stretch>
                        <a:fillRect/>
                      </a:stretch>
                    </p:blipFill>
                    <p:spPr bwMode="auto">
                      <a:xfrm>
                        <a:off x="1018885" y="5853835"/>
                        <a:ext cx="2184977" cy="9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9" name="TextBox 18"/>
              <p:cNvSpPr txBox="1"/>
              <p:nvPr/>
            </p:nvSpPr>
            <p:spPr>
              <a:xfrm>
                <a:off x="6551612" y="4419600"/>
                <a:ext cx="5257800" cy="830997"/>
              </a:xfrm>
              <a:prstGeom prst="rect">
                <a:avLst/>
              </a:prstGeom>
              <a:noFill/>
            </p:spPr>
            <p:txBody>
              <a:bodyPr wrap="square" rtlCol="0">
                <a:spAutoFit/>
              </a:bodyPr>
              <a:lstStyle/>
              <a:p>
                <a:r>
                  <a:rPr lang="en-US" b="1">
                    <a:latin typeface="Arial" pitchFamily="34" charset="0"/>
                    <a:cs typeface="Arial" pitchFamily="34" charset="0"/>
                  </a:rPr>
                  <a:t>a. Trường hợp </a:t>
                </a:r>
                <a14:m>
                  <m:oMath xmlns:m="http://schemas.openxmlformats.org/officeDocument/2006/math">
                    <m:r>
                      <a:rPr lang="en-US" b="1" i="1" smtClean="0">
                        <a:latin typeface="Cambria Math"/>
                        <a:cs typeface="Arial" pitchFamily="34" charset="0"/>
                      </a:rPr>
                      <m:t>𝑨</m:t>
                    </m:r>
                  </m:oMath>
                </a14:m>
                <a:r>
                  <a:rPr lang="en-US" b="1">
                    <a:latin typeface="Arial" pitchFamily="34" charset="0"/>
                    <a:cs typeface="Arial" pitchFamily="34" charset="0"/>
                  </a:rPr>
                  <a:t> là góc tù , Khi đó </a:t>
                </a:r>
                <a14:m>
                  <m:oMath xmlns:m="http://schemas.openxmlformats.org/officeDocument/2006/math">
                    <m:r>
                      <a:rPr lang="en-US" b="1" i="1" smtClean="0">
                        <a:latin typeface="Cambria Math"/>
                        <a:cs typeface="Arial" pitchFamily="34" charset="0"/>
                      </a:rPr>
                      <m:t>𝑨</m:t>
                    </m:r>
                  </m:oMath>
                </a14:m>
                <a:r>
                  <a:rPr lang="en-US" b="1">
                    <a:latin typeface="Arial" pitchFamily="34" charset="0"/>
                    <a:cs typeface="Arial" pitchFamily="34" charset="0"/>
                  </a:rPr>
                  <a:t> và </a:t>
                </a:r>
                <a14:m>
                  <m:oMath xmlns:m="http://schemas.openxmlformats.org/officeDocument/2006/math">
                    <m:r>
                      <a:rPr lang="en-US" b="1" i="1" smtClean="0">
                        <a:latin typeface="Cambria Math"/>
                        <a:cs typeface="Arial" pitchFamily="34" charset="0"/>
                      </a:rPr>
                      <m:t>𝑴</m:t>
                    </m:r>
                  </m:oMath>
                </a14:m>
                <a:r>
                  <a:rPr lang="en-US" b="1">
                    <a:latin typeface="Arial" pitchFamily="34" charset="0"/>
                    <a:cs typeface="Arial" pitchFamily="34" charset="0"/>
                  </a:rPr>
                  <a:t> là 2 góc bù nhau, ta có :</a:t>
                </a:r>
                <a:endParaRPr lang="vi-VN"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551612" y="4419600"/>
                <a:ext cx="5257800" cy="830997"/>
              </a:xfrm>
              <a:prstGeom prst="rect">
                <a:avLst/>
              </a:prstGeom>
              <a:blipFill rotWithShape="1">
                <a:blip r:embed="rId16"/>
                <a:stretch>
                  <a:fillRect l="-1856" t="-5147" r="-580" b="-16912"/>
                </a:stretch>
              </a:blipFill>
            </p:spPr>
            <p:txBody>
              <a:bodyPr/>
              <a:lstStyle/>
              <a:p>
                <a:r>
                  <a:rPr lang="en-US">
                    <a:noFill/>
                  </a:rPr>
                  <a:t> </a:t>
                </a:r>
              </a:p>
            </p:txBody>
          </p:sp>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2994972321"/>
              </p:ext>
            </p:extLst>
          </p:nvPr>
        </p:nvGraphicFramePr>
        <p:xfrm>
          <a:off x="7058457" y="5227999"/>
          <a:ext cx="4040910" cy="927965"/>
        </p:xfrm>
        <a:graphic>
          <a:graphicData uri="http://schemas.openxmlformats.org/presentationml/2006/ole">
            <mc:AlternateContent xmlns:mc="http://schemas.openxmlformats.org/markup-compatibility/2006">
              <mc:Choice xmlns:v="urn:schemas-microsoft-com:vml" Requires="v">
                <p:oleObj name="Equation" r:id="rId12" imgW="1714320" imgH="393480" progId="Equation.DSMT4">
                  <p:embed/>
                </p:oleObj>
              </mc:Choice>
              <mc:Fallback>
                <p:oleObj name="Equation" r:id="rId12" imgW="1714320" imgH="393480" progId="Equation.DSMT4">
                  <p:embed/>
                  <p:pic>
                    <p:nvPicPr>
                      <p:cNvPr id="0" name=""/>
                      <p:cNvPicPr>
                        <a:picLocks noChangeAspect="1" noChangeArrowheads="1"/>
                      </p:cNvPicPr>
                      <p:nvPr/>
                    </p:nvPicPr>
                    <p:blipFill>
                      <a:blip r:embed="rId13"/>
                      <a:srcRect/>
                      <a:stretch>
                        <a:fillRect/>
                      </a:stretch>
                    </p:blipFill>
                    <p:spPr bwMode="auto">
                      <a:xfrm>
                        <a:off x="7058457" y="5227999"/>
                        <a:ext cx="4040910" cy="9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181689101"/>
              </p:ext>
            </p:extLst>
          </p:nvPr>
        </p:nvGraphicFramePr>
        <p:xfrm>
          <a:off x="7161212" y="5930035"/>
          <a:ext cx="2184977" cy="927965"/>
        </p:xfrm>
        <a:graphic>
          <a:graphicData uri="http://schemas.openxmlformats.org/presentationml/2006/ole">
            <mc:AlternateContent xmlns:mc="http://schemas.openxmlformats.org/markup-compatibility/2006">
              <mc:Choice xmlns:v="urn:schemas-microsoft-com:vml" Requires="v">
                <p:oleObj name="Equation" r:id="rId14" imgW="927000" imgH="393480" progId="Equation.DSMT4">
                  <p:embed/>
                </p:oleObj>
              </mc:Choice>
              <mc:Fallback>
                <p:oleObj name="Equation" r:id="rId14" imgW="927000" imgH="393480" progId="Equation.DSMT4">
                  <p:embed/>
                  <p:pic>
                    <p:nvPicPr>
                      <p:cNvPr id="0" name=""/>
                      <p:cNvPicPr>
                        <a:picLocks noChangeAspect="1" noChangeArrowheads="1"/>
                      </p:cNvPicPr>
                      <p:nvPr/>
                    </p:nvPicPr>
                    <p:blipFill>
                      <a:blip r:embed="rId15"/>
                      <a:srcRect/>
                      <a:stretch>
                        <a:fillRect/>
                      </a:stretch>
                    </p:blipFill>
                    <p:spPr bwMode="auto">
                      <a:xfrm>
                        <a:off x="7161212" y="5930035"/>
                        <a:ext cx="2184977" cy="92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a:xfrm>
            <a:off x="6170612" y="4475162"/>
            <a:ext cx="0" cy="2154238"/>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3884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04518"/>
                                        </p:tgtEl>
                                        <p:attrNameLst>
                                          <p:attrName>style.visibility</p:attrName>
                                        </p:attrNameLst>
                                      </p:cBhvr>
                                      <p:to>
                                        <p:strVal val="visible"/>
                                      </p:to>
                                    </p:set>
                                    <p:animEffect transition="in" filter="wipe(left)">
                                      <p:cBhvr>
                                        <p:cTn id="15" dur="500"/>
                                        <p:tgtEl>
                                          <p:spTgt spid="7045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04519"/>
                                        </p:tgtEl>
                                        <p:attrNameLst>
                                          <p:attrName>style.visibility</p:attrName>
                                        </p:attrNameLst>
                                      </p:cBhvr>
                                      <p:to>
                                        <p:strVal val="visible"/>
                                      </p:to>
                                    </p:set>
                                    <p:animEffect transition="in" filter="wipe(left)">
                                      <p:cBhvr>
                                        <p:cTn id="19" dur="500"/>
                                        <p:tgtEl>
                                          <p:spTgt spid="7045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500"/>
                                        <p:tgtEl>
                                          <p:spTgt spid="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45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0166"/>
          <a:stretch/>
        </p:blipFill>
        <p:spPr bwMode="auto">
          <a:xfrm>
            <a:off x="123825" y="76200"/>
            <a:ext cx="41565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31812" y="838200"/>
            <a:ext cx="11329603" cy="2846835"/>
            <a:chOff x="531812" y="838200"/>
            <a:chExt cx="11329603" cy="2846835"/>
          </a:xfrm>
        </p:grpSpPr>
        <p:sp>
          <p:nvSpPr>
            <p:cNvPr id="26" name="Rounded Rectangle 25"/>
            <p:cNvSpPr/>
            <p:nvPr/>
          </p:nvSpPr>
          <p:spPr>
            <a:xfrm>
              <a:off x="531812" y="838200"/>
              <a:ext cx="11329603" cy="2667000"/>
            </a:xfrm>
            <a:prstGeom prst="roundRect">
              <a:avLst>
                <a:gd name="adj" fmla="val 3585"/>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9" name="TextBox 28"/>
            <p:cNvSpPr txBox="1"/>
            <p:nvPr/>
          </p:nvSpPr>
          <p:spPr>
            <a:xfrm>
              <a:off x="833497" y="1076980"/>
              <a:ext cx="6708715" cy="523220"/>
            </a:xfrm>
            <a:prstGeom prst="rect">
              <a:avLst/>
            </a:prstGeom>
            <a:noFill/>
          </p:spPr>
          <p:txBody>
            <a:bodyPr wrap="square" rtlCol="0">
              <a:spAutoFit/>
            </a:bodyPr>
            <a:lstStyle/>
            <a:p>
              <a:pPr marL="457200" indent="-457200">
                <a:buFont typeface="Wingdings" pitchFamily="2" charset="2"/>
                <a:buChar char="v"/>
              </a:pPr>
              <a:r>
                <a:rPr lang="en-US" sz="2800" b="1">
                  <a:solidFill>
                    <a:srgbClr val="C00000"/>
                  </a:solidFill>
                  <a:latin typeface="Arial" pitchFamily="34" charset="0"/>
                  <a:cs typeface="Arial" pitchFamily="34" charset="0"/>
                </a:rPr>
                <a:t>Định lí sin </a:t>
              </a:r>
              <a:r>
                <a:rPr lang="en-US" sz="2800" b="1">
                  <a:latin typeface="Arial" pitchFamily="34" charset="0"/>
                  <a:cs typeface="Arial" pitchFamily="34" charset="0"/>
                </a:rPr>
                <a:t>:  Trong tam giác ABC</a:t>
              </a:r>
              <a:endParaRPr lang="vi-VN" b="1">
                <a:solidFill>
                  <a:srgbClr val="C00000"/>
                </a:solidFill>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07166894"/>
                </p:ext>
              </p:extLst>
            </p:nvPr>
          </p:nvGraphicFramePr>
          <p:xfrm>
            <a:off x="3062286" y="1670844"/>
            <a:ext cx="4506913" cy="1020762"/>
          </p:xfrm>
          <a:graphic>
            <a:graphicData uri="http://schemas.openxmlformats.org/presentationml/2006/ole">
              <mc:AlternateContent xmlns:mc="http://schemas.openxmlformats.org/markup-compatibility/2006">
                <mc:Choice xmlns:v="urn:schemas-microsoft-com:vml" Requires="v">
                  <p:oleObj name="Equation" r:id="rId4" imgW="1739880" imgH="393480" progId="Equation.DSMT4">
                    <p:embed/>
                  </p:oleObj>
                </mc:Choice>
                <mc:Fallback>
                  <p:oleObj name="Equation" r:id="rId4" imgW="1739880" imgH="393480" progId="Equation.DSMT4">
                    <p:embed/>
                    <p:pic>
                      <p:nvPicPr>
                        <p:cNvPr id="0" name=""/>
                        <p:cNvPicPr>
                          <a:picLocks noChangeAspect="1" noChangeArrowheads="1"/>
                        </p:cNvPicPr>
                        <p:nvPr/>
                      </p:nvPicPr>
                      <p:blipFill>
                        <a:blip r:embed="rId5"/>
                        <a:srcRect/>
                        <a:stretch>
                          <a:fillRect/>
                        </a:stretch>
                      </p:blipFill>
                      <p:spPr bwMode="auto">
                        <a:xfrm>
                          <a:off x="3062286" y="1670844"/>
                          <a:ext cx="4506913"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6612" y="838200"/>
              <a:ext cx="25717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212" y="2237995"/>
              <a:ext cx="1347555" cy="1447040"/>
            </a:xfrm>
            <a:prstGeom prst="rect">
              <a:avLst/>
            </a:prstGeom>
          </p:spPr>
        </p:pic>
      </p:grpSp>
    </p:spTree>
    <p:extLst>
      <p:ext uri="{BB962C8B-B14F-4D97-AF65-F5344CB8AC3E}">
        <p14:creationId xmlns:p14="http://schemas.microsoft.com/office/powerpoint/2010/main" val="42191601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499" y="172920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588" y="-134938"/>
            <a:ext cx="11830049" cy="1791091"/>
            <a:chOff x="-1588" y="-76200"/>
            <a:chExt cx="11830049" cy="1791091"/>
          </a:xfrm>
        </p:grpSpPr>
        <p:sp>
          <p:nvSpPr>
            <p:cNvPr id="14" name="Rounded Rectangle 13"/>
            <p:cNvSpPr/>
            <p:nvPr/>
          </p:nvSpPr>
          <p:spPr>
            <a:xfrm>
              <a:off x="1966171" y="228599"/>
              <a:ext cx="9862290" cy="1394769"/>
            </a:xfrm>
            <a:prstGeom prst="roundRect">
              <a:avLst>
                <a:gd name="adj" fmla="val 9218"/>
              </a:avLst>
            </a:prstGeom>
            <a:gradFill flip="none" rotWithShape="1">
              <a:gsLst>
                <a:gs pos="0">
                  <a:srgbClr val="C2C7C1"/>
                </a:gs>
                <a:gs pos="50000">
                  <a:srgbClr val="C8D4C6"/>
                </a:gs>
                <a:gs pos="100000">
                  <a:schemeClr val="bg1"/>
                </a:gs>
              </a:gsLst>
              <a:lin ang="189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242401" y="113908"/>
              <a:ext cx="1592235" cy="1600983"/>
            </a:xfrm>
            <a:prstGeom prst="rect">
              <a:avLst/>
            </a:prstGeom>
          </p:spPr>
        </p:pic>
        <p:sp>
          <p:nvSpPr>
            <p:cNvPr id="16" name="Rectangle 15"/>
            <p:cNvSpPr/>
            <p:nvPr/>
          </p:nvSpPr>
          <p:spPr>
            <a:xfrm>
              <a:off x="703357" y="499240"/>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pic>
          <p:nvPicPr>
            <p:cNvPr id="17" name="Picture 16"/>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72892" y="396529"/>
              <a:ext cx="1554320" cy="4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588"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244450" y="182563"/>
                  <a:ext cx="9260162" cy="1326710"/>
                </a:xfrm>
                <a:prstGeom prst="rect">
                  <a:avLst/>
                </a:prstGeom>
                <a:noFill/>
              </p:spPr>
              <p:txBody>
                <a:bodyPr wrap="square" rtlCol="0">
                  <a:spAutoFit/>
                </a:bodyPr>
                <a:lstStyle/>
                <a:p>
                  <a:pPr>
                    <a:lnSpc>
                      <a:spcPct val="150000"/>
                    </a:lnSpc>
                  </a:pPr>
                  <a:r>
                    <a:rPr lang="en-US" sz="2800" b="1">
                      <a:latin typeface="Arial" pitchFamily="34" charset="0"/>
                      <a:cs typeface="Arial" pitchFamily="34" charset="0"/>
                    </a:rPr>
                    <a:t>Cho tam giác ABC có </a:t>
                  </a:r>
                  <a14:m>
                    <m:oMath xmlns:m="http://schemas.openxmlformats.org/officeDocument/2006/math">
                      <m:acc>
                        <m:accPr>
                          <m:chr m:val="̂"/>
                          <m:ctrlPr>
                            <a:rPr lang="en-US" sz="2800" b="1" i="1" smtClean="0">
                              <a:latin typeface="Cambria Math" panose="02040503050406030204" pitchFamily="18" charset="0"/>
                              <a:cs typeface="Arial" pitchFamily="34" charset="0"/>
                            </a:rPr>
                          </m:ctrlPr>
                        </m:accPr>
                        <m:e>
                          <m:r>
                            <a:rPr lang="en-US" sz="2800" b="1" i="1" smtClean="0">
                              <a:latin typeface="Cambria Math"/>
                              <a:cs typeface="Arial" pitchFamily="34" charset="0"/>
                            </a:rPr>
                            <m:t>𝑨</m:t>
                          </m:r>
                        </m:e>
                      </m:acc>
                      <m:r>
                        <a:rPr lang="en-US" sz="2800" b="1" i="1" smtClean="0">
                          <a:latin typeface="Cambria Math"/>
                          <a:cs typeface="Arial" pitchFamily="34" charset="0"/>
                        </a:rPr>
                        <m:t>=</m:t>
                      </m:r>
                      <m:sSup>
                        <m:sSupPr>
                          <m:ctrlPr>
                            <a:rPr lang="en-US" sz="2800" b="1" i="1" smtClean="0">
                              <a:latin typeface="Cambria Math" panose="02040503050406030204" pitchFamily="18" charset="0"/>
                              <a:cs typeface="Arial" pitchFamily="34" charset="0"/>
                            </a:rPr>
                          </m:ctrlPr>
                        </m:sSupPr>
                        <m:e>
                          <m:r>
                            <a:rPr lang="en-US" sz="2800" b="1" i="1" smtClean="0">
                              <a:latin typeface="Cambria Math"/>
                              <a:cs typeface="Arial" pitchFamily="34" charset="0"/>
                            </a:rPr>
                            <m:t>𝟏𝟑𝟓</m:t>
                          </m:r>
                        </m:e>
                        <m:sup>
                          <m:r>
                            <a:rPr lang="en-US" sz="2800" b="1" i="1" smtClean="0">
                              <a:latin typeface="Cambria Math"/>
                              <a:cs typeface="Arial" pitchFamily="34" charset="0"/>
                            </a:rPr>
                            <m:t>𝟎</m:t>
                          </m:r>
                        </m:sup>
                      </m:sSup>
                      <m:r>
                        <a:rPr lang="en-US" sz="2800" b="1" i="1" smtClean="0">
                          <a:latin typeface="Cambria Math"/>
                          <a:cs typeface="Arial" pitchFamily="34" charset="0"/>
                        </a:rPr>
                        <m:t> ,</m:t>
                      </m:r>
                      <m:acc>
                        <m:accPr>
                          <m:chr m:val="̂"/>
                          <m:ctrlPr>
                            <a:rPr lang="en-US" sz="2800" b="1" i="1">
                              <a:latin typeface="Cambria Math" panose="02040503050406030204" pitchFamily="18" charset="0"/>
                              <a:cs typeface="Arial" pitchFamily="34" charset="0"/>
                            </a:rPr>
                          </m:ctrlPr>
                        </m:accPr>
                        <m:e>
                          <m:r>
                            <a:rPr lang="en-US" sz="2800" b="1" i="1" smtClean="0">
                              <a:latin typeface="Cambria Math"/>
                              <a:cs typeface="Arial" pitchFamily="34" charset="0"/>
                            </a:rPr>
                            <m:t>𝑪</m:t>
                          </m:r>
                        </m:e>
                      </m:acc>
                      <m:r>
                        <a:rPr lang="en-US" sz="2800" b="1" i="1">
                          <a:latin typeface="Cambria Math"/>
                          <a:cs typeface="Arial" pitchFamily="34" charset="0"/>
                        </a:rPr>
                        <m:t>=</m:t>
                      </m:r>
                      <m:sSup>
                        <m:sSupPr>
                          <m:ctrlPr>
                            <a:rPr lang="en-US" sz="2800" b="1" i="1">
                              <a:latin typeface="Cambria Math" panose="02040503050406030204" pitchFamily="18" charset="0"/>
                              <a:cs typeface="Arial" pitchFamily="34" charset="0"/>
                            </a:rPr>
                          </m:ctrlPr>
                        </m:sSupPr>
                        <m:e>
                          <m:r>
                            <a:rPr lang="en-US" sz="2800" b="1" i="1">
                              <a:latin typeface="Cambria Math"/>
                              <a:cs typeface="Arial" pitchFamily="34" charset="0"/>
                            </a:rPr>
                            <m:t>𝟏𝟓</m:t>
                          </m:r>
                        </m:e>
                        <m:sup>
                          <m:r>
                            <a:rPr lang="en-US" sz="2800" b="1" i="1">
                              <a:latin typeface="Cambria Math"/>
                              <a:cs typeface="Arial" pitchFamily="34" charset="0"/>
                            </a:rPr>
                            <m:t>𝟎</m:t>
                          </m:r>
                        </m:sup>
                      </m:sSup>
                    </m:oMath>
                  </a14:m>
                  <a:r>
                    <a:rPr lang="en-US" sz="2800" b="1">
                      <a:latin typeface="Arial" pitchFamily="34" charset="0"/>
                      <a:cs typeface="Arial" pitchFamily="34" charset="0"/>
                    </a:rPr>
                    <a:t>và </a:t>
                  </a:r>
                  <a14:m>
                    <m:oMath xmlns:m="http://schemas.openxmlformats.org/officeDocument/2006/math">
                      <m:r>
                        <a:rPr lang="en-US" sz="2800" b="1" i="1" smtClean="0">
                          <a:latin typeface="Cambria Math"/>
                          <a:cs typeface="Arial" pitchFamily="34" charset="0"/>
                        </a:rPr>
                        <m:t>𝒃</m:t>
                      </m:r>
                      <m:r>
                        <a:rPr lang="en-US" sz="2800" b="1" i="1" smtClean="0">
                          <a:latin typeface="Cambria Math"/>
                          <a:cs typeface="Arial" pitchFamily="34" charset="0"/>
                        </a:rPr>
                        <m:t>=</m:t>
                      </m:r>
                      <m:r>
                        <a:rPr lang="en-US" sz="2800" b="1" i="1" smtClean="0">
                          <a:latin typeface="Cambria Math"/>
                          <a:cs typeface="Arial" pitchFamily="34" charset="0"/>
                        </a:rPr>
                        <m:t>𝟏𝟐</m:t>
                      </m:r>
                    </m:oMath>
                  </a14:m>
                  <a:br>
                    <a:rPr lang="en-US" sz="2800" b="1">
                      <a:latin typeface="Arial" pitchFamily="34" charset="0"/>
                      <a:cs typeface="Arial" pitchFamily="34" charset="0"/>
                    </a:rPr>
                  </a:br>
                  <a:r>
                    <a:rPr lang="en-US" sz="2800" b="1">
                      <a:latin typeface="Arial" pitchFamily="34" charset="0"/>
                      <a:cs typeface="Arial" pitchFamily="34" charset="0"/>
                    </a:rPr>
                    <a:t>Tính a, c, R và số đo góc B</a:t>
                  </a:r>
                  <a:endParaRPr lang="vi-VN" sz="28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44450" y="182563"/>
                  <a:ext cx="9260162" cy="1326710"/>
                </a:xfrm>
                <a:prstGeom prst="rect">
                  <a:avLst/>
                </a:prstGeom>
                <a:blipFill rotWithShape="1">
                  <a:blip r:embed="rId7"/>
                  <a:stretch>
                    <a:fillRect l="-1317" b="-11468"/>
                  </a:stretch>
                </a:blipFill>
              </p:spPr>
              <p:txBody>
                <a:bodyPr/>
                <a:lstStyle/>
                <a:p>
                  <a:r>
                    <a:rPr lang="en-US">
                      <a:noFill/>
                    </a:rPr>
                    <a:t> </a:t>
                  </a:r>
                </a:p>
              </p:txBody>
            </p:sp>
          </mc:Fallback>
        </mc:AlternateContent>
      </p:grpSp>
      <p:sp>
        <p:nvSpPr>
          <p:cNvPr id="22" name="TextBox 21"/>
          <p:cNvSpPr txBox="1"/>
          <p:nvPr/>
        </p:nvSpPr>
        <p:spPr>
          <a:xfrm>
            <a:off x="200189" y="2323836"/>
            <a:ext cx="1398424" cy="523220"/>
          </a:xfrm>
          <a:prstGeom prst="rect">
            <a:avLst/>
          </a:prstGeom>
          <a:noFill/>
        </p:spPr>
        <p:txBody>
          <a:bodyPr wrap="square" rtlCol="0">
            <a:spAutoFit/>
          </a:bodyPr>
          <a:lstStyle/>
          <a:p>
            <a:r>
              <a:rPr lang="en-US" sz="2800" b="1">
                <a:latin typeface="Arial" pitchFamily="34" charset="0"/>
                <a:cs typeface="Arial" pitchFamily="34" charset="0"/>
              </a:rPr>
              <a:t>Ta có : </a:t>
            </a:r>
            <a:endParaRPr lang="vi-VN" sz="28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25373358"/>
              </p:ext>
            </p:extLst>
          </p:nvPr>
        </p:nvGraphicFramePr>
        <p:xfrm>
          <a:off x="1598613" y="2188244"/>
          <a:ext cx="3160712" cy="658812"/>
        </p:xfrm>
        <a:graphic>
          <a:graphicData uri="http://schemas.openxmlformats.org/presentationml/2006/ole">
            <mc:AlternateContent xmlns:mc="http://schemas.openxmlformats.org/markup-compatibility/2006">
              <mc:Choice xmlns:v="urn:schemas-microsoft-com:vml" Requires="v">
                <p:oleObj name="Equation" r:id="rId8" imgW="1218960" imgH="253800" progId="Equation.DSMT4">
                  <p:embed/>
                </p:oleObj>
              </mc:Choice>
              <mc:Fallback>
                <p:oleObj name="Equation" r:id="rId8" imgW="1218960" imgH="253800" progId="Equation.DSMT4">
                  <p:embed/>
                  <p:pic>
                    <p:nvPicPr>
                      <p:cNvPr id="0" name=""/>
                      <p:cNvPicPr>
                        <a:picLocks noChangeAspect="1" noChangeArrowheads="1"/>
                      </p:cNvPicPr>
                      <p:nvPr/>
                    </p:nvPicPr>
                    <p:blipFill>
                      <a:blip r:embed="rId9"/>
                      <a:srcRect/>
                      <a:stretch>
                        <a:fillRect/>
                      </a:stretch>
                    </p:blipFill>
                    <p:spPr bwMode="auto">
                      <a:xfrm>
                        <a:off x="1598613" y="2188244"/>
                        <a:ext cx="31607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688273429"/>
              </p:ext>
            </p:extLst>
          </p:nvPr>
        </p:nvGraphicFramePr>
        <p:xfrm>
          <a:off x="1966171" y="2856581"/>
          <a:ext cx="4476750" cy="592138"/>
        </p:xfrm>
        <a:graphic>
          <a:graphicData uri="http://schemas.openxmlformats.org/presentationml/2006/ole">
            <mc:AlternateContent xmlns:mc="http://schemas.openxmlformats.org/markup-compatibility/2006">
              <mc:Choice xmlns:v="urn:schemas-microsoft-com:vml" Requires="v">
                <p:oleObj name="Equation" r:id="rId10" imgW="1726920" imgH="228600" progId="Equation.DSMT4">
                  <p:embed/>
                </p:oleObj>
              </mc:Choice>
              <mc:Fallback>
                <p:oleObj name="Equation" r:id="rId10" imgW="1726920" imgH="228600" progId="Equation.DSMT4">
                  <p:embed/>
                  <p:pic>
                    <p:nvPicPr>
                      <p:cNvPr id="0" name=""/>
                      <p:cNvPicPr>
                        <a:picLocks noChangeAspect="1" noChangeArrowheads="1"/>
                      </p:cNvPicPr>
                      <p:nvPr/>
                    </p:nvPicPr>
                    <p:blipFill>
                      <a:blip r:embed="rId11"/>
                      <a:srcRect/>
                      <a:stretch>
                        <a:fillRect/>
                      </a:stretch>
                    </p:blipFill>
                    <p:spPr bwMode="auto">
                      <a:xfrm>
                        <a:off x="1966171" y="2856581"/>
                        <a:ext cx="44767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42401" y="3651855"/>
            <a:ext cx="4053212" cy="523220"/>
          </a:xfrm>
          <a:prstGeom prst="rect">
            <a:avLst/>
          </a:prstGeom>
          <a:noFill/>
        </p:spPr>
        <p:txBody>
          <a:bodyPr wrap="square" rtlCol="0">
            <a:spAutoFit/>
          </a:bodyPr>
          <a:lstStyle/>
          <a:p>
            <a:r>
              <a:rPr lang="en-US" sz="2800" b="1">
                <a:latin typeface="Arial" pitchFamily="34" charset="0"/>
                <a:cs typeface="Arial" pitchFamily="34" charset="0"/>
              </a:rPr>
              <a:t>Áp dụng định lí sin :</a:t>
            </a:r>
            <a:endParaRPr lang="vi-VN" sz="2800" b="1">
              <a:latin typeface="Arial" pitchFamily="34" charset="0"/>
              <a:cs typeface="Arial" pitchFamily="34" charset="0"/>
            </a:endParaRPr>
          </a:p>
        </p:txBody>
      </p:sp>
      <p:grpSp>
        <p:nvGrpSpPr>
          <p:cNvPr id="5" name="Group 4"/>
          <p:cNvGrpSpPr/>
          <p:nvPr/>
        </p:nvGrpSpPr>
        <p:grpSpPr>
          <a:xfrm>
            <a:off x="7999412" y="1638846"/>
            <a:ext cx="3829049" cy="1713954"/>
            <a:chOff x="7999412" y="1638846"/>
            <a:chExt cx="3829049" cy="1713954"/>
          </a:xfrm>
        </p:grpSpPr>
        <p:sp>
          <p:nvSpPr>
            <p:cNvPr id="33" name="Rounded Rectangle 32"/>
            <p:cNvSpPr/>
            <p:nvPr/>
          </p:nvSpPr>
          <p:spPr>
            <a:xfrm>
              <a:off x="7999412" y="1638846"/>
              <a:ext cx="3829049" cy="1713954"/>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7429" name="Picture 8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20086" y="1704929"/>
              <a:ext cx="3143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6" name="Object 25"/>
          <p:cNvGraphicFramePr>
            <a:graphicFrameLocks noChangeAspect="1"/>
          </p:cNvGraphicFramePr>
          <p:nvPr>
            <p:extLst>
              <p:ext uri="{D42A27DB-BD31-4B8C-83A1-F6EECF244321}">
                <p14:modId xmlns:p14="http://schemas.microsoft.com/office/powerpoint/2010/main" val="3930683476"/>
              </p:ext>
            </p:extLst>
          </p:nvPr>
        </p:nvGraphicFramePr>
        <p:xfrm>
          <a:off x="3869530" y="3429000"/>
          <a:ext cx="5464175" cy="1019175"/>
        </p:xfrm>
        <a:graphic>
          <a:graphicData uri="http://schemas.openxmlformats.org/presentationml/2006/ole">
            <mc:AlternateContent xmlns:mc="http://schemas.openxmlformats.org/markup-compatibility/2006">
              <mc:Choice xmlns:v="urn:schemas-microsoft-com:vml" Requires="v">
                <p:oleObj name="Equation" r:id="rId13" imgW="2108160" imgH="393480" progId="Equation.DSMT4">
                  <p:embed/>
                </p:oleObj>
              </mc:Choice>
              <mc:Fallback>
                <p:oleObj name="Equation" r:id="rId13" imgW="2108160" imgH="393480" progId="Equation.DSMT4">
                  <p:embed/>
                  <p:pic>
                    <p:nvPicPr>
                      <p:cNvPr id="0" name=""/>
                      <p:cNvPicPr>
                        <a:picLocks noChangeAspect="1" noChangeArrowheads="1"/>
                      </p:cNvPicPr>
                      <p:nvPr/>
                    </p:nvPicPr>
                    <p:blipFill>
                      <a:blip r:embed="rId14"/>
                      <a:srcRect/>
                      <a:stretch>
                        <a:fillRect/>
                      </a:stretch>
                    </p:blipFill>
                    <p:spPr bwMode="auto">
                      <a:xfrm>
                        <a:off x="3869530" y="3429000"/>
                        <a:ext cx="54641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643133576"/>
              </p:ext>
            </p:extLst>
          </p:nvPr>
        </p:nvGraphicFramePr>
        <p:xfrm>
          <a:off x="698500" y="4419600"/>
          <a:ext cx="3719512" cy="1019175"/>
        </p:xfrm>
        <a:graphic>
          <a:graphicData uri="http://schemas.openxmlformats.org/presentationml/2006/ole">
            <mc:AlternateContent xmlns:mc="http://schemas.openxmlformats.org/markup-compatibility/2006">
              <mc:Choice xmlns:v="urn:schemas-microsoft-com:vml" Requires="v">
                <p:oleObj name="Equation" r:id="rId15" imgW="1434960" imgH="393480" progId="Equation.DSMT4">
                  <p:embed/>
                </p:oleObj>
              </mc:Choice>
              <mc:Fallback>
                <p:oleObj name="Equation" r:id="rId15" imgW="1434960" imgH="393480" progId="Equation.DSMT4">
                  <p:embed/>
                  <p:pic>
                    <p:nvPicPr>
                      <p:cNvPr id="0" name=""/>
                      <p:cNvPicPr>
                        <a:picLocks noChangeAspect="1" noChangeArrowheads="1"/>
                      </p:cNvPicPr>
                      <p:nvPr/>
                    </p:nvPicPr>
                    <p:blipFill>
                      <a:blip r:embed="rId16"/>
                      <a:srcRect/>
                      <a:stretch>
                        <a:fillRect/>
                      </a:stretch>
                    </p:blipFill>
                    <p:spPr bwMode="auto">
                      <a:xfrm>
                        <a:off x="698500" y="4419600"/>
                        <a:ext cx="371951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141445905"/>
              </p:ext>
            </p:extLst>
          </p:nvPr>
        </p:nvGraphicFramePr>
        <p:xfrm>
          <a:off x="1430661" y="5407242"/>
          <a:ext cx="2664114" cy="1464829"/>
        </p:xfrm>
        <a:graphic>
          <a:graphicData uri="http://schemas.openxmlformats.org/presentationml/2006/ole">
            <mc:AlternateContent xmlns:mc="http://schemas.openxmlformats.org/markup-compatibility/2006">
              <mc:Choice xmlns:v="urn:schemas-microsoft-com:vml" Requires="v">
                <p:oleObj name="Equation" r:id="rId17" imgW="1130040" imgH="622080" progId="Equation.DSMT4">
                  <p:embed/>
                </p:oleObj>
              </mc:Choice>
              <mc:Fallback>
                <p:oleObj name="Equation" r:id="rId17" imgW="1130040" imgH="622080" progId="Equation.DSMT4">
                  <p:embed/>
                  <p:pic>
                    <p:nvPicPr>
                      <p:cNvPr id="0" name=""/>
                      <p:cNvPicPr>
                        <a:picLocks noChangeAspect="1" noChangeArrowheads="1"/>
                      </p:cNvPicPr>
                      <p:nvPr/>
                    </p:nvPicPr>
                    <p:blipFill>
                      <a:blip r:embed="rId18"/>
                      <a:srcRect/>
                      <a:stretch>
                        <a:fillRect/>
                      </a:stretch>
                    </p:blipFill>
                    <p:spPr bwMode="auto">
                      <a:xfrm>
                        <a:off x="1430661" y="5407242"/>
                        <a:ext cx="2664114" cy="146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791194422"/>
              </p:ext>
            </p:extLst>
          </p:nvPr>
        </p:nvGraphicFramePr>
        <p:xfrm>
          <a:off x="6588125" y="4572000"/>
          <a:ext cx="4968875" cy="1019175"/>
        </p:xfrm>
        <a:graphic>
          <a:graphicData uri="http://schemas.openxmlformats.org/presentationml/2006/ole">
            <mc:AlternateContent xmlns:mc="http://schemas.openxmlformats.org/markup-compatibility/2006">
              <mc:Choice xmlns:v="urn:schemas-microsoft-com:vml" Requires="v">
                <p:oleObj name="Equation" r:id="rId19" imgW="1917360" imgH="393480" progId="Equation.DSMT4">
                  <p:embed/>
                </p:oleObj>
              </mc:Choice>
              <mc:Fallback>
                <p:oleObj name="Equation" r:id="rId19" imgW="1917360" imgH="393480" progId="Equation.DSMT4">
                  <p:embed/>
                  <p:pic>
                    <p:nvPicPr>
                      <p:cNvPr id="0" name=""/>
                      <p:cNvPicPr>
                        <a:picLocks noChangeAspect="1" noChangeArrowheads="1"/>
                      </p:cNvPicPr>
                      <p:nvPr/>
                    </p:nvPicPr>
                    <p:blipFill>
                      <a:blip r:embed="rId20"/>
                      <a:srcRect/>
                      <a:stretch>
                        <a:fillRect/>
                      </a:stretch>
                    </p:blipFill>
                    <p:spPr bwMode="auto">
                      <a:xfrm>
                        <a:off x="6588125" y="4572000"/>
                        <a:ext cx="49688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891393379"/>
              </p:ext>
            </p:extLst>
          </p:nvPr>
        </p:nvGraphicFramePr>
        <p:xfrm>
          <a:off x="6554787" y="5638800"/>
          <a:ext cx="3094038" cy="1019175"/>
        </p:xfrm>
        <a:graphic>
          <a:graphicData uri="http://schemas.openxmlformats.org/presentationml/2006/ole">
            <mc:AlternateContent xmlns:mc="http://schemas.openxmlformats.org/markup-compatibility/2006">
              <mc:Choice xmlns:v="urn:schemas-microsoft-com:vml" Requires="v">
                <p:oleObj name="Equation" r:id="rId21" imgW="1193760" imgH="393480" progId="Equation.DSMT4">
                  <p:embed/>
                </p:oleObj>
              </mc:Choice>
              <mc:Fallback>
                <p:oleObj name="Equation" r:id="rId21" imgW="1193760" imgH="393480" progId="Equation.DSMT4">
                  <p:embed/>
                  <p:pic>
                    <p:nvPicPr>
                      <p:cNvPr id="0" name=""/>
                      <p:cNvPicPr>
                        <a:picLocks noChangeAspect="1" noChangeArrowheads="1"/>
                      </p:cNvPicPr>
                      <p:nvPr/>
                    </p:nvPicPr>
                    <p:blipFill>
                      <a:blip r:embed="rId22"/>
                      <a:srcRect/>
                      <a:stretch>
                        <a:fillRect/>
                      </a:stretch>
                    </p:blipFill>
                    <p:spPr bwMode="auto">
                      <a:xfrm>
                        <a:off x="6554787" y="5638800"/>
                        <a:ext cx="309403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4" name="Straight Connector 33"/>
          <p:cNvCxnSpPr/>
          <p:nvPr/>
        </p:nvCxnSpPr>
        <p:spPr>
          <a:xfrm>
            <a:off x="5889677" y="4800600"/>
            <a:ext cx="0" cy="1951831"/>
          </a:xfrm>
          <a:prstGeom prst="line">
            <a:avLst/>
          </a:prstGeom>
          <a:ln w="571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943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474" y="174400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55612" y="2164243"/>
            <a:ext cx="4419600" cy="523220"/>
          </a:xfrm>
          <a:prstGeom prst="rect">
            <a:avLst/>
          </a:prstGeom>
          <a:noFill/>
        </p:spPr>
        <p:txBody>
          <a:bodyPr wrap="square" rtlCol="0">
            <a:spAutoFit/>
          </a:bodyPr>
          <a:lstStyle/>
          <a:p>
            <a:r>
              <a:rPr lang="en-US" sz="2800" b="1">
                <a:latin typeface="Arial" pitchFamily="34" charset="0"/>
                <a:cs typeface="Arial" pitchFamily="34" charset="0"/>
              </a:rPr>
              <a:t>Theo định lí sin, ta có : </a:t>
            </a:r>
            <a:endParaRPr lang="vi-VN" sz="28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6666155"/>
              </p:ext>
            </p:extLst>
          </p:nvPr>
        </p:nvGraphicFramePr>
        <p:xfrm>
          <a:off x="1446212" y="2599922"/>
          <a:ext cx="1766888" cy="928687"/>
        </p:xfrm>
        <a:graphic>
          <a:graphicData uri="http://schemas.openxmlformats.org/presentationml/2006/ole">
            <mc:AlternateContent xmlns:mc="http://schemas.openxmlformats.org/markup-compatibility/2006">
              <mc:Choice xmlns:v="urn:schemas-microsoft-com:vml" Requires="v">
                <p:oleObj name="Equation" r:id="rId4" imgW="749160" imgH="393480" progId="Equation.DSMT4">
                  <p:embed/>
                </p:oleObj>
              </mc:Choice>
              <mc:Fallback>
                <p:oleObj name="Equation" r:id="rId4" imgW="749160" imgH="393480" progId="Equation.DSMT4">
                  <p:embed/>
                  <p:pic>
                    <p:nvPicPr>
                      <p:cNvPr id="0" name=""/>
                      <p:cNvPicPr>
                        <a:picLocks noChangeAspect="1" noChangeArrowheads="1"/>
                      </p:cNvPicPr>
                      <p:nvPr/>
                    </p:nvPicPr>
                    <p:blipFill>
                      <a:blip r:embed="rId5"/>
                      <a:srcRect/>
                      <a:stretch>
                        <a:fillRect/>
                      </a:stretch>
                    </p:blipFill>
                    <p:spPr bwMode="auto">
                      <a:xfrm>
                        <a:off x="1446212" y="2599922"/>
                        <a:ext cx="17668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74612" y="0"/>
            <a:ext cx="11963400" cy="1683430"/>
            <a:chOff x="74612" y="0"/>
            <a:chExt cx="11963400" cy="1683430"/>
          </a:xfrm>
        </p:grpSpPr>
        <p:sp>
          <p:nvSpPr>
            <p:cNvPr id="33" name="Rounded Rectangle 32"/>
            <p:cNvSpPr/>
            <p:nvPr/>
          </p:nvSpPr>
          <p:spPr>
            <a:xfrm>
              <a:off x="1172864" y="123824"/>
              <a:ext cx="10865148" cy="1462029"/>
            </a:xfrm>
            <a:prstGeom prst="roundRect">
              <a:avLst>
                <a:gd name="adj" fmla="val 3662"/>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1903412" y="152400"/>
                  <a:ext cx="10134600" cy="1350113"/>
                </a:xfrm>
                <a:prstGeom prst="rect">
                  <a:avLst/>
                </a:prstGeom>
                <a:noFill/>
              </p:spPr>
              <p:txBody>
                <a:bodyPr wrap="square" rtlCol="0">
                  <a:spAutoFit/>
                </a:bodyPr>
                <a:lstStyle/>
                <a:p>
                  <a:r>
                    <a:rPr lang="en-US" sz="2700" b="1">
                      <a:latin typeface="Arial" pitchFamily="34" charset="0"/>
                      <a:cs typeface="Arial" pitchFamily="34" charset="0"/>
                    </a:rPr>
                    <a:t>Cho tam giác ABC có </a:t>
                  </a:r>
                  <a14:m>
                    <m:oMath xmlns:m="http://schemas.openxmlformats.org/officeDocument/2006/math">
                      <m:r>
                        <a:rPr lang="en-US" sz="2700" b="1" i="1" smtClean="0">
                          <a:latin typeface="Cambria Math"/>
                          <a:cs typeface="Arial" pitchFamily="34" charset="0"/>
                        </a:rPr>
                        <m:t>𝒃</m:t>
                      </m:r>
                      <m:r>
                        <a:rPr lang="en-US" sz="2700" b="1" i="1" smtClean="0">
                          <a:latin typeface="Cambria Math"/>
                          <a:cs typeface="Arial" pitchFamily="34" charset="0"/>
                        </a:rPr>
                        <m:t>=</m:t>
                      </m:r>
                      <m:r>
                        <a:rPr lang="en-US" sz="2700" b="1" i="1" smtClean="0">
                          <a:latin typeface="Cambria Math"/>
                          <a:cs typeface="Arial" pitchFamily="34" charset="0"/>
                        </a:rPr>
                        <m:t>𝟖</m:t>
                      </m:r>
                      <m:r>
                        <a:rPr lang="en-US" sz="2700" b="1" i="1" smtClean="0">
                          <a:latin typeface="Cambria Math"/>
                          <a:cs typeface="Arial" pitchFamily="34" charset="0"/>
                        </a:rPr>
                        <m:t> , </m:t>
                      </m:r>
                      <m:r>
                        <a:rPr lang="en-US" sz="2700" b="1" i="1" smtClean="0">
                          <a:latin typeface="Cambria Math"/>
                          <a:cs typeface="Arial" pitchFamily="34" charset="0"/>
                        </a:rPr>
                        <m:t>𝒄</m:t>
                      </m:r>
                      <m:r>
                        <a:rPr lang="en-US" sz="2700" b="1" i="1" smtClean="0">
                          <a:latin typeface="Cambria Math"/>
                          <a:cs typeface="Arial" pitchFamily="34" charset="0"/>
                        </a:rPr>
                        <m:t>=</m:t>
                      </m:r>
                      <m:r>
                        <a:rPr lang="en-US" sz="2700" b="1" i="1" smtClean="0">
                          <a:latin typeface="Cambria Math"/>
                          <a:cs typeface="Arial" pitchFamily="34" charset="0"/>
                        </a:rPr>
                        <m:t>𝟓</m:t>
                      </m:r>
                    </m:oMath>
                  </a14:m>
                  <a:r>
                    <a:rPr lang="en-US" sz="2700" b="1">
                      <a:latin typeface="Arial" pitchFamily="34" charset="0"/>
                      <a:cs typeface="Arial" pitchFamily="34" charset="0"/>
                    </a:rPr>
                    <a:t> và </a:t>
                  </a:r>
                  <a14:m>
                    <m:oMath xmlns:m="http://schemas.openxmlformats.org/officeDocument/2006/math">
                      <m:acc>
                        <m:accPr>
                          <m:chr m:val="̂"/>
                          <m:ctrlPr>
                            <a:rPr lang="en-US" sz="2700" b="1" i="1" smtClean="0">
                              <a:latin typeface="Cambria Math" panose="02040503050406030204" pitchFamily="18" charset="0"/>
                              <a:cs typeface="Arial" pitchFamily="34" charset="0"/>
                            </a:rPr>
                          </m:ctrlPr>
                        </m:accPr>
                        <m:e>
                          <m:r>
                            <a:rPr lang="en-US" sz="2700" b="1" i="1" smtClean="0">
                              <a:latin typeface="Cambria Math"/>
                              <a:cs typeface="Arial" pitchFamily="34" charset="0"/>
                            </a:rPr>
                            <m:t>𝑩</m:t>
                          </m:r>
                        </m:e>
                      </m:acc>
                      <m:r>
                        <a:rPr lang="en-US" sz="2700" b="1" i="1" smtClean="0">
                          <a:latin typeface="Cambria Math"/>
                          <a:cs typeface="Arial" pitchFamily="34" charset="0"/>
                        </a:rPr>
                        <m:t>=</m:t>
                      </m:r>
                      <m:sSup>
                        <m:sSupPr>
                          <m:ctrlPr>
                            <a:rPr lang="en-US" sz="2700" b="1" i="1" smtClean="0">
                              <a:latin typeface="Cambria Math" panose="02040503050406030204" pitchFamily="18" charset="0"/>
                              <a:cs typeface="Arial" pitchFamily="34" charset="0"/>
                            </a:rPr>
                          </m:ctrlPr>
                        </m:sSupPr>
                        <m:e>
                          <m:r>
                            <a:rPr lang="en-US" sz="2700" b="1" i="1" smtClean="0">
                              <a:latin typeface="Cambria Math"/>
                              <a:cs typeface="Arial" pitchFamily="34" charset="0"/>
                            </a:rPr>
                            <m:t>𝟖𝟎</m:t>
                          </m:r>
                        </m:e>
                        <m:sup>
                          <m:r>
                            <a:rPr lang="en-US" sz="2700" b="1" i="1" smtClean="0">
                              <a:latin typeface="Cambria Math"/>
                              <a:cs typeface="Arial" pitchFamily="34" charset="0"/>
                            </a:rPr>
                            <m:t>𝟎</m:t>
                          </m:r>
                        </m:sup>
                      </m:sSup>
                    </m:oMath>
                  </a14:m>
                  <a:r>
                    <a:rPr lang="en-US" sz="2700" b="1">
                      <a:latin typeface="Arial" pitchFamily="34" charset="0"/>
                      <a:cs typeface="Arial" pitchFamily="34" charset="0"/>
                    </a:rPr>
                    <a:t> .Tính số đo các góc, bán kính </a:t>
                  </a:r>
                  <a:r>
                    <a:rPr lang="vi-VN" sz="2700" b="1">
                      <a:latin typeface="Arial" pitchFamily="34" charset="0"/>
                      <a:cs typeface="Arial" pitchFamily="34" charset="0"/>
                    </a:rPr>
                    <a:t>đường tròn</a:t>
                  </a:r>
                  <a:r>
                    <a:rPr lang="en-US" sz="2700" b="1">
                      <a:latin typeface="Arial" pitchFamily="34" charset="0"/>
                      <a:cs typeface="Arial" pitchFamily="34" charset="0"/>
                    </a:rPr>
                    <a:t> ngoại tiếp và độ dài cạnh còn lại của tam giác . </a:t>
                  </a:r>
                  <a:endParaRPr lang="vi-VN" sz="2700" b="1">
                    <a:latin typeface="Arial" pitchFamily="34" charset="0"/>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903412" y="152400"/>
                  <a:ext cx="10134600" cy="1350113"/>
                </a:xfrm>
                <a:prstGeom prst="rect">
                  <a:avLst/>
                </a:prstGeom>
                <a:blipFill rotWithShape="1">
                  <a:blip r:embed="rId7"/>
                  <a:stretch>
                    <a:fillRect l="-1082" t="-2715" r="-1443" b="-11312"/>
                  </a:stretch>
                </a:blipFill>
              </p:spPr>
              <p:txBody>
                <a:bodyPr/>
                <a:lstStyle/>
                <a:p>
                  <a:r>
                    <a:rPr lang="en-US">
                      <a:noFill/>
                    </a:rPr>
                    <a:t> </a:t>
                  </a:r>
                </a:p>
              </p:txBody>
            </p:sp>
          </mc:Fallback>
        </mc:AlternateContent>
        <p:pic>
          <p:nvPicPr>
            <p:cNvPr id="35" name="Picture 34"/>
            <p:cNvPicPr>
              <a:picLocks noChangeAspect="1"/>
            </p:cNvPicPr>
            <p:nvPr/>
          </p:nvPicPr>
          <p:blipFill rotWithShape="1">
            <a:blip r:embed="rId8" cstate="print">
              <a:extLst>
                <a:ext uri="{28A0092B-C50C-407E-A947-70E740481C1C}">
                  <a14:useLocalDpi xmlns:a14="http://schemas.microsoft.com/office/drawing/2010/main" val="0"/>
                </a:ext>
              </a:extLst>
            </a:blip>
            <a:srcRect l="13493" t="12538" r="16345" b="11211"/>
            <a:stretch/>
          </p:blipFill>
          <p:spPr>
            <a:xfrm>
              <a:off x="74612" y="0"/>
              <a:ext cx="1674230" cy="1683430"/>
            </a:xfrm>
            <a:prstGeom prst="rect">
              <a:avLst/>
            </a:prstGeom>
          </p:spPr>
        </p:pic>
        <p:sp>
          <p:nvSpPr>
            <p:cNvPr id="36" name="Rectangle 35"/>
            <p:cNvSpPr/>
            <p:nvPr/>
          </p:nvSpPr>
          <p:spPr>
            <a:xfrm>
              <a:off x="549340" y="370489"/>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pic>
          <p:nvPicPr>
            <p:cNvPr id="37" name="Picture 315"/>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93" r="9819" b="20455"/>
            <a:stretch/>
          </p:blipFill>
          <p:spPr bwMode="auto">
            <a:xfrm>
              <a:off x="127622" y="262759"/>
              <a:ext cx="1447800" cy="5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5" name="Object 24"/>
          <p:cNvGraphicFramePr>
            <a:graphicFrameLocks noChangeAspect="1"/>
          </p:cNvGraphicFramePr>
          <p:nvPr>
            <p:extLst>
              <p:ext uri="{D42A27DB-BD31-4B8C-83A1-F6EECF244321}">
                <p14:modId xmlns:p14="http://schemas.microsoft.com/office/powerpoint/2010/main" val="3537247704"/>
              </p:ext>
            </p:extLst>
          </p:nvPr>
        </p:nvGraphicFramePr>
        <p:xfrm>
          <a:off x="3198812" y="2599922"/>
          <a:ext cx="2963863" cy="928687"/>
        </p:xfrm>
        <a:graphic>
          <a:graphicData uri="http://schemas.openxmlformats.org/presentationml/2006/ole">
            <mc:AlternateContent xmlns:mc="http://schemas.openxmlformats.org/markup-compatibility/2006">
              <mc:Choice xmlns:v="urn:schemas-microsoft-com:vml" Requires="v">
                <p:oleObj name="Equation" r:id="rId10" imgW="1257120" imgH="393480" progId="Equation.DSMT4">
                  <p:embed/>
                </p:oleObj>
              </mc:Choice>
              <mc:Fallback>
                <p:oleObj name="Equation" r:id="rId10" imgW="1257120" imgH="393480" progId="Equation.DSMT4">
                  <p:embed/>
                  <p:pic>
                    <p:nvPicPr>
                      <p:cNvPr id="0" name=""/>
                      <p:cNvPicPr>
                        <a:picLocks noChangeAspect="1" noChangeArrowheads="1"/>
                      </p:cNvPicPr>
                      <p:nvPr/>
                    </p:nvPicPr>
                    <p:blipFill>
                      <a:blip r:embed="rId11"/>
                      <a:srcRect/>
                      <a:stretch>
                        <a:fillRect/>
                      </a:stretch>
                    </p:blipFill>
                    <p:spPr bwMode="auto">
                      <a:xfrm>
                        <a:off x="3198812" y="2599922"/>
                        <a:ext cx="296386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433452" y="3707934"/>
            <a:ext cx="1315390" cy="523220"/>
          </a:xfrm>
          <a:prstGeom prst="rect">
            <a:avLst/>
          </a:prstGeom>
          <a:noFill/>
        </p:spPr>
        <p:txBody>
          <a:bodyPr wrap="square" rtlCol="0">
            <a:spAutoFit/>
          </a:bodyPr>
          <a:lstStyle/>
          <a:p>
            <a:r>
              <a:rPr lang="en-US" sz="2800" b="1">
                <a:latin typeface="Arial" pitchFamily="34" charset="0"/>
                <a:cs typeface="Arial" pitchFamily="34" charset="0"/>
              </a:rPr>
              <a:t>Ta có : </a:t>
            </a:r>
            <a:endParaRPr lang="vi-VN" sz="28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128007864"/>
              </p:ext>
            </p:extLst>
          </p:nvPr>
        </p:nvGraphicFramePr>
        <p:xfrm>
          <a:off x="1748842" y="3505200"/>
          <a:ext cx="2066925" cy="928688"/>
        </p:xfrm>
        <a:graphic>
          <a:graphicData uri="http://schemas.openxmlformats.org/presentationml/2006/ole">
            <mc:AlternateContent xmlns:mc="http://schemas.openxmlformats.org/markup-compatibility/2006">
              <mc:Choice xmlns:v="urn:schemas-microsoft-com:vml" Requires="v">
                <p:oleObj name="Equation" r:id="rId12" imgW="876240" imgH="393480" progId="Equation.DSMT4">
                  <p:embed/>
                </p:oleObj>
              </mc:Choice>
              <mc:Fallback>
                <p:oleObj name="Equation" r:id="rId12" imgW="876240" imgH="393480" progId="Equation.DSMT4">
                  <p:embed/>
                  <p:pic>
                    <p:nvPicPr>
                      <p:cNvPr id="0" name=""/>
                      <p:cNvPicPr>
                        <a:picLocks noChangeAspect="1" noChangeArrowheads="1"/>
                      </p:cNvPicPr>
                      <p:nvPr/>
                    </p:nvPicPr>
                    <p:blipFill>
                      <a:blip r:embed="rId13"/>
                      <a:srcRect/>
                      <a:stretch>
                        <a:fillRect/>
                      </a:stretch>
                    </p:blipFill>
                    <p:spPr bwMode="auto">
                      <a:xfrm>
                        <a:off x="1748842" y="3505200"/>
                        <a:ext cx="20669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64618997"/>
              </p:ext>
            </p:extLst>
          </p:nvPr>
        </p:nvGraphicFramePr>
        <p:xfrm>
          <a:off x="1446212" y="4393734"/>
          <a:ext cx="4402138" cy="989013"/>
        </p:xfrm>
        <a:graphic>
          <a:graphicData uri="http://schemas.openxmlformats.org/presentationml/2006/ole">
            <mc:AlternateContent xmlns:mc="http://schemas.openxmlformats.org/markup-compatibility/2006">
              <mc:Choice xmlns:v="urn:schemas-microsoft-com:vml" Requires="v">
                <p:oleObj name="Equation" r:id="rId14" imgW="1866600" imgH="419040" progId="Equation.DSMT4">
                  <p:embed/>
                </p:oleObj>
              </mc:Choice>
              <mc:Fallback>
                <p:oleObj name="Equation" r:id="rId14" imgW="1866600" imgH="419040" progId="Equation.DSMT4">
                  <p:embed/>
                  <p:pic>
                    <p:nvPicPr>
                      <p:cNvPr id="0" name=""/>
                      <p:cNvPicPr>
                        <a:picLocks noChangeAspect="1" noChangeArrowheads="1"/>
                      </p:cNvPicPr>
                      <p:nvPr/>
                    </p:nvPicPr>
                    <p:blipFill>
                      <a:blip r:embed="rId15"/>
                      <a:srcRect/>
                      <a:stretch>
                        <a:fillRect/>
                      </a:stretch>
                    </p:blipFill>
                    <p:spPr bwMode="auto">
                      <a:xfrm>
                        <a:off x="1446212" y="4393734"/>
                        <a:ext cx="440213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42891635"/>
              </p:ext>
            </p:extLst>
          </p:nvPr>
        </p:nvGraphicFramePr>
        <p:xfrm>
          <a:off x="6018212" y="4545327"/>
          <a:ext cx="1647825" cy="539750"/>
        </p:xfrm>
        <a:graphic>
          <a:graphicData uri="http://schemas.openxmlformats.org/presentationml/2006/ole">
            <mc:AlternateContent xmlns:mc="http://schemas.openxmlformats.org/markup-compatibility/2006">
              <mc:Choice xmlns:v="urn:schemas-microsoft-com:vml" Requires="v">
                <p:oleObj name="Equation" r:id="rId16" imgW="698400" imgH="228600" progId="Equation.DSMT4">
                  <p:embed/>
                </p:oleObj>
              </mc:Choice>
              <mc:Fallback>
                <p:oleObj name="Equation" r:id="rId16" imgW="698400" imgH="228600" progId="Equation.DSMT4">
                  <p:embed/>
                  <p:pic>
                    <p:nvPicPr>
                      <p:cNvPr id="0" name=""/>
                      <p:cNvPicPr>
                        <a:picLocks noChangeAspect="1" noChangeArrowheads="1"/>
                      </p:cNvPicPr>
                      <p:nvPr/>
                    </p:nvPicPr>
                    <p:blipFill>
                      <a:blip r:embed="rId17"/>
                      <a:srcRect/>
                      <a:stretch>
                        <a:fillRect/>
                      </a:stretch>
                    </p:blipFill>
                    <p:spPr bwMode="auto">
                      <a:xfrm>
                        <a:off x="6018212" y="4545327"/>
                        <a:ext cx="16478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276915952"/>
              </p:ext>
            </p:extLst>
          </p:nvPr>
        </p:nvGraphicFramePr>
        <p:xfrm>
          <a:off x="1370012" y="5308134"/>
          <a:ext cx="3025775" cy="539750"/>
        </p:xfrm>
        <a:graphic>
          <a:graphicData uri="http://schemas.openxmlformats.org/presentationml/2006/ole">
            <mc:AlternateContent xmlns:mc="http://schemas.openxmlformats.org/markup-compatibility/2006">
              <mc:Choice xmlns:v="urn:schemas-microsoft-com:vml" Requires="v">
                <p:oleObj name="Equation" r:id="rId18" imgW="1282680" imgH="228600" progId="Equation.DSMT4">
                  <p:embed/>
                </p:oleObj>
              </mc:Choice>
              <mc:Fallback>
                <p:oleObj name="Equation" r:id="rId18" imgW="1282680" imgH="228600" progId="Equation.DSMT4">
                  <p:embed/>
                  <p:pic>
                    <p:nvPicPr>
                      <p:cNvPr id="0" name=""/>
                      <p:cNvPicPr>
                        <a:picLocks noChangeAspect="1" noChangeArrowheads="1"/>
                      </p:cNvPicPr>
                      <p:nvPr/>
                    </p:nvPicPr>
                    <p:blipFill>
                      <a:blip r:embed="rId19"/>
                      <a:srcRect/>
                      <a:stretch>
                        <a:fillRect/>
                      </a:stretch>
                    </p:blipFill>
                    <p:spPr bwMode="auto">
                      <a:xfrm>
                        <a:off x="1370012" y="5308134"/>
                        <a:ext cx="302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49649267"/>
              </p:ext>
            </p:extLst>
          </p:nvPr>
        </p:nvGraphicFramePr>
        <p:xfrm>
          <a:off x="4418012" y="5384334"/>
          <a:ext cx="3535363" cy="479425"/>
        </p:xfrm>
        <a:graphic>
          <a:graphicData uri="http://schemas.openxmlformats.org/presentationml/2006/ole">
            <mc:AlternateContent xmlns:mc="http://schemas.openxmlformats.org/markup-compatibility/2006">
              <mc:Choice xmlns:v="urn:schemas-microsoft-com:vml" Requires="v">
                <p:oleObj name="Equation" r:id="rId20" imgW="1498320" imgH="203040" progId="Equation.DSMT4">
                  <p:embed/>
                </p:oleObj>
              </mc:Choice>
              <mc:Fallback>
                <p:oleObj name="Equation" r:id="rId20" imgW="1498320" imgH="203040" progId="Equation.DSMT4">
                  <p:embed/>
                  <p:pic>
                    <p:nvPicPr>
                      <p:cNvPr id="0" name=""/>
                      <p:cNvPicPr>
                        <a:picLocks noChangeAspect="1" noChangeArrowheads="1"/>
                      </p:cNvPicPr>
                      <p:nvPr/>
                    </p:nvPicPr>
                    <p:blipFill>
                      <a:blip r:embed="rId21"/>
                      <a:srcRect/>
                      <a:stretch>
                        <a:fillRect/>
                      </a:stretch>
                    </p:blipFill>
                    <p:spPr bwMode="auto">
                      <a:xfrm>
                        <a:off x="4418012" y="5384334"/>
                        <a:ext cx="35353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433452" y="5993934"/>
            <a:ext cx="1315390" cy="523220"/>
          </a:xfrm>
          <a:prstGeom prst="rect">
            <a:avLst/>
          </a:prstGeom>
          <a:noFill/>
        </p:spPr>
        <p:txBody>
          <a:bodyPr wrap="square" rtlCol="0">
            <a:spAutoFit/>
          </a:bodyPr>
          <a:lstStyle/>
          <a:p>
            <a:r>
              <a:rPr lang="en-US" sz="2800" b="1">
                <a:latin typeface="Arial" pitchFamily="34" charset="0"/>
                <a:cs typeface="Arial" pitchFamily="34" charset="0"/>
              </a:rPr>
              <a:t>Ta có : </a:t>
            </a:r>
            <a:endParaRPr lang="vi-VN" sz="2800" b="1">
              <a:latin typeface="Arial" pitchFamily="34" charset="0"/>
              <a:cs typeface="Arial" pitchFamily="34" charset="0"/>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1162252081"/>
              </p:ext>
            </p:extLst>
          </p:nvPr>
        </p:nvGraphicFramePr>
        <p:xfrm>
          <a:off x="1850440" y="5817722"/>
          <a:ext cx="1738313" cy="928687"/>
        </p:xfrm>
        <a:graphic>
          <a:graphicData uri="http://schemas.openxmlformats.org/presentationml/2006/ole">
            <mc:AlternateContent xmlns:mc="http://schemas.openxmlformats.org/markup-compatibility/2006">
              <mc:Choice xmlns:v="urn:schemas-microsoft-com:vml" Requires="v">
                <p:oleObj name="Equation" r:id="rId22" imgW="736560" imgH="393480" progId="Equation.DSMT4">
                  <p:embed/>
                </p:oleObj>
              </mc:Choice>
              <mc:Fallback>
                <p:oleObj name="Equation" r:id="rId22" imgW="736560" imgH="393480" progId="Equation.DSMT4">
                  <p:embed/>
                  <p:pic>
                    <p:nvPicPr>
                      <p:cNvPr id="0" name=""/>
                      <p:cNvPicPr>
                        <a:picLocks noChangeAspect="1" noChangeArrowheads="1"/>
                      </p:cNvPicPr>
                      <p:nvPr/>
                    </p:nvPicPr>
                    <p:blipFill>
                      <a:blip r:embed="rId23"/>
                      <a:srcRect/>
                      <a:stretch>
                        <a:fillRect/>
                      </a:stretch>
                    </p:blipFill>
                    <p:spPr bwMode="auto">
                      <a:xfrm>
                        <a:off x="1850440" y="5817722"/>
                        <a:ext cx="173831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212315358"/>
              </p:ext>
            </p:extLst>
          </p:nvPr>
        </p:nvGraphicFramePr>
        <p:xfrm>
          <a:off x="4027488" y="6081247"/>
          <a:ext cx="2368550" cy="419100"/>
        </p:xfrm>
        <a:graphic>
          <a:graphicData uri="http://schemas.openxmlformats.org/presentationml/2006/ole">
            <mc:AlternateContent xmlns:mc="http://schemas.openxmlformats.org/markup-compatibility/2006">
              <mc:Choice xmlns:v="urn:schemas-microsoft-com:vml" Requires="v">
                <p:oleObj name="Equation" r:id="rId24" imgW="1002960" imgH="177480" progId="Equation.DSMT4">
                  <p:embed/>
                </p:oleObj>
              </mc:Choice>
              <mc:Fallback>
                <p:oleObj name="Equation" r:id="rId24" imgW="1002960" imgH="177480" progId="Equation.DSMT4">
                  <p:embed/>
                  <p:pic>
                    <p:nvPicPr>
                      <p:cNvPr id="0" name=""/>
                      <p:cNvPicPr>
                        <a:picLocks noChangeAspect="1" noChangeArrowheads="1"/>
                      </p:cNvPicPr>
                      <p:nvPr/>
                    </p:nvPicPr>
                    <p:blipFill>
                      <a:blip r:embed="rId25"/>
                      <a:srcRect/>
                      <a:stretch>
                        <a:fillRect/>
                      </a:stretch>
                    </p:blipFill>
                    <p:spPr bwMode="auto">
                      <a:xfrm>
                        <a:off x="4027488" y="6081247"/>
                        <a:ext cx="2368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099769787"/>
              </p:ext>
            </p:extLst>
          </p:nvPr>
        </p:nvGraphicFramePr>
        <p:xfrm>
          <a:off x="6399212" y="6012984"/>
          <a:ext cx="4044950" cy="539750"/>
        </p:xfrm>
        <a:graphic>
          <a:graphicData uri="http://schemas.openxmlformats.org/presentationml/2006/ole">
            <mc:AlternateContent xmlns:mc="http://schemas.openxmlformats.org/markup-compatibility/2006">
              <mc:Choice xmlns:v="urn:schemas-microsoft-com:vml" Requires="v">
                <p:oleObj name="Equation" r:id="rId26" imgW="1714320" imgH="228600" progId="Equation.DSMT4">
                  <p:embed/>
                </p:oleObj>
              </mc:Choice>
              <mc:Fallback>
                <p:oleObj name="Equation" r:id="rId26" imgW="1714320" imgH="228600" progId="Equation.DSMT4">
                  <p:embed/>
                  <p:pic>
                    <p:nvPicPr>
                      <p:cNvPr id="0" name=""/>
                      <p:cNvPicPr>
                        <a:picLocks noChangeAspect="1" noChangeArrowheads="1"/>
                      </p:cNvPicPr>
                      <p:nvPr/>
                    </p:nvPicPr>
                    <p:blipFill>
                      <a:blip r:embed="rId27"/>
                      <a:srcRect/>
                      <a:stretch>
                        <a:fillRect/>
                      </a:stretch>
                    </p:blipFill>
                    <p:spPr bwMode="auto">
                      <a:xfrm>
                        <a:off x="6399212" y="6012984"/>
                        <a:ext cx="40449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3"/>
          <p:cNvGrpSpPr/>
          <p:nvPr/>
        </p:nvGrpSpPr>
        <p:grpSpPr>
          <a:xfrm>
            <a:off x="8075612" y="1647825"/>
            <a:ext cx="3828276" cy="2924175"/>
            <a:chOff x="8075612" y="1647825"/>
            <a:chExt cx="3828276" cy="2924175"/>
          </a:xfrm>
        </p:grpSpPr>
        <p:sp>
          <p:nvSpPr>
            <p:cNvPr id="38" name="Rounded Rectangle 37"/>
            <p:cNvSpPr/>
            <p:nvPr/>
          </p:nvSpPr>
          <p:spPr>
            <a:xfrm>
              <a:off x="8075612" y="1668122"/>
              <a:ext cx="3828276" cy="2903878"/>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8571" name="Picture 203"/>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456612" y="1647825"/>
              <a:ext cx="31432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55873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AE2DF"/>
        </a:solidFill>
        <a:effectLst/>
      </p:bgPr>
    </p:bg>
    <p:spTree>
      <p:nvGrpSpPr>
        <p:cNvPr id="1" name=""/>
        <p:cNvGrpSpPr/>
        <p:nvPr/>
      </p:nvGrpSpPr>
      <p:grpSpPr>
        <a:xfrm>
          <a:off x="0" y="0"/>
          <a:ext cx="0" cy="0"/>
          <a:chOff x="0" y="0"/>
          <a:chExt cx="0" cy="0"/>
        </a:xfrm>
      </p:grpSpPr>
      <p:sp>
        <p:nvSpPr>
          <p:cNvPr id="2" name="TextBox 2"/>
          <p:cNvSpPr txBox="1"/>
          <p:nvPr/>
        </p:nvSpPr>
        <p:spPr>
          <a:xfrm>
            <a:off x="1806872" y="1079540"/>
            <a:ext cx="8630624" cy="647741"/>
          </a:xfrm>
          <a:prstGeom prst="rect">
            <a:avLst/>
          </a:prstGeom>
        </p:spPr>
        <p:txBody>
          <a:bodyPr wrap="square" lIns="0" tIns="0" rIns="0" bIns="0" rtlCol="0" anchor="t">
            <a:spAutoFit/>
          </a:bodyPr>
          <a:lstStyle/>
          <a:p>
            <a:pPr algn="ctr" defTabSz="609448">
              <a:lnSpc>
                <a:spcPts val="5396"/>
              </a:lnSpc>
            </a:pPr>
            <a:r>
              <a:rPr lang="en-US" sz="4399" b="1" spc="119" dirty="0">
                <a:solidFill>
                  <a:srgbClr val="114F9A"/>
                </a:solidFill>
                <a:latin typeface="Arial" panose="020B0604020202020204" pitchFamily="34" charset="0"/>
                <a:cs typeface="Arial" panose="020B0604020202020204" pitchFamily="34" charset="0"/>
              </a:rPr>
              <a:t>HƯỚNG DẪN VỀ NHÀ</a:t>
            </a:r>
          </a:p>
        </p:txBody>
      </p:sp>
      <p:pic>
        <p:nvPicPr>
          <p:cNvPr id="15" name="Picture 15"/>
          <p:cNvPicPr>
            <a:picLocks noChangeAspect="1"/>
          </p:cNvPicPr>
          <p:nvPr/>
        </p:nvPicPr>
        <p:blipFill>
          <a:blip r:embed="rId2"/>
          <a:srcRect/>
          <a:stretch>
            <a:fillRect/>
          </a:stretch>
        </p:blipFill>
        <p:spPr>
          <a:xfrm rot="-1627455">
            <a:off x="10026500" y="4856781"/>
            <a:ext cx="2468359" cy="2629410"/>
          </a:xfrm>
          <a:prstGeom prst="rect">
            <a:avLst/>
          </a:prstGeom>
        </p:spPr>
      </p:pic>
      <p:grpSp>
        <p:nvGrpSpPr>
          <p:cNvPr id="5" name="Group 4"/>
          <p:cNvGrpSpPr/>
          <p:nvPr/>
        </p:nvGrpSpPr>
        <p:grpSpPr>
          <a:xfrm>
            <a:off x="1137933" y="2497492"/>
            <a:ext cx="2976119" cy="2845953"/>
            <a:chOff x="1707344" y="3745874"/>
            <a:chExt cx="4465342" cy="4270042"/>
          </a:xfrm>
        </p:grpSpPr>
        <p:grpSp>
          <p:nvGrpSpPr>
            <p:cNvPr id="3" name="Group 3"/>
            <p:cNvGrpSpPr/>
            <p:nvPr/>
          </p:nvGrpSpPr>
          <p:grpSpPr>
            <a:xfrm>
              <a:off x="1707344" y="3745874"/>
              <a:ext cx="4465342" cy="4270042"/>
              <a:chOff x="0" y="0"/>
              <a:chExt cx="2629143" cy="2514152"/>
            </a:xfrm>
          </p:grpSpPr>
          <p:sp>
            <p:nvSpPr>
              <p:cNvPr id="4" name="Freeform 4"/>
              <p:cNvSpPr/>
              <p:nvPr/>
            </p:nvSpPr>
            <p:spPr>
              <a:xfrm>
                <a:off x="0" y="0"/>
                <a:ext cx="2629143" cy="2514152"/>
              </a:xfrm>
              <a:custGeom>
                <a:avLst/>
                <a:gdLst/>
                <a:ahLst/>
                <a:cxnLst/>
                <a:rect l="l" t="t" r="r" b="b"/>
                <a:pathLst>
                  <a:path w="2629143" h="2514152">
                    <a:moveTo>
                      <a:pt x="2504683" y="2514152"/>
                    </a:moveTo>
                    <a:lnTo>
                      <a:pt x="124460" y="2514152"/>
                    </a:lnTo>
                    <a:cubicBezTo>
                      <a:pt x="55880" y="2514152"/>
                      <a:pt x="0" y="2458272"/>
                      <a:pt x="0" y="2389692"/>
                    </a:cubicBezTo>
                    <a:lnTo>
                      <a:pt x="0" y="124460"/>
                    </a:lnTo>
                    <a:cubicBezTo>
                      <a:pt x="0" y="55880"/>
                      <a:pt x="55880" y="0"/>
                      <a:pt x="124460" y="0"/>
                    </a:cubicBezTo>
                    <a:lnTo>
                      <a:pt x="2504683" y="0"/>
                    </a:lnTo>
                    <a:cubicBezTo>
                      <a:pt x="2573263" y="0"/>
                      <a:pt x="2629143" y="55880"/>
                      <a:pt x="2629143" y="124460"/>
                    </a:cubicBezTo>
                    <a:lnTo>
                      <a:pt x="2629143" y="2389693"/>
                    </a:lnTo>
                    <a:cubicBezTo>
                      <a:pt x="2629143" y="2458272"/>
                      <a:pt x="2573263" y="2514152"/>
                      <a:pt x="2504683" y="2514152"/>
                    </a:cubicBezTo>
                    <a:close/>
                  </a:path>
                </a:pathLst>
              </a:custGeom>
              <a:solidFill>
                <a:srgbClr val="F2EDD9"/>
              </a:solidFill>
            </p:spPr>
            <p:txBody>
              <a:bodyPr/>
              <a:lstStyle/>
              <a:p>
                <a:pPr defTabSz="609448"/>
                <a:endParaRPr lang="vi-VN" sz="1200">
                  <a:solidFill>
                    <a:prstClr val="black"/>
                  </a:solidFill>
                  <a:latin typeface="Arial" panose="020B0604020202020204" pitchFamily="34" charset="0"/>
                </a:endParaRPr>
              </a:p>
            </p:txBody>
          </p:sp>
        </p:grpSp>
        <p:sp>
          <p:nvSpPr>
            <p:cNvPr id="12" name="TextBox 12"/>
            <p:cNvSpPr txBox="1"/>
            <p:nvPr/>
          </p:nvSpPr>
          <p:spPr>
            <a:xfrm>
              <a:off x="1707344" y="4453818"/>
              <a:ext cx="4465342" cy="460631"/>
            </a:xfrm>
            <a:prstGeom prst="rect">
              <a:avLst/>
            </a:prstGeom>
          </p:spPr>
          <p:txBody>
            <a:bodyPr lIns="0" tIns="0" rIns="0" bIns="0" rtlCol="0" anchor="t">
              <a:spAutoFit/>
            </a:bodyPr>
            <a:lstStyle/>
            <a:p>
              <a:pPr algn="ctr" defTabSz="609448">
                <a:lnSpc>
                  <a:spcPts val="2061"/>
                </a:lnSpc>
              </a:pPr>
              <a:r>
                <a:rPr lang="en-US" sz="3599" b="1" spc="41" dirty="0">
                  <a:solidFill>
                    <a:srgbClr val="114F9A"/>
                  </a:solidFill>
                  <a:latin typeface="Arial" panose="020B0604020202020204" pitchFamily="34" charset="0"/>
                  <a:cs typeface="Arial" panose="020B0604020202020204" pitchFamily="34" charset="0"/>
                </a:rPr>
                <a:t>01</a:t>
              </a:r>
            </a:p>
          </p:txBody>
        </p:sp>
        <p:sp>
          <p:nvSpPr>
            <p:cNvPr id="16" name="TextBox 15"/>
            <p:cNvSpPr txBox="1"/>
            <p:nvPr/>
          </p:nvSpPr>
          <p:spPr>
            <a:xfrm>
              <a:off x="1882372" y="5095959"/>
              <a:ext cx="4115286" cy="1871097"/>
            </a:xfrm>
            <a:prstGeom prst="rect">
              <a:avLst/>
            </a:prstGeom>
            <a:noFill/>
          </p:spPr>
          <p:txBody>
            <a:bodyPr wrap="square" rtlCol="0">
              <a:spAutoFit/>
            </a:bodyPr>
            <a:lstStyle/>
            <a:p>
              <a:pPr algn="ctr" defTabSz="609448">
                <a:lnSpc>
                  <a:spcPct val="150000"/>
                </a:lnSpc>
              </a:pPr>
              <a:r>
                <a:rPr lang="en-US" sz="2666" dirty="0" err="1">
                  <a:solidFill>
                    <a:prstClr val="black"/>
                  </a:solidFill>
                  <a:latin typeface="Arial" panose="020B0604020202020204" pitchFamily="34" charset="0"/>
                  <a:cs typeface="Arial" panose="020B0604020202020204" pitchFamily="34" charset="0"/>
                </a:rPr>
                <a:t>Ôn</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tập</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kiến</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thức</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đã</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học</a:t>
              </a:r>
              <a:endParaRPr lang="en-US" sz="2666" dirty="0">
                <a:solidFill>
                  <a:prstClr val="black"/>
                </a:solidFill>
                <a:latin typeface="Arial" panose="020B0604020202020204" pitchFamily="34" charset="0"/>
                <a:cs typeface="Arial" panose="020B0604020202020204" pitchFamily="34" charset="0"/>
              </a:endParaRPr>
            </a:p>
          </p:txBody>
        </p:sp>
      </p:grpSp>
      <p:grpSp>
        <p:nvGrpSpPr>
          <p:cNvPr id="8" name="Group 7"/>
          <p:cNvGrpSpPr/>
          <p:nvPr/>
        </p:nvGrpSpPr>
        <p:grpSpPr>
          <a:xfrm>
            <a:off x="4578580" y="2497492"/>
            <a:ext cx="3031664" cy="2845953"/>
            <a:chOff x="6869660" y="3745874"/>
            <a:chExt cx="4548680" cy="4270042"/>
          </a:xfrm>
        </p:grpSpPr>
        <p:grpSp>
          <p:nvGrpSpPr>
            <p:cNvPr id="6" name="Group 6"/>
            <p:cNvGrpSpPr/>
            <p:nvPr/>
          </p:nvGrpSpPr>
          <p:grpSpPr>
            <a:xfrm>
              <a:off x="6952998" y="3745874"/>
              <a:ext cx="4465342" cy="4270042"/>
              <a:chOff x="0" y="0"/>
              <a:chExt cx="2629143" cy="2514152"/>
            </a:xfrm>
          </p:grpSpPr>
          <p:sp>
            <p:nvSpPr>
              <p:cNvPr id="7" name="Freeform 7"/>
              <p:cNvSpPr/>
              <p:nvPr/>
            </p:nvSpPr>
            <p:spPr>
              <a:xfrm>
                <a:off x="0" y="0"/>
                <a:ext cx="2629143" cy="2514152"/>
              </a:xfrm>
              <a:custGeom>
                <a:avLst/>
                <a:gdLst/>
                <a:ahLst/>
                <a:cxnLst/>
                <a:rect l="l" t="t" r="r" b="b"/>
                <a:pathLst>
                  <a:path w="2629143" h="2514152">
                    <a:moveTo>
                      <a:pt x="2504683" y="2514152"/>
                    </a:moveTo>
                    <a:lnTo>
                      <a:pt x="124460" y="2514152"/>
                    </a:lnTo>
                    <a:cubicBezTo>
                      <a:pt x="55880" y="2514152"/>
                      <a:pt x="0" y="2458272"/>
                      <a:pt x="0" y="2389692"/>
                    </a:cubicBezTo>
                    <a:lnTo>
                      <a:pt x="0" y="124460"/>
                    </a:lnTo>
                    <a:cubicBezTo>
                      <a:pt x="0" y="55880"/>
                      <a:pt x="55880" y="0"/>
                      <a:pt x="124460" y="0"/>
                    </a:cubicBezTo>
                    <a:lnTo>
                      <a:pt x="2504683" y="0"/>
                    </a:lnTo>
                    <a:cubicBezTo>
                      <a:pt x="2573263" y="0"/>
                      <a:pt x="2629143" y="55880"/>
                      <a:pt x="2629143" y="124460"/>
                    </a:cubicBezTo>
                    <a:lnTo>
                      <a:pt x="2629143" y="2389693"/>
                    </a:lnTo>
                    <a:cubicBezTo>
                      <a:pt x="2629143" y="2458272"/>
                      <a:pt x="2573263" y="2514152"/>
                      <a:pt x="2504683" y="2514152"/>
                    </a:cubicBezTo>
                    <a:close/>
                  </a:path>
                </a:pathLst>
              </a:custGeom>
              <a:solidFill>
                <a:srgbClr val="F2EDD9"/>
              </a:solidFill>
            </p:spPr>
            <p:txBody>
              <a:bodyPr/>
              <a:lstStyle/>
              <a:p>
                <a:pPr defTabSz="609448"/>
                <a:endParaRPr lang="vi-VN" sz="1200">
                  <a:solidFill>
                    <a:prstClr val="black"/>
                  </a:solidFill>
                  <a:latin typeface="Arial" panose="020B0604020202020204" pitchFamily="34" charset="0"/>
                </a:endParaRPr>
              </a:p>
            </p:txBody>
          </p:sp>
        </p:grpSp>
        <p:sp>
          <p:nvSpPr>
            <p:cNvPr id="13" name="TextBox 13"/>
            <p:cNvSpPr txBox="1"/>
            <p:nvPr/>
          </p:nvSpPr>
          <p:spPr>
            <a:xfrm>
              <a:off x="6869660" y="4436313"/>
              <a:ext cx="4465342" cy="460631"/>
            </a:xfrm>
            <a:prstGeom prst="rect">
              <a:avLst/>
            </a:prstGeom>
          </p:spPr>
          <p:txBody>
            <a:bodyPr lIns="0" tIns="0" rIns="0" bIns="0" rtlCol="0" anchor="t">
              <a:spAutoFit/>
            </a:bodyPr>
            <a:lstStyle/>
            <a:p>
              <a:pPr algn="ctr" defTabSz="609448">
                <a:lnSpc>
                  <a:spcPts val="2061"/>
                </a:lnSpc>
              </a:pPr>
              <a:r>
                <a:rPr lang="en-US" sz="3599" b="1" spc="41" dirty="0">
                  <a:solidFill>
                    <a:srgbClr val="114F9A"/>
                  </a:solidFill>
                  <a:latin typeface="Arial" panose="020B0604020202020204" pitchFamily="34" charset="0"/>
                  <a:cs typeface="Arial" panose="020B0604020202020204" pitchFamily="34" charset="0"/>
                </a:rPr>
                <a:t>02</a:t>
              </a:r>
            </a:p>
          </p:txBody>
        </p:sp>
        <p:sp>
          <p:nvSpPr>
            <p:cNvPr id="17" name="TextBox 16"/>
            <p:cNvSpPr txBox="1"/>
            <p:nvPr/>
          </p:nvSpPr>
          <p:spPr>
            <a:xfrm>
              <a:off x="7044688" y="5095959"/>
              <a:ext cx="4115286" cy="1871097"/>
            </a:xfrm>
            <a:prstGeom prst="rect">
              <a:avLst/>
            </a:prstGeom>
            <a:noFill/>
          </p:spPr>
          <p:txBody>
            <a:bodyPr wrap="square" rtlCol="0">
              <a:spAutoFit/>
            </a:bodyPr>
            <a:lstStyle/>
            <a:p>
              <a:pPr algn="ctr" defTabSz="609448">
                <a:lnSpc>
                  <a:spcPct val="150000"/>
                </a:lnSpc>
              </a:pPr>
              <a:r>
                <a:rPr lang="en-US" sz="2666" dirty="0" err="1">
                  <a:solidFill>
                    <a:prstClr val="black"/>
                  </a:solidFill>
                  <a:latin typeface="Arial" panose="020B0604020202020204" pitchFamily="34" charset="0"/>
                  <a:cs typeface="Arial" panose="020B0604020202020204" pitchFamily="34" charset="0"/>
                </a:rPr>
                <a:t>Hoàn</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thành</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bài</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tập</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trong</a:t>
              </a:r>
              <a:r>
                <a:rPr lang="en-US" sz="2666" dirty="0">
                  <a:solidFill>
                    <a:prstClr val="black"/>
                  </a:solidFill>
                  <a:latin typeface="Arial" panose="020B0604020202020204" pitchFamily="34" charset="0"/>
                  <a:cs typeface="Arial" panose="020B0604020202020204" pitchFamily="34" charset="0"/>
                </a:rPr>
                <a:t> SBT</a:t>
              </a:r>
            </a:p>
          </p:txBody>
        </p:sp>
      </p:grpSp>
      <p:grpSp>
        <p:nvGrpSpPr>
          <p:cNvPr id="11" name="Group 10"/>
          <p:cNvGrpSpPr/>
          <p:nvPr/>
        </p:nvGrpSpPr>
        <p:grpSpPr>
          <a:xfrm>
            <a:off x="7920589" y="2497492"/>
            <a:ext cx="3277715" cy="2845953"/>
            <a:chOff x="11883978" y="3745874"/>
            <a:chExt cx="4917853" cy="4270042"/>
          </a:xfrm>
        </p:grpSpPr>
        <p:grpSp>
          <p:nvGrpSpPr>
            <p:cNvPr id="9" name="Group 9"/>
            <p:cNvGrpSpPr/>
            <p:nvPr/>
          </p:nvGrpSpPr>
          <p:grpSpPr>
            <a:xfrm>
              <a:off x="12115314" y="3745874"/>
              <a:ext cx="4465342" cy="4270042"/>
              <a:chOff x="0" y="0"/>
              <a:chExt cx="2629143" cy="2514152"/>
            </a:xfrm>
          </p:grpSpPr>
          <p:sp>
            <p:nvSpPr>
              <p:cNvPr id="10" name="Freeform 10"/>
              <p:cNvSpPr/>
              <p:nvPr/>
            </p:nvSpPr>
            <p:spPr>
              <a:xfrm>
                <a:off x="0" y="0"/>
                <a:ext cx="2629143" cy="2514152"/>
              </a:xfrm>
              <a:custGeom>
                <a:avLst/>
                <a:gdLst/>
                <a:ahLst/>
                <a:cxnLst/>
                <a:rect l="l" t="t" r="r" b="b"/>
                <a:pathLst>
                  <a:path w="2629143" h="2514152">
                    <a:moveTo>
                      <a:pt x="2504683" y="2514152"/>
                    </a:moveTo>
                    <a:lnTo>
                      <a:pt x="124460" y="2514152"/>
                    </a:lnTo>
                    <a:cubicBezTo>
                      <a:pt x="55880" y="2514152"/>
                      <a:pt x="0" y="2458272"/>
                      <a:pt x="0" y="2389692"/>
                    </a:cubicBezTo>
                    <a:lnTo>
                      <a:pt x="0" y="124460"/>
                    </a:lnTo>
                    <a:cubicBezTo>
                      <a:pt x="0" y="55880"/>
                      <a:pt x="55880" y="0"/>
                      <a:pt x="124460" y="0"/>
                    </a:cubicBezTo>
                    <a:lnTo>
                      <a:pt x="2504683" y="0"/>
                    </a:lnTo>
                    <a:cubicBezTo>
                      <a:pt x="2573263" y="0"/>
                      <a:pt x="2629143" y="55880"/>
                      <a:pt x="2629143" y="124460"/>
                    </a:cubicBezTo>
                    <a:lnTo>
                      <a:pt x="2629143" y="2389693"/>
                    </a:lnTo>
                    <a:cubicBezTo>
                      <a:pt x="2629143" y="2458272"/>
                      <a:pt x="2573263" y="2514152"/>
                      <a:pt x="2504683" y="2514152"/>
                    </a:cubicBezTo>
                    <a:close/>
                  </a:path>
                </a:pathLst>
              </a:custGeom>
              <a:solidFill>
                <a:srgbClr val="F2EDD9"/>
              </a:solidFill>
            </p:spPr>
            <p:txBody>
              <a:bodyPr/>
              <a:lstStyle/>
              <a:p>
                <a:pPr defTabSz="609448"/>
                <a:endParaRPr lang="vi-VN" sz="1200">
                  <a:solidFill>
                    <a:prstClr val="black"/>
                  </a:solidFill>
                  <a:latin typeface="Arial" panose="020B0604020202020204" pitchFamily="34" charset="0"/>
                </a:endParaRPr>
              </a:p>
            </p:txBody>
          </p:sp>
        </p:grpSp>
        <p:sp>
          <p:nvSpPr>
            <p:cNvPr id="14" name="TextBox 14"/>
            <p:cNvSpPr txBox="1"/>
            <p:nvPr/>
          </p:nvSpPr>
          <p:spPr>
            <a:xfrm>
              <a:off x="12110234" y="4453818"/>
              <a:ext cx="4465343" cy="460631"/>
            </a:xfrm>
            <a:prstGeom prst="rect">
              <a:avLst/>
            </a:prstGeom>
          </p:spPr>
          <p:txBody>
            <a:bodyPr lIns="0" tIns="0" rIns="0" bIns="0" rtlCol="0" anchor="t">
              <a:spAutoFit/>
            </a:bodyPr>
            <a:lstStyle/>
            <a:p>
              <a:pPr algn="ctr" defTabSz="609448">
                <a:lnSpc>
                  <a:spcPts val="2061"/>
                </a:lnSpc>
              </a:pPr>
              <a:r>
                <a:rPr lang="en-US" sz="3599" b="1" spc="41" dirty="0">
                  <a:solidFill>
                    <a:srgbClr val="114F9A"/>
                  </a:solidFill>
                  <a:latin typeface="Arial" panose="020B0604020202020204" pitchFamily="34" charset="0"/>
                  <a:cs typeface="Arial" panose="020B0604020202020204" pitchFamily="34" charset="0"/>
                </a:rPr>
                <a:t>03</a:t>
              </a:r>
            </a:p>
          </p:txBody>
        </p:sp>
        <p:sp>
          <p:nvSpPr>
            <p:cNvPr id="18" name="Rectangle 17"/>
            <p:cNvSpPr/>
            <p:nvPr/>
          </p:nvSpPr>
          <p:spPr>
            <a:xfrm>
              <a:off x="11883978" y="5047579"/>
              <a:ext cx="4917853" cy="2794378"/>
            </a:xfrm>
            <a:prstGeom prst="rect">
              <a:avLst/>
            </a:prstGeom>
          </p:spPr>
          <p:txBody>
            <a:bodyPr wrap="square">
              <a:spAutoFit/>
            </a:bodyPr>
            <a:lstStyle/>
            <a:p>
              <a:pPr algn="ctr" defTabSz="609448">
                <a:lnSpc>
                  <a:spcPct val="150000"/>
                </a:lnSpc>
              </a:pPr>
              <a:r>
                <a:rPr lang="vi-VN" sz="2666" dirty="0">
                  <a:solidFill>
                    <a:prstClr val="black"/>
                  </a:solidFill>
                  <a:latin typeface="Arial" panose="020B0604020202020204" pitchFamily="34" charset="0"/>
                  <a:cs typeface="Arial" panose="020B0604020202020204" pitchFamily="34" charset="0"/>
                </a:rPr>
                <a:t>Chuẩn bị bài mới</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Phần</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tiếp</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theo</a:t>
              </a:r>
              <a:r>
                <a:rPr lang="en-US" sz="2666" dirty="0">
                  <a:solidFill>
                    <a:prstClr val="black"/>
                  </a:solidFill>
                  <a:latin typeface="Arial" panose="020B0604020202020204" pitchFamily="34" charset="0"/>
                  <a:cs typeface="Arial" panose="020B0604020202020204" pitchFamily="34" charset="0"/>
                </a:rPr>
                <a:t> </a:t>
              </a:r>
              <a:r>
                <a:rPr lang="en-US" sz="2666" dirty="0" err="1">
                  <a:solidFill>
                    <a:prstClr val="black"/>
                  </a:solidFill>
                  <a:latin typeface="Arial" panose="020B0604020202020204" pitchFamily="34" charset="0"/>
                  <a:cs typeface="Arial" panose="020B0604020202020204" pitchFamily="34" charset="0"/>
                </a:rPr>
                <a:t>của</a:t>
              </a:r>
              <a:r>
                <a:rPr lang="en-US" sz="2666" dirty="0">
                  <a:solidFill>
                    <a:prstClr val="black"/>
                  </a:solidFill>
                  <a:latin typeface="Arial" panose="020B0604020202020204" pitchFamily="34" charset="0"/>
                  <a:cs typeface="Arial" panose="020B0604020202020204" pitchFamily="34" charset="0"/>
                </a:rPr>
                <a:t> </a:t>
              </a:r>
              <a:r>
                <a:rPr lang="en-US" sz="2666">
                  <a:solidFill>
                    <a:prstClr val="black"/>
                  </a:solidFill>
                  <a:latin typeface="Arial" panose="020B0604020202020204" pitchFamily="34" charset="0"/>
                  <a:cs typeface="Arial" panose="020B0604020202020204" pitchFamily="34" charset="0"/>
                </a:rPr>
                <a:t>bài</a:t>
              </a:r>
              <a:endParaRPr lang="en-US" sz="2666"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439423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ppt_w+.3"/>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 t="10625" b="10625"/>
          <a:stretch>
            <a:fillRect/>
          </a:stretch>
        </p:blipFill>
        <p:spPr>
          <a:xfrm>
            <a:off x="30739" y="1786"/>
            <a:ext cx="12188825" cy="685621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76287">
            <a:off x="396290" y="3717294"/>
            <a:ext cx="1090952" cy="956072"/>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22884" y="227856"/>
            <a:ext cx="725144" cy="88826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92795">
            <a:off x="3902693" y="6366234"/>
            <a:ext cx="1738669" cy="445731"/>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2088">
            <a:off x="10773825" y="2610503"/>
            <a:ext cx="1330730" cy="733112"/>
          </a:xfrm>
          <a:prstGeom prst="rect">
            <a:avLst/>
          </a:prstGeom>
        </p:spPr>
      </p:pic>
      <p:pic>
        <p:nvPicPr>
          <p:cNvPr id="12" name="Picture 12"/>
          <p:cNvPicPr>
            <a:picLocks noChangeAspect="1"/>
          </p:cNvPicPr>
          <p:nvPr/>
        </p:nvPicPr>
        <p:blipFill>
          <a:blip r:embed="rId11"/>
          <a:srcRect/>
          <a:stretch>
            <a:fillRect/>
          </a:stretch>
        </p:blipFill>
        <p:spPr>
          <a:xfrm rot="5638528">
            <a:off x="7506242" y="4721121"/>
            <a:ext cx="882138" cy="747899"/>
          </a:xfrm>
          <a:prstGeom prst="rect">
            <a:avLst/>
          </a:prstGeom>
        </p:spPr>
      </p:pic>
      <p:sp>
        <p:nvSpPr>
          <p:cNvPr id="13" name="TextBox 13"/>
          <p:cNvSpPr txBox="1"/>
          <p:nvPr/>
        </p:nvSpPr>
        <p:spPr>
          <a:xfrm>
            <a:off x="1720573" y="1998124"/>
            <a:ext cx="8668741" cy="2085636"/>
          </a:xfrm>
          <a:prstGeom prst="rect">
            <a:avLst/>
          </a:prstGeom>
        </p:spPr>
        <p:txBody>
          <a:bodyPr lIns="0" tIns="0" rIns="0" bIns="0" rtlCol="0" anchor="t">
            <a:spAutoFit/>
          </a:bodyPr>
          <a:lstStyle/>
          <a:p>
            <a:pPr algn="ctr" defTabSz="609448">
              <a:lnSpc>
                <a:spcPts val="8599"/>
              </a:lnSpc>
            </a:pPr>
            <a:r>
              <a:rPr lang="en-US" sz="5332" b="1" dirty="0">
                <a:solidFill>
                  <a:srgbClr val="EB4634"/>
                </a:solidFill>
                <a:latin typeface="Arial" panose="020B0604020202020204" pitchFamily="34" charset="0"/>
                <a:cs typeface="Arial" panose="020B0604020202020204" pitchFamily="34" charset="0"/>
              </a:rPr>
              <a:t>HẸN GẶP LẠI CÁC EM TRONG TIẾT HỌC SAU!</a:t>
            </a:r>
          </a:p>
        </p:txBody>
      </p:sp>
    </p:spTree>
    <p:extLst>
      <p:ext uri="{BB962C8B-B14F-4D97-AF65-F5344CB8AC3E}">
        <p14:creationId xmlns:p14="http://schemas.microsoft.com/office/powerpoint/2010/main" val="42372830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5299" b="33987"/>
          <a:stretch/>
        </p:blipFill>
        <p:spPr bwMode="auto">
          <a:xfrm>
            <a:off x="303212" y="49936"/>
            <a:ext cx="3367224" cy="60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60412" y="5320604"/>
            <a:ext cx="10972800" cy="1384996"/>
            <a:chOff x="760412" y="5320604"/>
            <a:chExt cx="10972800" cy="1384996"/>
          </a:xfrm>
        </p:grpSpPr>
        <p:sp>
          <p:nvSpPr>
            <p:cNvPr id="19" name="Rounded Rectangle 18"/>
            <p:cNvSpPr/>
            <p:nvPr/>
          </p:nvSpPr>
          <p:spPr>
            <a:xfrm>
              <a:off x="760412" y="5320604"/>
              <a:ext cx="10972800" cy="1384995"/>
            </a:xfrm>
            <a:prstGeom prst="roundRect">
              <a:avLst>
                <a:gd name="adj" fmla="val 0"/>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8" name="TextBox 17"/>
            <p:cNvSpPr txBox="1"/>
            <p:nvPr/>
          </p:nvSpPr>
          <p:spPr>
            <a:xfrm>
              <a:off x="903341" y="5320605"/>
              <a:ext cx="9448800" cy="1384995"/>
            </a:xfrm>
            <a:prstGeom prst="rect">
              <a:avLst/>
            </a:prstGeom>
            <a:noFill/>
          </p:spPr>
          <p:txBody>
            <a:bodyPr wrap="square" rtlCol="0">
              <a:spAutoFit/>
            </a:bodyPr>
            <a:lstStyle/>
            <a:p>
              <a:pPr marL="457200" indent="-457200">
                <a:buFont typeface="Wingdings" pitchFamily="2" charset="2"/>
                <a:buChar char="v"/>
              </a:pPr>
              <a:r>
                <a:rPr lang="en-US" sz="2800" b="1">
                  <a:latin typeface="Arial" pitchFamily="34" charset="0"/>
                  <a:cs typeface="Arial" pitchFamily="34" charset="0"/>
                </a:rPr>
                <a:t>Ngắm Tháp Rùa từ bờ, chỉ với những dụng cụ đơn giản , liệu ta có thể xác định được khoảng cách từ vị trí ta đứng tới Tháp Rùa được không ?</a:t>
              </a:r>
              <a:endParaRPr lang="vi-VN" sz="2800" b="1">
                <a:solidFill>
                  <a:srgbClr val="C00000"/>
                </a:solidFill>
                <a:latin typeface="Arial" pitchFamily="34" charset="0"/>
                <a:cs typeface="Arial" pitchFamily="34" charset="0"/>
              </a:endParaRPr>
            </a:p>
          </p:txBody>
        </p:sp>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0212" y="5369040"/>
              <a:ext cx="990600" cy="133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8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512" y="746319"/>
            <a:ext cx="7848600" cy="420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6739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80962"/>
                                        </p:tgtEl>
                                        <p:attrNameLst>
                                          <p:attrName>style.visibility</p:attrName>
                                        </p:attrNameLst>
                                      </p:cBhvr>
                                      <p:to>
                                        <p:strVal val="visible"/>
                                      </p:to>
                                    </p:set>
                                    <p:animEffect transition="in" filter="wipe(left)">
                                      <p:cBhvr>
                                        <p:cTn id="7" dur="500"/>
                                        <p:tgtEl>
                                          <p:spTgt spid="68096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23825" y="811213"/>
            <a:ext cx="1931987" cy="1931987"/>
            <a:chOff x="123825" y="887413"/>
            <a:chExt cx="1931987" cy="1931987"/>
          </a:xfrm>
        </p:grpSpPr>
        <p:pic>
          <p:nvPicPr>
            <p:cNvPr id="14" name="Picture 1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p>
          </p:txBody>
        </p:sp>
      </p:grpSp>
      <p:grpSp>
        <p:nvGrpSpPr>
          <p:cNvPr id="6" name="Group 5"/>
          <p:cNvGrpSpPr/>
          <p:nvPr/>
        </p:nvGrpSpPr>
        <p:grpSpPr>
          <a:xfrm>
            <a:off x="2208212" y="685800"/>
            <a:ext cx="9841350" cy="3090854"/>
            <a:chOff x="2208212" y="685800"/>
            <a:chExt cx="9841350" cy="3090854"/>
          </a:xfrm>
        </p:grpSpPr>
        <p:sp>
          <p:nvSpPr>
            <p:cNvPr id="18" name="Rounded Rectangle 17"/>
            <p:cNvSpPr/>
            <p:nvPr/>
          </p:nvSpPr>
          <p:spPr>
            <a:xfrm>
              <a:off x="2208212" y="685800"/>
              <a:ext cx="9829800" cy="3090854"/>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360612" y="729666"/>
              <a:ext cx="9688950" cy="3046988"/>
            </a:xfrm>
            <a:prstGeom prst="rect">
              <a:avLst/>
            </a:prstGeom>
            <a:noFill/>
          </p:spPr>
          <p:txBody>
            <a:bodyPr wrap="square" rtlCol="0">
              <a:spAutoFit/>
            </a:bodyPr>
            <a:lstStyle/>
            <a:p>
              <a:r>
                <a:rPr lang="en-US" b="1">
                  <a:latin typeface="Arial" pitchFamily="34" charset="0"/>
                  <a:cs typeface="Arial" pitchFamily="34" charset="0"/>
                </a:rPr>
                <a:t>Một tàu biển xuất phát từ cảng Vân Phong (Khánh Hoà) theo hướng đông với vận tốc 20km/h. </a:t>
              </a:r>
              <a:br>
                <a:rPr lang="en-US" b="1">
                  <a:latin typeface="Arial" pitchFamily="34" charset="0"/>
                  <a:cs typeface="Arial" pitchFamily="34" charset="0"/>
                </a:rPr>
              </a:br>
              <a:r>
                <a:rPr lang="en-US" b="1">
                  <a:latin typeface="Arial" pitchFamily="34" charset="0"/>
                  <a:cs typeface="Arial" pitchFamily="34" charset="0"/>
                </a:rPr>
                <a:t>Sau khi đi được 1 giờ, tàu chuyển sang hướng đông nam rồi giữ nguyên vận tốc và đi tiếp</a:t>
              </a:r>
            </a:p>
            <a:p>
              <a:r>
                <a:rPr lang="en-US" b="1">
                  <a:latin typeface="Arial" pitchFamily="34" charset="0"/>
                  <a:cs typeface="Arial" pitchFamily="34" charset="0"/>
                </a:rPr>
                <a:t>a. Hãy vẽ sơ đồ đường đi của tàu trong 1,5 giờ kề từ khi xuất phát (1Km trên thực tế ứng với 1cm trên bản vẽ</a:t>
              </a:r>
              <a:br>
                <a:rPr lang="en-US" b="1">
                  <a:latin typeface="Arial" pitchFamily="34" charset="0"/>
                  <a:cs typeface="Arial" pitchFamily="34" charset="0"/>
                </a:rPr>
              </a:br>
              <a:r>
                <a:rPr lang="en-US" b="1">
                  <a:latin typeface="Arial" pitchFamily="34" charset="0"/>
                  <a:cs typeface="Arial" pitchFamily="34" charset="0"/>
                </a:rPr>
                <a:t>b. Hãy đó trực tiếp trên bản vẽ và cho biết sau 1,5 giờ kể từ khi xuất phát, tàu cách cảng Vân Phong bao nhiêu kilomet ?</a:t>
              </a:r>
              <a:endParaRPr lang="vi-VN" b="1">
                <a:latin typeface="Arial" pitchFamily="34" charset="0"/>
                <a:cs typeface="Arial" pitchFamily="34" charset="0"/>
              </a:endParaRPr>
            </a:p>
          </p:txBody>
        </p:sp>
      </p:grpSp>
      <p:grpSp>
        <p:nvGrpSpPr>
          <p:cNvPr id="5" name="Group 4"/>
          <p:cNvGrpSpPr/>
          <p:nvPr/>
        </p:nvGrpSpPr>
        <p:grpSpPr>
          <a:xfrm>
            <a:off x="7618412" y="4114800"/>
            <a:ext cx="4343400" cy="1771650"/>
            <a:chOff x="7618412" y="4114800"/>
            <a:chExt cx="4343400" cy="1771650"/>
          </a:xfrm>
        </p:grpSpPr>
        <p:pic>
          <p:nvPicPr>
            <p:cNvPr id="68199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8412" y="4114800"/>
              <a:ext cx="40576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94612" y="4353910"/>
              <a:ext cx="838200" cy="338554"/>
            </a:xfrm>
            <a:prstGeom prst="rect">
              <a:avLst/>
            </a:prstGeom>
            <a:noFill/>
          </p:spPr>
          <p:txBody>
            <a:bodyPr wrap="square" rtlCol="0">
              <a:spAutoFit/>
            </a:bodyPr>
            <a:lstStyle/>
            <a:p>
              <a:r>
                <a:rPr lang="en-US" sz="1600" b="1">
                  <a:latin typeface="Arial" pitchFamily="34" charset="0"/>
                  <a:cs typeface="Arial" pitchFamily="34" charset="0"/>
                </a:rPr>
                <a:t>Cảng</a:t>
              </a:r>
            </a:p>
          </p:txBody>
        </p:sp>
        <p:sp>
          <p:nvSpPr>
            <p:cNvPr id="24" name="TextBox 23"/>
            <p:cNvSpPr txBox="1"/>
            <p:nvPr/>
          </p:nvSpPr>
          <p:spPr>
            <a:xfrm>
              <a:off x="9066212" y="4114800"/>
              <a:ext cx="838200" cy="338554"/>
            </a:xfrm>
            <a:prstGeom prst="rect">
              <a:avLst/>
            </a:prstGeom>
            <a:noFill/>
          </p:spPr>
          <p:txBody>
            <a:bodyPr wrap="square" rtlCol="0">
              <a:spAutoFit/>
            </a:bodyPr>
            <a:lstStyle/>
            <a:p>
              <a:r>
                <a:rPr lang="en-US" sz="1600" b="1">
                  <a:latin typeface="Arial" pitchFamily="34" charset="0"/>
                  <a:cs typeface="Arial" pitchFamily="34" charset="0"/>
                </a:rPr>
                <a:t>20km</a:t>
              </a:r>
            </a:p>
          </p:txBody>
        </p:sp>
        <p:sp>
          <p:nvSpPr>
            <p:cNvPr id="26" name="TextBox 25"/>
            <p:cNvSpPr txBox="1"/>
            <p:nvPr/>
          </p:nvSpPr>
          <p:spPr>
            <a:xfrm>
              <a:off x="10971212" y="4721367"/>
              <a:ext cx="990600" cy="338554"/>
            </a:xfrm>
            <a:prstGeom prst="rect">
              <a:avLst/>
            </a:prstGeom>
            <a:noFill/>
          </p:spPr>
          <p:txBody>
            <a:bodyPr wrap="square" rtlCol="0">
              <a:spAutoFit/>
            </a:bodyPr>
            <a:lstStyle/>
            <a:p>
              <a:r>
                <a:rPr lang="en-US" sz="1600" b="1">
                  <a:latin typeface="Arial" pitchFamily="34" charset="0"/>
                  <a:cs typeface="Arial" pitchFamily="34" charset="0"/>
                </a:rPr>
                <a:t>10km</a:t>
              </a:r>
            </a:p>
          </p:txBody>
        </p:sp>
      </p:grpSp>
      <p:pic>
        <p:nvPicPr>
          <p:cNvPr id="27"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0736" y="39625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84212" y="4495800"/>
            <a:ext cx="6172200" cy="830997"/>
          </a:xfrm>
          <a:prstGeom prst="rect">
            <a:avLst/>
          </a:prstGeom>
          <a:noFill/>
        </p:spPr>
        <p:txBody>
          <a:bodyPr wrap="square" rtlCol="0">
            <a:spAutoFit/>
          </a:bodyPr>
          <a:lstStyle/>
          <a:p>
            <a:r>
              <a:rPr lang="en-US" b="1">
                <a:latin typeface="Arial" pitchFamily="34" charset="0"/>
                <a:cs typeface="Arial" pitchFamily="34" charset="0"/>
              </a:rPr>
              <a:t>a. Sơ đồ đường đi của tàu trong 1,5 giờ kề từ khi xuất phát</a:t>
            </a:r>
            <a:endParaRPr lang="vi-VN" b="1">
              <a:latin typeface="Arial" pitchFamily="34" charset="0"/>
              <a:cs typeface="Arial" pitchFamily="34" charset="0"/>
            </a:endParaRPr>
          </a:p>
        </p:txBody>
      </p:sp>
      <p:sp>
        <p:nvSpPr>
          <p:cNvPr id="29" name="TextBox 28"/>
          <p:cNvSpPr txBox="1"/>
          <p:nvPr/>
        </p:nvSpPr>
        <p:spPr>
          <a:xfrm>
            <a:off x="684212" y="5381625"/>
            <a:ext cx="7382055" cy="1200329"/>
          </a:xfrm>
          <a:prstGeom prst="rect">
            <a:avLst/>
          </a:prstGeom>
          <a:noFill/>
        </p:spPr>
        <p:txBody>
          <a:bodyPr wrap="square" rtlCol="0">
            <a:spAutoFit/>
          </a:bodyPr>
          <a:lstStyle/>
          <a:p>
            <a:r>
              <a:rPr lang="en-US" b="1">
                <a:latin typeface="Arial" pitchFamily="34" charset="0"/>
                <a:cs typeface="Arial" pitchFamily="34" charset="0"/>
              </a:rPr>
              <a:t>b. Bằng cách đo trực tiếp trên bảng vẽ , ta biết sau 1,5 giờ kể từ khi xuất phát, tàu cách cảng Vân Phong </a:t>
            </a:r>
            <a:r>
              <a:rPr lang="en-US" b="1">
                <a:solidFill>
                  <a:srgbClr val="C00000"/>
                </a:solidFill>
                <a:latin typeface="Arial" pitchFamily="34" charset="0"/>
                <a:cs typeface="Arial" pitchFamily="34" charset="0"/>
              </a:rPr>
              <a:t>28 Km</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830816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23825" y="811213"/>
            <a:ext cx="1931987" cy="1931987"/>
            <a:chOff x="123825" y="887413"/>
            <a:chExt cx="1931987" cy="1931987"/>
          </a:xfrm>
        </p:grpSpPr>
        <p:pic>
          <p:nvPicPr>
            <p:cNvPr id="14" name="Picture 1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p>
          </p:txBody>
        </p:sp>
      </p:grpSp>
      <p:grpSp>
        <p:nvGrpSpPr>
          <p:cNvPr id="6" name="Group 5"/>
          <p:cNvGrpSpPr/>
          <p:nvPr/>
        </p:nvGrpSpPr>
        <p:grpSpPr>
          <a:xfrm>
            <a:off x="2208212" y="685800"/>
            <a:ext cx="9841350" cy="2721522"/>
            <a:chOff x="2208212" y="685800"/>
            <a:chExt cx="9841350" cy="2721522"/>
          </a:xfrm>
        </p:grpSpPr>
        <p:sp>
          <p:nvSpPr>
            <p:cNvPr id="18" name="Rounded Rectangle 17"/>
            <p:cNvSpPr/>
            <p:nvPr/>
          </p:nvSpPr>
          <p:spPr>
            <a:xfrm>
              <a:off x="2208212" y="685800"/>
              <a:ext cx="9829800" cy="2721522"/>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360612" y="729666"/>
              <a:ext cx="9688950" cy="2677656"/>
            </a:xfrm>
            <a:prstGeom prst="rect">
              <a:avLst/>
            </a:prstGeom>
            <a:noFill/>
          </p:spPr>
          <p:txBody>
            <a:bodyPr wrap="square" rtlCol="0">
              <a:spAutoFit/>
            </a:bodyPr>
            <a:lstStyle/>
            <a:p>
              <a:r>
                <a:rPr lang="en-US" b="1">
                  <a:latin typeface="Arial" pitchFamily="34" charset="0"/>
                  <a:cs typeface="Arial" pitchFamily="34" charset="0"/>
                </a:rPr>
                <a:t>Một tàu biển xuất phát từ cảng Vân Phong (Khánh Hoà) theo hướng đông với vận tốc 20km/h. </a:t>
              </a:r>
              <a:br>
                <a:rPr lang="en-US" b="1">
                  <a:latin typeface="Arial" pitchFamily="34" charset="0"/>
                  <a:cs typeface="Arial" pitchFamily="34" charset="0"/>
                </a:rPr>
              </a:br>
              <a:r>
                <a:rPr lang="en-US" b="1">
                  <a:latin typeface="Arial" pitchFamily="34" charset="0"/>
                  <a:cs typeface="Arial" pitchFamily="34" charset="0"/>
                </a:rPr>
                <a:t>Sau khi đi được 1 giờ, tàu chuyển sang hướng đông nam rồi giữ nguyên vận tốc và đi tiếp</a:t>
              </a:r>
            </a:p>
            <a:p>
              <a:r>
                <a:rPr lang="en-US" b="1">
                  <a:latin typeface="Arial" pitchFamily="34" charset="0"/>
                  <a:cs typeface="Arial" pitchFamily="34" charset="0"/>
                </a:rPr>
                <a:t>c. Nếu sau khi đi được 2 giờ, tàu chuyển sang hướng nam (thay vì hướng đông nam) thì có thể dùng định lí Pitago để tính chính xác các số đo trong câu b hay không?</a:t>
              </a:r>
              <a:endParaRPr lang="vi-VN" b="1">
                <a:latin typeface="Arial" pitchFamily="34" charset="0"/>
                <a:cs typeface="Arial" pitchFamily="34" charset="0"/>
              </a:endParaRPr>
            </a:p>
          </p:txBody>
        </p:sp>
      </p:grpSp>
      <p:pic>
        <p:nvPicPr>
          <p:cNvPr id="27"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162" y="359605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31812" y="4038600"/>
            <a:ext cx="6400800" cy="1200329"/>
          </a:xfrm>
          <a:prstGeom prst="rect">
            <a:avLst/>
          </a:prstGeom>
          <a:noFill/>
        </p:spPr>
        <p:txBody>
          <a:bodyPr wrap="square" rtlCol="0">
            <a:spAutoFit/>
          </a:bodyPr>
          <a:lstStyle/>
          <a:p>
            <a:r>
              <a:rPr lang="en-US" b="1">
                <a:latin typeface="Arial" pitchFamily="34" charset="0"/>
                <a:cs typeface="Arial" pitchFamily="34" charset="0"/>
              </a:rPr>
              <a:t>c. Sau 1,5 giờ , tàu cách cảng một khoảng bằng AC . Xét tam giác ABC vuông tại B , theo Pitago ta có :</a:t>
            </a:r>
            <a:endParaRPr lang="vi-VN" b="1">
              <a:latin typeface="Arial" pitchFamily="34" charset="0"/>
              <a:cs typeface="Arial" pitchFamily="34" charset="0"/>
            </a:endParaRPr>
          </a:p>
        </p:txBody>
      </p:sp>
      <p:pic>
        <p:nvPicPr>
          <p:cNvPr id="69120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6012" y="3556910"/>
            <a:ext cx="4838287" cy="261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488524540"/>
              </p:ext>
            </p:extLst>
          </p:nvPr>
        </p:nvGraphicFramePr>
        <p:xfrm>
          <a:off x="788201" y="5222855"/>
          <a:ext cx="3096411" cy="527050"/>
        </p:xfrm>
        <a:graphic>
          <a:graphicData uri="http://schemas.openxmlformats.org/presentationml/2006/ole">
            <mc:AlternateContent xmlns:mc="http://schemas.openxmlformats.org/markup-compatibility/2006">
              <mc:Choice xmlns:v="urn:schemas-microsoft-com:vml" Requires="v">
                <p:oleObj name="Equation" r:id="rId9" imgW="1193760" imgH="203040" progId="Equation.DSMT4">
                  <p:embed/>
                </p:oleObj>
              </mc:Choice>
              <mc:Fallback>
                <p:oleObj name="Equation" r:id="rId9" imgW="1193760" imgH="203040" progId="Equation.DSMT4">
                  <p:embed/>
                  <p:pic>
                    <p:nvPicPr>
                      <p:cNvPr id="0" name=""/>
                      <p:cNvPicPr/>
                      <p:nvPr/>
                    </p:nvPicPr>
                    <p:blipFill>
                      <a:blip r:embed="rId10"/>
                      <a:stretch>
                        <a:fillRect/>
                      </a:stretch>
                    </p:blipFill>
                    <p:spPr>
                      <a:xfrm>
                        <a:off x="788201" y="5222855"/>
                        <a:ext cx="3096411" cy="52705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573031667"/>
              </p:ext>
            </p:extLst>
          </p:nvPr>
        </p:nvGraphicFramePr>
        <p:xfrm>
          <a:off x="3777059" y="5214352"/>
          <a:ext cx="3029744" cy="527368"/>
        </p:xfrm>
        <a:graphic>
          <a:graphicData uri="http://schemas.openxmlformats.org/presentationml/2006/ole">
            <mc:AlternateContent xmlns:mc="http://schemas.openxmlformats.org/markup-compatibility/2006">
              <mc:Choice xmlns:v="urn:schemas-microsoft-com:vml" Requires="v">
                <p:oleObj name="Equation" r:id="rId11" imgW="1168200" imgH="203040" progId="Equation.DSMT4">
                  <p:embed/>
                </p:oleObj>
              </mc:Choice>
              <mc:Fallback>
                <p:oleObj name="Equation" r:id="rId11" imgW="1168200" imgH="203040" progId="Equation.DSMT4">
                  <p:embed/>
                  <p:pic>
                    <p:nvPicPr>
                      <p:cNvPr id="0" name=""/>
                      <p:cNvPicPr/>
                      <p:nvPr/>
                    </p:nvPicPr>
                    <p:blipFill>
                      <a:blip r:embed="rId12"/>
                      <a:stretch>
                        <a:fillRect/>
                      </a:stretch>
                    </p:blipFill>
                    <p:spPr>
                      <a:xfrm>
                        <a:off x="3777059" y="5214352"/>
                        <a:ext cx="3029744" cy="527368"/>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967707648"/>
              </p:ext>
            </p:extLst>
          </p:nvPr>
        </p:nvGraphicFramePr>
        <p:xfrm>
          <a:off x="2711449" y="5825699"/>
          <a:ext cx="4411663" cy="625475"/>
        </p:xfrm>
        <a:graphic>
          <a:graphicData uri="http://schemas.openxmlformats.org/presentationml/2006/ole">
            <mc:AlternateContent xmlns:mc="http://schemas.openxmlformats.org/markup-compatibility/2006">
              <mc:Choice xmlns:v="urn:schemas-microsoft-com:vml" Requires="v">
                <p:oleObj name="Equation" r:id="rId13" imgW="1701720" imgH="241200" progId="Equation.DSMT4">
                  <p:embed/>
                </p:oleObj>
              </mc:Choice>
              <mc:Fallback>
                <p:oleObj name="Equation" r:id="rId13" imgW="1701720" imgH="241200" progId="Equation.DSMT4">
                  <p:embed/>
                  <p:pic>
                    <p:nvPicPr>
                      <p:cNvPr id="0" name=""/>
                      <p:cNvPicPr/>
                      <p:nvPr/>
                    </p:nvPicPr>
                    <p:blipFill>
                      <a:blip r:embed="rId14"/>
                      <a:stretch>
                        <a:fillRect/>
                      </a:stretch>
                    </p:blipFill>
                    <p:spPr>
                      <a:xfrm>
                        <a:off x="2711449" y="5825699"/>
                        <a:ext cx="4411663" cy="625475"/>
                      </a:xfrm>
                      <a:prstGeom prst="rect">
                        <a:avLst/>
                      </a:prstGeom>
                    </p:spPr>
                  </p:pic>
                </p:oleObj>
              </mc:Fallback>
            </mc:AlternateContent>
          </a:graphicData>
        </a:graphic>
      </p:graphicFrame>
    </p:spTree>
    <p:extLst>
      <p:ext uri="{BB962C8B-B14F-4D97-AF65-F5344CB8AC3E}">
        <p14:creationId xmlns:p14="http://schemas.microsoft.com/office/powerpoint/2010/main" val="2828945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1204"/>
                                        </p:tgtEl>
                                        <p:attrNameLst>
                                          <p:attrName>style.visibility</p:attrName>
                                        </p:attrNameLst>
                                      </p:cBhvr>
                                      <p:to>
                                        <p:strVal val="visible"/>
                                      </p:to>
                                    </p:set>
                                    <p:animEffect transition="in" filter="wipe(left)">
                                      <p:cBhvr>
                                        <p:cTn id="7" dur="500"/>
                                        <p:tgtEl>
                                          <p:spTgt spid="691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551612" y="838200"/>
            <a:ext cx="5030787" cy="2706414"/>
            <a:chOff x="6551612" y="838200"/>
            <a:chExt cx="5030787" cy="2706414"/>
          </a:xfrm>
        </p:grpSpPr>
        <p:pic>
          <p:nvPicPr>
            <p:cNvPr id="6922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2000" contrast="14000"/>
                      </a14:imgEffect>
                    </a14:imgLayer>
                  </a14:imgProps>
                </a:ext>
                <a:ext uri="{28A0092B-C50C-407E-A947-70E740481C1C}">
                  <a14:useLocalDpi xmlns:a14="http://schemas.microsoft.com/office/drawing/2010/main" val="0"/>
                </a:ext>
              </a:extLst>
            </a:blip>
            <a:srcRect l="27789" t="30946" r="20156" b="5535"/>
            <a:stretch/>
          </p:blipFill>
          <p:spPr bwMode="auto">
            <a:xfrm>
              <a:off x="8609012" y="1905000"/>
              <a:ext cx="1755228" cy="163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ular Callout 18"/>
            <p:cNvSpPr/>
            <p:nvPr/>
          </p:nvSpPr>
          <p:spPr>
            <a:xfrm>
              <a:off x="6551612" y="838200"/>
              <a:ext cx="5030787" cy="1011966"/>
            </a:xfrm>
            <a:prstGeom prst="wedgeRoundRectCallout">
              <a:avLst>
                <a:gd name="adj1" fmla="val -3910"/>
                <a:gd name="adj2" fmla="val 64224"/>
                <a:gd name="adj3" fmla="val 16667"/>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704014" y="904368"/>
              <a:ext cx="4648199" cy="830997"/>
            </a:xfrm>
            <a:prstGeom prst="rect">
              <a:avLst/>
            </a:prstGeom>
            <a:noFill/>
          </p:spPr>
          <p:txBody>
            <a:bodyPr wrap="square" rtlCol="0">
              <a:spAutoFit/>
            </a:bodyPr>
            <a:lstStyle/>
            <a:p>
              <a:r>
                <a:rPr lang="en-US" b="1">
                  <a:latin typeface="Arial" pitchFamily="34" charset="0"/>
                  <a:cs typeface="Arial" pitchFamily="34" charset="0"/>
                </a:rPr>
                <a:t>Có hay không, một kiểu định lí Pythagore cho tam giác tuỳ ý?</a:t>
              </a:r>
              <a:endParaRPr lang="vi-VN" b="1">
                <a:solidFill>
                  <a:srgbClr val="FF0000"/>
                </a:solidFill>
                <a:latin typeface="Arial" pitchFamily="34" charset="0"/>
                <a:cs typeface="Arial" pitchFamily="34" charset="0"/>
              </a:endParaRPr>
            </a:p>
          </p:txBody>
        </p:sp>
      </p:grpSp>
      <p:grpSp>
        <p:nvGrpSpPr>
          <p:cNvPr id="7" name="Group 6"/>
          <p:cNvGrpSpPr/>
          <p:nvPr/>
        </p:nvGrpSpPr>
        <p:grpSpPr>
          <a:xfrm>
            <a:off x="684212" y="904368"/>
            <a:ext cx="4873790" cy="2372232"/>
            <a:chOff x="684212" y="904368"/>
            <a:chExt cx="4873790" cy="2372232"/>
          </a:xfrm>
        </p:grpSpPr>
        <p:sp>
          <p:nvSpPr>
            <p:cNvPr id="2" name="Rounded Rectangle 1"/>
            <p:cNvSpPr/>
            <p:nvPr/>
          </p:nvSpPr>
          <p:spPr>
            <a:xfrm>
              <a:off x="684212" y="904368"/>
              <a:ext cx="4873790" cy="2372232"/>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22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412" y="914400"/>
              <a:ext cx="424300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84212" y="4267200"/>
            <a:ext cx="10894600" cy="2015192"/>
            <a:chOff x="838612" y="4495800"/>
            <a:chExt cx="10894600" cy="2015192"/>
          </a:xfrm>
        </p:grpSpPr>
        <p:sp>
          <p:nvSpPr>
            <p:cNvPr id="29" name="Rounded Rectangle 28"/>
            <p:cNvSpPr/>
            <p:nvPr/>
          </p:nvSpPr>
          <p:spPr>
            <a:xfrm>
              <a:off x="838612" y="4495800"/>
              <a:ext cx="10894600" cy="2015192"/>
            </a:xfrm>
            <a:prstGeom prst="roundRect">
              <a:avLst>
                <a:gd name="adj" fmla="val 0"/>
              </a:avLst>
            </a:prstGeom>
            <a:gradFill flip="none" rotWithShape="1">
              <a:gsLst>
                <a:gs pos="0">
                  <a:srgbClr val="CAD9DC"/>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6" name="TextBox 25"/>
            <p:cNvSpPr txBox="1"/>
            <p:nvPr/>
          </p:nvSpPr>
          <p:spPr>
            <a:xfrm>
              <a:off x="985562" y="4572000"/>
              <a:ext cx="10565798" cy="1938992"/>
            </a:xfrm>
            <a:prstGeom prst="rect">
              <a:avLst/>
            </a:prstGeom>
            <a:noFill/>
          </p:spPr>
          <p:txBody>
            <a:bodyPr wrap="square" rtlCol="0">
              <a:spAutoFit/>
            </a:bodyPr>
            <a:lstStyle/>
            <a:p>
              <a:r>
                <a:rPr lang="en-US" b="1">
                  <a:solidFill>
                    <a:srgbClr val="C00000"/>
                  </a:solidFill>
                  <a:latin typeface="Arial" pitchFamily="34" charset="0"/>
                  <a:cs typeface="Arial" pitchFamily="34" charset="0"/>
                </a:rPr>
                <a:t>Lưu ý</a:t>
              </a:r>
              <a:r>
                <a:rPr lang="en-US" b="1">
                  <a:latin typeface="Arial" pitchFamily="34" charset="0"/>
                  <a:cs typeface="Arial" pitchFamily="34" charset="0"/>
                </a:rPr>
                <a:t> : 	Đối với tam giác ABC , ta thường kí hiệu </a:t>
              </a:r>
              <a:r>
                <a:rPr lang="en-US" b="1">
                  <a:solidFill>
                    <a:srgbClr val="C00000"/>
                  </a:solidFill>
                  <a:latin typeface="Arial" pitchFamily="34" charset="0"/>
                  <a:cs typeface="Arial" pitchFamily="34" charset="0"/>
                </a:rPr>
                <a:t>a, b ,c </a:t>
              </a:r>
              <a:r>
                <a:rPr lang="en-US" b="1">
                  <a:latin typeface="Arial" pitchFamily="34" charset="0"/>
                  <a:cs typeface="Arial" pitchFamily="34" charset="0"/>
                </a:rPr>
                <a:t>là các cạnh đối </a:t>
              </a:r>
              <a:br>
                <a:rPr lang="en-US" b="1">
                  <a:latin typeface="Arial" pitchFamily="34" charset="0"/>
                  <a:cs typeface="Arial" pitchFamily="34" charset="0"/>
                </a:rPr>
              </a:br>
              <a:r>
                <a:rPr lang="en-US" b="1">
                  <a:latin typeface="Arial" pitchFamily="34" charset="0"/>
                  <a:cs typeface="Arial" pitchFamily="34" charset="0"/>
                </a:rPr>
                <a:t>              diện tương ứng với các góc A, B, C </a:t>
              </a:r>
              <a:br>
                <a:rPr lang="en-US" b="1">
                  <a:latin typeface="Arial" pitchFamily="34" charset="0"/>
                  <a:cs typeface="Arial" pitchFamily="34" charset="0"/>
                </a:rPr>
              </a:br>
              <a:r>
                <a:rPr lang="en-US" b="1">
                  <a:latin typeface="Arial" pitchFamily="34" charset="0"/>
                  <a:cs typeface="Arial" pitchFamily="34" charset="0"/>
                </a:rPr>
                <a:t>	</a:t>
              </a:r>
              <a:r>
                <a:rPr lang="en-US" b="1">
                  <a:solidFill>
                    <a:srgbClr val="C00000"/>
                  </a:solidFill>
                  <a:latin typeface="Arial" pitchFamily="34" charset="0"/>
                  <a:cs typeface="Arial" pitchFamily="34" charset="0"/>
                </a:rPr>
                <a:t>p</a:t>
              </a:r>
              <a:r>
                <a:rPr lang="en-US" b="1">
                  <a:latin typeface="Arial" pitchFamily="34" charset="0"/>
                  <a:cs typeface="Arial" pitchFamily="34" charset="0"/>
                </a:rPr>
                <a:t> là nửa chu vi ; </a:t>
              </a:r>
              <a:r>
                <a:rPr lang="en-US" b="1">
                  <a:solidFill>
                    <a:srgbClr val="C00000"/>
                  </a:solidFill>
                  <a:latin typeface="Arial" pitchFamily="34" charset="0"/>
                  <a:cs typeface="Arial" pitchFamily="34" charset="0"/>
                </a:rPr>
                <a:t>S</a:t>
              </a:r>
              <a:r>
                <a:rPr lang="en-US" b="1">
                  <a:latin typeface="Arial" pitchFamily="34" charset="0"/>
                  <a:cs typeface="Arial" pitchFamily="34" charset="0"/>
                </a:rPr>
                <a:t> là diện tích ;</a:t>
              </a:r>
              <a:br>
                <a:rPr lang="en-US" b="1">
                  <a:latin typeface="Arial" pitchFamily="34" charset="0"/>
                  <a:cs typeface="Arial" pitchFamily="34" charset="0"/>
                </a:rPr>
              </a:br>
              <a:r>
                <a:rPr lang="en-US" b="1">
                  <a:latin typeface="Arial" pitchFamily="34" charset="0"/>
                  <a:cs typeface="Arial" pitchFamily="34" charset="0"/>
                </a:rPr>
                <a:t>	</a:t>
              </a:r>
              <a:r>
                <a:rPr lang="en-US" b="1">
                  <a:solidFill>
                    <a:srgbClr val="C00000"/>
                  </a:solidFill>
                  <a:latin typeface="Arial" pitchFamily="34" charset="0"/>
                  <a:cs typeface="Arial" pitchFamily="34" charset="0"/>
                </a:rPr>
                <a:t>R , r </a:t>
              </a:r>
              <a:r>
                <a:rPr lang="en-US" b="1">
                  <a:latin typeface="Arial" pitchFamily="34" charset="0"/>
                  <a:cs typeface="Arial" pitchFamily="34" charset="0"/>
                </a:rPr>
                <a:t>tương ứng là bán kính </a:t>
              </a:r>
              <a:r>
                <a:rPr lang="vi-VN" b="1">
                  <a:latin typeface="Arial" pitchFamily="34" charset="0"/>
                  <a:cs typeface="Arial" pitchFamily="34" charset="0"/>
                </a:rPr>
                <a:t>đường tròn</a:t>
              </a:r>
              <a:r>
                <a:rPr lang="en-US" b="1">
                  <a:latin typeface="Arial" pitchFamily="34" charset="0"/>
                  <a:cs typeface="Arial" pitchFamily="34" charset="0"/>
                </a:rPr>
                <a:t> ngoại tiếp , nội tiếp </a:t>
              </a:r>
              <a:br>
                <a:rPr lang="en-US" b="1">
                  <a:latin typeface="Arial" pitchFamily="34" charset="0"/>
                  <a:cs typeface="Arial" pitchFamily="34" charset="0"/>
                </a:rPr>
              </a:br>
              <a:r>
                <a:rPr lang="en-US" b="1">
                  <a:latin typeface="Arial" pitchFamily="34" charset="0"/>
                  <a:cs typeface="Arial" pitchFamily="34" charset="0"/>
                </a:rPr>
                <a:t>              tam giác .</a:t>
              </a:r>
              <a:endParaRPr lang="vi-VN"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6692302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23825" y="811213"/>
            <a:ext cx="1931987" cy="1931987"/>
            <a:chOff x="123825" y="887413"/>
            <a:chExt cx="1931987" cy="1931987"/>
          </a:xfrm>
        </p:grpSpPr>
        <p:pic>
          <p:nvPicPr>
            <p:cNvPr id="14" name="Picture 1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grpSp>
      <p:pic>
        <p:nvPicPr>
          <p:cNvPr id="27"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2738" y="317901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31812" y="3733800"/>
            <a:ext cx="6400800" cy="461665"/>
          </a:xfrm>
          <a:prstGeom prst="rect">
            <a:avLst/>
          </a:prstGeom>
          <a:noFill/>
        </p:spPr>
        <p:txBody>
          <a:bodyPr wrap="square" rtlCol="0">
            <a:spAutoFit/>
          </a:bodyPr>
          <a:lstStyle/>
          <a:p>
            <a:r>
              <a:rPr lang="en-US" b="1" dirty="0">
                <a:latin typeface="Arial" pitchFamily="34" charset="0"/>
                <a:cs typeface="Arial" pitchFamily="34" charset="0"/>
              </a:rPr>
              <a:t>a. </a:t>
            </a:r>
            <a:r>
              <a:rPr lang="en-US" b="1" dirty="0" err="1">
                <a:latin typeface="Arial" pitchFamily="34" charset="0"/>
                <a:cs typeface="Arial" pitchFamily="34" charset="0"/>
              </a:rPr>
              <a:t>Xét</a:t>
            </a:r>
            <a:r>
              <a:rPr lang="en-US" b="1" dirty="0">
                <a:latin typeface="Arial" pitchFamily="34" charset="0"/>
                <a:cs typeface="Arial" pitchFamily="34" charset="0"/>
              </a:rPr>
              <a:t> tam </a:t>
            </a:r>
            <a:r>
              <a:rPr lang="en-US" b="1" dirty="0" err="1">
                <a:latin typeface="Arial" pitchFamily="34" charset="0"/>
                <a:cs typeface="Arial" pitchFamily="34" charset="0"/>
              </a:rPr>
              <a:t>giác</a:t>
            </a:r>
            <a:r>
              <a:rPr lang="en-US" b="1" dirty="0">
                <a:latin typeface="Arial" pitchFamily="34" charset="0"/>
                <a:cs typeface="Arial" pitchFamily="34" charset="0"/>
              </a:rPr>
              <a:t> BCD </a:t>
            </a:r>
            <a:r>
              <a:rPr lang="en-US" b="1" dirty="0" err="1">
                <a:latin typeface="Arial" pitchFamily="34" charset="0"/>
                <a:cs typeface="Arial" pitchFamily="34" charset="0"/>
              </a:rPr>
              <a:t>vuông</a:t>
            </a:r>
            <a:r>
              <a:rPr lang="en-US" b="1" dirty="0">
                <a:latin typeface="Arial" pitchFamily="34" charset="0"/>
                <a:cs typeface="Arial" pitchFamily="34" charset="0"/>
              </a:rPr>
              <a:t> </a:t>
            </a:r>
            <a:r>
              <a:rPr lang="en-US" b="1" dirty="0" err="1">
                <a:latin typeface="Arial" pitchFamily="34" charset="0"/>
                <a:cs typeface="Arial" pitchFamily="34" charset="0"/>
              </a:rPr>
              <a:t>tại</a:t>
            </a:r>
            <a:r>
              <a:rPr lang="en-US" b="1" dirty="0">
                <a:latin typeface="Arial" pitchFamily="34" charset="0"/>
                <a:cs typeface="Arial" pitchFamily="34" charset="0"/>
              </a:rPr>
              <a:t> D, ta </a:t>
            </a:r>
            <a:r>
              <a:rPr lang="en-US" b="1" dirty="0" err="1">
                <a:latin typeface="Arial" pitchFamily="34" charset="0"/>
                <a:cs typeface="Arial" pitchFamily="34" charset="0"/>
              </a:rPr>
              <a:t>có</a:t>
            </a:r>
            <a:r>
              <a:rPr lang="en-US" b="1" dirty="0">
                <a:latin typeface="Arial" pitchFamily="34" charset="0"/>
                <a:cs typeface="Arial" pitchFamily="34" charset="0"/>
              </a:rPr>
              <a:t> :</a:t>
            </a:r>
            <a:endParaRPr lang="vi-VN" b="1" dirty="0">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8493807"/>
              </p:ext>
            </p:extLst>
          </p:nvPr>
        </p:nvGraphicFramePr>
        <p:xfrm>
          <a:off x="2055812" y="4195465"/>
          <a:ext cx="2765425" cy="527050"/>
        </p:xfrm>
        <a:graphic>
          <a:graphicData uri="http://schemas.openxmlformats.org/presentationml/2006/ole">
            <mc:AlternateContent xmlns:mc="http://schemas.openxmlformats.org/markup-compatibility/2006">
              <mc:Choice xmlns:v="urn:schemas-microsoft-com:vml" Requires="v">
                <p:oleObj name="Equation" r:id="rId8" imgW="1066680" imgH="203040" progId="Equation.DSMT4">
                  <p:embed/>
                </p:oleObj>
              </mc:Choice>
              <mc:Fallback>
                <p:oleObj name="Equation" r:id="rId8" imgW="1066680" imgH="203040" progId="Equation.DSMT4">
                  <p:embed/>
                  <p:pic>
                    <p:nvPicPr>
                      <p:cNvPr id="0" name=""/>
                      <p:cNvPicPr/>
                      <p:nvPr/>
                    </p:nvPicPr>
                    <p:blipFill>
                      <a:blip r:embed="rId9"/>
                      <a:stretch>
                        <a:fillRect/>
                      </a:stretch>
                    </p:blipFill>
                    <p:spPr>
                      <a:xfrm>
                        <a:off x="2055812" y="4195465"/>
                        <a:ext cx="2765425" cy="527050"/>
                      </a:xfrm>
                      <a:prstGeom prst="rect">
                        <a:avLst/>
                      </a:prstGeom>
                    </p:spPr>
                  </p:pic>
                </p:oleObj>
              </mc:Fallback>
            </mc:AlternateContent>
          </a:graphicData>
        </a:graphic>
      </p:graphicFrame>
      <p:grpSp>
        <p:nvGrpSpPr>
          <p:cNvPr id="3" name="Group 2"/>
          <p:cNvGrpSpPr/>
          <p:nvPr/>
        </p:nvGrpSpPr>
        <p:grpSpPr>
          <a:xfrm>
            <a:off x="2208212" y="685800"/>
            <a:ext cx="9841350" cy="2352190"/>
            <a:chOff x="2208212" y="685800"/>
            <a:chExt cx="9841350" cy="2352190"/>
          </a:xfrm>
        </p:grpSpPr>
        <p:grpSp>
          <p:nvGrpSpPr>
            <p:cNvPr id="6" name="Group 5"/>
            <p:cNvGrpSpPr/>
            <p:nvPr/>
          </p:nvGrpSpPr>
          <p:grpSpPr>
            <a:xfrm>
              <a:off x="2208212" y="685800"/>
              <a:ext cx="9841350" cy="2352190"/>
              <a:chOff x="2208212" y="685800"/>
              <a:chExt cx="9841350" cy="2352190"/>
            </a:xfrm>
          </p:grpSpPr>
          <p:sp>
            <p:nvSpPr>
              <p:cNvPr id="18" name="Rounded Rectangle 17"/>
              <p:cNvSpPr/>
              <p:nvPr/>
            </p:nvSpPr>
            <p:spPr>
              <a:xfrm>
                <a:off x="2208212" y="685800"/>
                <a:ext cx="9829800" cy="2352190"/>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360612" y="729666"/>
                <a:ext cx="9688950" cy="2308324"/>
              </a:xfrm>
              <a:prstGeom prst="rect">
                <a:avLst/>
              </a:prstGeom>
              <a:noFill/>
            </p:spPr>
            <p:txBody>
              <a:bodyPr wrap="square" rtlCol="0">
                <a:spAutoFit/>
              </a:bodyPr>
              <a:lstStyle/>
              <a:p>
                <a:r>
                  <a:rPr lang="en-US" b="1" dirty="0">
                    <a:latin typeface="Arial" pitchFamily="34" charset="0"/>
                    <a:cs typeface="Arial" pitchFamily="34" charset="0"/>
                  </a:rPr>
                  <a:t>Trong </a:t>
                </a:r>
                <a:r>
                  <a:rPr lang="en-US" b="1" dirty="0" err="1">
                    <a:latin typeface="Arial" pitchFamily="34" charset="0"/>
                    <a:cs typeface="Arial" pitchFamily="34" charset="0"/>
                  </a:rPr>
                  <a:t>hình</a:t>
                </a:r>
                <a:r>
                  <a:rPr lang="en-US" b="1" dirty="0">
                    <a:latin typeface="Arial" pitchFamily="34" charset="0"/>
                    <a:cs typeface="Arial" pitchFamily="34" charset="0"/>
                  </a:rPr>
                  <a:t> </a:t>
                </a:r>
                <a:r>
                  <a:rPr lang="en-US" b="1" dirty="0" err="1">
                    <a:latin typeface="Arial" pitchFamily="34" charset="0"/>
                    <a:cs typeface="Arial" pitchFamily="34" charset="0"/>
                  </a:rPr>
                  <a:t>vẽ</a:t>
                </a:r>
                <a:r>
                  <a:rPr lang="en-US" b="1" dirty="0">
                    <a:latin typeface="Arial" pitchFamily="34" charset="0"/>
                    <a:cs typeface="Arial" pitchFamily="34" charset="0"/>
                  </a:rPr>
                  <a:t> </a:t>
                </a:r>
                <a:r>
                  <a:rPr lang="en-US" b="1" dirty="0" err="1">
                    <a:latin typeface="Arial" pitchFamily="34" charset="0"/>
                    <a:cs typeface="Arial" pitchFamily="34" charset="0"/>
                  </a:rPr>
                  <a:t>bên</a:t>
                </a:r>
                <a:r>
                  <a:rPr lang="en-US" b="1" dirty="0">
                    <a:latin typeface="Arial" pitchFamily="34" charset="0"/>
                    <a:cs typeface="Arial" pitchFamily="34" charset="0"/>
                  </a:rPr>
                  <a:t> </a:t>
                </a:r>
                <a:r>
                  <a:rPr lang="en-US" b="1" dirty="0" err="1">
                    <a:latin typeface="Arial" pitchFamily="34" charset="0"/>
                    <a:cs typeface="Arial" pitchFamily="34" charset="0"/>
                  </a:rPr>
                  <a:t>dưới</a:t>
                </a:r>
                <a:r>
                  <a:rPr lang="en-US" b="1" dirty="0">
                    <a:latin typeface="Arial" pitchFamily="34" charset="0"/>
                    <a:cs typeface="Arial" pitchFamily="34" charset="0"/>
                  </a:rPr>
                  <a:t>, </a:t>
                </a:r>
                <a:r>
                  <a:rPr lang="en-US" b="1" dirty="0" err="1">
                    <a:latin typeface="Arial" pitchFamily="34" charset="0"/>
                    <a:cs typeface="Arial" pitchFamily="34" charset="0"/>
                  </a:rPr>
                  <a:t>hãy</a:t>
                </a:r>
                <a:r>
                  <a:rPr lang="en-US" b="1" dirty="0">
                    <a:latin typeface="Arial" pitchFamily="34" charset="0"/>
                    <a:cs typeface="Arial" pitchFamily="34" charset="0"/>
                  </a:rPr>
                  <a:t> </a:t>
                </a:r>
                <a:r>
                  <a:rPr lang="en-US" b="1" dirty="0" err="1">
                    <a:latin typeface="Arial" pitchFamily="34" charset="0"/>
                    <a:cs typeface="Arial" pitchFamily="34" charset="0"/>
                  </a:rPr>
                  <a:t>thực</a:t>
                </a:r>
                <a:r>
                  <a:rPr lang="en-US" b="1" dirty="0">
                    <a:latin typeface="Arial" pitchFamily="34" charset="0"/>
                    <a:cs typeface="Arial" pitchFamily="34" charset="0"/>
                  </a:rPr>
                  <a:t> </a:t>
                </a:r>
                <a:r>
                  <a:rPr lang="en-US" b="1" dirty="0" err="1">
                    <a:latin typeface="Arial" pitchFamily="34" charset="0"/>
                    <a:cs typeface="Arial" pitchFamily="34" charset="0"/>
                  </a:rPr>
                  <a:t>hiện</a:t>
                </a:r>
                <a:r>
                  <a:rPr lang="en-US" b="1" dirty="0">
                    <a:latin typeface="Arial" pitchFamily="34" charset="0"/>
                    <a:cs typeface="Arial" pitchFamily="34" charset="0"/>
                  </a:rPr>
                  <a:t> </a:t>
                </a:r>
                <a:r>
                  <a:rPr lang="en-US" b="1" dirty="0" err="1">
                    <a:latin typeface="Arial" pitchFamily="34" charset="0"/>
                    <a:cs typeface="Arial" pitchFamily="34" charset="0"/>
                  </a:rPr>
                  <a:t>các</a:t>
                </a:r>
                <a:r>
                  <a:rPr lang="en-US" b="1" dirty="0">
                    <a:latin typeface="Arial" pitchFamily="34" charset="0"/>
                    <a:cs typeface="Arial" pitchFamily="34" charset="0"/>
                  </a:rPr>
                  <a:t> </a:t>
                </a:r>
                <a:r>
                  <a:rPr lang="en-US" b="1" dirty="0" err="1">
                    <a:latin typeface="Arial" pitchFamily="34" charset="0"/>
                    <a:cs typeface="Arial" pitchFamily="34" charset="0"/>
                  </a:rPr>
                  <a:t>bước</a:t>
                </a:r>
                <a:r>
                  <a:rPr lang="en-US" b="1" dirty="0">
                    <a:latin typeface="Arial" pitchFamily="34" charset="0"/>
                    <a:cs typeface="Arial" pitchFamily="34" charset="0"/>
                  </a:rPr>
                  <a:t> </a:t>
                </a:r>
                <a:r>
                  <a:rPr lang="en-US" b="1" dirty="0" err="1">
                    <a:latin typeface="Arial" pitchFamily="34" charset="0"/>
                    <a:cs typeface="Arial" pitchFamily="34" charset="0"/>
                  </a:rPr>
                  <a:t>sau</a:t>
                </a:r>
                <a:r>
                  <a:rPr lang="en-US" b="1" dirty="0">
                    <a:latin typeface="Arial" pitchFamily="34" charset="0"/>
                    <a:cs typeface="Arial" pitchFamily="34" charset="0"/>
                  </a:rPr>
                  <a:t> </a:t>
                </a:r>
                <a:r>
                  <a:rPr lang="en-US" b="1" dirty="0" err="1">
                    <a:latin typeface="Arial" pitchFamily="34" charset="0"/>
                    <a:cs typeface="Arial" pitchFamily="34" charset="0"/>
                  </a:rPr>
                  <a:t>để</a:t>
                </a:r>
                <a:r>
                  <a:rPr lang="en-US" b="1" dirty="0">
                    <a:latin typeface="Arial" pitchFamily="34" charset="0"/>
                    <a:cs typeface="Arial" pitchFamily="34" charset="0"/>
                  </a:rPr>
                  <a:t> </a:t>
                </a:r>
                <a:r>
                  <a:rPr lang="en-US" b="1" dirty="0" err="1">
                    <a:latin typeface="Arial" pitchFamily="34" charset="0"/>
                    <a:cs typeface="Arial" pitchFamily="34" charset="0"/>
                  </a:rPr>
                  <a:t>thiết</a:t>
                </a:r>
                <a:r>
                  <a:rPr lang="en-US" b="1" dirty="0">
                    <a:latin typeface="Arial" pitchFamily="34" charset="0"/>
                    <a:cs typeface="Arial" pitchFamily="34" charset="0"/>
                  </a:rPr>
                  <a:t> </a:t>
                </a:r>
                <a:r>
                  <a:rPr lang="en-US" b="1" dirty="0" err="1">
                    <a:latin typeface="Arial" pitchFamily="34" charset="0"/>
                    <a:cs typeface="Arial" pitchFamily="34" charset="0"/>
                  </a:rPr>
                  <a:t>lập</a:t>
                </a:r>
                <a:r>
                  <a:rPr lang="en-US" b="1" dirty="0">
                    <a:latin typeface="Arial" pitchFamily="34" charset="0"/>
                    <a:cs typeface="Arial" pitchFamily="34" charset="0"/>
                  </a:rPr>
                  <a:t> </a:t>
                </a:r>
                <a:r>
                  <a:rPr lang="en-US" b="1" dirty="0" err="1">
                    <a:latin typeface="Arial" pitchFamily="34" charset="0"/>
                    <a:cs typeface="Arial" pitchFamily="34" charset="0"/>
                  </a:rPr>
                  <a:t>công</a:t>
                </a:r>
                <a:r>
                  <a:rPr lang="en-US" b="1" dirty="0">
                    <a:latin typeface="Arial" pitchFamily="34" charset="0"/>
                    <a:cs typeface="Arial" pitchFamily="34" charset="0"/>
                  </a:rPr>
                  <a:t> </a:t>
                </a:r>
                <a:r>
                  <a:rPr lang="en-US" b="1" dirty="0" err="1">
                    <a:latin typeface="Arial" pitchFamily="34" charset="0"/>
                    <a:cs typeface="Arial" pitchFamily="34" charset="0"/>
                  </a:rPr>
                  <a:t>thức</a:t>
                </a:r>
                <a:r>
                  <a:rPr lang="en-US" b="1" dirty="0">
                    <a:latin typeface="Arial" pitchFamily="34" charset="0"/>
                    <a:cs typeface="Arial" pitchFamily="34" charset="0"/>
                  </a:rPr>
                  <a:t> </a:t>
                </a:r>
                <a:r>
                  <a:rPr lang="en-US" b="1" dirty="0" err="1">
                    <a:latin typeface="Arial" pitchFamily="34" charset="0"/>
                    <a:cs typeface="Arial" pitchFamily="34" charset="0"/>
                  </a:rPr>
                  <a:t>tính</a:t>
                </a:r>
                <a:r>
                  <a:rPr lang="en-US" b="1" dirty="0">
                    <a:latin typeface="Arial" pitchFamily="34" charset="0"/>
                    <a:cs typeface="Arial" pitchFamily="34" charset="0"/>
                  </a:rPr>
                  <a:t> a </a:t>
                </a:r>
                <a:r>
                  <a:rPr lang="en-US" b="1" dirty="0" err="1">
                    <a:latin typeface="Arial" pitchFamily="34" charset="0"/>
                    <a:cs typeface="Arial" pitchFamily="34" charset="0"/>
                  </a:rPr>
                  <a:t>theo</a:t>
                </a:r>
                <a:r>
                  <a:rPr lang="en-US" b="1" dirty="0">
                    <a:latin typeface="Arial" pitchFamily="34" charset="0"/>
                    <a:cs typeface="Arial" pitchFamily="34" charset="0"/>
                  </a:rPr>
                  <a:t> b, c </a:t>
                </a:r>
                <a:r>
                  <a:rPr lang="en-US" b="1" dirty="0" err="1">
                    <a:latin typeface="Arial" pitchFamily="34" charset="0"/>
                    <a:cs typeface="Arial" pitchFamily="34" charset="0"/>
                  </a:rPr>
                  <a:t>và</a:t>
                </a:r>
                <a:r>
                  <a:rPr lang="en-US" b="1" dirty="0">
                    <a:latin typeface="Arial" pitchFamily="34" charset="0"/>
                    <a:cs typeface="Arial" pitchFamily="34" charset="0"/>
                  </a:rPr>
                  <a:t> </a:t>
                </a:r>
                <a:r>
                  <a:rPr lang="en-US" b="1" dirty="0" err="1">
                    <a:latin typeface="Arial" pitchFamily="34" charset="0"/>
                    <a:cs typeface="Arial" pitchFamily="34" charset="0"/>
                  </a:rPr>
                  <a:t>giá</a:t>
                </a:r>
                <a:r>
                  <a:rPr lang="en-US" b="1" dirty="0">
                    <a:latin typeface="Arial" pitchFamily="34" charset="0"/>
                    <a:cs typeface="Arial" pitchFamily="34" charset="0"/>
                  </a:rPr>
                  <a:t> </a:t>
                </a:r>
                <a:r>
                  <a:rPr lang="en-US" b="1" dirty="0" err="1">
                    <a:latin typeface="Arial" pitchFamily="34" charset="0"/>
                    <a:cs typeface="Arial" pitchFamily="34" charset="0"/>
                  </a:rPr>
                  <a:t>trị</a:t>
                </a:r>
                <a:r>
                  <a:rPr lang="en-US" b="1" dirty="0">
                    <a:latin typeface="Arial" pitchFamily="34" charset="0"/>
                    <a:cs typeface="Arial" pitchFamily="34" charset="0"/>
                  </a:rPr>
                  <a:t> l</a:t>
                </a:r>
                <a:r>
                  <a:rPr lang="vi-VN" b="1" dirty="0" err="1">
                    <a:latin typeface="Arial" pitchFamily="34" charset="0"/>
                    <a:cs typeface="Arial" pitchFamily="34" charset="0"/>
                  </a:rPr>
                  <a:t>ượng</a:t>
                </a:r>
                <a:r>
                  <a:rPr lang="vi-VN" b="1" dirty="0">
                    <a:latin typeface="Arial" pitchFamily="34" charset="0"/>
                    <a:cs typeface="Arial" pitchFamily="34" charset="0"/>
                  </a:rPr>
                  <a:t> giác</a:t>
                </a:r>
                <a:r>
                  <a:rPr lang="en-US" b="1" dirty="0">
                    <a:latin typeface="Arial" pitchFamily="34" charset="0"/>
                    <a:cs typeface="Arial" pitchFamily="34" charset="0"/>
                  </a:rPr>
                  <a:t> </a:t>
                </a:r>
                <a:r>
                  <a:rPr lang="en-US" b="1" dirty="0" err="1">
                    <a:latin typeface="Arial" pitchFamily="34" charset="0"/>
                    <a:cs typeface="Arial" pitchFamily="34" charset="0"/>
                  </a:rPr>
                  <a:t>của</a:t>
                </a:r>
                <a:r>
                  <a:rPr lang="en-US" b="1" dirty="0">
                    <a:latin typeface="Arial" pitchFamily="34" charset="0"/>
                    <a:cs typeface="Arial" pitchFamily="34" charset="0"/>
                  </a:rPr>
                  <a:t> </a:t>
                </a:r>
                <a:r>
                  <a:rPr lang="en-US" b="1" dirty="0" err="1">
                    <a:latin typeface="Arial" pitchFamily="34" charset="0"/>
                    <a:cs typeface="Arial" pitchFamily="34" charset="0"/>
                  </a:rPr>
                  <a:t>góc</a:t>
                </a:r>
                <a:r>
                  <a:rPr lang="en-US" b="1" dirty="0">
                    <a:latin typeface="Arial" pitchFamily="34" charset="0"/>
                    <a:cs typeface="Arial" pitchFamily="34" charset="0"/>
                  </a:rPr>
                  <a:t> A.</a:t>
                </a:r>
              </a:p>
              <a:p>
                <a:r>
                  <a:rPr lang="en-US" b="1" dirty="0">
                    <a:latin typeface="Arial" pitchFamily="34" charset="0"/>
                    <a:cs typeface="Arial" pitchFamily="34" charset="0"/>
                  </a:rPr>
                  <a:t>     a. </a:t>
                </a:r>
                <a:r>
                  <a:rPr lang="en-US" b="1" dirty="0" err="1">
                    <a:latin typeface="Arial" pitchFamily="34" charset="0"/>
                    <a:cs typeface="Arial" pitchFamily="34" charset="0"/>
                  </a:rPr>
                  <a:t>Tính</a:t>
                </a:r>
                <a:r>
                  <a:rPr lang="en-US" b="1" dirty="0">
                    <a:latin typeface="Arial" pitchFamily="34" charset="0"/>
                    <a:cs typeface="Arial" pitchFamily="34" charset="0"/>
                  </a:rPr>
                  <a:t> a</a:t>
                </a:r>
                <a:r>
                  <a:rPr lang="en-US" b="1" baseline="30000" dirty="0">
                    <a:latin typeface="Arial" pitchFamily="34" charset="0"/>
                    <a:cs typeface="Arial" pitchFamily="34" charset="0"/>
                  </a:rPr>
                  <a:t>2</a:t>
                </a:r>
                <a:r>
                  <a:rPr lang="en-US" b="1" dirty="0">
                    <a:latin typeface="Arial" pitchFamily="34" charset="0"/>
                    <a:cs typeface="Arial" pitchFamily="34" charset="0"/>
                  </a:rPr>
                  <a:t> </a:t>
                </a:r>
                <a:r>
                  <a:rPr lang="en-US" b="1" dirty="0" err="1">
                    <a:latin typeface="Arial" pitchFamily="34" charset="0"/>
                    <a:cs typeface="Arial" pitchFamily="34" charset="0"/>
                  </a:rPr>
                  <a:t>theo</a:t>
                </a:r>
                <a:r>
                  <a:rPr lang="en-US" b="1" dirty="0">
                    <a:latin typeface="Arial" pitchFamily="34" charset="0"/>
                    <a:cs typeface="Arial" pitchFamily="34" charset="0"/>
                  </a:rPr>
                  <a:t> BD</a:t>
                </a:r>
                <a:r>
                  <a:rPr lang="en-US" b="1" baseline="30000" dirty="0">
                    <a:latin typeface="Arial" pitchFamily="34" charset="0"/>
                    <a:cs typeface="Arial" pitchFamily="34" charset="0"/>
                  </a:rPr>
                  <a:t>2</a:t>
                </a:r>
                <a:r>
                  <a:rPr lang="en-US" b="1" dirty="0">
                    <a:latin typeface="Arial" pitchFamily="34" charset="0"/>
                    <a:cs typeface="Arial" pitchFamily="34" charset="0"/>
                  </a:rPr>
                  <a:t> </a:t>
                </a:r>
                <a:r>
                  <a:rPr lang="en-US" b="1" dirty="0" err="1">
                    <a:latin typeface="Arial" pitchFamily="34" charset="0"/>
                    <a:cs typeface="Arial" pitchFamily="34" charset="0"/>
                  </a:rPr>
                  <a:t>và</a:t>
                </a:r>
                <a:r>
                  <a:rPr lang="en-US" b="1" dirty="0">
                    <a:latin typeface="Arial" pitchFamily="34" charset="0"/>
                    <a:cs typeface="Arial" pitchFamily="34" charset="0"/>
                  </a:rPr>
                  <a:t> CD</a:t>
                </a:r>
                <a:r>
                  <a:rPr lang="en-US" b="1" baseline="30000" dirty="0">
                    <a:latin typeface="Arial" pitchFamily="34" charset="0"/>
                    <a:cs typeface="Arial" pitchFamily="34" charset="0"/>
                  </a:rPr>
                  <a:t>2</a:t>
                </a:r>
                <a:r>
                  <a:rPr lang="en-US" b="1" dirty="0">
                    <a:latin typeface="Arial" pitchFamily="34" charset="0"/>
                    <a:cs typeface="Arial" pitchFamily="34" charset="0"/>
                  </a:rPr>
                  <a:t> </a:t>
                </a:r>
                <a:br>
                  <a:rPr lang="en-US" b="1" dirty="0">
                    <a:latin typeface="Arial" pitchFamily="34" charset="0"/>
                    <a:cs typeface="Arial" pitchFamily="34" charset="0"/>
                  </a:rPr>
                </a:br>
                <a:r>
                  <a:rPr lang="en-US" b="1" dirty="0">
                    <a:latin typeface="Arial" pitchFamily="34" charset="0"/>
                    <a:cs typeface="Arial" pitchFamily="34" charset="0"/>
                  </a:rPr>
                  <a:t>     b. </a:t>
                </a:r>
                <a:r>
                  <a:rPr lang="en-US" b="1" dirty="0" err="1">
                    <a:latin typeface="Arial" pitchFamily="34" charset="0"/>
                    <a:cs typeface="Arial" pitchFamily="34" charset="0"/>
                  </a:rPr>
                  <a:t>Tính</a:t>
                </a:r>
                <a:r>
                  <a:rPr lang="en-US" b="1" dirty="0">
                    <a:latin typeface="Arial" pitchFamily="34" charset="0"/>
                    <a:cs typeface="Arial" pitchFamily="34" charset="0"/>
                  </a:rPr>
                  <a:t> a</a:t>
                </a:r>
                <a:r>
                  <a:rPr lang="en-US" b="1" baseline="30000" dirty="0">
                    <a:latin typeface="Arial" pitchFamily="34" charset="0"/>
                    <a:cs typeface="Arial" pitchFamily="34" charset="0"/>
                  </a:rPr>
                  <a:t>2</a:t>
                </a:r>
                <a:r>
                  <a:rPr lang="en-US" b="1" dirty="0">
                    <a:latin typeface="Arial" pitchFamily="34" charset="0"/>
                    <a:cs typeface="Arial" pitchFamily="34" charset="0"/>
                  </a:rPr>
                  <a:t> </a:t>
                </a:r>
                <a:r>
                  <a:rPr lang="en-US" b="1" dirty="0" err="1">
                    <a:latin typeface="Arial" pitchFamily="34" charset="0"/>
                    <a:cs typeface="Arial" pitchFamily="34" charset="0"/>
                  </a:rPr>
                  <a:t>theo</a:t>
                </a:r>
                <a:r>
                  <a:rPr lang="en-US" b="1" dirty="0">
                    <a:latin typeface="Arial" pitchFamily="34" charset="0"/>
                    <a:cs typeface="Arial" pitchFamily="34" charset="0"/>
                  </a:rPr>
                  <a:t> b, c </a:t>
                </a:r>
                <a:r>
                  <a:rPr lang="en-US" b="1" dirty="0" err="1">
                    <a:latin typeface="Arial" pitchFamily="34" charset="0"/>
                    <a:cs typeface="Arial" pitchFamily="34" charset="0"/>
                  </a:rPr>
                  <a:t>và</a:t>
                </a:r>
                <a:r>
                  <a:rPr lang="en-US" b="1" dirty="0">
                    <a:latin typeface="Arial" pitchFamily="34" charset="0"/>
                    <a:cs typeface="Arial" pitchFamily="34" charset="0"/>
                  </a:rPr>
                  <a:t> DA</a:t>
                </a:r>
                <a:br>
                  <a:rPr lang="en-US" b="1" dirty="0">
                    <a:latin typeface="Arial" pitchFamily="34" charset="0"/>
                    <a:cs typeface="Arial" pitchFamily="34" charset="0"/>
                  </a:rPr>
                </a:br>
                <a:r>
                  <a:rPr lang="en-US" b="1" dirty="0">
                    <a:latin typeface="Arial" pitchFamily="34" charset="0"/>
                    <a:cs typeface="Arial" pitchFamily="34" charset="0"/>
                  </a:rPr>
                  <a:t>     c. </a:t>
                </a:r>
                <a:r>
                  <a:rPr lang="en-US" b="1" dirty="0" err="1">
                    <a:latin typeface="Arial" pitchFamily="34" charset="0"/>
                    <a:cs typeface="Arial" pitchFamily="34" charset="0"/>
                  </a:rPr>
                  <a:t>Tính</a:t>
                </a:r>
                <a:r>
                  <a:rPr lang="en-US" b="1" dirty="0">
                    <a:latin typeface="Arial" pitchFamily="34" charset="0"/>
                    <a:cs typeface="Arial" pitchFamily="34" charset="0"/>
                  </a:rPr>
                  <a:t> DA </a:t>
                </a:r>
                <a:r>
                  <a:rPr lang="en-US" b="1" dirty="0" err="1">
                    <a:latin typeface="Arial" pitchFamily="34" charset="0"/>
                    <a:cs typeface="Arial" pitchFamily="34" charset="0"/>
                  </a:rPr>
                  <a:t>theo</a:t>
                </a:r>
                <a:r>
                  <a:rPr lang="en-US" b="1" dirty="0">
                    <a:latin typeface="Arial" pitchFamily="34" charset="0"/>
                    <a:cs typeface="Arial" pitchFamily="34" charset="0"/>
                  </a:rPr>
                  <a:t> c </a:t>
                </a:r>
                <a:r>
                  <a:rPr lang="en-US" b="1" dirty="0" err="1">
                    <a:latin typeface="Arial" pitchFamily="34" charset="0"/>
                    <a:cs typeface="Arial" pitchFamily="34" charset="0"/>
                  </a:rPr>
                  <a:t>và</a:t>
                </a:r>
                <a:r>
                  <a:rPr lang="en-US" b="1" dirty="0">
                    <a:latin typeface="Arial" pitchFamily="34" charset="0"/>
                    <a:cs typeface="Arial" pitchFamily="34" charset="0"/>
                  </a:rPr>
                  <a:t> </a:t>
                </a:r>
                <a:r>
                  <a:rPr lang="en-US" b="1" dirty="0" err="1">
                    <a:latin typeface="Arial" pitchFamily="34" charset="0"/>
                    <a:cs typeface="Arial" pitchFamily="34" charset="0"/>
                  </a:rPr>
                  <a:t>cosA</a:t>
                </a:r>
                <a:br>
                  <a:rPr lang="en-US" b="1" dirty="0">
                    <a:latin typeface="Arial" pitchFamily="34" charset="0"/>
                    <a:cs typeface="Arial" pitchFamily="34" charset="0"/>
                  </a:rPr>
                </a:br>
                <a:r>
                  <a:rPr lang="en-US" b="1" dirty="0">
                    <a:latin typeface="Arial" pitchFamily="34" charset="0"/>
                    <a:cs typeface="Arial" pitchFamily="34" charset="0"/>
                  </a:rPr>
                  <a:t>     d. </a:t>
                </a:r>
                <a:r>
                  <a:rPr lang="en-US" b="1" dirty="0" err="1">
                    <a:latin typeface="Arial" pitchFamily="34" charset="0"/>
                    <a:cs typeface="Arial" pitchFamily="34" charset="0"/>
                  </a:rPr>
                  <a:t>Chứng</a:t>
                </a:r>
                <a:r>
                  <a:rPr lang="en-US" b="1" dirty="0">
                    <a:latin typeface="Arial" pitchFamily="34" charset="0"/>
                    <a:cs typeface="Arial" pitchFamily="34" charset="0"/>
                  </a:rPr>
                  <a:t> </a:t>
                </a:r>
                <a:r>
                  <a:rPr lang="en-US" b="1" dirty="0" err="1">
                    <a:latin typeface="Arial" pitchFamily="34" charset="0"/>
                    <a:cs typeface="Arial" pitchFamily="34" charset="0"/>
                  </a:rPr>
                  <a:t>minh</a:t>
                </a:r>
                <a:r>
                  <a:rPr lang="en-US" b="1" dirty="0">
                    <a:latin typeface="Arial" pitchFamily="34" charset="0"/>
                    <a:cs typeface="Arial" pitchFamily="34" charset="0"/>
                  </a:rPr>
                  <a:t> :</a:t>
                </a:r>
                <a:endParaRPr lang="vi-VN" b="1" dirty="0">
                  <a:latin typeface="Arial" pitchFamily="34" charset="0"/>
                  <a:cs typeface="Arial" pitchFamily="34" charset="0"/>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2548787955"/>
                </p:ext>
              </p:extLst>
            </p:nvPr>
          </p:nvGraphicFramePr>
          <p:xfrm>
            <a:off x="5426446" y="2514600"/>
            <a:ext cx="3563566" cy="479136"/>
          </p:xfrm>
          <a:graphic>
            <a:graphicData uri="http://schemas.openxmlformats.org/presentationml/2006/ole">
              <mc:AlternateContent xmlns:mc="http://schemas.openxmlformats.org/markup-compatibility/2006">
                <mc:Choice xmlns:v="urn:schemas-microsoft-com:vml" Requires="v">
                  <p:oleObj name="Equation" r:id="rId10" imgW="1511280" imgH="203040" progId="Equation.DSMT4">
                    <p:embed/>
                  </p:oleObj>
                </mc:Choice>
                <mc:Fallback>
                  <p:oleObj name="Equation" r:id="rId10" imgW="1511280" imgH="203040" progId="Equation.DSMT4">
                    <p:embed/>
                    <p:pic>
                      <p:nvPicPr>
                        <p:cNvPr id="0" name=""/>
                        <p:cNvPicPr/>
                        <p:nvPr/>
                      </p:nvPicPr>
                      <p:blipFill>
                        <a:blip r:embed="rId11"/>
                        <a:stretch>
                          <a:fillRect/>
                        </a:stretch>
                      </p:blipFill>
                      <p:spPr>
                        <a:xfrm>
                          <a:off x="5426446" y="2514600"/>
                          <a:ext cx="3563566" cy="479136"/>
                        </a:xfrm>
                        <a:prstGeom prst="rect">
                          <a:avLst/>
                        </a:prstGeom>
                      </p:spPr>
                    </p:pic>
                  </p:oleObj>
                </mc:Fallback>
              </mc:AlternateContent>
            </a:graphicData>
          </a:graphic>
        </p:graphicFrame>
      </p:grpSp>
      <p:grpSp>
        <p:nvGrpSpPr>
          <p:cNvPr id="5" name="Group 4"/>
          <p:cNvGrpSpPr/>
          <p:nvPr/>
        </p:nvGrpSpPr>
        <p:grpSpPr>
          <a:xfrm>
            <a:off x="7999412" y="3144062"/>
            <a:ext cx="3997490" cy="2105025"/>
            <a:chOff x="7999412" y="3144062"/>
            <a:chExt cx="3997490" cy="2105025"/>
          </a:xfrm>
        </p:grpSpPr>
        <p:sp>
          <p:nvSpPr>
            <p:cNvPr id="24" name="Rounded Rectangle 23"/>
            <p:cNvSpPr/>
            <p:nvPr/>
          </p:nvSpPr>
          <p:spPr>
            <a:xfrm>
              <a:off x="7999412" y="3165643"/>
              <a:ext cx="3997490" cy="2083444"/>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3263"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1812" y="3144062"/>
              <a:ext cx="36861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p:cNvSpPr txBox="1"/>
          <p:nvPr/>
        </p:nvSpPr>
        <p:spPr>
          <a:xfrm>
            <a:off x="455612" y="4999205"/>
            <a:ext cx="1600200" cy="461665"/>
          </a:xfrm>
          <a:prstGeom prst="rect">
            <a:avLst/>
          </a:prstGeom>
          <a:noFill/>
        </p:spPr>
        <p:txBody>
          <a:bodyPr wrap="square" rtlCol="0">
            <a:spAutoFit/>
          </a:bodyPr>
          <a:lstStyle/>
          <a:p>
            <a:r>
              <a:rPr lang="en-US" b="1">
                <a:latin typeface="Arial" pitchFamily="34" charset="0"/>
                <a:cs typeface="Arial" pitchFamily="34" charset="0"/>
              </a:rPr>
              <a:t>b. Ta có : </a:t>
            </a:r>
            <a:endParaRPr lang="vi-VN"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004891380"/>
              </p:ext>
            </p:extLst>
          </p:nvPr>
        </p:nvGraphicFramePr>
        <p:xfrm>
          <a:off x="2039938" y="4933950"/>
          <a:ext cx="5334000" cy="593725"/>
        </p:xfrm>
        <a:graphic>
          <a:graphicData uri="http://schemas.openxmlformats.org/presentationml/2006/ole">
            <mc:AlternateContent xmlns:mc="http://schemas.openxmlformats.org/markup-compatibility/2006">
              <mc:Choice xmlns:v="urn:schemas-microsoft-com:vml" Requires="v">
                <p:oleObj name="Equation" r:id="rId13" imgW="2057400" imgH="228600" progId="Equation.DSMT4">
                  <p:embed/>
                </p:oleObj>
              </mc:Choice>
              <mc:Fallback>
                <p:oleObj name="Equation" r:id="rId13" imgW="2057400" imgH="228600" progId="Equation.DSMT4">
                  <p:embed/>
                  <p:pic>
                    <p:nvPicPr>
                      <p:cNvPr id="0" name=""/>
                      <p:cNvPicPr/>
                      <p:nvPr/>
                    </p:nvPicPr>
                    <p:blipFill>
                      <a:blip r:embed="rId14"/>
                      <a:stretch>
                        <a:fillRect/>
                      </a:stretch>
                    </p:blipFill>
                    <p:spPr>
                      <a:xfrm>
                        <a:off x="2039938" y="4933950"/>
                        <a:ext cx="5334000" cy="593725"/>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587349681"/>
              </p:ext>
            </p:extLst>
          </p:nvPr>
        </p:nvGraphicFramePr>
        <p:xfrm>
          <a:off x="2513012" y="5491162"/>
          <a:ext cx="6254750" cy="528638"/>
        </p:xfrm>
        <a:graphic>
          <a:graphicData uri="http://schemas.openxmlformats.org/presentationml/2006/ole">
            <mc:AlternateContent xmlns:mc="http://schemas.openxmlformats.org/markup-compatibility/2006">
              <mc:Choice xmlns:v="urn:schemas-microsoft-com:vml" Requires="v">
                <p:oleObj name="Equation" r:id="rId15" imgW="2412720" imgH="203040" progId="Equation.DSMT4">
                  <p:embed/>
                </p:oleObj>
              </mc:Choice>
              <mc:Fallback>
                <p:oleObj name="Equation" r:id="rId15" imgW="2412720" imgH="203040" progId="Equation.DSMT4">
                  <p:embed/>
                  <p:pic>
                    <p:nvPicPr>
                      <p:cNvPr id="0" name=""/>
                      <p:cNvPicPr/>
                      <p:nvPr/>
                    </p:nvPicPr>
                    <p:blipFill>
                      <a:blip r:embed="rId16"/>
                      <a:stretch>
                        <a:fillRect/>
                      </a:stretch>
                    </p:blipFill>
                    <p:spPr>
                      <a:xfrm>
                        <a:off x="2513012" y="5491162"/>
                        <a:ext cx="6254750" cy="52863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656506620"/>
              </p:ext>
            </p:extLst>
          </p:nvPr>
        </p:nvGraphicFramePr>
        <p:xfrm>
          <a:off x="2579688" y="6176962"/>
          <a:ext cx="2995612" cy="528638"/>
        </p:xfrm>
        <a:graphic>
          <a:graphicData uri="http://schemas.openxmlformats.org/presentationml/2006/ole">
            <mc:AlternateContent xmlns:mc="http://schemas.openxmlformats.org/markup-compatibility/2006">
              <mc:Choice xmlns:v="urn:schemas-microsoft-com:vml" Requires="v">
                <p:oleObj name="Equation" r:id="rId17" imgW="1155600" imgH="203040" progId="Equation.DSMT4">
                  <p:embed/>
                </p:oleObj>
              </mc:Choice>
              <mc:Fallback>
                <p:oleObj name="Equation" r:id="rId17" imgW="1155600" imgH="203040" progId="Equation.DSMT4">
                  <p:embed/>
                  <p:pic>
                    <p:nvPicPr>
                      <p:cNvPr id="0" name=""/>
                      <p:cNvPicPr/>
                      <p:nvPr/>
                    </p:nvPicPr>
                    <p:blipFill>
                      <a:blip r:embed="rId18"/>
                      <a:stretch>
                        <a:fillRect/>
                      </a:stretch>
                    </p:blipFill>
                    <p:spPr>
                      <a:xfrm>
                        <a:off x="2579688" y="6176962"/>
                        <a:ext cx="2995612" cy="528638"/>
                      </a:xfrm>
                      <a:prstGeom prst="rect">
                        <a:avLst/>
                      </a:prstGeom>
                    </p:spPr>
                  </p:pic>
                </p:oleObj>
              </mc:Fallback>
            </mc:AlternateContent>
          </a:graphicData>
        </a:graphic>
      </p:graphicFrame>
    </p:spTree>
    <p:extLst>
      <p:ext uri="{BB962C8B-B14F-4D97-AF65-F5344CB8AC3E}">
        <p14:creationId xmlns:p14="http://schemas.microsoft.com/office/powerpoint/2010/main" val="31847112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7999412" y="3165642"/>
            <a:ext cx="3997490" cy="2244557"/>
          </a:xfrm>
          <a:prstGeom prst="roundRect">
            <a:avLst>
              <a:gd name="adj" fmla="val 4326"/>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23825" y="811213"/>
            <a:ext cx="1931987" cy="1931987"/>
            <a:chOff x="123825" y="887413"/>
            <a:chExt cx="1931987" cy="1931987"/>
          </a:xfrm>
        </p:grpSpPr>
        <p:pic>
          <p:nvPicPr>
            <p:cNvPr id="14" name="Picture 18"/>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123825" y="887413"/>
              <a:ext cx="1931987" cy="1931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9913" b="25799"/>
            <a:stretch/>
          </p:blipFill>
          <p:spPr bwMode="auto">
            <a:xfrm>
              <a:off x="239133" y="1305989"/>
              <a:ext cx="1609627" cy="4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2852" y="1382189"/>
              <a:ext cx="78316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p>
          </p:txBody>
        </p:sp>
      </p:grpSp>
      <p:grpSp>
        <p:nvGrpSpPr>
          <p:cNvPr id="6" name="Group 5"/>
          <p:cNvGrpSpPr/>
          <p:nvPr/>
        </p:nvGrpSpPr>
        <p:grpSpPr>
          <a:xfrm>
            <a:off x="2208212" y="685800"/>
            <a:ext cx="9841350" cy="2352190"/>
            <a:chOff x="2208212" y="685800"/>
            <a:chExt cx="9841350" cy="2352190"/>
          </a:xfrm>
        </p:grpSpPr>
        <p:sp>
          <p:nvSpPr>
            <p:cNvPr id="18" name="Rounded Rectangle 17"/>
            <p:cNvSpPr/>
            <p:nvPr/>
          </p:nvSpPr>
          <p:spPr>
            <a:xfrm>
              <a:off x="2208212" y="685800"/>
              <a:ext cx="9829800" cy="2352190"/>
            </a:xfrm>
            <a:prstGeom prst="roundRect">
              <a:avLst>
                <a:gd name="adj" fmla="val 3662"/>
              </a:avLst>
            </a:prstGeom>
            <a:gradFill flip="none" rotWithShape="1">
              <a:gsLst>
                <a:gs pos="0">
                  <a:srgbClr val="ABB3A9"/>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2360612" y="729666"/>
              <a:ext cx="9688950" cy="2308324"/>
            </a:xfrm>
            <a:prstGeom prst="rect">
              <a:avLst/>
            </a:prstGeom>
            <a:noFill/>
          </p:spPr>
          <p:txBody>
            <a:bodyPr wrap="square" rtlCol="0">
              <a:spAutoFit/>
            </a:bodyPr>
            <a:lstStyle/>
            <a:p>
              <a:r>
                <a:rPr lang="en-US" b="1">
                  <a:latin typeface="Arial" pitchFamily="34" charset="0"/>
                  <a:cs typeface="Arial" pitchFamily="34" charset="0"/>
                </a:rPr>
                <a:t>Trong hình vẽ bên dưới, hãy thực hiện các bước sau để thiết lập công thức tính a theo b, c và giá trị l</a:t>
              </a:r>
              <a:r>
                <a:rPr lang="vi-VN" b="1">
                  <a:latin typeface="Arial" pitchFamily="34" charset="0"/>
                  <a:cs typeface="Arial" pitchFamily="34" charset="0"/>
                </a:rPr>
                <a:t>ượng giác</a:t>
              </a:r>
              <a:r>
                <a:rPr lang="en-US" b="1">
                  <a:latin typeface="Arial" pitchFamily="34" charset="0"/>
                  <a:cs typeface="Arial" pitchFamily="34" charset="0"/>
                </a:rPr>
                <a:t> của góc A.</a:t>
              </a:r>
            </a:p>
            <a:p>
              <a:r>
                <a:rPr lang="en-US" b="1">
                  <a:latin typeface="Arial" pitchFamily="34" charset="0"/>
                  <a:cs typeface="Arial" pitchFamily="34" charset="0"/>
                </a:rPr>
                <a:t>     a. Tính a</a:t>
              </a:r>
              <a:r>
                <a:rPr lang="en-US" b="1" baseline="30000">
                  <a:latin typeface="Arial" pitchFamily="34" charset="0"/>
                  <a:cs typeface="Arial" pitchFamily="34" charset="0"/>
                </a:rPr>
                <a:t>2</a:t>
              </a:r>
              <a:r>
                <a:rPr lang="en-US" b="1">
                  <a:latin typeface="Arial" pitchFamily="34" charset="0"/>
                  <a:cs typeface="Arial" pitchFamily="34" charset="0"/>
                </a:rPr>
                <a:t> theo BD</a:t>
              </a:r>
              <a:r>
                <a:rPr lang="en-US" b="1" baseline="30000">
                  <a:latin typeface="Arial" pitchFamily="34" charset="0"/>
                  <a:cs typeface="Arial" pitchFamily="34" charset="0"/>
                </a:rPr>
                <a:t>2</a:t>
              </a:r>
              <a:r>
                <a:rPr lang="en-US" b="1">
                  <a:latin typeface="Arial" pitchFamily="34" charset="0"/>
                  <a:cs typeface="Arial" pitchFamily="34" charset="0"/>
                </a:rPr>
                <a:t> và CD</a:t>
              </a:r>
              <a:r>
                <a:rPr lang="en-US" b="1" baseline="30000">
                  <a:latin typeface="Arial" pitchFamily="34" charset="0"/>
                  <a:cs typeface="Arial" pitchFamily="34" charset="0"/>
                </a:rPr>
                <a:t>2</a:t>
              </a:r>
              <a:r>
                <a:rPr lang="en-US" b="1">
                  <a:latin typeface="Arial" pitchFamily="34" charset="0"/>
                  <a:cs typeface="Arial" pitchFamily="34" charset="0"/>
                </a:rPr>
                <a:t> </a:t>
              </a:r>
              <a:br>
                <a:rPr lang="en-US" b="1">
                  <a:latin typeface="Arial" pitchFamily="34" charset="0"/>
                  <a:cs typeface="Arial" pitchFamily="34" charset="0"/>
                </a:rPr>
              </a:br>
              <a:r>
                <a:rPr lang="en-US" b="1">
                  <a:latin typeface="Arial" pitchFamily="34" charset="0"/>
                  <a:cs typeface="Arial" pitchFamily="34" charset="0"/>
                </a:rPr>
                <a:t>     b. Tính a</a:t>
              </a:r>
              <a:r>
                <a:rPr lang="en-US" b="1" baseline="30000">
                  <a:latin typeface="Arial" pitchFamily="34" charset="0"/>
                  <a:cs typeface="Arial" pitchFamily="34" charset="0"/>
                </a:rPr>
                <a:t>2</a:t>
              </a:r>
              <a:r>
                <a:rPr lang="en-US" b="1">
                  <a:latin typeface="Arial" pitchFamily="34" charset="0"/>
                  <a:cs typeface="Arial" pitchFamily="34" charset="0"/>
                </a:rPr>
                <a:t> theo b, c và DA</a:t>
              </a:r>
              <a:br>
                <a:rPr lang="en-US" b="1">
                  <a:latin typeface="Arial" pitchFamily="34" charset="0"/>
                  <a:cs typeface="Arial" pitchFamily="34" charset="0"/>
                </a:rPr>
              </a:br>
              <a:r>
                <a:rPr lang="en-US" b="1">
                  <a:latin typeface="Arial" pitchFamily="34" charset="0"/>
                  <a:cs typeface="Arial" pitchFamily="34" charset="0"/>
                </a:rPr>
                <a:t>     c. Tính DA theo c và cosA</a:t>
              </a:r>
              <a:br>
                <a:rPr lang="en-US" b="1">
                  <a:latin typeface="Arial" pitchFamily="34" charset="0"/>
                  <a:cs typeface="Arial" pitchFamily="34" charset="0"/>
                </a:rPr>
              </a:br>
              <a:r>
                <a:rPr lang="en-US" b="1">
                  <a:latin typeface="Arial" pitchFamily="34" charset="0"/>
                  <a:cs typeface="Arial" pitchFamily="34" charset="0"/>
                </a:rPr>
                <a:t>     d. Chứng minh :</a:t>
              </a:r>
              <a:endParaRPr lang="vi-VN" b="1">
                <a:latin typeface="Arial" pitchFamily="34" charset="0"/>
                <a:cs typeface="Arial" pitchFamily="34" charset="0"/>
              </a:endParaRPr>
            </a:p>
          </p:txBody>
        </p:sp>
      </p:grpSp>
      <p:pic>
        <p:nvPicPr>
          <p:cNvPr id="27"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4536" y="320059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31812" y="3733800"/>
            <a:ext cx="6400800" cy="461665"/>
          </a:xfrm>
          <a:prstGeom prst="rect">
            <a:avLst/>
          </a:prstGeom>
          <a:noFill/>
        </p:spPr>
        <p:txBody>
          <a:bodyPr wrap="square" rtlCol="0">
            <a:spAutoFit/>
          </a:bodyPr>
          <a:lstStyle/>
          <a:p>
            <a:r>
              <a:rPr lang="en-US" b="1">
                <a:latin typeface="Arial" pitchFamily="34" charset="0"/>
                <a:cs typeface="Arial" pitchFamily="34" charset="0"/>
              </a:rPr>
              <a:t>c. Xét tam giác ABD vuông tại D, ta có :</a:t>
            </a:r>
            <a:endParaRPr lang="vi-VN" b="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77716571"/>
              </p:ext>
            </p:extLst>
          </p:nvPr>
        </p:nvGraphicFramePr>
        <p:xfrm>
          <a:off x="712689" y="4195465"/>
          <a:ext cx="2008187" cy="1020763"/>
        </p:xfrm>
        <a:graphic>
          <a:graphicData uri="http://schemas.openxmlformats.org/presentationml/2006/ole">
            <mc:AlternateContent xmlns:mc="http://schemas.openxmlformats.org/markup-compatibility/2006">
              <mc:Choice xmlns:v="urn:schemas-microsoft-com:vml" Requires="v">
                <p:oleObj name="Equation" r:id="rId8" imgW="774360" imgH="393480" progId="Equation.DSMT4">
                  <p:embed/>
                </p:oleObj>
              </mc:Choice>
              <mc:Fallback>
                <p:oleObj name="Equation" r:id="rId8" imgW="774360" imgH="393480" progId="Equation.DSMT4">
                  <p:embed/>
                  <p:pic>
                    <p:nvPicPr>
                      <p:cNvPr id="0" name=""/>
                      <p:cNvPicPr/>
                      <p:nvPr/>
                    </p:nvPicPr>
                    <p:blipFill>
                      <a:blip r:embed="rId9"/>
                      <a:stretch>
                        <a:fillRect/>
                      </a:stretch>
                    </p:blipFill>
                    <p:spPr>
                      <a:xfrm>
                        <a:off x="712689" y="4195465"/>
                        <a:ext cx="2008187" cy="1020763"/>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924592696"/>
              </p:ext>
            </p:extLst>
          </p:nvPr>
        </p:nvGraphicFramePr>
        <p:xfrm>
          <a:off x="5426446" y="2514600"/>
          <a:ext cx="3563566" cy="479136"/>
        </p:xfrm>
        <a:graphic>
          <a:graphicData uri="http://schemas.openxmlformats.org/presentationml/2006/ole">
            <mc:AlternateContent xmlns:mc="http://schemas.openxmlformats.org/markup-compatibility/2006">
              <mc:Choice xmlns:v="urn:schemas-microsoft-com:vml" Requires="v">
                <p:oleObj name="Equation" r:id="rId10" imgW="1511280" imgH="203040" progId="Equation.DSMT4">
                  <p:embed/>
                </p:oleObj>
              </mc:Choice>
              <mc:Fallback>
                <p:oleObj name="Equation" r:id="rId10" imgW="1511280" imgH="203040" progId="Equation.DSMT4">
                  <p:embed/>
                  <p:pic>
                    <p:nvPicPr>
                      <p:cNvPr id="0" name=""/>
                      <p:cNvPicPr/>
                      <p:nvPr/>
                    </p:nvPicPr>
                    <p:blipFill>
                      <a:blip r:embed="rId11"/>
                      <a:stretch>
                        <a:fillRect/>
                      </a:stretch>
                    </p:blipFill>
                    <p:spPr>
                      <a:xfrm>
                        <a:off x="5426446" y="2514600"/>
                        <a:ext cx="3563566" cy="479136"/>
                      </a:xfrm>
                      <a:prstGeom prst="rect">
                        <a:avLst/>
                      </a:prstGeom>
                    </p:spPr>
                  </p:pic>
                </p:oleObj>
              </mc:Fallback>
            </mc:AlternateContent>
          </a:graphicData>
        </a:graphic>
      </p:graphicFrame>
      <p:pic>
        <p:nvPicPr>
          <p:cNvPr id="693263"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1812" y="3203743"/>
            <a:ext cx="368617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Object 23"/>
          <p:cNvGraphicFramePr>
            <a:graphicFrameLocks noChangeAspect="1"/>
          </p:cNvGraphicFramePr>
          <p:nvPr>
            <p:extLst>
              <p:ext uri="{D42A27DB-BD31-4B8C-83A1-F6EECF244321}">
                <p14:modId xmlns:p14="http://schemas.microsoft.com/office/powerpoint/2010/main" val="609187112"/>
              </p:ext>
            </p:extLst>
          </p:nvPr>
        </p:nvGraphicFramePr>
        <p:xfrm>
          <a:off x="2887826" y="4495800"/>
          <a:ext cx="4610100" cy="460375"/>
        </p:xfrm>
        <a:graphic>
          <a:graphicData uri="http://schemas.openxmlformats.org/presentationml/2006/ole">
            <mc:AlternateContent xmlns:mc="http://schemas.openxmlformats.org/markup-compatibility/2006">
              <mc:Choice xmlns:v="urn:schemas-microsoft-com:vml" Requires="v">
                <p:oleObj name="Equation" r:id="rId13" imgW="1777680" imgH="177480" progId="Equation.DSMT4">
                  <p:embed/>
                </p:oleObj>
              </mc:Choice>
              <mc:Fallback>
                <p:oleObj name="Equation" r:id="rId13" imgW="1777680" imgH="177480" progId="Equation.DSMT4">
                  <p:embed/>
                  <p:pic>
                    <p:nvPicPr>
                      <p:cNvPr id="0" name=""/>
                      <p:cNvPicPr/>
                      <p:nvPr/>
                    </p:nvPicPr>
                    <p:blipFill>
                      <a:blip r:embed="rId14"/>
                      <a:stretch>
                        <a:fillRect/>
                      </a:stretch>
                    </p:blipFill>
                    <p:spPr>
                      <a:xfrm>
                        <a:off x="2887826" y="4495800"/>
                        <a:ext cx="4610100" cy="460375"/>
                      </a:xfrm>
                      <a:prstGeom prst="rect">
                        <a:avLst/>
                      </a:prstGeom>
                    </p:spPr>
                  </p:pic>
                </p:oleObj>
              </mc:Fallback>
            </mc:AlternateContent>
          </a:graphicData>
        </a:graphic>
      </p:graphicFrame>
      <p:sp>
        <p:nvSpPr>
          <p:cNvPr id="25" name="TextBox 24"/>
          <p:cNvSpPr txBox="1"/>
          <p:nvPr/>
        </p:nvSpPr>
        <p:spPr>
          <a:xfrm>
            <a:off x="531812" y="5329535"/>
            <a:ext cx="5026190" cy="461665"/>
          </a:xfrm>
          <a:prstGeom prst="rect">
            <a:avLst/>
          </a:prstGeom>
          <a:noFill/>
        </p:spPr>
        <p:txBody>
          <a:bodyPr wrap="square" rtlCol="0">
            <a:spAutoFit/>
          </a:bodyPr>
          <a:lstStyle/>
          <a:p>
            <a:r>
              <a:rPr lang="en-US" b="1">
                <a:latin typeface="Arial" pitchFamily="34" charset="0"/>
                <a:cs typeface="Arial" pitchFamily="34" charset="0"/>
              </a:rPr>
              <a:t>d. Từ các kết quả a, b, c , ta có :</a:t>
            </a:r>
            <a:endParaRPr lang="vi-VN"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99315380"/>
              </p:ext>
            </p:extLst>
          </p:nvPr>
        </p:nvGraphicFramePr>
        <p:xfrm>
          <a:off x="750789" y="5867698"/>
          <a:ext cx="3455987" cy="527050"/>
        </p:xfrm>
        <a:graphic>
          <a:graphicData uri="http://schemas.openxmlformats.org/presentationml/2006/ole">
            <mc:AlternateContent xmlns:mc="http://schemas.openxmlformats.org/markup-compatibility/2006">
              <mc:Choice xmlns:v="urn:schemas-microsoft-com:vml" Requires="v">
                <p:oleObj name="Equation" r:id="rId15" imgW="1333440" imgH="203040" progId="Equation.DSMT4">
                  <p:embed/>
                </p:oleObj>
              </mc:Choice>
              <mc:Fallback>
                <p:oleObj name="Equation" r:id="rId15" imgW="1333440" imgH="203040" progId="Equation.DSMT4">
                  <p:embed/>
                  <p:pic>
                    <p:nvPicPr>
                      <p:cNvPr id="0" name="Object 3"/>
                      <p:cNvPicPr>
                        <a:picLocks noChangeAspect="1" noChangeArrowheads="1"/>
                      </p:cNvPicPr>
                      <p:nvPr/>
                    </p:nvPicPr>
                    <p:blipFill>
                      <a:blip r:embed="rId16"/>
                      <a:srcRect/>
                      <a:stretch>
                        <a:fillRect/>
                      </a:stretch>
                    </p:blipFill>
                    <p:spPr bwMode="auto">
                      <a:xfrm>
                        <a:off x="750789" y="5867698"/>
                        <a:ext cx="34559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081867237"/>
              </p:ext>
            </p:extLst>
          </p:nvPr>
        </p:nvGraphicFramePr>
        <p:xfrm>
          <a:off x="4268688" y="5867400"/>
          <a:ext cx="3554413" cy="527050"/>
        </p:xfrm>
        <a:graphic>
          <a:graphicData uri="http://schemas.openxmlformats.org/presentationml/2006/ole">
            <mc:AlternateContent xmlns:mc="http://schemas.openxmlformats.org/markup-compatibility/2006">
              <mc:Choice xmlns:v="urn:schemas-microsoft-com:vml" Requires="v">
                <p:oleObj name="Equation" r:id="rId17" imgW="1371600" imgH="203040" progId="Equation.DSMT4">
                  <p:embed/>
                </p:oleObj>
              </mc:Choice>
              <mc:Fallback>
                <p:oleObj name="Equation" r:id="rId17" imgW="1371600" imgH="203040" progId="Equation.DSMT4">
                  <p:embed/>
                  <p:pic>
                    <p:nvPicPr>
                      <p:cNvPr id="0" name=""/>
                      <p:cNvPicPr>
                        <a:picLocks noChangeAspect="1" noChangeArrowheads="1"/>
                      </p:cNvPicPr>
                      <p:nvPr/>
                    </p:nvPicPr>
                    <p:blipFill>
                      <a:blip r:embed="rId18"/>
                      <a:srcRect/>
                      <a:stretch>
                        <a:fillRect/>
                      </a:stretch>
                    </p:blipFill>
                    <p:spPr bwMode="auto">
                      <a:xfrm>
                        <a:off x="4268688" y="5867400"/>
                        <a:ext cx="35544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767532108"/>
              </p:ext>
            </p:extLst>
          </p:nvPr>
        </p:nvGraphicFramePr>
        <p:xfrm>
          <a:off x="7843739" y="5867400"/>
          <a:ext cx="3586162" cy="527050"/>
        </p:xfrm>
        <a:graphic>
          <a:graphicData uri="http://schemas.openxmlformats.org/presentationml/2006/ole">
            <mc:AlternateContent xmlns:mc="http://schemas.openxmlformats.org/markup-compatibility/2006">
              <mc:Choice xmlns:v="urn:schemas-microsoft-com:vml" Requires="v">
                <p:oleObj name="Equation" r:id="rId19" imgW="1384200" imgH="203040" progId="Equation.DSMT4">
                  <p:embed/>
                </p:oleObj>
              </mc:Choice>
              <mc:Fallback>
                <p:oleObj name="Equation" r:id="rId19" imgW="1384200" imgH="203040" progId="Equation.DSMT4">
                  <p:embed/>
                  <p:pic>
                    <p:nvPicPr>
                      <p:cNvPr id="0" name=""/>
                      <p:cNvPicPr>
                        <a:picLocks noChangeAspect="1" noChangeArrowheads="1"/>
                      </p:cNvPicPr>
                      <p:nvPr/>
                    </p:nvPicPr>
                    <p:blipFill>
                      <a:blip r:embed="rId20"/>
                      <a:srcRect/>
                      <a:stretch>
                        <a:fillRect/>
                      </a:stretch>
                    </p:blipFill>
                    <p:spPr bwMode="auto">
                      <a:xfrm>
                        <a:off x="7843739" y="5867400"/>
                        <a:ext cx="35861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2" name="TextBox 31"/>
              <p:cNvSpPr txBox="1"/>
              <p:nvPr/>
            </p:nvSpPr>
            <p:spPr>
              <a:xfrm>
                <a:off x="8637587" y="6381690"/>
                <a:ext cx="3200400" cy="400110"/>
              </a:xfrm>
              <a:prstGeom prst="rect">
                <a:avLst/>
              </a:prstGeom>
              <a:noFill/>
            </p:spPr>
            <p:txBody>
              <a:bodyPr wrap="square" rtlCol="0">
                <a:spAutoFit/>
              </a:bodyPr>
              <a:lstStyle/>
              <a:p>
                <a:r>
                  <a:rPr lang="en-US" sz="2000" b="1">
                    <a:latin typeface="Arial" pitchFamily="34" charset="0"/>
                    <a:cs typeface="Arial" pitchFamily="34" charset="0"/>
                  </a:rPr>
                  <a:t>(2 góc </a:t>
                </a:r>
                <a14:m>
                  <m:oMath xmlns:m="http://schemas.openxmlformats.org/officeDocument/2006/math">
                    <m:r>
                      <a:rPr lang="en-US" sz="2000" b="1" i="1" smtClean="0">
                        <a:latin typeface="Cambria Math"/>
                        <a:ea typeface="Cambria Math"/>
                        <a:cs typeface="Arial" pitchFamily="34" charset="0"/>
                      </a:rPr>
                      <m:t>𝜶</m:t>
                    </m:r>
                  </m:oMath>
                </a14:m>
                <a:r>
                  <a:rPr lang="en-US" sz="2000" b="1">
                    <a:latin typeface="Arial" pitchFamily="34" charset="0"/>
                    <a:cs typeface="Arial" pitchFamily="34" charset="0"/>
                  </a:rPr>
                  <a:t> và A bù nhau )</a:t>
                </a:r>
                <a:endParaRPr lang="vi-VN" sz="2000" b="1">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637587" y="6381690"/>
                <a:ext cx="3200400" cy="400110"/>
              </a:xfrm>
              <a:prstGeom prst="rect">
                <a:avLst/>
              </a:prstGeom>
              <a:blipFill rotWithShape="1">
                <a:blip r:embed="rId22"/>
                <a:stretch>
                  <a:fillRect l="-2095" t="-6061" b="-27273"/>
                </a:stretch>
              </a:blipFill>
            </p:spPr>
            <p:txBody>
              <a:bodyPr/>
              <a:lstStyle/>
              <a:p>
                <a:r>
                  <a:rPr lang="en-US">
                    <a:noFill/>
                  </a:rPr>
                  <a:t> </a:t>
                </a:r>
              </a:p>
            </p:txBody>
          </p:sp>
        </mc:Fallback>
      </mc:AlternateContent>
    </p:spTree>
    <p:extLst>
      <p:ext uri="{BB962C8B-B14F-4D97-AF65-F5344CB8AC3E}">
        <p14:creationId xmlns:p14="http://schemas.microsoft.com/office/powerpoint/2010/main" val="30955288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379412" y="3809196"/>
            <a:ext cx="10591800" cy="954107"/>
          </a:xfrm>
          <a:prstGeom prst="rect">
            <a:avLst/>
          </a:prstGeom>
          <a:noFill/>
        </p:spPr>
        <p:txBody>
          <a:bodyPr wrap="square" rtlCol="0">
            <a:spAutoFit/>
          </a:bodyPr>
          <a:lstStyle/>
          <a:p>
            <a:pPr marL="457200" indent="-457200">
              <a:buClr>
                <a:schemeClr val="tx1"/>
              </a:buClr>
              <a:buFont typeface="Arial" pitchFamily="34" charset="0"/>
              <a:buChar char="•"/>
            </a:pPr>
            <a:r>
              <a:rPr lang="en-US" sz="2800" b="1">
                <a:solidFill>
                  <a:srgbClr val="C00000"/>
                </a:solidFill>
                <a:latin typeface="Arial" pitchFamily="34" charset="0"/>
                <a:cs typeface="Arial" pitchFamily="34" charset="0"/>
              </a:rPr>
              <a:t>Chú ý</a:t>
            </a:r>
            <a:r>
              <a:rPr lang="en-US" sz="2800" b="1">
                <a:latin typeface="Arial" pitchFamily="34" charset="0"/>
                <a:cs typeface="Arial" pitchFamily="34" charset="0"/>
              </a:rPr>
              <a:t> : Định lí Pitago là trường hợp đặc biệt của định lí </a:t>
            </a:r>
            <a:br>
              <a:rPr lang="en-US" sz="2800" b="1">
                <a:latin typeface="Arial" pitchFamily="34" charset="0"/>
                <a:cs typeface="Arial" pitchFamily="34" charset="0"/>
              </a:rPr>
            </a:br>
            <a:r>
              <a:rPr lang="en-US" sz="2800" b="1">
                <a:latin typeface="Arial" pitchFamily="34" charset="0"/>
                <a:cs typeface="Arial" pitchFamily="34" charset="0"/>
              </a:rPr>
              <a:t>             côsin . Bởi vì côsin của góc vuông là bằng 0.</a:t>
            </a:r>
            <a:endParaRPr lang="vi-VN" sz="2800" b="1">
              <a:latin typeface="Arial" pitchFamily="34" charset="0"/>
              <a:cs typeface="Arial" pitchFamily="34" charset="0"/>
            </a:endParaRPr>
          </a:p>
        </p:txBody>
      </p:sp>
      <p:grpSp>
        <p:nvGrpSpPr>
          <p:cNvPr id="8" name="Group 7"/>
          <p:cNvGrpSpPr/>
          <p:nvPr/>
        </p:nvGrpSpPr>
        <p:grpSpPr>
          <a:xfrm>
            <a:off x="531812" y="838200"/>
            <a:ext cx="11329604" cy="2590800"/>
            <a:chOff x="531812" y="838200"/>
            <a:chExt cx="11329604" cy="2590800"/>
          </a:xfrm>
        </p:grpSpPr>
        <p:grpSp>
          <p:nvGrpSpPr>
            <p:cNvPr id="7" name="Group 6"/>
            <p:cNvGrpSpPr/>
            <p:nvPr/>
          </p:nvGrpSpPr>
          <p:grpSpPr>
            <a:xfrm>
              <a:off x="531812" y="838200"/>
              <a:ext cx="11329603" cy="2480113"/>
              <a:chOff x="1523939" y="838200"/>
              <a:chExt cx="11329603" cy="2480113"/>
            </a:xfrm>
          </p:grpSpPr>
          <p:sp>
            <p:nvSpPr>
              <p:cNvPr id="23" name="Rounded Rectangle 22"/>
              <p:cNvSpPr/>
              <p:nvPr/>
            </p:nvSpPr>
            <p:spPr>
              <a:xfrm>
                <a:off x="1523939" y="838200"/>
                <a:ext cx="11329603" cy="2480113"/>
              </a:xfrm>
              <a:prstGeom prst="roundRect">
                <a:avLst>
                  <a:gd name="adj" fmla="val 3585"/>
                </a:avLst>
              </a:prstGeom>
              <a:solidFill>
                <a:srgbClr val="FEF1E6"/>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1825624" y="956114"/>
                <a:ext cx="6708715" cy="523220"/>
              </a:xfrm>
              <a:prstGeom prst="rect">
                <a:avLst/>
              </a:prstGeom>
              <a:noFill/>
            </p:spPr>
            <p:txBody>
              <a:bodyPr wrap="square" rtlCol="0">
                <a:spAutoFit/>
              </a:bodyPr>
              <a:lstStyle/>
              <a:p>
                <a:pPr marL="457200" indent="-457200">
                  <a:buFont typeface="Wingdings" pitchFamily="2" charset="2"/>
                  <a:buChar char="v"/>
                </a:pPr>
                <a:r>
                  <a:rPr lang="en-US" sz="2800" b="1">
                    <a:solidFill>
                      <a:srgbClr val="C00000"/>
                    </a:solidFill>
                    <a:latin typeface="Arial" pitchFamily="34" charset="0"/>
                    <a:cs typeface="Arial" pitchFamily="34" charset="0"/>
                  </a:rPr>
                  <a:t>Định lí côsin </a:t>
                </a:r>
                <a:r>
                  <a:rPr lang="en-US" sz="2800" b="1">
                    <a:latin typeface="Arial" pitchFamily="34" charset="0"/>
                    <a:cs typeface="Arial" pitchFamily="34" charset="0"/>
                  </a:rPr>
                  <a:t>:  Trong tam giác ABC</a:t>
                </a:r>
                <a:endParaRPr lang="vi-VN" b="1">
                  <a:solidFill>
                    <a:srgbClr val="C00000"/>
                  </a:solidFill>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225419174"/>
                  </p:ext>
                </p:extLst>
              </p:nvPr>
            </p:nvGraphicFramePr>
            <p:xfrm>
              <a:off x="3648809" y="1479334"/>
              <a:ext cx="3914775" cy="527050"/>
            </p:xfrm>
            <a:graphic>
              <a:graphicData uri="http://schemas.openxmlformats.org/presentationml/2006/ole">
                <mc:AlternateContent xmlns:mc="http://schemas.openxmlformats.org/markup-compatibility/2006">
                  <mc:Choice xmlns:v="urn:schemas-microsoft-com:vml" Requires="v">
                    <p:oleObj name="Equation" r:id="rId4" imgW="1511280" imgH="203040" progId="Equation.DSMT4">
                      <p:embed/>
                    </p:oleObj>
                  </mc:Choice>
                  <mc:Fallback>
                    <p:oleObj name="Equation" r:id="rId4" imgW="1511280" imgH="203040" progId="Equation.DSMT4">
                      <p:embed/>
                      <p:pic>
                        <p:nvPicPr>
                          <p:cNvPr id="0" name="Object 30"/>
                          <p:cNvPicPr>
                            <a:picLocks noChangeAspect="1" noChangeArrowheads="1"/>
                          </p:cNvPicPr>
                          <p:nvPr/>
                        </p:nvPicPr>
                        <p:blipFill>
                          <a:blip r:embed="rId5"/>
                          <a:srcRect/>
                          <a:stretch>
                            <a:fillRect/>
                          </a:stretch>
                        </p:blipFill>
                        <p:spPr bwMode="auto">
                          <a:xfrm>
                            <a:off x="3648809" y="1479334"/>
                            <a:ext cx="39147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038948687"/>
                  </p:ext>
                </p:extLst>
              </p:nvPr>
            </p:nvGraphicFramePr>
            <p:xfrm>
              <a:off x="3648809" y="2088934"/>
              <a:ext cx="3946525" cy="527050"/>
            </p:xfrm>
            <a:graphic>
              <a:graphicData uri="http://schemas.openxmlformats.org/presentationml/2006/ole">
                <mc:AlternateContent xmlns:mc="http://schemas.openxmlformats.org/markup-compatibility/2006">
                  <mc:Choice xmlns:v="urn:schemas-microsoft-com:vml" Requires="v">
                    <p:oleObj name="Equation" r:id="rId6" imgW="1523880" imgH="203040" progId="Equation.DSMT4">
                      <p:embed/>
                    </p:oleObj>
                  </mc:Choice>
                  <mc:Fallback>
                    <p:oleObj name="Equation" r:id="rId6" imgW="1523880" imgH="203040" progId="Equation.DSMT4">
                      <p:embed/>
                      <p:pic>
                        <p:nvPicPr>
                          <p:cNvPr id="0" name=""/>
                          <p:cNvPicPr>
                            <a:picLocks noChangeAspect="1" noChangeArrowheads="1"/>
                          </p:cNvPicPr>
                          <p:nvPr/>
                        </p:nvPicPr>
                        <p:blipFill>
                          <a:blip r:embed="rId7"/>
                          <a:srcRect/>
                          <a:stretch>
                            <a:fillRect/>
                          </a:stretch>
                        </p:blipFill>
                        <p:spPr bwMode="auto">
                          <a:xfrm>
                            <a:off x="3648809" y="2088934"/>
                            <a:ext cx="39465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992664977"/>
                  </p:ext>
                </p:extLst>
              </p:nvPr>
            </p:nvGraphicFramePr>
            <p:xfrm>
              <a:off x="3648809" y="2698534"/>
              <a:ext cx="3979862" cy="527050"/>
            </p:xfrm>
            <a:graphic>
              <a:graphicData uri="http://schemas.openxmlformats.org/presentationml/2006/ole">
                <mc:AlternateContent xmlns:mc="http://schemas.openxmlformats.org/markup-compatibility/2006">
                  <mc:Choice xmlns:v="urn:schemas-microsoft-com:vml" Requires="v">
                    <p:oleObj name="Equation" r:id="rId8" imgW="1536480" imgH="203040" progId="Equation.DSMT4">
                      <p:embed/>
                    </p:oleObj>
                  </mc:Choice>
                  <mc:Fallback>
                    <p:oleObj name="Equation" r:id="rId8" imgW="1536480" imgH="203040" progId="Equation.DSMT4">
                      <p:embed/>
                      <p:pic>
                        <p:nvPicPr>
                          <p:cNvPr id="0" name=""/>
                          <p:cNvPicPr>
                            <a:picLocks noChangeAspect="1" noChangeArrowheads="1"/>
                          </p:cNvPicPr>
                          <p:nvPr/>
                        </p:nvPicPr>
                        <p:blipFill>
                          <a:blip r:embed="rId9"/>
                          <a:srcRect/>
                          <a:stretch>
                            <a:fillRect/>
                          </a:stretch>
                        </p:blipFill>
                        <p:spPr bwMode="auto">
                          <a:xfrm>
                            <a:off x="3648809" y="2698534"/>
                            <a:ext cx="39798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4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18412" y="1066800"/>
              <a:ext cx="4243004"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9242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2675"/>
          <a:stretch/>
        </p:blipFill>
        <p:spPr bwMode="auto">
          <a:xfrm>
            <a:off x="201776" y="76200"/>
            <a:ext cx="5356226" cy="6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936" y="2334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1588" y="494909"/>
            <a:ext cx="11830049" cy="1791091"/>
            <a:chOff x="-1588" y="-76200"/>
            <a:chExt cx="11830049" cy="1791091"/>
          </a:xfrm>
        </p:grpSpPr>
        <p:sp>
          <p:nvSpPr>
            <p:cNvPr id="14" name="Rounded Rectangle 13"/>
            <p:cNvSpPr/>
            <p:nvPr/>
          </p:nvSpPr>
          <p:spPr>
            <a:xfrm>
              <a:off x="2055812" y="228599"/>
              <a:ext cx="9772649" cy="1394769"/>
            </a:xfrm>
            <a:prstGeom prst="roundRect">
              <a:avLst>
                <a:gd name="adj" fmla="val 9218"/>
              </a:avLst>
            </a:prstGeom>
            <a:gradFill flip="none" rotWithShape="1">
              <a:gsLst>
                <a:gs pos="0">
                  <a:srgbClr val="C2C7C1"/>
                </a:gs>
                <a:gs pos="50000">
                  <a:srgbClr val="C8D4C6"/>
                </a:gs>
                <a:gs pos="100000">
                  <a:schemeClr val="bg1"/>
                </a:gs>
              </a:gsLst>
              <a:lin ang="189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242401" y="113908"/>
              <a:ext cx="1592235" cy="1600983"/>
            </a:xfrm>
            <a:prstGeom prst="rect">
              <a:avLst/>
            </a:prstGeom>
          </p:spPr>
        </p:pic>
        <p:sp>
          <p:nvSpPr>
            <p:cNvPr id="16" name="Rectangle 15"/>
            <p:cNvSpPr/>
            <p:nvPr/>
          </p:nvSpPr>
          <p:spPr>
            <a:xfrm>
              <a:off x="703357" y="499240"/>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p>
          </p:txBody>
        </p:sp>
        <p:pic>
          <p:nvPicPr>
            <p:cNvPr id="17" name="Picture 16"/>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72892" y="396529"/>
              <a:ext cx="1554320" cy="46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588" y="-762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19" name="TextBox 18"/>
                <p:cNvSpPr txBox="1"/>
                <p:nvPr/>
              </p:nvSpPr>
              <p:spPr>
                <a:xfrm>
                  <a:off x="2244450" y="182563"/>
                  <a:ext cx="9260162" cy="1404231"/>
                </a:xfrm>
                <a:prstGeom prst="rect">
                  <a:avLst/>
                </a:prstGeom>
                <a:noFill/>
              </p:spPr>
              <p:txBody>
                <a:bodyPr wrap="square" rtlCol="0">
                  <a:spAutoFit/>
                </a:bodyPr>
                <a:lstStyle/>
                <a:p>
                  <a:pPr>
                    <a:lnSpc>
                      <a:spcPct val="150000"/>
                    </a:lnSpc>
                  </a:pPr>
                  <a:r>
                    <a:rPr lang="en-US" sz="2800" b="1">
                      <a:latin typeface="Arial" pitchFamily="34" charset="0"/>
                      <a:cs typeface="Arial" pitchFamily="34" charset="0"/>
                    </a:rPr>
                    <a:t>Cho tam giác ABC có </a:t>
                  </a:r>
                  <a14:m>
                    <m:oMath xmlns:m="http://schemas.openxmlformats.org/officeDocument/2006/math">
                      <m:acc>
                        <m:accPr>
                          <m:chr m:val="̂"/>
                          <m:ctrlPr>
                            <a:rPr lang="en-US" sz="2800" b="1" i="1" smtClean="0">
                              <a:latin typeface="Cambria Math" panose="02040503050406030204" pitchFamily="18" charset="0"/>
                              <a:cs typeface="Arial" pitchFamily="34" charset="0"/>
                            </a:rPr>
                          </m:ctrlPr>
                        </m:accPr>
                        <m:e>
                          <m:r>
                            <a:rPr lang="en-US" sz="2800" b="1" i="1" smtClean="0">
                              <a:latin typeface="Cambria Math"/>
                              <a:cs typeface="Arial" pitchFamily="34" charset="0"/>
                            </a:rPr>
                            <m:t>𝑨</m:t>
                          </m:r>
                        </m:e>
                      </m:acc>
                      <m:r>
                        <a:rPr lang="en-US" sz="2800" b="1" i="1" smtClean="0">
                          <a:latin typeface="Cambria Math"/>
                          <a:cs typeface="Arial" pitchFamily="34" charset="0"/>
                        </a:rPr>
                        <m:t>=</m:t>
                      </m:r>
                      <m:sSup>
                        <m:sSupPr>
                          <m:ctrlPr>
                            <a:rPr lang="en-US" sz="2800" b="1" i="1" smtClean="0">
                              <a:latin typeface="Cambria Math" panose="02040503050406030204" pitchFamily="18" charset="0"/>
                              <a:cs typeface="Arial" pitchFamily="34" charset="0"/>
                            </a:rPr>
                          </m:ctrlPr>
                        </m:sSupPr>
                        <m:e>
                          <m:r>
                            <a:rPr lang="en-US" sz="2800" b="1" i="1" smtClean="0">
                              <a:latin typeface="Cambria Math"/>
                              <a:cs typeface="Arial" pitchFamily="34" charset="0"/>
                            </a:rPr>
                            <m:t>𝟏𝟐𝟎</m:t>
                          </m:r>
                        </m:e>
                        <m:sup>
                          <m:r>
                            <a:rPr lang="en-US" sz="2800" b="1" i="1" smtClean="0">
                              <a:latin typeface="Cambria Math"/>
                              <a:cs typeface="Arial" pitchFamily="34" charset="0"/>
                            </a:rPr>
                            <m:t>𝟎</m:t>
                          </m:r>
                        </m:sup>
                      </m:sSup>
                    </m:oMath>
                  </a14:m>
                  <a:r>
                    <a:rPr lang="en-US" sz="2800" b="1">
                      <a:latin typeface="Arial" pitchFamily="34" charset="0"/>
                      <a:cs typeface="Arial" pitchFamily="34" charset="0"/>
                    </a:rPr>
                    <a:t> và </a:t>
                  </a:r>
                  <a14:m>
                    <m:oMath xmlns:m="http://schemas.openxmlformats.org/officeDocument/2006/math">
                      <m:r>
                        <a:rPr lang="en-US" sz="2800" b="1" i="1" smtClean="0">
                          <a:latin typeface="Cambria Math"/>
                          <a:cs typeface="Arial" pitchFamily="34" charset="0"/>
                        </a:rPr>
                        <m:t>𝑨𝑩</m:t>
                      </m:r>
                      <m:r>
                        <a:rPr lang="en-US" sz="2800" b="1" i="1" smtClean="0">
                          <a:latin typeface="Cambria Math"/>
                          <a:cs typeface="Arial" pitchFamily="34" charset="0"/>
                        </a:rPr>
                        <m:t>=</m:t>
                      </m:r>
                      <m:r>
                        <a:rPr lang="en-US" sz="2800" b="1" i="1" smtClean="0">
                          <a:latin typeface="Cambria Math"/>
                          <a:cs typeface="Arial" pitchFamily="34" charset="0"/>
                        </a:rPr>
                        <m:t>𝟓</m:t>
                      </m:r>
                      <m:r>
                        <a:rPr lang="en-US" sz="2800" b="1" i="1" smtClean="0">
                          <a:latin typeface="Cambria Math"/>
                          <a:cs typeface="Arial" pitchFamily="34" charset="0"/>
                        </a:rPr>
                        <m:t> , </m:t>
                      </m:r>
                      <m:r>
                        <a:rPr lang="en-US" sz="2800" b="1" i="1" smtClean="0">
                          <a:latin typeface="Cambria Math"/>
                          <a:cs typeface="Arial" pitchFamily="34" charset="0"/>
                        </a:rPr>
                        <m:t>𝑨𝑪</m:t>
                      </m:r>
                      <m:r>
                        <a:rPr lang="en-US" sz="2800" b="1" i="1" smtClean="0">
                          <a:latin typeface="Cambria Math"/>
                          <a:cs typeface="Arial" pitchFamily="34" charset="0"/>
                        </a:rPr>
                        <m:t>=</m:t>
                      </m:r>
                      <m:r>
                        <a:rPr lang="en-US" sz="2800" b="1" i="1" smtClean="0">
                          <a:latin typeface="Cambria Math"/>
                          <a:cs typeface="Arial" pitchFamily="34" charset="0"/>
                        </a:rPr>
                        <m:t>𝟖</m:t>
                      </m:r>
                    </m:oMath>
                  </a14:m>
                  <a:br>
                    <a:rPr lang="en-US" sz="2800" b="1">
                      <a:latin typeface="Arial" pitchFamily="34" charset="0"/>
                      <a:cs typeface="Arial" pitchFamily="34" charset="0"/>
                    </a:rPr>
                  </a:br>
                  <a:r>
                    <a:rPr lang="en-US" sz="2800" b="1">
                      <a:latin typeface="Arial" pitchFamily="34" charset="0"/>
                      <a:cs typeface="Arial" pitchFamily="34" charset="0"/>
                    </a:rPr>
                    <a:t>Tính độ dài cạnh BC.</a:t>
                  </a:r>
                  <a:endParaRPr lang="vi-VN" sz="28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44450" y="182563"/>
                  <a:ext cx="9260162" cy="1404231"/>
                </a:xfrm>
                <a:prstGeom prst="rect">
                  <a:avLst/>
                </a:prstGeom>
                <a:blipFill rotWithShape="1">
                  <a:blip r:embed="rId8"/>
                  <a:stretch>
                    <a:fillRect l="-1317" b="-5217"/>
                  </a:stretch>
                </a:blipFill>
              </p:spPr>
              <p:txBody>
                <a:bodyPr/>
                <a:lstStyle/>
                <a:p>
                  <a:r>
                    <a:rPr lang="en-US">
                      <a:noFill/>
                    </a:rPr>
                    <a:t> </a:t>
                  </a:r>
                </a:p>
              </p:txBody>
            </p:sp>
          </mc:Fallback>
        </mc:AlternateContent>
      </p:grpSp>
      <p:sp>
        <p:nvSpPr>
          <p:cNvPr id="22" name="TextBox 21"/>
          <p:cNvSpPr txBox="1"/>
          <p:nvPr/>
        </p:nvSpPr>
        <p:spPr>
          <a:xfrm>
            <a:off x="200188" y="2885811"/>
            <a:ext cx="8667655" cy="523220"/>
          </a:xfrm>
          <a:prstGeom prst="rect">
            <a:avLst/>
          </a:prstGeom>
          <a:noFill/>
        </p:spPr>
        <p:txBody>
          <a:bodyPr wrap="square" rtlCol="0">
            <a:spAutoFit/>
          </a:bodyPr>
          <a:lstStyle/>
          <a:p>
            <a:r>
              <a:rPr lang="en-US" sz="2800" b="1">
                <a:latin typeface="Arial" pitchFamily="34" charset="0"/>
                <a:cs typeface="Arial" pitchFamily="34" charset="0"/>
              </a:rPr>
              <a:t>Áp dụng định lí cô sin cho tam giác ABC, ta có :</a:t>
            </a:r>
            <a:endParaRPr lang="vi-VN" sz="28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55915578"/>
              </p:ext>
            </p:extLst>
          </p:nvPr>
        </p:nvGraphicFramePr>
        <p:xfrm>
          <a:off x="1370012" y="3429000"/>
          <a:ext cx="6223001" cy="527050"/>
        </p:xfrm>
        <a:graphic>
          <a:graphicData uri="http://schemas.openxmlformats.org/presentationml/2006/ole">
            <mc:AlternateContent xmlns:mc="http://schemas.openxmlformats.org/markup-compatibility/2006">
              <mc:Choice xmlns:v="urn:schemas-microsoft-com:vml" Requires="v">
                <p:oleObj name="Equation" r:id="rId9" imgW="2400120" imgH="203040" progId="Equation.DSMT4">
                  <p:embed/>
                </p:oleObj>
              </mc:Choice>
              <mc:Fallback>
                <p:oleObj name="Equation" r:id="rId9" imgW="2400120" imgH="203040" progId="Equation.DSMT4">
                  <p:embed/>
                  <p:pic>
                    <p:nvPicPr>
                      <p:cNvPr id="0" name="Object 3"/>
                      <p:cNvPicPr>
                        <a:picLocks noChangeAspect="1" noChangeArrowheads="1"/>
                      </p:cNvPicPr>
                      <p:nvPr/>
                    </p:nvPicPr>
                    <p:blipFill>
                      <a:blip r:embed="rId10"/>
                      <a:srcRect/>
                      <a:stretch>
                        <a:fillRect/>
                      </a:stretch>
                    </p:blipFill>
                    <p:spPr bwMode="auto">
                      <a:xfrm>
                        <a:off x="1370012" y="3429000"/>
                        <a:ext cx="6223001"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626689904"/>
              </p:ext>
            </p:extLst>
          </p:nvPr>
        </p:nvGraphicFramePr>
        <p:xfrm>
          <a:off x="2132012" y="4060825"/>
          <a:ext cx="3752850" cy="1120775"/>
        </p:xfrm>
        <a:graphic>
          <a:graphicData uri="http://schemas.openxmlformats.org/presentationml/2006/ole">
            <mc:AlternateContent xmlns:mc="http://schemas.openxmlformats.org/markup-compatibility/2006">
              <mc:Choice xmlns:v="urn:schemas-microsoft-com:vml" Requires="v">
                <p:oleObj name="Equation" r:id="rId11" imgW="1447560" imgH="431640" progId="Equation.DSMT4">
                  <p:embed/>
                </p:oleObj>
              </mc:Choice>
              <mc:Fallback>
                <p:oleObj name="Equation" r:id="rId11" imgW="1447560" imgH="431640" progId="Equation.DSMT4">
                  <p:embed/>
                  <p:pic>
                    <p:nvPicPr>
                      <p:cNvPr id="0" name=""/>
                      <p:cNvPicPr>
                        <a:picLocks noChangeAspect="1" noChangeArrowheads="1"/>
                      </p:cNvPicPr>
                      <p:nvPr/>
                    </p:nvPicPr>
                    <p:blipFill>
                      <a:blip r:embed="rId12"/>
                      <a:srcRect/>
                      <a:stretch>
                        <a:fillRect/>
                      </a:stretch>
                    </p:blipFill>
                    <p:spPr bwMode="auto">
                      <a:xfrm>
                        <a:off x="2132012" y="4060825"/>
                        <a:ext cx="37528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69027415"/>
              </p:ext>
            </p:extLst>
          </p:nvPr>
        </p:nvGraphicFramePr>
        <p:xfrm>
          <a:off x="5854975" y="4343400"/>
          <a:ext cx="1052512" cy="461962"/>
        </p:xfrm>
        <a:graphic>
          <a:graphicData uri="http://schemas.openxmlformats.org/presentationml/2006/ole">
            <mc:AlternateContent xmlns:mc="http://schemas.openxmlformats.org/markup-compatibility/2006">
              <mc:Choice xmlns:v="urn:schemas-microsoft-com:vml" Requires="v">
                <p:oleObj name="Equation" r:id="rId13" imgW="406080" imgH="177480" progId="Equation.DSMT4">
                  <p:embed/>
                </p:oleObj>
              </mc:Choice>
              <mc:Fallback>
                <p:oleObj name="Equation" r:id="rId13" imgW="406080" imgH="177480" progId="Equation.DSMT4">
                  <p:embed/>
                  <p:pic>
                    <p:nvPicPr>
                      <p:cNvPr id="0" name=""/>
                      <p:cNvPicPr>
                        <a:picLocks noChangeAspect="1" noChangeArrowheads="1"/>
                      </p:cNvPicPr>
                      <p:nvPr/>
                    </p:nvPicPr>
                    <p:blipFill>
                      <a:blip r:embed="rId14"/>
                      <a:srcRect/>
                      <a:stretch>
                        <a:fillRect/>
                      </a:stretch>
                    </p:blipFill>
                    <p:spPr bwMode="auto">
                      <a:xfrm>
                        <a:off x="5854975" y="4343400"/>
                        <a:ext cx="105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1945533" y="5070147"/>
            <a:ext cx="2731014" cy="593725"/>
            <a:chOff x="1834636" y="5034895"/>
            <a:chExt cx="2731014" cy="593725"/>
          </a:xfrm>
        </p:grpSpPr>
        <p:sp>
          <p:nvSpPr>
            <p:cNvPr id="27" name="TextBox 26"/>
            <p:cNvSpPr txBox="1"/>
            <p:nvPr/>
          </p:nvSpPr>
          <p:spPr>
            <a:xfrm>
              <a:off x="1834636" y="5105400"/>
              <a:ext cx="838200" cy="523220"/>
            </a:xfrm>
            <a:prstGeom prst="rect">
              <a:avLst/>
            </a:prstGeom>
            <a:noFill/>
          </p:spPr>
          <p:txBody>
            <a:bodyPr wrap="square" rtlCol="0">
              <a:spAutoFit/>
            </a:bodyPr>
            <a:lstStyle/>
            <a:p>
              <a:r>
                <a:rPr lang="en-US" sz="2800" b="1">
                  <a:latin typeface="Arial" pitchFamily="34" charset="0"/>
                  <a:cs typeface="Arial" pitchFamily="34" charset="0"/>
                </a:rPr>
                <a:t>Vậy </a:t>
              </a:r>
              <a:endParaRPr lang="vi-VN" sz="28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480211942"/>
                </p:ext>
              </p:extLst>
            </p:nvPr>
          </p:nvGraphicFramePr>
          <p:xfrm>
            <a:off x="2589212" y="5034895"/>
            <a:ext cx="1976438" cy="593725"/>
          </p:xfrm>
          <a:graphic>
            <a:graphicData uri="http://schemas.openxmlformats.org/presentationml/2006/ole">
              <mc:AlternateContent xmlns:mc="http://schemas.openxmlformats.org/markup-compatibility/2006">
                <mc:Choice xmlns:v="urn:schemas-microsoft-com:vml" Requires="v">
                  <p:oleObj name="Equation" r:id="rId15" imgW="761760" imgH="228600" progId="Equation.DSMT4">
                    <p:embed/>
                  </p:oleObj>
                </mc:Choice>
                <mc:Fallback>
                  <p:oleObj name="Equation" r:id="rId15" imgW="761760" imgH="228600" progId="Equation.DSMT4">
                    <p:embed/>
                    <p:pic>
                      <p:nvPicPr>
                        <p:cNvPr id="0" name=""/>
                        <p:cNvPicPr>
                          <a:picLocks noChangeAspect="1" noChangeArrowheads="1"/>
                        </p:cNvPicPr>
                        <p:nvPr/>
                      </p:nvPicPr>
                      <p:blipFill>
                        <a:blip r:embed="rId16"/>
                        <a:srcRect/>
                        <a:stretch>
                          <a:fillRect/>
                        </a:stretch>
                      </p:blipFill>
                      <p:spPr bwMode="auto">
                        <a:xfrm>
                          <a:off x="2589212" y="5034895"/>
                          <a:ext cx="19764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697349" name="Picture 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634412" y="2286000"/>
            <a:ext cx="3524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4655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97349"/>
                                        </p:tgtEl>
                                        <p:attrNameLst>
                                          <p:attrName>style.visibility</p:attrName>
                                        </p:attrNameLst>
                                      </p:cBhvr>
                                      <p:to>
                                        <p:strVal val="visible"/>
                                      </p:to>
                                    </p:set>
                                    <p:animEffect transition="in" filter="wipe(left)">
                                      <p:cBhvr>
                                        <p:cTn id="11" dur="500"/>
                                        <p:tgtEl>
                                          <p:spTgt spid="6973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29929</TotalTime>
  <Words>1105</Words>
  <Application>Microsoft Office PowerPoint</Application>
  <PresentationFormat>Custom</PresentationFormat>
  <Paragraphs>98</Paragraphs>
  <Slides>19</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9" baseType="lpstr">
      <vt:lpstr>.VnCentury SchoolbookH</vt:lpstr>
      <vt:lpstr>Arial</vt:lpstr>
      <vt:lpstr>Bodoni MT</vt:lpstr>
      <vt:lpstr>Calibri</vt:lpstr>
      <vt:lpstr>Cambria Math</vt:lpstr>
      <vt:lpstr>Times New Roman</vt:lpstr>
      <vt:lpstr>Wingdings</vt:lpstr>
      <vt:lpstr>Office Theme</vt:lpstr>
      <vt:lpstr>1_Office Theme</vt:lpstr>
      <vt:lpstr>Equation</vt:lpstr>
      <vt:lpstr>SỞ GIÁO DỤC &amp; ĐÀO TẠO BÌNH ĐỊNH TRƯỜNG THPT NGÔ LÊ TÂN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NGUYEN HUONG</cp:lastModifiedBy>
  <cp:revision>1769</cp:revision>
  <dcterms:created xsi:type="dcterms:W3CDTF">2021-08-04T05:24:17Z</dcterms:created>
  <dcterms:modified xsi:type="dcterms:W3CDTF">2025-01-26T06:30:50Z</dcterms:modified>
</cp:coreProperties>
</file>