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62" r:id="rId3"/>
    <p:sldId id="278" r:id="rId4"/>
    <p:sldId id="265" r:id="rId5"/>
    <p:sldId id="266" r:id="rId6"/>
    <p:sldId id="280" r:id="rId7"/>
    <p:sldId id="273" r:id="rId8"/>
    <p:sldId id="260" r:id="rId9"/>
    <p:sldId id="276" r:id="rId10"/>
    <p:sldId id="329" r:id="rId11"/>
    <p:sldId id="281" r:id="rId12"/>
    <p:sldId id="279" r:id="rId13"/>
    <p:sldId id="282" r:id="rId14"/>
    <p:sldId id="270" r:id="rId15"/>
    <p:sldId id="283" r:id="rId16"/>
    <p:sldId id="284" r:id="rId17"/>
    <p:sldId id="330" r:id="rId18"/>
    <p:sldId id="287" r:id="rId19"/>
    <p:sldId id="290" r:id="rId20"/>
    <p:sldId id="286" r:id="rId21"/>
    <p:sldId id="289" r:id="rId22"/>
    <p:sldId id="320" r:id="rId23"/>
    <p:sldId id="297" r:id="rId24"/>
    <p:sldId id="328" r:id="rId25"/>
  </p:sldIdLst>
  <p:sldSz cx="18288000" cy="10287000"/>
  <p:notesSz cx="6858000" cy="9144000"/>
  <p:embeddedFontLst>
    <p:embeddedFont>
      <p:font typeface="Cambria Math" panose="02040503050406030204" pitchFamily="18"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F9A"/>
    <a:srgbClr val="BAE2DF"/>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434" autoAdjust="0"/>
  </p:normalViewPr>
  <p:slideViewPr>
    <p:cSldViewPr>
      <p:cViewPr varScale="1">
        <p:scale>
          <a:sx n="45" d="100"/>
          <a:sy n="45" d="100"/>
        </p:scale>
        <p:origin x="4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36D19-1350-40E4-A2E6-40CF9F0B57FD}"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79838-59E6-4325-BEB2-DE205F0CA0F7}" type="slidenum">
              <a:rPr lang="en-US" smtClean="0"/>
              <a:t>‹#›</a:t>
            </a:fld>
            <a:endParaRPr lang="en-US"/>
          </a:p>
        </p:txBody>
      </p:sp>
    </p:spTree>
    <p:extLst>
      <p:ext uri="{BB962C8B-B14F-4D97-AF65-F5344CB8AC3E}">
        <p14:creationId xmlns:p14="http://schemas.microsoft.com/office/powerpoint/2010/main" val="392585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gif"/><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77.gif"/><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76.jpe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19.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1.sv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74.sv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7.jp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7.gif"/><Relationship Id="rId7" Type="http://schemas.openxmlformats.org/officeDocument/2006/relationships/image" Target="../media/image83.svg"/><Relationship Id="rId12" Type="http://schemas.openxmlformats.org/officeDocument/2006/relationships/image" Target="../media/image26.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svg"/><Relationship Id="rId10" Type="http://schemas.openxmlformats.org/officeDocument/2006/relationships/image" Target="../media/image84.png"/><Relationship Id="rId4" Type="http://schemas.openxmlformats.org/officeDocument/2006/relationships/image" Target="../media/image80.png"/><Relationship Id="rId9"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0.png"/><Relationship Id="rId7"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1.sv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74.sv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0.png"/><Relationship Id="rId7"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87.png"/><Relationship Id="rId5" Type="http://schemas.openxmlformats.org/officeDocument/2006/relationships/image" Target="../media/image62.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88.png"/><Relationship Id="rId3" Type="http://schemas.openxmlformats.org/officeDocument/2006/relationships/image" Target="../media/image77.gif"/><Relationship Id="rId7" Type="http://schemas.openxmlformats.org/officeDocument/2006/relationships/image" Target="../media/image57.svg"/><Relationship Id="rId12" Type="http://schemas.openxmlformats.org/officeDocument/2006/relationships/image" Target="../media/image26.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9.svg"/><Relationship Id="rId5" Type="http://schemas.openxmlformats.org/officeDocument/2006/relationships/image" Target="../media/image53.svg"/><Relationship Id="rId10" Type="http://schemas.openxmlformats.org/officeDocument/2006/relationships/image" Target="../media/image18.png"/><Relationship Id="rId4" Type="http://schemas.openxmlformats.org/officeDocument/2006/relationships/image" Target="../media/image52.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gif"/><Relationship Id="rId7" Type="http://schemas.openxmlformats.org/officeDocument/2006/relationships/image" Target="../media/image43.svg"/><Relationship Id="rId17" Type="http://schemas.openxmlformats.org/officeDocument/2006/relationships/image" Target="../media/image59.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svg"/><Relationship Id="rId5" Type="http://schemas.openxmlformats.org/officeDocument/2006/relationships/image" Target="../media/image38.svg"/><Relationship Id="rId10" Type="http://schemas.openxmlformats.org/officeDocument/2006/relationships/image" Target="../media/image6.png"/><Relationship Id="rId4" Type="http://schemas.openxmlformats.org/officeDocument/2006/relationships/image" Target="../media/image37.pn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0.png"/><Relationship Id="rId7"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90.png"/><Relationship Id="rId4" Type="http://schemas.openxmlformats.org/officeDocument/2006/relationships/image" Target="../media/image61.sv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gif"/><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svg"/><Relationship Id="rId3" Type="http://schemas.openxmlformats.org/officeDocument/2006/relationships/image" Target="../media/image20.gif"/><Relationship Id="rId7" Type="http://schemas.openxmlformats.org/officeDocument/2006/relationships/image" Target="../media/image43.svg"/><Relationship Id="rId12"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38.svg"/><Relationship Id="rId10" Type="http://schemas.openxmlformats.org/officeDocument/2006/relationships/image" Target="../media/image46.png"/><Relationship Id="rId4" Type="http://schemas.openxmlformats.org/officeDocument/2006/relationships/image" Target="../media/image37.png"/><Relationship Id="rId9" Type="http://schemas.openxmlformats.org/officeDocument/2006/relationships/image" Target="../media/image45.sv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8.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0.png"/><Relationship Id="rId7" Type="http://schemas.openxmlformats.org/officeDocument/2006/relationships/image" Target="../media/image10.png"/><Relationship Id="rId12" Type="http://schemas.openxmlformats.org/officeDocument/2006/relationships/image" Target="../media/image67.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6.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11.sv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0.png"/><Relationship Id="rId5" Type="http://schemas.openxmlformats.org/officeDocument/2006/relationships/image" Target="../media/image37.png"/><Relationship Id="rId15" Type="http://schemas.openxmlformats.org/officeDocument/2006/relationships/image" Target="../media/image48.png"/><Relationship Id="rId10" Type="http://schemas.openxmlformats.org/officeDocument/2006/relationships/image" Target="../media/image74.sv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47.png"/><Relationship Id="rId5" Type="http://schemas.openxmlformats.org/officeDocument/2006/relationships/image" Target="../media/image24.png"/><Relationship Id="rId10" Type="http://schemas.openxmlformats.org/officeDocument/2006/relationships/image" Target="../media/image460.png"/><Relationship Id="rId4" Type="http://schemas.openxmlformats.org/officeDocument/2006/relationships/image" Target="../media/image23.sv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47796"/>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1295400" y="3314700"/>
            <a:ext cx="15020667" cy="3128549"/>
          </a:xfrm>
          <a:prstGeom prst="rect">
            <a:avLst/>
          </a:prstGeom>
        </p:spPr>
        <p:txBody>
          <a:bodyPr wrap="square" lIns="0" tIns="0" rIns="0" bIns="0" rtlCol="0" anchor="t">
            <a:spAutoFit/>
          </a:bodyPr>
          <a:lstStyle/>
          <a:p>
            <a:pPr algn="ctr">
              <a:lnSpc>
                <a:spcPts val="12898"/>
              </a:lnSpc>
            </a:pPr>
            <a:r>
              <a:rPr lang="en-US" sz="6000" b="1" dirty="0">
                <a:solidFill>
                  <a:srgbClr val="114F9A"/>
                </a:solidFill>
                <a:latin typeface="Arial" panose="020B0604020202020204" pitchFamily="34" charset="0"/>
                <a:cs typeface="Arial" panose="020B0604020202020204" pitchFamily="34" charset="0"/>
              </a:rPr>
              <a:t>BÀI 2: TẬP HỢP VÀ CÁC PHÉP TOÁN TRÊN TẬP HỢP </a:t>
            </a:r>
            <a:r>
              <a:rPr lang="en-US" sz="4000" b="1" dirty="0">
                <a:solidFill>
                  <a:srgbClr val="114F9A"/>
                </a:solidFill>
                <a:latin typeface="Arial" panose="020B0604020202020204" pitchFamily="34" charset="0"/>
                <a:cs typeface="Arial" panose="020B0604020202020204" pitchFamily="34" charset="0"/>
              </a:rPr>
              <a:t>(</a:t>
            </a:r>
            <a:r>
              <a:rPr lang="en-US" sz="4000" b="1" dirty="0" err="1">
                <a:solidFill>
                  <a:srgbClr val="114F9A"/>
                </a:solidFill>
                <a:latin typeface="Arial" panose="020B0604020202020204" pitchFamily="34" charset="0"/>
                <a:cs typeface="Arial" panose="020B0604020202020204" pitchFamily="34" charset="0"/>
              </a:rPr>
              <a:t>Tiết</a:t>
            </a:r>
            <a:r>
              <a:rPr lang="en-US" sz="4000" b="1" dirty="0">
                <a:solidFill>
                  <a:srgbClr val="114F9A"/>
                </a:solidFill>
                <a:latin typeface="Arial" panose="020B0604020202020204" pitchFamily="34" charset="0"/>
                <a:cs typeface="Arial" panose="020B0604020202020204" pitchFamily="34" charset="0"/>
              </a:rPr>
              <a:t> 1)</a:t>
            </a:r>
          </a:p>
        </p:txBody>
      </p:sp>
      <p:sp>
        <p:nvSpPr>
          <p:cNvPr id="15" name="Rectangle 14">
            <a:extLst>
              <a:ext uri="{FF2B5EF4-FFF2-40B4-BE49-F238E27FC236}">
                <a16:creationId xmlns:a16="http://schemas.microsoft.com/office/drawing/2014/main" id="{1A56D67A-9729-8AB5-6D8B-1454300D5A3D}"/>
              </a:ext>
            </a:extLst>
          </p:cNvPr>
          <p:cNvSpPr/>
          <p:nvPr/>
        </p:nvSpPr>
        <p:spPr>
          <a:xfrm>
            <a:off x="4399373" y="723900"/>
            <a:ext cx="10002427" cy="148362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SỞ GIÁO DỤC VÀ ĐÀO TẠO BÌNH ĐỊNH</a:t>
            </a:r>
          </a:p>
          <a:p>
            <a:pPr algn="ctr"/>
            <a:r>
              <a:rPr lang="en-US" sz="4000" b="1" dirty="0">
                <a:solidFill>
                  <a:srgbClr val="FF0000"/>
                </a:solidFill>
                <a:latin typeface="Times New Roman" panose="02020603050405020304" pitchFamily="18" charset="0"/>
                <a:cs typeface="Times New Roman" panose="02020603050405020304" pitchFamily="18" charset="0"/>
              </a:rPr>
              <a:t>TRƯỜNG THPT NGÔ LÊ TÂN</a:t>
            </a:r>
          </a:p>
        </p:txBody>
      </p:sp>
      <p:sp>
        <p:nvSpPr>
          <p:cNvPr id="16" name="Rectangle: Rounded Corners 15">
            <a:extLst>
              <a:ext uri="{FF2B5EF4-FFF2-40B4-BE49-F238E27FC236}">
                <a16:creationId xmlns:a16="http://schemas.microsoft.com/office/drawing/2014/main" id="{DE92B72F-64C4-CB72-CFCA-C02D62800CCE}"/>
              </a:ext>
            </a:extLst>
          </p:cNvPr>
          <p:cNvSpPr/>
          <p:nvPr/>
        </p:nvSpPr>
        <p:spPr>
          <a:xfrm>
            <a:off x="8153401" y="7286169"/>
            <a:ext cx="6019800" cy="126226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b="1" dirty="0">
                <a:solidFill>
                  <a:srgbClr val="00B0F0"/>
                </a:solidFill>
              </a:rPr>
              <a:t>GV: NGUYỄN THỊ HƯƠNG</a:t>
            </a:r>
          </a:p>
          <a:p>
            <a:r>
              <a:rPr lang="en-US" sz="4000" b="1" dirty="0">
                <a:solidFill>
                  <a:srgbClr val="00B0F0"/>
                </a:solidFill>
              </a:rPr>
              <a:t> LỚP: 10A3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C9685-D3ED-5435-4DCD-26E6A5ACC225}"/>
              </a:ext>
            </a:extLst>
          </p:cNvPr>
          <p:cNvPicPr>
            <a:picLocks noChangeAspect="1"/>
          </p:cNvPicPr>
          <p:nvPr/>
        </p:nvPicPr>
        <p:blipFill>
          <a:blip r:embed="rId2"/>
          <a:stretch>
            <a:fillRect/>
          </a:stretch>
        </p:blipFill>
        <p:spPr>
          <a:xfrm>
            <a:off x="137793" y="0"/>
            <a:ext cx="18012414" cy="10208184"/>
          </a:xfrm>
          <a:prstGeom prst="rect">
            <a:avLst/>
          </a:prstGeom>
        </p:spPr>
      </p:pic>
    </p:spTree>
    <p:extLst>
      <p:ext uri="{BB962C8B-B14F-4D97-AF65-F5344CB8AC3E}">
        <p14:creationId xmlns:p14="http://schemas.microsoft.com/office/powerpoint/2010/main" val="213735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4112"/>
          <a:stretch>
            <a:fillRect/>
          </a:stretch>
        </p:blipFill>
        <p:spPr>
          <a:xfrm rot="5400000">
            <a:off x="4506194" y="-2923303"/>
            <a:ext cx="8894609" cy="16687800"/>
          </a:xfrm>
          <a:prstGeom prst="rect">
            <a:avLst/>
          </a:prstGeom>
        </p:spPr>
      </p:pic>
      <p:pic>
        <p:nvPicPr>
          <p:cNvPr id="12" name="Picture 4"/>
          <p:cNvPicPr>
            <a:picLocks noChangeAspect="1"/>
          </p:cNvPicPr>
          <p:nvPr/>
        </p:nvPicPr>
        <p:blipFill>
          <a:blip r:embed="rId6">
            <a:alphaModFix amt="7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58456" y="489309"/>
            <a:ext cx="2403820" cy="818290"/>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996992" flipH="1">
            <a:off x="15237101" y="7722308"/>
            <a:ext cx="2479672" cy="2520923"/>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987378"/>
            <a:ext cx="3956371" cy="2015506"/>
            <a:chOff x="3435341" y="1307599"/>
            <a:chExt cx="3956371" cy="2015506"/>
          </a:xfrm>
        </p:grpSpPr>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790700"/>
              <a:ext cx="34290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Khái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niệm</a:t>
              </a:r>
              <a:endParaRPr lang="en-US" sz="4000" b="1" dirty="0">
                <a:latin typeface="Arial" panose="020B0604020202020204" pitchFamily="34" charset="0"/>
                <a:cs typeface="Arial" panose="020B0604020202020204" pitchFamily="34" charset="0"/>
              </a:endParaRPr>
            </a:p>
          </p:txBody>
        </p:sp>
      </p:grpSp>
      <p:sp>
        <p:nvSpPr>
          <p:cNvPr id="28" name="Rectangle 27"/>
          <p:cNvSpPr/>
          <p:nvPr/>
        </p:nvSpPr>
        <p:spPr>
          <a:xfrm>
            <a:off x="3047998" y="2902421"/>
            <a:ext cx="12192000" cy="274825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Tập hợp không chứa phần tử nào được gọi là tập rỗng, kí hiệu là ∅.</a:t>
            </a:r>
          </a:p>
          <a:p>
            <a:pPr algn="ctr">
              <a:lnSpc>
                <a:spcPct val="150000"/>
              </a:lnSpc>
            </a:pPr>
            <a:r>
              <a:rPr lang="vi-VN" sz="4000" b="1" dirty="0">
                <a:latin typeface="Arial" panose="020B0604020202020204" pitchFamily="34" charset="0"/>
                <a:cs typeface="Arial" panose="020B0604020202020204" pitchFamily="34" charset="0"/>
              </a:rPr>
              <a:t>Chú ý: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  </a:t>
            </a:r>
          </a:p>
        </p:txBody>
      </p:sp>
      <p:sp>
        <p:nvSpPr>
          <p:cNvPr id="29" name="Rectangle 28"/>
          <p:cNvSpPr/>
          <p:nvPr/>
        </p:nvSpPr>
        <p:spPr>
          <a:xfrm>
            <a:off x="3047998" y="5179399"/>
            <a:ext cx="13139447"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vi-VN"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Tập hợp các nghiệm của phương trình x</a:t>
            </a:r>
            <a:r>
              <a:rPr lang="en-US" sz="4000" baseline="30000" dirty="0">
                <a:latin typeface="Arial" panose="020B0604020202020204" pitchFamily="34" charset="0"/>
                <a:cs typeface="Arial" panose="020B0604020202020204" pitchFamily="34" charset="0"/>
              </a:rPr>
              <a:t>2</a:t>
            </a:r>
            <a:r>
              <a:rPr lang="vi-VN" sz="4000" dirty="0">
                <a:latin typeface="Arial" panose="020B0604020202020204" pitchFamily="34" charset="0"/>
                <a:cs typeface="Arial" panose="020B0604020202020204" pitchFamily="34" charset="0"/>
              </a:rPr>
              <a:t> + 1 = 0 là tập rỗng.</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rỗng</a:t>
            </a:r>
            <a:r>
              <a:rPr lang="en-US" sz="4000" dirty="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8777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17099444" y="7710506"/>
            <a:ext cx="1636855" cy="143448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2795">
            <a:off x="13747271" y="9349285"/>
            <a:ext cx="2608683" cy="668771"/>
          </a:xfrm>
          <a:prstGeom prst="rect">
            <a:avLst/>
          </a:prstGeom>
        </p:spPr>
      </p:pic>
      <p:pic>
        <p:nvPicPr>
          <p:cNvPr id="21"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305298" y="-3276598"/>
            <a:ext cx="9220205" cy="17221202"/>
          </a:xfrm>
          <a:prstGeom prst="rect">
            <a:avLst/>
          </a:prstGeom>
        </p:spPr>
      </p:pic>
      <p:grpSp>
        <p:nvGrpSpPr>
          <p:cNvPr id="22" name="Group 6"/>
          <p:cNvGrpSpPr/>
          <p:nvPr/>
        </p:nvGrpSpPr>
        <p:grpSpPr>
          <a:xfrm>
            <a:off x="3362782" y="-405377"/>
            <a:ext cx="11562436" cy="3057395"/>
            <a:chOff x="0" y="0"/>
            <a:chExt cx="15416581" cy="4076527"/>
          </a:xfrm>
        </p:grpSpPr>
        <p:pic>
          <p:nvPicPr>
            <p:cNvPr id="23"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55634" y="3468456"/>
              <a:ext cx="660947" cy="608071"/>
            </a:xfrm>
            <a:prstGeom prst="rect">
              <a:avLst/>
            </a:prstGeom>
          </p:spPr>
        </p:pic>
        <p:pic>
          <p:nvPicPr>
            <p:cNvPr id="2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468456"/>
              <a:ext cx="660947" cy="608071"/>
            </a:xfrm>
            <a:prstGeom prst="rect">
              <a:avLst/>
            </a:prstGeom>
          </p:spPr>
        </p:pic>
        <p:grpSp>
          <p:nvGrpSpPr>
            <p:cNvPr id="25" name="Group 9"/>
            <p:cNvGrpSpPr/>
            <p:nvPr/>
          </p:nvGrpSpPr>
          <p:grpSpPr>
            <a:xfrm rot="-5400000">
              <a:off x="13161762" y="1740074"/>
              <a:ext cx="3772491" cy="292343"/>
              <a:chOff x="0" y="0"/>
              <a:chExt cx="1884680" cy="146050"/>
            </a:xfrm>
          </p:grpSpPr>
          <p:sp>
            <p:nvSpPr>
              <p:cNvPr id="28"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nvGrpSpPr>
            <p:cNvPr id="26" name="Group 11"/>
            <p:cNvGrpSpPr/>
            <p:nvPr/>
          </p:nvGrpSpPr>
          <p:grpSpPr>
            <a:xfrm rot="-5400000">
              <a:off x="-1593872" y="1740074"/>
              <a:ext cx="3772491" cy="292343"/>
              <a:chOff x="0" y="0"/>
              <a:chExt cx="1884680" cy="146050"/>
            </a:xfrm>
          </p:grpSpPr>
          <p:sp>
            <p:nvSpPr>
              <p:cNvPr id="27"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pic>
        <p:nvPicPr>
          <p:cNvPr id="3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34873" y="-737790"/>
            <a:ext cx="2825743" cy="2676749"/>
          </a:xfrm>
          <a:prstGeom prst="rect">
            <a:avLst/>
          </a:prstGeom>
        </p:spPr>
      </p:pic>
      <p:sp>
        <p:nvSpPr>
          <p:cNvPr id="15" name="Rounded Rectangle 14"/>
          <p:cNvSpPr/>
          <p:nvPr/>
        </p:nvSpPr>
        <p:spPr>
          <a:xfrm>
            <a:off x="6745376" y="1457371"/>
            <a:ext cx="4102887"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1</a:t>
            </a:r>
          </a:p>
        </p:txBody>
      </p:sp>
      <p:sp>
        <p:nvSpPr>
          <p:cNvPr id="3" name="Rectangle 2"/>
          <p:cNvSpPr/>
          <p:nvPr/>
        </p:nvSpPr>
        <p:spPr>
          <a:xfrm>
            <a:off x="1861635" y="2749608"/>
            <a:ext cx="15087600" cy="301383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Gọi </a:t>
            </a:r>
            <a:r>
              <a:rPr lang="en-US" sz="4400" dirty="0">
                <a:latin typeface="Arial" panose="020B0604020202020204" pitchFamily="34" charset="0"/>
                <a:cs typeface="Arial" panose="020B0604020202020204" pitchFamily="34" charset="0"/>
              </a:rPr>
              <a:t>S</a:t>
            </a:r>
            <a:r>
              <a:rPr lang="vi-VN" sz="4400" dirty="0">
                <a:latin typeface="Arial" panose="020B0604020202020204" pitchFamily="34" charset="0"/>
                <a:cs typeface="Arial" panose="020B0604020202020204" pitchFamily="34" charset="0"/>
              </a:rPr>
              <a:t> là tập nghiệm của phương trình x</a:t>
            </a:r>
            <a:r>
              <a:rPr lang="en-US" sz="4400" baseline="30000" dirty="0">
                <a:latin typeface="Arial" panose="020B0604020202020204" pitchFamily="34" charset="0"/>
                <a:cs typeface="Arial" panose="020B0604020202020204" pitchFamily="34" charset="0"/>
              </a:rPr>
              <a:t>2</a:t>
            </a:r>
            <a:r>
              <a:rPr lang="vi-VN" sz="4400" dirty="0">
                <a:latin typeface="Arial" panose="020B0604020202020204" pitchFamily="34" charset="0"/>
                <a:cs typeface="Arial" panose="020B0604020202020204" pitchFamily="34" charset="0"/>
              </a:rPr>
              <a:t> – 24x + 143 = 0.</a:t>
            </a:r>
          </a:p>
          <a:p>
            <a:pPr algn="just">
              <a:lnSpc>
                <a:spcPct val="150000"/>
              </a:lnSpc>
            </a:pPr>
            <a:r>
              <a:rPr lang="vi-VN" sz="4400" dirty="0">
                <a:latin typeface="Arial" panose="020B0604020202020204" pitchFamily="34" charset="0"/>
                <a:cs typeface="Arial" panose="020B0604020202020204" pitchFamily="34" charset="0"/>
              </a:rPr>
              <a:t>Các mệnh đề sau đúng hay sai?</a:t>
            </a:r>
          </a:p>
          <a:p>
            <a:pPr algn="just">
              <a:lnSpc>
                <a:spcPct val="150000"/>
              </a:lnSpc>
            </a:pPr>
            <a:r>
              <a:rPr lang="vi-VN" sz="4400" dirty="0">
                <a:latin typeface="Arial" panose="020B0604020202020204" pitchFamily="34" charset="0"/>
                <a:cs typeface="Arial" panose="020B0604020202020204" pitchFamily="34" charset="0"/>
              </a:rPr>
              <a:t>a</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13 ∈ </a:t>
            </a:r>
            <a:r>
              <a:rPr lang="en-US" sz="4400" dirty="0">
                <a:latin typeface="Arial" panose="020B0604020202020204" pitchFamily="34" charset="0"/>
                <a:cs typeface="Arial" panose="020B0604020202020204" pitchFamily="34" charset="0"/>
              </a:rPr>
              <a:t>S</a:t>
            </a:r>
            <a:r>
              <a:rPr lang="vi-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b</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11 ∉ </a:t>
            </a:r>
            <a:r>
              <a:rPr lang="en-US" sz="4400" dirty="0">
                <a:latin typeface="Arial" panose="020B0604020202020204" pitchFamily="34" charset="0"/>
                <a:cs typeface="Arial" panose="020B0604020202020204" pitchFamily="34" charset="0"/>
              </a:rPr>
              <a:t>S</a:t>
            </a:r>
            <a:r>
              <a:rPr lang="vi-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n(</a:t>
            </a:r>
            <a:r>
              <a:rPr lang="en-US" sz="4400" dirty="0">
                <a:latin typeface="Arial" panose="020B0604020202020204" pitchFamily="34" charset="0"/>
                <a:cs typeface="Arial" panose="020B0604020202020204" pitchFamily="34" charset="0"/>
              </a:rPr>
              <a:t>S</a:t>
            </a:r>
            <a:r>
              <a:rPr lang="vi-VN" sz="4400" dirty="0">
                <a:latin typeface="Arial" panose="020B0604020202020204" pitchFamily="34" charset="0"/>
                <a:cs typeface="Arial" panose="020B0604020202020204" pitchFamily="34" charset="0"/>
              </a:rPr>
              <a:t>) = 2.</a:t>
            </a:r>
            <a:endParaRPr lang="en-US" sz="4400" dirty="0">
              <a:latin typeface="Arial" panose="020B0604020202020204" pitchFamily="34" charset="0"/>
              <a:cs typeface="Arial" panose="020B0604020202020204" pitchFamily="34" charset="0"/>
            </a:endParaRPr>
          </a:p>
        </p:txBody>
      </p:sp>
      <p:pic>
        <p:nvPicPr>
          <p:cNvPr id="17" name="Picture 5">
            <a:extLst>
              <a:ext uri="{FF2B5EF4-FFF2-40B4-BE49-F238E27FC236}">
                <a16:creationId xmlns:a16="http://schemas.microsoft.com/office/drawing/2014/main" id="{31EA41D2-9796-7E4F-2882-9DC49D5A8C0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a:off x="2952765" y="5661933"/>
            <a:ext cx="1493105" cy="1299603"/>
          </a:xfrm>
          <a:prstGeom prst="rect">
            <a:avLst/>
          </a:prstGeom>
        </p:spPr>
      </p:pic>
      <p:pic>
        <p:nvPicPr>
          <p:cNvPr id="20" name="Picture 10">
            <a:extLst>
              <a:ext uri="{FF2B5EF4-FFF2-40B4-BE49-F238E27FC236}">
                <a16:creationId xmlns:a16="http://schemas.microsoft.com/office/drawing/2014/main" id="{65C423E0-743C-7316-FEF3-4CE8613F3E0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a:off x="7946696" y="5741058"/>
            <a:ext cx="1458739" cy="129960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a:xfrm>
            <a:off x="13432113" y="5763446"/>
            <a:ext cx="1493105" cy="1299603"/>
          </a:xfrm>
          <a:prstGeom prst="rect">
            <a:avLst/>
          </a:prstGeom>
        </p:spPr>
      </p:pic>
      <p:sp>
        <p:nvSpPr>
          <p:cNvPr id="4" name="Rectangle 3"/>
          <p:cNvSpPr/>
          <p:nvPr/>
        </p:nvSpPr>
        <p:spPr>
          <a:xfrm>
            <a:off x="1674087" y="7669406"/>
            <a:ext cx="15462695" cy="769441"/>
          </a:xfrm>
          <a:prstGeom prst="rect">
            <a:avLst/>
          </a:prstGeom>
        </p:spPr>
        <p:txBody>
          <a:bodyPr wrap="none">
            <a:spAutoFit/>
          </a:bodyPr>
          <a:lstStyle/>
          <a:p>
            <a:r>
              <a:rPr lang="vi-VN" sz="4400" dirty="0">
                <a:solidFill>
                  <a:srgbClr val="C00000"/>
                </a:solidFill>
                <a:latin typeface="Arial" panose="020B0604020202020204" pitchFamily="34" charset="0"/>
                <a:cs typeface="Arial" panose="020B0604020202020204" pitchFamily="34" charset="0"/>
              </a:rPr>
              <a:t>Phương trình x</a:t>
            </a:r>
            <a:r>
              <a:rPr lang="en-US" sz="4400" baseline="30000" dirty="0">
                <a:solidFill>
                  <a:srgbClr val="C00000"/>
                </a:solidFill>
                <a:latin typeface="Arial" panose="020B0604020202020204" pitchFamily="34" charset="0"/>
                <a:cs typeface="Arial" panose="020B0604020202020204" pitchFamily="34" charset="0"/>
              </a:rPr>
              <a:t>2</a:t>
            </a:r>
            <a:r>
              <a:rPr lang="vi-VN" sz="4400" dirty="0">
                <a:solidFill>
                  <a:srgbClr val="C00000"/>
                </a:solidFill>
                <a:latin typeface="Arial" panose="020B0604020202020204" pitchFamily="34" charset="0"/>
                <a:cs typeface="Arial" panose="020B0604020202020204" pitchFamily="34" charset="0"/>
              </a:rPr>
              <a:t> -</a:t>
            </a:r>
            <a:r>
              <a:rPr lang="en-US" sz="4400" dirty="0">
                <a:solidFill>
                  <a:srgbClr val="C00000"/>
                </a:solidFill>
                <a:latin typeface="Arial" panose="020B0604020202020204" pitchFamily="34" charset="0"/>
                <a:cs typeface="Arial" panose="020B0604020202020204" pitchFamily="34" charset="0"/>
              </a:rPr>
              <a:t> </a:t>
            </a:r>
            <a:r>
              <a:rPr lang="vi-VN" sz="4400" dirty="0">
                <a:solidFill>
                  <a:srgbClr val="C00000"/>
                </a:solidFill>
                <a:latin typeface="Arial" panose="020B0604020202020204" pitchFamily="34" charset="0"/>
                <a:cs typeface="Arial" panose="020B0604020202020204" pitchFamily="34" charset="0"/>
              </a:rPr>
              <a:t>24x + 143 = 0 có hai nghiệm x = 11, x = 13.</a:t>
            </a:r>
            <a:endParaRPr lang="en-US" sz="4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1152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483"/>
          <a:stretch>
            <a:fillRect/>
          </a:stretch>
        </p:blipFill>
        <p:spPr>
          <a:xfrm rot="16200000" flipH="1">
            <a:off x="4533900" y="-2971802"/>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75176" y="-718114"/>
            <a:ext cx="1563095" cy="2232993"/>
          </a:xfrm>
          <a:prstGeom prst="rect">
            <a:avLst/>
          </a:prstGeom>
        </p:spPr>
      </p:pic>
      <p:sp>
        <p:nvSpPr>
          <p:cNvPr id="10" name="TextBox 9"/>
          <p:cNvSpPr txBox="1"/>
          <p:nvPr/>
        </p:nvSpPr>
        <p:spPr>
          <a:xfrm>
            <a:off x="1772837" y="1240386"/>
            <a:ext cx="4171820"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b. </a:t>
            </a:r>
            <a:r>
              <a:rPr lang="en-US" sz="4000" b="1" dirty="0" err="1">
                <a:solidFill>
                  <a:srgbClr val="002060"/>
                </a:solidFill>
                <a:latin typeface="Arial" panose="020B0604020202020204" pitchFamily="34" charset="0"/>
                <a:cs typeface="Arial" panose="020B0604020202020204" pitchFamily="34" charset="0"/>
              </a:rPr>
              <a:t>Tập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hợp</a:t>
            </a:r>
            <a:r>
              <a:rPr lang="en-US" sz="4000" b="1" dirty="0">
                <a:solidFill>
                  <a:srgbClr val="002060"/>
                </a:solidFill>
                <a:latin typeface="Arial" panose="020B0604020202020204" pitchFamily="34" charset="0"/>
                <a:cs typeface="Arial" panose="020B0604020202020204" pitchFamily="34" charset="0"/>
              </a:rPr>
              <a:t> con</a:t>
            </a:r>
          </a:p>
        </p:txBody>
      </p:sp>
      <p:grpSp>
        <p:nvGrpSpPr>
          <p:cNvPr id="13" name="Group 12"/>
          <p:cNvGrpSpPr/>
          <p:nvPr/>
        </p:nvGrpSpPr>
        <p:grpSpPr>
          <a:xfrm>
            <a:off x="1672545" y="2144342"/>
            <a:ext cx="14568355" cy="2482667"/>
            <a:chOff x="1859822" y="2275557"/>
            <a:chExt cx="14568355" cy="2482667"/>
          </a:xfrm>
        </p:grpSpPr>
        <p:sp>
          <p:nvSpPr>
            <p:cNvPr id="11" name="Rounded Rectangle 10"/>
            <p:cNvSpPr/>
            <p:nvPr/>
          </p:nvSpPr>
          <p:spPr>
            <a:xfrm>
              <a:off x="1980896" y="2346188"/>
              <a:ext cx="1607431" cy="990600"/>
            </a:xfrm>
            <a:prstGeom prst="roundRect">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HĐ3</a:t>
              </a:r>
            </a:p>
          </p:txBody>
        </p:sp>
        <p:sp>
          <p:nvSpPr>
            <p:cNvPr id="12" name="Rectangle 11"/>
            <p:cNvSpPr/>
            <p:nvPr/>
          </p:nvSpPr>
          <p:spPr>
            <a:xfrm>
              <a:off x="1859822" y="2275557"/>
              <a:ext cx="14568355" cy="2482667"/>
            </a:xfrm>
            <a:prstGeom prst="rect">
              <a:avLst/>
            </a:prstGeom>
          </p:spPr>
          <p:txBody>
            <a:bodyPr wrap="square">
              <a:spAutoFit/>
            </a:bodyPr>
            <a:lstStyle/>
            <a:p>
              <a:pPr algn="just">
                <a:lnSpc>
                  <a:spcPct val="150000"/>
                </a:lnSpc>
              </a:pP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Gọi H là tập hợp các bạn tham gia Chuyên đề 2 trong tình huống mở đầu có tên bắt đầu bằng chữ H. Các phần tử của tập hợp H có là phần t</a:t>
              </a:r>
              <a:r>
                <a:rPr lang="en-US" sz="3600" dirty="0">
                  <a:latin typeface="Arial" panose="020B0604020202020204" pitchFamily="34" charset="0"/>
                  <a:cs typeface="Arial" panose="020B0604020202020204" pitchFamily="34" charset="0"/>
                </a:rPr>
                <a:t>ử</a:t>
              </a:r>
              <a:r>
                <a:rPr lang="vi-VN" sz="3600" dirty="0">
                  <a:latin typeface="Arial" panose="020B0604020202020204" pitchFamily="34" charset="0"/>
                  <a:cs typeface="Arial" panose="020B0604020202020204" pitchFamily="34" charset="0"/>
                </a:rPr>
                <a:t> của tập hợp B trong </a:t>
              </a:r>
              <a:r>
                <a:rPr lang="vi-VN" sz="3600" b="1" dirty="0">
                  <a:latin typeface="Arial" panose="020B0604020202020204" pitchFamily="34" charset="0"/>
                  <a:cs typeface="Arial" panose="020B0604020202020204" pitchFamily="34" charset="0"/>
                </a:rPr>
                <a:t>HĐ1</a:t>
              </a:r>
              <a:r>
                <a:rPr lang="vi-VN" sz="3600" dirty="0">
                  <a:latin typeface="Arial" panose="020B0604020202020204" pitchFamily="34" charset="0"/>
                  <a:cs typeface="Arial" panose="020B0604020202020204" pitchFamily="34" charset="0"/>
                </a:rPr>
                <a:t> không?</a:t>
              </a:r>
              <a:endParaRPr lang="en-US" sz="3600" dirty="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0086" y="5038300"/>
            <a:ext cx="7165637" cy="3521964"/>
          </a:xfrm>
          <a:prstGeom prst="rect">
            <a:avLst/>
          </a:prstGeom>
        </p:spPr>
      </p:pic>
      <p:sp>
        <p:nvSpPr>
          <p:cNvPr id="16" name="Rectangle 15"/>
          <p:cNvSpPr/>
          <p:nvPr/>
        </p:nvSpPr>
        <p:spPr>
          <a:xfrm>
            <a:off x="8956722" y="5427109"/>
            <a:ext cx="7701738" cy="4247317"/>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H = {Hương, Hiền, Hân}</a:t>
            </a:r>
          </a:p>
          <a:p>
            <a:pPr algn="just">
              <a:lnSpc>
                <a:spcPct val="150000"/>
              </a:lnSpc>
            </a:pPr>
            <a:r>
              <a:rPr lang="vi-VN" sz="3600" dirty="0">
                <a:latin typeface="Arial" panose="020B0604020202020204" pitchFamily="34" charset="0"/>
                <a:cs typeface="Arial" panose="020B0604020202020204" pitchFamily="34" charset="0"/>
              </a:rPr>
              <a:t>B = {Hương; Khánh; Hiền; Chi; Bình; Lam; Tú; Hân}</a:t>
            </a:r>
          </a:p>
          <a:p>
            <a:pPr algn="just">
              <a:lnSpc>
                <a:spcPct val="150000"/>
              </a:lnSpc>
            </a:pPr>
            <a:r>
              <a:rPr lang="vi-VN" sz="3600" dirty="0">
                <a:latin typeface="Arial" panose="020B0604020202020204" pitchFamily="34" charset="0"/>
                <a:cs typeface="Arial" panose="020B0604020202020204" pitchFamily="34" charset="0"/>
              </a:rPr>
              <a:t>Các phần tử của tập hợp H có là phần tử của tập hợp B.</a:t>
            </a:r>
          </a:p>
        </p:txBody>
      </p:sp>
      <p:sp>
        <p:nvSpPr>
          <p:cNvPr id="17" name="Oval Callout 16"/>
          <p:cNvSpPr/>
          <p:nvPr/>
        </p:nvSpPr>
        <p:spPr>
          <a:xfrm>
            <a:off x="11526861" y="4323208"/>
            <a:ext cx="1524000" cy="1116023"/>
          </a:xfrm>
          <a:prstGeom prst="wedgeEllipseCallout">
            <a:avLst>
              <a:gd name="adj1" fmla="val -34126"/>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989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8" dur="500"/>
                                        <p:tgtEl>
                                          <p:spTgt spid="16">
                                            <p:txEl>
                                              <p:pRg st="0" end="0"/>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31" dur="500"/>
                                        <p:tgtEl>
                                          <p:spTgt spid="16">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6" name="Picture 6"/>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9856" y="7339583"/>
            <a:ext cx="1429444" cy="1918717"/>
          </a:xfrm>
          <a:prstGeom prst="rect">
            <a:avLst/>
          </a:prstGeom>
        </p:spPr>
      </p:pic>
      <p:pic>
        <p:nvPicPr>
          <p:cNvPr id="7" name="Picture 7"/>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339583"/>
            <a:ext cx="1429444" cy="1918717"/>
          </a:xfrm>
          <a:prstGeom prst="rect">
            <a:avLst/>
          </a:prstGeom>
        </p:spPr>
      </p:pic>
      <p:pic>
        <p:nvPicPr>
          <p:cNvPr id="8" name="Picture 8"/>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335" r="47660" b="10068"/>
          <a:stretch>
            <a:fillRect/>
          </a:stretch>
        </p:blipFill>
        <p:spPr>
          <a:xfrm rot="-10800000">
            <a:off x="13786600" y="9096630"/>
            <a:ext cx="2501150" cy="161670"/>
          </a:xfrm>
          <a:prstGeom prst="rect">
            <a:avLst/>
          </a:prstGeom>
        </p:spPr>
      </p:pic>
      <p:pic>
        <p:nvPicPr>
          <p:cNvPr id="9" name="Picture 9"/>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9335" r="47660" b="10068"/>
          <a:stretch>
            <a:fillRect/>
          </a:stretch>
        </p:blipFill>
        <p:spPr>
          <a:xfrm rot="-10800000">
            <a:off x="2000250" y="9096630"/>
            <a:ext cx="2501150" cy="161670"/>
          </a:xfrm>
          <a:prstGeom prst="rect">
            <a:avLst/>
          </a:prstGeom>
        </p:spPr>
      </p:pic>
      <p:sp>
        <p:nvSpPr>
          <p:cNvPr id="11" name="Rounded Rectangle 10"/>
          <p:cNvSpPr/>
          <p:nvPr/>
        </p:nvSpPr>
        <p:spPr>
          <a:xfrm>
            <a:off x="685800" y="800100"/>
            <a:ext cx="16840200"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09287">
            <a:off x="43903" y="202453"/>
            <a:ext cx="2934418" cy="268365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03617" y="7581900"/>
            <a:ext cx="2737341" cy="251786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53335" y="7282686"/>
            <a:ext cx="1161563" cy="2622041"/>
          </a:xfrm>
          <a:prstGeom prst="rect">
            <a:avLst/>
          </a:prstGeom>
        </p:spPr>
      </p:pic>
      <p:grpSp>
        <p:nvGrpSpPr>
          <p:cNvPr id="20" name="Group 19"/>
          <p:cNvGrpSpPr/>
          <p:nvPr/>
        </p:nvGrpSpPr>
        <p:grpSpPr>
          <a:xfrm>
            <a:off x="6730813" y="1149761"/>
            <a:ext cx="4038600" cy="1983964"/>
            <a:chOff x="6692713" y="952500"/>
            <a:chExt cx="4038600" cy="1983964"/>
          </a:xfrm>
        </p:grpSpPr>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92713" y="952500"/>
              <a:ext cx="4038600" cy="1983964"/>
            </a:xfrm>
            <a:prstGeom prst="rect">
              <a:avLst/>
            </a:prstGeom>
          </p:spPr>
        </p:pic>
        <p:sp>
          <p:nvSpPr>
            <p:cNvPr id="19" name="TextBox 18"/>
            <p:cNvSpPr txBox="1"/>
            <p:nvPr/>
          </p:nvSpPr>
          <p:spPr>
            <a:xfrm>
              <a:off x="7035613" y="1449080"/>
              <a:ext cx="3352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1" name="Rectangle 20"/>
          <p:cNvSpPr/>
          <p:nvPr/>
        </p:nvSpPr>
        <p:spPr>
          <a:xfrm>
            <a:off x="2222162" y="3294074"/>
            <a:ext cx="14351576"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mọi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 S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r>
              <a:rPr lang="en-US" sz="4000" dirty="0">
                <a:latin typeface="Arial" panose="020B0604020202020204" pitchFamily="34" charset="0"/>
                <a:cs typeface="Arial" panose="020B0604020202020204" pitchFamily="34" charset="0"/>
              </a:rPr>
              <a:t>: S ⊃ 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S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T ⊄ S,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left)">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p:tgtEl>
                                          <p:spTgt spid="2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arn(inVertical)">
                                      <p:cBhvr>
                                        <p:cTn id="23"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4757" y="2279192"/>
            <a:ext cx="3103427" cy="7231267"/>
          </a:xfrm>
          <a:prstGeom prst="rect">
            <a:avLst/>
          </a:prstGeom>
        </p:spPr>
      </p:pic>
      <p:sp>
        <p:nvSpPr>
          <p:cNvPr id="21" name="Rounded Rectangular Callout 20"/>
          <p:cNvSpPr/>
          <p:nvPr/>
        </p:nvSpPr>
        <p:spPr>
          <a:xfrm>
            <a:off x="4850821" y="1888526"/>
            <a:ext cx="3495887" cy="1379537"/>
          </a:xfrm>
          <a:prstGeom prst="wedgeRoundRectCallout">
            <a:avLst>
              <a:gd name="adj1" fmla="val -62520"/>
              <a:gd name="adj2" fmla="val -2397"/>
              <a:gd name="adj3" fmla="val 1666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Arial" panose="020B0604020202020204" pitchFamily="34" charset="0"/>
                <a:cs typeface="Arial" panose="020B0604020202020204" pitchFamily="34" charset="0"/>
              </a:rPr>
              <a:t>Nhận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xét</a:t>
            </a:r>
            <a:endParaRPr lang="en-US" sz="44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850821" y="3869535"/>
            <a:ext cx="12573001"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a:latin typeface="Arial" panose="020B0604020202020204" pitchFamily="34" charset="0"/>
                <a:cs typeface="Arial" panose="020B0604020202020204" pitchFamily="34" charset="0"/>
              </a:rPr>
              <a:t>T ⊂ S ⇔ “∀x, x ∈ T ⇒ x ∈ S”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mệnh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đề</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400" dirty="0">
                <a:latin typeface="Arial" panose="020B0604020202020204" pitchFamily="34" charset="0"/>
                <a:cs typeface="Arial" panose="020B0604020202020204" pitchFamily="34" charset="0"/>
              </a:rPr>
              <a:t>∅ ∈ 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a:latin typeface="Arial" panose="020B0604020202020204" pitchFamily="34" charset="0"/>
                <a:cs typeface="Arial" panose="020B0604020202020204" pitchFamily="34" charset="0"/>
              </a:rPr>
              <a:t>T ⊂ 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T.</a:t>
            </a:r>
          </a:p>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 ⊂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 C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 ⊂ C.</a:t>
            </a:r>
          </a:p>
        </p:txBody>
      </p:sp>
    </p:spTree>
    <p:extLst>
      <p:ext uri="{BB962C8B-B14F-4D97-AF65-F5344CB8AC3E}">
        <p14:creationId xmlns:p14="http://schemas.microsoft.com/office/powerpoint/2010/main" val="194342604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0" end="0"/>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pic>
        <p:nvPicPr>
          <p:cNvPr id="2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907148" flipH="1">
            <a:off x="557818" y="497598"/>
            <a:ext cx="2150629" cy="2186406"/>
          </a:xfrm>
          <a:prstGeom prst="rect">
            <a:avLst/>
          </a:prstGeom>
        </p:spPr>
      </p:pic>
      <p:sp>
        <p:nvSpPr>
          <p:cNvPr id="33" name="Rounded Rectangle 32"/>
          <p:cNvSpPr/>
          <p:nvPr/>
        </p:nvSpPr>
        <p:spPr>
          <a:xfrm>
            <a:off x="6864252" y="1443672"/>
            <a:ext cx="4001868" cy="1312472"/>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Biểu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Ven</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358040" y="2910815"/>
            <a:ext cx="15571919" cy="2123658"/>
          </a:xfrm>
          <a:prstGeom prst="rect">
            <a:avLst/>
          </a:prstGeom>
        </p:spPr>
        <p:txBody>
          <a:bodyPr wrap="square">
            <a:spAutoFit/>
          </a:bodyPr>
          <a:lstStyle/>
          <a:p>
            <a:pPr algn="ctr">
              <a:lnSpc>
                <a:spcPct val="150000"/>
              </a:lnSpc>
            </a:pPr>
            <a:r>
              <a:rPr lang="vi-VN" sz="4400" dirty="0">
                <a:latin typeface="Arial" panose="020B0604020202020204" pitchFamily="34" charset="0"/>
                <a:cs typeface="Arial" panose="020B0604020202020204" pitchFamily="34" charset="0"/>
              </a:rPr>
              <a:t>Người ta thường minh họa một tập hợp bằng một hình phẳng được bao quanh bởi một đường kín, gọi là biểu đồ Ven.</a:t>
            </a:r>
            <a:endParaRPr lang="en-US" sz="4400" dirty="0">
              <a:latin typeface="Arial" panose="020B0604020202020204" pitchFamily="34" charset="0"/>
              <a:cs typeface="Arial" panose="020B0604020202020204" pitchFamily="34" charset="0"/>
            </a:endParaRPr>
          </a:p>
        </p:txBody>
      </p:sp>
      <p:grpSp>
        <p:nvGrpSpPr>
          <p:cNvPr id="6" name="Group 5"/>
          <p:cNvGrpSpPr/>
          <p:nvPr/>
        </p:nvGrpSpPr>
        <p:grpSpPr>
          <a:xfrm>
            <a:off x="2749563" y="5189144"/>
            <a:ext cx="4530062" cy="3078555"/>
            <a:chOff x="5853503" y="5705040"/>
            <a:chExt cx="6700867" cy="3349730"/>
          </a:xfrm>
        </p:grpSpPr>
        <p:sp>
          <p:nvSpPr>
            <p:cNvPr id="4" name="Oval 3"/>
            <p:cNvSpPr/>
            <p:nvPr/>
          </p:nvSpPr>
          <p:spPr>
            <a:xfrm rot="21212915">
              <a:off x="5853503" y="5705040"/>
              <a:ext cx="6700867" cy="334973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00800" y="7348077"/>
              <a:ext cx="12192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S</a:t>
              </a:r>
            </a:p>
          </p:txBody>
        </p:sp>
      </p:grpSp>
      <p:grpSp>
        <p:nvGrpSpPr>
          <p:cNvPr id="11" name="Group 10"/>
          <p:cNvGrpSpPr/>
          <p:nvPr/>
        </p:nvGrpSpPr>
        <p:grpSpPr>
          <a:xfrm>
            <a:off x="8475877" y="5267734"/>
            <a:ext cx="7916056" cy="4063296"/>
            <a:chOff x="8218816" y="5279098"/>
            <a:chExt cx="7916056" cy="4063296"/>
          </a:xfrm>
        </p:grpSpPr>
        <p:grpSp>
          <p:nvGrpSpPr>
            <p:cNvPr id="9" name="Group 8"/>
            <p:cNvGrpSpPr/>
            <p:nvPr/>
          </p:nvGrpSpPr>
          <p:grpSpPr>
            <a:xfrm>
              <a:off x="9613304" y="5279098"/>
              <a:ext cx="4982976" cy="3158565"/>
              <a:chOff x="9939891" y="5298471"/>
              <a:chExt cx="4982976" cy="3158565"/>
            </a:xfrm>
          </p:grpSpPr>
          <p:sp>
            <p:nvSpPr>
              <p:cNvPr id="7" name="Oval 6"/>
              <p:cNvSpPr/>
              <p:nvPr/>
            </p:nvSpPr>
            <p:spPr>
              <a:xfrm rot="21129153">
                <a:off x="9939891" y="5298471"/>
                <a:ext cx="4982976" cy="3158565"/>
              </a:xfrm>
              <a:prstGeom prst="ellipse">
                <a:avLst/>
              </a:prstGeom>
              <a:solidFill>
                <a:schemeClr val="accent1">
                  <a:lumMod val="20000"/>
                  <a:lumOff val="8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0252495" y="6691568"/>
                <a:ext cx="61362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S</a:t>
                </a:r>
              </a:p>
            </p:txBody>
          </p:sp>
          <p:sp>
            <p:nvSpPr>
              <p:cNvPr id="8" name="Oval 7"/>
              <p:cNvSpPr/>
              <p:nvPr/>
            </p:nvSpPr>
            <p:spPr>
              <a:xfrm>
                <a:off x="12075992" y="5981812"/>
                <a:ext cx="2338276" cy="1653101"/>
              </a:xfrm>
              <a:prstGeom prst="ellipse">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591863" y="6444885"/>
                <a:ext cx="613625"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a:t>
                </a:r>
              </a:p>
            </p:txBody>
          </p:sp>
        </p:grpSp>
        <p:sp>
          <p:nvSpPr>
            <p:cNvPr id="10" name="TextBox 9"/>
            <p:cNvSpPr txBox="1"/>
            <p:nvPr/>
          </p:nvSpPr>
          <p:spPr>
            <a:xfrm>
              <a:off x="8218816" y="8634508"/>
              <a:ext cx="7916056" cy="707886"/>
            </a:xfrm>
            <a:prstGeom prst="rect">
              <a:avLst/>
            </a:prstGeom>
            <a:noFill/>
          </p:spPr>
          <p:txBody>
            <a:bodyPr wrap="square" rtlCol="0">
              <a:spAutoFit/>
            </a:bodyPr>
            <a:lstStyle/>
            <a:p>
              <a:r>
                <a:rPr lang="en-US" sz="4000" dirty="0">
                  <a:solidFill>
                    <a:srgbClr val="002060"/>
                  </a:solidFill>
                  <a:latin typeface="Arial" panose="020B0604020202020204" pitchFamily="34" charset="0"/>
                  <a:cs typeface="Arial" panose="020B0604020202020204" pitchFamily="34" charset="0"/>
                </a:rPr>
                <a:t>Minh </a:t>
              </a:r>
              <a:r>
                <a:rPr lang="en-US" sz="4000" dirty="0" err="1">
                  <a:solidFill>
                    <a:srgbClr val="002060"/>
                  </a:solidFill>
                  <a:latin typeface="Arial" panose="020B0604020202020204" pitchFamily="34" charset="0"/>
                  <a:cs typeface="Arial" panose="020B0604020202020204" pitchFamily="34" charset="0"/>
                </a:rPr>
                <a:t>họa</a:t>
              </a:r>
              <a:r>
                <a:rPr lang="en-US" sz="4000" dirty="0">
                  <a:solidFill>
                    <a:srgbClr val="002060"/>
                  </a:solidFill>
                  <a:latin typeface="Arial" panose="020B0604020202020204" pitchFamily="34" charset="0"/>
                  <a:cs typeface="Arial" panose="020B0604020202020204" pitchFamily="34" charset="0"/>
                </a:rPr>
                <a:t> T </a:t>
              </a:r>
              <a:r>
                <a:rPr lang="en-US" sz="4000" dirty="0" err="1">
                  <a:solidFill>
                    <a:srgbClr val="002060"/>
                  </a:solidFill>
                  <a:latin typeface="Arial" panose="020B0604020202020204" pitchFamily="34" charset="0"/>
                  <a:cs typeface="Arial" panose="020B0604020202020204" pitchFamily="34" charset="0"/>
                </a:rPr>
                <a:t>là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một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tập</a:t>
              </a:r>
              <a:r>
                <a:rPr lang="en-US" sz="4000" dirty="0">
                  <a:solidFill>
                    <a:srgbClr val="002060"/>
                  </a:solidFill>
                  <a:latin typeface="Arial" panose="020B0604020202020204" pitchFamily="34" charset="0"/>
                  <a:cs typeface="Arial" panose="020B0604020202020204" pitchFamily="34" charset="0"/>
                </a:rPr>
                <a:t> con </a:t>
              </a:r>
              <a:r>
                <a:rPr lang="en-US" sz="4000" dirty="0" err="1">
                  <a:solidFill>
                    <a:srgbClr val="002060"/>
                  </a:solidFill>
                  <a:latin typeface="Arial" panose="020B0604020202020204" pitchFamily="34" charset="0"/>
                  <a:cs typeface="Arial" panose="020B0604020202020204" pitchFamily="34" charset="0"/>
                </a:rPr>
                <a:t>của</a:t>
              </a:r>
              <a:r>
                <a:rPr lang="en-US" sz="4000" dirty="0">
                  <a:solidFill>
                    <a:srgbClr val="002060"/>
                  </a:solidFill>
                  <a:latin typeface="Arial" panose="020B0604020202020204" pitchFamily="34" charset="0"/>
                  <a:cs typeface="Arial" panose="020B0604020202020204" pitchFamily="34" charset="0"/>
                </a:rPr>
                <a:t> S</a:t>
              </a:r>
            </a:p>
          </p:txBody>
        </p:sp>
      </p:grpSp>
    </p:spTree>
    <p:extLst>
      <p:ext uri="{BB962C8B-B14F-4D97-AF65-F5344CB8AC3E}">
        <p14:creationId xmlns:p14="http://schemas.microsoft.com/office/powerpoint/2010/main" val="1878417185"/>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60990-C76F-2CFB-3D05-29AC14FB7AF8}"/>
              </a:ext>
            </a:extLst>
          </p:cNvPr>
          <p:cNvPicPr>
            <a:picLocks noChangeAspect="1"/>
          </p:cNvPicPr>
          <p:nvPr/>
        </p:nvPicPr>
        <p:blipFill>
          <a:blip r:embed="rId2"/>
          <a:stretch>
            <a:fillRect/>
          </a:stretch>
        </p:blipFill>
        <p:spPr>
          <a:xfrm>
            <a:off x="152399" y="0"/>
            <a:ext cx="18058757" cy="10287000"/>
          </a:xfrm>
          <a:prstGeom prst="rect">
            <a:avLst/>
          </a:prstGeom>
        </p:spPr>
      </p:pic>
    </p:spTree>
    <p:extLst>
      <p:ext uri="{BB962C8B-B14F-4D97-AF65-F5344CB8AC3E}">
        <p14:creationId xmlns:p14="http://schemas.microsoft.com/office/powerpoint/2010/main" val="24629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653832"/>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37809" y="7735948"/>
            <a:ext cx="2630183" cy="2491500"/>
          </a:xfrm>
          <a:prstGeom prst="rect">
            <a:avLst/>
          </a:prstGeom>
        </p:spPr>
      </p:pic>
      <p:pic>
        <p:nvPicPr>
          <p:cNvPr id="19"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8859" y="311813"/>
            <a:ext cx="1351544" cy="1655566"/>
          </a:xfrm>
          <a:prstGeom prst="rect">
            <a:avLst/>
          </a:prstGeom>
        </p:spPr>
      </p:pic>
      <p:sp>
        <p:nvSpPr>
          <p:cNvPr id="3" name="TextBox 2"/>
          <p:cNvSpPr txBox="1"/>
          <p:nvPr/>
        </p:nvSpPr>
        <p:spPr>
          <a:xfrm>
            <a:off x="2145007" y="1310943"/>
            <a:ext cx="6552597" cy="707886"/>
          </a:xfrm>
          <a:prstGeom prst="rect">
            <a:avLst/>
          </a:prstGeom>
          <a:noFill/>
        </p:spPr>
        <p:txBody>
          <a:bodyPr wrap="square" rtlCol="0">
            <a:spAutoFit/>
          </a:bodyPr>
          <a:lstStyle/>
          <a:p>
            <a:r>
              <a:rPr lang="en-US" sz="4000" b="1" dirty="0">
                <a:solidFill>
                  <a:schemeClr val="accent6">
                    <a:lumMod val="75000"/>
                  </a:schemeClr>
                </a:solidFill>
                <a:latin typeface="Arial" panose="020B0604020202020204" pitchFamily="34" charset="0"/>
                <a:cs typeface="Arial" panose="020B0604020202020204" pitchFamily="34" charset="0"/>
              </a:rPr>
              <a:t>c. </a:t>
            </a:r>
            <a:r>
              <a:rPr lang="en-US" sz="4000" b="1" dirty="0" err="1">
                <a:solidFill>
                  <a:schemeClr val="accent6">
                    <a:lumMod val="75000"/>
                  </a:schemeClr>
                </a:solidFill>
                <a:latin typeface="Arial" panose="020B0604020202020204" pitchFamily="34" charset="0"/>
                <a:cs typeface="Arial" panose="020B0604020202020204" pitchFamily="34" charset="0"/>
              </a:rPr>
              <a:t>Hai</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tập</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hợp</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bằng</a:t>
            </a:r>
            <a:r>
              <a:rPr lang="en-US" sz="4000" b="1" dirty="0">
                <a:solidFill>
                  <a:schemeClr val="accent6">
                    <a:lumMod val="75000"/>
                  </a:schemeClr>
                </a:solidFill>
                <a:latin typeface="Arial" panose="020B0604020202020204"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cs typeface="Arial" panose="020B0604020202020204" pitchFamily="34" charset="0"/>
              </a:rPr>
              <a:t>nhau</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2145007" y="2243635"/>
            <a:ext cx="14200306" cy="4708981"/>
            <a:chOff x="2182694" y="2401822"/>
            <a:chExt cx="14200306" cy="4708981"/>
          </a:xfrm>
        </p:grpSpPr>
        <p:sp>
          <p:nvSpPr>
            <p:cNvPr id="14" name="Rounded Rectangle 13"/>
            <p:cNvSpPr/>
            <p:nvPr/>
          </p:nvSpPr>
          <p:spPr>
            <a:xfrm>
              <a:off x="2210403" y="2413719"/>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HĐ4</a:t>
              </a:r>
            </a:p>
          </p:txBody>
        </p:sp>
        <p:sp>
          <p:nvSpPr>
            <p:cNvPr id="4" name="Rectangle 3"/>
            <p:cNvSpPr/>
            <p:nvPr/>
          </p:nvSpPr>
          <p:spPr>
            <a:xfrm>
              <a:off x="2182694" y="2401822"/>
              <a:ext cx="14200306"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               S</a:t>
              </a:r>
              <a:r>
                <a:rPr lang="vi-VN" sz="4000" dirty="0">
                  <a:latin typeface="Arial" panose="020B0604020202020204" pitchFamily="34" charset="0"/>
                  <a:cs typeface="Arial" panose="020B0604020202020204" pitchFamily="34" charset="0"/>
                </a:rPr>
                <a:t>ơn và Thu viết tập hợp các số chính phương nhỏ hơn 100 như sau:</a:t>
              </a:r>
            </a:p>
            <a:p>
              <a:pPr algn="just">
                <a:lnSpc>
                  <a:spcPct val="150000"/>
                </a:lnSpc>
              </a:pPr>
              <a:r>
                <a:rPr lang="vi-VN" sz="4000" dirty="0">
                  <a:latin typeface="Arial" panose="020B0604020202020204" pitchFamily="34" charset="0"/>
                  <a:cs typeface="Arial" panose="020B0604020202020204" pitchFamily="34" charset="0"/>
                </a:rPr>
                <a:t>Sơn: S = {0; 1; 4; 9; 16; 25; 36; 49; 64; 81}</a:t>
              </a:r>
            </a:p>
            <a:p>
              <a:pPr algn="just">
                <a:lnSpc>
                  <a:spcPct val="150000"/>
                </a:lnSpc>
              </a:pPr>
              <a:r>
                <a:rPr lang="vi-VN" sz="4000" dirty="0">
                  <a:latin typeface="Arial" panose="020B0604020202020204" pitchFamily="34" charset="0"/>
                  <a:cs typeface="Arial" panose="020B0604020202020204" pitchFamily="34" charset="0"/>
                </a:rPr>
                <a:t>Thu: T = {n</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N|n là số chính phương; n &lt; 100}.</a:t>
              </a:r>
            </a:p>
            <a:p>
              <a:pPr algn="just">
                <a:lnSpc>
                  <a:spcPct val="150000"/>
                </a:lnSpc>
              </a:pPr>
              <a:r>
                <a:rPr lang="vi-VN" sz="4000" dirty="0">
                  <a:latin typeface="Arial" panose="020B0604020202020204" pitchFamily="34" charset="0"/>
                  <a:cs typeface="Arial" panose="020B0604020202020204" pitchFamily="34" charset="0"/>
                </a:rPr>
                <a:t>Hỏi bạn nào viết đúng?</a:t>
              </a:r>
              <a:endParaRPr lang="en-US" sz="4000" dirty="0">
                <a:latin typeface="Arial" panose="020B0604020202020204" pitchFamily="34" charset="0"/>
                <a:cs typeface="Arial" panose="020B0604020202020204" pitchFamily="34" charset="0"/>
              </a:endParaRPr>
            </a:p>
          </p:txBody>
        </p:sp>
      </p:grpSp>
      <p:sp>
        <p:nvSpPr>
          <p:cNvPr id="6" name="Chevron 5"/>
          <p:cNvSpPr/>
          <p:nvPr/>
        </p:nvSpPr>
        <p:spPr>
          <a:xfrm>
            <a:off x="13142235" y="4457700"/>
            <a:ext cx="914400" cy="1371600"/>
          </a:xfrm>
          <a:prstGeom prst="chevron">
            <a:avLst>
              <a:gd name="adj" fmla="val 8851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4184889" y="4052383"/>
            <a:ext cx="2874901" cy="1824923"/>
          </a:xfrm>
          <a:prstGeom prst="rect">
            <a:avLst/>
          </a:prstGeom>
          <a:noFill/>
        </p:spPr>
        <p:txBody>
          <a:bodyPr wrap="square" rtlCol="0">
            <a:spAutoFit/>
          </a:bodyPr>
          <a:lstStyle/>
          <a:p>
            <a:pPr algn="just">
              <a:lnSpc>
                <a:spcPct val="150000"/>
              </a:lnSpc>
            </a:pPr>
            <a:r>
              <a:rPr lang="en-US" sz="4000" dirty="0" err="1">
                <a:solidFill>
                  <a:srgbClr val="C00000"/>
                </a:solidFill>
                <a:latin typeface="Arial" panose="020B0604020202020204" pitchFamily="34" charset="0"/>
                <a:cs typeface="Arial" panose="020B0604020202020204" pitchFamily="34" charset="0"/>
              </a:rPr>
              <a:t>Cả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hai</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bạn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đúng</a:t>
            </a:r>
            <a:endParaRPr lang="en-US" sz="4000"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0303" y="7177422"/>
            <a:ext cx="1600200" cy="1466173"/>
          </a:xfrm>
          <a:prstGeom prst="rect">
            <a:avLst/>
          </a:prstGeom>
        </p:spPr>
      </p:pic>
      <p:sp>
        <p:nvSpPr>
          <p:cNvPr id="9" name="Rectangle 8"/>
          <p:cNvSpPr/>
          <p:nvPr/>
        </p:nvSpPr>
        <p:spPr>
          <a:xfrm>
            <a:off x="3276601" y="7177422"/>
            <a:ext cx="13068712" cy="1824923"/>
          </a:xfrm>
          <a:prstGeom prst="rect">
            <a:avLst/>
          </a:prstGeom>
        </p:spPr>
        <p:txBody>
          <a:bodyPr wrap="square">
            <a:spAutoFit/>
          </a:bodyPr>
          <a:lstStyle/>
          <a:p>
            <a:pPr algn="just">
              <a:lnSpc>
                <a:spcPct val="150000"/>
              </a:lnSpc>
            </a:pPr>
            <a:r>
              <a:rPr lang="vi-VN" sz="4000" i="1" dirty="0">
                <a:solidFill>
                  <a:srgbClr val="002060"/>
                </a:solidFill>
                <a:latin typeface="Arial" panose="020B0604020202020204" pitchFamily="34" charset="0"/>
                <a:cs typeface="Arial" panose="020B0604020202020204" pitchFamily="34" charset="0"/>
              </a:rPr>
              <a:t>Phần tử tập hợp S có thuộc tập hợp T không? Ngược lại phần tử tập hợp T có thuộc tập hợp S không?</a:t>
            </a:r>
            <a:endParaRPr lang="en-US" sz="40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185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sp>
        <p:nvSpPr>
          <p:cNvPr id="7" name="Rounded Rectangle 6"/>
          <p:cNvSpPr/>
          <p:nvPr/>
        </p:nvSpPr>
        <p:spPr>
          <a:xfrm>
            <a:off x="990600" y="987378"/>
            <a:ext cx="16002000" cy="8651922"/>
          </a:xfrm>
          <a:prstGeom prst="roundRect">
            <a:avLst>
              <a:gd name="adj" fmla="val 105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p:cNvPicPr>
            <a:picLocks noChangeAspect="1"/>
          </p:cNvPicPr>
          <p:nvPr/>
        </p:nvPicPr>
        <p:blipFill>
          <a:blip r:embed="rId3"/>
          <a:srcRect/>
          <a:stretch>
            <a:fillRect/>
          </a:stretch>
        </p:blipFill>
        <p:spPr>
          <a:xfrm rot="-10800000" flipH="1">
            <a:off x="6477439" y="6222129"/>
            <a:ext cx="5333121" cy="679780"/>
          </a:xfrm>
          <a:prstGeom prst="rect">
            <a:avLst/>
          </a:prstGeom>
        </p:spPr>
      </p:pic>
      <p:pic>
        <p:nvPicPr>
          <p:cNvPr id="12" name="Picture 4"/>
          <p:cNvPicPr>
            <a:picLocks noChangeAspect="1"/>
          </p:cNvPicPr>
          <p:nvPr/>
        </p:nvPicPr>
        <p:blipFill>
          <a:blip r:embed="rId4">
            <a:alphaModFix amt="73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58456" y="489309"/>
            <a:ext cx="2403820" cy="818290"/>
          </a:xfrm>
          <a:prstGeom prst="rect">
            <a:avLst/>
          </a:prstGeom>
        </p:spPr>
      </p:pic>
      <p:pic>
        <p:nvPicPr>
          <p:cNvPr id="14"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414" y="70708"/>
            <a:ext cx="2825743" cy="2676749"/>
          </a:xfrm>
          <a:prstGeom prst="rect">
            <a:avLst/>
          </a:prstGeom>
        </p:spPr>
      </p:pic>
      <p:pic>
        <p:nvPicPr>
          <p:cNvPr id="15"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2795">
            <a:off x="4597983" y="9776510"/>
            <a:ext cx="2416216" cy="619430"/>
          </a:xfrm>
          <a:prstGeom prst="rect">
            <a:avLst/>
          </a:prstGeom>
        </p:spPr>
      </p:pic>
      <p:pic>
        <p:nvPicPr>
          <p:cNvPr id="16"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2088">
            <a:off x="16693132" y="4096501"/>
            <a:ext cx="1996615" cy="1099954"/>
          </a:xfrm>
          <a:prstGeom prst="rect">
            <a:avLst/>
          </a:prstGeom>
        </p:spPr>
      </p:pic>
      <p:grpSp>
        <p:nvGrpSpPr>
          <p:cNvPr id="27" name="Group 26"/>
          <p:cNvGrpSpPr/>
          <p:nvPr/>
        </p:nvGrpSpPr>
        <p:grpSpPr>
          <a:xfrm>
            <a:off x="3091153" y="1072676"/>
            <a:ext cx="3956371" cy="2015506"/>
            <a:chOff x="3435341" y="1307599"/>
            <a:chExt cx="3956371" cy="2015506"/>
          </a:xfrm>
        </p:grpSpPr>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35341" y="1307599"/>
              <a:ext cx="3956371" cy="2015506"/>
            </a:xfrm>
            <a:prstGeom prst="rect">
              <a:avLst/>
            </a:prstGeom>
          </p:spPr>
        </p:pic>
        <p:sp>
          <p:nvSpPr>
            <p:cNvPr id="5" name="TextBox 4"/>
            <p:cNvSpPr txBox="1"/>
            <p:nvPr/>
          </p:nvSpPr>
          <p:spPr>
            <a:xfrm>
              <a:off x="3699026" y="1818542"/>
              <a:ext cx="3429000" cy="707886"/>
            </a:xfrm>
            <a:prstGeom prst="rect">
              <a:avLst/>
            </a:prstGeom>
            <a:noFill/>
          </p:spPr>
          <p:txBody>
            <a:bodyPr wrap="square" rtlCol="0">
              <a:spAutoFit/>
            </a:bodyPr>
            <a:lstStyle/>
            <a:p>
              <a:pPr algn="ctr"/>
              <a:r>
                <a:rPr lang="en-US" sz="4000" b="1" dirty="0">
                  <a:solidFill>
                    <a:prstClr val="black"/>
                  </a:solidFill>
                  <a:latin typeface="Arial" panose="020B0604020202020204" pitchFamily="34" charset="0"/>
                  <a:cs typeface="Arial" panose="020B0604020202020204" pitchFamily="34" charset="0"/>
                </a:rPr>
                <a:t>KẾT LUẬN</a:t>
              </a:r>
            </a:p>
          </p:txBody>
        </p:sp>
      </p:grpSp>
      <p:sp>
        <p:nvSpPr>
          <p:cNvPr id="6" name="Rectangle 5"/>
          <p:cNvSpPr/>
          <p:nvPr/>
        </p:nvSpPr>
        <p:spPr>
          <a:xfrm>
            <a:off x="3354838" y="3209733"/>
            <a:ext cx="10134600"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Hai tập hợp S và T được gọi là hai tập hợp bằng nhau nếu mỗi phần tử của T cũng là phần tử của tập hợp S và ngược lại.</a:t>
            </a:r>
          </a:p>
          <a:p>
            <a:pPr algn="just">
              <a:lnSpc>
                <a:spcPct val="150000"/>
              </a:lnSpc>
            </a:pPr>
            <a:r>
              <a:rPr lang="vi-VN" sz="4000" dirty="0">
                <a:latin typeface="Arial" panose="020B0604020202020204" pitchFamily="34" charset="0"/>
                <a:cs typeface="Arial" panose="020B0604020202020204" pitchFamily="34" charset="0"/>
              </a:rPr>
              <a:t>Kí hiệu: S = T.</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9824" y="1332760"/>
            <a:ext cx="8331701" cy="8331701"/>
          </a:xfrm>
          <a:prstGeom prst="rect">
            <a:avLst/>
          </a:prstGeom>
        </p:spPr>
      </p:pic>
      <p:sp>
        <p:nvSpPr>
          <p:cNvPr id="9" name="Rectangle 8"/>
          <p:cNvSpPr/>
          <p:nvPr/>
        </p:nvSpPr>
        <p:spPr>
          <a:xfrm>
            <a:off x="3354838" y="6977605"/>
            <a:ext cx="9144000" cy="1938992"/>
          </a:xfrm>
          <a:prstGeom prst="rect">
            <a:avLst/>
          </a:prstGeom>
        </p:spPr>
        <p:txBody>
          <a:bodyPr>
            <a:spAutoFit/>
          </a:bodyPr>
          <a:lstStyle/>
          <a:p>
            <a:pPr algn="just">
              <a:lnSpc>
                <a:spcPct val="150000"/>
              </a:lnSpc>
            </a:pPr>
            <a:r>
              <a:rPr lang="en-US" sz="4000" b="1" dirty="0" err="1">
                <a:solidFill>
                  <a:schemeClr val="accent4">
                    <a:lumMod val="50000"/>
                  </a:schemeClr>
                </a:solidFill>
                <a:latin typeface="Arial" panose="020B0604020202020204" pitchFamily="34" charset="0"/>
                <a:cs typeface="Arial" panose="020B0604020202020204" pitchFamily="34" charset="0"/>
              </a:rPr>
              <a:t>Nhận</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xét</a:t>
            </a:r>
            <a:r>
              <a:rPr lang="en-US" sz="4000" b="1" dirty="0">
                <a:solidFill>
                  <a:schemeClr val="accent4">
                    <a:lumMod val="50000"/>
                  </a:schemeClr>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S ⊂ 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T ⊂ S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S = T.</a:t>
            </a:r>
          </a:p>
        </p:txBody>
      </p:sp>
    </p:spTree>
    <p:extLst>
      <p:ext uri="{BB962C8B-B14F-4D97-AF65-F5344CB8AC3E}">
        <p14:creationId xmlns:p14="http://schemas.microsoft.com/office/powerpoint/2010/main" val="178136585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3"/>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483"/>
          <a:stretch>
            <a:fillRect/>
          </a:stretch>
        </p:blipFill>
        <p:spPr>
          <a:xfrm rot="16200000" flipH="1">
            <a:off x="4889680" y="-2878500"/>
            <a:ext cx="8737239" cy="169926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75176" y="-718114"/>
            <a:ext cx="1563095" cy="2232993"/>
          </a:xfrm>
          <a:prstGeom prst="rect">
            <a:avLst/>
          </a:prstGeom>
        </p:spPr>
      </p:pic>
      <p:grpSp>
        <p:nvGrpSpPr>
          <p:cNvPr id="17" name="Group 16"/>
          <p:cNvGrpSpPr/>
          <p:nvPr/>
        </p:nvGrpSpPr>
        <p:grpSpPr>
          <a:xfrm>
            <a:off x="616048" y="190500"/>
            <a:ext cx="4565552" cy="1981200"/>
            <a:chOff x="321656" y="367209"/>
            <a:chExt cx="5175152" cy="2624400"/>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656" y="367209"/>
              <a:ext cx="5175152" cy="2624400"/>
            </a:xfrm>
            <a:prstGeom prst="rect">
              <a:avLst/>
            </a:prstGeom>
          </p:spPr>
        </p:pic>
        <p:sp>
          <p:nvSpPr>
            <p:cNvPr id="16" name="TextBox 15"/>
            <p:cNvSpPr txBox="1"/>
            <p:nvPr/>
          </p:nvSpPr>
          <p:spPr>
            <a:xfrm>
              <a:off x="699432" y="1097540"/>
              <a:ext cx="4419600" cy="84741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KHỞI ĐỘNG</a:t>
              </a:r>
            </a:p>
          </p:txBody>
        </p:sp>
      </p:grpSp>
      <p:sp>
        <p:nvSpPr>
          <p:cNvPr id="18" name="Rectangle 17"/>
          <p:cNvSpPr/>
          <p:nvPr/>
        </p:nvSpPr>
        <p:spPr>
          <a:xfrm>
            <a:off x="1257300" y="1932903"/>
            <a:ext cx="15773400"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lạc bộ Lịch sử có 12 thành viên (không có hai bạn nào trùng tên), tổ chức hai chuyên đề tên một phần mềm họp trực tuyến. Tên các thành viên tham gia mỗi chuyên đề được hiển thị trên màn hình.</a:t>
            </a:r>
            <a:endParaRPr lang="en-US" sz="40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7460" y="4991100"/>
            <a:ext cx="8716576" cy="4284262"/>
          </a:xfrm>
          <a:prstGeom prst="rect">
            <a:avLst/>
          </a:prstGeom>
        </p:spPr>
      </p:pic>
      <p:grpSp>
        <p:nvGrpSpPr>
          <p:cNvPr id="22" name="Group 21"/>
          <p:cNvGrpSpPr/>
          <p:nvPr/>
        </p:nvGrpSpPr>
        <p:grpSpPr>
          <a:xfrm>
            <a:off x="10720633" y="5130800"/>
            <a:ext cx="6781801" cy="3810000"/>
            <a:chOff x="10958945" y="4991100"/>
            <a:chExt cx="6781801" cy="3810000"/>
          </a:xfrm>
        </p:grpSpPr>
        <p:sp>
          <p:nvSpPr>
            <p:cNvPr id="20" name="Cloud Callout 19"/>
            <p:cNvSpPr/>
            <p:nvPr/>
          </p:nvSpPr>
          <p:spPr>
            <a:xfrm>
              <a:off x="10958945" y="4991100"/>
              <a:ext cx="6781801" cy="3810000"/>
            </a:xfrm>
            <a:prstGeom prst="cloudCallout">
              <a:avLst>
                <a:gd name="adj1" fmla="val -63264"/>
                <a:gd name="adj2" fmla="val -2702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454044" y="5513339"/>
              <a:ext cx="5791601" cy="2748253"/>
            </a:xfrm>
            <a:prstGeom prst="rect">
              <a:avLst/>
            </a:prstGeom>
          </p:spPr>
          <p:txBody>
            <a:bodyPr wrap="square">
              <a:spAutoFit/>
            </a:bodyPr>
            <a:lstStyle/>
            <a:p>
              <a:pPr algn="ctr">
                <a:lnSpc>
                  <a:spcPct val="150000"/>
                </a:lnSpc>
              </a:pP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bao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nhiêu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thành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viên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vắng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mặt</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trong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hai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chuyên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đề</a:t>
              </a:r>
              <a:r>
                <a:rPr lang="en-US" sz="4000" dirty="0">
                  <a:solidFill>
                    <a:srgbClr val="002060"/>
                  </a:solidFill>
                  <a:latin typeface="Arial" panose="020B0604020202020204" pitchFamily="34" charset="0"/>
                  <a:cs typeface="Arial" panose="020B0604020202020204"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txBody>
            <a:bodyPr/>
            <a:lstStyle/>
            <a:p>
              <a:endParaRPr lang="vi-VN"/>
            </a:p>
          </p:txBody>
        </p:sp>
      </p:grpSp>
      <p:pic>
        <p:nvPicPr>
          <p:cNvPr id="23" name="Picture 13"/>
          <p:cNvPicPr>
            <a:picLocks noChangeAspect="1"/>
          </p:cNvPicPr>
          <p:nvPr/>
        </p:nvPicPr>
        <p:blipFill>
          <a:blip r:embed="rId6">
            <a:alphaModFix amt="7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16424" y="797137"/>
            <a:ext cx="2978951" cy="997948"/>
          </a:xfrm>
          <a:prstGeom prst="rect">
            <a:avLst/>
          </a:prstGeom>
        </p:spPr>
      </p:pic>
      <p:pic>
        <p:nvPicPr>
          <p:cNvPr id="2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26731" y="1382195"/>
            <a:ext cx="1776788" cy="2070410"/>
          </a:xfrm>
          <a:prstGeom prst="rect">
            <a:avLst/>
          </a:prstGeom>
        </p:spPr>
      </p:pic>
      <p:pic>
        <p:nvPicPr>
          <p:cNvPr id="2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3787">
            <a:off x="1761256" y="7261115"/>
            <a:ext cx="2123695" cy="2159024"/>
          </a:xfrm>
          <a:prstGeom prst="rect">
            <a:avLst/>
          </a:prstGeom>
        </p:spPr>
      </p:pic>
      <p:sp>
        <p:nvSpPr>
          <p:cNvPr id="16" name="Rounded Rectangle 15"/>
          <p:cNvSpPr/>
          <p:nvPr/>
        </p:nvSpPr>
        <p:spPr>
          <a:xfrm>
            <a:off x="2237509" y="1929651"/>
            <a:ext cx="2213764" cy="1099516"/>
          </a:xfrm>
          <a:prstGeom prst="round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p:sp>
        <p:nvSpPr>
          <p:cNvPr id="17" name="TextBox 16"/>
          <p:cNvSpPr txBox="1"/>
          <p:nvPr/>
        </p:nvSpPr>
        <p:spPr>
          <a:xfrm>
            <a:off x="4639185" y="1971577"/>
            <a:ext cx="5529578" cy="101566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8" name="TextBox 17"/>
              <p:cNvSpPr txBox="1"/>
              <p:nvPr/>
            </p:nvSpPr>
            <p:spPr>
              <a:xfrm>
                <a:off x="2141748" y="3137938"/>
                <a:ext cx="14012651" cy="286232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a:latin typeface="Arial" panose="020B0604020202020204" pitchFamily="34" charset="0"/>
                    <a:cs typeface="Arial" panose="020B0604020202020204" pitchFamily="34" charset="0"/>
                  </a:rPr>
                  <a:t> |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3; n &lt; 30}</a:t>
                </a:r>
              </a:p>
              <a:p>
                <a:pPr algn="just">
                  <a:lnSpc>
                    <a:spcPct val="150000"/>
                  </a:lnSpc>
                </a:pPr>
                <a:r>
                  <a:rPr lang="en-US" sz="4000" dirty="0">
                    <a:latin typeface="Arial" panose="020B0604020202020204" pitchFamily="34" charset="0"/>
                    <a:cs typeface="Arial" panose="020B0604020202020204" pitchFamily="34" charset="0"/>
                  </a:rPr>
                  <a:t>D = {n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a:latin typeface="Arial" panose="020B0604020202020204" pitchFamily="34" charset="0"/>
                    <a:cs typeface="Arial" panose="020B0604020202020204" pitchFamily="34" charset="0"/>
                  </a:rPr>
                  <a:t> |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6; n &lt; 30}</a:t>
                </a:r>
              </a:p>
              <a:p>
                <a:pPr algn="just">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minh C = D</a:t>
                </a:r>
              </a:p>
            </p:txBody>
          </p:sp>
        </mc:Choice>
        <mc:Fallback xmlns="">
          <p:sp>
            <p:nvSpPr>
              <p:cNvPr id="18" name="TextBox 17"/>
              <p:cNvSpPr txBox="1">
                <a:spLocks noRot="1" noChangeAspect="1" noMove="1" noResize="1" noEditPoints="1" noAdjustHandles="1" noChangeArrowheads="1" noChangeShapeType="1" noTextEdit="1"/>
              </p:cNvSpPr>
              <p:nvPr/>
            </p:nvSpPr>
            <p:spPr>
              <a:xfrm>
                <a:off x="2141748" y="3137938"/>
                <a:ext cx="14012651" cy="2862322"/>
              </a:xfrm>
              <a:prstGeom prst="rect">
                <a:avLst/>
              </a:prstGeom>
              <a:blipFill rotWithShape="0">
                <a:blip r:embed="rId17"/>
                <a:stretch>
                  <a:fillRect l="-1522" b="-4478"/>
                </a:stretch>
              </a:blipFill>
            </p:spPr>
            <p:txBody>
              <a:bodyPr/>
              <a:lstStyle/>
              <a:p>
                <a:r>
                  <a:rPr lang="en-US">
                    <a:noFill/>
                  </a:rPr>
                  <a:t> </a:t>
                </a:r>
              </a:p>
            </p:txBody>
          </p:sp>
        </mc:Fallback>
      </mc:AlternateContent>
      <p:sp>
        <p:nvSpPr>
          <p:cNvPr id="19" name="Oval Callout 18"/>
          <p:cNvSpPr/>
          <p:nvPr/>
        </p:nvSpPr>
        <p:spPr>
          <a:xfrm>
            <a:off x="12645020" y="5439590"/>
            <a:ext cx="1681480" cy="1219200"/>
          </a:xfrm>
          <a:prstGeom prst="wedgeEllipseCallout">
            <a:avLst>
              <a:gd name="adj1" fmla="val -45853"/>
              <a:gd name="adj2" fmla="val 45758"/>
            </a:avLst>
          </a:prstGeom>
          <a:solidFill>
            <a:schemeClr val="accent2">
              <a:lumMod val="75000"/>
            </a:schemeClr>
          </a:solidFill>
          <a:ln>
            <a:solidFill>
              <a:schemeClr val="accent2">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3" name="TextBox 2"/>
          <p:cNvSpPr txBox="1"/>
          <p:nvPr/>
        </p:nvSpPr>
        <p:spPr>
          <a:xfrm>
            <a:off x="6094359" y="6418915"/>
            <a:ext cx="6781800" cy="286232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C = {0; 6; 12; 18; 24}</a:t>
            </a:r>
          </a:p>
          <a:p>
            <a:pPr algn="just">
              <a:lnSpc>
                <a:spcPct val="150000"/>
              </a:lnSpc>
            </a:pPr>
            <a:r>
              <a:rPr lang="en-US" sz="4000" dirty="0">
                <a:latin typeface="Arial" panose="020B0604020202020204" pitchFamily="34" charset="0"/>
                <a:cs typeface="Arial" panose="020B0604020202020204" pitchFamily="34" charset="0"/>
              </a:rPr>
              <a:t>           D = {0; 6; 12; 18; 24}</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C = D</a:t>
            </a:r>
          </a:p>
        </p:txBody>
      </p:sp>
    </p:spTree>
    <p:extLst>
      <p:ext uri="{BB962C8B-B14F-4D97-AF65-F5344CB8AC3E}">
        <p14:creationId xmlns:p14="http://schemas.microsoft.com/office/powerpoint/2010/main" val="3958031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p:tgtEl>
                                          <p:spTgt spid="19"/>
                                        </p:tgtEl>
                                        <p:attrNameLst>
                                          <p:attrName>ppt_y</p:attrName>
                                        </p:attrNameLst>
                                      </p:cBhvr>
                                      <p:tavLst>
                                        <p:tav tm="0">
                                          <p:val>
                                            <p:strVal val="#ppt_y+#ppt_h*1.125000"/>
                                          </p:val>
                                        </p:tav>
                                        <p:tav tm="100000">
                                          <p:val>
                                            <p:strVal val="#ppt_y"/>
                                          </p:val>
                                        </p:tav>
                                      </p:tavLst>
                                    </p:anim>
                                    <p:animEffect transition="in" filter="wipe(up)">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17126944" y="280158"/>
            <a:ext cx="1404667" cy="773844"/>
          </a:xfrm>
          <a:prstGeom prst="rect">
            <a:avLst/>
          </a:prstGeom>
        </p:spPr>
      </p:pic>
      <p:sp>
        <p:nvSpPr>
          <p:cNvPr id="16" name="Rounded Rectangle 15"/>
          <p:cNvSpPr/>
          <p:nvPr/>
        </p:nvSpPr>
        <p:spPr>
          <a:xfrm>
            <a:off x="512700" y="898053"/>
            <a:ext cx="17089499"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 y="7297277"/>
            <a:ext cx="2825743" cy="2676749"/>
          </a:xfrm>
          <a:prstGeom prst="rect">
            <a:avLst/>
          </a:prstGeom>
        </p:spPr>
      </p:pic>
      <p:sp>
        <p:nvSpPr>
          <p:cNvPr id="12" name="Rounded Rectangle 11"/>
          <p:cNvSpPr/>
          <p:nvPr/>
        </p:nvSpPr>
        <p:spPr>
          <a:xfrm>
            <a:off x="1554481" y="1973066"/>
            <a:ext cx="3809999" cy="1099516"/>
          </a:xfrm>
          <a:prstGeom prst="roundRect">
            <a:avLst/>
          </a:prstGeom>
          <a:solidFill>
            <a:schemeClr val="accent2">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1</a:t>
            </a:r>
          </a:p>
        </p:txBody>
      </p:sp>
      <p:sp>
        <p:nvSpPr>
          <p:cNvPr id="8" name="TextBox 7"/>
          <p:cNvSpPr txBox="1"/>
          <p:nvPr/>
        </p:nvSpPr>
        <p:spPr>
          <a:xfrm>
            <a:off x="1524001" y="2117744"/>
            <a:ext cx="15413099"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Giả sử C là tập hợp các hình bình hành có hai đường chéo vuông góc; D là tập hợp các hình vuông.</a:t>
            </a:r>
          </a:p>
          <a:p>
            <a:pPr algn="just">
              <a:lnSpc>
                <a:spcPct val="150000"/>
              </a:lnSpc>
            </a:pPr>
            <a:r>
              <a:rPr lang="vi-VN" sz="4400" dirty="0">
                <a:latin typeface="Arial" panose="020B0604020202020204" pitchFamily="34" charset="0"/>
                <a:cs typeface="Arial" panose="020B0604020202020204" pitchFamily="34" charset="0"/>
              </a:rPr>
              <a:t>Các mệnh đề sau đúng hay sai?</a:t>
            </a:r>
          </a:p>
          <a:p>
            <a:pPr algn="ctr">
              <a:lnSpc>
                <a:spcPct val="150000"/>
              </a:lnSpc>
            </a:pPr>
            <a:r>
              <a:rPr lang="vi-VN" sz="4400" dirty="0">
                <a:latin typeface="Arial" panose="020B0604020202020204" pitchFamily="34" charset="0"/>
                <a:cs typeface="Arial" panose="020B0604020202020204" pitchFamily="34" charset="0"/>
              </a:rPr>
              <a:t>a</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D                </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c</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 = D.</a:t>
            </a:r>
            <a:endParaRPr lang="en-US" sz="4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246403" flipH="1">
            <a:off x="7108545" y="6580176"/>
            <a:ext cx="641746" cy="1503037"/>
          </a:xfrm>
          <a:prstGeom prst="rect">
            <a:avLst/>
          </a:prstGeom>
        </p:spPr>
      </p:pic>
      <p:sp>
        <p:nvSpPr>
          <p:cNvPr id="11" name="Rectangle 10"/>
          <p:cNvSpPr/>
          <p:nvPr/>
        </p:nvSpPr>
        <p:spPr>
          <a:xfrm>
            <a:off x="8686800" y="6972300"/>
            <a:ext cx="5273123" cy="2123658"/>
          </a:xfrm>
          <a:prstGeom prst="rect">
            <a:avLst/>
          </a:prstGeom>
        </p:spPr>
        <p:txBody>
          <a:bodyPr wrap="square">
            <a:spAutoFit/>
          </a:bodyPr>
          <a:lstStyle/>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sai</a:t>
            </a:r>
            <a:r>
              <a:rPr lang="en-US" sz="4400" dirty="0">
                <a:solidFill>
                  <a:srgbClr val="002060"/>
                </a:solidFill>
                <a:latin typeface="Arial" panose="020B0604020202020204" pitchFamily="34" charset="0"/>
                <a:cs typeface="Arial" panose="020B0604020202020204" pitchFamily="34" charset="0"/>
              </a:rPr>
              <a:t>: a, c.</a:t>
            </a:r>
          </a:p>
          <a:p>
            <a:pPr algn="just">
              <a:lnSpc>
                <a:spcPct val="150000"/>
              </a:lnSpc>
            </a:pPr>
            <a:r>
              <a:rPr lang="en-US" sz="4400" dirty="0" err="1">
                <a:solidFill>
                  <a:srgbClr val="002060"/>
                </a:solidFill>
                <a:latin typeface="Arial" panose="020B0604020202020204" pitchFamily="34" charset="0"/>
                <a:cs typeface="Arial" panose="020B0604020202020204" pitchFamily="34" charset="0"/>
              </a:rPr>
              <a:t>Mệnh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đúng</a:t>
            </a:r>
            <a:r>
              <a:rPr lang="en-US" sz="4400" dirty="0">
                <a:solidFill>
                  <a:srgbClr val="002060"/>
                </a:solidFill>
                <a:latin typeface="Arial" panose="020B0604020202020204" pitchFamily="34" charset="0"/>
                <a:cs typeface="Arial" panose="020B0604020202020204" pitchFamily="34" charset="0"/>
              </a:rPr>
              <a:t>: b.</a:t>
            </a: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6295863" y="7196550"/>
            <a:ext cx="1463579" cy="2749754"/>
          </a:xfrm>
          <a:prstGeom prst="rect">
            <a:avLst/>
          </a:prstGeom>
        </p:spPr>
      </p:pic>
    </p:spTree>
    <p:extLst>
      <p:ext uri="{BB962C8B-B14F-4D97-AF65-F5344CB8AC3E}">
        <p14:creationId xmlns:p14="http://schemas.microsoft.com/office/powerpoint/2010/main" val="501664640"/>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barn(inVertical)">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D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28600" y="6515100"/>
            <a:ext cx="2413232" cy="3239237"/>
          </a:xfrm>
          <a:prstGeom prst="rect">
            <a:avLst/>
          </a:prstGeom>
        </p:spPr>
      </p:pic>
      <p:sp>
        <p:nvSpPr>
          <p:cNvPr id="5" name="Rounded Rectangle 4"/>
          <p:cNvSpPr/>
          <p:nvPr/>
        </p:nvSpPr>
        <p:spPr>
          <a:xfrm>
            <a:off x="6553200" y="860058"/>
            <a:ext cx="5181600" cy="1014948"/>
          </a:xfrm>
          <a:prstGeom prst="roundRect">
            <a:avLst/>
          </a:prstGeom>
          <a:solidFill>
            <a:srgbClr val="114F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tập</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làm</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thêm</a:t>
            </a:r>
            <a:endParaRPr lang="en-US" sz="4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828800" y="2161520"/>
                <a:ext cx="13606664" cy="3416320"/>
              </a:xfrm>
              <a:prstGeom prst="rect">
                <a:avLst/>
              </a:prstGeom>
            </p:spPr>
            <p:txBody>
              <a:bodyPr wrap="square">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1: </a:t>
                </a:r>
                <a:r>
                  <a:rPr lang="en-US" sz="3600" dirty="0">
                    <a:latin typeface="Arial" panose="020B0604020202020204" pitchFamily="34" charset="0"/>
                    <a:cs typeface="Arial" panose="020B0604020202020204" pitchFamily="34" charset="0"/>
                  </a:rPr>
                  <a:t>Cho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rỗng</a:t>
                </a:r>
                <a:r>
                  <a:rPr lang="en-US" sz="3600" dirty="0">
                    <a:latin typeface="Arial" panose="020B0604020202020204" pitchFamily="34" charset="0"/>
                    <a:cs typeface="Arial" panose="020B0604020202020204" pitchFamily="34" charset="0"/>
                  </a:rPr>
                  <a:t> A = (m-1; 4]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 = (-2; 2m + 2),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m ∈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m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 ∩ B ≠ ∅                           b) A ⊂ B</a:t>
                </a:r>
              </a:p>
              <a:p>
                <a:pPr algn="just">
                  <a:lnSpc>
                    <a:spcPct val="150000"/>
                  </a:lnSpc>
                </a:pPr>
                <a:r>
                  <a:rPr lang="en-US" sz="3600" dirty="0">
                    <a:latin typeface="Arial" panose="020B0604020202020204" pitchFamily="34" charset="0"/>
                    <a:cs typeface="Arial" panose="020B0604020202020204" pitchFamily="34" charset="0"/>
                  </a:rPr>
                  <a:t>c) B ⊂ A                                 d) (A ∩ B) ⊂ (-1;⁡ 3)</a:t>
                </a:r>
              </a:p>
            </p:txBody>
          </p:sp>
        </mc:Choice>
        <mc:Fallback xmlns="">
          <p:sp>
            <p:nvSpPr>
              <p:cNvPr id="6" name="Rectangle 5"/>
              <p:cNvSpPr>
                <a:spLocks noRot="1" noChangeAspect="1" noMove="1" noResize="1" noEditPoints="1" noAdjustHandles="1" noChangeArrowheads="1" noChangeShapeType="1" noTextEdit="1"/>
              </p:cNvSpPr>
              <p:nvPr/>
            </p:nvSpPr>
            <p:spPr>
              <a:xfrm>
                <a:off x="1828800" y="2161520"/>
                <a:ext cx="13606664" cy="3416320"/>
              </a:xfrm>
              <a:prstGeom prst="rect">
                <a:avLst/>
              </a:prstGeom>
              <a:blipFill rotWithShape="0">
                <a:blip r:embed="rId3"/>
                <a:stretch>
                  <a:fillRect l="-1344" r="-1344" b="-2857"/>
                </a:stretch>
              </a:blipFill>
            </p:spPr>
            <p:txBody>
              <a:bodyPr/>
              <a:lstStyle/>
              <a:p>
                <a:r>
                  <a:rPr lang="en-US">
                    <a:noFill/>
                  </a:rPr>
                  <a:t> </a:t>
                </a:r>
              </a:p>
            </p:txBody>
          </p:sp>
        </mc:Fallback>
      </mc:AlternateContent>
      <p:sp>
        <p:nvSpPr>
          <p:cNvPr id="7" name="Rectangle 6"/>
          <p:cNvSpPr/>
          <p:nvPr/>
        </p:nvSpPr>
        <p:spPr>
          <a:xfrm>
            <a:off x="2895600" y="5829300"/>
            <a:ext cx="14426968" cy="3416320"/>
          </a:xfrm>
          <a:prstGeom prst="rect">
            <a:avLst/>
          </a:prstGeom>
        </p:spPr>
        <p:txBody>
          <a:bodyPr wrap="square">
            <a:spAutoFit/>
          </a:bodyPr>
          <a:lstStyle/>
          <a:p>
            <a:pPr algn="just">
              <a:lnSpc>
                <a:spcPct val="150000"/>
              </a:lnSpc>
            </a:pPr>
            <a:r>
              <a:rPr lang="vi-VN" sz="3600" b="1" dirty="0">
                <a:latin typeface="Arial" panose="020B0604020202020204" pitchFamily="34" charset="0"/>
                <a:cs typeface="Arial" panose="020B0604020202020204" pitchFamily="34" charset="0"/>
              </a:rPr>
              <a:t>Bài 2. </a:t>
            </a:r>
            <a:r>
              <a:rPr lang="vi-VN" sz="3600" dirty="0">
                <a:latin typeface="Arial" panose="020B0604020202020204" pitchFamily="34" charset="0"/>
                <a:cs typeface="Arial" panose="020B0604020202020204" pitchFamily="34" charset="0"/>
              </a:rPr>
              <a:t>Mỗi học sinh của lớp 10A đều biết chơi cờ tướng hoặc cờ vua, biết rằng có 25 em biết chơi cờ tướng, 30 em biết chơi cờ vua, 15 em biết chơi cả hai. Hỏi lớp 10A</a:t>
            </a:r>
            <a:r>
              <a:rPr lang="en-US" sz="3600" dirty="0">
                <a:latin typeface="Arial" panose="020B0604020202020204" pitchFamily="34" charset="0"/>
                <a:cs typeface="Arial" panose="020B0604020202020204" pitchFamily="34" charset="0"/>
              </a:rPr>
              <a:t> </a:t>
            </a:r>
            <a:r>
              <a:rPr lang="vi-VN" sz="3600" dirty="0">
                <a:latin typeface="Arial" panose="020B0604020202020204" pitchFamily="34" charset="0"/>
                <a:cs typeface="Arial" panose="020B0604020202020204" pitchFamily="34" charset="0"/>
              </a:rPr>
              <a:t>có bao nhiêu em chỉ biết chơi cờ tướng, bao nhiêu em chỉ biết chơi cờ vua? Sĩ số lớp là bao nhiêu?</a:t>
            </a:r>
            <a:endParaRPr lang="en-US" sz="3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4400" y="495300"/>
            <a:ext cx="1481456" cy="1993565"/>
          </a:xfrm>
          <a:prstGeom prst="rect">
            <a:avLst/>
          </a:prstGeom>
        </p:spPr>
      </p:pic>
    </p:spTree>
    <p:extLst>
      <p:ext uri="{BB962C8B-B14F-4D97-AF65-F5344CB8AC3E}">
        <p14:creationId xmlns:p14="http://schemas.microsoft.com/office/powerpoint/2010/main" val="235589824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sp>
        <p:nvSpPr>
          <p:cNvPr id="2" name="TextBox 2"/>
          <p:cNvSpPr txBox="1"/>
          <p:nvPr/>
        </p:nvSpPr>
        <p:spPr>
          <a:xfrm>
            <a:off x="2711015" y="1618392"/>
            <a:ext cx="12949308" cy="971676"/>
          </a:xfrm>
          <a:prstGeom prst="rect">
            <a:avLst/>
          </a:prstGeom>
        </p:spPr>
        <p:txBody>
          <a:bodyPr wrap="square" lIns="0" tIns="0" rIns="0" bIns="0" rtlCol="0" anchor="t">
            <a:spAutoFit/>
          </a:bodyPr>
          <a:lstStyle/>
          <a:p>
            <a:pPr algn="ctr">
              <a:lnSpc>
                <a:spcPts val="8096"/>
              </a:lnSpc>
            </a:pPr>
            <a:r>
              <a:rPr lang="en-US" sz="6600" b="1" spc="179" dirty="0">
                <a:solidFill>
                  <a:srgbClr val="114F9A"/>
                </a:solidFill>
                <a:latin typeface="Arial" panose="020B0604020202020204" pitchFamily="34" charset="0"/>
                <a:cs typeface="Arial" panose="020B0604020202020204" pitchFamily="34" charset="0"/>
              </a:rPr>
              <a:t>HƯỚNG DẪN VỀ NHÀ</a:t>
            </a:r>
          </a:p>
        </p:txBody>
      </p:sp>
      <p:pic>
        <p:nvPicPr>
          <p:cNvPr id="15" name="Picture 15"/>
          <p:cNvPicPr>
            <a:picLocks noChangeAspect="1"/>
          </p:cNvPicPr>
          <p:nvPr/>
        </p:nvPicPr>
        <p:blipFill>
          <a:blip r:embed="rId2"/>
          <a:srcRect/>
          <a:stretch>
            <a:fillRect/>
          </a:stretch>
        </p:blipFill>
        <p:spPr>
          <a:xfrm rot="-1627455">
            <a:off x="15043668" y="7285728"/>
            <a:ext cx="3703503" cy="3945143"/>
          </a:xfrm>
          <a:prstGeom prst="rect">
            <a:avLst/>
          </a:prstGeom>
        </p:spPr>
      </p:pic>
      <p:grpSp>
        <p:nvGrpSpPr>
          <p:cNvPr id="5" name="Group 4"/>
          <p:cNvGrpSpPr/>
          <p:nvPr/>
        </p:nvGrpSpPr>
        <p:grpSpPr>
          <a:xfrm>
            <a:off x="1707344" y="3745874"/>
            <a:ext cx="4465342" cy="4270042"/>
            <a:chOff x="1707344" y="3745874"/>
            <a:chExt cx="4465342" cy="4270042"/>
          </a:xfrm>
        </p:grpSpPr>
        <p:grpSp>
          <p:nvGrpSpPr>
            <p:cNvPr id="3" name="Group 3"/>
            <p:cNvGrpSpPr/>
            <p:nvPr/>
          </p:nvGrpSpPr>
          <p:grpSpPr>
            <a:xfrm>
              <a:off x="1707344" y="3745874"/>
              <a:ext cx="4465342" cy="4270042"/>
              <a:chOff x="0" y="0"/>
              <a:chExt cx="2629143" cy="2514152"/>
            </a:xfrm>
          </p:grpSpPr>
          <p:sp>
            <p:nvSpPr>
              <p:cNvPr id="4" name="Freeform 4"/>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txBody>
              <a:bodyPr/>
              <a:lstStyle/>
              <a:p>
                <a:endParaRPr lang="vi-VN"/>
              </a:p>
            </p:txBody>
          </p:sp>
        </p:grpSp>
        <p:sp>
          <p:nvSpPr>
            <p:cNvPr id="12" name="TextBox 12"/>
            <p:cNvSpPr txBox="1"/>
            <p:nvPr/>
          </p:nvSpPr>
          <p:spPr>
            <a:xfrm>
              <a:off x="1707344" y="4453818"/>
              <a:ext cx="4465342" cy="455830"/>
            </a:xfrm>
            <a:prstGeom prst="rect">
              <a:avLst/>
            </a:prstGeom>
          </p:spPr>
          <p:txBody>
            <a:bodyPr lIns="0" tIns="0" rIns="0" bIns="0" rtlCol="0" anchor="t">
              <a:spAutoFit/>
            </a:bodyPr>
            <a:lstStyle/>
            <a:p>
              <a:pPr algn="ctr">
                <a:lnSpc>
                  <a:spcPts val="3092"/>
                </a:lnSpc>
              </a:pPr>
              <a:r>
                <a:rPr lang="en-US" sz="5400" b="1" spc="61" dirty="0">
                  <a:solidFill>
                    <a:srgbClr val="114F9A"/>
                  </a:solidFill>
                  <a:latin typeface="Arial" panose="020B0604020202020204" pitchFamily="34" charset="0"/>
                  <a:cs typeface="Arial" panose="020B0604020202020204" pitchFamily="34" charset="0"/>
                </a:rPr>
                <a:t>01</a:t>
              </a:r>
            </a:p>
          </p:txBody>
        </p:sp>
        <p:sp>
          <p:nvSpPr>
            <p:cNvPr id="16" name="TextBox 15"/>
            <p:cNvSpPr txBox="1"/>
            <p:nvPr/>
          </p:nvSpPr>
          <p:spPr>
            <a:xfrm>
              <a:off x="1882372" y="5095958"/>
              <a:ext cx="4115286"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grpSp>
      <p:grpSp>
        <p:nvGrpSpPr>
          <p:cNvPr id="8" name="Group 7"/>
          <p:cNvGrpSpPr/>
          <p:nvPr/>
        </p:nvGrpSpPr>
        <p:grpSpPr>
          <a:xfrm>
            <a:off x="6869660" y="3745874"/>
            <a:ext cx="4548680" cy="4270042"/>
            <a:chOff x="6869660" y="3745874"/>
            <a:chExt cx="4548680" cy="4270042"/>
          </a:xfrm>
        </p:grpSpPr>
        <p:grpSp>
          <p:nvGrpSpPr>
            <p:cNvPr id="6" name="Group 6"/>
            <p:cNvGrpSpPr/>
            <p:nvPr/>
          </p:nvGrpSpPr>
          <p:grpSpPr>
            <a:xfrm>
              <a:off x="6952998" y="3745874"/>
              <a:ext cx="4465342" cy="4270042"/>
              <a:chOff x="0" y="0"/>
              <a:chExt cx="2629143" cy="2514152"/>
            </a:xfrm>
          </p:grpSpPr>
          <p:sp>
            <p:nvSpPr>
              <p:cNvPr id="7" name="Freeform 7"/>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txBody>
              <a:bodyPr/>
              <a:lstStyle/>
              <a:p>
                <a:endParaRPr lang="vi-VN"/>
              </a:p>
            </p:txBody>
          </p:sp>
        </p:grpSp>
        <p:sp>
          <p:nvSpPr>
            <p:cNvPr id="13" name="TextBox 13"/>
            <p:cNvSpPr txBox="1"/>
            <p:nvPr/>
          </p:nvSpPr>
          <p:spPr>
            <a:xfrm>
              <a:off x="6869660" y="4436313"/>
              <a:ext cx="4465342" cy="473335"/>
            </a:xfrm>
            <a:prstGeom prst="rect">
              <a:avLst/>
            </a:prstGeom>
          </p:spPr>
          <p:txBody>
            <a:bodyPr lIns="0" tIns="0" rIns="0" bIns="0" rtlCol="0" anchor="t">
              <a:spAutoFit/>
            </a:bodyPr>
            <a:lstStyle/>
            <a:p>
              <a:pPr algn="ctr">
                <a:lnSpc>
                  <a:spcPts val="3092"/>
                </a:lnSpc>
              </a:pPr>
              <a:r>
                <a:rPr lang="en-US" sz="5400" b="1" spc="61" dirty="0">
                  <a:solidFill>
                    <a:srgbClr val="114F9A"/>
                  </a:solidFill>
                  <a:latin typeface="Arial" panose="020B0604020202020204" pitchFamily="34" charset="0"/>
                  <a:cs typeface="Arial" panose="020B0604020202020204" pitchFamily="34" charset="0"/>
                </a:rPr>
                <a:t>02</a:t>
              </a:r>
            </a:p>
          </p:txBody>
        </p:sp>
        <p:sp>
          <p:nvSpPr>
            <p:cNvPr id="17" name="TextBox 16"/>
            <p:cNvSpPr txBox="1"/>
            <p:nvPr/>
          </p:nvSpPr>
          <p:spPr>
            <a:xfrm>
              <a:off x="7044688" y="5095958"/>
              <a:ext cx="4115286"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SBT</a:t>
              </a:r>
            </a:p>
          </p:txBody>
        </p:sp>
      </p:grpSp>
      <p:grpSp>
        <p:nvGrpSpPr>
          <p:cNvPr id="11" name="Group 10"/>
          <p:cNvGrpSpPr/>
          <p:nvPr/>
        </p:nvGrpSpPr>
        <p:grpSpPr>
          <a:xfrm>
            <a:off x="11883978" y="3745874"/>
            <a:ext cx="4917853" cy="4270042"/>
            <a:chOff x="11883978" y="3745874"/>
            <a:chExt cx="4917853" cy="4270042"/>
          </a:xfrm>
        </p:grpSpPr>
        <p:grpSp>
          <p:nvGrpSpPr>
            <p:cNvPr id="9" name="Group 9"/>
            <p:cNvGrpSpPr/>
            <p:nvPr/>
          </p:nvGrpSpPr>
          <p:grpSpPr>
            <a:xfrm>
              <a:off x="12115314" y="3745874"/>
              <a:ext cx="4465342" cy="4270042"/>
              <a:chOff x="0" y="0"/>
              <a:chExt cx="2629143" cy="2514152"/>
            </a:xfrm>
          </p:grpSpPr>
          <p:sp>
            <p:nvSpPr>
              <p:cNvPr id="10" name="Freeform 10"/>
              <p:cNvSpPr/>
              <p:nvPr/>
            </p:nvSpPr>
            <p:spPr>
              <a:xfrm>
                <a:off x="0" y="0"/>
                <a:ext cx="2629143" cy="2514152"/>
              </a:xfrm>
              <a:custGeom>
                <a:avLst/>
                <a:gdLst/>
                <a:ahLst/>
                <a:cxnLst/>
                <a:rect l="l" t="t" r="r" b="b"/>
                <a:pathLst>
                  <a:path w="2629143" h="2514152">
                    <a:moveTo>
                      <a:pt x="2504683" y="2514152"/>
                    </a:moveTo>
                    <a:lnTo>
                      <a:pt x="124460" y="2514152"/>
                    </a:lnTo>
                    <a:cubicBezTo>
                      <a:pt x="55880" y="2514152"/>
                      <a:pt x="0" y="2458272"/>
                      <a:pt x="0" y="2389692"/>
                    </a:cubicBezTo>
                    <a:lnTo>
                      <a:pt x="0" y="124460"/>
                    </a:lnTo>
                    <a:cubicBezTo>
                      <a:pt x="0" y="55880"/>
                      <a:pt x="55880" y="0"/>
                      <a:pt x="124460" y="0"/>
                    </a:cubicBezTo>
                    <a:lnTo>
                      <a:pt x="2504683" y="0"/>
                    </a:lnTo>
                    <a:cubicBezTo>
                      <a:pt x="2573263" y="0"/>
                      <a:pt x="2629143" y="55880"/>
                      <a:pt x="2629143" y="124460"/>
                    </a:cubicBezTo>
                    <a:lnTo>
                      <a:pt x="2629143" y="2389693"/>
                    </a:lnTo>
                    <a:cubicBezTo>
                      <a:pt x="2629143" y="2458272"/>
                      <a:pt x="2573263" y="2514152"/>
                      <a:pt x="2504683" y="2514152"/>
                    </a:cubicBezTo>
                    <a:close/>
                  </a:path>
                </a:pathLst>
              </a:custGeom>
              <a:solidFill>
                <a:srgbClr val="F2EDD9"/>
              </a:solidFill>
            </p:spPr>
            <p:txBody>
              <a:bodyPr/>
              <a:lstStyle/>
              <a:p>
                <a:endParaRPr lang="vi-VN"/>
              </a:p>
            </p:txBody>
          </p:sp>
        </p:grpSp>
        <p:sp>
          <p:nvSpPr>
            <p:cNvPr id="14" name="TextBox 14"/>
            <p:cNvSpPr txBox="1"/>
            <p:nvPr/>
          </p:nvSpPr>
          <p:spPr>
            <a:xfrm>
              <a:off x="12110234" y="4453818"/>
              <a:ext cx="4465342" cy="455830"/>
            </a:xfrm>
            <a:prstGeom prst="rect">
              <a:avLst/>
            </a:prstGeom>
          </p:spPr>
          <p:txBody>
            <a:bodyPr lIns="0" tIns="0" rIns="0" bIns="0" rtlCol="0" anchor="t">
              <a:spAutoFit/>
            </a:bodyPr>
            <a:lstStyle/>
            <a:p>
              <a:pPr algn="ctr">
                <a:lnSpc>
                  <a:spcPts val="3092"/>
                </a:lnSpc>
              </a:pPr>
              <a:r>
                <a:rPr lang="en-US" sz="5400" b="1" spc="61" dirty="0">
                  <a:solidFill>
                    <a:srgbClr val="114F9A"/>
                  </a:solidFill>
                  <a:latin typeface="Arial" panose="020B0604020202020204" pitchFamily="34" charset="0"/>
                  <a:cs typeface="Arial" panose="020B0604020202020204" pitchFamily="34" charset="0"/>
                </a:rPr>
                <a:t>03</a:t>
              </a:r>
            </a:p>
          </p:txBody>
        </p:sp>
        <p:sp>
          <p:nvSpPr>
            <p:cNvPr id="18" name="Rectangle 17"/>
            <p:cNvSpPr/>
            <p:nvPr/>
          </p:nvSpPr>
          <p:spPr>
            <a:xfrm>
              <a:off x="11883978" y="5047579"/>
              <a:ext cx="4917853" cy="2862322"/>
            </a:xfrm>
            <a:prstGeom prst="rect">
              <a:avLst/>
            </a:prstGeom>
          </p:spPr>
          <p:txBody>
            <a:bodyPr wrap="square">
              <a:spAutoFit/>
            </a:bodyPr>
            <a:lstStyle/>
            <a:p>
              <a:pPr algn="ctr">
                <a:lnSpc>
                  <a:spcPct val="150000"/>
                </a:lnSpc>
              </a:pPr>
              <a:r>
                <a:rPr lang="vi-VN" sz="4000" dirty="0">
                  <a:latin typeface="Arial" panose="020B0604020202020204" pitchFamily="34" charset="0"/>
                  <a:cs typeface="Arial" panose="020B0604020202020204" pitchFamily="34" charset="0"/>
                </a:rPr>
                <a:t>Chuẩn bị bài mới “</a:t>
              </a:r>
              <a:r>
                <a:rPr lang="vi-VN" sz="4000" b="1" dirty="0">
                  <a:latin typeface="Arial" panose="020B0604020202020204" pitchFamily="34" charset="0"/>
                  <a:cs typeface="Arial" panose="020B0604020202020204" pitchFamily="34" charset="0"/>
                </a:rPr>
                <a:t>Bài tập cuối chương I</a:t>
              </a:r>
              <a:r>
                <a:rPr lang="en-US" sz="40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439423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ppt_w+.3"/>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594589" y="5576054"/>
            <a:ext cx="1636855" cy="14344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26401" y="-486273"/>
            <a:ext cx="2059574" cy="234527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55682" y="6944173"/>
            <a:ext cx="3954095" cy="401987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62576">
            <a:off x="13065680" y="6337347"/>
            <a:ext cx="6888671" cy="70950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462257" y="-486273"/>
            <a:ext cx="2825743" cy="267674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809287">
            <a:off x="-700623" y="-541144"/>
            <a:ext cx="3698537" cy="338248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385469" y="340533"/>
            <a:ext cx="1088000" cy="1332739"/>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92795">
            <a:off x="5855565" y="9550498"/>
            <a:ext cx="2608683" cy="668771"/>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72088">
            <a:off x="16164948" y="3915435"/>
            <a:ext cx="1996615" cy="1099954"/>
          </a:xfrm>
          <a:prstGeom prst="rect">
            <a:avLst/>
          </a:prstGeom>
        </p:spPr>
      </p:pic>
      <p:pic>
        <p:nvPicPr>
          <p:cNvPr id="12" name="Picture 12"/>
          <p:cNvPicPr>
            <a:picLocks noChangeAspect="1"/>
          </p:cNvPicPr>
          <p:nvPr/>
        </p:nvPicPr>
        <p:blipFill>
          <a:blip r:embed="rId21"/>
          <a:srcRect/>
          <a:stretch>
            <a:fillRect/>
          </a:stretch>
        </p:blipFill>
        <p:spPr>
          <a:xfrm rot="5638528">
            <a:off x="11262297" y="7082185"/>
            <a:ext cx="1323551" cy="1122141"/>
          </a:xfrm>
          <a:prstGeom prst="rect">
            <a:avLst/>
          </a:prstGeom>
        </p:spPr>
      </p:pic>
      <p:sp>
        <p:nvSpPr>
          <p:cNvPr id="13" name="TextBox 13"/>
          <p:cNvSpPr txBox="1"/>
          <p:nvPr/>
        </p:nvSpPr>
        <p:spPr>
          <a:xfrm>
            <a:off x="2581533" y="2996627"/>
            <a:ext cx="13006498" cy="3308598"/>
          </a:xfrm>
          <a:prstGeom prst="rect">
            <a:avLst/>
          </a:prstGeom>
        </p:spPr>
        <p:txBody>
          <a:bodyPr lIns="0" tIns="0" rIns="0" bIns="0" rtlCol="0" anchor="t">
            <a:spAutoFit/>
          </a:bodyPr>
          <a:lstStyle/>
          <a:p>
            <a:pPr algn="ctr">
              <a:lnSpc>
                <a:spcPts val="12901"/>
              </a:lnSpc>
            </a:pPr>
            <a:r>
              <a:rPr lang="en-US" sz="8000" b="1" dirty="0">
                <a:solidFill>
                  <a:srgbClr val="EB4634"/>
                </a:solidFill>
                <a:latin typeface="Arial" panose="020B0604020202020204" pitchFamily="34" charset="0"/>
                <a:cs typeface="Arial" panose="020B0604020202020204" pitchFamily="34" charset="0"/>
              </a:rPr>
              <a:t>HẸN GẶP LẠI CÁC EM TRONG TIẾT HỌC SAU!</a:t>
            </a:r>
          </a:p>
        </p:txBody>
      </p:sp>
    </p:spTree>
    <p:extLst>
      <p:ext uri="{BB962C8B-B14F-4D97-AF65-F5344CB8AC3E}">
        <p14:creationId xmlns:p14="http://schemas.microsoft.com/office/powerpoint/2010/main" val="423728306"/>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E2DF"/>
        </a:solidFill>
        <a:effectLst/>
      </p:bgPr>
    </p:bg>
    <p:spTree>
      <p:nvGrpSpPr>
        <p:cNvPr id="1" name=""/>
        <p:cNvGrpSpPr/>
        <p:nvPr/>
      </p:nvGrpSpPr>
      <p:grpSpPr>
        <a:xfrm>
          <a:off x="0" y="0"/>
          <a:ext cx="0" cy="0"/>
          <a:chOff x="0" y="0"/>
          <a:chExt cx="0" cy="0"/>
        </a:xfrm>
      </p:grpSpPr>
      <p:grpSp>
        <p:nvGrpSpPr>
          <p:cNvPr id="2" name="Group 2"/>
          <p:cNvGrpSpPr/>
          <p:nvPr/>
        </p:nvGrpSpPr>
        <p:grpSpPr>
          <a:xfrm>
            <a:off x="1572742" y="1489837"/>
            <a:ext cx="15142516" cy="7307327"/>
            <a:chOff x="0" y="0"/>
            <a:chExt cx="5524031" cy="2665733"/>
          </a:xfrm>
        </p:grpSpPr>
        <p:sp>
          <p:nvSpPr>
            <p:cNvPr id="3" name="Freeform 3"/>
            <p:cNvSpPr/>
            <p:nvPr/>
          </p:nvSpPr>
          <p:spPr>
            <a:xfrm>
              <a:off x="0" y="0"/>
              <a:ext cx="5524031" cy="2665733"/>
            </a:xfrm>
            <a:custGeom>
              <a:avLst/>
              <a:gdLst/>
              <a:ahLst/>
              <a:cxnLst/>
              <a:rect l="l" t="t" r="r" b="b"/>
              <a:pathLst>
                <a:path w="5524031" h="2665733">
                  <a:moveTo>
                    <a:pt x="5399571" y="2665733"/>
                  </a:moveTo>
                  <a:lnTo>
                    <a:pt x="124460" y="2665733"/>
                  </a:lnTo>
                  <a:cubicBezTo>
                    <a:pt x="55880" y="2665733"/>
                    <a:pt x="0" y="2609853"/>
                    <a:pt x="0" y="2541273"/>
                  </a:cubicBezTo>
                  <a:lnTo>
                    <a:pt x="0" y="124460"/>
                  </a:lnTo>
                  <a:cubicBezTo>
                    <a:pt x="0" y="55880"/>
                    <a:pt x="55880" y="0"/>
                    <a:pt x="124460" y="0"/>
                  </a:cubicBezTo>
                  <a:lnTo>
                    <a:pt x="5399571" y="0"/>
                  </a:lnTo>
                  <a:cubicBezTo>
                    <a:pt x="5468151" y="0"/>
                    <a:pt x="5524031" y="55880"/>
                    <a:pt x="5524031" y="124460"/>
                  </a:cubicBezTo>
                  <a:lnTo>
                    <a:pt x="5524031" y="2541273"/>
                  </a:lnTo>
                  <a:cubicBezTo>
                    <a:pt x="5524031" y="2609853"/>
                    <a:pt x="5468151" y="2665733"/>
                    <a:pt x="5399571" y="2665733"/>
                  </a:cubicBezTo>
                  <a:close/>
                </a:path>
              </a:pathLst>
            </a:custGeom>
            <a:solidFill>
              <a:schemeClr val="bg1"/>
            </a:solidFill>
          </p:spPr>
          <p:txBody>
            <a:bodyPr/>
            <a:lstStyle/>
            <a:p>
              <a:endParaRPr lang="vi-VN"/>
            </a:p>
          </p:txBody>
        </p:sp>
      </p:grpSp>
      <p:pic>
        <p:nvPicPr>
          <p:cNvPr id="4" name="Picture 4"/>
          <p:cNvPicPr>
            <a:picLocks noChangeAspect="1"/>
          </p:cNvPicPr>
          <p:nvPr/>
        </p:nvPicPr>
        <p:blipFill>
          <a:blip r:embed="rId2"/>
          <a:srcRect/>
          <a:stretch>
            <a:fillRect/>
          </a:stretch>
        </p:blipFill>
        <p:spPr>
          <a:xfrm>
            <a:off x="334309" y="7088975"/>
            <a:ext cx="4512981" cy="4388874"/>
          </a:xfrm>
          <a:prstGeom prst="rect">
            <a:avLst/>
          </a:prstGeom>
        </p:spPr>
      </p:pic>
      <p:pic>
        <p:nvPicPr>
          <p:cNvPr id="5" name="Picture 5"/>
          <p:cNvPicPr>
            <a:picLocks noChangeAspect="1"/>
          </p:cNvPicPr>
          <p:nvPr/>
        </p:nvPicPr>
        <p:blipFill>
          <a:blip r:embed="rId3"/>
          <a:srcRect/>
          <a:stretch>
            <a:fillRect/>
          </a:stretch>
        </p:blipFill>
        <p:spPr>
          <a:xfrm>
            <a:off x="14249400" y="7049415"/>
            <a:ext cx="3150170" cy="4746020"/>
          </a:xfrm>
          <a:prstGeom prst="rect">
            <a:avLst/>
          </a:prstGeom>
        </p:spPr>
      </p:pic>
      <p:sp>
        <p:nvSpPr>
          <p:cNvPr id="8" name="TextBox 8"/>
          <p:cNvSpPr txBox="1"/>
          <p:nvPr/>
        </p:nvSpPr>
        <p:spPr>
          <a:xfrm>
            <a:off x="2209800" y="2095500"/>
            <a:ext cx="13783008" cy="3308598"/>
          </a:xfrm>
          <a:prstGeom prst="rect">
            <a:avLst/>
          </a:prstGeom>
        </p:spPr>
        <p:txBody>
          <a:bodyPr wrap="square" lIns="0" tIns="0" rIns="0" bIns="0" rtlCol="0" anchor="t">
            <a:spAutoFit/>
          </a:bodyPr>
          <a:lstStyle/>
          <a:p>
            <a:pPr algn="ctr">
              <a:lnSpc>
                <a:spcPts val="12898"/>
              </a:lnSpc>
            </a:pPr>
            <a:r>
              <a:rPr lang="en-US" sz="6000" b="1" dirty="0">
                <a:solidFill>
                  <a:srgbClr val="114F9A"/>
                </a:solidFill>
                <a:latin typeface="Arial" panose="020B0604020202020204" pitchFamily="34" charset="0"/>
                <a:cs typeface="Arial" panose="020B0604020202020204" pitchFamily="34" charset="0"/>
              </a:rPr>
              <a:t>BÀI 2: TẬP HỢP VÀ CÁC PHÉP TOÁN TRÊN TẬP HỢP</a:t>
            </a:r>
          </a:p>
        </p:txBody>
      </p:sp>
      <p:grpSp>
        <p:nvGrpSpPr>
          <p:cNvPr id="10" name="Group 9"/>
          <p:cNvGrpSpPr/>
          <p:nvPr/>
        </p:nvGrpSpPr>
        <p:grpSpPr>
          <a:xfrm>
            <a:off x="2590800" y="5806789"/>
            <a:ext cx="13030200" cy="1051747"/>
            <a:chOff x="2590800" y="5806789"/>
            <a:chExt cx="13030200" cy="1051747"/>
          </a:xfrm>
        </p:grpSpPr>
        <p:grpSp>
          <p:nvGrpSpPr>
            <p:cNvPr id="6" name="Group 6"/>
            <p:cNvGrpSpPr/>
            <p:nvPr/>
          </p:nvGrpSpPr>
          <p:grpSpPr>
            <a:xfrm>
              <a:off x="2590800" y="5806789"/>
              <a:ext cx="13030200" cy="1051747"/>
              <a:chOff x="0" y="0"/>
              <a:chExt cx="4066990" cy="660400"/>
            </a:xfrm>
          </p:grpSpPr>
          <p:sp>
            <p:nvSpPr>
              <p:cNvPr id="7" name="Freeform 7"/>
              <p:cNvSpPr/>
              <p:nvPr/>
            </p:nvSpPr>
            <p:spPr>
              <a:xfrm>
                <a:off x="0" y="0"/>
                <a:ext cx="4066990" cy="660400"/>
              </a:xfrm>
              <a:custGeom>
                <a:avLst/>
                <a:gdLst/>
                <a:ahLst/>
                <a:cxnLst/>
                <a:rect l="l" t="t" r="r" b="b"/>
                <a:pathLst>
                  <a:path w="4066990" h="660400">
                    <a:moveTo>
                      <a:pt x="3942530" y="660400"/>
                    </a:moveTo>
                    <a:lnTo>
                      <a:pt x="124460" y="660400"/>
                    </a:lnTo>
                    <a:cubicBezTo>
                      <a:pt x="55880" y="660400"/>
                      <a:pt x="0" y="604520"/>
                      <a:pt x="0" y="535940"/>
                    </a:cubicBezTo>
                    <a:lnTo>
                      <a:pt x="0" y="124460"/>
                    </a:lnTo>
                    <a:cubicBezTo>
                      <a:pt x="0" y="55880"/>
                      <a:pt x="55880" y="0"/>
                      <a:pt x="124460" y="0"/>
                    </a:cubicBezTo>
                    <a:lnTo>
                      <a:pt x="3942530" y="0"/>
                    </a:lnTo>
                    <a:cubicBezTo>
                      <a:pt x="4011110" y="0"/>
                      <a:pt x="4066990" y="55880"/>
                      <a:pt x="4066990" y="124460"/>
                    </a:cubicBezTo>
                    <a:lnTo>
                      <a:pt x="4066990" y="535940"/>
                    </a:lnTo>
                    <a:cubicBezTo>
                      <a:pt x="4066990" y="604520"/>
                      <a:pt x="4011110" y="660400"/>
                      <a:pt x="3942530" y="660400"/>
                    </a:cubicBezTo>
                    <a:close/>
                  </a:path>
                </a:pathLst>
              </a:custGeom>
              <a:solidFill>
                <a:srgbClr val="114F9A"/>
              </a:solidFill>
            </p:spPr>
            <p:txBody>
              <a:bodyPr/>
              <a:lstStyle/>
              <a:p>
                <a:endParaRPr lang="vi-VN"/>
              </a:p>
            </p:txBody>
          </p:sp>
        </p:grpSp>
        <p:sp>
          <p:nvSpPr>
            <p:cNvPr id="9" name="TextBox 9"/>
            <p:cNvSpPr txBox="1"/>
            <p:nvPr/>
          </p:nvSpPr>
          <p:spPr>
            <a:xfrm>
              <a:off x="3212762" y="6132954"/>
              <a:ext cx="11862476" cy="551433"/>
            </a:xfrm>
            <a:prstGeom prst="rect">
              <a:avLst/>
            </a:prstGeom>
          </p:spPr>
          <p:txBody>
            <a:bodyPr wrap="square" lIns="0" tIns="0" rIns="0" bIns="0" rtlCol="0" anchor="t">
              <a:spAutoFit/>
            </a:bodyPr>
            <a:lstStyle/>
            <a:p>
              <a:pPr algn="ctr">
                <a:lnSpc>
                  <a:spcPts val="4299"/>
                </a:lnSpc>
              </a:pPr>
              <a:r>
                <a:rPr lang="en-US" sz="4400" dirty="0" err="1">
                  <a:solidFill>
                    <a:srgbClr val="FFF2F9"/>
                  </a:solidFill>
                  <a:latin typeface="Arial" panose="020B0604020202020204" pitchFamily="34" charset="0"/>
                  <a:cs typeface="Arial" panose="020B0604020202020204" pitchFamily="34" charset="0"/>
                </a:rPr>
                <a:t>Tiết</a:t>
              </a:r>
              <a:r>
                <a:rPr lang="en-US" sz="4400" dirty="0">
                  <a:solidFill>
                    <a:srgbClr val="FFF2F9"/>
                  </a:solidFill>
                  <a:latin typeface="Arial" panose="020B0604020202020204" pitchFamily="34" charset="0"/>
                  <a:cs typeface="Arial" panose="020B0604020202020204" pitchFamily="34" charset="0"/>
                </a:rPr>
                <a:t> 1: CÁC KHÁI NIỆM CƠ BẢN VỀ TẬP HỢP</a:t>
              </a:r>
            </a:p>
          </p:txBody>
        </p:sp>
      </p:grpSp>
    </p:spTree>
    <p:extLst>
      <p:ext uri="{BB962C8B-B14F-4D97-AF65-F5344CB8AC3E}">
        <p14:creationId xmlns:p14="http://schemas.microsoft.com/office/powerpoint/2010/main" val="3865082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grpSp>
        <p:nvGrpSpPr>
          <p:cNvPr id="7" name="Group 7"/>
          <p:cNvGrpSpPr/>
          <p:nvPr/>
        </p:nvGrpSpPr>
        <p:grpSpPr>
          <a:xfrm>
            <a:off x="838200" y="723900"/>
            <a:ext cx="16535400" cy="8975993"/>
            <a:chOff x="0" y="0"/>
            <a:chExt cx="3394510" cy="1093028"/>
          </a:xfrm>
        </p:grpSpPr>
        <p:sp>
          <p:nvSpPr>
            <p:cNvPr id="8"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txBody>
            <a:bodyPr/>
            <a:lstStyle/>
            <a:p>
              <a:endParaRPr lang="vi-VN"/>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7660" b="10068"/>
          <a:stretch>
            <a:fillRect/>
          </a:stretch>
        </p:blipFill>
        <p:spPr>
          <a:xfrm rot="-10800000">
            <a:off x="7361404" y="9242490"/>
            <a:ext cx="3565192" cy="189343"/>
          </a:xfrm>
          <a:prstGeom prst="rect">
            <a:avLst/>
          </a:prstGeom>
        </p:spPr>
      </p:pic>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522" y="9033611"/>
            <a:ext cx="2601372" cy="1253389"/>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47428">
            <a:off x="16558662" y="579479"/>
            <a:ext cx="1404667" cy="77384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92795">
            <a:off x="16722138" y="8607507"/>
            <a:ext cx="2608683" cy="668771"/>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119501">
            <a:off x="-22481" y="-163701"/>
            <a:ext cx="2147648" cy="2034408"/>
          </a:xfrm>
          <a:prstGeom prst="rect">
            <a:avLst/>
          </a:prstGeom>
        </p:spPr>
      </p:pic>
      <p:sp>
        <p:nvSpPr>
          <p:cNvPr id="23" name="TextBox 22"/>
          <p:cNvSpPr txBox="1"/>
          <p:nvPr/>
        </p:nvSpPr>
        <p:spPr>
          <a:xfrm>
            <a:off x="1855826" y="901244"/>
            <a:ext cx="10058400" cy="769441"/>
          </a:xfrm>
          <a:prstGeom prst="rect">
            <a:avLst/>
          </a:prstGeom>
          <a:noFill/>
        </p:spPr>
        <p:txBody>
          <a:bodyPr wrap="square" rtlCol="0">
            <a:spAutoFit/>
          </a:bodyPr>
          <a:lstStyle/>
          <a:p>
            <a:r>
              <a:rPr lang="en-US" sz="4400" b="1" dirty="0">
                <a:solidFill>
                  <a:srgbClr val="C00000"/>
                </a:solidFill>
                <a:latin typeface="Arial" panose="020B0604020202020204" pitchFamily="34" charset="0"/>
                <a:cs typeface="Arial" panose="020B0604020202020204" pitchFamily="34" charset="0"/>
              </a:rPr>
              <a:t>1. </a:t>
            </a:r>
            <a:r>
              <a:rPr lang="en-US" sz="4400" b="1" dirty="0" err="1">
                <a:solidFill>
                  <a:srgbClr val="C00000"/>
                </a:solidFill>
                <a:latin typeface="Arial" panose="020B0604020202020204" pitchFamily="34" charset="0"/>
                <a:cs typeface="Arial" panose="020B0604020202020204" pitchFamily="34" charset="0"/>
              </a:rPr>
              <a:t>Các</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khái</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niệm</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cơ</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bản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về</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tập</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hợp</a:t>
            </a:r>
            <a:endParaRPr lang="en-US" sz="4400"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2000380" y="1838914"/>
            <a:ext cx="3256737"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a. </a:t>
            </a:r>
            <a:r>
              <a:rPr lang="en-US" sz="4000" b="1" dirty="0" err="1">
                <a:solidFill>
                  <a:srgbClr val="002060"/>
                </a:solidFill>
                <a:latin typeface="Arial" panose="020B0604020202020204" pitchFamily="34" charset="0"/>
                <a:cs typeface="Arial" panose="020B0604020202020204" pitchFamily="34" charset="0"/>
              </a:rPr>
              <a:t>Tập</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hợp</a:t>
            </a:r>
            <a:endParaRPr lang="en-US" sz="4000" b="1" dirty="0">
              <a:solidFill>
                <a:srgbClr val="002060"/>
              </a:solidFill>
              <a:latin typeface="Arial" panose="020B0604020202020204" pitchFamily="34" charset="0"/>
              <a:cs typeface="Arial" panose="020B0604020202020204" pitchFamily="34" charset="0"/>
            </a:endParaRPr>
          </a:p>
        </p:txBody>
      </p:sp>
      <p:grpSp>
        <p:nvGrpSpPr>
          <p:cNvPr id="29" name="Group 28"/>
          <p:cNvGrpSpPr/>
          <p:nvPr/>
        </p:nvGrpSpPr>
        <p:grpSpPr>
          <a:xfrm>
            <a:off x="2000380" y="3644767"/>
            <a:ext cx="14521513" cy="5577965"/>
            <a:chOff x="2000380" y="3644767"/>
            <a:chExt cx="14521513" cy="5577965"/>
          </a:xfrm>
        </p:grpSpPr>
        <p:sp>
          <p:nvSpPr>
            <p:cNvPr id="26" name="Rounded Rectangle 25"/>
            <p:cNvSpPr/>
            <p:nvPr/>
          </p:nvSpPr>
          <p:spPr>
            <a:xfrm>
              <a:off x="2000380" y="3941672"/>
              <a:ext cx="1732737" cy="9906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HĐ1</a:t>
              </a:r>
            </a:p>
          </p:txBody>
        </p:sp>
        <p:sp>
          <p:nvSpPr>
            <p:cNvPr id="27" name="Rectangle 26"/>
            <p:cNvSpPr/>
            <p:nvPr/>
          </p:nvSpPr>
          <p:spPr>
            <a:xfrm>
              <a:off x="4056844" y="3644767"/>
              <a:ext cx="12332400"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1,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2.</a:t>
              </a:r>
            </a:p>
          </p:txBody>
        </p:sp>
        <p:sp>
          <p:nvSpPr>
            <p:cNvPr id="28" name="Rectangle 27"/>
            <p:cNvSpPr/>
            <p:nvPr/>
          </p:nvSpPr>
          <p:spPr>
            <a:xfrm>
              <a:off x="2043722" y="6360410"/>
              <a:ext cx="14478171" cy="2862322"/>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p:txBody>
        </p:sp>
      </p:grpSp>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2821" y="2736273"/>
            <a:ext cx="939667" cy="939667"/>
          </a:xfrm>
          <a:prstGeom prst="rect">
            <a:avLst/>
          </a:prstGeom>
        </p:spPr>
      </p:pic>
      <p:sp>
        <p:nvSpPr>
          <p:cNvPr id="31" name="TextBox 30"/>
          <p:cNvSpPr txBox="1"/>
          <p:nvPr/>
        </p:nvSpPr>
        <p:spPr>
          <a:xfrm>
            <a:off x="3360312" y="2815958"/>
            <a:ext cx="11567376" cy="707886"/>
          </a:xfrm>
          <a:prstGeom prst="rect">
            <a:avLst/>
          </a:prstGeom>
          <a:noFill/>
        </p:spPr>
        <p:txBody>
          <a:bodyPr wrap="square" rtlCol="0">
            <a:spAutoFit/>
          </a:bodyPr>
          <a:lstStyle/>
          <a:p>
            <a:r>
              <a:rPr lang="en-US" sz="4000" i="1" dirty="0" err="1">
                <a:latin typeface="Arial" panose="020B0604020202020204" pitchFamily="34" charset="0"/>
                <a:cs typeface="Arial" panose="020B0604020202020204" pitchFamily="34" charset="0"/>
              </a:rPr>
              <a:t>Hoạt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động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HĐ1</a:t>
            </a:r>
            <a:r>
              <a:rPr lang="en-US" sz="4000" i="1" dirty="0">
                <a:latin typeface="Arial" panose="020B0604020202020204" pitchFamily="34" charset="0"/>
                <a:cs typeface="Arial" panose="020B0604020202020204" pitchFamily="34" charset="0"/>
              </a:rPr>
              <a:t>, </a:t>
            </a:r>
            <a:r>
              <a:rPr lang="en-US" sz="4000" b="1" i="1" dirty="0">
                <a:latin typeface="Arial" panose="020B0604020202020204" pitchFamily="34" charset="0"/>
                <a:cs typeface="Arial" panose="020B0604020202020204" pitchFamily="34" charset="0"/>
              </a:rPr>
              <a:t>HĐ2</a:t>
            </a:r>
            <a:r>
              <a:rPr lang="en-US" sz="4000" i="1" dirty="0">
                <a:latin typeface="Arial" panose="020B0604020202020204" pitchFamily="34" charset="0"/>
                <a:cs typeface="Arial" panose="020B0604020202020204" pitchFamily="34"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barn(inVertic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strVal val="#ppt_w+.3"/>
                                          </p:val>
                                        </p:tav>
                                        <p:tav tm="100000">
                                          <p:val>
                                            <p:strVal val="#ppt_w"/>
                                          </p:val>
                                        </p:tav>
                                      </p:tavLst>
                                    </p:anim>
                                    <p:anim calcmode="lin" valueType="num">
                                      <p:cBhvr>
                                        <p:cTn id="26" dur="500" fill="hold"/>
                                        <p:tgtEl>
                                          <p:spTgt spid="29"/>
                                        </p:tgtEl>
                                        <p:attrNameLst>
                                          <p:attrName>ppt_h</p:attrName>
                                        </p:attrNameLst>
                                      </p:cBhvr>
                                      <p:tavLst>
                                        <p:tav tm="0">
                                          <p:val>
                                            <p:strVal val="#ppt_h"/>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srcRect/>
          <a:stretch>
            <a:fillRect/>
          </a:stretch>
        </p:blipFill>
        <p:spPr>
          <a:xfrm rot="284039">
            <a:off x="4950586" y="1242556"/>
            <a:ext cx="1323551" cy="1122141"/>
          </a:xfrm>
          <a:prstGeom prst="rect">
            <a:avLst/>
          </a:prstGeom>
        </p:spPr>
      </p:pic>
      <p:pic>
        <p:nvPicPr>
          <p:cNvPr id="14" name="Picture 14"/>
          <p:cNvPicPr>
            <a:picLocks noChangeAspect="1"/>
          </p:cNvPicPr>
          <p:nvPr/>
        </p:nvPicPr>
        <p:blipFill>
          <a:blip r:embed="rId3"/>
          <a:srcRect/>
          <a:stretch>
            <a:fillRect/>
          </a:stretch>
        </p:blipFill>
        <p:spPr>
          <a:xfrm rot="10564390">
            <a:off x="1065570" y="7969102"/>
            <a:ext cx="1323551" cy="112214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2795">
            <a:off x="16722138" y="8607507"/>
            <a:ext cx="2608683" cy="668771"/>
          </a:xfrm>
          <a:prstGeom prst="rect">
            <a:avLst/>
          </a:prstGeom>
        </p:spPr>
      </p:pic>
      <p:grpSp>
        <p:nvGrpSpPr>
          <p:cNvPr id="21" name="Group 7"/>
          <p:cNvGrpSpPr/>
          <p:nvPr/>
        </p:nvGrpSpPr>
        <p:grpSpPr>
          <a:xfrm>
            <a:off x="838200" y="1104900"/>
            <a:ext cx="16535400" cy="8594993"/>
            <a:chOff x="0" y="0"/>
            <a:chExt cx="3394510" cy="1093028"/>
          </a:xfrm>
        </p:grpSpPr>
        <p:sp>
          <p:nvSpPr>
            <p:cNvPr id="22"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txBody>
            <a:bodyPr/>
            <a:lstStyle/>
            <a:p>
              <a:endParaRPr lang="vi-VN"/>
            </a:p>
          </p:txBody>
        </p:sp>
      </p:grpSp>
      <p:pic>
        <p:nvPicPr>
          <p:cNvPr id="23" name="Picture 13"/>
          <p:cNvPicPr>
            <a:picLocks noChangeAspect="1"/>
          </p:cNvPicPr>
          <p:nvPr/>
        </p:nvPicPr>
        <p:blipFill>
          <a:blip r:embed="rId6">
            <a:alphaModFix amt="73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16424" y="797137"/>
            <a:ext cx="2978951" cy="997948"/>
          </a:xfrm>
          <a:prstGeom prst="rect">
            <a:avLst/>
          </a:prstGeom>
        </p:spPr>
      </p:pic>
      <p:pic>
        <p:nvPicPr>
          <p:cNvPr id="24"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77460" y="1343840"/>
            <a:ext cx="1546321" cy="902489"/>
          </a:xfrm>
          <a:prstGeom prst="rect">
            <a:avLst/>
          </a:prstGeom>
        </p:spPr>
      </p:pic>
      <p:pic>
        <p:nvPicPr>
          <p:cNvPr id="2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95559" y="1538781"/>
            <a:ext cx="1776788" cy="2070410"/>
          </a:xfrm>
          <a:prstGeom prst="rect">
            <a:avLst/>
          </a:prstGeom>
        </p:spPr>
      </p:pic>
      <p:pic>
        <p:nvPicPr>
          <p:cNvPr id="2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413787">
            <a:off x="960161" y="7991078"/>
            <a:ext cx="2123695" cy="2159024"/>
          </a:xfrm>
          <a:prstGeom prst="rect">
            <a:avLst/>
          </a:prstGeom>
        </p:spPr>
      </p:pic>
      <p:sp>
        <p:nvSpPr>
          <p:cNvPr id="27" name="Rectangle 26"/>
          <p:cNvSpPr/>
          <p:nvPr/>
        </p:nvSpPr>
        <p:spPr>
          <a:xfrm>
            <a:off x="1326719" y="4043072"/>
            <a:ext cx="16074590" cy="4154984"/>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a) Nam có là phần tử của tập hợp A.</a:t>
            </a:r>
          </a:p>
          <a:p>
            <a:pPr algn="just">
              <a:lnSpc>
                <a:spcPct val="150000"/>
              </a:lnSpc>
            </a:pP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Ngân không là phần tử của tập hợp B.</a:t>
            </a:r>
          </a:p>
          <a:p>
            <a:pPr algn="just">
              <a:lnSpc>
                <a:spcPct val="150000"/>
              </a:lnSpc>
            </a:pPr>
            <a:r>
              <a:rPr lang="vi-VN" sz="4400" dirty="0">
                <a:latin typeface="Arial" panose="020B0604020202020204" pitchFamily="34" charset="0"/>
                <a:cs typeface="Arial" panose="020B0604020202020204" pitchFamily="34" charset="0"/>
              </a:rPr>
              <a:t>b) Tập hợp A</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 {Nam; Hương; Tú; Khánh; Bình; Chi; Ngân}</a:t>
            </a:r>
          </a:p>
          <a:p>
            <a:pPr algn="just">
              <a:lnSpc>
                <a:spcPct val="150000"/>
              </a:lnSpc>
            </a:pP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Tập hợp B = {Hương; Khánh; Hiền; Chi; Bình; Lam; Tú; Hân}</a:t>
            </a:r>
          </a:p>
        </p:txBody>
      </p:sp>
      <p:grpSp>
        <p:nvGrpSpPr>
          <p:cNvPr id="30" name="Group 29"/>
          <p:cNvGrpSpPr/>
          <p:nvPr/>
        </p:nvGrpSpPr>
        <p:grpSpPr>
          <a:xfrm>
            <a:off x="3263041" y="1722136"/>
            <a:ext cx="3817565" cy="2079545"/>
            <a:chOff x="3506439" y="1847264"/>
            <a:chExt cx="3817565" cy="2079545"/>
          </a:xfrm>
        </p:grpSpPr>
        <p:pic>
          <p:nvPicPr>
            <p:cNvPr id="28" name="Picture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29" name="TextBox 28"/>
            <p:cNvSpPr txBox="1"/>
            <p:nvPr/>
          </p:nvSpPr>
          <p:spPr>
            <a:xfrm>
              <a:off x="3776951" y="2353724"/>
              <a:ext cx="3276539"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left)">
                                      <p:cBhvr>
                                        <p:cTn id="7" dur="500"/>
                                        <p:tgtEl>
                                          <p:spTgt spid="27">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wipe(left)">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 calcmode="lin" valueType="num">
                                      <p:cBhvr additive="base">
                                        <p:cTn id="15" dur="500"/>
                                        <p:tgtEl>
                                          <p:spTgt spid="27">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27">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anim calcmode="lin" valueType="num">
                                      <p:cBhvr additive="base">
                                        <p:cTn id="19" dur="500"/>
                                        <p:tgtEl>
                                          <p:spTgt spid="2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9"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4112"/>
          <a:stretch>
            <a:fillRect/>
          </a:stretch>
        </p:blipFill>
        <p:spPr>
          <a:xfrm rot="5400000">
            <a:off x="4506194" y="-2923303"/>
            <a:ext cx="8894609" cy="16687800"/>
          </a:xfrm>
          <a:prstGeom prst="rect">
            <a:avLst/>
          </a:prstGeom>
        </p:spPr>
      </p:pic>
      <p:pic>
        <p:nvPicPr>
          <p:cNvPr id="10" name="Picture 4"/>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58456" y="489309"/>
            <a:ext cx="2403820" cy="818290"/>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996992" flipH="1">
            <a:off x="14646445" y="7468366"/>
            <a:ext cx="2479672" cy="2520923"/>
          </a:xfrm>
          <a:prstGeom prst="rect">
            <a:avLst/>
          </a:prstGeom>
        </p:spPr>
      </p:pic>
      <p:pic>
        <p:nvPicPr>
          <p:cNvPr id="12"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62257" y="-486273"/>
            <a:ext cx="2825743" cy="2676749"/>
          </a:xfrm>
          <a:prstGeom prst="rect">
            <a:avLst/>
          </a:prstGeom>
        </p:spPr>
      </p:pic>
      <p:pic>
        <p:nvPicPr>
          <p:cNvPr id="13"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92795">
            <a:off x="4597983" y="9776510"/>
            <a:ext cx="2416216" cy="619430"/>
          </a:xfrm>
          <a:prstGeom prst="rect">
            <a:avLst/>
          </a:prstGeom>
        </p:spPr>
      </p:pic>
      <p:pic>
        <p:nvPicPr>
          <p:cNvPr id="14"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72088">
            <a:off x="16693132" y="4096501"/>
            <a:ext cx="1996615" cy="1099954"/>
          </a:xfrm>
          <a:prstGeom prst="rect">
            <a:avLst/>
          </a:prstGeom>
        </p:spPr>
      </p:pic>
      <p:sp>
        <p:nvSpPr>
          <p:cNvPr id="15" name="Rounded Rectangle 14"/>
          <p:cNvSpPr/>
          <p:nvPr/>
        </p:nvSpPr>
        <p:spPr>
          <a:xfrm>
            <a:off x="2888757" y="1910384"/>
            <a:ext cx="1732737" cy="990600"/>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HĐ2</a:t>
            </a:r>
          </a:p>
        </p:txBody>
      </p:sp>
      <p:sp>
        <p:nvSpPr>
          <p:cNvPr id="16" name="Rectangle 15"/>
          <p:cNvSpPr/>
          <p:nvPr/>
        </p:nvSpPr>
        <p:spPr>
          <a:xfrm>
            <a:off x="4873823" y="2051741"/>
            <a:ext cx="3174267" cy="707886"/>
          </a:xfrm>
          <a:prstGeom prst="rect">
            <a:avLst/>
          </a:prstGeom>
        </p:spPr>
        <p:txBody>
          <a:bodyPr wrap="none">
            <a:spAutoFit/>
          </a:bodyPr>
          <a:lstStyle/>
          <a:p>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a:t>
            </a:r>
          </a:p>
        </p:txBody>
      </p:sp>
      <p:sp>
        <p:nvSpPr>
          <p:cNvPr id="17" name="Rectangle 16"/>
          <p:cNvSpPr/>
          <p:nvPr/>
        </p:nvSpPr>
        <p:spPr>
          <a:xfrm>
            <a:off x="2960460" y="3144120"/>
            <a:ext cx="12339781" cy="470898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 = {châu Á; châu Âu; châu Đại Dương; châu Mĩ; châu Nam Cực; châu Phi}.</a:t>
            </a:r>
          </a:p>
          <a:p>
            <a:pPr algn="just">
              <a:lnSpc>
                <a:spcPct val="150000"/>
              </a:lnSpc>
            </a:pPr>
            <a:r>
              <a:rPr lang="vi-VN" sz="4000"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Hãy chỉ ra tính chất đặc trưng cho các phần tử của tập hợp C.</a:t>
            </a:r>
          </a:p>
          <a:p>
            <a:pPr algn="just">
              <a:lnSpc>
                <a:spcPct val="150000"/>
              </a:lnSpc>
            </a:pP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Tập hợp C có bao nhiêu phần tử?</a:t>
            </a:r>
            <a:endParaRPr lang="en-US" sz="4000" dirty="0">
              <a:latin typeface="Arial" panose="020B0604020202020204" pitchFamily="34" charset="0"/>
              <a:cs typeface="Arial" panose="020B0604020202020204" pitchFamily="34" charset="0"/>
            </a:endParaRPr>
          </a:p>
        </p:txBody>
      </p:sp>
      <p:sp>
        <p:nvSpPr>
          <p:cNvPr id="18" name="Right Arrow 17"/>
          <p:cNvSpPr/>
          <p:nvPr/>
        </p:nvSpPr>
        <p:spPr>
          <a:xfrm>
            <a:off x="6858000" y="6187460"/>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37578" y="6046857"/>
            <a:ext cx="6240422" cy="707886"/>
          </a:xfrm>
          <a:prstGeom prst="rect">
            <a:avLst/>
          </a:prstGeom>
          <a:noFill/>
        </p:spPr>
        <p:txBody>
          <a:bodyPr wrap="square" rtlCol="0">
            <a:spAutoFit/>
          </a:bodyPr>
          <a:lstStyle/>
          <a:p>
            <a:r>
              <a:rPr lang="en-US" sz="4000" dirty="0" err="1">
                <a:solidFill>
                  <a:srgbClr val="C00000"/>
                </a:solidFill>
                <a:latin typeface="Arial" panose="020B0604020202020204" pitchFamily="34" charset="0"/>
                <a:cs typeface="Arial" panose="020B0604020202020204" pitchFamily="34" charset="0"/>
              </a:rPr>
              <a:t>Các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châu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lục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trên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Trái</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Đất</a:t>
            </a:r>
            <a:endParaRPr lang="en-US" sz="4000" dirty="0">
              <a:solidFill>
                <a:srgbClr val="C00000"/>
              </a:solidFill>
              <a:latin typeface="Arial" panose="020B0604020202020204" pitchFamily="34" charset="0"/>
              <a:cs typeface="Arial" panose="020B0604020202020204" pitchFamily="34" charset="0"/>
            </a:endParaRPr>
          </a:p>
        </p:txBody>
      </p:sp>
      <p:sp>
        <p:nvSpPr>
          <p:cNvPr id="21" name="Right Arrow 20"/>
          <p:cNvSpPr/>
          <p:nvPr/>
        </p:nvSpPr>
        <p:spPr>
          <a:xfrm rot="1477349">
            <a:off x="6953112" y="7890413"/>
            <a:ext cx="1000456" cy="42667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249298" y="8020942"/>
            <a:ext cx="2757458" cy="707886"/>
          </a:xfrm>
          <a:prstGeom prst="rect">
            <a:avLst/>
          </a:prstGeom>
          <a:noFill/>
        </p:spPr>
        <p:txBody>
          <a:bodyPr wrap="square" rtlCol="0">
            <a:spAutoFit/>
          </a:bodyPr>
          <a:lstStyle/>
          <a:p>
            <a:r>
              <a:rPr lang="en-US" sz="4000" dirty="0">
                <a:solidFill>
                  <a:srgbClr val="C00000"/>
                </a:solidFill>
                <a:latin typeface="Arial" panose="020B0604020202020204" pitchFamily="34" charset="0"/>
                <a:cs typeface="Arial" panose="020B0604020202020204" pitchFamily="34" charset="0"/>
              </a:rPr>
              <a:t>6 </a:t>
            </a:r>
            <a:r>
              <a:rPr lang="en-US" sz="4000" dirty="0" err="1">
                <a:solidFill>
                  <a:srgbClr val="C00000"/>
                </a:solidFill>
                <a:latin typeface="Arial" panose="020B0604020202020204" pitchFamily="34" charset="0"/>
                <a:cs typeface="Arial" panose="020B0604020202020204" pitchFamily="34" charset="0"/>
              </a:rPr>
              <a:t>phần</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tử</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23088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par>
                                <p:cTn id="9" presetID="16" presetClass="entr" presetSubtype="2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47428">
            <a:off x="-445982" y="9456734"/>
            <a:ext cx="1404667" cy="773844"/>
          </a:xfrm>
          <a:prstGeom prst="rect">
            <a:avLst/>
          </a:prstGeom>
        </p:spPr>
      </p:pic>
      <p:sp>
        <p:nvSpPr>
          <p:cNvPr id="16" name="Rounded Rectangle 15"/>
          <p:cNvSpPr/>
          <p:nvPr/>
        </p:nvSpPr>
        <p:spPr>
          <a:xfrm>
            <a:off x="858859" y="925068"/>
            <a:ext cx="16494042" cy="8763000"/>
          </a:xfrm>
          <a:prstGeom prst="roundRect">
            <a:avLst>
              <a:gd name="adj" fmla="val 785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5"/>
          <p:cNvPicPr>
            <a:picLocks noChangeAspect="1"/>
          </p:cNvPicPr>
          <p:nvPr/>
        </p:nvPicPr>
        <p:blipFill>
          <a:blip r:embed="rId5">
            <a:alphaModFix amt="73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48600" y="566274"/>
            <a:ext cx="2168402" cy="726415"/>
          </a:xfrm>
          <a:prstGeom prst="rect">
            <a:avLst/>
          </a:prstGeom>
        </p:spPr>
      </p:pic>
      <p:pic>
        <p:nvPicPr>
          <p:cNvPr id="18"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30240" y="7611521"/>
            <a:ext cx="2825743" cy="2676749"/>
          </a:xfrm>
          <a:prstGeom prst="rect">
            <a:avLst/>
          </a:prstGeom>
        </p:spPr>
      </p:pic>
      <p:pic>
        <p:nvPicPr>
          <p:cNvPr id="19"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8859" y="311813"/>
            <a:ext cx="1351544" cy="1655566"/>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631" y="2279192"/>
            <a:ext cx="3103427" cy="7231267"/>
          </a:xfrm>
          <a:prstGeom prst="rect">
            <a:avLst/>
          </a:prstGeom>
        </p:spPr>
      </p:pic>
      <p:sp>
        <p:nvSpPr>
          <p:cNvPr id="21" name="Rounded Rectangular Callout 20"/>
          <p:cNvSpPr/>
          <p:nvPr/>
        </p:nvSpPr>
        <p:spPr>
          <a:xfrm>
            <a:off x="5114713" y="1905944"/>
            <a:ext cx="11272881" cy="1637357"/>
          </a:xfrm>
          <a:prstGeom prst="wedgeRoundRectCallout">
            <a:avLst>
              <a:gd name="adj1" fmla="val -58243"/>
              <a:gd name="adj2" fmla="val -1156"/>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Có những cách nào để mô tả một tập hợp?</a:t>
            </a: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53600" y="4156556"/>
            <a:ext cx="1295400" cy="1432964"/>
          </a:xfrm>
          <a:prstGeom prst="rect">
            <a:avLst/>
          </a:prstGeom>
        </p:spPr>
      </p:pic>
      <p:sp>
        <p:nvSpPr>
          <p:cNvPr id="23" name="Rectangle 22"/>
          <p:cNvSpPr/>
          <p:nvPr/>
        </p:nvSpPr>
        <p:spPr>
          <a:xfrm>
            <a:off x="5659988" y="5672320"/>
            <a:ext cx="9802269"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 a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hợp</a:t>
            </a:r>
            <a:r>
              <a:rPr lang="en-US" sz="4400" dirty="0">
                <a:latin typeface="Arial" panose="020B0604020202020204" pitchFamily="34" charset="0"/>
                <a:cs typeface="Arial" panose="020B0604020202020204" pitchFamily="34" charset="0"/>
              </a:rPr>
              <a:t> S ta </a:t>
            </a:r>
            <a:r>
              <a:rPr lang="en-US" sz="4400" dirty="0" err="1">
                <a:latin typeface="Arial" panose="020B0604020202020204" pitchFamily="34" charset="0"/>
                <a:cs typeface="Arial" panose="020B0604020202020204" pitchFamily="34" charset="0"/>
              </a:rPr>
              <a:t>sử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hiệu</a:t>
            </a:r>
            <a:r>
              <a:rPr lang="en-US" sz="4400" dirty="0">
                <a:latin typeface="Arial" panose="020B0604020202020204" pitchFamily="34" charset="0"/>
                <a:cs typeface="Arial" panose="020B0604020202020204"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strVal val="#ppt_w+.3"/>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76287">
            <a:off x="17099444" y="7710506"/>
            <a:ext cx="1636855" cy="1434481"/>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2795">
            <a:off x="13747271" y="9349285"/>
            <a:ext cx="2608683" cy="668771"/>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4441342" y="-3218855"/>
            <a:ext cx="8991602" cy="17221202"/>
          </a:xfrm>
          <a:prstGeom prst="rect">
            <a:avLst/>
          </a:prstGeom>
        </p:spPr>
      </p:pic>
      <p:grpSp>
        <p:nvGrpSpPr>
          <p:cNvPr id="20" name="Group 6"/>
          <p:cNvGrpSpPr/>
          <p:nvPr/>
        </p:nvGrpSpPr>
        <p:grpSpPr>
          <a:xfrm>
            <a:off x="3362782" y="-405377"/>
            <a:ext cx="11562436" cy="3057395"/>
            <a:chOff x="0" y="0"/>
            <a:chExt cx="15416581" cy="4076527"/>
          </a:xfrm>
        </p:grpSpPr>
        <p:pic>
          <p:nvPicPr>
            <p:cNvPr id="21"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755634" y="3468456"/>
              <a:ext cx="660947" cy="608071"/>
            </a:xfrm>
            <a:prstGeom prst="rect">
              <a:avLst/>
            </a:prstGeom>
          </p:spPr>
        </p:pic>
        <p:pic>
          <p:nvPicPr>
            <p:cNvPr id="22"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3468456"/>
              <a:ext cx="660947" cy="608071"/>
            </a:xfrm>
            <a:prstGeom prst="rect">
              <a:avLst/>
            </a:prstGeom>
          </p:spPr>
        </p:pic>
        <p:grpSp>
          <p:nvGrpSpPr>
            <p:cNvPr id="23" name="Group 9"/>
            <p:cNvGrpSpPr/>
            <p:nvPr/>
          </p:nvGrpSpPr>
          <p:grpSpPr>
            <a:xfrm rot="-5400000">
              <a:off x="13161762" y="1740074"/>
              <a:ext cx="3772491" cy="292343"/>
              <a:chOff x="0" y="0"/>
              <a:chExt cx="1884680" cy="146050"/>
            </a:xfrm>
          </p:grpSpPr>
          <p:sp>
            <p:nvSpPr>
              <p:cNvPr id="26"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nvGrpSpPr>
            <p:cNvPr id="24" name="Group 11"/>
            <p:cNvGrpSpPr/>
            <p:nvPr/>
          </p:nvGrpSpPr>
          <p:grpSpPr>
            <a:xfrm rot="-5400000">
              <a:off x="-1593872" y="1740074"/>
              <a:ext cx="3772491" cy="292343"/>
              <a:chOff x="0" y="0"/>
              <a:chExt cx="1884680" cy="146050"/>
            </a:xfrm>
          </p:grpSpPr>
          <p:sp>
            <p:nvSpPr>
              <p:cNvPr id="25"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txBody>
              <a:bodyPr/>
              <a:lstStyle/>
              <a:p>
                <a:endParaRPr lang="vi-VN"/>
              </a:p>
            </p:txBody>
          </p:sp>
        </p:grpSp>
      </p:grpSp>
      <p:pic>
        <p:nvPicPr>
          <p:cNvPr id="2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34873" y="-737790"/>
            <a:ext cx="2825743" cy="2676749"/>
          </a:xfrm>
          <a:prstGeom prst="rect">
            <a:avLst/>
          </a:prstGeom>
        </p:spPr>
      </p:pic>
      <p:pic>
        <p:nvPicPr>
          <p:cNvPr id="28"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5587162" y="7732798"/>
            <a:ext cx="2432581" cy="2473049"/>
          </a:xfrm>
          <a:prstGeom prst="rect">
            <a:avLst/>
          </a:prstGeom>
        </p:spPr>
      </p:pic>
      <p:grpSp>
        <p:nvGrpSpPr>
          <p:cNvPr id="29" name="Group 28"/>
          <p:cNvGrpSpPr/>
          <p:nvPr/>
        </p:nvGrpSpPr>
        <p:grpSpPr>
          <a:xfrm>
            <a:off x="7208549" y="803666"/>
            <a:ext cx="3817565" cy="2079545"/>
            <a:chOff x="3506439" y="1847264"/>
            <a:chExt cx="3817565" cy="2079545"/>
          </a:xfrm>
        </p:grpSpPr>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6439" y="1847264"/>
              <a:ext cx="3817565" cy="2079545"/>
            </a:xfrm>
            <a:prstGeom prst="rect">
              <a:avLst/>
            </a:prstGeom>
          </p:spPr>
        </p:pic>
        <p:sp>
          <p:nvSpPr>
            <p:cNvPr id="31" name="TextBox 30"/>
            <p:cNvSpPr txBox="1"/>
            <p:nvPr/>
          </p:nvSpPr>
          <p:spPr>
            <a:xfrm>
              <a:off x="3776951" y="2353724"/>
              <a:ext cx="3276539" cy="769441"/>
            </a:xfrm>
            <a:prstGeom prst="rect">
              <a:avLst/>
            </a:prstGeom>
            <a:noFill/>
          </p:spPr>
          <p:txBody>
            <a:bodyPr wrap="square" rtlCol="0">
              <a:spAutoFit/>
            </a:bodyPr>
            <a:lstStyle/>
            <a:p>
              <a:pPr algn="ctr"/>
              <a:r>
                <a:rPr lang="en-US" sz="4400" b="1" dirty="0">
                  <a:solidFill>
                    <a:srgbClr val="C00000"/>
                  </a:solidFill>
                  <a:latin typeface="Arial" panose="020B0604020202020204" pitchFamily="34" charset="0"/>
                  <a:cs typeface="Arial" panose="020B0604020202020204" pitchFamily="34" charset="0"/>
                </a:rPr>
                <a:t>KẾT LUẬN</a:t>
              </a:r>
            </a:p>
          </p:txBody>
        </p:sp>
      </p:grpSp>
      <p:sp>
        <p:nvSpPr>
          <p:cNvPr id="32" name="Rectangle 31"/>
          <p:cNvSpPr/>
          <p:nvPr/>
        </p:nvSpPr>
        <p:spPr>
          <a:xfrm>
            <a:off x="2040643" y="2883211"/>
            <a:ext cx="14834485"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Có thể mô tả một tập hợp bằng một trong hai cách sau:</a:t>
            </a:r>
          </a:p>
          <a:p>
            <a:pPr algn="just">
              <a:lnSpc>
                <a:spcPct val="150000"/>
              </a:lnSpc>
            </a:pPr>
            <a:r>
              <a:rPr lang="vi-VN" sz="4000" b="1" dirty="0">
                <a:latin typeface="Arial" panose="020B0604020202020204" pitchFamily="34" charset="0"/>
                <a:cs typeface="Arial" panose="020B0604020202020204" pitchFamily="34" charset="0"/>
              </a:rPr>
              <a:t>Cách 1: </a:t>
            </a:r>
            <a:r>
              <a:rPr lang="vi-VN" sz="4000" dirty="0">
                <a:latin typeface="Arial" panose="020B0604020202020204" pitchFamily="34" charset="0"/>
                <a:cs typeface="Arial" panose="020B0604020202020204" pitchFamily="34" charset="0"/>
              </a:rPr>
              <a:t>Liệt kê các phần tử của tập hợp.</a:t>
            </a:r>
          </a:p>
          <a:p>
            <a:pPr algn="just">
              <a:lnSpc>
                <a:spcPct val="150000"/>
              </a:lnSpc>
            </a:pPr>
            <a:r>
              <a:rPr lang="vi-VN" sz="4000" b="1" dirty="0">
                <a:latin typeface="Arial" panose="020B0604020202020204" pitchFamily="34" charset="0"/>
                <a:cs typeface="Arial" panose="020B0604020202020204" pitchFamily="34" charset="0"/>
              </a:rPr>
              <a:t>Cách 2: </a:t>
            </a:r>
            <a:r>
              <a:rPr lang="vi-VN" sz="4000" dirty="0">
                <a:latin typeface="Arial" panose="020B0604020202020204" pitchFamily="34" charset="0"/>
                <a:cs typeface="Arial" panose="020B0604020202020204" pitchFamily="34" charset="0"/>
              </a:rPr>
              <a:t>Chỉ ra tính chất đặc trưng cho các phần tử của tập hợp.</a:t>
            </a:r>
          </a:p>
        </p:txBody>
      </p:sp>
      <p:sp>
        <p:nvSpPr>
          <p:cNvPr id="33" name="Rounded Rectangle 32"/>
          <p:cNvSpPr/>
          <p:nvPr/>
        </p:nvSpPr>
        <p:spPr>
          <a:xfrm>
            <a:off x="4190930" y="6125911"/>
            <a:ext cx="9852800" cy="272761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latin typeface="Arial" panose="020B0604020202020204" pitchFamily="34" charset="0"/>
                <a:cs typeface="Arial" panose="020B0604020202020204" pitchFamily="34" charset="0"/>
              </a:rPr>
              <a:t>a ∈ S: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a:p>
            <a:pPr algn="just">
              <a:lnSpc>
                <a:spcPct val="150000"/>
              </a:lnSpc>
            </a:pPr>
            <a:r>
              <a:rPr lang="en-US" sz="4000" dirty="0">
                <a:solidFill>
                  <a:schemeClr val="tx1"/>
                </a:solidFill>
                <a:latin typeface="Arial" panose="020B0604020202020204" pitchFamily="34" charset="0"/>
                <a:cs typeface="Arial" panose="020B0604020202020204" pitchFamily="34" charset="0"/>
              </a:rPr>
              <a:t>a ∉ S: </a:t>
            </a:r>
            <a:r>
              <a:rPr lang="en-US" sz="4000" dirty="0" err="1">
                <a:solidFill>
                  <a:schemeClr val="tx1"/>
                </a:solidFill>
                <a:latin typeface="Arial" panose="020B0604020202020204" pitchFamily="34" charset="0"/>
                <a:cs typeface="Arial" panose="020B0604020202020204" pitchFamily="34" charset="0"/>
              </a:rPr>
              <a:t>phần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tử</a:t>
            </a:r>
            <a:r>
              <a:rPr lang="en-US" sz="4000" dirty="0">
                <a:solidFill>
                  <a:schemeClr val="tx1"/>
                </a:solidFill>
                <a:latin typeface="Arial" panose="020B0604020202020204" pitchFamily="34" charset="0"/>
                <a:cs typeface="Arial" panose="020B0604020202020204" pitchFamily="34" charset="0"/>
              </a:rPr>
              <a:t> a </a:t>
            </a:r>
            <a:r>
              <a:rPr lang="en-US" sz="4000" dirty="0" err="1">
                <a:solidFill>
                  <a:schemeClr val="tx1"/>
                </a:solidFill>
                <a:latin typeface="Arial" panose="020B0604020202020204" pitchFamily="34" charset="0"/>
                <a:cs typeface="Arial" panose="020B0604020202020204" pitchFamily="34" charset="0"/>
              </a:rPr>
              <a:t>không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thuộc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S.</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wipe(left)">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 calcmode="lin" valueType="num">
                                      <p:cBhvr additive="base">
                                        <p:cTn id="17" dur="500"/>
                                        <p:tgtEl>
                                          <p:spTgt spid="3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2">
                                            <p:txEl>
                                              <p:pRg st="2" end="2"/>
                                            </p:txEl>
                                          </p:spTgt>
                                        </p:tgtEl>
                                        <p:attrNameLst>
                                          <p:attrName>style.visibility</p:attrName>
                                        </p:attrNameLst>
                                      </p:cBhvr>
                                      <p:to>
                                        <p:strVal val="visible"/>
                                      </p:to>
                                    </p:set>
                                    <p:anim calcmode="lin" valueType="num">
                                      <p:cBhvr additive="base">
                                        <p:cTn id="21" dur="500"/>
                                        <p:tgtEl>
                                          <p:spTgt spid="3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dissolv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 t="10625" b="1062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5483"/>
          <a:stretch>
            <a:fillRect/>
          </a:stretch>
        </p:blipFill>
        <p:spPr>
          <a:xfrm rot="5400000">
            <a:off x="4305299" y="-2971800"/>
            <a:ext cx="9220198" cy="167640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75176" y="-718114"/>
            <a:ext cx="1563095" cy="2232993"/>
          </a:xfrm>
          <a:prstGeom prst="rect">
            <a:avLst/>
          </a:prstGeom>
        </p:spPr>
      </p:pic>
      <p:sp>
        <p:nvSpPr>
          <p:cNvPr id="5" name="Rounded Rectangle 4"/>
          <p:cNvSpPr/>
          <p:nvPr/>
        </p:nvSpPr>
        <p:spPr>
          <a:xfrm>
            <a:off x="2128520" y="1512339"/>
            <a:ext cx="2216643" cy="1099516"/>
          </a:xfrm>
          <a:prstGeom prst="roundRect">
            <a:avLst/>
          </a:prstGeom>
          <a:solidFill>
            <a:schemeClr val="accent3">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4" name="TextBox 3"/>
              <p:cNvSpPr txBox="1"/>
              <p:nvPr/>
            </p:nvSpPr>
            <p:spPr>
              <a:xfrm>
                <a:off x="4795520" y="1588539"/>
                <a:ext cx="11811000"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D = {n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mbria Math" panose="02040503050406030204" pitchFamily="18" charset="0"/>
                        <a:cs typeface="Arial" panose="020B0604020202020204" pitchFamily="34" charset="0"/>
                      </a:rPr>
                      <m:t>ℕ</m:t>
                    </m:r>
                  </m:oMath>
                </a14:m>
                <a:r>
                  <a:rPr lang="en-US" sz="4000" dirty="0">
                    <a:latin typeface="Arial" panose="020B0604020202020204" pitchFamily="34" charset="0"/>
                    <a:cs typeface="Arial" panose="020B0604020202020204" pitchFamily="34" charset="0"/>
                  </a:rPr>
                  <a:t>| 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5 &lt; n &lt; 20}</a:t>
                </a:r>
              </a:p>
            </p:txBody>
          </p:sp>
        </mc:Choice>
        <mc:Fallback xmlns="">
          <p:sp>
            <p:nvSpPr>
              <p:cNvPr id="4" name="TextBox 3"/>
              <p:cNvSpPr txBox="1">
                <a:spLocks noRot="1" noChangeAspect="1" noMove="1" noResize="1" noEditPoints="1" noAdjustHandles="1" noChangeArrowheads="1" noChangeShapeType="1" noTextEdit="1"/>
              </p:cNvSpPr>
              <p:nvPr/>
            </p:nvSpPr>
            <p:spPr>
              <a:xfrm>
                <a:off x="4795520" y="1588539"/>
                <a:ext cx="11811000" cy="901593"/>
              </a:xfrm>
              <a:prstGeom prst="rect">
                <a:avLst/>
              </a:prstGeom>
              <a:blipFill rotWithShape="0">
                <a:blip r:embed="rId9"/>
                <a:stretch>
                  <a:fillRect l="-1859" b="-292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95400" y="2713455"/>
                <a:ext cx="15687040" cy="3785652"/>
              </a:xfrm>
              <a:prstGeom prst="rect">
                <a:avLst/>
              </a:prstGeom>
              <a:noFill/>
            </p:spPr>
            <p:txBody>
              <a:bodyPr wrap="square" rtlCol="0">
                <a:spAutoFit/>
              </a:bodyPr>
              <a:lstStyle/>
              <a:p>
                <a:pPr marL="742950" indent="-742950" algn="just">
                  <a:lnSpc>
                    <a:spcPct val="150000"/>
                  </a:lnSpc>
                  <a:buAutoNum type="alphaLcParenR"/>
                </a:pP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5; 12; 17; 18,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tâp</a:t>
                </a:r>
                <a:r>
                  <a:rPr lang="en-US" sz="4000" dirty="0">
                    <a:latin typeface="Arial" panose="020B0604020202020204" pitchFamily="34" charset="0"/>
                    <a:cs typeface="Arial" panose="020B0604020202020204" pitchFamily="34" charset="0"/>
                  </a:rPr>
                  <a:t> D?</a:t>
                </a:r>
              </a:p>
            </p:txBody>
          </p:sp>
        </mc:Choice>
        <mc:Fallback xmlns="">
          <p:sp>
            <p:nvSpPr>
              <p:cNvPr id="7" name="TextBox 6"/>
              <p:cNvSpPr txBox="1">
                <a:spLocks noRot="1" noChangeAspect="1" noMove="1" noResize="1" noEditPoints="1" noAdjustHandles="1" noChangeArrowheads="1" noChangeShapeType="1" noTextEdit="1"/>
              </p:cNvSpPr>
              <p:nvPr/>
            </p:nvSpPr>
            <p:spPr>
              <a:xfrm>
                <a:off x="1295400" y="2713455"/>
                <a:ext cx="15687040" cy="3785652"/>
              </a:xfrm>
              <a:prstGeom prst="rect">
                <a:avLst/>
              </a:prstGeom>
              <a:blipFill rotWithShape="0">
                <a:blip r:embed="rId10"/>
                <a:stretch>
                  <a:fillRect l="-1244" r="-1360" b="-3060"/>
                </a:stretch>
              </a:blipFill>
            </p:spPr>
            <p:txBody>
              <a:bodyPr/>
              <a:lstStyle/>
              <a:p>
                <a:r>
                  <a:rPr lang="en-US">
                    <a:noFill/>
                  </a:rPr>
                  <a:t> </a:t>
                </a:r>
              </a:p>
            </p:txBody>
          </p:sp>
        </mc:Fallback>
      </mc:AlternateContent>
      <p:sp>
        <p:nvSpPr>
          <p:cNvPr id="8" name="Oval Callout 7"/>
          <p:cNvSpPr/>
          <p:nvPr/>
        </p:nvSpPr>
        <p:spPr>
          <a:xfrm>
            <a:off x="2128520" y="6722430"/>
            <a:ext cx="1681480" cy="1219200"/>
          </a:xfrm>
          <a:prstGeom prst="wedgeEllipseCallout">
            <a:avLst>
              <a:gd name="adj1" fmla="val 46841"/>
              <a:gd name="adj2" fmla="val 4916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4536439" y="7029168"/>
                <a:ext cx="12034520" cy="1824923"/>
              </a:xfrm>
              <a:prstGeom prst="rect">
                <a:avLst/>
              </a:prstGeom>
              <a:noFill/>
            </p:spPr>
            <p:txBody>
              <a:bodyPr wrap="square" rtlCol="0">
                <a:spAutoFit/>
              </a:bodyPr>
              <a:lstStyle/>
              <a:p>
                <a:pPr marL="742950" indent="-742950" algn="just">
                  <a:lnSpc>
                    <a:spcPct val="150000"/>
                  </a:lnSpc>
                  <a:buAutoNum type="alphaLcParenR"/>
                </a:pPr>
                <a:r>
                  <a:rPr lang="en-US" sz="4000" dirty="0">
                    <a:latin typeface="Arial" panose="020B0604020202020204" pitchFamily="34" charset="0"/>
                    <a:cs typeface="Arial" panose="020B0604020202020204" pitchFamily="34" charset="0"/>
                  </a:rPr>
                  <a:t>D = {7; 11; 13; 17; 19}.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D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a:t>
                </a:r>
              </a:p>
              <a:p>
                <a:pPr marL="742950" indent="-742950" algn="just">
                  <a:lnSpc>
                    <a:spcPct val="150000"/>
                  </a:lnSpc>
                  <a:buAutoNum type="alphaLcParenR"/>
                </a:pPr>
                <a:r>
                  <a:rPr lang="en-US" sz="4000" dirty="0">
                    <a:latin typeface="Arial" panose="020B0604020202020204" pitchFamily="34" charset="0"/>
                    <a:cs typeface="Arial" panose="020B0604020202020204" pitchFamily="34" charset="0"/>
                  </a:rPr>
                  <a:t>5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D; 12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D; 17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D; 18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D.</a:t>
                </a:r>
              </a:p>
            </p:txBody>
          </p:sp>
        </mc:Choice>
        <mc:Fallback xmlns="">
          <p:sp>
            <p:nvSpPr>
              <p:cNvPr id="9" name="TextBox 8"/>
              <p:cNvSpPr txBox="1">
                <a:spLocks noRot="1" noChangeAspect="1" noMove="1" noResize="1" noEditPoints="1" noAdjustHandles="1" noChangeArrowheads="1" noChangeShapeType="1" noTextEdit="1"/>
              </p:cNvSpPr>
              <p:nvPr/>
            </p:nvSpPr>
            <p:spPr>
              <a:xfrm>
                <a:off x="4536439" y="7029168"/>
                <a:ext cx="12034520" cy="1824923"/>
              </a:xfrm>
              <a:prstGeom prst="rect">
                <a:avLst/>
              </a:prstGeom>
              <a:blipFill rotWithShape="0">
                <a:blip r:embed="rId11"/>
                <a:stretch>
                  <a:fillRect l="-1621" b="-13712"/>
                </a:stretch>
              </a:blipFill>
            </p:spPr>
            <p:txBody>
              <a:bodyPr/>
              <a:lstStyle/>
              <a:p>
                <a:r>
                  <a:rPr lang="en-US">
                    <a:noFill/>
                  </a:rPr>
                  <a:t> </a:t>
                </a:r>
              </a:p>
            </p:txBody>
          </p:sp>
        </mc:Fallback>
      </mc:AlternateContent>
    </p:spTree>
    <p:extLst>
      <p:ext uri="{BB962C8B-B14F-4D97-AF65-F5344CB8AC3E}">
        <p14:creationId xmlns:p14="http://schemas.microsoft.com/office/powerpoint/2010/main" val="314116397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1488</Words>
  <Application>Microsoft Office PowerPoint</Application>
  <PresentationFormat>Custom</PresentationFormat>
  <Paragraphs>118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Times New Roman</vt:lpstr>
      <vt:lpstr>Calibri</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HUONG</cp:lastModifiedBy>
  <cp:revision>3</cp:revision>
  <dcterms:created xsi:type="dcterms:W3CDTF">2006-08-16T00:00:00Z</dcterms:created>
  <dcterms:modified xsi:type="dcterms:W3CDTF">2025-01-26T06:20:57Z</dcterms:modified>
  <dc:identifier>DAFIKXz6_D0</dc:identifier>
</cp:coreProperties>
</file>