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0"/>
  </p:notesMasterIdLst>
  <p:sldIdLst>
    <p:sldId id="274" r:id="rId2"/>
    <p:sldId id="257" r:id="rId3"/>
    <p:sldId id="304" r:id="rId4"/>
    <p:sldId id="321" r:id="rId5"/>
    <p:sldId id="420" r:id="rId6"/>
    <p:sldId id="322" r:id="rId7"/>
    <p:sldId id="397" r:id="rId8"/>
    <p:sldId id="421" r:id="rId9"/>
    <p:sldId id="303" r:id="rId10"/>
    <p:sldId id="423" r:id="rId11"/>
    <p:sldId id="395" r:id="rId12"/>
    <p:sldId id="396" r:id="rId13"/>
    <p:sldId id="405" r:id="rId14"/>
    <p:sldId id="340" r:id="rId15"/>
    <p:sldId id="341" r:id="rId16"/>
    <p:sldId id="425" r:id="rId17"/>
    <p:sldId id="260" r:id="rId18"/>
    <p:sldId id="261" r:id="rId19"/>
  </p:sldIdLst>
  <p:sldSz cx="18288000" cy="10287000"/>
  <p:notesSz cx="6858000" cy="9144000"/>
  <p:embeddedFontLst>
    <p:embeddedFont>
      <p:font typeface="Cambria Math" panose="02040503050406030204" pitchFamily="18" charset="0"/>
      <p:regular r:id="rId21"/>
    </p:embeddedFont>
    <p:embeddedFont>
      <p:font typeface="Londrina Solid" panose="020B0604020202020204" charset="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B3A3568-5D6B-4628-8E5E-F4CA02B7B6C4}">
          <p14:sldIdLst>
            <p14:sldId id="274"/>
            <p14:sldId id="257"/>
            <p14:sldId id="304"/>
            <p14:sldId id="321"/>
            <p14:sldId id="420"/>
            <p14:sldId id="322"/>
            <p14:sldId id="397"/>
            <p14:sldId id="421"/>
            <p14:sldId id="303"/>
            <p14:sldId id="423"/>
            <p14:sldId id="395"/>
            <p14:sldId id="396"/>
            <p14:sldId id="405"/>
            <p14:sldId id="340"/>
            <p14:sldId id="341"/>
            <p14:sldId id="425"/>
            <p14:sldId id="260"/>
            <p14:sldId id="261"/>
          </p14:sldIdLst>
        </p14:section>
        <p14:section name="Untitled Section" id="{F60D2743-741A-44DC-97EB-1AC069DD433E}">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B54A24"/>
    <a:srgbClr val="FFCC66"/>
    <a:srgbClr val="FFFF99"/>
    <a:srgbClr val="E8734A"/>
    <a:srgbClr val="A05B3D"/>
    <a:srgbClr val="B094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4622" autoAdjust="0"/>
  </p:normalViewPr>
  <p:slideViewPr>
    <p:cSldViewPr>
      <p:cViewPr varScale="1">
        <p:scale>
          <a:sx n="50" d="100"/>
          <a:sy n="50" d="100"/>
        </p:scale>
        <p:origin x="300"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BBC7F5-0044-4A1A-A605-28FD9D802D6B}" type="datetimeFigureOut">
              <a:rPr lang="en-US" smtClean="0"/>
              <a:t>1/31/2025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A42A09-C99B-4EC5-BBF0-5B4765541B98}" type="slidenum">
              <a:rPr lang="en-US" smtClean="0"/>
              <a:t>‹#›</a:t>
            </a:fld>
            <a:endParaRPr lang="en-US" dirty="0"/>
          </a:p>
        </p:txBody>
      </p:sp>
    </p:spTree>
    <p:extLst>
      <p:ext uri="{BB962C8B-B14F-4D97-AF65-F5344CB8AC3E}">
        <p14:creationId xmlns:p14="http://schemas.microsoft.com/office/powerpoint/2010/main" val="2960042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t>6</a:t>
            </a:fld>
            <a:endParaRPr lang="en-US"/>
          </a:p>
        </p:txBody>
      </p:sp>
    </p:spTree>
    <p:extLst>
      <p:ext uri="{BB962C8B-B14F-4D97-AF65-F5344CB8AC3E}">
        <p14:creationId xmlns:p14="http://schemas.microsoft.com/office/powerpoint/2010/main" val="4090445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42A09-C99B-4EC5-BBF0-5B4765541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4351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42A09-C99B-4EC5-BBF0-5B4765541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2559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42A09-C99B-4EC5-BBF0-5B4765541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0830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508622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t>17</a:t>
            </a:fld>
            <a:endParaRPr lang="en-US"/>
          </a:p>
        </p:txBody>
      </p:sp>
    </p:spTree>
    <p:extLst>
      <p:ext uri="{BB962C8B-B14F-4D97-AF65-F5344CB8AC3E}">
        <p14:creationId xmlns:p14="http://schemas.microsoft.com/office/powerpoint/2010/main" val="3247006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1/31/2025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1/31/2025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1/31/2025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1/31/2025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1/31/2025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7.sv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7.svg"/><Relationship Id="rId5" Type="http://schemas.openxmlformats.org/officeDocument/2006/relationships/image" Target="../media/image36.png"/><Relationship Id="rId4" Type="http://schemas.microsoft.com/office/2007/relationships/hdphoto" Target="../media/hdphoto4.wdp"/></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microsoft.com/office/2007/relationships/hdphoto" Target="../media/hdphoto5.wdp"/><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5.sv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2.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3.wdp"/><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50026" y="265096"/>
            <a:ext cx="17987947" cy="721326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2"/>
          <p:cNvGrpSpPr/>
          <p:nvPr/>
        </p:nvGrpSpPr>
        <p:grpSpPr>
          <a:xfrm>
            <a:off x="-1360939" y="9791700"/>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pic>
        <p:nvPicPr>
          <p:cNvPr id="13" name="Picture 5"/>
          <p:cNvPicPr>
            <a:picLocks noChangeAspect="1"/>
          </p:cNvPicPr>
          <p:nvPr/>
        </p:nvPicPr>
        <p:blipFill>
          <a:blip r:embed="rId2"/>
          <a:srcRect/>
          <a:stretch>
            <a:fillRect/>
          </a:stretch>
        </p:blipFill>
        <p:spPr>
          <a:xfrm>
            <a:off x="4561226" y="5295900"/>
            <a:ext cx="7630774" cy="4713304"/>
          </a:xfrm>
          <a:prstGeom prst="rect">
            <a:avLst/>
          </a:prstGeom>
        </p:spPr>
      </p:pic>
      <p:sp>
        <p:nvSpPr>
          <p:cNvPr id="5" name="Rectangle 4">
            <a:extLst>
              <a:ext uri="{FF2B5EF4-FFF2-40B4-BE49-F238E27FC236}">
                <a16:creationId xmlns:a16="http://schemas.microsoft.com/office/drawing/2014/main" id="{98D12500-CB2E-1B47-A7A7-CF720E20793E}"/>
              </a:ext>
            </a:extLst>
          </p:cNvPr>
          <p:cNvSpPr/>
          <p:nvPr/>
        </p:nvSpPr>
        <p:spPr>
          <a:xfrm>
            <a:off x="685800" y="592071"/>
            <a:ext cx="4439866" cy="953859"/>
          </a:xfrm>
          <a:prstGeom prst="rect">
            <a:avLst/>
          </a:prstGeom>
          <a:noFill/>
        </p:spPr>
        <p:txBody>
          <a:bodyPr wrap="none" lIns="91416" tIns="45708" rIns="91416" bIns="45708">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tabLst>
                <a:tab pos="444367" algn="l"/>
              </a:tabLst>
            </a:pPr>
            <a:r>
              <a:rPr lang="en-US" sz="2799" b="1" spc="5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Trường</a:t>
            </a:r>
            <a:r>
              <a:rPr lang="en-US" sz="2799"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THPT Ngô Lê Tân</a:t>
            </a:r>
          </a:p>
          <a:p>
            <a:pPr algn="ctr">
              <a:tabLst>
                <a:tab pos="444367" algn="l"/>
              </a:tabLst>
            </a:pPr>
            <a:r>
              <a:rPr lang="en-US" sz="2799" b="1" spc="5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Tổ</a:t>
            </a:r>
            <a:r>
              <a:rPr lang="en-US" sz="2799"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2799" b="1" spc="5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Toán</a:t>
            </a:r>
            <a:r>
              <a:rPr lang="en-US" sz="2799"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 Tin</a:t>
            </a:r>
          </a:p>
        </p:txBody>
      </p:sp>
      <p:sp>
        <p:nvSpPr>
          <p:cNvPr id="6" name="Rectangle 5">
            <a:extLst>
              <a:ext uri="{FF2B5EF4-FFF2-40B4-BE49-F238E27FC236}">
                <a16:creationId xmlns:a16="http://schemas.microsoft.com/office/drawing/2014/main" id="{89047BED-625A-9372-2C7B-53C318D4B4BB}"/>
              </a:ext>
            </a:extLst>
          </p:cNvPr>
          <p:cNvSpPr/>
          <p:nvPr/>
        </p:nvSpPr>
        <p:spPr>
          <a:xfrm>
            <a:off x="12966559" y="5986970"/>
            <a:ext cx="4396854" cy="953859"/>
          </a:xfrm>
          <a:prstGeom prst="rect">
            <a:avLst/>
          </a:prstGeom>
          <a:noFill/>
        </p:spPr>
        <p:txBody>
          <a:bodyPr wrap="none" lIns="91416" tIns="45708" rIns="91416" bIns="45708">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tabLst>
                <a:tab pos="444367" algn="l"/>
              </a:tabLst>
            </a:pPr>
            <a:r>
              <a:rPr lang="en-US" sz="2799"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GV: </a:t>
            </a:r>
            <a:r>
              <a:rPr lang="en-US" sz="2799" b="1" spc="5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Nguyễn</a:t>
            </a:r>
            <a:r>
              <a:rPr lang="en-US" sz="2799"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2799" b="1" spc="5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Thị</a:t>
            </a:r>
            <a:r>
              <a:rPr lang="en-US" sz="2799"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2799" b="1" spc="5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Mỹ</a:t>
            </a:r>
            <a:r>
              <a:rPr lang="en-US" sz="2799"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2799" b="1" spc="5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Hạnh</a:t>
            </a:r>
            <a:endParaRPr lang="en-US" sz="2799"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endParaRPr>
          </a:p>
          <a:p>
            <a:pPr algn="ctr">
              <a:tabLst>
                <a:tab pos="444367" algn="l"/>
              </a:tabLst>
            </a:pPr>
            <a:r>
              <a:rPr lang="en-US" sz="2799" b="1" spc="5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Lớp</a:t>
            </a:r>
            <a:r>
              <a:rPr lang="en-US" sz="2799"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11A6</a:t>
            </a:r>
            <a:endParaRPr lang="en-US" sz="2799" b="1" spc="50" dirty="0">
              <a:ln w="11430"/>
              <a:solidFill>
                <a:srgbClr val="FF0000"/>
              </a:solidFill>
              <a:effectLst>
                <a:outerShdw blurRad="76200" dist="50800" dir="5400000" algn="tl" rotWithShape="0">
                  <a:srgbClr val="000000">
                    <a:alpha val="65000"/>
                  </a:srgbClr>
                </a:outerShdw>
              </a:effectLst>
            </a:endParaRPr>
          </a:p>
        </p:txBody>
      </p:sp>
      <p:sp>
        <p:nvSpPr>
          <p:cNvPr id="7" name="TextBox 6">
            <a:extLst>
              <a:ext uri="{FF2B5EF4-FFF2-40B4-BE49-F238E27FC236}">
                <a16:creationId xmlns:a16="http://schemas.microsoft.com/office/drawing/2014/main" id="{8F503BB0-7F2A-993D-C65A-F7F0DF22CE99}"/>
              </a:ext>
            </a:extLst>
          </p:cNvPr>
          <p:cNvSpPr txBox="1"/>
          <p:nvPr/>
        </p:nvSpPr>
        <p:spPr>
          <a:xfrm>
            <a:off x="3505200" y="1872905"/>
            <a:ext cx="10286166" cy="2496837"/>
          </a:xfrm>
          <a:prstGeom prst="rect">
            <a:avLst/>
          </a:prstGeom>
          <a:noFill/>
        </p:spPr>
        <p:txBody>
          <a:bodyPr wrap="square">
            <a:spAutoFit/>
          </a:bodyPr>
          <a:lstStyle/>
          <a:p>
            <a:pPr algn="ctr">
              <a:lnSpc>
                <a:spcPct val="150000"/>
              </a:lnSpc>
            </a:pPr>
            <a:r>
              <a:rPr lang="en-US" sz="3200" b="1" dirty="0">
                <a:solidFill>
                  <a:srgbClr val="2E2C2B"/>
                </a:solidFill>
                <a:latin typeface="Times New Roman" panose="02020603050405020304" pitchFamily="18" charset="0"/>
                <a:ea typeface="Londrina Solid"/>
                <a:cs typeface="Times New Roman" panose="02020603050405020304" pitchFamily="18" charset="0"/>
                <a:sym typeface="Londrina Solid"/>
              </a:rPr>
              <a:t>BÀI 12</a:t>
            </a:r>
          </a:p>
          <a:p>
            <a:pPr algn="ctr">
              <a:lnSpc>
                <a:spcPct val="150000"/>
              </a:lnSpc>
            </a:pPr>
            <a:r>
              <a:rPr lang="en-US" sz="4400" b="1" dirty="0">
                <a:solidFill>
                  <a:srgbClr val="2E2C2B"/>
                </a:solidFill>
                <a:latin typeface="Times New Roman" panose="02020603050405020304" pitchFamily="18" charset="0"/>
                <a:ea typeface="Londrina Solid"/>
                <a:cs typeface="Times New Roman" panose="02020603050405020304" pitchFamily="18" charset="0"/>
                <a:sym typeface="Londrina Solid"/>
              </a:rPr>
              <a:t>PHÉP CHIẾU SONG </a:t>
            </a:r>
            <a:r>
              <a:rPr lang="en-US" sz="4400" b="1" dirty="0" err="1">
                <a:solidFill>
                  <a:srgbClr val="2E2C2B"/>
                </a:solidFill>
                <a:latin typeface="Times New Roman" panose="02020603050405020304" pitchFamily="18" charset="0"/>
                <a:ea typeface="Londrina Solid"/>
                <a:cs typeface="Times New Roman" panose="02020603050405020304" pitchFamily="18" charset="0"/>
                <a:sym typeface="Londrina Solid"/>
              </a:rPr>
              <a:t>SONG</a:t>
            </a:r>
            <a:endParaRPr lang="en-US" sz="4400" b="1" dirty="0">
              <a:solidFill>
                <a:srgbClr val="2E2C2B"/>
              </a:solidFill>
              <a:latin typeface="Times New Roman" panose="02020603050405020304" pitchFamily="18" charset="0"/>
              <a:ea typeface="Londrina Solid"/>
              <a:cs typeface="Times New Roman" panose="02020603050405020304" pitchFamily="18" charset="0"/>
              <a:sym typeface="Londrina Solid"/>
            </a:endParaRPr>
          </a:p>
          <a:p>
            <a:pPr algn="ctr">
              <a:lnSpc>
                <a:spcPct val="150000"/>
              </a:lnSpc>
            </a:pPr>
            <a:r>
              <a:rPr lang="en-US" sz="3200" b="1" dirty="0">
                <a:solidFill>
                  <a:srgbClr val="2E2C2B"/>
                </a:solidFill>
                <a:latin typeface="Times New Roman" panose="02020603050405020304" pitchFamily="18" charset="0"/>
                <a:ea typeface="Londrina Solid"/>
                <a:cs typeface="Times New Roman" panose="02020603050405020304" pitchFamily="18" charset="0"/>
                <a:sym typeface="Londrina Solid"/>
              </a:rPr>
              <a:t>(</a:t>
            </a:r>
            <a:r>
              <a:rPr lang="en-US" sz="3200" b="1" dirty="0" err="1">
                <a:solidFill>
                  <a:srgbClr val="2E2C2B"/>
                </a:solidFill>
                <a:latin typeface="Times New Roman" panose="02020603050405020304" pitchFamily="18" charset="0"/>
                <a:ea typeface="Londrina Solid"/>
                <a:cs typeface="Times New Roman" panose="02020603050405020304" pitchFamily="18" charset="0"/>
                <a:sym typeface="Londrina Solid"/>
              </a:rPr>
              <a:t>Tiết</a:t>
            </a:r>
            <a:r>
              <a:rPr lang="en-US" sz="3200" b="1">
                <a:solidFill>
                  <a:srgbClr val="2E2C2B"/>
                </a:solidFill>
                <a:latin typeface="Times New Roman" panose="02020603050405020304" pitchFamily="18" charset="0"/>
                <a:ea typeface="Londrina Solid"/>
                <a:cs typeface="Times New Roman" panose="02020603050405020304" pitchFamily="18" charset="0"/>
                <a:sym typeface="Londrina Solid"/>
              </a:rPr>
              <a:t> 1)</a:t>
            </a:r>
            <a:endParaRPr lang="en-US" sz="3200" b="1" dirty="0">
              <a:solidFill>
                <a:srgbClr val="2E2C2B"/>
              </a:solidFill>
              <a:latin typeface="Times New Roman" panose="02020603050405020304" pitchFamily="18" charset="0"/>
              <a:ea typeface="Londrina Solid"/>
              <a:cs typeface="Times New Roman" panose="02020603050405020304" pitchFamily="18" charset="0"/>
              <a:sym typeface="Londrina Solid"/>
            </a:endParaRPr>
          </a:p>
        </p:txBody>
      </p:sp>
    </p:spTree>
    <p:extLst>
      <p:ext uri="{BB962C8B-B14F-4D97-AF65-F5344CB8AC3E}">
        <p14:creationId xmlns:p14="http://schemas.microsoft.com/office/powerpoint/2010/main" val="3209472782"/>
      </p:ext>
    </p:extLst>
  </p:cSld>
  <p:clrMapOvr>
    <a:masterClrMapping/>
  </p:clrMapOvr>
  <p:transition spd="slow">
    <p:comb/>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a:extLst>
              <a:ext uri="{FF2B5EF4-FFF2-40B4-BE49-F238E27FC236}">
                <a16:creationId xmlns:a16="http://schemas.microsoft.com/office/drawing/2014/main" id="{96E85870-286D-4CCC-AA6B-47C2AF4CDE6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rot="5814792">
            <a:off x="653335" y="-136159"/>
            <a:ext cx="1158449" cy="1703601"/>
          </a:xfrm>
          <a:prstGeom prst="rect">
            <a:avLst/>
          </a:prstGeom>
        </p:spPr>
      </p:pic>
      <p:pic>
        <p:nvPicPr>
          <p:cNvPr id="23" name="Picture 2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6535400" y="233983"/>
            <a:ext cx="1507867" cy="1413625"/>
          </a:xfrm>
          <a:prstGeom prst="rect">
            <a:avLst/>
          </a:prstGeom>
        </p:spPr>
      </p:pic>
      <p:sp>
        <p:nvSpPr>
          <p:cNvPr id="7" name="Rectangle 6"/>
          <p:cNvSpPr/>
          <p:nvPr/>
        </p:nvSpPr>
        <p:spPr>
          <a:xfrm>
            <a:off x="877697" y="1604621"/>
            <a:ext cx="16637266" cy="3416320"/>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Cho hình lăng trụ tam giác ABC.A</a:t>
            </a:r>
            <a:r>
              <a:rPr kumimoji="0" lang="en-US" sz="3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r>
              <a:rPr kumimoji="0" lang="vi-VN" sz="3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a:t>
            </a:r>
            <a:r>
              <a:rPr kumimoji="0" lang="en-US" sz="3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r>
              <a:rPr kumimoji="0" lang="vi-VN" sz="3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a:t>
            </a:r>
            <a:r>
              <a:rPr kumimoji="0" lang="en-US" sz="3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vi-VN" sz="3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 Xác định hình chiếu của điểm A trên mặt phẳng (A'B'C') theo phương CC'</a:t>
            </a:r>
            <a:endParaRPr kumimoji="0" lang="en-US" sz="3600" b="0" i="0" u="none" strike="noStrike" kern="1200" cap="none" spc="0" normalizeH="0" baseline="0" noProof="0">
              <a:ln>
                <a:noFill/>
              </a:ln>
              <a:solidFill>
                <a:prstClr val="black"/>
              </a:solidFill>
              <a:effectLst/>
              <a:uLnTx/>
              <a:uFillTx/>
              <a:latin typeface="Calibri"/>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 Gọi M là một điểm thuộc đoạn thẳng AB. Xác định hình chiếu của M trên mặt phẳng (A'B'C') theo phương CC') .</a:t>
            </a:r>
          </a:p>
        </p:txBody>
      </p:sp>
      <p:sp>
        <p:nvSpPr>
          <p:cNvPr id="15" name="Oval Callout 14"/>
          <p:cNvSpPr/>
          <p:nvPr/>
        </p:nvSpPr>
        <p:spPr>
          <a:xfrm>
            <a:off x="8104263" y="5064105"/>
            <a:ext cx="1752600" cy="882916"/>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3600" b="1" i="0" u="none" strike="noStrike" kern="1200" cap="none" spc="0" normalizeH="0" baseline="0" noProof="0" dirty="0">
              <a:ln>
                <a:noFill/>
              </a:ln>
              <a:solidFill>
                <a:prstClr val="black"/>
              </a:solidFill>
              <a:effectLst/>
              <a:uLnTx/>
              <a:uFillTx/>
              <a:latin typeface="Calibri"/>
              <a:ea typeface="+mn-ea"/>
              <a:cs typeface="+mn-cs"/>
            </a:endParaRPr>
          </a:p>
        </p:txBody>
      </p:sp>
      <p:sp>
        <p:nvSpPr>
          <p:cNvPr id="4" name="Rectangle 3"/>
          <p:cNvSpPr/>
          <p:nvPr/>
        </p:nvSpPr>
        <p:spPr>
          <a:xfrm>
            <a:off x="6493342" y="6212669"/>
            <a:ext cx="10972800" cy="3313664"/>
          </a:xfrm>
          <a:prstGeom prst="rect">
            <a:avLst/>
          </a:prstGeom>
        </p:spPr>
        <p:txBody>
          <a:bodyPr wrap="square">
            <a:spAutoFit/>
          </a:bodyPr>
          <a:lstStyle/>
          <a:p>
            <a:pPr lvl="0" algn="just">
              <a:lnSpc>
                <a:spcPct val="150000"/>
              </a:lnSpc>
              <a:defRPr/>
            </a:pPr>
            <a:r>
              <a:rPr lang="vi-VN" sz="3600">
                <a:solidFill>
                  <a:prstClr val="black"/>
                </a:solidFill>
              </a:rPr>
              <a:t>b) Trong mặt phẳng (ABB'A') vẽ MM' </a:t>
            </a:r>
            <a:r>
              <a:rPr lang="en-US" sz="3600">
                <a:solidFill>
                  <a:prstClr val="black"/>
                </a:solidFill>
              </a:rPr>
              <a:t>//</a:t>
            </a:r>
            <a:r>
              <a:rPr lang="vi-VN" sz="3600">
                <a:solidFill>
                  <a:prstClr val="black"/>
                </a:solidFill>
              </a:rPr>
              <a:t> AA' với M' thuộc A'B' thì MM‘</a:t>
            </a:r>
            <a:r>
              <a:rPr lang="en-US" sz="3600">
                <a:solidFill>
                  <a:prstClr val="black"/>
                </a:solidFill>
              </a:rPr>
              <a:t>//</a:t>
            </a:r>
            <a:r>
              <a:rPr lang="vi-VN" sz="3600">
                <a:solidFill>
                  <a:prstClr val="black"/>
                </a:solidFill>
              </a:rPr>
              <a:t>CC'. </a:t>
            </a:r>
            <a:endParaRPr lang="en-US" sz="3600">
              <a:solidFill>
                <a:prstClr val="black"/>
              </a:solidFill>
            </a:endParaRPr>
          </a:p>
          <a:p>
            <a:pPr lvl="0" algn="just">
              <a:lnSpc>
                <a:spcPct val="150000"/>
              </a:lnSpc>
              <a:defRPr/>
            </a:pPr>
            <a:r>
              <a:rPr lang="vi-VN" sz="3600">
                <a:solidFill>
                  <a:prstClr val="black"/>
                </a:solidFill>
              </a:rPr>
              <a:t>Vì M thuộc mặt phẳng (A'B'C')nên M‘</a:t>
            </a:r>
            <a:r>
              <a:rPr lang="en-US" sz="3600">
                <a:solidFill>
                  <a:prstClr val="black"/>
                </a:solidFill>
              </a:rPr>
              <a:t> </a:t>
            </a:r>
            <a:r>
              <a:rPr lang="vi-VN" sz="3600">
                <a:solidFill>
                  <a:prstClr val="black"/>
                </a:solidFill>
              </a:rPr>
              <a:t>là hình chiếu của M trên mặt phẳng (A'B'C') theo phương CC'.</a:t>
            </a:r>
          </a:p>
        </p:txBody>
      </p:sp>
      <p:pic>
        <p:nvPicPr>
          <p:cNvPr id="8" name="Picture 7"/>
          <p:cNvPicPr>
            <a:picLocks noChangeAspect="1"/>
          </p:cNvPicPr>
          <p:nvPr/>
        </p:nvPicPr>
        <p:blipFill>
          <a:blip r:embed="rId4"/>
          <a:stretch>
            <a:fillRect/>
          </a:stretch>
        </p:blipFill>
        <p:spPr>
          <a:xfrm>
            <a:off x="1243739" y="4808228"/>
            <a:ext cx="4708977" cy="5438066"/>
          </a:xfrm>
          <a:prstGeom prst="rect">
            <a:avLst/>
          </a:prstGeom>
        </p:spPr>
      </p:pic>
      <p:sp>
        <p:nvSpPr>
          <p:cNvPr id="2" name="Rectangle 1">
            <a:extLst>
              <a:ext uri="{FF2B5EF4-FFF2-40B4-BE49-F238E27FC236}">
                <a16:creationId xmlns:a16="http://schemas.microsoft.com/office/drawing/2014/main" id="{92484612-788F-D9FB-AF82-76F4D67E1487}"/>
              </a:ext>
            </a:extLst>
          </p:cNvPr>
          <p:cNvSpPr/>
          <p:nvPr/>
        </p:nvSpPr>
        <p:spPr>
          <a:xfrm>
            <a:off x="6095999" y="273001"/>
            <a:ext cx="5988909" cy="1103892"/>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5000" b="1" i="0" u="none" strike="noStrike" kern="1200" cap="none" spc="0" normalizeH="0" baseline="0" noProof="0" dirty="0">
                <a:ln w="0"/>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VÍ</a:t>
            </a:r>
            <a:r>
              <a:rPr kumimoji="0" lang="nl-NL" sz="5000" b="1" i="0" u="none" strike="noStrike" kern="1200" cap="none" spc="0" normalizeH="0" noProof="0" dirty="0">
                <a:ln w="0"/>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 DỤ 1</a:t>
            </a:r>
            <a:endParaRPr kumimoji="0" lang="en-US" sz="5000" b="1" i="0" u="none" strike="noStrike" kern="1200" cap="none" spc="0" normalizeH="0" baseline="0" noProof="0" dirty="0">
              <a:ln w="0"/>
              <a:solidFill>
                <a:srgbClr val="FF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14959175"/>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a:extLst>
              <a:ext uri="{FF2B5EF4-FFF2-40B4-BE49-F238E27FC236}">
                <a16:creationId xmlns:a16="http://schemas.microsoft.com/office/drawing/2014/main" id="{96E85870-286D-4CCC-AA6B-47C2AF4CDE6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rot="5400000">
            <a:off x="17266431" y="9097529"/>
            <a:ext cx="683278" cy="1004820"/>
          </a:xfrm>
          <a:prstGeom prst="rect">
            <a:avLst/>
          </a:prstGeom>
        </p:spPr>
      </p:pic>
      <p:sp>
        <p:nvSpPr>
          <p:cNvPr id="4" name="Rectangle 3"/>
          <p:cNvSpPr/>
          <p:nvPr/>
        </p:nvSpPr>
        <p:spPr>
          <a:xfrm>
            <a:off x="685800" y="1866900"/>
            <a:ext cx="16922270" cy="1651671"/>
          </a:xfrm>
          <a:prstGeom prst="rect">
            <a:avLst/>
          </a:prstGeom>
        </p:spPr>
        <p:txBody>
          <a:bodyPr wrap="square">
            <a:spAutoFit/>
          </a:bodyPr>
          <a:lstStyle/>
          <a:p>
            <a:pPr lvl="0" algn="just">
              <a:lnSpc>
                <a:spcPct val="150000"/>
              </a:lnSpc>
              <a:defRPr/>
            </a:pPr>
            <a:r>
              <a:rPr lang="vi-VN" sz="3600">
                <a:solidFill>
                  <a:prstClr val="black"/>
                </a:solidFill>
                <a:ea typeface="Calibri" panose="020F0502020204030204" pitchFamily="34" charset="0"/>
                <a:cs typeface="Times New Roman" panose="02020603050405020304" pitchFamily="18" charset="0"/>
              </a:rPr>
              <a:t>Cho hình hộp ABCD.EFGH (H.4.58). Xác định hình chiếu của điểm A trên mặt phẳng (CDHG) theo phương BC và theo phương BG.</a:t>
            </a:r>
          </a:p>
        </p:txBody>
      </p:sp>
      <p:sp>
        <p:nvSpPr>
          <p:cNvPr id="13" name="Oval Callout 12"/>
          <p:cNvSpPr/>
          <p:nvPr/>
        </p:nvSpPr>
        <p:spPr>
          <a:xfrm>
            <a:off x="8100930" y="3964213"/>
            <a:ext cx="1584379" cy="839806"/>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3600" b="1" i="0" u="none" strike="noStrike" kern="1200" cap="none" spc="0" normalizeH="0" baseline="0" noProof="0" dirty="0">
              <a:ln>
                <a:noFill/>
              </a:ln>
              <a:solidFill>
                <a:prstClr val="black"/>
              </a:solidFill>
              <a:effectLst/>
              <a:uLnTx/>
              <a:uFillTx/>
              <a:latin typeface="Calibri"/>
              <a:ea typeface="+mn-ea"/>
              <a:cs typeface="+mn-cs"/>
            </a:endParaRPr>
          </a:p>
        </p:txBody>
      </p:sp>
      <p:sp>
        <p:nvSpPr>
          <p:cNvPr id="5" name="Rectangle 4"/>
          <p:cNvSpPr/>
          <p:nvPr/>
        </p:nvSpPr>
        <p:spPr>
          <a:xfrm>
            <a:off x="6297708" y="5142981"/>
            <a:ext cx="11323230" cy="4452501"/>
          </a:xfrm>
          <a:prstGeom prst="rect">
            <a:avLst/>
          </a:prstGeom>
        </p:spPr>
        <p:txBody>
          <a:bodyPr wrap="square">
            <a:spAutoFit/>
          </a:bodyPr>
          <a:lstStyle/>
          <a:p>
            <a:pPr algn="just">
              <a:lnSpc>
                <a:spcPct val="150000"/>
              </a:lnSpc>
              <a:spcAft>
                <a:spcPts val="800"/>
              </a:spcAft>
            </a:pPr>
            <a:r>
              <a:rPr lang="en-US" sz="3600">
                <a:latin typeface="Arial" panose="020B0604020202020204" pitchFamily="34" charset="0"/>
                <a:ea typeface="Times New Roman" panose="02020603050405020304" pitchFamily="18" charset="0"/>
                <a:cs typeface="Arial" panose="020B0604020202020204" pitchFamily="34" charset="0"/>
              </a:rPr>
              <a:t>Vì ABCD.EFGH là hình hộp nên AD // BC. </a:t>
            </a:r>
          </a:p>
          <a:p>
            <a:pPr algn="just">
              <a:lnSpc>
                <a:spcPct val="150000"/>
              </a:lnSpc>
              <a:spcAft>
                <a:spcPts val="800"/>
              </a:spcAft>
            </a:pPr>
            <a:r>
              <a:rPr lang="en-US" sz="3600">
                <a:latin typeface="Arial" panose="020B0604020202020204" pitchFamily="34" charset="0"/>
                <a:ea typeface="Times New Roman" panose="02020603050405020304" pitchFamily="18" charset="0"/>
                <a:cs typeface="Arial" panose="020B0604020202020204" pitchFamily="34" charset="0"/>
              </a:rPr>
              <a:t>Vì D thuộc mặt phẳng (CDHG) nên D là hình chiếu của điểm A trên mặt phẳng (CDHG) theo phương BC.</a:t>
            </a:r>
          </a:p>
          <a:p>
            <a:pPr algn="just">
              <a:lnSpc>
                <a:spcPct val="150000"/>
              </a:lnSpc>
              <a:spcAft>
                <a:spcPts val="800"/>
              </a:spcAft>
            </a:pPr>
            <a:r>
              <a:rPr lang="en-US" sz="3600">
                <a:latin typeface="Arial" panose="020B0604020202020204" pitchFamily="34" charset="0"/>
                <a:ea typeface="Times New Roman" panose="02020603050405020304" pitchFamily="18" charset="0"/>
                <a:cs typeface="Arial" panose="020B0604020202020204" pitchFamily="34" charset="0"/>
              </a:rPr>
              <a:t>Vì ABCD.EFGH là hình hộp nên các mặt của nó đều là các hình bình hành. </a:t>
            </a:r>
            <a:endParaRPr lang="en-US" sz="360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7" name="Picture 6"/>
          <p:cNvPicPr>
            <a:picLocks noChangeAspect="1"/>
          </p:cNvPicPr>
          <p:nvPr/>
        </p:nvPicPr>
        <p:blipFill>
          <a:blip r:embed="rId4"/>
          <a:stretch>
            <a:fillRect/>
          </a:stretch>
        </p:blipFill>
        <p:spPr>
          <a:xfrm>
            <a:off x="381000" y="274482"/>
            <a:ext cx="1493752" cy="1143178"/>
          </a:xfrm>
          <a:prstGeom prst="rect">
            <a:avLst/>
          </a:prstGeom>
        </p:spPr>
      </p:pic>
      <p:pic>
        <p:nvPicPr>
          <p:cNvPr id="8" name="Picture 7"/>
          <p:cNvPicPr>
            <a:picLocks noChangeAspect="1"/>
          </p:cNvPicPr>
          <p:nvPr/>
        </p:nvPicPr>
        <p:blipFill>
          <a:blip r:embed="rId5"/>
          <a:stretch>
            <a:fillRect/>
          </a:stretch>
        </p:blipFill>
        <p:spPr>
          <a:xfrm>
            <a:off x="16611600" y="371872"/>
            <a:ext cx="1253517" cy="990778"/>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9738" y="4991100"/>
            <a:ext cx="5790515" cy="4568780"/>
          </a:xfrm>
          <a:prstGeom prst="rect">
            <a:avLst/>
          </a:prstGeom>
        </p:spPr>
      </p:pic>
      <p:sp>
        <p:nvSpPr>
          <p:cNvPr id="6" name="Rectangle 5">
            <a:extLst>
              <a:ext uri="{FF2B5EF4-FFF2-40B4-BE49-F238E27FC236}">
                <a16:creationId xmlns:a16="http://schemas.microsoft.com/office/drawing/2014/main" id="{ED794A72-EC1F-5BA5-B90F-EDC448E46792}"/>
              </a:ext>
            </a:extLst>
          </p:cNvPr>
          <p:cNvSpPr/>
          <p:nvPr/>
        </p:nvSpPr>
        <p:spPr>
          <a:xfrm>
            <a:off x="6095999" y="273001"/>
            <a:ext cx="5988909" cy="1103892"/>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5000" b="1" i="0" u="none" strike="noStrike" kern="1200" cap="none" spc="0" normalizeH="0" baseline="0" noProof="0" dirty="0">
                <a:ln w="0"/>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LUYỆN</a:t>
            </a:r>
            <a:r>
              <a:rPr kumimoji="0" lang="nl-NL" sz="5000" b="1" i="0" u="none" strike="noStrike" kern="1200" cap="none" spc="0" normalizeH="0" noProof="0" dirty="0">
                <a:ln w="0"/>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 TẬP 1</a:t>
            </a:r>
            <a:endParaRPr kumimoji="0" lang="en-US" sz="5000" b="1" i="0" u="none" strike="noStrike" kern="1200" cap="none" spc="0" normalizeH="0" baseline="0" noProof="0" dirty="0">
              <a:ln w="0"/>
              <a:solidFill>
                <a:srgbClr val="FF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07043948"/>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500"/>
                                        <p:tgtEl>
                                          <p:spTgt spid="5">
                                            <p:txEl>
                                              <p:pRg st="0" end="0"/>
                                            </p:txEl>
                                          </p:spTgt>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fade">
                                      <p:cBhvr>
                                        <p:cTn id="24" dur="500"/>
                                        <p:tgtEl>
                                          <p:spTgt spid="5">
                                            <p:txEl>
                                              <p:pRg st="1" end="1"/>
                                            </p:txEl>
                                          </p:spTgt>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fade">
                                      <p:cBhvr>
                                        <p:cTn id="28" dur="500"/>
                                        <p:tgtEl>
                                          <p:spTgt spid="5">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randombar(horizontal)">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a:extLst>
              <a:ext uri="{FF2B5EF4-FFF2-40B4-BE49-F238E27FC236}">
                <a16:creationId xmlns:a16="http://schemas.microsoft.com/office/drawing/2014/main" id="{96E85870-286D-4CCC-AA6B-47C2AF4CDE6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rot="5400000">
            <a:off x="17301670" y="9168136"/>
            <a:ext cx="683278" cy="1004820"/>
          </a:xfrm>
          <a:prstGeom prst="rect">
            <a:avLst/>
          </a:prstGeom>
        </p:spPr>
      </p:pic>
      <p:sp>
        <p:nvSpPr>
          <p:cNvPr id="13" name="Oval Callout 12"/>
          <p:cNvSpPr/>
          <p:nvPr/>
        </p:nvSpPr>
        <p:spPr>
          <a:xfrm>
            <a:off x="914400" y="517352"/>
            <a:ext cx="1756794" cy="860008"/>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36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8" name="Picture 7"/>
          <p:cNvPicPr>
            <a:picLocks noChangeAspect="1"/>
          </p:cNvPicPr>
          <p:nvPr/>
        </p:nvPicPr>
        <p:blipFill>
          <a:blip r:embed="rId4"/>
          <a:stretch>
            <a:fillRect/>
          </a:stretch>
        </p:blipFill>
        <p:spPr>
          <a:xfrm>
            <a:off x="16230600" y="266700"/>
            <a:ext cx="1722312" cy="1361313"/>
          </a:xfrm>
          <a:prstGeom prst="rect">
            <a:avLst/>
          </a:prstGeom>
        </p:spPr>
      </p:pic>
      <p:sp>
        <p:nvSpPr>
          <p:cNvPr id="4" name="Rectangle 3"/>
          <p:cNvSpPr/>
          <p:nvPr/>
        </p:nvSpPr>
        <p:spPr>
          <a:xfrm>
            <a:off x="703825" y="5114890"/>
            <a:ext cx="17014879" cy="4555093"/>
          </a:xfrm>
          <a:prstGeom prst="rect">
            <a:avLst/>
          </a:prstGeom>
        </p:spPr>
        <p:txBody>
          <a:bodyPr wrap="square">
            <a:spAutoFit/>
          </a:bodyPr>
          <a:lstStyle/>
          <a:p>
            <a:pPr lvl="0" algn="just">
              <a:lnSpc>
                <a:spcPct val="150000"/>
              </a:lnSpc>
              <a:spcAft>
                <a:spcPts val="800"/>
              </a:spcAft>
            </a:pPr>
            <a:r>
              <a:rPr lang="en-US" sz="3600">
                <a:solidFill>
                  <a:prstClr val="black"/>
                </a:solidFill>
                <a:latin typeface="Arial" panose="020B0604020202020204" pitchFamily="34" charset="0"/>
                <a:ea typeface="Times New Roman" panose="02020603050405020304" pitchFamily="18" charset="0"/>
                <a:cs typeface="Arial" panose="020B0604020202020204" pitchFamily="34" charset="0"/>
              </a:rPr>
              <a:t>Do đó, ABCD và CDHG là các hình bình hành. </a:t>
            </a:r>
          </a:p>
          <a:p>
            <a:pPr lvl="0" algn="just">
              <a:lnSpc>
                <a:spcPct val="150000"/>
              </a:lnSpc>
              <a:spcAft>
                <a:spcPts val="800"/>
              </a:spcAft>
            </a:pPr>
            <a:r>
              <a:rPr lang="en-US" sz="3600">
                <a:solidFill>
                  <a:prstClr val="black"/>
                </a:solidFill>
                <a:latin typeface="Arial" panose="020B0604020202020204" pitchFamily="34" charset="0"/>
                <a:ea typeface="Times New Roman" panose="02020603050405020304" pitchFamily="18" charset="0"/>
                <a:cs typeface="Arial" panose="020B0604020202020204" pitchFamily="34" charset="0"/>
              </a:rPr>
              <a:t>Từ đó suy ra AB // CD, AB = CD và CD // HG, CD = HG nên AB // HG và AB = HG</a:t>
            </a:r>
          </a:p>
          <a:p>
            <a:pPr lvl="0" algn="just">
              <a:lnSpc>
                <a:spcPct val="150000"/>
              </a:lnSpc>
              <a:spcAft>
                <a:spcPts val="800"/>
              </a:spcAft>
            </a:pPr>
            <a:r>
              <a:rPr lang="en-US" sz="3600">
                <a:solidFill>
                  <a:prstClr val="black"/>
                </a:solidFill>
                <a:latin typeface="Arial" panose="020B0604020202020204" pitchFamily="34" charset="0"/>
                <a:ea typeface="Times New Roman" panose="02020603050405020304" pitchFamily="18" charset="0"/>
                <a:cs typeface="Arial" panose="020B0604020202020204" pitchFamily="34" charset="0"/>
              </a:rPr>
              <a:t>Suy ra ABGH là hình bình hành nên AH // BG. </a:t>
            </a:r>
          </a:p>
          <a:p>
            <a:pPr lvl="0" algn="just">
              <a:lnSpc>
                <a:spcPct val="150000"/>
              </a:lnSpc>
              <a:spcAft>
                <a:spcPts val="800"/>
              </a:spcAft>
            </a:pPr>
            <a:r>
              <a:rPr lang="en-US" sz="3600">
                <a:solidFill>
                  <a:prstClr val="black"/>
                </a:solidFill>
                <a:latin typeface="Arial" panose="020B0604020202020204" pitchFamily="34" charset="0"/>
                <a:ea typeface="Times New Roman" panose="02020603050405020304" pitchFamily="18" charset="0"/>
                <a:cs typeface="Arial" panose="020B0604020202020204" pitchFamily="34" charset="0"/>
              </a:rPr>
              <a:t>Vì H thuộc mặt phẳng (CDHG) nên H là hình chiếu của điểm A trên mặt phẳng (CDHG) theo phương BG.</a:t>
            </a:r>
          </a:p>
        </p:txBody>
      </p:sp>
      <p:pic>
        <p:nvPicPr>
          <p:cNvPr id="27" name="Picture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16008" y="419100"/>
            <a:ext cx="5790515" cy="4568780"/>
          </a:xfrm>
          <a:prstGeom prst="rect">
            <a:avLst/>
          </a:prstGeom>
        </p:spPr>
      </p:pic>
    </p:spTree>
    <p:extLst>
      <p:ext uri="{BB962C8B-B14F-4D97-AF65-F5344CB8AC3E}">
        <p14:creationId xmlns:p14="http://schemas.microsoft.com/office/powerpoint/2010/main" val="2867751593"/>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095999" y="273001"/>
            <a:ext cx="5988909" cy="1103892"/>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5000" b="1" i="0" u="none" strike="noStrike" kern="1200" cap="none" spc="0" normalizeH="0" baseline="0" noProof="0" dirty="0">
                <a:ln w="0"/>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VẬN</a:t>
            </a:r>
            <a:r>
              <a:rPr kumimoji="0" lang="nl-NL" sz="5000" b="1" i="0" u="none" strike="noStrike" kern="1200" cap="none" spc="0" normalizeH="0" noProof="0" dirty="0">
                <a:ln w="0"/>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 DỤNG 1</a:t>
            </a:r>
            <a:endParaRPr kumimoji="0" lang="en-US" sz="5000" b="1" i="0" u="none" strike="noStrike" kern="1200" cap="none" spc="0" normalizeH="0" baseline="0" noProof="0" dirty="0">
              <a:ln w="0"/>
              <a:solidFill>
                <a:srgbClr val="FF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24"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633141" y="9486900"/>
            <a:ext cx="2395318" cy="1110556"/>
          </a:xfrm>
          <a:prstGeom prst="rect">
            <a:avLst/>
          </a:prstGeom>
        </p:spPr>
      </p:pic>
      <p:pic>
        <p:nvPicPr>
          <p:cNvPr id="25"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28600" y="190500"/>
            <a:ext cx="1140469" cy="1160782"/>
          </a:xfrm>
          <a:prstGeom prst="rect">
            <a:avLst/>
          </a:prstGeom>
        </p:spPr>
      </p:pic>
      <p:sp>
        <p:nvSpPr>
          <p:cNvPr id="3" name="Rectangle 2"/>
          <p:cNvSpPr/>
          <p:nvPr/>
        </p:nvSpPr>
        <p:spPr>
          <a:xfrm>
            <a:off x="695423" y="1899149"/>
            <a:ext cx="10841685" cy="3600986"/>
          </a:xfrm>
          <a:prstGeom prst="rect">
            <a:avLst/>
          </a:prstGeom>
        </p:spPr>
        <p:txBody>
          <a:bodyPr wrap="square">
            <a:spAutoFit/>
          </a:bodyPr>
          <a:lstStyle/>
          <a:p>
            <a:pPr lvl="0" algn="just">
              <a:lnSpc>
                <a:spcPct val="150000"/>
              </a:lnSpc>
              <a:spcAft>
                <a:spcPts val="1200"/>
              </a:spcAft>
            </a:pPr>
            <a:r>
              <a:rPr lang="vi-VN" sz="3800">
                <a:solidFill>
                  <a:prstClr val="black"/>
                </a:solidFill>
                <a:ea typeface="Calibri" panose="020F0502020204030204" pitchFamily="34" charset="0"/>
                <a:cs typeface="Times New Roman" panose="02020603050405020304" pitchFamily="18" charset="0"/>
              </a:rPr>
              <a:t>Trong hình ảnh mở đầu, khi một bàn thắng được ghi thì hình chiếu của quả bóng trên mặt đất theo phương thẳng đứng có vị trí như thế nào với vạch vôi?</a:t>
            </a:r>
          </a:p>
        </p:txBody>
      </p:sp>
      <p:pic>
        <p:nvPicPr>
          <p:cNvPr id="6" name="Picture 5"/>
          <p:cNvPicPr>
            <a:picLocks noChangeAspect="1"/>
          </p:cNvPicPr>
          <p:nvPr/>
        </p:nvPicPr>
        <p:blipFill>
          <a:blip r:embed="rId6"/>
          <a:stretch>
            <a:fillRect/>
          </a:stretch>
        </p:blipFill>
        <p:spPr>
          <a:xfrm rot="15004199">
            <a:off x="16433049" y="415159"/>
            <a:ext cx="1727299" cy="1395446"/>
          </a:xfrm>
          <a:prstGeom prst="rect">
            <a:avLst/>
          </a:prstGeom>
        </p:spPr>
      </p:pic>
      <p:sp>
        <p:nvSpPr>
          <p:cNvPr id="13" name="Rectangle 12"/>
          <p:cNvSpPr/>
          <p:nvPr/>
        </p:nvSpPr>
        <p:spPr>
          <a:xfrm>
            <a:off x="716659" y="7124700"/>
            <a:ext cx="16633754" cy="2723823"/>
          </a:xfrm>
          <a:prstGeom prst="rect">
            <a:avLst/>
          </a:prstGeom>
        </p:spPr>
        <p:txBody>
          <a:bodyPr wrap="square">
            <a:spAutoFit/>
          </a:bodyPr>
          <a:lstStyle/>
          <a:p>
            <a:pPr algn="just">
              <a:lnSpc>
                <a:spcPct val="150000"/>
              </a:lnSpc>
            </a:pPr>
            <a:r>
              <a:rPr lang="vi-VN" sz="3800">
                <a:solidFill>
                  <a:srgbClr val="000000"/>
                </a:solidFill>
                <a:cs typeface="Arial" panose="020B0604020202020204" pitchFamily="34" charset="0"/>
              </a:rPr>
              <a:t>Trong hình ảnh mở đầu, khi một bàn thắng được ghi thì hình chiếu của quả bóng trên mặt đất theo phương thẳng đứng nằm phía trong vạch vôi về phía bên trong khung thành.</a:t>
            </a:r>
            <a:endParaRPr lang="en-US" sz="3800">
              <a:solidFill>
                <a:srgbClr val="000000"/>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7"/>
          <a:stretch>
            <a:fillRect/>
          </a:stretch>
        </p:blipFill>
        <p:spPr>
          <a:xfrm>
            <a:off x="12245013" y="2019300"/>
            <a:ext cx="5105400" cy="3610697"/>
          </a:xfrm>
          <a:prstGeom prst="rect">
            <a:avLst/>
          </a:prstGeom>
        </p:spPr>
      </p:pic>
      <p:sp>
        <p:nvSpPr>
          <p:cNvPr id="12" name="Oval Callout 11"/>
          <p:cNvSpPr/>
          <p:nvPr/>
        </p:nvSpPr>
        <p:spPr>
          <a:xfrm>
            <a:off x="5029200" y="5731292"/>
            <a:ext cx="1756794" cy="860008"/>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62724497"/>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anim calcmode="lin" valueType="num">
                                      <p:cBhvr>
                                        <p:cTn id="21" dur="500" fill="hold"/>
                                        <p:tgtEl>
                                          <p:spTgt spid="13"/>
                                        </p:tgtEl>
                                        <p:attrNameLst>
                                          <p:attrName>ppt_x</p:attrName>
                                        </p:attrNameLst>
                                      </p:cBhvr>
                                      <p:tavLst>
                                        <p:tav tm="0">
                                          <p:val>
                                            <p:strVal val="#ppt_x"/>
                                          </p:val>
                                        </p:tav>
                                        <p:tav tm="100000">
                                          <p:val>
                                            <p:strVal val="#ppt_x"/>
                                          </p:val>
                                        </p:tav>
                                      </p:tavLst>
                                    </p:anim>
                                    <p:anim calcmode="lin" valueType="num">
                                      <p:cBhvr>
                                        <p:cTn id="22"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 grpId="0"/>
      <p:bldP spid="13" grpId="0"/>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850712"/>
            <a:ext cx="2283228" cy="901593"/>
          </a:xfrm>
          <a:prstGeom prst="rect">
            <a:avLst/>
          </a:prstGeom>
        </p:spPr>
        <p:txBody>
          <a:bodyPr wrap="square">
            <a:spAutoFit/>
          </a:bodyPr>
          <a:lstStyle/>
          <a:p>
            <a:pPr algn="just">
              <a:lnSpc>
                <a:spcPct val="150000"/>
              </a:lnSpc>
            </a:pPr>
            <a:r>
              <a:rPr lang="nl-NL" sz="4000" b="1" dirty="0">
                <a:solidFill>
                  <a:srgbClr val="C00000"/>
                </a:solidFill>
                <a:latin typeface="Arial" panose="020B0604020202020204" pitchFamily="34" charset="0"/>
                <a:ea typeface="Calibri" panose="020F0502020204030204" pitchFamily="34" charset="0"/>
                <a:cs typeface="Arial" panose="020B0604020202020204" pitchFamily="34" charset="0"/>
              </a:rPr>
              <a:t>HĐ 2:</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3" name="Picture 12"/>
          <p:cNvPicPr>
            <a:picLocks noChangeAspect="1"/>
          </p:cNvPicPr>
          <p:nvPr/>
        </p:nvPicPr>
        <p:blipFill>
          <a:blip r:embed="rId2"/>
          <a:stretch>
            <a:fillRect/>
          </a:stretch>
        </p:blipFill>
        <p:spPr>
          <a:xfrm rot="19085362">
            <a:off x="16855137" y="244758"/>
            <a:ext cx="1057172" cy="1688973"/>
          </a:xfrm>
          <a:prstGeom prst="rect">
            <a:avLst/>
          </a:prstGeom>
        </p:spPr>
      </p:pic>
      <p:pic>
        <p:nvPicPr>
          <p:cNvPr id="6" name="Picture 5"/>
          <p:cNvPicPr>
            <a:picLocks noChangeAspect="1"/>
          </p:cNvPicPr>
          <p:nvPr/>
        </p:nvPicPr>
        <p:blipFill>
          <a:blip r:embed="rId3"/>
          <a:stretch>
            <a:fillRect/>
          </a:stretch>
        </p:blipFill>
        <p:spPr>
          <a:xfrm>
            <a:off x="533400" y="4856886"/>
            <a:ext cx="5425977" cy="4685459"/>
          </a:xfrm>
          <a:prstGeom prst="rect">
            <a:avLst/>
          </a:prstGeom>
        </p:spPr>
      </p:pic>
      <p:grpSp>
        <p:nvGrpSpPr>
          <p:cNvPr id="8" name="Group 7"/>
          <p:cNvGrpSpPr/>
          <p:nvPr/>
        </p:nvGrpSpPr>
        <p:grpSpPr>
          <a:xfrm>
            <a:off x="304800" y="1750446"/>
            <a:ext cx="15925800" cy="1629857"/>
            <a:chOff x="381000" y="400987"/>
            <a:chExt cx="17612174" cy="3425113"/>
          </a:xfrm>
        </p:grpSpPr>
        <p:sp>
          <p:nvSpPr>
            <p:cNvPr id="4" name="Rectangle 3"/>
            <p:cNvSpPr/>
            <p:nvPr/>
          </p:nvSpPr>
          <p:spPr>
            <a:xfrm>
              <a:off x="381000" y="1240777"/>
              <a:ext cx="17612174" cy="2585323"/>
            </a:xfrm>
            <a:prstGeom prst="rect">
              <a:avLst/>
            </a:prstGeom>
          </p:spPr>
          <p:txBody>
            <a:bodyPr wrap="square">
              <a:spAutoFit/>
            </a:bodyPr>
            <a:lstStyle/>
            <a:p>
              <a:pPr>
                <a:lnSpc>
                  <a:spcPct val="150000"/>
                </a:lnSpc>
              </a:pPr>
              <a:r>
                <a:rPr lang="vi-VN" sz="3600" dirty="0">
                  <a:solidFill>
                    <a:srgbClr val="000000"/>
                  </a:solidFill>
                </a:rPr>
                <a:t>a) Hình chiếu </a:t>
              </a:r>
              <a:r>
                <a:rPr lang="vi-VN" sz="3600" i="1" dirty="0">
                  <a:solidFill>
                    <a:srgbClr val="000000"/>
                  </a:solidFill>
                </a:rPr>
                <a:t>O’</a:t>
              </a:r>
              <a:r>
                <a:rPr lang="vi-VN" sz="3600" dirty="0">
                  <a:solidFill>
                    <a:srgbClr val="000000"/>
                  </a:solidFill>
                </a:rPr>
                <a:t> của điểm </a:t>
              </a:r>
              <a:r>
                <a:rPr lang="vi-VN" sz="3600" i="1" dirty="0">
                  <a:solidFill>
                    <a:srgbClr val="000000"/>
                  </a:solidFill>
                </a:rPr>
                <a:t>O</a:t>
              </a:r>
              <a:r>
                <a:rPr lang="vi-VN" sz="3600" dirty="0">
                  <a:solidFill>
                    <a:srgbClr val="000000"/>
                  </a:solidFill>
                </a:rPr>
                <a:t> có nằm trên đoạn </a:t>
              </a:r>
              <a:r>
                <a:rPr lang="vi-VN" sz="3600" i="1" dirty="0">
                  <a:solidFill>
                    <a:srgbClr val="000000"/>
                  </a:solidFill>
                </a:rPr>
                <a:t>A’C’</a:t>
              </a:r>
              <a:r>
                <a:rPr lang="vi-VN" sz="3600" dirty="0">
                  <a:solidFill>
                    <a:srgbClr val="000000"/>
                  </a:solidFill>
                </a:rPr>
                <a:t> hay không?</a:t>
              </a:r>
            </a:p>
            <a:p>
              <a:pPr>
                <a:lnSpc>
                  <a:spcPct val="150000"/>
                </a:lnSpc>
              </a:pPr>
              <a:r>
                <a:rPr lang="vi-VN" sz="3600" dirty="0">
                  <a:solidFill>
                    <a:srgbClr val="000000"/>
                  </a:solidFill>
                </a:rPr>
                <a:t>b) Hình chiếu của hai song cửa </a:t>
              </a:r>
              <a:r>
                <a:rPr lang="vi-VN" sz="3600" i="1" dirty="0">
                  <a:solidFill>
                    <a:srgbClr val="000000"/>
                  </a:solidFill>
                </a:rPr>
                <a:t>AB </a:t>
              </a:r>
              <a:r>
                <a:rPr lang="vi-VN" sz="3600" dirty="0">
                  <a:solidFill>
                    <a:srgbClr val="000000"/>
                  </a:solidFill>
                </a:rPr>
                <a:t>và </a:t>
              </a:r>
              <a:r>
                <a:rPr lang="vi-VN" sz="3600" i="1" dirty="0">
                  <a:solidFill>
                    <a:srgbClr val="000000"/>
                  </a:solidFill>
                </a:rPr>
                <a:t>CD</a:t>
              </a:r>
              <a:r>
                <a:rPr lang="vi-VN" sz="3600" dirty="0">
                  <a:solidFill>
                    <a:srgbClr val="000000"/>
                  </a:solidFill>
                </a:rPr>
                <a:t> như thế nào với nhau?</a:t>
              </a:r>
            </a:p>
            <a:p>
              <a:pPr>
                <a:lnSpc>
                  <a:spcPct val="150000"/>
                </a:lnSpc>
              </a:pPr>
              <a:r>
                <a:rPr lang="vi-VN" sz="3600" dirty="0">
                  <a:solidFill>
                    <a:srgbClr val="000000"/>
                  </a:solidFill>
                </a:rPr>
                <a:t>c) Hình chiếu </a:t>
              </a:r>
              <a:r>
                <a:rPr lang="vi-VN" sz="3600" i="1" dirty="0">
                  <a:solidFill>
                    <a:srgbClr val="000000"/>
                  </a:solidFill>
                </a:rPr>
                <a:t>O’</a:t>
              </a:r>
              <a:r>
                <a:rPr lang="vi-VN" sz="3600" dirty="0">
                  <a:solidFill>
                    <a:srgbClr val="000000"/>
                  </a:solidFill>
                </a:rPr>
                <a:t> của điểm </a:t>
              </a:r>
              <a:r>
                <a:rPr lang="vi-VN" sz="3600" i="1" dirty="0">
                  <a:solidFill>
                    <a:srgbClr val="000000"/>
                  </a:solidFill>
                </a:rPr>
                <a:t>O</a:t>
              </a:r>
              <a:r>
                <a:rPr lang="vi-VN" sz="3600" dirty="0">
                  <a:solidFill>
                    <a:srgbClr val="000000"/>
                  </a:solidFill>
                </a:rPr>
                <a:t> có phải là trung điểm của đoạn </a:t>
              </a:r>
              <a:r>
                <a:rPr lang="vi-VN" sz="3600" i="1" dirty="0">
                  <a:solidFill>
                    <a:srgbClr val="000000"/>
                  </a:solidFill>
                </a:rPr>
                <a:t>A’C’</a:t>
              </a:r>
              <a:r>
                <a:rPr lang="vi-VN" sz="3600" dirty="0">
                  <a:solidFill>
                    <a:srgbClr val="000000"/>
                  </a:solidFill>
                </a:rPr>
                <a:t> hay không?</a:t>
              </a:r>
            </a:p>
          </p:txBody>
        </p:sp>
        <p:sp>
          <p:nvSpPr>
            <p:cNvPr id="7" name="Rectangle 6"/>
            <p:cNvSpPr/>
            <p:nvPr/>
          </p:nvSpPr>
          <p:spPr>
            <a:xfrm>
              <a:off x="1828800" y="400987"/>
              <a:ext cx="11822243" cy="923330"/>
            </a:xfrm>
            <a:prstGeom prst="rect">
              <a:avLst/>
            </a:prstGeom>
          </p:spPr>
          <p:txBody>
            <a:bodyPr wrap="square">
              <a:spAutoFit/>
            </a:bodyPr>
            <a:lstStyle/>
            <a:p>
              <a:pPr lvl="0">
                <a:lnSpc>
                  <a:spcPct val="150000"/>
                </a:lnSpc>
              </a:pPr>
              <a:r>
                <a:rPr lang="vi-VN" sz="3600">
                  <a:solidFill>
                    <a:srgbClr val="000000"/>
                  </a:solidFill>
                </a:rPr>
                <a:t>Quan sát Hình 4.56a và trả lời các câu hỏi sau:</a:t>
              </a:r>
            </a:p>
          </p:txBody>
        </p:sp>
      </p:grpSp>
      <p:sp>
        <p:nvSpPr>
          <p:cNvPr id="10" name="Rectangle 9"/>
          <p:cNvSpPr/>
          <p:nvPr/>
        </p:nvSpPr>
        <p:spPr>
          <a:xfrm>
            <a:off x="6315553" y="5387462"/>
            <a:ext cx="11181530" cy="4349845"/>
          </a:xfrm>
          <a:prstGeom prst="rect">
            <a:avLst/>
          </a:prstGeom>
        </p:spPr>
        <p:txBody>
          <a:bodyPr wrap="square">
            <a:spAutoFit/>
          </a:bodyPr>
          <a:lstStyle/>
          <a:p>
            <a:pPr algn="just">
              <a:lnSpc>
                <a:spcPct val="150000"/>
              </a:lnSpc>
              <a:spcAft>
                <a:spcPts val="800"/>
              </a:spcAft>
            </a:pPr>
            <a:r>
              <a:rPr lang="en-US" sz="3600" dirty="0">
                <a:latin typeface="Arial" panose="020B0604020202020204" pitchFamily="34" charset="0"/>
                <a:ea typeface="Times New Roman" panose="02020603050405020304" pitchFamily="18" charset="0"/>
                <a:cs typeface="Arial" panose="020B0604020202020204" pitchFamily="34" charset="0"/>
              </a:rPr>
              <a:t>a) </a:t>
            </a:r>
            <a:r>
              <a:rPr lang="en-US" sz="3600" dirty="0" err="1">
                <a:latin typeface="Arial" panose="020B0604020202020204" pitchFamily="34" charset="0"/>
                <a:ea typeface="Times New Roman" panose="02020603050405020304" pitchFamily="18" charset="0"/>
                <a:cs typeface="Arial" panose="020B0604020202020204" pitchFamily="34" charset="0"/>
              </a:rPr>
              <a:t>Hình</a:t>
            </a:r>
            <a:r>
              <a:rPr lang="en-US" sz="3600" dirty="0">
                <a:latin typeface="Arial" panose="020B0604020202020204" pitchFamily="34" charset="0"/>
                <a:ea typeface="Times New Roman" panose="02020603050405020304" pitchFamily="18" charset="0"/>
                <a:cs typeface="Arial" panose="020B0604020202020204" pitchFamily="34" charset="0"/>
              </a:rPr>
              <a:t> </a:t>
            </a:r>
            <a:r>
              <a:rPr lang="en-US" sz="3600" dirty="0" err="1">
                <a:latin typeface="Arial" panose="020B0604020202020204" pitchFamily="34" charset="0"/>
                <a:ea typeface="Times New Roman" panose="02020603050405020304" pitchFamily="18" charset="0"/>
                <a:cs typeface="Arial" panose="020B0604020202020204" pitchFamily="34" charset="0"/>
              </a:rPr>
              <a:t>chiếu</a:t>
            </a:r>
            <a:r>
              <a:rPr lang="en-US" sz="3600" dirty="0">
                <a:latin typeface="Arial" panose="020B0604020202020204" pitchFamily="34" charset="0"/>
                <a:ea typeface="Times New Roman" panose="02020603050405020304" pitchFamily="18" charset="0"/>
                <a:cs typeface="Arial" panose="020B0604020202020204" pitchFamily="34" charset="0"/>
              </a:rPr>
              <a:t> O' </a:t>
            </a:r>
            <a:r>
              <a:rPr lang="en-US" sz="3600" dirty="0" err="1">
                <a:latin typeface="Arial" panose="020B0604020202020204" pitchFamily="34" charset="0"/>
                <a:ea typeface="Times New Roman" panose="02020603050405020304" pitchFamily="18" charset="0"/>
                <a:cs typeface="Arial" panose="020B0604020202020204" pitchFamily="34" charset="0"/>
              </a:rPr>
              <a:t>của</a:t>
            </a:r>
            <a:r>
              <a:rPr lang="en-US" sz="3600" dirty="0">
                <a:latin typeface="Arial" panose="020B0604020202020204" pitchFamily="34" charset="0"/>
                <a:ea typeface="Times New Roman" panose="02020603050405020304" pitchFamily="18" charset="0"/>
                <a:cs typeface="Arial" panose="020B0604020202020204" pitchFamily="34" charset="0"/>
              </a:rPr>
              <a:t> </a:t>
            </a:r>
            <a:r>
              <a:rPr lang="en-US" sz="3600" dirty="0" err="1">
                <a:latin typeface="Arial" panose="020B0604020202020204" pitchFamily="34" charset="0"/>
                <a:ea typeface="Times New Roman" panose="02020603050405020304" pitchFamily="18" charset="0"/>
                <a:cs typeface="Arial" panose="020B0604020202020204" pitchFamily="34" charset="0"/>
              </a:rPr>
              <a:t>điểm</a:t>
            </a:r>
            <a:r>
              <a:rPr lang="en-US" sz="3600" dirty="0">
                <a:latin typeface="Arial" panose="020B0604020202020204" pitchFamily="34" charset="0"/>
                <a:ea typeface="Times New Roman" panose="02020603050405020304" pitchFamily="18" charset="0"/>
                <a:cs typeface="Arial" panose="020B0604020202020204" pitchFamily="34" charset="0"/>
              </a:rPr>
              <a:t> O </a:t>
            </a:r>
            <a:r>
              <a:rPr lang="en-US" sz="3600" dirty="0" err="1">
                <a:latin typeface="Arial" panose="020B0604020202020204" pitchFamily="34" charset="0"/>
                <a:ea typeface="Times New Roman" panose="02020603050405020304" pitchFamily="18" charset="0"/>
                <a:cs typeface="Arial" panose="020B0604020202020204" pitchFamily="34" charset="0"/>
              </a:rPr>
              <a:t>nằm</a:t>
            </a:r>
            <a:r>
              <a:rPr lang="en-US" sz="3600" dirty="0">
                <a:latin typeface="Arial" panose="020B0604020202020204" pitchFamily="34" charset="0"/>
                <a:ea typeface="Times New Roman" panose="02020603050405020304" pitchFamily="18" charset="0"/>
                <a:cs typeface="Arial" panose="020B0604020202020204" pitchFamily="34" charset="0"/>
              </a:rPr>
              <a:t> </a:t>
            </a:r>
            <a:r>
              <a:rPr lang="en-US" sz="3600" dirty="0" err="1">
                <a:latin typeface="Arial" panose="020B0604020202020204" pitchFamily="34" charset="0"/>
                <a:ea typeface="Times New Roman" panose="02020603050405020304" pitchFamily="18" charset="0"/>
                <a:cs typeface="Arial" panose="020B0604020202020204" pitchFamily="34" charset="0"/>
              </a:rPr>
              <a:t>trên</a:t>
            </a:r>
            <a:r>
              <a:rPr lang="en-US" sz="3600" dirty="0">
                <a:latin typeface="Arial" panose="020B0604020202020204" pitchFamily="34" charset="0"/>
                <a:ea typeface="Times New Roman" panose="02020603050405020304" pitchFamily="18" charset="0"/>
                <a:cs typeface="Arial" panose="020B0604020202020204" pitchFamily="34" charset="0"/>
              </a:rPr>
              <a:t> </a:t>
            </a:r>
            <a:r>
              <a:rPr lang="en-US" sz="3600" dirty="0" err="1">
                <a:latin typeface="Arial" panose="020B0604020202020204" pitchFamily="34" charset="0"/>
                <a:ea typeface="Times New Roman" panose="02020603050405020304" pitchFamily="18" charset="0"/>
                <a:cs typeface="Arial" panose="020B0604020202020204" pitchFamily="34" charset="0"/>
              </a:rPr>
              <a:t>đoạn</a:t>
            </a:r>
            <a:r>
              <a:rPr lang="en-US" sz="3600" dirty="0">
                <a:latin typeface="Arial" panose="020B0604020202020204" pitchFamily="34" charset="0"/>
                <a:ea typeface="Times New Roman" panose="02020603050405020304" pitchFamily="18" charset="0"/>
                <a:cs typeface="Arial" panose="020B0604020202020204" pitchFamily="34" charset="0"/>
              </a:rPr>
              <a:t> A'C'.</a:t>
            </a:r>
          </a:p>
          <a:p>
            <a:pPr algn="just">
              <a:lnSpc>
                <a:spcPct val="150000"/>
              </a:lnSpc>
              <a:spcAft>
                <a:spcPts val="800"/>
              </a:spcAft>
            </a:pPr>
            <a:r>
              <a:rPr lang="en-US" sz="3600" dirty="0">
                <a:latin typeface="Arial" panose="020B0604020202020204" pitchFamily="34" charset="0"/>
                <a:ea typeface="Times New Roman" panose="02020603050405020304" pitchFamily="18" charset="0"/>
                <a:cs typeface="Arial" panose="020B0604020202020204" pitchFamily="34" charset="0"/>
              </a:rPr>
              <a:t>b) </a:t>
            </a:r>
            <a:r>
              <a:rPr lang="en-US" sz="3600" dirty="0" err="1">
                <a:latin typeface="Arial" panose="020B0604020202020204" pitchFamily="34" charset="0"/>
                <a:ea typeface="Times New Roman" panose="02020603050405020304" pitchFamily="18" charset="0"/>
                <a:cs typeface="Arial" panose="020B0604020202020204" pitchFamily="34" charset="0"/>
              </a:rPr>
              <a:t>Hình</a:t>
            </a:r>
            <a:r>
              <a:rPr lang="en-US" sz="3600" dirty="0">
                <a:latin typeface="Arial" panose="020B0604020202020204" pitchFamily="34" charset="0"/>
                <a:ea typeface="Times New Roman" panose="02020603050405020304" pitchFamily="18" charset="0"/>
                <a:cs typeface="Arial" panose="020B0604020202020204" pitchFamily="34" charset="0"/>
              </a:rPr>
              <a:t> </a:t>
            </a:r>
            <a:r>
              <a:rPr lang="en-US" sz="3600" dirty="0" err="1">
                <a:latin typeface="Arial" panose="020B0604020202020204" pitchFamily="34" charset="0"/>
                <a:ea typeface="Times New Roman" panose="02020603050405020304" pitchFamily="18" charset="0"/>
                <a:cs typeface="Arial" panose="020B0604020202020204" pitchFamily="34" charset="0"/>
              </a:rPr>
              <a:t>chiếu</a:t>
            </a:r>
            <a:r>
              <a:rPr lang="en-US" sz="3600" dirty="0">
                <a:latin typeface="Arial" panose="020B0604020202020204" pitchFamily="34" charset="0"/>
                <a:ea typeface="Times New Roman" panose="02020603050405020304" pitchFamily="18" charset="0"/>
                <a:cs typeface="Arial" panose="020B0604020202020204" pitchFamily="34" charset="0"/>
              </a:rPr>
              <a:t> </a:t>
            </a:r>
            <a:r>
              <a:rPr lang="en-US" sz="3600" dirty="0" err="1">
                <a:latin typeface="Arial" panose="020B0604020202020204" pitchFamily="34" charset="0"/>
                <a:ea typeface="Times New Roman" panose="02020603050405020304" pitchFamily="18" charset="0"/>
                <a:cs typeface="Arial" panose="020B0604020202020204" pitchFamily="34" charset="0"/>
              </a:rPr>
              <a:t>của</a:t>
            </a:r>
            <a:r>
              <a:rPr lang="en-US" sz="3600" dirty="0">
                <a:latin typeface="Arial" panose="020B0604020202020204" pitchFamily="34" charset="0"/>
                <a:ea typeface="Times New Roman" panose="02020603050405020304" pitchFamily="18" charset="0"/>
                <a:cs typeface="Arial" panose="020B0604020202020204" pitchFamily="34" charset="0"/>
              </a:rPr>
              <a:t> </a:t>
            </a:r>
            <a:r>
              <a:rPr lang="en-US" sz="3600" dirty="0" err="1">
                <a:latin typeface="Arial" panose="020B0604020202020204" pitchFamily="34" charset="0"/>
                <a:ea typeface="Times New Roman" panose="02020603050405020304" pitchFamily="18" charset="0"/>
                <a:cs typeface="Arial" panose="020B0604020202020204" pitchFamily="34" charset="0"/>
              </a:rPr>
              <a:t>hai</a:t>
            </a:r>
            <a:r>
              <a:rPr lang="en-US" sz="3600" dirty="0">
                <a:latin typeface="Arial" panose="020B0604020202020204" pitchFamily="34" charset="0"/>
                <a:ea typeface="Times New Roman" panose="02020603050405020304" pitchFamily="18" charset="0"/>
                <a:cs typeface="Arial" panose="020B0604020202020204" pitchFamily="34" charset="0"/>
              </a:rPr>
              <a:t> song </a:t>
            </a:r>
            <a:r>
              <a:rPr lang="en-US" sz="3600" dirty="0" err="1">
                <a:latin typeface="Arial" panose="020B0604020202020204" pitchFamily="34" charset="0"/>
                <a:ea typeface="Times New Roman" panose="02020603050405020304" pitchFamily="18" charset="0"/>
                <a:cs typeface="Arial" panose="020B0604020202020204" pitchFamily="34" charset="0"/>
              </a:rPr>
              <a:t>cửa</a:t>
            </a:r>
            <a:r>
              <a:rPr lang="en-US" sz="3600" dirty="0">
                <a:latin typeface="Arial" panose="020B0604020202020204" pitchFamily="34" charset="0"/>
                <a:ea typeface="Times New Roman" panose="02020603050405020304" pitchFamily="18" charset="0"/>
                <a:cs typeface="Arial" panose="020B0604020202020204" pitchFamily="34" charset="0"/>
              </a:rPr>
              <a:t> AB </a:t>
            </a:r>
            <a:r>
              <a:rPr lang="en-US" sz="3600" dirty="0" err="1">
                <a:latin typeface="Arial" panose="020B0604020202020204" pitchFamily="34" charset="0"/>
                <a:ea typeface="Times New Roman" panose="02020603050405020304" pitchFamily="18" charset="0"/>
                <a:cs typeface="Arial" panose="020B0604020202020204" pitchFamily="34" charset="0"/>
              </a:rPr>
              <a:t>và</a:t>
            </a:r>
            <a:r>
              <a:rPr lang="en-US" sz="3600" dirty="0">
                <a:latin typeface="Arial" panose="020B0604020202020204" pitchFamily="34" charset="0"/>
                <a:ea typeface="Times New Roman" panose="02020603050405020304" pitchFamily="18" charset="0"/>
                <a:cs typeface="Arial" panose="020B0604020202020204" pitchFamily="34" charset="0"/>
              </a:rPr>
              <a:t> CD </a:t>
            </a:r>
            <a:r>
              <a:rPr lang="en-US" sz="3600" dirty="0" err="1">
                <a:latin typeface="Arial" panose="020B0604020202020204" pitchFamily="34" charset="0"/>
                <a:ea typeface="Times New Roman" panose="02020603050405020304" pitchFamily="18" charset="0"/>
                <a:cs typeface="Arial" panose="020B0604020202020204" pitchFamily="34" charset="0"/>
              </a:rPr>
              <a:t>lần</a:t>
            </a:r>
            <a:r>
              <a:rPr lang="en-US" sz="3600" dirty="0">
                <a:latin typeface="Arial" panose="020B0604020202020204" pitchFamily="34" charset="0"/>
                <a:ea typeface="Times New Roman" panose="02020603050405020304" pitchFamily="18" charset="0"/>
                <a:cs typeface="Arial" panose="020B0604020202020204" pitchFamily="34" charset="0"/>
              </a:rPr>
              <a:t> </a:t>
            </a:r>
            <a:r>
              <a:rPr lang="en-US" sz="3600" dirty="0" err="1">
                <a:latin typeface="Arial" panose="020B0604020202020204" pitchFamily="34" charset="0"/>
                <a:ea typeface="Times New Roman" panose="02020603050405020304" pitchFamily="18" charset="0"/>
                <a:cs typeface="Arial" panose="020B0604020202020204" pitchFamily="34" charset="0"/>
              </a:rPr>
              <a:t>lượt</a:t>
            </a:r>
            <a:r>
              <a:rPr lang="en-US" sz="3600" dirty="0">
                <a:latin typeface="Arial" panose="020B0604020202020204" pitchFamily="34" charset="0"/>
                <a:ea typeface="Times New Roman" panose="02020603050405020304" pitchFamily="18" charset="0"/>
                <a:cs typeface="Arial" panose="020B0604020202020204" pitchFamily="34" charset="0"/>
              </a:rPr>
              <a:t> </a:t>
            </a:r>
            <a:r>
              <a:rPr lang="en-US" sz="3600" dirty="0" err="1">
                <a:latin typeface="Arial" panose="020B0604020202020204" pitchFamily="34" charset="0"/>
                <a:ea typeface="Times New Roman" panose="02020603050405020304" pitchFamily="18" charset="0"/>
                <a:cs typeface="Arial" panose="020B0604020202020204" pitchFamily="34" charset="0"/>
              </a:rPr>
              <a:t>là</a:t>
            </a:r>
            <a:r>
              <a:rPr lang="en-US" sz="3600" dirty="0">
                <a:latin typeface="Arial" panose="020B0604020202020204" pitchFamily="34" charset="0"/>
                <a:ea typeface="Times New Roman" panose="02020603050405020304" pitchFamily="18" charset="0"/>
                <a:cs typeface="Arial" panose="020B0604020202020204" pitchFamily="34" charset="0"/>
              </a:rPr>
              <a:t> A'B' </a:t>
            </a:r>
            <a:r>
              <a:rPr lang="en-US" sz="3600" dirty="0" err="1">
                <a:latin typeface="Arial" panose="020B0604020202020204" pitchFamily="34" charset="0"/>
                <a:ea typeface="Times New Roman" panose="02020603050405020304" pitchFamily="18" charset="0"/>
                <a:cs typeface="Arial" panose="020B0604020202020204" pitchFamily="34" charset="0"/>
              </a:rPr>
              <a:t>và</a:t>
            </a:r>
            <a:r>
              <a:rPr lang="en-US" sz="3600" dirty="0">
                <a:latin typeface="Arial" panose="020B0604020202020204" pitchFamily="34" charset="0"/>
                <a:ea typeface="Times New Roman" panose="02020603050405020304" pitchFamily="18" charset="0"/>
                <a:cs typeface="Arial" panose="020B0604020202020204" pitchFamily="34" charset="0"/>
              </a:rPr>
              <a:t> C'D', </a:t>
            </a:r>
            <a:r>
              <a:rPr lang="en-US" sz="3600" dirty="0" err="1">
                <a:latin typeface="Arial" panose="020B0604020202020204" pitchFamily="34" charset="0"/>
                <a:ea typeface="Times New Roman" panose="02020603050405020304" pitchFamily="18" charset="0"/>
                <a:cs typeface="Arial" panose="020B0604020202020204" pitchFamily="34" charset="0"/>
              </a:rPr>
              <a:t>chúng</a:t>
            </a:r>
            <a:r>
              <a:rPr lang="en-US" sz="3600" dirty="0">
                <a:latin typeface="Arial" panose="020B0604020202020204" pitchFamily="34" charset="0"/>
                <a:ea typeface="Times New Roman" panose="02020603050405020304" pitchFamily="18" charset="0"/>
                <a:cs typeface="Arial" panose="020B0604020202020204" pitchFamily="34" charset="0"/>
              </a:rPr>
              <a:t> song </a:t>
            </a:r>
            <a:r>
              <a:rPr lang="en-US" sz="3600" dirty="0" err="1">
                <a:latin typeface="Arial" panose="020B0604020202020204" pitchFamily="34" charset="0"/>
                <a:ea typeface="Times New Roman" panose="02020603050405020304" pitchFamily="18" charset="0"/>
                <a:cs typeface="Arial" panose="020B0604020202020204" pitchFamily="34" charset="0"/>
              </a:rPr>
              <a:t>song</a:t>
            </a:r>
            <a:r>
              <a:rPr lang="en-US" sz="3600" dirty="0">
                <a:latin typeface="Arial" panose="020B0604020202020204" pitchFamily="34" charset="0"/>
                <a:ea typeface="Times New Roman" panose="02020603050405020304" pitchFamily="18" charset="0"/>
                <a:cs typeface="Arial" panose="020B0604020202020204" pitchFamily="34" charset="0"/>
              </a:rPr>
              <a:t> </a:t>
            </a:r>
            <a:r>
              <a:rPr lang="en-US" sz="3600" dirty="0" err="1">
                <a:latin typeface="Arial" panose="020B0604020202020204" pitchFamily="34" charset="0"/>
                <a:ea typeface="Times New Roman" panose="02020603050405020304" pitchFamily="18" charset="0"/>
                <a:cs typeface="Arial" panose="020B0604020202020204" pitchFamily="34" charset="0"/>
              </a:rPr>
              <a:t>với</a:t>
            </a:r>
            <a:r>
              <a:rPr lang="en-US" sz="3600" dirty="0">
                <a:latin typeface="Arial" panose="020B0604020202020204" pitchFamily="34" charset="0"/>
                <a:ea typeface="Times New Roman" panose="02020603050405020304" pitchFamily="18" charset="0"/>
                <a:cs typeface="Arial" panose="020B0604020202020204" pitchFamily="34" charset="0"/>
              </a:rPr>
              <a:t> </a:t>
            </a:r>
            <a:r>
              <a:rPr lang="en-US" sz="3600" dirty="0" err="1">
                <a:latin typeface="Arial" panose="020B0604020202020204" pitchFamily="34" charset="0"/>
                <a:ea typeface="Times New Roman" panose="02020603050405020304" pitchFamily="18" charset="0"/>
                <a:cs typeface="Arial" panose="020B0604020202020204" pitchFamily="34" charset="0"/>
              </a:rPr>
              <a:t>nhau</a:t>
            </a:r>
            <a:r>
              <a:rPr lang="en-US" sz="3600" dirty="0">
                <a:latin typeface="Arial" panose="020B0604020202020204" pitchFamily="34" charset="0"/>
                <a:ea typeface="Times New Roman" panose="02020603050405020304" pitchFamily="18" charset="0"/>
                <a:cs typeface="Arial" panose="020B0604020202020204" pitchFamily="34" charset="0"/>
              </a:rPr>
              <a:t>.</a:t>
            </a:r>
          </a:p>
          <a:p>
            <a:pPr algn="just">
              <a:lnSpc>
                <a:spcPct val="150000"/>
              </a:lnSpc>
              <a:spcAft>
                <a:spcPts val="800"/>
              </a:spcAft>
            </a:pPr>
            <a:r>
              <a:rPr lang="en-US" sz="3600" dirty="0">
                <a:latin typeface="Arial" panose="020B0604020202020204" pitchFamily="34" charset="0"/>
                <a:ea typeface="Times New Roman" panose="02020603050405020304" pitchFamily="18" charset="0"/>
                <a:cs typeface="Arial" panose="020B0604020202020204" pitchFamily="34" charset="0"/>
              </a:rPr>
              <a:t>c) </a:t>
            </a:r>
            <a:r>
              <a:rPr lang="en-US" sz="3600" dirty="0" err="1">
                <a:latin typeface="Arial" panose="020B0604020202020204" pitchFamily="34" charset="0"/>
                <a:ea typeface="Times New Roman" panose="02020603050405020304" pitchFamily="18" charset="0"/>
                <a:cs typeface="Arial" panose="020B0604020202020204" pitchFamily="34" charset="0"/>
              </a:rPr>
              <a:t>Hình</a:t>
            </a:r>
            <a:r>
              <a:rPr lang="en-US" sz="3600" dirty="0">
                <a:latin typeface="Arial" panose="020B0604020202020204" pitchFamily="34" charset="0"/>
                <a:ea typeface="Times New Roman" panose="02020603050405020304" pitchFamily="18" charset="0"/>
                <a:cs typeface="Arial" panose="020B0604020202020204" pitchFamily="34" charset="0"/>
              </a:rPr>
              <a:t> </a:t>
            </a:r>
            <a:r>
              <a:rPr lang="en-US" sz="3600" dirty="0" err="1">
                <a:latin typeface="Arial" panose="020B0604020202020204" pitchFamily="34" charset="0"/>
                <a:ea typeface="Times New Roman" panose="02020603050405020304" pitchFamily="18" charset="0"/>
                <a:cs typeface="Arial" panose="020B0604020202020204" pitchFamily="34" charset="0"/>
              </a:rPr>
              <a:t>chiếu</a:t>
            </a:r>
            <a:r>
              <a:rPr lang="en-US" sz="3600" dirty="0">
                <a:latin typeface="Arial" panose="020B0604020202020204" pitchFamily="34" charset="0"/>
                <a:ea typeface="Times New Roman" panose="02020603050405020304" pitchFamily="18" charset="0"/>
                <a:cs typeface="Arial" panose="020B0604020202020204" pitchFamily="34" charset="0"/>
              </a:rPr>
              <a:t> O' </a:t>
            </a:r>
            <a:r>
              <a:rPr lang="en-US" sz="3600" dirty="0" err="1">
                <a:latin typeface="Arial" panose="020B0604020202020204" pitchFamily="34" charset="0"/>
                <a:ea typeface="Times New Roman" panose="02020603050405020304" pitchFamily="18" charset="0"/>
                <a:cs typeface="Arial" panose="020B0604020202020204" pitchFamily="34" charset="0"/>
              </a:rPr>
              <a:t>của</a:t>
            </a:r>
            <a:r>
              <a:rPr lang="en-US" sz="3600" dirty="0">
                <a:latin typeface="Arial" panose="020B0604020202020204" pitchFamily="34" charset="0"/>
                <a:ea typeface="Times New Roman" panose="02020603050405020304" pitchFamily="18" charset="0"/>
                <a:cs typeface="Arial" panose="020B0604020202020204" pitchFamily="34" charset="0"/>
              </a:rPr>
              <a:t> </a:t>
            </a:r>
            <a:r>
              <a:rPr lang="en-US" sz="3600" dirty="0" err="1">
                <a:latin typeface="Arial" panose="020B0604020202020204" pitchFamily="34" charset="0"/>
                <a:ea typeface="Times New Roman" panose="02020603050405020304" pitchFamily="18" charset="0"/>
                <a:cs typeface="Arial" panose="020B0604020202020204" pitchFamily="34" charset="0"/>
              </a:rPr>
              <a:t>điểm</a:t>
            </a:r>
            <a:r>
              <a:rPr lang="en-US" sz="3600" dirty="0">
                <a:latin typeface="Arial" panose="020B0604020202020204" pitchFamily="34" charset="0"/>
                <a:ea typeface="Times New Roman" panose="02020603050405020304" pitchFamily="18" charset="0"/>
                <a:cs typeface="Arial" panose="020B0604020202020204" pitchFamily="34" charset="0"/>
              </a:rPr>
              <a:t> O </a:t>
            </a:r>
            <a:r>
              <a:rPr lang="en-US" sz="3600" dirty="0" err="1">
                <a:latin typeface="Arial" panose="020B0604020202020204" pitchFamily="34" charset="0"/>
                <a:ea typeface="Times New Roman" panose="02020603050405020304" pitchFamily="18" charset="0"/>
                <a:cs typeface="Arial" panose="020B0604020202020204" pitchFamily="34" charset="0"/>
              </a:rPr>
              <a:t>là</a:t>
            </a:r>
            <a:r>
              <a:rPr lang="en-US" sz="3600" dirty="0">
                <a:latin typeface="Arial" panose="020B0604020202020204" pitchFamily="34" charset="0"/>
                <a:ea typeface="Times New Roman" panose="02020603050405020304" pitchFamily="18" charset="0"/>
                <a:cs typeface="Arial" panose="020B0604020202020204" pitchFamily="34" charset="0"/>
              </a:rPr>
              <a:t> </a:t>
            </a:r>
            <a:r>
              <a:rPr lang="en-US" sz="3600" dirty="0" err="1">
                <a:latin typeface="Arial" panose="020B0604020202020204" pitchFamily="34" charset="0"/>
                <a:ea typeface="Times New Roman" panose="02020603050405020304" pitchFamily="18" charset="0"/>
                <a:cs typeface="Arial" panose="020B0604020202020204" pitchFamily="34" charset="0"/>
              </a:rPr>
              <a:t>trung</a:t>
            </a:r>
            <a:r>
              <a:rPr lang="en-US" sz="3600" dirty="0">
                <a:latin typeface="Arial" panose="020B0604020202020204" pitchFamily="34" charset="0"/>
                <a:ea typeface="Times New Roman" panose="02020603050405020304" pitchFamily="18" charset="0"/>
                <a:cs typeface="Arial" panose="020B0604020202020204" pitchFamily="34" charset="0"/>
              </a:rPr>
              <a:t> </a:t>
            </a:r>
            <a:r>
              <a:rPr lang="en-US" sz="3600" dirty="0" err="1">
                <a:latin typeface="Arial" panose="020B0604020202020204" pitchFamily="34" charset="0"/>
                <a:ea typeface="Times New Roman" panose="02020603050405020304" pitchFamily="18" charset="0"/>
                <a:cs typeface="Arial" panose="020B0604020202020204" pitchFamily="34" charset="0"/>
              </a:rPr>
              <a:t>điểm</a:t>
            </a:r>
            <a:r>
              <a:rPr lang="en-US" sz="3600" dirty="0">
                <a:latin typeface="Arial" panose="020B0604020202020204" pitchFamily="34" charset="0"/>
                <a:ea typeface="Times New Roman" panose="02020603050405020304" pitchFamily="18" charset="0"/>
                <a:cs typeface="Arial" panose="020B0604020202020204" pitchFamily="34" charset="0"/>
              </a:rPr>
              <a:t> </a:t>
            </a:r>
            <a:r>
              <a:rPr lang="en-US" sz="3600" dirty="0" err="1">
                <a:latin typeface="Arial" panose="020B0604020202020204" pitchFamily="34" charset="0"/>
                <a:ea typeface="Times New Roman" panose="02020603050405020304" pitchFamily="18" charset="0"/>
                <a:cs typeface="Arial" panose="020B0604020202020204" pitchFamily="34" charset="0"/>
              </a:rPr>
              <a:t>của</a:t>
            </a:r>
            <a:r>
              <a:rPr lang="en-US" sz="3600" dirty="0">
                <a:latin typeface="Arial" panose="020B0604020202020204" pitchFamily="34" charset="0"/>
                <a:ea typeface="Times New Roman" panose="02020603050405020304" pitchFamily="18" charset="0"/>
                <a:cs typeface="Arial" panose="020B0604020202020204" pitchFamily="34" charset="0"/>
              </a:rPr>
              <a:t> </a:t>
            </a:r>
            <a:r>
              <a:rPr lang="en-US" sz="3600" dirty="0" err="1">
                <a:latin typeface="Arial" panose="020B0604020202020204" pitchFamily="34" charset="0"/>
                <a:ea typeface="Times New Roman" panose="02020603050405020304" pitchFamily="18" charset="0"/>
                <a:cs typeface="Arial" panose="020B0604020202020204" pitchFamily="34" charset="0"/>
              </a:rPr>
              <a:t>đoạn</a:t>
            </a:r>
            <a:r>
              <a:rPr lang="en-US" sz="3600" dirty="0">
                <a:latin typeface="Arial" panose="020B0604020202020204" pitchFamily="34" charset="0"/>
                <a:ea typeface="Times New Roman" panose="02020603050405020304" pitchFamily="18" charset="0"/>
                <a:cs typeface="Arial" panose="020B0604020202020204" pitchFamily="34" charset="0"/>
              </a:rPr>
              <a:t> A'C'.</a:t>
            </a: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8" name="Rectangle 17"/>
          <p:cNvSpPr/>
          <p:nvPr/>
        </p:nvSpPr>
        <p:spPr>
          <a:xfrm>
            <a:off x="12115800" y="4507802"/>
            <a:ext cx="1447800" cy="677108"/>
          </a:xfrm>
          <a:prstGeom prst="rect">
            <a:avLst/>
          </a:prstGeom>
        </p:spPr>
        <p:txBody>
          <a:bodyPr wrap="square">
            <a:spAutoFit/>
          </a:bodyPr>
          <a:lstStyle/>
          <a:p>
            <a:pPr lvl="0" algn="ctr">
              <a:defRPr/>
            </a:pPr>
            <a:r>
              <a:rPr lang="vi-VN" sz="3800" b="1" u="sng" dirty="0">
                <a:solidFill>
                  <a:schemeClr val="tx2"/>
                </a:solidFill>
              </a:rPr>
              <a:t>Giải</a:t>
            </a:r>
            <a:r>
              <a:rPr lang="en-US" sz="3800" b="1" u="sng" dirty="0">
                <a:solidFill>
                  <a:schemeClr val="tx2"/>
                </a:solidFill>
              </a:rPr>
              <a:t>:</a:t>
            </a:r>
          </a:p>
        </p:txBody>
      </p:sp>
      <p:pic>
        <p:nvPicPr>
          <p:cNvPr id="11" name="Picture 10"/>
          <p:cNvPicPr>
            <a:picLocks noChangeAspect="1"/>
          </p:cNvPicPr>
          <p:nvPr/>
        </p:nvPicPr>
        <p:blipFill>
          <a:blip r:embed="rId4"/>
          <a:stretch>
            <a:fillRect/>
          </a:stretch>
        </p:blipFill>
        <p:spPr>
          <a:xfrm>
            <a:off x="16889799" y="9197017"/>
            <a:ext cx="1153608" cy="1035970"/>
          </a:xfrm>
          <a:prstGeom prst="rect">
            <a:avLst/>
          </a:prstGeom>
        </p:spPr>
      </p:pic>
      <p:sp>
        <p:nvSpPr>
          <p:cNvPr id="2" name="Pentagon 7">
            <a:extLst>
              <a:ext uri="{FF2B5EF4-FFF2-40B4-BE49-F238E27FC236}">
                <a16:creationId xmlns:a16="http://schemas.microsoft.com/office/drawing/2014/main" id="{724ED3F2-DDFD-B161-6138-B242EE0331CF}"/>
              </a:ext>
            </a:extLst>
          </p:cNvPr>
          <p:cNvSpPr/>
          <p:nvPr/>
        </p:nvSpPr>
        <p:spPr>
          <a:xfrm>
            <a:off x="0" y="71221"/>
            <a:ext cx="11811000" cy="940934"/>
          </a:xfrm>
          <a:prstGeom prst="homePlate">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 TÍNH</a:t>
            </a:r>
            <a:r>
              <a:rPr kumimoji="0" lang="en-US" sz="4000" b="1"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CHẤT CỦA </a:t>
            </a:r>
            <a:r>
              <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PHÉP CHIẾU SONG </a:t>
            </a:r>
            <a:r>
              <a:rPr kumimoji="0" lang="en-US" sz="4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SONG</a:t>
            </a:r>
            <a:endPar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06366734"/>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arn(inVertical)">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wipe(down)">
                                      <p:cBhvr>
                                        <p:cTn id="23" dur="500"/>
                                        <p:tgtEl>
                                          <p:spTgt spid="10">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randombar(horizontal)">
                                      <p:cBhvr>
                                        <p:cTn id="28" dur="500"/>
                                        <p:tgtEl>
                                          <p:spTgt spid="10">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0">
                                            <p:txEl>
                                              <p:pRg st="2" end="2"/>
                                            </p:txEl>
                                          </p:spTgt>
                                        </p:tgtEl>
                                        <p:attrNameLst>
                                          <p:attrName>style.visibility</p:attrName>
                                        </p:attrNameLst>
                                      </p:cBhvr>
                                      <p:to>
                                        <p:strVal val="visible"/>
                                      </p:to>
                                    </p:set>
                                    <p:animEffect transition="in" filter="fade">
                                      <p:cBhvr>
                                        <p:cTn id="33"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1118" y="1866900"/>
            <a:ext cx="17755332" cy="8095312"/>
          </a:xfrm>
          <a:prstGeom prst="rect">
            <a:avLst/>
          </a:prstGeom>
          <a:solidFill>
            <a:schemeClr val="bg1"/>
          </a:solidFill>
          <a:ln w="38100">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924800" y="948965"/>
            <a:ext cx="3698940" cy="962251"/>
          </a:xfrm>
          <a:prstGeom prst="rect">
            <a:avLst/>
          </a:prstGeom>
        </p:spPr>
        <p:txBody>
          <a:bodyPr wrap="square">
            <a:spAutoFit/>
          </a:bodyPr>
          <a:lstStyle/>
          <a:p>
            <a:pPr marL="0" marR="0" lvl="0" indent="0" algn="just" defTabSz="914400" rtl="0" eaLnBrk="1" fontAlgn="auto" latinLnBrk="0" hangingPunct="1">
              <a:lnSpc>
                <a:spcPct val="150000"/>
              </a:lnSpc>
              <a:spcBef>
                <a:spcPts val="600"/>
              </a:spcBef>
              <a:spcAft>
                <a:spcPts val="800"/>
              </a:spcAft>
              <a:buClrTx/>
              <a:buSzTx/>
              <a:buFontTx/>
              <a:buNone/>
              <a:tabLst>
                <a:tab pos="360045" algn="l"/>
                <a:tab pos="720090" algn="l"/>
              </a:tabLst>
              <a:defRPr/>
            </a:pPr>
            <a:r>
              <a:rPr kumimoji="0" lang="en-US" sz="4300" b="1"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TÍNH</a:t>
            </a:r>
            <a:r>
              <a:rPr kumimoji="0" lang="en-US" sz="4300" b="1" i="0" u="none" strike="noStrike" kern="1200" cap="none" spc="0" normalizeH="0" noProof="0" dirty="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 CHẤT</a:t>
            </a:r>
            <a:endParaRPr kumimoji="0" lang="en-US" sz="4300" b="1"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3" name="Rectangle 12"/>
          <p:cNvSpPr/>
          <p:nvPr/>
        </p:nvSpPr>
        <p:spPr>
          <a:xfrm>
            <a:off x="315877" y="1755781"/>
            <a:ext cx="17320326" cy="4157870"/>
          </a:xfrm>
          <a:prstGeom prst="rect">
            <a:avLst/>
          </a:prstGeom>
        </p:spPr>
        <p:txBody>
          <a:bodyPr wrap="square">
            <a:spAutoFit/>
          </a:bodyPr>
          <a:lstStyle/>
          <a:p>
            <a:pPr marL="571500" lvl="0" indent="-571500" algn="just">
              <a:lnSpc>
                <a:spcPct val="150000"/>
              </a:lnSpc>
              <a:buFontTx/>
              <a:buChar char="-"/>
              <a:defRPr/>
            </a:pPr>
            <a:r>
              <a:rPr lang="vi-VN" sz="3600" dirty="0">
                <a:ea typeface="Times New Roman" panose="02020603050405020304" pitchFamily="18" charset="0"/>
                <a:cs typeface="Arial" panose="020B0604020202020204" pitchFamily="34" charset="0"/>
              </a:rPr>
              <a:t>Phép chiếu song song biến ba điểm thẳng hàng thành ba điểm thẳng hàng và không làm thay đổi thứ tự ba điểm đó. Phép chiếu song song biến đường thẳng thành đường thẳng, tia thành tia, đoạn thẳng thành đoạn thẳng.</a:t>
            </a:r>
            <a:endParaRPr lang="en-US" sz="3600" dirty="0">
              <a:ea typeface="Times New Roman" panose="02020603050405020304" pitchFamily="18" charset="0"/>
              <a:cs typeface="Arial" panose="020B0604020202020204" pitchFamily="34" charset="0"/>
            </a:endParaRPr>
          </a:p>
          <a:p>
            <a:pPr marL="571500" lvl="0" indent="-571500" algn="just">
              <a:lnSpc>
                <a:spcPct val="150000"/>
              </a:lnSpc>
              <a:buFontTx/>
              <a:buChar char="-"/>
              <a:defRPr/>
            </a:pPr>
            <a:r>
              <a:rPr lang="vi-VN" sz="3600" dirty="0">
                <a:ea typeface="Times New Roman" panose="02020603050405020304" pitchFamily="18" charset="0"/>
                <a:cs typeface="Arial" panose="020B0604020202020204" pitchFamily="34" charset="0"/>
              </a:rPr>
              <a:t>Phép chiếu song song biến hai đường thẳng song song thành hai đường thẳng song song hoặc trùng nhau.</a:t>
            </a:r>
            <a:endParaRPr lang="en-US" sz="3600" dirty="0">
              <a:ea typeface="Times New Roman" panose="02020603050405020304" pitchFamily="18" charset="0"/>
              <a:cs typeface="Arial" panose="020B0604020202020204" pitchFamily="34" charset="0"/>
            </a:endParaRPr>
          </a:p>
        </p:txBody>
      </p:sp>
      <p:sp>
        <p:nvSpPr>
          <p:cNvPr id="6" name="Rectangle 2"/>
          <p:cNvSpPr>
            <a:spLocks noChangeArrowheads="1"/>
          </p:cNvSpPr>
          <p:nvPr/>
        </p:nvSpPr>
        <p:spPr bwMode="auto">
          <a:xfrm>
            <a:off x="2438400" y="6640976"/>
            <a:ext cx="187847" cy="568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400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9143999" y="5170672"/>
            <a:ext cx="8610601" cy="4375720"/>
          </a:xfrm>
          <a:prstGeom prst="rect">
            <a:avLst/>
          </a:prstGeom>
        </p:spPr>
      </p:pic>
      <p:sp>
        <p:nvSpPr>
          <p:cNvPr id="7" name="Rectangle 6"/>
          <p:cNvSpPr/>
          <p:nvPr/>
        </p:nvSpPr>
        <p:spPr>
          <a:xfrm>
            <a:off x="331118" y="5865601"/>
            <a:ext cx="8051282" cy="4144661"/>
          </a:xfrm>
          <a:prstGeom prst="rect">
            <a:avLst/>
          </a:prstGeom>
        </p:spPr>
        <p:txBody>
          <a:bodyPr wrap="square">
            <a:spAutoFit/>
          </a:bodyPr>
          <a:lstStyle/>
          <a:p>
            <a:pPr marL="571500" lvl="0" indent="-571500" algn="just">
              <a:lnSpc>
                <a:spcPct val="150000"/>
              </a:lnSpc>
              <a:buFontTx/>
              <a:buChar char="-"/>
              <a:defRPr/>
            </a:pPr>
            <a:r>
              <a:rPr lang="vi-VN" sz="3600" dirty="0">
                <a:solidFill>
                  <a:prstClr val="black"/>
                </a:solidFill>
                <a:ea typeface="Times New Roman" panose="02020603050405020304" pitchFamily="18" charset="0"/>
                <a:cs typeface="Arial" panose="020B0604020202020204" pitchFamily="34" charset="0"/>
              </a:rPr>
              <a:t>Phép chiếu song song giữ nguyên tỉ số độ dài của hai đoạn thẳng cùng nằm trên một đường thẳng hoặc nằm trên hai đường thẳng song song.</a:t>
            </a:r>
          </a:p>
        </p:txBody>
      </p:sp>
      <p:pic>
        <p:nvPicPr>
          <p:cNvPr id="14" name="Picture 13">
            <a:extLst>
              <a:ext uri="{FF2B5EF4-FFF2-40B4-BE49-F238E27FC236}">
                <a16:creationId xmlns:a16="http://schemas.microsoft.com/office/drawing/2014/main" id="{26C8D2C3-54BE-421E-5E1F-0555C6AC680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7150524" y="9173107"/>
            <a:ext cx="802131" cy="679917"/>
          </a:xfrm>
          <a:prstGeom prst="rect">
            <a:avLst/>
          </a:prstGeom>
        </p:spPr>
      </p:pic>
      <p:sp>
        <p:nvSpPr>
          <p:cNvPr id="2" name="Pentagon 7">
            <a:extLst>
              <a:ext uri="{FF2B5EF4-FFF2-40B4-BE49-F238E27FC236}">
                <a16:creationId xmlns:a16="http://schemas.microsoft.com/office/drawing/2014/main" id="{1BFF1090-2D8C-5594-3999-D181EAD2BECB}"/>
              </a:ext>
            </a:extLst>
          </p:cNvPr>
          <p:cNvSpPr/>
          <p:nvPr/>
        </p:nvSpPr>
        <p:spPr>
          <a:xfrm>
            <a:off x="243301" y="1796"/>
            <a:ext cx="11811000" cy="940934"/>
          </a:xfrm>
          <a:prstGeom prst="homePlate">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 TÍNH</a:t>
            </a:r>
            <a:r>
              <a:rPr kumimoji="0" lang="en-US" sz="4000" b="1"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CHẤT CỦA </a:t>
            </a:r>
            <a:r>
              <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PHÉP CHIẾU SONG </a:t>
            </a:r>
            <a:r>
              <a:rPr kumimoji="0" lang="en-US" sz="4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SONG</a:t>
            </a:r>
            <a:endPar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97855996"/>
      </p:ext>
    </p:extLst>
  </p:cSld>
  <p:clrMapOvr>
    <a:masterClrMapping/>
  </p:clrMapOvr>
  <mc:AlternateContent xmlns:mc="http://schemas.openxmlformats.org/markup-compatibility/2006" xmlns:p14="http://schemas.microsoft.com/office/powerpoint/2010/main">
    <mc:Choice Requires="p14">
      <p:transition spd="med" p14:dur="700">
        <p14:warp dir="in"/>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anim calcmode="lin" valueType="num">
                                      <p:cBhvr>
                                        <p:cTn id="12" dur="500" fill="hold"/>
                                        <p:tgtEl>
                                          <p:spTgt spid="5"/>
                                        </p:tgtEl>
                                        <p:attrNameLst>
                                          <p:attrName>ppt_x</p:attrName>
                                        </p:attrNameLst>
                                      </p:cBhvr>
                                      <p:tavLst>
                                        <p:tav tm="0">
                                          <p:val>
                                            <p:strVal val="#ppt_x"/>
                                          </p:val>
                                        </p:tav>
                                        <p:tav tm="100000">
                                          <p:val>
                                            <p:strVal val="#ppt_x"/>
                                          </p:val>
                                        </p:tav>
                                      </p:tavLst>
                                    </p:anim>
                                    <p:anim calcmode="lin" valueType="num">
                                      <p:cBhvr>
                                        <p:cTn id="13" dur="500" fill="hold"/>
                                        <p:tgtEl>
                                          <p:spTgt spid="5"/>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anim calcmode="lin" valueType="num">
                                      <p:cBhvr>
                                        <p:cTn id="17" dur="500" fill="hold"/>
                                        <p:tgtEl>
                                          <p:spTgt spid="13"/>
                                        </p:tgtEl>
                                        <p:attrNameLst>
                                          <p:attrName>ppt_x</p:attrName>
                                        </p:attrNameLst>
                                      </p:cBhvr>
                                      <p:tavLst>
                                        <p:tav tm="0">
                                          <p:val>
                                            <p:strVal val="#ppt_x"/>
                                          </p:val>
                                        </p:tav>
                                        <p:tav tm="100000">
                                          <p:val>
                                            <p:strVal val="#ppt_x"/>
                                          </p:val>
                                        </p:tav>
                                      </p:tavLst>
                                    </p:anim>
                                    <p:anim calcmode="lin" valueType="num">
                                      <p:cBhvr>
                                        <p:cTn id="18" dur="500" fill="hold"/>
                                        <p:tgtEl>
                                          <p:spTgt spid="13"/>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anim calcmode="lin" valueType="num">
                                      <p:cBhvr>
                                        <p:cTn id="22" dur="500" fill="hold"/>
                                        <p:tgtEl>
                                          <p:spTgt spid="7"/>
                                        </p:tgtEl>
                                        <p:attrNameLst>
                                          <p:attrName>ppt_x</p:attrName>
                                        </p:attrNameLst>
                                      </p:cBhvr>
                                      <p:tavLst>
                                        <p:tav tm="0">
                                          <p:val>
                                            <p:strVal val="#ppt_x"/>
                                          </p:val>
                                        </p:tav>
                                        <p:tav tm="100000">
                                          <p:val>
                                            <p:strVal val="#ppt_x"/>
                                          </p:val>
                                        </p:tav>
                                      </p:tavLst>
                                    </p:anim>
                                    <p:anim calcmode="lin" valueType="num">
                                      <p:cBhvr>
                                        <p:cTn id="23" dur="500" fill="hold"/>
                                        <p:tgtEl>
                                          <p:spTgt spid="7"/>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anim calcmode="lin" valueType="num">
                                      <p:cBhvr>
                                        <p:cTn id="27" dur="500" fill="hold"/>
                                        <p:tgtEl>
                                          <p:spTgt spid="3"/>
                                        </p:tgtEl>
                                        <p:attrNameLst>
                                          <p:attrName>ppt_x</p:attrName>
                                        </p:attrNameLst>
                                      </p:cBhvr>
                                      <p:tavLst>
                                        <p:tav tm="0">
                                          <p:val>
                                            <p:strVal val="#ppt_x"/>
                                          </p:val>
                                        </p:tav>
                                        <p:tav tm="100000">
                                          <p:val>
                                            <p:strVal val="#ppt_x"/>
                                          </p:val>
                                        </p:tav>
                                      </p:tavLst>
                                    </p:anim>
                                    <p:anim calcmode="lin" valueType="num">
                                      <p:cBhvr>
                                        <p:cTn id="28"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p:bldP spid="13"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16334247" y="1344017"/>
            <a:ext cx="1405113" cy="1317293"/>
          </a:xfrm>
          <a:prstGeom prst="rect">
            <a:avLst/>
          </a:prstGeom>
        </p:spPr>
      </p:pic>
      <p:sp>
        <p:nvSpPr>
          <p:cNvPr id="15" name="TextBox 14"/>
          <p:cNvSpPr txBox="1"/>
          <p:nvPr/>
        </p:nvSpPr>
        <p:spPr>
          <a:xfrm>
            <a:off x="236916" y="3009900"/>
            <a:ext cx="17068800" cy="1938992"/>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4000" noProof="0">
                <a:solidFill>
                  <a:srgbClr val="000000"/>
                </a:solidFill>
                <a:latin typeface="Arial" panose="020B0604020202020204" pitchFamily="34" charset="0"/>
                <a:ea typeface="Calibri" panose="020F0502020204030204" pitchFamily="34" charset="0"/>
                <a:cs typeface="Times New Roman" panose="02020603050405020304" pitchFamily="18" charset="0"/>
              </a:rPr>
              <a:t>Hình chiếu của hai đường thẳng cắt nhau có phải là hai đường thẳng cắt nhau hay không?</a:t>
            </a:r>
            <a:endParaRPr kumimoji="0" lang="en-US" sz="40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1858057" y="5670120"/>
            <a:ext cx="15242331" cy="1938992"/>
          </a:xfrm>
          <a:prstGeom prst="rect">
            <a:avLst/>
          </a:prstGeom>
        </p:spPr>
        <p:txBody>
          <a:bodyPr wrap="square">
            <a:spAutoFit/>
          </a:bodyPr>
          <a:lstStyle/>
          <a:p>
            <a:pPr lvl="0" algn="just">
              <a:lnSpc>
                <a:spcPct val="150000"/>
              </a:lnSpc>
              <a:spcAft>
                <a:spcPts val="800"/>
              </a:spcAft>
            </a:pPr>
            <a:r>
              <a:rPr lang="vi-VN" sz="4000">
                <a:solidFill>
                  <a:prstClr val="black"/>
                </a:solidFill>
                <a:ea typeface="Arial" panose="020B0604020202020204" pitchFamily="34" charset="0"/>
                <a:cs typeface="Arial" panose="020B0604020202020204" pitchFamily="34" charset="0"/>
              </a:rPr>
              <a:t>Hình chiếu của hai đường thẳng cắt nhau có thể cắt nhau hoặc chéo nhau.</a:t>
            </a:r>
            <a:endParaRPr kumimoji="0" lang="vi-VN" sz="40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p:sp>
        <p:nvSpPr>
          <p:cNvPr id="6" name="Right Arrow 5"/>
          <p:cNvSpPr/>
          <p:nvPr/>
        </p:nvSpPr>
        <p:spPr>
          <a:xfrm>
            <a:off x="998916" y="6017842"/>
            <a:ext cx="6096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0" name="Picture 9"/>
          <p:cNvPicPr>
            <a:picLocks noChangeAspect="1"/>
          </p:cNvPicPr>
          <p:nvPr/>
        </p:nvPicPr>
        <p:blipFill>
          <a:blip r:embed="rId3"/>
          <a:stretch>
            <a:fillRect/>
          </a:stretch>
        </p:blipFill>
        <p:spPr>
          <a:xfrm>
            <a:off x="15560611" y="7353300"/>
            <a:ext cx="1547272" cy="2307010"/>
          </a:xfrm>
          <a:prstGeom prst="rect">
            <a:avLst/>
          </a:prstGeom>
        </p:spPr>
      </p:pic>
      <p:grpSp>
        <p:nvGrpSpPr>
          <p:cNvPr id="3" name="Group 2"/>
          <p:cNvGrpSpPr/>
          <p:nvPr/>
        </p:nvGrpSpPr>
        <p:grpSpPr>
          <a:xfrm>
            <a:off x="104503" y="1648933"/>
            <a:ext cx="3427466" cy="1061617"/>
            <a:chOff x="727974" y="587302"/>
            <a:chExt cx="3427466" cy="1061617"/>
          </a:xfrm>
        </p:grpSpPr>
        <p:pic>
          <p:nvPicPr>
            <p:cNvPr id="7" name="Picture 6"/>
            <p:cNvPicPr>
              <a:picLocks noChangeAspect="1"/>
            </p:cNvPicPr>
            <p:nvPr/>
          </p:nvPicPr>
          <p:blipFill>
            <a:blip r:embed="rId4"/>
            <a:stretch>
              <a:fillRect/>
            </a:stretch>
          </p:blipFill>
          <p:spPr>
            <a:xfrm rot="20977493">
              <a:off x="727974" y="587302"/>
              <a:ext cx="677652" cy="1008844"/>
            </a:xfrm>
            <a:prstGeom prst="rect">
              <a:avLst/>
            </a:prstGeom>
          </p:spPr>
        </p:pic>
        <p:sp>
          <p:nvSpPr>
            <p:cNvPr id="2" name="Rectangle 1"/>
            <p:cNvSpPr/>
            <p:nvPr/>
          </p:nvSpPr>
          <p:spPr>
            <a:xfrm>
              <a:off x="1490928" y="941033"/>
              <a:ext cx="2664512"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CÂU HỎI: </a:t>
              </a: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 name="Pentagon 7">
            <a:extLst>
              <a:ext uri="{FF2B5EF4-FFF2-40B4-BE49-F238E27FC236}">
                <a16:creationId xmlns:a16="http://schemas.microsoft.com/office/drawing/2014/main" id="{95778636-2370-2664-F810-F684055FB277}"/>
              </a:ext>
            </a:extLst>
          </p:cNvPr>
          <p:cNvSpPr/>
          <p:nvPr/>
        </p:nvSpPr>
        <p:spPr>
          <a:xfrm>
            <a:off x="236916" y="94268"/>
            <a:ext cx="11811000" cy="940934"/>
          </a:xfrm>
          <a:prstGeom prst="homePlate">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 TÍNH</a:t>
            </a:r>
            <a:r>
              <a:rPr kumimoji="0" lang="en-US" sz="4000" b="1"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CHẤT CỦA </a:t>
            </a:r>
            <a:r>
              <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PHÉP CHIẾU SONG </a:t>
            </a:r>
            <a:r>
              <a:rPr kumimoji="0" lang="en-US" sz="4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SONG</a:t>
            </a:r>
            <a:endPar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8790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anim calcmode="lin" valueType="num">
                                      <p:cBhvr>
                                        <p:cTn id="12" dur="500" fill="hold"/>
                                        <p:tgtEl>
                                          <p:spTgt spid="15"/>
                                        </p:tgtEl>
                                        <p:attrNameLst>
                                          <p:attrName>ppt_x</p:attrName>
                                        </p:attrNameLst>
                                      </p:cBhvr>
                                      <p:tavLst>
                                        <p:tav tm="0">
                                          <p:val>
                                            <p:strVal val="#ppt_x"/>
                                          </p:val>
                                        </p:tav>
                                        <p:tav tm="100000">
                                          <p:val>
                                            <p:strVal val="#ppt_x"/>
                                          </p:val>
                                        </p:tav>
                                      </p:tavLst>
                                    </p:anim>
                                    <p:anim calcmode="lin" valueType="num">
                                      <p:cBhvr>
                                        <p:cTn id="13"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randombar(horizontal)">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5" grpId="0"/>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43583" y="2320868"/>
            <a:ext cx="16992397" cy="1754326"/>
          </a:xfrm>
          <a:prstGeom prst="rect">
            <a:avLst/>
          </a:prstGeom>
        </p:spPr>
        <p:txBody>
          <a:bodyPr wrap="square">
            <a:spAutoFit/>
          </a:bodyPr>
          <a:lstStyle/>
          <a:p>
            <a:pPr algn="just">
              <a:lnSpc>
                <a:spcPct val="150000"/>
              </a:lnSpc>
            </a:pPr>
            <a:r>
              <a:rPr lang="vi-VN" sz="3600">
                <a:ea typeface="Calibri" panose="020F0502020204030204" pitchFamily="34" charset="0"/>
                <a:cs typeface="Times New Roman" panose="02020603050405020304" pitchFamily="18" charset="0"/>
              </a:rPr>
              <a:t>Cho hình bình hành ABCD và gọi A'B'C'D' là hình chiếu của ABCD trên mặt phẳng (P) theo phương d (H.4.60). Chứng minh rằng tứ giác A'B'C'D là hình bình hành.</a:t>
            </a:r>
          </a:p>
        </p:txBody>
      </p:sp>
      <p:sp>
        <p:nvSpPr>
          <p:cNvPr id="23" name="Oval Callout 22"/>
          <p:cNvSpPr/>
          <p:nvPr/>
        </p:nvSpPr>
        <p:spPr>
          <a:xfrm>
            <a:off x="10711576" y="4377208"/>
            <a:ext cx="1600200" cy="878952"/>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3600" b="1" dirty="0">
                <a:solidFill>
                  <a:prstClr val="black"/>
                </a:solidFill>
              </a:rPr>
              <a:t>Giải</a:t>
            </a:r>
            <a:endParaRPr lang="en-US" sz="3600" b="1" dirty="0">
              <a:solidFill>
                <a:prstClr val="black"/>
              </a:solidFill>
            </a:endParaRPr>
          </a:p>
        </p:txBody>
      </p:sp>
      <p:pic>
        <p:nvPicPr>
          <p:cNvPr id="26" name="Picture 18">
            <a:extLst>
              <a:ext uri="{FF2B5EF4-FFF2-40B4-BE49-F238E27FC236}">
                <a16:creationId xmlns:a16="http://schemas.microsoft.com/office/drawing/2014/main" id="{DD4F2F3D-F518-46CE-A579-47E14EF1E47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6383000" y="8496300"/>
            <a:ext cx="1447800" cy="1528388"/>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15240" y="5151883"/>
            <a:ext cx="5343543" cy="4865185"/>
          </a:xfrm>
          <a:prstGeom prst="rect">
            <a:avLst/>
          </a:prstGeom>
        </p:spPr>
      </p:pic>
      <p:sp>
        <p:nvSpPr>
          <p:cNvPr id="4" name="Rectangle 3"/>
          <p:cNvSpPr/>
          <p:nvPr/>
        </p:nvSpPr>
        <p:spPr>
          <a:xfrm>
            <a:off x="5687373" y="5558175"/>
            <a:ext cx="11648607" cy="4311437"/>
          </a:xfrm>
          <a:prstGeom prst="rect">
            <a:avLst/>
          </a:prstGeom>
        </p:spPr>
        <p:txBody>
          <a:bodyPr wrap="square">
            <a:spAutoFit/>
          </a:bodyPr>
          <a:lstStyle/>
          <a:p>
            <a:pPr algn="just">
              <a:lnSpc>
                <a:spcPct val="150000"/>
              </a:lnSpc>
              <a:spcAft>
                <a:spcPts val="500"/>
              </a:spcAft>
            </a:pPr>
            <a:r>
              <a:rPr lang="vi-VN" sz="3600" dirty="0"/>
              <a:t>Vì ABCD là hình bình hành nên AB song song với CD, do đó hình chiếu của AB là A'B' song song với hình chiếu của CD là C'D'. Tương tự A'D' song song với B'C'.</a:t>
            </a:r>
          </a:p>
          <a:p>
            <a:pPr algn="just">
              <a:lnSpc>
                <a:spcPct val="150000"/>
              </a:lnSpc>
              <a:spcAft>
                <a:spcPts val="500"/>
              </a:spcAft>
            </a:pPr>
            <a:r>
              <a:rPr lang="vi-VN" sz="3600" dirty="0"/>
              <a:t>Tứ giác A'B'C'D' có A'B' </a:t>
            </a:r>
            <a:r>
              <a:rPr lang="en-US" sz="3600" dirty="0"/>
              <a:t>//</a:t>
            </a:r>
            <a:r>
              <a:rPr lang="vi-VN" sz="3600" dirty="0"/>
              <a:t>C'D' và A'D' </a:t>
            </a:r>
            <a:r>
              <a:rPr lang="en-US" sz="3600" dirty="0"/>
              <a:t>//</a:t>
            </a:r>
            <a:r>
              <a:rPr lang="vi-VN" sz="3600" dirty="0"/>
              <a:t> B'C' nên nó là hình bình hành.</a:t>
            </a:r>
          </a:p>
        </p:txBody>
      </p:sp>
      <p:sp>
        <p:nvSpPr>
          <p:cNvPr id="5" name="Pentagon 7">
            <a:extLst>
              <a:ext uri="{FF2B5EF4-FFF2-40B4-BE49-F238E27FC236}">
                <a16:creationId xmlns:a16="http://schemas.microsoft.com/office/drawing/2014/main" id="{BA433A92-688B-400A-445C-11C742C0FE55}"/>
              </a:ext>
            </a:extLst>
          </p:cNvPr>
          <p:cNvSpPr/>
          <p:nvPr/>
        </p:nvSpPr>
        <p:spPr>
          <a:xfrm>
            <a:off x="96916" y="30824"/>
            <a:ext cx="11811000" cy="940934"/>
          </a:xfrm>
          <a:prstGeom prst="homePlate">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 TÍNH</a:t>
            </a:r>
            <a:r>
              <a:rPr kumimoji="0" lang="en-US" sz="4000" b="1"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CHẤT CỦA </a:t>
            </a:r>
            <a:r>
              <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PHÉP CHIẾU SONG </a:t>
            </a:r>
            <a:r>
              <a:rPr kumimoji="0" lang="en-US" sz="4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SONG</a:t>
            </a:r>
            <a:endPar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Rectangle 5">
            <a:extLst>
              <a:ext uri="{FF2B5EF4-FFF2-40B4-BE49-F238E27FC236}">
                <a16:creationId xmlns:a16="http://schemas.microsoft.com/office/drawing/2014/main" id="{28D5FD6D-F81F-4955-0CA5-8CEEAD8F2A5A}"/>
              </a:ext>
            </a:extLst>
          </p:cNvPr>
          <p:cNvSpPr/>
          <p:nvPr/>
        </p:nvSpPr>
        <p:spPr>
          <a:xfrm>
            <a:off x="6149545" y="971758"/>
            <a:ext cx="5988909" cy="1103892"/>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5000" b="1" i="0" u="none" strike="noStrike" kern="1200" cap="none" spc="0" normalizeH="0" baseline="0" noProof="0" dirty="0">
                <a:ln w="0"/>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VÍ</a:t>
            </a:r>
            <a:r>
              <a:rPr kumimoji="0" lang="nl-NL" sz="5000" b="1" i="0" u="none" strike="noStrike" kern="1200" cap="none" spc="0" normalizeH="0" noProof="0" dirty="0">
                <a:ln w="0"/>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 DỤ 2</a:t>
            </a:r>
            <a:endParaRPr kumimoji="0" lang="en-US" sz="5000" b="1" i="0" u="none" strike="noStrike" kern="1200" cap="none" spc="0" normalizeH="0" baseline="0" noProof="0" dirty="0">
              <a:ln w="0"/>
              <a:solidFill>
                <a:srgbClr val="FF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arn(inVertical)">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horizont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randombar(horizontal)">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3" grpId="0" animBg="1"/>
      <p:bldP spid="4"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p:cNvSpPr/>
          <p:nvPr/>
        </p:nvSpPr>
        <p:spPr>
          <a:xfrm>
            <a:off x="-457200" y="9258300"/>
            <a:ext cx="19278600" cy="22860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30" name="Group 2"/>
          <p:cNvGrpSpPr/>
          <p:nvPr/>
        </p:nvGrpSpPr>
        <p:grpSpPr>
          <a:xfrm>
            <a:off x="-1179379" y="-102314"/>
            <a:ext cx="20834242" cy="2157663"/>
            <a:chOff x="0" y="0"/>
            <a:chExt cx="3762534" cy="328484"/>
          </a:xfrm>
        </p:grpSpPr>
        <p:sp>
          <p:nvSpPr>
            <p:cNvPr id="31"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8" name="TextBox 7"/>
          <p:cNvSpPr txBox="1"/>
          <p:nvPr/>
        </p:nvSpPr>
        <p:spPr>
          <a:xfrm>
            <a:off x="3962400" y="794649"/>
            <a:ext cx="10820400" cy="1015663"/>
          </a:xfrm>
          <a:prstGeom prst="rect">
            <a:avLst/>
          </a:prstGeom>
          <a:noFill/>
        </p:spPr>
        <p:txBody>
          <a:bodyPr wrap="square" rtlCol="0">
            <a:spAutoFit/>
          </a:bodyPr>
          <a:lstStyle/>
          <a:p>
            <a:pPr algn="ctr"/>
            <a:r>
              <a:rPr lang="en-US" sz="6000" b="1" dirty="0">
                <a:solidFill>
                  <a:srgbClr val="FF0000"/>
                </a:solidFill>
                <a:latin typeface="Arial" panose="020B0604020202020204" pitchFamily="34" charset="0"/>
                <a:cs typeface="Arial" panose="020B0604020202020204" pitchFamily="34" charset="0"/>
              </a:rPr>
              <a:t>HƯỚNG DẪN VỀ NHÀ</a:t>
            </a:r>
          </a:p>
        </p:txBody>
      </p:sp>
      <p:pic>
        <p:nvPicPr>
          <p:cNvPr id="17"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190131" y="0"/>
            <a:ext cx="1828800" cy="2044390"/>
          </a:xfrm>
          <a:prstGeom prst="rect">
            <a:avLst/>
          </a:prstGeom>
        </p:spPr>
      </p:pic>
      <p:grpSp>
        <p:nvGrpSpPr>
          <p:cNvPr id="7" name="Group 6"/>
          <p:cNvGrpSpPr/>
          <p:nvPr/>
        </p:nvGrpSpPr>
        <p:grpSpPr>
          <a:xfrm>
            <a:off x="533400" y="3166028"/>
            <a:ext cx="5411428" cy="5024436"/>
            <a:chOff x="924909" y="3568797"/>
            <a:chExt cx="5411428" cy="4241703"/>
          </a:xfrm>
        </p:grpSpPr>
        <p:grpSp>
          <p:nvGrpSpPr>
            <p:cNvPr id="9" name="Group 3"/>
            <p:cNvGrpSpPr/>
            <p:nvPr/>
          </p:nvGrpSpPr>
          <p:grpSpPr>
            <a:xfrm>
              <a:off x="924909" y="3568797"/>
              <a:ext cx="5411428" cy="4241703"/>
              <a:chOff x="0" y="0"/>
              <a:chExt cx="3183193" cy="3101958"/>
            </a:xfrm>
          </p:grpSpPr>
          <p:sp>
            <p:nvSpPr>
              <p:cNvPr id="11" name="Freeform 4"/>
              <p:cNvSpPr/>
              <p:nvPr/>
            </p:nvSpPr>
            <p:spPr>
              <a:xfrm>
                <a:off x="10160" y="16510"/>
                <a:ext cx="3160333" cy="3074018"/>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solidFill>
                <a:srgbClr val="FFF5DE"/>
              </a:solidFill>
            </p:spPr>
          </p:sp>
          <p:sp>
            <p:nvSpPr>
              <p:cNvPr id="12" name="Freeform 5"/>
              <p:cNvSpPr/>
              <p:nvPr/>
            </p:nvSpPr>
            <p:spPr>
              <a:xfrm>
                <a:off x="-3810" y="0"/>
                <a:ext cx="3189543" cy="3100688"/>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solidFill>
                <a:srgbClr val="000000"/>
              </a:solidFill>
            </p:spPr>
          </p:sp>
        </p:grpSp>
        <p:sp>
          <p:nvSpPr>
            <p:cNvPr id="10" name="Rectangle 9"/>
            <p:cNvSpPr/>
            <p:nvPr/>
          </p:nvSpPr>
          <p:spPr>
            <a:xfrm>
              <a:off x="1221832" y="4833457"/>
              <a:ext cx="4796230" cy="1636926"/>
            </a:xfrm>
            <a:prstGeom prst="rect">
              <a:avLst/>
            </a:prstGeom>
          </p:spPr>
          <p:txBody>
            <a:bodyPr wrap="square">
              <a:spAutoFit/>
            </a:bodyPr>
            <a:lstStyle/>
            <a:p>
              <a:pPr algn="ctr">
                <a:lnSpc>
                  <a:spcPct val="150000"/>
                </a:lnSpc>
                <a:buClr>
                  <a:srgbClr val="000000"/>
                </a:buClr>
                <a:buFont typeface="Arial"/>
                <a:buNone/>
              </a:pPr>
              <a:r>
                <a:rPr lang="pt-BR" sz="4000" kern="0">
                  <a:latin typeface="Arial"/>
                  <a:ea typeface="Calibri" panose="020F0502020204030204" pitchFamily="34" charset="0"/>
                  <a:cs typeface="Times New Roman" panose="02020603050405020304" pitchFamily="18" charset="0"/>
                  <a:sym typeface="Arial"/>
                </a:rPr>
                <a:t>Ghi nhớ </a:t>
              </a:r>
            </a:p>
            <a:p>
              <a:pPr algn="ctr">
                <a:lnSpc>
                  <a:spcPct val="150000"/>
                </a:lnSpc>
                <a:buClr>
                  <a:srgbClr val="000000"/>
                </a:buClr>
                <a:buFont typeface="Arial"/>
                <a:buNone/>
              </a:pPr>
              <a:r>
                <a:rPr lang="pt-BR" sz="4000" kern="0">
                  <a:latin typeface="Arial"/>
                  <a:ea typeface="Calibri" panose="020F0502020204030204" pitchFamily="34" charset="0"/>
                  <a:cs typeface="Times New Roman" panose="02020603050405020304" pitchFamily="18" charset="0"/>
                  <a:sym typeface="Arial"/>
                </a:rPr>
                <a:t>kiến thức trong bài. </a:t>
              </a:r>
            </a:p>
          </p:txBody>
        </p:sp>
      </p:grpSp>
      <p:grpSp>
        <p:nvGrpSpPr>
          <p:cNvPr id="13" name="Group 12"/>
          <p:cNvGrpSpPr/>
          <p:nvPr/>
        </p:nvGrpSpPr>
        <p:grpSpPr>
          <a:xfrm>
            <a:off x="6423301" y="3188603"/>
            <a:ext cx="5422223" cy="5001862"/>
            <a:chOff x="6840639" y="3553166"/>
            <a:chExt cx="5422223" cy="5001862"/>
          </a:xfrm>
        </p:grpSpPr>
        <p:grpSp>
          <p:nvGrpSpPr>
            <p:cNvPr id="14" name="Group 3"/>
            <p:cNvGrpSpPr/>
            <p:nvPr/>
          </p:nvGrpSpPr>
          <p:grpSpPr>
            <a:xfrm>
              <a:off x="6840639" y="3553166"/>
              <a:ext cx="5422223" cy="5001862"/>
              <a:chOff x="-3810" y="-1"/>
              <a:chExt cx="3189543" cy="3657863"/>
            </a:xfrm>
          </p:grpSpPr>
          <p:sp>
            <p:nvSpPr>
              <p:cNvPr id="20" name="Freeform 4"/>
              <p:cNvSpPr/>
              <p:nvPr/>
            </p:nvSpPr>
            <p:spPr>
              <a:xfrm>
                <a:off x="10160" y="16510"/>
                <a:ext cx="3160333" cy="364135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solidFill>
                <a:srgbClr val="FFF5DE"/>
              </a:solidFill>
            </p:spPr>
          </p:sp>
          <p:sp>
            <p:nvSpPr>
              <p:cNvPr id="21" name="Freeform 5"/>
              <p:cNvSpPr/>
              <p:nvPr/>
            </p:nvSpPr>
            <p:spPr>
              <a:xfrm>
                <a:off x="-3810" y="-1"/>
                <a:ext cx="3189543" cy="365786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solidFill>
                <a:srgbClr val="000000"/>
              </a:solidFill>
            </p:spPr>
          </p:sp>
        </p:grpSp>
        <p:sp>
          <p:nvSpPr>
            <p:cNvPr id="16" name="Rectangle 15"/>
            <p:cNvSpPr/>
            <p:nvPr/>
          </p:nvSpPr>
          <p:spPr>
            <a:xfrm>
              <a:off x="7376245" y="4949986"/>
              <a:ext cx="4360209" cy="1938992"/>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a:latin typeface="Arial"/>
                  <a:ea typeface="Calibri" panose="020F0502020204030204" pitchFamily="34" charset="0"/>
                  <a:cs typeface="Times New Roman" panose="02020603050405020304" pitchFamily="18" charset="0"/>
                  <a:sym typeface="Arial"/>
                </a:rPr>
                <a:t>Hoàn thành các bài tập trong SBT. </a:t>
              </a:r>
            </a:p>
          </p:txBody>
        </p:sp>
      </p:grpSp>
      <p:grpSp>
        <p:nvGrpSpPr>
          <p:cNvPr id="22" name="Group 21"/>
          <p:cNvGrpSpPr/>
          <p:nvPr/>
        </p:nvGrpSpPr>
        <p:grpSpPr>
          <a:xfrm>
            <a:off x="12328878" y="3162300"/>
            <a:ext cx="5422223" cy="5013608"/>
            <a:chOff x="12644694" y="3479846"/>
            <a:chExt cx="5422223" cy="4709752"/>
          </a:xfrm>
        </p:grpSpPr>
        <p:grpSp>
          <p:nvGrpSpPr>
            <p:cNvPr id="23" name="Group 3"/>
            <p:cNvGrpSpPr/>
            <p:nvPr/>
          </p:nvGrpSpPr>
          <p:grpSpPr>
            <a:xfrm>
              <a:off x="12644694" y="3479846"/>
              <a:ext cx="5422223" cy="4709752"/>
              <a:chOff x="-3810" y="0"/>
              <a:chExt cx="3189543" cy="3444242"/>
            </a:xfrm>
          </p:grpSpPr>
          <p:sp>
            <p:nvSpPr>
              <p:cNvPr id="25" name="Freeform 4"/>
              <p:cNvSpPr/>
              <p:nvPr/>
            </p:nvSpPr>
            <p:spPr>
              <a:xfrm>
                <a:off x="10160" y="16510"/>
                <a:ext cx="3160333" cy="342773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solidFill>
                <a:srgbClr val="FFF5DE"/>
              </a:solidFill>
            </p:spPr>
          </p:sp>
          <p:sp>
            <p:nvSpPr>
              <p:cNvPr id="26" name="Freeform 5"/>
              <p:cNvSpPr/>
              <p:nvPr/>
            </p:nvSpPr>
            <p:spPr>
              <a:xfrm>
                <a:off x="-3810" y="0"/>
                <a:ext cx="3189543" cy="344424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solidFill>
                <a:srgbClr val="000000"/>
              </a:solidFill>
            </p:spPr>
          </p:sp>
        </p:grpSp>
        <p:sp>
          <p:nvSpPr>
            <p:cNvPr id="24" name="Rectangle 23"/>
            <p:cNvSpPr/>
            <p:nvPr/>
          </p:nvSpPr>
          <p:spPr>
            <a:xfrm>
              <a:off x="12695027" y="4456904"/>
              <a:ext cx="5369731" cy="2581692"/>
            </a:xfrm>
            <a:prstGeom prst="rect">
              <a:avLst/>
            </a:prstGeom>
          </p:spPr>
          <p:txBody>
            <a:bodyPr wrap="square">
              <a:spAutoFit/>
            </a:bodyPr>
            <a:lstStyle/>
            <a:p>
              <a:pPr algn="ctr">
                <a:lnSpc>
                  <a:spcPct val="150000"/>
                </a:lnSpc>
                <a:buClr>
                  <a:srgbClr val="000000"/>
                </a:buClr>
                <a:buFont typeface="Arial"/>
                <a:buNone/>
              </a:pPr>
              <a:r>
                <a:rPr lang="vi-VN" sz="4000" kern="0" dirty="0">
                  <a:latin typeface="Arial"/>
                  <a:ea typeface="Calibri" panose="020F0502020204030204" pitchFamily="34" charset="0"/>
                  <a:cs typeface="Times New Roman" panose="02020603050405020304" pitchFamily="18" charset="0"/>
                  <a:sym typeface="Arial"/>
                </a:rPr>
                <a:t>Chuẩn bị trước </a:t>
              </a:r>
              <a:endParaRPr lang="en-US" sz="4000" kern="0" dirty="0">
                <a:latin typeface="Arial"/>
                <a:ea typeface="Calibri" panose="020F0502020204030204" pitchFamily="34" charset="0"/>
                <a:cs typeface="Times New Roman" panose="02020603050405020304" pitchFamily="18" charset="0"/>
                <a:sym typeface="Arial"/>
              </a:endParaRPr>
            </a:p>
            <a:p>
              <a:pPr algn="ctr">
                <a:lnSpc>
                  <a:spcPct val="150000"/>
                </a:lnSpc>
                <a:buClr>
                  <a:srgbClr val="000000"/>
                </a:buClr>
                <a:buFont typeface="Arial"/>
                <a:buNone/>
              </a:pPr>
              <a:r>
                <a:rPr lang="en-US" sz="4000" b="1" kern="0" dirty="0" err="1">
                  <a:latin typeface="Arial"/>
                  <a:ea typeface="Calibri" panose="020F0502020204030204" pitchFamily="34" charset="0"/>
                  <a:cs typeface="Times New Roman" panose="02020603050405020304" pitchFamily="18" charset="0"/>
                  <a:sym typeface="Arial"/>
                </a:rPr>
                <a:t>Phần</a:t>
              </a:r>
              <a:r>
                <a:rPr lang="en-US" sz="4000" b="1" kern="0" dirty="0">
                  <a:latin typeface="Arial"/>
                  <a:ea typeface="Calibri" panose="020F0502020204030204" pitchFamily="34" charset="0"/>
                  <a:cs typeface="Times New Roman" panose="02020603050405020304" pitchFamily="18" charset="0"/>
                  <a:sym typeface="Arial"/>
                </a:rPr>
                <a:t> </a:t>
              </a:r>
              <a:r>
                <a:rPr lang="en-US" sz="4000" b="1" kern="0" dirty="0" err="1">
                  <a:latin typeface="Arial"/>
                  <a:ea typeface="Calibri" panose="020F0502020204030204" pitchFamily="34" charset="0"/>
                  <a:cs typeface="Times New Roman" panose="02020603050405020304" pitchFamily="18" charset="0"/>
                  <a:sym typeface="Arial"/>
                </a:rPr>
                <a:t>tiếp</a:t>
              </a:r>
              <a:r>
                <a:rPr lang="en-US" sz="4000" b="1" kern="0" dirty="0">
                  <a:latin typeface="Arial"/>
                  <a:ea typeface="Calibri" panose="020F0502020204030204" pitchFamily="34" charset="0"/>
                  <a:cs typeface="Times New Roman" panose="02020603050405020304" pitchFamily="18" charset="0"/>
                  <a:sym typeface="Arial"/>
                </a:rPr>
                <a:t> </a:t>
              </a:r>
              <a:r>
                <a:rPr lang="en-US" sz="4000" b="1" kern="0" dirty="0" err="1">
                  <a:latin typeface="Arial"/>
                  <a:ea typeface="Calibri" panose="020F0502020204030204" pitchFamily="34" charset="0"/>
                  <a:cs typeface="Times New Roman" panose="02020603050405020304" pitchFamily="18" charset="0"/>
                  <a:sym typeface="Arial"/>
                </a:rPr>
                <a:t>theo</a:t>
              </a:r>
              <a:r>
                <a:rPr lang="en-US" sz="4000" b="1" kern="0" dirty="0">
                  <a:latin typeface="Arial"/>
                  <a:ea typeface="Calibri" panose="020F0502020204030204" pitchFamily="34" charset="0"/>
                  <a:cs typeface="Times New Roman" panose="02020603050405020304" pitchFamily="18" charset="0"/>
                  <a:sym typeface="Arial"/>
                </a:rPr>
                <a:t> </a:t>
              </a:r>
              <a:r>
                <a:rPr lang="en-US" sz="4000" b="1" kern="0" dirty="0" err="1">
                  <a:latin typeface="Arial"/>
                  <a:ea typeface="Calibri" panose="020F0502020204030204" pitchFamily="34" charset="0"/>
                  <a:cs typeface="Times New Roman" panose="02020603050405020304" pitchFamily="18" charset="0"/>
                  <a:sym typeface="Arial"/>
                </a:rPr>
                <a:t>của</a:t>
              </a:r>
              <a:r>
                <a:rPr lang="en-US" sz="4000" b="1" kern="0" dirty="0">
                  <a:latin typeface="Arial"/>
                  <a:ea typeface="Calibri" panose="020F0502020204030204" pitchFamily="34" charset="0"/>
                  <a:cs typeface="Times New Roman" panose="02020603050405020304" pitchFamily="18" charset="0"/>
                  <a:sym typeface="Arial"/>
                </a:rPr>
                <a:t> </a:t>
              </a:r>
              <a:r>
                <a:rPr lang="en-US" sz="4000" b="1" kern="0" dirty="0" err="1">
                  <a:latin typeface="Arial"/>
                  <a:ea typeface="Calibri" panose="020F0502020204030204" pitchFamily="34" charset="0"/>
                  <a:cs typeface="Times New Roman" panose="02020603050405020304" pitchFamily="18" charset="0"/>
                  <a:sym typeface="Arial"/>
                </a:rPr>
                <a:t>bài</a:t>
              </a:r>
              <a:endParaRPr lang="pt-BR" sz="4000" b="1" kern="0" dirty="0">
                <a:latin typeface="Arial"/>
                <a:ea typeface="Calibri" panose="020F0502020204030204" pitchFamily="34" charset="0"/>
                <a:cs typeface="Times New Roman" panose="02020603050405020304" pitchFamily="18" charset="0"/>
                <a:sym typeface="Arial"/>
              </a:endParaRPr>
            </a:p>
          </p:txBody>
        </p:sp>
      </p:grpSp>
      <p:pic>
        <p:nvPicPr>
          <p:cNvPr id="29"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3414105">
            <a:off x="592992" y="8431452"/>
            <a:ext cx="1472227" cy="164578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14:doors dir="ver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par>
                          <p:cTn id="18" fill="hold">
                            <p:stCondLst>
                              <p:cond delay="1000"/>
                            </p:stCondLst>
                            <p:childTnLst>
                              <p:par>
                                <p:cTn id="19" presetID="16" presetClass="entr" presetSubtype="21"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childTnLst>
                          </p:cTn>
                        </p:par>
                        <p:par>
                          <p:cTn id="22" fill="hold">
                            <p:stCondLst>
                              <p:cond delay="1500"/>
                            </p:stCondLst>
                            <p:childTnLst>
                              <p:par>
                                <p:cTn id="23" presetID="14" presetClass="entr" presetSubtype="10"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randombar(horizontal)">
                                      <p:cBhvr>
                                        <p:cTn id="2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Terminator 7"/>
          <p:cNvSpPr/>
          <p:nvPr/>
        </p:nvSpPr>
        <p:spPr>
          <a:xfrm>
            <a:off x="4800600" y="571500"/>
            <a:ext cx="9144000" cy="1143000"/>
          </a:xfrm>
          <a:prstGeom prst="flowChartTerminator">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tx1"/>
                </a:solidFill>
                <a:latin typeface="Arial" panose="020B0604020202020204" pitchFamily="34" charset="0"/>
                <a:cs typeface="Arial" panose="020B0604020202020204" pitchFamily="34" charset="0"/>
              </a:rPr>
              <a:t>NỘI DUNG</a:t>
            </a:r>
          </a:p>
        </p:txBody>
      </p:sp>
      <p:pic>
        <p:nvPicPr>
          <p:cNvPr id="9"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74549" y="5297763"/>
            <a:ext cx="5821015" cy="4804983"/>
          </a:xfrm>
          <a:prstGeom prst="rect">
            <a:avLst/>
          </a:prstGeom>
        </p:spPr>
      </p:pic>
      <p:sp>
        <p:nvSpPr>
          <p:cNvPr id="10" name="Pentagon 9"/>
          <p:cNvSpPr/>
          <p:nvPr/>
        </p:nvSpPr>
        <p:spPr>
          <a:xfrm>
            <a:off x="5562398" y="2705100"/>
            <a:ext cx="1560158" cy="1192887"/>
          </a:xfrm>
          <a:prstGeom prst="homePlate">
            <a:avLst/>
          </a:prstGeom>
          <a:solidFill>
            <a:schemeClr val="accent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b="1" dirty="0">
                <a:latin typeface="Arial" panose="020B0604020202020204" pitchFamily="34" charset="0"/>
                <a:cs typeface="Arial" panose="020B0604020202020204" pitchFamily="34" charset="0"/>
              </a:rPr>
              <a:t>1</a:t>
            </a:r>
          </a:p>
        </p:txBody>
      </p:sp>
      <p:sp>
        <p:nvSpPr>
          <p:cNvPr id="7" name="Rectangle 6"/>
          <p:cNvSpPr/>
          <p:nvPr/>
        </p:nvSpPr>
        <p:spPr>
          <a:xfrm>
            <a:off x="7391400" y="2705100"/>
            <a:ext cx="9449001" cy="901593"/>
          </a:xfrm>
          <a:prstGeom prst="rect">
            <a:avLst/>
          </a:prstGeom>
        </p:spPr>
        <p:txBody>
          <a:bodyPr wrap="square">
            <a:spAutoFit/>
          </a:bodyPr>
          <a:lstStyle/>
          <a:p>
            <a:pPr algn="just">
              <a:lnSpc>
                <a:spcPct val="150000"/>
              </a:lnSpc>
            </a:pPr>
            <a:r>
              <a:rPr lang="vi-VN" sz="4000" b="1" dirty="0">
                <a:solidFill>
                  <a:schemeClr val="tx2"/>
                </a:solidFill>
                <a:ea typeface="Times New Roman" panose="02020603050405020304" pitchFamily="18" charset="0"/>
                <a:cs typeface="Arial" panose="020B0604020202020204" pitchFamily="34" charset="0"/>
              </a:rPr>
              <a:t>Phép chiếu song song</a:t>
            </a:r>
            <a:endParaRPr lang="en-US" sz="4000" dirty="0">
              <a:solidFill>
                <a:schemeClr val="tx2"/>
              </a:solidFill>
              <a:latin typeface="Arial" panose="020B0604020202020204" pitchFamily="34" charset="0"/>
              <a:cs typeface="Arial" panose="020B0604020202020204" pitchFamily="34" charset="0"/>
            </a:endParaRPr>
          </a:p>
        </p:txBody>
      </p:sp>
      <p:sp>
        <p:nvSpPr>
          <p:cNvPr id="11" name="Pentagon 10"/>
          <p:cNvSpPr/>
          <p:nvPr/>
        </p:nvSpPr>
        <p:spPr>
          <a:xfrm>
            <a:off x="5598624" y="4839434"/>
            <a:ext cx="1560158" cy="1192887"/>
          </a:xfrm>
          <a:prstGeom prst="homePlate">
            <a:avLst/>
          </a:prstGeom>
          <a:solidFill>
            <a:schemeClr val="accent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b="1" dirty="0">
                <a:latin typeface="Arial" panose="020B0604020202020204" pitchFamily="34" charset="0"/>
                <a:cs typeface="Arial" panose="020B0604020202020204" pitchFamily="34" charset="0"/>
              </a:rPr>
              <a:t>2</a:t>
            </a:r>
          </a:p>
        </p:txBody>
      </p:sp>
      <p:sp>
        <p:nvSpPr>
          <p:cNvPr id="12" name="Rectangle 11"/>
          <p:cNvSpPr/>
          <p:nvPr/>
        </p:nvSpPr>
        <p:spPr>
          <a:xfrm>
            <a:off x="7391400" y="4839434"/>
            <a:ext cx="9037606" cy="901593"/>
          </a:xfrm>
          <a:prstGeom prst="rect">
            <a:avLst/>
          </a:prstGeom>
        </p:spPr>
        <p:txBody>
          <a:bodyPr wrap="square">
            <a:spAutoFit/>
          </a:bodyPr>
          <a:lstStyle/>
          <a:p>
            <a:pPr algn="just">
              <a:lnSpc>
                <a:spcPct val="150000"/>
              </a:lnSpc>
            </a:pPr>
            <a:r>
              <a:rPr lang="vi-VN" sz="4000" b="1" dirty="0">
                <a:solidFill>
                  <a:schemeClr val="tx2"/>
                </a:solidFill>
                <a:ea typeface="Times New Roman" panose="02020603050405020304" pitchFamily="18" charset="0"/>
                <a:cs typeface="Arial" panose="020B0604020202020204" pitchFamily="34" charset="0"/>
              </a:rPr>
              <a:t>Tính chất của phép chiếu song song</a:t>
            </a:r>
            <a:endParaRPr lang="en-US" sz="40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12504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inVertical)">
                                      <p:cBhvr>
                                        <p:cTn id="11" dur="500"/>
                                        <p:tgtEl>
                                          <p:spTgt spid="10"/>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up)">
                                      <p:cBhvr>
                                        <p:cTn id="18" dur="500"/>
                                        <p:tgtEl>
                                          <p:spTgt spid="11"/>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7" grpId="0"/>
      <p:bldP spid="11" grpId="0" animBg="1"/>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558;p31"/>
          <p:cNvSpPr txBox="1">
            <a:spLocks/>
          </p:cNvSpPr>
          <p:nvPr/>
        </p:nvSpPr>
        <p:spPr>
          <a:xfrm>
            <a:off x="5410200" y="495300"/>
            <a:ext cx="7266345" cy="841301"/>
          </a:xfrm>
          <a:prstGeom prst="rect">
            <a:avLst/>
          </a:prstGeom>
          <a:solidFill>
            <a:srgbClr val="0070C0"/>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1pPr>
            <a:lvl2pPr marR="0" lvl="1"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2pPr>
            <a:lvl3pPr marR="0" lvl="2"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3pPr>
            <a:lvl4pPr marR="0" lvl="3"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4pPr>
            <a:lvl5pPr marR="0" lvl="4"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5pPr>
            <a:lvl6pPr marR="0" lvl="5"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6pPr>
            <a:lvl7pPr marR="0" lvl="6"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7pPr>
            <a:lvl8pPr marR="0" lvl="7"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8pPr>
            <a:lvl9pPr marR="0" lvl="8"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9pPr>
          </a:lstStyle>
          <a:p>
            <a:pPr marL="0" marR="0" lvl="0" indent="0" algn="ctr" defTabSz="914400" rtl="0" eaLnBrk="1" fontAlgn="auto" latinLnBrk="0" hangingPunct="1">
              <a:lnSpc>
                <a:spcPct val="100000"/>
              </a:lnSpc>
              <a:spcBef>
                <a:spcPts val="0"/>
              </a:spcBef>
              <a:spcAft>
                <a:spcPts val="0"/>
              </a:spcAft>
              <a:buClr>
                <a:srgbClr val="F2E8DD"/>
              </a:buClr>
              <a:buSzPts val="3500"/>
              <a:buFont typeface="Londrina Solid"/>
              <a:buNone/>
              <a:tabLst/>
              <a:defRPr/>
            </a:pPr>
            <a:r>
              <a:rPr kumimoji="0" lang="en-US" sz="6000" b="1" i="0" u="none" strike="noStrike" kern="0" cap="none" spc="0" normalizeH="0" baseline="0" noProof="0" dirty="0">
                <a:ln>
                  <a:noFill/>
                </a:ln>
                <a:solidFill>
                  <a:schemeClr val="tx1"/>
                </a:solidFill>
                <a:effectLst/>
                <a:uLnTx/>
                <a:uFillTx/>
                <a:latin typeface="Arial"/>
                <a:cs typeface="Londrina Solid"/>
                <a:sym typeface="Londrina Solid"/>
              </a:rPr>
              <a:t>MỞ</a:t>
            </a:r>
            <a:r>
              <a:rPr kumimoji="0" lang="en-US" sz="6000" b="1" i="0" u="none" strike="noStrike" kern="0" cap="none" spc="0" normalizeH="0" noProof="0" dirty="0">
                <a:ln>
                  <a:noFill/>
                </a:ln>
                <a:solidFill>
                  <a:schemeClr val="tx1"/>
                </a:solidFill>
                <a:effectLst/>
                <a:uLnTx/>
                <a:uFillTx/>
                <a:latin typeface="Arial"/>
                <a:cs typeface="Londrina Solid"/>
                <a:sym typeface="Londrina Solid"/>
              </a:rPr>
              <a:t> ĐẦU</a:t>
            </a:r>
            <a:endParaRPr kumimoji="0" lang="en-US" sz="6000" b="1" i="0" u="none" strike="noStrike" kern="0" cap="none" spc="0" normalizeH="0" baseline="0" noProof="0" dirty="0">
              <a:ln>
                <a:noFill/>
              </a:ln>
              <a:solidFill>
                <a:schemeClr val="tx1"/>
              </a:solidFill>
              <a:effectLst/>
              <a:uLnTx/>
              <a:uFillTx/>
              <a:latin typeface="Arial"/>
              <a:cs typeface="Londrina Solid"/>
              <a:sym typeface="Londrina Solid"/>
            </a:endParaRPr>
          </a:p>
        </p:txBody>
      </p:sp>
      <p:sp>
        <p:nvSpPr>
          <p:cNvPr id="7" name="Rectangle 6"/>
          <p:cNvSpPr/>
          <p:nvPr/>
        </p:nvSpPr>
        <p:spPr>
          <a:xfrm>
            <a:off x="639580" y="2234162"/>
            <a:ext cx="16992600" cy="1839606"/>
          </a:xfrm>
          <a:prstGeom prst="rect">
            <a:avLst/>
          </a:prstGeom>
          <a:solidFill>
            <a:schemeClr val="tx2">
              <a:lumMod val="20000"/>
              <a:lumOff val="80000"/>
            </a:schemeClr>
          </a:solidFill>
        </p:spPr>
        <p:txBody>
          <a:bodyPr wrap="square">
            <a:spAutoFit/>
          </a:bodyPr>
          <a:lstStyle/>
          <a:p>
            <a:pPr algn="just">
              <a:lnSpc>
                <a:spcPct val="150000"/>
              </a:lnSpc>
              <a:spcBef>
                <a:spcPts val="600"/>
              </a:spcBef>
              <a:spcAft>
                <a:spcPts val="800"/>
              </a:spcAft>
            </a:pPr>
            <a:r>
              <a:rPr lang="vi-VN" sz="4000" dirty="0">
                <a:ea typeface="Calibri" panose="020F0502020204030204" pitchFamily="34" charset="0"/>
                <a:cs typeface="Times New Roman" panose="02020603050405020304" pitchFamily="18" charset="0"/>
              </a:rPr>
              <a:t>Trong bóng đá, công nghệ Goal-line được sử dụng để xác định xem bóng đá hoàn toàn vượt qua vạch vôi hay chưa, từ đó giúp trọng tài đưa ra</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2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84193" y="495300"/>
            <a:ext cx="1624352" cy="1425681"/>
          </a:xfrm>
          <a:prstGeom prst="rect">
            <a:avLst/>
          </a:prstGeom>
        </p:spPr>
      </p:pic>
      <p:pic>
        <p:nvPicPr>
          <p:cNvPr id="13"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259705" y="8638256"/>
            <a:ext cx="1600200" cy="1142827"/>
          </a:xfrm>
          <a:prstGeom prst="rect">
            <a:avLst/>
          </a:prstGeom>
        </p:spPr>
      </p:pic>
      <p:pic>
        <p:nvPicPr>
          <p:cNvPr id="14" name="Picture 2">
            <a:extLst>
              <a:ext uri="{FF2B5EF4-FFF2-40B4-BE49-F238E27FC236}">
                <a16:creationId xmlns:a16="http://schemas.microsoft.com/office/drawing/2014/main" id="{DDC3A8FF-83CB-4F64-8638-2434EDC2CB42}"/>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16078200" y="376011"/>
            <a:ext cx="1142945" cy="1262289"/>
          </a:xfrm>
          <a:prstGeom prst="rect">
            <a:avLst/>
          </a:prstGeom>
        </p:spPr>
      </p:pic>
      <p:pic>
        <p:nvPicPr>
          <p:cNvPr id="4" name="Picture 3"/>
          <p:cNvPicPr>
            <a:picLocks noChangeAspect="1"/>
          </p:cNvPicPr>
          <p:nvPr/>
        </p:nvPicPr>
        <p:blipFill>
          <a:blip r:embed="rId7">
            <a:extLst>
              <a:ext uri="{BEBA8EAE-BF5A-486C-A8C5-ECC9F3942E4B}">
                <a14:imgProps xmlns:a14="http://schemas.microsoft.com/office/drawing/2010/main">
                  <a14:imgLayer r:embed="rId8">
                    <a14:imgEffect>
                      <a14:colorTemperature colorTemp="8800"/>
                    </a14:imgEffect>
                    <a14:imgEffect>
                      <a14:saturation sat="33000"/>
                    </a14:imgEffect>
                  </a14:imgLayer>
                </a14:imgProps>
              </a:ext>
            </a:extLst>
          </a:blip>
          <a:stretch>
            <a:fillRect/>
          </a:stretch>
        </p:blipFill>
        <p:spPr>
          <a:xfrm>
            <a:off x="10210800" y="4441510"/>
            <a:ext cx="7241750" cy="5121590"/>
          </a:xfrm>
          <a:prstGeom prst="rect">
            <a:avLst/>
          </a:prstGeom>
        </p:spPr>
      </p:pic>
      <p:sp>
        <p:nvSpPr>
          <p:cNvPr id="15" name="5-Point Star 14"/>
          <p:cNvSpPr/>
          <p:nvPr/>
        </p:nvSpPr>
        <p:spPr>
          <a:xfrm rot="20935591">
            <a:off x="17065538" y="9103864"/>
            <a:ext cx="853910" cy="842272"/>
          </a:xfrm>
          <a:prstGeom prst="star5">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ectangle 8"/>
          <p:cNvSpPr/>
          <p:nvPr/>
        </p:nvSpPr>
        <p:spPr>
          <a:xfrm>
            <a:off x="670810" y="4024848"/>
            <a:ext cx="8777990" cy="3785652"/>
          </a:xfrm>
          <a:prstGeom prst="rect">
            <a:avLst/>
          </a:prstGeom>
          <a:solidFill>
            <a:schemeClr val="tx2">
              <a:lumMod val="20000"/>
              <a:lumOff val="80000"/>
            </a:schemeClr>
          </a:solidFill>
        </p:spPr>
        <p:txBody>
          <a:bodyPr wrap="square">
            <a:spAutoFit/>
          </a:bodyPr>
          <a:lstStyle/>
          <a:p>
            <a:pPr lvl="0" algn="just">
              <a:lnSpc>
                <a:spcPct val="150000"/>
              </a:lnSpc>
              <a:spcBef>
                <a:spcPts val="600"/>
              </a:spcBef>
              <a:spcAft>
                <a:spcPts val="800"/>
              </a:spcAft>
            </a:pPr>
            <a:r>
              <a:rPr lang="vi-VN" sz="4000" dirty="0">
                <a:solidFill>
                  <a:prstClr val="black"/>
                </a:solidFill>
                <a:ea typeface="Calibri" panose="020F0502020204030204" pitchFamily="34" charset="0"/>
                <a:cs typeface="Times New Roman" panose="02020603050405020304" pitchFamily="18" charset="0"/>
              </a:rPr>
              <a:t>quyết định về một bàn thắng có được ghi hay không. Yếu tố hình học nào cho ta biết quả bóng đã vượt qua vạch vôi hay chưa?</a:t>
            </a:r>
            <a:endParaRPr lang="en-US" sz="3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3391718"/>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anim calcmode="lin" valueType="num">
                                      <p:cBhvr>
                                        <p:cTn id="12" dur="500" fill="hold"/>
                                        <p:tgtEl>
                                          <p:spTgt spid="7"/>
                                        </p:tgtEl>
                                        <p:attrNameLst>
                                          <p:attrName>ppt_x</p:attrName>
                                        </p:attrNameLst>
                                      </p:cBhvr>
                                      <p:tavLst>
                                        <p:tav tm="0">
                                          <p:val>
                                            <p:strVal val="#ppt_x"/>
                                          </p:val>
                                        </p:tav>
                                        <p:tav tm="100000">
                                          <p:val>
                                            <p:strVal val="#ppt_x"/>
                                          </p:val>
                                        </p:tav>
                                      </p:tavLst>
                                    </p:anim>
                                    <p:anim calcmode="lin" valueType="num">
                                      <p:cBhvr>
                                        <p:cTn id="13" dur="500" fill="hold"/>
                                        <p:tgtEl>
                                          <p:spTgt spid="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anim calcmode="lin" valueType="num">
                                      <p:cBhvr>
                                        <p:cTn id="17" dur="500" fill="hold"/>
                                        <p:tgtEl>
                                          <p:spTgt spid="9"/>
                                        </p:tgtEl>
                                        <p:attrNameLst>
                                          <p:attrName>ppt_x</p:attrName>
                                        </p:attrNameLst>
                                      </p:cBhvr>
                                      <p:tavLst>
                                        <p:tav tm="0">
                                          <p:val>
                                            <p:strVal val="#ppt_x"/>
                                          </p:val>
                                        </p:tav>
                                        <p:tav tm="100000">
                                          <p:val>
                                            <p:strVal val="#ppt_x"/>
                                          </p:val>
                                        </p:tav>
                                      </p:tavLst>
                                    </p:anim>
                                    <p:anim calcmode="lin" valueType="num">
                                      <p:cBhvr>
                                        <p:cTn id="18" dur="500" fill="hold"/>
                                        <p:tgtEl>
                                          <p:spTgt spid="9"/>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anim calcmode="lin" valueType="num">
                                      <p:cBhvr>
                                        <p:cTn id="22" dur="500" fill="hold"/>
                                        <p:tgtEl>
                                          <p:spTgt spid="4"/>
                                        </p:tgtEl>
                                        <p:attrNameLst>
                                          <p:attrName>ppt_x</p:attrName>
                                        </p:attrNameLst>
                                      </p:cBhvr>
                                      <p:tavLst>
                                        <p:tav tm="0">
                                          <p:val>
                                            <p:strVal val="#ppt_x"/>
                                          </p:val>
                                        </p:tav>
                                        <p:tav tm="100000">
                                          <p:val>
                                            <p:strVal val="#ppt_x"/>
                                          </p:val>
                                        </p:tav>
                                      </p:tavLst>
                                    </p:anim>
                                    <p:anim calcmode="lin" valueType="num">
                                      <p:cBhvr>
                                        <p:cTn id="23"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377769" y="8849837"/>
            <a:ext cx="1343987" cy="1259987"/>
          </a:xfrm>
          <a:prstGeom prst="rect">
            <a:avLst/>
          </a:prstGeom>
        </p:spPr>
      </p:pic>
      <p:sp>
        <p:nvSpPr>
          <p:cNvPr id="15" name="TextBox 14"/>
          <p:cNvSpPr txBox="1"/>
          <p:nvPr/>
        </p:nvSpPr>
        <p:spPr>
          <a:xfrm>
            <a:off x="381001" y="876300"/>
            <a:ext cx="16687800" cy="4415952"/>
          </a:xfrm>
          <a:prstGeom prst="rect">
            <a:avLst/>
          </a:prstGeom>
          <a:noFill/>
        </p:spPr>
        <p:txBody>
          <a:bodyPr wrap="square" rtlCol="0">
            <a:spAutoFit/>
          </a:bodyPr>
          <a:lstStyle/>
          <a:p>
            <a:pPr algn="just">
              <a:lnSpc>
                <a:spcPct val="150000"/>
              </a:lnSpc>
            </a:pPr>
            <a:r>
              <a:rPr lang="nl-NL" sz="4000" b="1" dirty="0">
                <a:solidFill>
                  <a:srgbClr val="C00000"/>
                </a:solidFill>
                <a:latin typeface="Arial" panose="020B0604020202020204" pitchFamily="34" charset="0"/>
                <a:cs typeface="Arial" panose="020B0604020202020204" pitchFamily="34" charset="0"/>
              </a:rPr>
              <a:t>HĐ 1: </a:t>
            </a:r>
            <a:r>
              <a:rPr lang="vi-VN" sz="3800" dirty="0">
                <a:solidFill>
                  <a:srgbClr val="000000"/>
                </a:solidFill>
                <a:ea typeface="Calibri" panose="020F0502020204030204" pitchFamily="34" charset="0"/>
                <a:cs typeface="Times New Roman" panose="02020603050405020304" pitchFamily="18" charset="0"/>
              </a:rPr>
              <a:t>Một khung cửa sổ có dạng hình tròn với các chấn song tạo thành hình vuông ABCD, hai đường chéo của hình vuông cắt nhau tại O. Dưới ánh mặt trời, khung cửa và các chắn song đổ bóng lên sàn nhà (H.4.56a). Quan sát hình vẽ và trả lời các câu hỏi sau:</a:t>
            </a:r>
          </a:p>
          <a:p>
            <a:pPr algn="just">
              <a:lnSpc>
                <a:spcPct val="150000"/>
              </a:lnSpc>
            </a:pPr>
            <a:r>
              <a:rPr lang="vi-VN" sz="3800" dirty="0">
                <a:solidFill>
                  <a:srgbClr val="000000"/>
                </a:solidFill>
                <a:ea typeface="Calibri" panose="020F0502020204030204" pitchFamily="34" charset="0"/>
                <a:cs typeface="Times New Roman" panose="02020603050405020304" pitchFamily="18" charset="0"/>
              </a:rPr>
              <a:t>a) Các đường thẳng nối mỗi điểm A, B, C với bóng A’, B’, C’ có đôi một song</a:t>
            </a:r>
          </a:p>
        </p:txBody>
      </p:sp>
      <p:pic>
        <p:nvPicPr>
          <p:cNvPr id="9" name="Picture 8"/>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7467600" y="5074511"/>
            <a:ext cx="9839486" cy="4919743"/>
          </a:xfrm>
          <a:prstGeom prst="rect">
            <a:avLst/>
          </a:prstGeom>
        </p:spPr>
      </p:pic>
      <p:sp>
        <p:nvSpPr>
          <p:cNvPr id="10" name="Rectangle 9"/>
          <p:cNvSpPr/>
          <p:nvPr/>
        </p:nvSpPr>
        <p:spPr>
          <a:xfrm>
            <a:off x="377769" y="5146735"/>
            <a:ext cx="7728909" cy="3492623"/>
          </a:xfrm>
          <a:prstGeom prst="rect">
            <a:avLst/>
          </a:prstGeom>
        </p:spPr>
        <p:txBody>
          <a:bodyPr wrap="square">
            <a:spAutoFit/>
          </a:bodyPr>
          <a:lstStyle/>
          <a:p>
            <a:pPr lvl="0" algn="just">
              <a:lnSpc>
                <a:spcPct val="150000"/>
              </a:lnSpc>
            </a:pPr>
            <a:r>
              <a:rPr lang="vi-VN" sz="3800" dirty="0">
                <a:solidFill>
                  <a:srgbClr val="000000"/>
                </a:solidFill>
                <a:ea typeface="Calibri" panose="020F0502020204030204" pitchFamily="34" charset="0"/>
                <a:cs typeface="Times New Roman" panose="02020603050405020304" pitchFamily="18" charset="0"/>
              </a:rPr>
              <a:t>song hay không?</a:t>
            </a:r>
          </a:p>
          <a:p>
            <a:pPr lvl="0" algn="just">
              <a:lnSpc>
                <a:spcPct val="150000"/>
              </a:lnSpc>
            </a:pPr>
            <a:r>
              <a:rPr lang="vi-VN" sz="3800" dirty="0">
                <a:solidFill>
                  <a:srgbClr val="000000"/>
                </a:solidFill>
                <a:ea typeface="Calibri" panose="020F0502020204030204" pitchFamily="34" charset="0"/>
                <a:cs typeface="Times New Roman" panose="02020603050405020304" pitchFamily="18" charset="0"/>
              </a:rPr>
              <a:t>b) Làm thế nào để xác định được bóng đổ trên sàn nhà của mỗi điểm trên khung cửa sổ?</a:t>
            </a:r>
          </a:p>
        </p:txBody>
      </p:sp>
      <p:pic>
        <p:nvPicPr>
          <p:cNvPr id="14" name="Picture 13"/>
          <p:cNvPicPr>
            <a:picLocks noChangeAspect="1"/>
          </p:cNvPicPr>
          <p:nvPr/>
        </p:nvPicPr>
        <p:blipFill>
          <a:blip r:embed="rId5"/>
          <a:stretch>
            <a:fillRect/>
          </a:stretch>
        </p:blipFill>
        <p:spPr>
          <a:xfrm rot="20977493">
            <a:off x="17138860" y="5015893"/>
            <a:ext cx="608164" cy="905395"/>
          </a:xfrm>
          <a:prstGeom prst="rect">
            <a:avLst/>
          </a:prstGeom>
        </p:spPr>
      </p:pic>
      <p:sp>
        <p:nvSpPr>
          <p:cNvPr id="3" name="Pentagon 7">
            <a:extLst>
              <a:ext uri="{FF2B5EF4-FFF2-40B4-BE49-F238E27FC236}">
                <a16:creationId xmlns:a16="http://schemas.microsoft.com/office/drawing/2014/main" id="{902E2826-DA8D-DC39-C314-FCB39D0513DE}"/>
              </a:ext>
            </a:extLst>
          </p:cNvPr>
          <p:cNvSpPr/>
          <p:nvPr/>
        </p:nvSpPr>
        <p:spPr>
          <a:xfrm>
            <a:off x="142716" y="0"/>
            <a:ext cx="7734299" cy="990600"/>
          </a:xfrm>
          <a:prstGeom prst="homePlate">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b="1" dirty="0">
                <a:solidFill>
                  <a:prstClr val="black"/>
                </a:solidFill>
                <a:latin typeface="Arial" panose="020B0604020202020204" pitchFamily="34" charset="0"/>
                <a:cs typeface="Arial" panose="020B0604020202020204" pitchFamily="34" charset="0"/>
              </a:rPr>
              <a:t>1. PHÉP CHIẾU SONG </a:t>
            </a:r>
            <a:r>
              <a:rPr lang="en-US" sz="4000" b="1" dirty="0" err="1">
                <a:solidFill>
                  <a:prstClr val="black"/>
                </a:solidFill>
                <a:latin typeface="Arial" panose="020B0604020202020204" pitchFamily="34" charset="0"/>
                <a:cs typeface="Arial" panose="020B0604020202020204" pitchFamily="34" charset="0"/>
              </a:rPr>
              <a:t>SONG</a:t>
            </a:r>
            <a:endParaRPr lang="en-US" sz="40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9647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anim calcmode="lin" valueType="num">
                                      <p:cBhvr>
                                        <p:cTn id="13" dur="500" fill="hold"/>
                                        <p:tgtEl>
                                          <p:spTgt spid="14"/>
                                        </p:tgtEl>
                                        <p:attrNameLst>
                                          <p:attrName>ppt_x</p:attrName>
                                        </p:attrNameLst>
                                      </p:cBhvr>
                                      <p:tavLst>
                                        <p:tav tm="0">
                                          <p:val>
                                            <p:strVal val="#ppt_x"/>
                                          </p:val>
                                        </p:tav>
                                        <p:tav tm="100000">
                                          <p:val>
                                            <p:strVal val="#ppt_x"/>
                                          </p:val>
                                        </p:tav>
                                      </p:tavLst>
                                    </p:anim>
                                    <p:anim calcmode="lin" valueType="num">
                                      <p:cBhvr>
                                        <p:cTn id="14" dur="5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anim calcmode="lin" valueType="num">
                                      <p:cBhvr>
                                        <p:cTn id="18" dur="500" fill="hold"/>
                                        <p:tgtEl>
                                          <p:spTgt spid="10"/>
                                        </p:tgtEl>
                                        <p:attrNameLst>
                                          <p:attrName>ppt_x</p:attrName>
                                        </p:attrNameLst>
                                      </p:cBhvr>
                                      <p:tavLst>
                                        <p:tav tm="0">
                                          <p:val>
                                            <p:strVal val="#ppt_x"/>
                                          </p:val>
                                        </p:tav>
                                        <p:tav tm="100000">
                                          <p:val>
                                            <p:strVal val="#ppt_x"/>
                                          </p:val>
                                        </p:tav>
                                      </p:tavLst>
                                    </p:anim>
                                    <p:anim calcmode="lin" valueType="num">
                                      <p:cBhvr>
                                        <p:cTn id="19" dur="5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anim calcmode="lin" valueType="num">
                                      <p:cBhvr>
                                        <p:cTn id="23" dur="500" fill="hold"/>
                                        <p:tgtEl>
                                          <p:spTgt spid="9"/>
                                        </p:tgtEl>
                                        <p:attrNameLst>
                                          <p:attrName>ppt_x</p:attrName>
                                        </p:attrNameLst>
                                      </p:cBhvr>
                                      <p:tavLst>
                                        <p:tav tm="0">
                                          <p:val>
                                            <p:strVal val="#ppt_x"/>
                                          </p:val>
                                        </p:tav>
                                        <p:tav tm="100000">
                                          <p:val>
                                            <p:strVal val="#ppt_x"/>
                                          </p:val>
                                        </p:tav>
                                      </p:tavLst>
                                    </p:anim>
                                    <p:anim calcmode="lin" valueType="num">
                                      <p:cBhvr>
                                        <p:cTn id="24"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16157786" y="1533299"/>
            <a:ext cx="1598205" cy="968039"/>
          </a:xfrm>
          <a:prstGeom prst="rect">
            <a:avLst/>
          </a:prstGeom>
        </p:spPr>
      </p:pic>
      <p:pic>
        <p:nvPicPr>
          <p:cNvPr id="9" name="Picture 8"/>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3787131" y="2501338"/>
            <a:ext cx="10787887" cy="3484944"/>
          </a:xfrm>
          <a:prstGeom prst="rect">
            <a:avLst/>
          </a:prstGeom>
        </p:spPr>
      </p:pic>
      <p:sp>
        <p:nvSpPr>
          <p:cNvPr id="10" name="Rectangle 9"/>
          <p:cNvSpPr/>
          <p:nvPr/>
        </p:nvSpPr>
        <p:spPr>
          <a:xfrm>
            <a:off x="119930" y="6425849"/>
            <a:ext cx="17983200" cy="3774175"/>
          </a:xfrm>
          <a:prstGeom prst="rect">
            <a:avLst/>
          </a:prstGeom>
        </p:spPr>
        <p:txBody>
          <a:bodyPr wrap="square">
            <a:spAutoFit/>
          </a:bodyPr>
          <a:lstStyle/>
          <a:p>
            <a:pPr algn="just">
              <a:lnSpc>
                <a:spcPct val="150000"/>
              </a:lnSpc>
              <a:spcAft>
                <a:spcPts val="800"/>
              </a:spcAft>
            </a:pPr>
            <a:r>
              <a:rPr lang="en-US" sz="4000" dirty="0">
                <a:latin typeface="Arial" panose="020B0604020202020204" pitchFamily="34" charset="0"/>
                <a:ea typeface="Times New Roman" panose="02020603050405020304" pitchFamily="18" charset="0"/>
                <a:cs typeface="Arial" panose="020B0604020202020204" pitchFamily="34" charset="0"/>
              </a:rPr>
              <a:t>a) </a:t>
            </a:r>
            <a:r>
              <a:rPr lang="en-US" sz="4000" dirty="0" err="1">
                <a:latin typeface="Arial" panose="020B0604020202020204" pitchFamily="34" charset="0"/>
                <a:ea typeface="Times New Roman" panose="02020603050405020304" pitchFamily="18" charset="0"/>
                <a:cs typeface="Arial" panose="020B0604020202020204" pitchFamily="34" charset="0"/>
              </a:rPr>
              <a:t>Các</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đường</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thẳng</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nối</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mỗi</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điểm</a:t>
            </a:r>
            <a:r>
              <a:rPr lang="en-US" sz="4000" dirty="0">
                <a:latin typeface="Arial" panose="020B0604020202020204" pitchFamily="34" charset="0"/>
                <a:ea typeface="Times New Roman" panose="02020603050405020304" pitchFamily="18" charset="0"/>
                <a:cs typeface="Arial" panose="020B0604020202020204" pitchFamily="34" charset="0"/>
              </a:rPr>
              <a:t> A, B, C </a:t>
            </a:r>
            <a:r>
              <a:rPr lang="en-US" sz="4000" dirty="0" err="1">
                <a:latin typeface="Arial" panose="020B0604020202020204" pitchFamily="34" charset="0"/>
                <a:ea typeface="Times New Roman" panose="02020603050405020304" pitchFamily="18" charset="0"/>
                <a:cs typeface="Arial" panose="020B0604020202020204" pitchFamily="34" charset="0"/>
              </a:rPr>
              <a:t>với</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bóng</a:t>
            </a:r>
            <a:r>
              <a:rPr lang="en-US" sz="4000" dirty="0">
                <a:latin typeface="Arial" panose="020B0604020202020204" pitchFamily="34" charset="0"/>
                <a:ea typeface="Times New Roman" panose="02020603050405020304" pitchFamily="18" charset="0"/>
                <a:cs typeface="Arial" panose="020B0604020202020204" pitchFamily="34" charset="0"/>
              </a:rPr>
              <a:t> A</a:t>
            </a:r>
            <a:r>
              <a:rPr lang="en-US" sz="4000" i="1" dirty="0">
                <a:latin typeface="Arial" panose="020B0604020202020204" pitchFamily="34" charset="0"/>
                <a:ea typeface="Times New Roman" panose="02020603050405020304" pitchFamily="18" charset="0"/>
                <a:cs typeface="Arial" panose="020B0604020202020204" pitchFamily="34" charset="0"/>
              </a:rPr>
              <a:t>'</a:t>
            </a:r>
            <a:r>
              <a:rPr lang="en-US" sz="4000" dirty="0">
                <a:latin typeface="Arial" panose="020B0604020202020204" pitchFamily="34" charset="0"/>
                <a:ea typeface="Times New Roman" panose="02020603050405020304" pitchFamily="18" charset="0"/>
                <a:cs typeface="Arial" panose="020B0604020202020204" pitchFamily="34" charset="0"/>
              </a:rPr>
              <a:t>, B</a:t>
            </a:r>
            <a:r>
              <a:rPr lang="en-US" sz="4000" i="1" dirty="0">
                <a:latin typeface="Arial" panose="020B0604020202020204" pitchFamily="34" charset="0"/>
                <a:ea typeface="Times New Roman" panose="02020603050405020304" pitchFamily="18" charset="0"/>
                <a:cs typeface="Arial" panose="020B0604020202020204" pitchFamily="34" charset="0"/>
              </a:rPr>
              <a:t>'</a:t>
            </a:r>
            <a:r>
              <a:rPr lang="en-US" sz="4000" dirty="0">
                <a:latin typeface="Arial" panose="020B0604020202020204" pitchFamily="34" charset="0"/>
                <a:ea typeface="Times New Roman" panose="02020603050405020304" pitchFamily="18" charset="0"/>
                <a:cs typeface="Arial" panose="020B0604020202020204" pitchFamily="34" charset="0"/>
              </a:rPr>
              <a:t>, C</a:t>
            </a:r>
            <a:r>
              <a:rPr lang="en-US" sz="4000" i="1" dirty="0">
                <a:latin typeface="Arial" panose="020B0604020202020204" pitchFamily="34" charset="0"/>
                <a:ea typeface="Times New Roman" panose="02020603050405020304" pitchFamily="18" charset="0"/>
                <a:cs typeface="Arial" panose="020B0604020202020204" pitchFamily="34" charset="0"/>
              </a:rPr>
              <a:t>'</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đôi</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một</a:t>
            </a:r>
            <a:r>
              <a:rPr lang="en-US" sz="4000" dirty="0">
                <a:latin typeface="Arial" panose="020B0604020202020204" pitchFamily="34" charset="0"/>
                <a:ea typeface="Times New Roman" panose="02020603050405020304" pitchFamily="18" charset="0"/>
                <a:cs typeface="Arial" panose="020B0604020202020204" pitchFamily="34" charset="0"/>
              </a:rPr>
              <a:t> song </a:t>
            </a:r>
            <a:r>
              <a:rPr lang="en-US" sz="4000" dirty="0" err="1">
                <a:latin typeface="Arial" panose="020B0604020202020204" pitchFamily="34" charset="0"/>
                <a:ea typeface="Times New Roman" panose="02020603050405020304" pitchFamily="18" charset="0"/>
                <a:cs typeface="Arial" panose="020B0604020202020204" pitchFamily="34" charset="0"/>
              </a:rPr>
              <a:t>song</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với</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nhau</a:t>
            </a:r>
            <a:r>
              <a:rPr lang="en-US" sz="4000" dirty="0">
                <a:latin typeface="Arial" panose="020B0604020202020204" pitchFamily="34" charset="0"/>
                <a:ea typeface="Times New Roman" panose="02020603050405020304" pitchFamily="18" charset="0"/>
                <a:cs typeface="Arial" panose="020B0604020202020204" pitchFamily="34" charset="0"/>
              </a:rPr>
              <a:t>.</a:t>
            </a:r>
          </a:p>
          <a:p>
            <a:pPr algn="just">
              <a:lnSpc>
                <a:spcPct val="150000"/>
              </a:lnSpc>
              <a:spcAft>
                <a:spcPts val="800"/>
              </a:spcAft>
            </a:pPr>
            <a:r>
              <a:rPr lang="en-US" sz="4000" dirty="0">
                <a:latin typeface="Arial" panose="020B0604020202020204" pitchFamily="34" charset="0"/>
                <a:ea typeface="Times New Roman" panose="02020603050405020304" pitchFamily="18" charset="0"/>
                <a:cs typeface="Arial" panose="020B0604020202020204" pitchFamily="34" charset="0"/>
              </a:rPr>
              <a:t>b) </a:t>
            </a:r>
            <a:r>
              <a:rPr lang="en-US" sz="4000" dirty="0" err="1">
                <a:latin typeface="Arial" panose="020B0604020202020204" pitchFamily="34" charset="0"/>
                <a:ea typeface="Times New Roman" panose="02020603050405020304" pitchFamily="18" charset="0"/>
                <a:cs typeface="Arial" panose="020B0604020202020204" pitchFamily="34" charset="0"/>
              </a:rPr>
              <a:t>Để</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xác</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định</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được</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bóng</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đổ</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trên</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sàn</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nhà</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của</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mỗi</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điểm</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trên</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khung</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cửa</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sổ</a:t>
            </a:r>
            <a:r>
              <a:rPr lang="en-US" sz="4000" dirty="0">
                <a:latin typeface="Arial" panose="020B0604020202020204" pitchFamily="34" charset="0"/>
                <a:ea typeface="Times New Roman" panose="02020603050405020304" pitchFamily="18" charset="0"/>
                <a:cs typeface="Arial" panose="020B0604020202020204" pitchFamily="34" charset="0"/>
              </a:rPr>
              <a:t> ta </a:t>
            </a:r>
            <a:r>
              <a:rPr lang="en-US" sz="4000" dirty="0" err="1">
                <a:latin typeface="Arial" panose="020B0604020202020204" pitchFamily="34" charset="0"/>
                <a:ea typeface="Times New Roman" panose="02020603050405020304" pitchFamily="18" charset="0"/>
                <a:cs typeface="Arial" panose="020B0604020202020204" pitchFamily="34" charset="0"/>
              </a:rPr>
              <a:t>sử</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dụng</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phép</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chiếu</a:t>
            </a:r>
            <a:r>
              <a:rPr lang="en-US" sz="4000" dirty="0">
                <a:latin typeface="Arial" panose="020B0604020202020204" pitchFamily="34" charset="0"/>
                <a:ea typeface="Times New Roman" panose="02020603050405020304" pitchFamily="18" charset="0"/>
                <a:cs typeface="Arial" panose="020B0604020202020204" pitchFamily="34" charset="0"/>
              </a:rPr>
              <a:t> song </a:t>
            </a:r>
            <a:r>
              <a:rPr lang="en-US" sz="4000" dirty="0" err="1">
                <a:latin typeface="Arial" panose="020B0604020202020204" pitchFamily="34" charset="0"/>
                <a:ea typeface="Times New Roman" panose="02020603050405020304" pitchFamily="18" charset="0"/>
                <a:cs typeface="Arial" panose="020B0604020202020204" pitchFamily="34" charset="0"/>
              </a:rPr>
              <a:t>song</a:t>
            </a:r>
            <a:r>
              <a:rPr lang="en-US" sz="4000" dirty="0">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7" name="Picture 6"/>
          <p:cNvPicPr>
            <a:picLocks noChangeAspect="1"/>
          </p:cNvPicPr>
          <p:nvPr/>
        </p:nvPicPr>
        <p:blipFill>
          <a:blip r:embed="rId5"/>
          <a:stretch>
            <a:fillRect/>
          </a:stretch>
        </p:blipFill>
        <p:spPr>
          <a:xfrm rot="10951864">
            <a:off x="162157" y="4283866"/>
            <a:ext cx="1839738" cy="1161765"/>
          </a:xfrm>
          <a:prstGeom prst="rect">
            <a:avLst/>
          </a:prstGeom>
        </p:spPr>
      </p:pic>
      <p:sp>
        <p:nvSpPr>
          <p:cNvPr id="2" name="Rectangle 1"/>
          <p:cNvSpPr/>
          <p:nvPr/>
        </p:nvSpPr>
        <p:spPr>
          <a:xfrm>
            <a:off x="728539" y="1678764"/>
            <a:ext cx="1298111" cy="677108"/>
          </a:xfrm>
          <a:prstGeom prst="rect">
            <a:avLst/>
          </a:prstGeom>
        </p:spPr>
        <p:txBody>
          <a:bodyPr wrap="square">
            <a:spAutoFit/>
          </a:bodyPr>
          <a:lstStyle/>
          <a:p>
            <a:pPr lvl="0" algn="ctr">
              <a:defRPr/>
            </a:pPr>
            <a:r>
              <a:rPr lang="vi-VN" sz="3800" b="1" u="sng" dirty="0">
                <a:solidFill>
                  <a:srgbClr val="C00000"/>
                </a:solidFill>
              </a:rPr>
              <a:t>Giải</a:t>
            </a:r>
            <a:r>
              <a:rPr lang="en-US" sz="3800" b="1" u="sng" dirty="0">
                <a:solidFill>
                  <a:srgbClr val="C00000"/>
                </a:solidFill>
              </a:rPr>
              <a:t>:</a:t>
            </a:r>
          </a:p>
        </p:txBody>
      </p:sp>
      <p:sp>
        <p:nvSpPr>
          <p:cNvPr id="4" name="Pentagon 7">
            <a:extLst>
              <a:ext uri="{FF2B5EF4-FFF2-40B4-BE49-F238E27FC236}">
                <a16:creationId xmlns:a16="http://schemas.microsoft.com/office/drawing/2014/main" id="{26FCAA16-89AD-1D34-A984-B48972DB79D0}"/>
              </a:ext>
            </a:extLst>
          </p:cNvPr>
          <p:cNvSpPr/>
          <p:nvPr/>
        </p:nvSpPr>
        <p:spPr>
          <a:xfrm>
            <a:off x="135170" y="30480"/>
            <a:ext cx="7734299" cy="990600"/>
          </a:xfrm>
          <a:prstGeom prst="homePlate">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b="1" dirty="0">
                <a:solidFill>
                  <a:prstClr val="black"/>
                </a:solidFill>
                <a:latin typeface="Arial" panose="020B0604020202020204" pitchFamily="34" charset="0"/>
                <a:cs typeface="Arial" panose="020B0604020202020204" pitchFamily="34" charset="0"/>
              </a:rPr>
              <a:t>1. PHÉP CHIẾU SONG </a:t>
            </a:r>
            <a:r>
              <a:rPr lang="en-US" sz="4000" b="1" dirty="0" err="1">
                <a:solidFill>
                  <a:prstClr val="black"/>
                </a:solidFill>
                <a:latin typeface="Arial" panose="020B0604020202020204" pitchFamily="34" charset="0"/>
                <a:cs typeface="Arial" panose="020B0604020202020204" pitchFamily="34" charset="0"/>
              </a:rPr>
              <a:t>SONG</a:t>
            </a:r>
            <a:endParaRPr lang="en-US" sz="40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6754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16" dur="500"/>
                                        <p:tgtEl>
                                          <p:spTgt spid="10">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
                                            <p:txEl>
                                              <p:pRg st="1" end="1"/>
                                            </p:txEl>
                                          </p:spTgt>
                                        </p:tgtEl>
                                        <p:attrNameLst>
                                          <p:attrName>style.visibility</p:attrName>
                                        </p:attrNameLst>
                                      </p:cBhvr>
                                      <p:to>
                                        <p:strVal val="visible"/>
                                      </p:to>
                                    </p:set>
                                    <p:animEffect transition="in" filter="fade">
                                      <p:cBhvr>
                                        <p:cTn id="21"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010400" y="179645"/>
            <a:ext cx="4648200" cy="1306255"/>
          </a:xfrm>
          <a:prstGeom prst="rect">
            <a:avLst/>
          </a:prstGeom>
        </p:spPr>
        <p:txBody>
          <a:bodyPr wrap="square">
            <a:spAutoFit/>
          </a:bodyPr>
          <a:lstStyle/>
          <a:p>
            <a:pPr algn="just">
              <a:lnSpc>
                <a:spcPct val="150000"/>
              </a:lnSpc>
              <a:spcBef>
                <a:spcPts val="600"/>
              </a:spcBef>
              <a:spcAft>
                <a:spcPts val="800"/>
              </a:spcAft>
              <a:tabLst>
                <a:tab pos="360045" algn="l"/>
                <a:tab pos="720090" algn="l"/>
              </a:tabLst>
            </a:pPr>
            <a:r>
              <a:rPr lang="en-US" sz="60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KẾT LUẬN</a:t>
            </a:r>
          </a:p>
        </p:txBody>
      </p:sp>
      <p:pic>
        <p:nvPicPr>
          <p:cNvPr id="15" name="Picture 2">
            <a:extLst>
              <a:ext uri="{FF2B5EF4-FFF2-40B4-BE49-F238E27FC236}">
                <a16:creationId xmlns:a16="http://schemas.microsoft.com/office/drawing/2014/main" id="{DDC3A8FF-83CB-4F64-8638-2434EDC2CB42}"/>
              </a:ext>
            </a:extLst>
          </p:cNvPr>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a:xfrm>
            <a:off x="602998" y="342900"/>
            <a:ext cx="1073402" cy="1185484"/>
          </a:xfrm>
          <a:prstGeom prst="rect">
            <a:avLst/>
          </a:prstGeom>
        </p:spPr>
      </p:pic>
      <mc:AlternateContent xmlns:mc="http://schemas.openxmlformats.org/markup-compatibility/2006" xmlns:a14="http://schemas.microsoft.com/office/drawing/2010/main">
        <mc:Choice Requires="a14">
          <p:sp>
            <p:nvSpPr>
              <p:cNvPr id="12" name="Rectangle 11"/>
              <p:cNvSpPr/>
              <p:nvPr/>
            </p:nvSpPr>
            <p:spPr>
              <a:xfrm>
                <a:off x="924037" y="1860247"/>
                <a:ext cx="16313402" cy="7779053"/>
              </a:xfrm>
              <a:prstGeom prst="rect">
                <a:avLst/>
              </a:prstGeom>
            </p:spPr>
            <p:txBody>
              <a:bodyPr wrap="square">
                <a:spAutoFit/>
              </a:bodyPr>
              <a:lstStyle/>
              <a:p>
                <a:pPr algn="just">
                  <a:lnSpc>
                    <a:spcPct val="150000"/>
                  </a:lnSpc>
                </a:pPr>
                <a:r>
                  <a:rPr lang="en-US" sz="3700">
                    <a:latin typeface="Arial" panose="020B0604020202020204" pitchFamily="34" charset="0"/>
                    <a:ea typeface="Times New Roman" panose="02020603050405020304" pitchFamily="18" charset="0"/>
                    <a:cs typeface="Arial" panose="020B0604020202020204" pitchFamily="34" charset="0"/>
                  </a:rPr>
                  <a:t>- Cho mặt phẳng </a:t>
                </a:r>
                <a14:m>
                  <m:oMath xmlns:m="http://schemas.openxmlformats.org/officeDocument/2006/math">
                    <m:r>
                      <a:rPr lang="en-US" sz="3700" i="0">
                        <a:effectLst/>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3700" i="0">
                        <a:effectLst/>
                        <a:latin typeface="Cambria Math" panose="02040503050406030204" pitchFamily="18" charset="0"/>
                        <a:ea typeface="Cambria Math" panose="02040503050406030204" pitchFamily="18" charset="0"/>
                        <a:cs typeface="Times New Roman" panose="02020603050405020304" pitchFamily="18" charset="0"/>
                      </a:rPr>
                      <m:t>α</m:t>
                    </m:r>
                    <m:r>
                      <a:rPr lang="en-US" sz="3700" i="0">
                        <a:effectLst/>
                        <a:latin typeface="Cambria Math" panose="02040503050406030204" pitchFamily="18" charset="0"/>
                        <a:ea typeface="Cambria Math" panose="02040503050406030204" pitchFamily="18" charset="0"/>
                        <a:cs typeface="Times New Roman" panose="02020603050405020304" pitchFamily="18" charset="0"/>
                      </a:rPr>
                      <m:t>)</m:t>
                    </m:r>
                  </m:oMath>
                </a14:m>
                <a:r>
                  <a:rPr lang="en-US" sz="3700">
                    <a:effectLst/>
                    <a:latin typeface="Arial" panose="020B0604020202020204" pitchFamily="34" charset="0"/>
                    <a:ea typeface="Times New Roman" panose="02020603050405020304" pitchFamily="18" charset="0"/>
                    <a:cs typeface="Arial" panose="020B0604020202020204" pitchFamily="34" charset="0"/>
                  </a:rPr>
                  <a:t> và đường thẳng </a:t>
                </a:r>
                <a14:m>
                  <m:oMath xmlns:m="http://schemas.openxmlformats.org/officeDocument/2006/math">
                    <m:r>
                      <m:rPr>
                        <m:sty m:val="p"/>
                      </m:rPr>
                      <a:rPr lang="en-US" sz="3700" i="0">
                        <a:effectLst/>
                        <a:latin typeface="Cambria Math" panose="02040503050406030204" pitchFamily="18" charset="0"/>
                        <a:ea typeface="Times New Roman" panose="02020603050405020304" pitchFamily="18" charset="0"/>
                        <a:cs typeface="Times New Roman" panose="02020603050405020304" pitchFamily="18" charset="0"/>
                      </a:rPr>
                      <m:t>Δ</m:t>
                    </m:r>
                  </m:oMath>
                </a14:m>
                <a:r>
                  <a:rPr lang="en-US" sz="3700">
                    <a:effectLst/>
                    <a:latin typeface="Arial" panose="020B0604020202020204" pitchFamily="34" charset="0"/>
                    <a:ea typeface="Times New Roman" panose="02020603050405020304" pitchFamily="18" charset="0"/>
                    <a:cs typeface="Arial" panose="020B0604020202020204" pitchFamily="34" charset="0"/>
                  </a:rPr>
                  <a:t> cắt </a:t>
                </a:r>
                <a14:m>
                  <m:oMath xmlns:m="http://schemas.openxmlformats.org/officeDocument/2006/math">
                    <m:r>
                      <a:rPr lang="en-US" sz="3700" i="0">
                        <a:effectLst/>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3700" i="0">
                        <a:effectLst/>
                        <a:latin typeface="Cambria Math" panose="02040503050406030204" pitchFamily="18" charset="0"/>
                        <a:ea typeface="Cambria Math" panose="02040503050406030204" pitchFamily="18" charset="0"/>
                        <a:cs typeface="Times New Roman" panose="02020603050405020304" pitchFamily="18" charset="0"/>
                      </a:rPr>
                      <m:t>α</m:t>
                    </m:r>
                    <m:r>
                      <a:rPr lang="en-US" sz="3700" i="0">
                        <a:effectLst/>
                        <a:latin typeface="Cambria Math" panose="02040503050406030204" pitchFamily="18" charset="0"/>
                        <a:ea typeface="Cambria Math" panose="02040503050406030204" pitchFamily="18" charset="0"/>
                        <a:cs typeface="Times New Roman" panose="02020603050405020304" pitchFamily="18" charset="0"/>
                      </a:rPr>
                      <m:t>)</m:t>
                    </m:r>
                  </m:oMath>
                </a14:m>
                <a:r>
                  <a:rPr lang="en-US" sz="3700">
                    <a:effectLst/>
                    <a:latin typeface="Arial" panose="020B0604020202020204" pitchFamily="34" charset="0"/>
                    <a:ea typeface="Times New Roman" panose="02020603050405020304" pitchFamily="18" charset="0"/>
                    <a:cs typeface="Arial" panose="020B0604020202020204" pitchFamily="34" charset="0"/>
                  </a:rPr>
                  <a:t>. Với mỗi điểm </a:t>
                </a:r>
                <a14:m>
                  <m:oMath xmlns:m="http://schemas.openxmlformats.org/officeDocument/2006/math">
                    <m:r>
                      <m:rPr>
                        <m:sty m:val="p"/>
                      </m:rPr>
                      <a:rPr lang="en-US" sz="3700" i="0">
                        <a:effectLst/>
                        <a:latin typeface="Cambria Math" panose="02040503050406030204" pitchFamily="18" charset="0"/>
                        <a:ea typeface="Cambria Math" panose="02040503050406030204" pitchFamily="18" charset="0"/>
                        <a:cs typeface="Times New Roman" panose="02020603050405020304" pitchFamily="18" charset="0"/>
                      </a:rPr>
                      <m:t>M</m:t>
                    </m:r>
                  </m:oMath>
                </a14:m>
                <a:r>
                  <a:rPr lang="en-US" sz="3700">
                    <a:effectLst/>
                    <a:latin typeface="Arial" panose="020B0604020202020204" pitchFamily="34" charset="0"/>
                    <a:ea typeface="Times New Roman" panose="02020603050405020304" pitchFamily="18" charset="0"/>
                    <a:cs typeface="Arial" panose="020B0604020202020204" pitchFamily="34" charset="0"/>
                  </a:rPr>
                  <a:t> trong không gian ta xác định điểm </a:t>
                </a:r>
                <a14:m>
                  <m:oMath xmlns:m="http://schemas.openxmlformats.org/officeDocument/2006/math">
                    <m:sSup>
                      <m:sSupPr>
                        <m:ctrlPr>
                          <a:rPr lang="en-US" sz="3700" i="1">
                            <a:effectLst/>
                            <a:latin typeface="Cambria Math" panose="02040503050406030204" pitchFamily="18" charset="0"/>
                            <a:ea typeface="Cambria Math" panose="02040503050406030204" pitchFamily="18" charset="0"/>
                            <a:cs typeface="Times New Roman" panose="02020603050405020304" pitchFamily="18" charset="0"/>
                          </a:rPr>
                        </m:ctrlPr>
                      </m:sSupPr>
                      <m:e>
                        <m:r>
                          <m:rPr>
                            <m:sty m:val="p"/>
                          </m:rPr>
                          <a:rPr lang="en-US" sz="3700" i="0">
                            <a:effectLst/>
                            <a:latin typeface="Cambria Math" panose="02040503050406030204" pitchFamily="18" charset="0"/>
                            <a:ea typeface="Cambria Math" panose="02040503050406030204" pitchFamily="18" charset="0"/>
                            <a:cs typeface="Times New Roman" panose="02020603050405020304" pitchFamily="18" charset="0"/>
                          </a:rPr>
                          <m:t>M</m:t>
                        </m:r>
                      </m:e>
                      <m:sup>
                        <m:r>
                          <a:rPr lang="en-US" sz="3700" i="0">
                            <a:effectLst/>
                            <a:latin typeface="Cambria Math" panose="02040503050406030204" pitchFamily="18" charset="0"/>
                            <a:ea typeface="Cambria Math" panose="02040503050406030204" pitchFamily="18" charset="0"/>
                            <a:cs typeface="Times New Roman" panose="02020603050405020304" pitchFamily="18" charset="0"/>
                          </a:rPr>
                          <m:t>′</m:t>
                        </m:r>
                      </m:sup>
                    </m:sSup>
                  </m:oMath>
                </a14:m>
                <a:r>
                  <a:rPr lang="en-US" sz="3700">
                    <a:effectLst/>
                    <a:latin typeface="Arial" panose="020B0604020202020204" pitchFamily="34" charset="0"/>
                    <a:ea typeface="Times New Roman" panose="02020603050405020304" pitchFamily="18" charset="0"/>
                    <a:cs typeface="Arial" panose="020B0604020202020204" pitchFamily="34" charset="0"/>
                  </a:rPr>
                  <a:t> như sau:</a:t>
                </a:r>
              </a:p>
              <a:p>
                <a:pPr algn="just">
                  <a:lnSpc>
                    <a:spcPct val="150000"/>
                  </a:lnSpc>
                </a:pPr>
                <a:r>
                  <a:rPr lang="en-US" sz="3700">
                    <a:effectLst/>
                    <a:latin typeface="Arial" panose="020B0604020202020204" pitchFamily="34" charset="0"/>
                    <a:ea typeface="Times New Roman" panose="02020603050405020304" pitchFamily="18" charset="0"/>
                    <a:cs typeface="Arial" panose="020B0604020202020204" pitchFamily="34" charset="0"/>
                  </a:rPr>
                  <a:t>+ Nếu </a:t>
                </a:r>
                <a14:m>
                  <m:oMath xmlns:m="http://schemas.openxmlformats.org/officeDocument/2006/math">
                    <m:r>
                      <m:rPr>
                        <m:sty m:val="p"/>
                      </m:rPr>
                      <a:rPr lang="en-US" sz="3700" i="0">
                        <a:effectLst/>
                        <a:latin typeface="Cambria Math" panose="02040503050406030204" pitchFamily="18" charset="0"/>
                        <a:ea typeface="Cambria Math" panose="02040503050406030204" pitchFamily="18" charset="0"/>
                        <a:cs typeface="Times New Roman" panose="02020603050405020304" pitchFamily="18" charset="0"/>
                      </a:rPr>
                      <m:t>M</m:t>
                    </m:r>
                  </m:oMath>
                </a14:m>
                <a:r>
                  <a:rPr lang="en-US" sz="3700">
                    <a:effectLst/>
                    <a:latin typeface="Arial" panose="020B0604020202020204" pitchFamily="34" charset="0"/>
                    <a:ea typeface="Times New Roman" panose="02020603050405020304" pitchFamily="18" charset="0"/>
                    <a:cs typeface="Arial" panose="020B0604020202020204" pitchFamily="34" charset="0"/>
                  </a:rPr>
                  <a:t> thuộc </a:t>
                </a:r>
                <a14:m>
                  <m:oMath xmlns:m="http://schemas.openxmlformats.org/officeDocument/2006/math">
                    <m:r>
                      <m:rPr>
                        <m:sty m:val="p"/>
                      </m:rPr>
                      <a:rPr lang="en-US" sz="3700" i="0">
                        <a:effectLst/>
                        <a:latin typeface="Cambria Math" panose="02040503050406030204" pitchFamily="18" charset="0"/>
                        <a:ea typeface="Times New Roman" panose="02020603050405020304" pitchFamily="18" charset="0"/>
                        <a:cs typeface="Times New Roman" panose="02020603050405020304" pitchFamily="18" charset="0"/>
                      </a:rPr>
                      <m:t>Δ</m:t>
                    </m:r>
                  </m:oMath>
                </a14:m>
                <a:r>
                  <a:rPr lang="en-US" sz="3700">
                    <a:effectLst/>
                    <a:latin typeface="Arial" panose="020B0604020202020204" pitchFamily="34" charset="0"/>
                    <a:ea typeface="Times New Roman" panose="02020603050405020304" pitchFamily="18" charset="0"/>
                    <a:cs typeface="Arial" panose="020B0604020202020204" pitchFamily="34" charset="0"/>
                  </a:rPr>
                  <a:t> thì </a:t>
                </a:r>
                <a14:m>
                  <m:oMath xmlns:m="http://schemas.openxmlformats.org/officeDocument/2006/math">
                    <m:sSup>
                      <m:sSupPr>
                        <m:ctrlPr>
                          <a:rPr lang="en-US" sz="3700" i="1">
                            <a:effectLst/>
                            <a:latin typeface="Cambria Math" panose="02040503050406030204" pitchFamily="18" charset="0"/>
                            <a:ea typeface="Cambria Math" panose="02040503050406030204" pitchFamily="18" charset="0"/>
                            <a:cs typeface="Times New Roman" panose="02020603050405020304" pitchFamily="18" charset="0"/>
                          </a:rPr>
                        </m:ctrlPr>
                      </m:sSupPr>
                      <m:e>
                        <m:r>
                          <m:rPr>
                            <m:sty m:val="p"/>
                          </m:rPr>
                          <a:rPr lang="en-US" sz="3700" i="0">
                            <a:effectLst/>
                            <a:latin typeface="Cambria Math" panose="02040503050406030204" pitchFamily="18" charset="0"/>
                            <a:ea typeface="Cambria Math" panose="02040503050406030204" pitchFamily="18" charset="0"/>
                            <a:cs typeface="Times New Roman" panose="02020603050405020304" pitchFamily="18" charset="0"/>
                          </a:rPr>
                          <m:t>M</m:t>
                        </m:r>
                      </m:e>
                      <m:sup>
                        <m:r>
                          <a:rPr lang="en-US" sz="3700" i="0">
                            <a:effectLst/>
                            <a:latin typeface="Cambria Math" panose="02040503050406030204" pitchFamily="18" charset="0"/>
                            <a:ea typeface="Cambria Math" panose="02040503050406030204" pitchFamily="18" charset="0"/>
                            <a:cs typeface="Times New Roman" panose="02020603050405020304" pitchFamily="18" charset="0"/>
                          </a:rPr>
                          <m:t>′</m:t>
                        </m:r>
                      </m:sup>
                    </m:sSup>
                  </m:oMath>
                </a14:m>
                <a:r>
                  <a:rPr lang="en-US" sz="3700">
                    <a:effectLst/>
                    <a:latin typeface="Arial" panose="020B0604020202020204" pitchFamily="34" charset="0"/>
                    <a:ea typeface="Times New Roman" panose="02020603050405020304" pitchFamily="18" charset="0"/>
                    <a:cs typeface="Arial" panose="020B0604020202020204" pitchFamily="34" charset="0"/>
                  </a:rPr>
                  <a:t> là giao điểm của </a:t>
                </a:r>
                <a14:m>
                  <m:oMath xmlns:m="http://schemas.openxmlformats.org/officeDocument/2006/math">
                    <m:r>
                      <a:rPr lang="en-US" sz="3700" i="0">
                        <a:effectLst/>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3700" i="0">
                        <a:effectLst/>
                        <a:latin typeface="Cambria Math" panose="02040503050406030204" pitchFamily="18" charset="0"/>
                        <a:ea typeface="Cambria Math" panose="02040503050406030204" pitchFamily="18" charset="0"/>
                        <a:cs typeface="Times New Roman" panose="02020603050405020304" pitchFamily="18" charset="0"/>
                      </a:rPr>
                      <m:t>α</m:t>
                    </m:r>
                    <m:r>
                      <a:rPr lang="en-US" sz="3700" i="0">
                        <a:effectLst/>
                        <a:latin typeface="Cambria Math" panose="02040503050406030204" pitchFamily="18" charset="0"/>
                        <a:ea typeface="Cambria Math" panose="02040503050406030204" pitchFamily="18" charset="0"/>
                        <a:cs typeface="Times New Roman" panose="02020603050405020304" pitchFamily="18" charset="0"/>
                      </a:rPr>
                      <m:t>)</m:t>
                    </m:r>
                  </m:oMath>
                </a14:m>
                <a:r>
                  <a:rPr lang="en-US" sz="370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m:rPr>
                        <m:sty m:val="p"/>
                      </m:rPr>
                      <a:rPr lang="en-US" sz="3700" i="0">
                        <a:effectLst/>
                        <a:latin typeface="Cambria Math" panose="02040503050406030204" pitchFamily="18" charset="0"/>
                        <a:ea typeface="Times New Roman" panose="02020603050405020304" pitchFamily="18" charset="0"/>
                        <a:cs typeface="Times New Roman" panose="02020603050405020304" pitchFamily="18" charset="0"/>
                      </a:rPr>
                      <m:t>Δ</m:t>
                    </m:r>
                  </m:oMath>
                </a14:m>
                <a:r>
                  <a:rPr lang="en-US" sz="3700">
                    <a:effectLst/>
                    <a:latin typeface="Arial" panose="020B0604020202020204" pitchFamily="34" charset="0"/>
                    <a:ea typeface="Times New Roman" panose="02020603050405020304" pitchFamily="18" charset="0"/>
                    <a:cs typeface="Arial" panose="020B0604020202020204" pitchFamily="34" charset="0"/>
                  </a:rPr>
                  <a:t>.</a:t>
                </a:r>
              </a:p>
              <a:p>
                <a:pPr algn="just">
                  <a:lnSpc>
                    <a:spcPct val="150000"/>
                  </a:lnSpc>
                </a:pPr>
                <a:r>
                  <a:rPr lang="en-US" sz="3700">
                    <a:effectLst/>
                    <a:latin typeface="Arial" panose="020B0604020202020204" pitchFamily="34" charset="0"/>
                    <a:ea typeface="Times New Roman" panose="02020603050405020304" pitchFamily="18" charset="0"/>
                    <a:cs typeface="Arial" panose="020B0604020202020204" pitchFamily="34" charset="0"/>
                  </a:rPr>
                  <a:t>+ Nếu </a:t>
                </a:r>
                <a14:m>
                  <m:oMath xmlns:m="http://schemas.openxmlformats.org/officeDocument/2006/math">
                    <m:r>
                      <m:rPr>
                        <m:sty m:val="p"/>
                      </m:rPr>
                      <a:rPr lang="en-US" sz="3700" i="0">
                        <a:effectLst/>
                        <a:latin typeface="Cambria Math" panose="02040503050406030204" pitchFamily="18" charset="0"/>
                        <a:ea typeface="Cambria Math" panose="02040503050406030204" pitchFamily="18" charset="0"/>
                        <a:cs typeface="Times New Roman" panose="02020603050405020304" pitchFamily="18" charset="0"/>
                      </a:rPr>
                      <m:t>M</m:t>
                    </m:r>
                  </m:oMath>
                </a14:m>
                <a:r>
                  <a:rPr lang="en-US" sz="3700">
                    <a:effectLst/>
                    <a:latin typeface="Arial" panose="020B0604020202020204" pitchFamily="34" charset="0"/>
                    <a:ea typeface="Times New Roman" panose="02020603050405020304" pitchFamily="18" charset="0"/>
                    <a:cs typeface="Arial" panose="020B0604020202020204" pitchFamily="34" charset="0"/>
                  </a:rPr>
                  <a:t> không thuộc </a:t>
                </a:r>
                <a14:m>
                  <m:oMath xmlns:m="http://schemas.openxmlformats.org/officeDocument/2006/math">
                    <m:r>
                      <m:rPr>
                        <m:sty m:val="p"/>
                      </m:rPr>
                      <a:rPr lang="en-US" sz="3700" i="0">
                        <a:effectLst/>
                        <a:latin typeface="Cambria Math" panose="02040503050406030204" pitchFamily="18" charset="0"/>
                        <a:ea typeface="Times New Roman" panose="02020603050405020304" pitchFamily="18" charset="0"/>
                        <a:cs typeface="Times New Roman" panose="02020603050405020304" pitchFamily="18" charset="0"/>
                      </a:rPr>
                      <m:t>Δ</m:t>
                    </m:r>
                  </m:oMath>
                </a14:m>
                <a:r>
                  <a:rPr lang="en-US" sz="3700">
                    <a:effectLst/>
                    <a:latin typeface="Arial" panose="020B0604020202020204" pitchFamily="34" charset="0"/>
                    <a:ea typeface="Times New Roman" panose="02020603050405020304" pitchFamily="18" charset="0"/>
                    <a:cs typeface="Arial" panose="020B0604020202020204" pitchFamily="34" charset="0"/>
                  </a:rPr>
                  <a:t> thì </a:t>
                </a:r>
                <a14:m>
                  <m:oMath xmlns:m="http://schemas.openxmlformats.org/officeDocument/2006/math">
                    <m:sSup>
                      <m:sSupPr>
                        <m:ctrlPr>
                          <a:rPr lang="en-US" sz="3700" i="1">
                            <a:effectLst/>
                            <a:latin typeface="Cambria Math" panose="02040503050406030204" pitchFamily="18" charset="0"/>
                            <a:ea typeface="Cambria Math" panose="02040503050406030204" pitchFamily="18" charset="0"/>
                            <a:cs typeface="Times New Roman" panose="02020603050405020304" pitchFamily="18" charset="0"/>
                          </a:rPr>
                        </m:ctrlPr>
                      </m:sSupPr>
                      <m:e>
                        <m:r>
                          <m:rPr>
                            <m:sty m:val="p"/>
                          </m:rPr>
                          <a:rPr lang="en-US" sz="3700" i="0">
                            <a:effectLst/>
                            <a:latin typeface="Cambria Math" panose="02040503050406030204" pitchFamily="18" charset="0"/>
                            <a:ea typeface="Cambria Math" panose="02040503050406030204" pitchFamily="18" charset="0"/>
                            <a:cs typeface="Times New Roman" panose="02020603050405020304" pitchFamily="18" charset="0"/>
                          </a:rPr>
                          <m:t>M</m:t>
                        </m:r>
                      </m:e>
                      <m:sup>
                        <m:r>
                          <a:rPr lang="en-US" sz="3700" i="0">
                            <a:effectLst/>
                            <a:latin typeface="Cambria Math" panose="02040503050406030204" pitchFamily="18" charset="0"/>
                            <a:ea typeface="Cambria Math" panose="02040503050406030204" pitchFamily="18" charset="0"/>
                            <a:cs typeface="Times New Roman" panose="02020603050405020304" pitchFamily="18" charset="0"/>
                          </a:rPr>
                          <m:t>′</m:t>
                        </m:r>
                      </m:sup>
                    </m:sSup>
                  </m:oMath>
                </a14:m>
                <a:r>
                  <a:rPr lang="en-US" sz="3700">
                    <a:effectLst/>
                    <a:latin typeface="Arial" panose="020B0604020202020204" pitchFamily="34" charset="0"/>
                    <a:ea typeface="Times New Roman" panose="02020603050405020304" pitchFamily="18" charset="0"/>
                    <a:cs typeface="Arial" panose="020B0604020202020204" pitchFamily="34" charset="0"/>
                  </a:rPr>
                  <a:t> là giao điểm của </a:t>
                </a:r>
                <a14:m>
                  <m:oMath xmlns:m="http://schemas.openxmlformats.org/officeDocument/2006/math">
                    <m:r>
                      <a:rPr lang="en-US" sz="3700" i="0">
                        <a:effectLst/>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3700" i="0">
                        <a:effectLst/>
                        <a:latin typeface="Cambria Math" panose="02040503050406030204" pitchFamily="18" charset="0"/>
                        <a:ea typeface="Cambria Math" panose="02040503050406030204" pitchFamily="18" charset="0"/>
                        <a:cs typeface="Times New Roman" panose="02020603050405020304" pitchFamily="18" charset="0"/>
                      </a:rPr>
                      <m:t>α</m:t>
                    </m:r>
                    <m:r>
                      <a:rPr lang="en-US" sz="3700" i="0">
                        <a:effectLst/>
                        <a:latin typeface="Cambria Math" panose="02040503050406030204" pitchFamily="18" charset="0"/>
                        <a:ea typeface="Cambria Math" panose="02040503050406030204" pitchFamily="18" charset="0"/>
                        <a:cs typeface="Times New Roman" panose="02020603050405020304" pitchFamily="18" charset="0"/>
                      </a:rPr>
                      <m:t>)</m:t>
                    </m:r>
                  </m:oMath>
                </a14:m>
                <a:r>
                  <a:rPr lang="en-US" sz="3700">
                    <a:effectLst/>
                    <a:latin typeface="Arial" panose="020B0604020202020204" pitchFamily="34" charset="0"/>
                    <a:ea typeface="Times New Roman" panose="02020603050405020304" pitchFamily="18" charset="0"/>
                    <a:cs typeface="Arial" panose="020B0604020202020204" pitchFamily="34" charset="0"/>
                  </a:rPr>
                  <a:t> và đường thẳng qua </a:t>
                </a:r>
                <a14:m>
                  <m:oMath xmlns:m="http://schemas.openxmlformats.org/officeDocument/2006/math">
                    <m:r>
                      <m:rPr>
                        <m:sty m:val="p"/>
                      </m:rPr>
                      <a:rPr lang="en-US" sz="3700" i="0">
                        <a:effectLst/>
                        <a:latin typeface="Cambria Math" panose="02040503050406030204" pitchFamily="18" charset="0"/>
                        <a:ea typeface="Cambria Math" panose="02040503050406030204" pitchFamily="18" charset="0"/>
                        <a:cs typeface="Times New Roman" panose="02020603050405020304" pitchFamily="18" charset="0"/>
                      </a:rPr>
                      <m:t>M</m:t>
                    </m:r>
                  </m:oMath>
                </a14:m>
                <a:r>
                  <a:rPr lang="en-US" sz="3700">
                    <a:effectLst/>
                    <a:latin typeface="Arial" panose="020B0604020202020204" pitchFamily="34" charset="0"/>
                    <a:ea typeface="Times New Roman" panose="02020603050405020304" pitchFamily="18" charset="0"/>
                    <a:cs typeface="Arial" panose="020B0604020202020204" pitchFamily="34" charset="0"/>
                  </a:rPr>
                  <a:t> song song với </a:t>
                </a:r>
                <a14:m>
                  <m:oMath xmlns:m="http://schemas.openxmlformats.org/officeDocument/2006/math">
                    <m:r>
                      <m:rPr>
                        <m:sty m:val="p"/>
                      </m:rPr>
                      <a:rPr lang="en-US" sz="3700" i="0">
                        <a:effectLst/>
                        <a:latin typeface="Cambria Math" panose="02040503050406030204" pitchFamily="18" charset="0"/>
                        <a:ea typeface="Times New Roman" panose="02020603050405020304" pitchFamily="18" charset="0"/>
                        <a:cs typeface="Times New Roman" panose="02020603050405020304" pitchFamily="18" charset="0"/>
                      </a:rPr>
                      <m:t>Δ</m:t>
                    </m:r>
                  </m:oMath>
                </a14:m>
                <a:r>
                  <a:rPr lang="en-US" sz="3700">
                    <a:effectLst/>
                    <a:latin typeface="Arial" panose="020B0604020202020204" pitchFamily="34" charset="0"/>
                    <a:ea typeface="Times New Roman" panose="02020603050405020304" pitchFamily="18" charset="0"/>
                    <a:cs typeface="Arial" panose="020B0604020202020204" pitchFamily="34" charset="0"/>
                  </a:rPr>
                  <a:t>. Điềm </a:t>
                </a:r>
                <a14:m>
                  <m:oMath xmlns:m="http://schemas.openxmlformats.org/officeDocument/2006/math">
                    <m:sSup>
                      <m:sSupPr>
                        <m:ctrlPr>
                          <a:rPr lang="en-US" sz="3700" i="1">
                            <a:effectLst/>
                            <a:latin typeface="Cambria Math" panose="02040503050406030204" pitchFamily="18" charset="0"/>
                            <a:ea typeface="Cambria Math" panose="02040503050406030204" pitchFamily="18" charset="0"/>
                            <a:cs typeface="Times New Roman" panose="02020603050405020304" pitchFamily="18" charset="0"/>
                          </a:rPr>
                        </m:ctrlPr>
                      </m:sSupPr>
                      <m:e>
                        <m:r>
                          <m:rPr>
                            <m:sty m:val="p"/>
                          </m:rPr>
                          <a:rPr lang="en-US" sz="3700" i="0">
                            <a:effectLst/>
                            <a:latin typeface="Cambria Math" panose="02040503050406030204" pitchFamily="18" charset="0"/>
                            <a:ea typeface="Cambria Math" panose="02040503050406030204" pitchFamily="18" charset="0"/>
                            <a:cs typeface="Times New Roman" panose="02020603050405020304" pitchFamily="18" charset="0"/>
                          </a:rPr>
                          <m:t>M</m:t>
                        </m:r>
                      </m:e>
                      <m:sup>
                        <m:r>
                          <a:rPr lang="en-US" sz="3700" i="0">
                            <a:effectLst/>
                            <a:latin typeface="Cambria Math" panose="02040503050406030204" pitchFamily="18" charset="0"/>
                            <a:ea typeface="Cambria Math" panose="02040503050406030204" pitchFamily="18" charset="0"/>
                            <a:cs typeface="Times New Roman" panose="02020603050405020304" pitchFamily="18" charset="0"/>
                          </a:rPr>
                          <m:t>′</m:t>
                        </m:r>
                      </m:sup>
                    </m:sSup>
                  </m:oMath>
                </a14:m>
                <a:r>
                  <a:rPr lang="en-US" sz="3700">
                    <a:effectLst/>
                    <a:latin typeface="Arial" panose="020B0604020202020204" pitchFamily="34" charset="0"/>
                    <a:ea typeface="Times New Roman" panose="02020603050405020304" pitchFamily="18" charset="0"/>
                    <a:cs typeface="Arial" panose="020B0604020202020204" pitchFamily="34" charset="0"/>
                  </a:rPr>
                  <a:t> được gọi là hình chiếu song song của điềm </a:t>
                </a:r>
                <a14:m>
                  <m:oMath xmlns:m="http://schemas.openxmlformats.org/officeDocument/2006/math">
                    <m:r>
                      <m:rPr>
                        <m:sty m:val="p"/>
                      </m:rPr>
                      <a:rPr lang="en-US" sz="3700" i="0">
                        <a:effectLst/>
                        <a:latin typeface="Cambria Math" panose="02040503050406030204" pitchFamily="18" charset="0"/>
                        <a:ea typeface="Cambria Math" panose="02040503050406030204" pitchFamily="18" charset="0"/>
                        <a:cs typeface="Times New Roman" panose="02020603050405020304" pitchFamily="18" charset="0"/>
                      </a:rPr>
                      <m:t>M</m:t>
                    </m:r>
                  </m:oMath>
                </a14:m>
                <a:r>
                  <a:rPr lang="en-US" sz="3700">
                    <a:effectLst/>
                    <a:latin typeface="Arial" panose="020B0604020202020204" pitchFamily="34" charset="0"/>
                    <a:ea typeface="Times New Roman" panose="02020603050405020304" pitchFamily="18" charset="0"/>
                    <a:cs typeface="Arial" panose="020B0604020202020204" pitchFamily="34" charset="0"/>
                  </a:rPr>
                  <a:t> trên mặt phẳng </a:t>
                </a:r>
                <a14:m>
                  <m:oMath xmlns:m="http://schemas.openxmlformats.org/officeDocument/2006/math">
                    <m:r>
                      <a:rPr lang="en-US" sz="3700" i="0">
                        <a:effectLst/>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3700" i="0">
                        <a:effectLst/>
                        <a:latin typeface="Cambria Math" panose="02040503050406030204" pitchFamily="18" charset="0"/>
                        <a:ea typeface="Cambria Math" panose="02040503050406030204" pitchFamily="18" charset="0"/>
                        <a:cs typeface="Times New Roman" panose="02020603050405020304" pitchFamily="18" charset="0"/>
                      </a:rPr>
                      <m:t>α</m:t>
                    </m:r>
                    <m:r>
                      <a:rPr lang="en-US" sz="3700" i="0">
                        <a:effectLst/>
                        <a:latin typeface="Cambria Math" panose="02040503050406030204" pitchFamily="18" charset="0"/>
                        <a:ea typeface="Cambria Math" panose="02040503050406030204" pitchFamily="18" charset="0"/>
                        <a:cs typeface="Times New Roman" panose="02020603050405020304" pitchFamily="18" charset="0"/>
                      </a:rPr>
                      <m:t>)</m:t>
                    </m:r>
                  </m:oMath>
                </a14:m>
                <a:r>
                  <a:rPr lang="en-US" sz="3700">
                    <a:effectLst/>
                    <a:latin typeface="Arial" panose="020B0604020202020204" pitchFamily="34" charset="0"/>
                    <a:ea typeface="Times New Roman" panose="02020603050405020304" pitchFamily="18" charset="0"/>
                    <a:cs typeface="Arial" panose="020B0604020202020204" pitchFamily="34" charset="0"/>
                  </a:rPr>
                  <a:t> theo phương </a:t>
                </a:r>
                <a14:m>
                  <m:oMath xmlns:m="http://schemas.openxmlformats.org/officeDocument/2006/math">
                    <m:r>
                      <m:rPr>
                        <m:sty m:val="p"/>
                      </m:rPr>
                      <a:rPr lang="en-US" sz="3700" i="0">
                        <a:effectLst/>
                        <a:latin typeface="Cambria Math" panose="02040503050406030204" pitchFamily="18" charset="0"/>
                        <a:ea typeface="Times New Roman" panose="02020603050405020304" pitchFamily="18" charset="0"/>
                        <a:cs typeface="Times New Roman" panose="02020603050405020304" pitchFamily="18" charset="0"/>
                      </a:rPr>
                      <m:t>Δ</m:t>
                    </m:r>
                  </m:oMath>
                </a14:m>
                <a:r>
                  <a:rPr lang="en-US" sz="3700">
                    <a:effectLst/>
                    <a:latin typeface="Arial" panose="020B0604020202020204" pitchFamily="34" charset="0"/>
                    <a:ea typeface="Times New Roman" panose="02020603050405020304" pitchFamily="18" charset="0"/>
                    <a:cs typeface="Arial" panose="020B0604020202020204" pitchFamily="34" charset="0"/>
                  </a:rPr>
                  <a:t>. Phép đặt tương ứng mỗi điểm </a:t>
                </a:r>
                <a14:m>
                  <m:oMath xmlns:m="http://schemas.openxmlformats.org/officeDocument/2006/math">
                    <m:r>
                      <m:rPr>
                        <m:sty m:val="p"/>
                      </m:rPr>
                      <a:rPr lang="en-US" sz="3700" i="0">
                        <a:effectLst/>
                        <a:latin typeface="Cambria Math" panose="02040503050406030204" pitchFamily="18" charset="0"/>
                        <a:ea typeface="Cambria Math" panose="02040503050406030204" pitchFamily="18" charset="0"/>
                        <a:cs typeface="Times New Roman" panose="02020603050405020304" pitchFamily="18" charset="0"/>
                      </a:rPr>
                      <m:t>M</m:t>
                    </m:r>
                  </m:oMath>
                </a14:m>
                <a:r>
                  <a:rPr lang="en-US" sz="3700">
                    <a:effectLst/>
                    <a:latin typeface="Arial" panose="020B0604020202020204" pitchFamily="34" charset="0"/>
                    <a:ea typeface="Times New Roman" panose="02020603050405020304" pitchFamily="18" charset="0"/>
                    <a:cs typeface="Arial" panose="020B0604020202020204" pitchFamily="34" charset="0"/>
                  </a:rPr>
                  <a:t> với hình chiếu </a:t>
                </a:r>
                <a14:m>
                  <m:oMath xmlns:m="http://schemas.openxmlformats.org/officeDocument/2006/math">
                    <m:sSup>
                      <m:sSupPr>
                        <m:ctrlPr>
                          <a:rPr lang="en-US" sz="3700" i="1">
                            <a:effectLst/>
                            <a:latin typeface="Cambria Math" panose="02040503050406030204" pitchFamily="18" charset="0"/>
                            <a:ea typeface="Cambria Math" panose="02040503050406030204" pitchFamily="18" charset="0"/>
                            <a:cs typeface="Times New Roman" panose="02020603050405020304" pitchFamily="18" charset="0"/>
                          </a:rPr>
                        </m:ctrlPr>
                      </m:sSupPr>
                      <m:e>
                        <m:r>
                          <m:rPr>
                            <m:sty m:val="p"/>
                          </m:rPr>
                          <a:rPr lang="en-US" sz="3700" i="0">
                            <a:effectLst/>
                            <a:latin typeface="Cambria Math" panose="02040503050406030204" pitchFamily="18" charset="0"/>
                            <a:ea typeface="Cambria Math" panose="02040503050406030204" pitchFamily="18" charset="0"/>
                            <a:cs typeface="Times New Roman" panose="02020603050405020304" pitchFamily="18" charset="0"/>
                          </a:rPr>
                          <m:t>M</m:t>
                        </m:r>
                      </m:e>
                      <m:sup>
                        <m:r>
                          <a:rPr lang="en-US" sz="3700" i="0">
                            <a:effectLst/>
                            <a:latin typeface="Cambria Math" panose="02040503050406030204" pitchFamily="18" charset="0"/>
                            <a:ea typeface="Cambria Math" panose="02040503050406030204" pitchFamily="18" charset="0"/>
                            <a:cs typeface="Times New Roman" panose="02020603050405020304" pitchFamily="18" charset="0"/>
                          </a:rPr>
                          <m:t>′</m:t>
                        </m:r>
                      </m:sup>
                    </m:sSup>
                  </m:oMath>
                </a14:m>
                <a:r>
                  <a:rPr lang="en-US" sz="3700">
                    <a:effectLst/>
                    <a:latin typeface="Arial" panose="020B0604020202020204" pitchFamily="34" charset="0"/>
                    <a:ea typeface="Times New Roman" panose="02020603050405020304" pitchFamily="18" charset="0"/>
                    <a:cs typeface="Arial" panose="020B0604020202020204" pitchFamily="34" charset="0"/>
                  </a:rPr>
                  <a:t> của nó được gọi là phép chiếu song song lên </a:t>
                </a:r>
                <a14:m>
                  <m:oMath xmlns:m="http://schemas.openxmlformats.org/officeDocument/2006/math">
                    <m:r>
                      <a:rPr lang="en-US" sz="3700" i="0">
                        <a:effectLst/>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3700" i="0">
                        <a:effectLst/>
                        <a:latin typeface="Cambria Math" panose="02040503050406030204" pitchFamily="18" charset="0"/>
                        <a:ea typeface="Cambria Math" panose="02040503050406030204" pitchFamily="18" charset="0"/>
                        <a:cs typeface="Times New Roman" panose="02020603050405020304" pitchFamily="18" charset="0"/>
                      </a:rPr>
                      <m:t>α</m:t>
                    </m:r>
                    <m:r>
                      <a:rPr lang="en-US" sz="3700" i="0">
                        <a:effectLst/>
                        <a:latin typeface="Cambria Math" panose="02040503050406030204" pitchFamily="18" charset="0"/>
                        <a:ea typeface="Cambria Math" panose="02040503050406030204" pitchFamily="18" charset="0"/>
                        <a:cs typeface="Times New Roman" panose="02020603050405020304" pitchFamily="18" charset="0"/>
                      </a:rPr>
                      <m:t>)</m:t>
                    </m:r>
                  </m:oMath>
                </a14:m>
                <a:r>
                  <a:rPr lang="en-US" sz="3700">
                    <a:effectLst/>
                    <a:latin typeface="Arial" panose="020B0604020202020204" pitchFamily="34" charset="0"/>
                    <a:ea typeface="Times New Roman" panose="02020603050405020304" pitchFamily="18" charset="0"/>
                    <a:cs typeface="Arial" panose="020B0604020202020204" pitchFamily="34" charset="0"/>
                  </a:rPr>
                  <a:t> theo phương </a:t>
                </a:r>
                <a14:m>
                  <m:oMath xmlns:m="http://schemas.openxmlformats.org/officeDocument/2006/math">
                    <m:r>
                      <m:rPr>
                        <m:sty m:val="p"/>
                      </m:rPr>
                      <a:rPr lang="en-US" sz="3700" i="0">
                        <a:effectLst/>
                        <a:latin typeface="Cambria Math" panose="02040503050406030204" pitchFamily="18" charset="0"/>
                        <a:ea typeface="Times New Roman" panose="02020603050405020304" pitchFamily="18" charset="0"/>
                        <a:cs typeface="Times New Roman" panose="02020603050405020304" pitchFamily="18" charset="0"/>
                      </a:rPr>
                      <m:t>Δ</m:t>
                    </m:r>
                  </m:oMath>
                </a14:m>
                <a:r>
                  <a:rPr lang="en-US" sz="3700">
                    <a:effectLst/>
                    <a:latin typeface="Arial" panose="020B0604020202020204" pitchFamily="34" charset="0"/>
                    <a:ea typeface="Times New Roman" panose="02020603050405020304" pitchFamily="18" charset="0"/>
                    <a:cs typeface="Arial" panose="020B0604020202020204" pitchFamily="34" charset="0"/>
                  </a:rPr>
                  <a:t>.</a:t>
                </a:r>
              </a:p>
              <a:p>
                <a:pPr algn="just">
                  <a:lnSpc>
                    <a:spcPct val="150000"/>
                  </a:lnSpc>
                </a:pPr>
                <a:r>
                  <a:rPr lang="en-US" sz="3700">
                    <a:effectLst/>
                    <a:latin typeface="Arial" panose="020B0604020202020204" pitchFamily="34" charset="0"/>
                    <a:ea typeface="Times New Roman" panose="02020603050405020304" pitchFamily="18" charset="0"/>
                    <a:cs typeface="Arial" panose="020B0604020202020204" pitchFamily="34" charset="0"/>
                  </a:rPr>
                  <a:t>- Mặt phẳng </a:t>
                </a:r>
                <a14:m>
                  <m:oMath xmlns:m="http://schemas.openxmlformats.org/officeDocument/2006/math">
                    <m:r>
                      <a:rPr lang="en-US" sz="3700" i="0">
                        <a:effectLst/>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3700" i="0">
                        <a:effectLst/>
                        <a:latin typeface="Cambria Math" panose="02040503050406030204" pitchFamily="18" charset="0"/>
                        <a:ea typeface="Cambria Math" panose="02040503050406030204" pitchFamily="18" charset="0"/>
                        <a:cs typeface="Times New Roman" panose="02020603050405020304" pitchFamily="18" charset="0"/>
                      </a:rPr>
                      <m:t>α</m:t>
                    </m:r>
                    <m:r>
                      <a:rPr lang="en-US" sz="3700" i="0">
                        <a:effectLst/>
                        <a:latin typeface="Cambria Math" panose="02040503050406030204" pitchFamily="18" charset="0"/>
                        <a:ea typeface="Cambria Math" panose="02040503050406030204" pitchFamily="18" charset="0"/>
                        <a:cs typeface="Times New Roman" panose="02020603050405020304" pitchFamily="18" charset="0"/>
                      </a:rPr>
                      <m:t>)</m:t>
                    </m:r>
                  </m:oMath>
                </a14:m>
                <a:r>
                  <a:rPr lang="en-US" sz="3700">
                    <a:effectLst/>
                    <a:latin typeface="Arial" panose="020B0604020202020204" pitchFamily="34" charset="0"/>
                    <a:ea typeface="Times New Roman" panose="02020603050405020304" pitchFamily="18" charset="0"/>
                    <a:cs typeface="Arial" panose="020B0604020202020204" pitchFamily="34" charset="0"/>
                  </a:rPr>
                  <a:t> được gọi là mặt phẳng chiếu, phương </a:t>
                </a:r>
                <a14:m>
                  <m:oMath xmlns:m="http://schemas.openxmlformats.org/officeDocument/2006/math">
                    <m:r>
                      <m:rPr>
                        <m:sty m:val="p"/>
                      </m:rPr>
                      <a:rPr lang="en-US" sz="3700" i="0">
                        <a:effectLst/>
                        <a:latin typeface="Cambria Math" panose="02040503050406030204" pitchFamily="18" charset="0"/>
                        <a:ea typeface="Times New Roman" panose="02020603050405020304" pitchFamily="18" charset="0"/>
                        <a:cs typeface="Times New Roman" panose="02020603050405020304" pitchFamily="18" charset="0"/>
                      </a:rPr>
                      <m:t>Δ</m:t>
                    </m:r>
                  </m:oMath>
                </a14:m>
                <a:r>
                  <a:rPr lang="en-US" sz="3700">
                    <a:effectLst/>
                    <a:latin typeface="Arial" panose="020B0604020202020204" pitchFamily="34" charset="0"/>
                    <a:ea typeface="Times New Roman" panose="02020603050405020304" pitchFamily="18" charset="0"/>
                    <a:cs typeface="Arial" panose="020B0604020202020204" pitchFamily="34" charset="0"/>
                  </a:rPr>
                  <a:t> được gọi là    phương chiếu.</a:t>
                </a:r>
              </a:p>
            </p:txBody>
          </p:sp>
        </mc:Choice>
        <mc:Fallback xmlns="">
          <p:sp>
            <p:nvSpPr>
              <p:cNvPr id="12" name="Rectangle 11"/>
              <p:cNvSpPr>
                <a:spLocks noRot="1" noChangeAspect="1" noMove="1" noResize="1" noEditPoints="1" noAdjustHandles="1" noChangeArrowheads="1" noChangeShapeType="1" noTextEdit="1"/>
              </p:cNvSpPr>
              <p:nvPr/>
            </p:nvSpPr>
            <p:spPr>
              <a:xfrm>
                <a:off x="924037" y="1860247"/>
                <a:ext cx="16313402" cy="7779053"/>
              </a:xfrm>
              <a:prstGeom prst="rect">
                <a:avLst/>
              </a:prstGeom>
              <a:blipFill>
                <a:blip r:embed="rId8"/>
                <a:stretch>
                  <a:fillRect l="-1196" r="-1158" b="-705"/>
                </a:stretch>
              </a:blipFill>
            </p:spPr>
            <p:txBody>
              <a:bodyPr/>
              <a:lstStyle/>
              <a:p>
                <a:r>
                  <a:rPr lang="en-US">
                    <a:noFill/>
                  </a:rPr>
                  <a:t> </a:t>
                </a:r>
              </a:p>
            </p:txBody>
          </p:sp>
        </mc:Fallback>
      </mc:AlternateContent>
      <p:pic>
        <p:nvPicPr>
          <p:cNvPr id="7" name="Picture 6"/>
          <p:cNvPicPr>
            <a:picLocks noChangeAspect="1"/>
          </p:cNvPicPr>
          <p:nvPr/>
        </p:nvPicPr>
        <p:blipFill>
          <a:blip r:embed="rId9"/>
          <a:stretch>
            <a:fillRect/>
          </a:stretch>
        </p:blipFill>
        <p:spPr>
          <a:xfrm>
            <a:off x="17221200" y="8648700"/>
            <a:ext cx="838200" cy="1428750"/>
          </a:xfrm>
          <a:prstGeom prst="rect">
            <a:avLst/>
          </a:prstGeom>
        </p:spPr>
      </p:pic>
    </p:spTree>
    <p:extLst>
      <p:ext uri="{BB962C8B-B14F-4D97-AF65-F5344CB8AC3E}">
        <p14:creationId xmlns:p14="http://schemas.microsoft.com/office/powerpoint/2010/main" val="3317175462"/>
      </p:ext>
    </p:extLst>
  </p:cSld>
  <p:clrMapOvr>
    <a:masterClrMapping/>
  </p:clrMapOvr>
  <mc:AlternateContent xmlns:mc="http://schemas.openxmlformats.org/markup-compatibility/2006" xmlns:p14="http://schemas.microsoft.com/office/powerpoint/2010/main">
    <mc:Choice Requires="p14">
      <p:transition spd="med" p14:dur="700">
        <p14:warp dir="in"/>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anim calcmode="lin" valueType="num">
                                      <p:cBhvr>
                                        <p:cTn id="12" dur="500" fill="hold"/>
                                        <p:tgtEl>
                                          <p:spTgt spid="12"/>
                                        </p:tgtEl>
                                        <p:attrNameLst>
                                          <p:attrName>ppt_x</p:attrName>
                                        </p:attrNameLst>
                                      </p:cBhvr>
                                      <p:tavLst>
                                        <p:tav tm="0">
                                          <p:val>
                                            <p:strVal val="#ppt_x"/>
                                          </p:val>
                                        </p:tav>
                                        <p:tav tm="100000">
                                          <p:val>
                                            <p:strVal val="#ppt_x"/>
                                          </p:val>
                                        </p:tav>
                                      </p:tavLst>
                                    </p:anim>
                                    <p:anim calcmode="lin" valueType="num">
                                      <p:cBhvr>
                                        <p:cTn id="13"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16687800" y="473407"/>
            <a:ext cx="1405113" cy="1317293"/>
          </a:xfrm>
          <a:prstGeom prst="rect">
            <a:avLst/>
          </a:prstGeom>
        </p:spPr>
      </p:pic>
      <p:sp>
        <p:nvSpPr>
          <p:cNvPr id="15" name="TextBox 14"/>
          <p:cNvSpPr txBox="1"/>
          <p:nvPr/>
        </p:nvSpPr>
        <p:spPr>
          <a:xfrm>
            <a:off x="381000" y="2137708"/>
            <a:ext cx="17526000" cy="1938992"/>
          </a:xfrm>
          <a:prstGeom prst="rect">
            <a:avLst/>
          </a:prstGeom>
          <a:noFill/>
        </p:spPr>
        <p:txBody>
          <a:bodyPr wrap="square" rtlCol="0">
            <a:spAutoFit/>
          </a:bodyPr>
          <a:lstStyle/>
          <a:p>
            <a:pPr lvl="0" algn="just">
              <a:lnSpc>
                <a:spcPct val="150000"/>
              </a:lnSpc>
            </a:pPr>
            <a:r>
              <a:rPr lang="en-US" sz="4000">
                <a:solidFill>
                  <a:srgbClr val="000000"/>
                </a:solidFill>
                <a:latin typeface="Arial" panose="020B0604020202020204" pitchFamily="34" charset="0"/>
                <a:ea typeface="Calibri" panose="020F0502020204030204" pitchFamily="34" charset="0"/>
                <a:cs typeface="Times New Roman" panose="02020603050405020304" pitchFamily="18" charset="0"/>
              </a:rPr>
              <a:t>Trong HĐ1, làm thế nào để xác định được bóng của toàn bộ song cửa CD trên sàn nhà?</a:t>
            </a:r>
          </a:p>
        </p:txBody>
      </p:sp>
      <p:sp>
        <p:nvSpPr>
          <p:cNvPr id="5" name="Rectangle 4"/>
          <p:cNvSpPr/>
          <p:nvPr/>
        </p:nvSpPr>
        <p:spPr>
          <a:xfrm>
            <a:off x="2154541" y="4533900"/>
            <a:ext cx="15676259" cy="2862322"/>
          </a:xfrm>
          <a:prstGeom prst="rect">
            <a:avLst/>
          </a:prstGeom>
        </p:spPr>
        <p:txBody>
          <a:bodyPr wrap="square">
            <a:spAutoFit/>
          </a:bodyPr>
          <a:lstStyle/>
          <a:p>
            <a:pPr lvl="0" algn="just">
              <a:lnSpc>
                <a:spcPct val="150000"/>
              </a:lnSpc>
              <a:spcAft>
                <a:spcPts val="800"/>
              </a:spcAft>
            </a:pPr>
            <a:r>
              <a:rPr lang="vi-VN" sz="4000">
                <a:solidFill>
                  <a:prstClr val="black"/>
                </a:solidFill>
                <a:ea typeface="Arial" panose="020B0604020202020204" pitchFamily="34" charset="0"/>
                <a:cs typeface="Arial" panose="020B0604020202020204" pitchFamily="34" charset="0"/>
              </a:rPr>
              <a:t>Để xác định được bóng của toàn bộ song cửa CD, ta xác định bóng của từng điểm C và D trên sàn nhà là C' và D'. </a:t>
            </a:r>
            <a:endParaRPr lang="en-US" sz="4000">
              <a:solidFill>
                <a:prstClr val="black"/>
              </a:solidFill>
              <a:ea typeface="Arial" panose="020B0604020202020204" pitchFamily="34" charset="0"/>
              <a:cs typeface="Arial" panose="020B0604020202020204" pitchFamily="34" charset="0"/>
            </a:endParaRPr>
          </a:p>
          <a:p>
            <a:pPr lvl="0" algn="just">
              <a:lnSpc>
                <a:spcPct val="150000"/>
              </a:lnSpc>
              <a:spcAft>
                <a:spcPts val="800"/>
              </a:spcAft>
            </a:pPr>
            <a:r>
              <a:rPr lang="vi-VN" sz="4000">
                <a:solidFill>
                  <a:prstClr val="black"/>
                </a:solidFill>
                <a:ea typeface="Arial" panose="020B0604020202020204" pitchFamily="34" charset="0"/>
                <a:cs typeface="Arial" panose="020B0604020202020204" pitchFamily="34" charset="0"/>
              </a:rPr>
              <a:t>Khi đó C'D' chính là bóng của song cửa CD.</a:t>
            </a:r>
          </a:p>
        </p:txBody>
      </p:sp>
      <p:sp>
        <p:nvSpPr>
          <p:cNvPr id="6" name="Right Arrow 5"/>
          <p:cNvSpPr/>
          <p:nvPr/>
        </p:nvSpPr>
        <p:spPr>
          <a:xfrm>
            <a:off x="1295400" y="4881622"/>
            <a:ext cx="6096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0" name="Picture 9"/>
          <p:cNvPicPr>
            <a:picLocks noChangeAspect="1"/>
          </p:cNvPicPr>
          <p:nvPr/>
        </p:nvPicPr>
        <p:blipFill>
          <a:blip r:embed="rId3"/>
          <a:stretch>
            <a:fillRect/>
          </a:stretch>
        </p:blipFill>
        <p:spPr>
          <a:xfrm>
            <a:off x="15849600" y="7103690"/>
            <a:ext cx="1547272" cy="2307010"/>
          </a:xfrm>
          <a:prstGeom prst="rect">
            <a:avLst/>
          </a:prstGeom>
        </p:spPr>
      </p:pic>
      <p:grpSp>
        <p:nvGrpSpPr>
          <p:cNvPr id="3" name="Group 2"/>
          <p:cNvGrpSpPr/>
          <p:nvPr/>
        </p:nvGrpSpPr>
        <p:grpSpPr>
          <a:xfrm>
            <a:off x="400987" y="729083"/>
            <a:ext cx="3427466" cy="1061617"/>
            <a:chOff x="727974" y="587302"/>
            <a:chExt cx="3427466" cy="1061617"/>
          </a:xfrm>
        </p:grpSpPr>
        <p:pic>
          <p:nvPicPr>
            <p:cNvPr id="7" name="Picture 6"/>
            <p:cNvPicPr>
              <a:picLocks noChangeAspect="1"/>
            </p:cNvPicPr>
            <p:nvPr/>
          </p:nvPicPr>
          <p:blipFill>
            <a:blip r:embed="rId4"/>
            <a:stretch>
              <a:fillRect/>
            </a:stretch>
          </p:blipFill>
          <p:spPr>
            <a:xfrm rot="20977493">
              <a:off x="727974" y="587302"/>
              <a:ext cx="677652" cy="1008844"/>
            </a:xfrm>
            <a:prstGeom prst="rect">
              <a:avLst/>
            </a:prstGeom>
          </p:spPr>
        </p:pic>
        <p:sp>
          <p:nvSpPr>
            <p:cNvPr id="2" name="Rectangle 1"/>
            <p:cNvSpPr/>
            <p:nvPr/>
          </p:nvSpPr>
          <p:spPr>
            <a:xfrm>
              <a:off x="1490928" y="941033"/>
              <a:ext cx="2664512" cy="707886"/>
            </a:xfrm>
            <a:prstGeom prst="rect">
              <a:avLst/>
            </a:prstGeom>
          </p:spPr>
          <p:txBody>
            <a:bodyPr wrap="none">
              <a:spAutoFit/>
            </a:bodyPr>
            <a:lstStyle/>
            <a:p>
              <a:r>
                <a:rPr lang="nl-NL" sz="4000" b="1">
                  <a:solidFill>
                    <a:srgbClr val="C00000"/>
                  </a:solidFill>
                  <a:latin typeface="Arial" panose="020B0604020202020204" pitchFamily="34" charset="0"/>
                  <a:cs typeface="Arial" panose="020B0604020202020204" pitchFamily="34" charset="0"/>
                </a:rPr>
                <a:t>CÂU HỎI: </a:t>
              </a:r>
              <a:endParaRPr lang="en-US"/>
            </a:p>
          </p:txBody>
        </p:sp>
      </p:grpSp>
    </p:spTree>
    <p:extLst>
      <p:ext uri="{BB962C8B-B14F-4D97-AF65-F5344CB8AC3E}">
        <p14:creationId xmlns:p14="http://schemas.microsoft.com/office/powerpoint/2010/main" val="2051183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anim calcmode="lin" valueType="num">
                                      <p:cBhvr>
                                        <p:cTn id="12" dur="500" fill="hold"/>
                                        <p:tgtEl>
                                          <p:spTgt spid="15"/>
                                        </p:tgtEl>
                                        <p:attrNameLst>
                                          <p:attrName>ppt_x</p:attrName>
                                        </p:attrNameLst>
                                      </p:cBhvr>
                                      <p:tavLst>
                                        <p:tav tm="0">
                                          <p:val>
                                            <p:strVal val="#ppt_x"/>
                                          </p:val>
                                        </p:tav>
                                        <p:tav tm="100000">
                                          <p:val>
                                            <p:strVal val="#ppt_x"/>
                                          </p:val>
                                        </p:tav>
                                      </p:tavLst>
                                    </p:anim>
                                    <p:anim calcmode="lin" valueType="num">
                                      <p:cBhvr>
                                        <p:cTn id="13"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randombar(horizontal)">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5" grpId="0"/>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1981200"/>
            <a:ext cx="17562142" cy="7848599"/>
          </a:xfrm>
          <a:prstGeom prst="rect">
            <a:avLst/>
          </a:prstGeom>
          <a:solidFill>
            <a:schemeClr val="bg1"/>
          </a:solidFill>
          <a:ln w="38100">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9" name="Picture 1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457200" y="676720"/>
            <a:ext cx="1260069" cy="1019081"/>
          </a:xfrm>
          <a:prstGeom prst="rect">
            <a:avLst/>
          </a:prstGeom>
        </p:spPr>
      </p:pic>
      <p:sp>
        <p:nvSpPr>
          <p:cNvPr id="11" name="Rectangle 10"/>
          <p:cNvSpPr/>
          <p:nvPr/>
        </p:nvSpPr>
        <p:spPr>
          <a:xfrm>
            <a:off x="7162800" y="266700"/>
            <a:ext cx="4648200" cy="1306255"/>
          </a:xfrm>
          <a:prstGeom prst="rect">
            <a:avLst/>
          </a:prstGeom>
        </p:spPr>
        <p:txBody>
          <a:bodyPr wrap="square">
            <a:spAutoFit/>
          </a:bodyPr>
          <a:lstStyle/>
          <a:p>
            <a:pPr marL="0" marR="0" lvl="0" indent="0" algn="just" defTabSz="914400" rtl="0" eaLnBrk="1" fontAlgn="auto" latinLnBrk="0" hangingPunct="1">
              <a:lnSpc>
                <a:spcPct val="150000"/>
              </a:lnSpc>
              <a:spcBef>
                <a:spcPts val="600"/>
              </a:spcBef>
              <a:spcAft>
                <a:spcPts val="800"/>
              </a:spcAft>
              <a:buClrTx/>
              <a:buSzTx/>
              <a:buFontTx/>
              <a:buNone/>
              <a:tabLst>
                <a:tab pos="360045" algn="l"/>
                <a:tab pos="720090" algn="l"/>
              </a:tabLst>
              <a:defRPr/>
            </a:pPr>
            <a:r>
              <a:rPr kumimoji="0" lang="en-US" sz="6000" b="1"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KẾT LUẬN</a:t>
            </a:r>
          </a:p>
        </p:txBody>
      </p:sp>
      <p:sp>
        <p:nvSpPr>
          <p:cNvPr id="13" name="Rectangle 12"/>
          <p:cNvSpPr/>
          <p:nvPr/>
        </p:nvSpPr>
        <p:spPr>
          <a:xfrm>
            <a:off x="816363" y="2388260"/>
            <a:ext cx="16573476" cy="2862322"/>
          </a:xfrm>
          <a:prstGeom prst="rect">
            <a:avLst/>
          </a:prstGeom>
        </p:spPr>
        <p:txBody>
          <a:bodyPr wrap="square">
            <a:spAutoFit/>
          </a:bodyPr>
          <a:lstStyle/>
          <a:p>
            <a:pPr lvl="0" algn="just">
              <a:lnSpc>
                <a:spcPct val="150000"/>
              </a:lnSpc>
              <a:defRPr/>
            </a:pPr>
            <a:r>
              <a:rPr lang="vi-VN" sz="4000">
                <a:ea typeface="Times New Roman" panose="02020603050405020304" pitchFamily="18" charset="0"/>
                <a:cs typeface="Arial" panose="020B0604020202020204" pitchFamily="34" charset="0"/>
              </a:rPr>
              <a:t>Cho hình H. Tập hợp H' các hình chiếu M’ của các điểm M thuộc H qua phép chiếu song song được gọi là hình chiếu của H qua phép chiếu song song đó.</a:t>
            </a:r>
            <a:endParaRPr kumimoji="0" lang="vi-VN" sz="4000" i="0"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6" name="Rectangle 2"/>
          <p:cNvSpPr>
            <a:spLocks noChangeArrowheads="1"/>
          </p:cNvSpPr>
          <p:nvPr/>
        </p:nvSpPr>
        <p:spPr bwMode="auto">
          <a:xfrm>
            <a:off x="2438400" y="6305641"/>
            <a:ext cx="18473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Rectangle 1"/>
          <p:cNvSpPr/>
          <p:nvPr/>
        </p:nvSpPr>
        <p:spPr>
          <a:xfrm>
            <a:off x="795127" y="6050619"/>
            <a:ext cx="15130673" cy="2964914"/>
          </a:xfrm>
          <a:prstGeom prst="rect">
            <a:avLst/>
          </a:prstGeom>
        </p:spPr>
        <p:txBody>
          <a:bodyPr wrap="square">
            <a:spAutoFit/>
          </a:bodyPr>
          <a:lstStyle/>
          <a:p>
            <a:pPr algn="just">
              <a:lnSpc>
                <a:spcPct val="150000"/>
              </a:lnSpc>
              <a:spcAft>
                <a:spcPts val="800"/>
              </a:spcAft>
            </a:pPr>
            <a:r>
              <a:rPr lang="en-US" sz="4000" b="1" i="1" u="sng">
                <a:solidFill>
                  <a:schemeClr val="tx2"/>
                </a:solidFill>
                <a:latin typeface="Arial" panose="020B0604020202020204" pitchFamily="34" charset="0"/>
                <a:ea typeface="Times New Roman" panose="02020603050405020304" pitchFamily="18" charset="0"/>
                <a:cs typeface="Arial" panose="020B0604020202020204" pitchFamily="34" charset="0"/>
              </a:rPr>
              <a:t>Chú ý</a:t>
            </a:r>
            <a:endParaRPr lang="en-US" sz="4000" i="1" u="sng">
              <a:solidFill>
                <a:schemeClr val="tx2"/>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800"/>
              </a:spcAft>
            </a:pPr>
            <a:r>
              <a:rPr lang="en-US" sz="4000">
                <a:latin typeface="Arial" panose="020B0604020202020204" pitchFamily="34" charset="0"/>
                <a:ea typeface="Times New Roman" panose="02020603050405020304" pitchFamily="18" charset="0"/>
                <a:cs typeface="Arial" panose="020B0604020202020204" pitchFamily="34" charset="0"/>
              </a:rPr>
              <a:t>Nếu một đường thẳng song song với phương chiếu thì hình chiếu của đường thẳng đó là một điểm.</a:t>
            </a:r>
          </a:p>
        </p:txBody>
      </p:sp>
      <p:pic>
        <p:nvPicPr>
          <p:cNvPr id="3" name="Picture 2"/>
          <p:cNvPicPr>
            <a:picLocks noChangeAspect="1"/>
          </p:cNvPicPr>
          <p:nvPr/>
        </p:nvPicPr>
        <p:blipFill>
          <a:blip r:embed="rId4"/>
          <a:stretch>
            <a:fillRect/>
          </a:stretch>
        </p:blipFill>
        <p:spPr>
          <a:xfrm>
            <a:off x="16078200" y="7467600"/>
            <a:ext cx="1568169" cy="2198803"/>
          </a:xfrm>
          <a:prstGeom prst="rect">
            <a:avLst/>
          </a:prstGeom>
        </p:spPr>
      </p:pic>
    </p:spTree>
    <p:extLst>
      <p:ext uri="{BB962C8B-B14F-4D97-AF65-F5344CB8AC3E}">
        <p14:creationId xmlns:p14="http://schemas.microsoft.com/office/powerpoint/2010/main" val="2390578928"/>
      </p:ext>
    </p:extLst>
  </p:cSld>
  <p:clrMapOvr>
    <a:masterClrMapping/>
  </p:clrMapOvr>
  <mc:AlternateContent xmlns:mc="http://schemas.openxmlformats.org/markup-compatibility/2006" xmlns:p14="http://schemas.microsoft.com/office/powerpoint/2010/main">
    <mc:Choice Requires="p14">
      <p:transition spd="med" p14:dur="700">
        <p14:warp dir="in"/>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randombar(horizontal)">
                                      <p:cBhvr>
                                        <p:cTn id="16" dur="500"/>
                                        <p:tgtEl>
                                          <p:spTgt spid="2"/>
                                        </p:tgtEl>
                                      </p:cBhvr>
                                    </p:animEffect>
                                  </p:childTnLst>
                                </p:cTn>
                              </p:par>
                              <p:par>
                                <p:cTn id="17" presetID="14" presetClass="entr" presetSubtype="1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a:extLst>
              <a:ext uri="{FF2B5EF4-FFF2-40B4-BE49-F238E27FC236}">
                <a16:creationId xmlns:a16="http://schemas.microsoft.com/office/drawing/2014/main" id="{96E85870-286D-4CCC-AA6B-47C2AF4CDE6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rot="5814792">
            <a:off x="653335" y="-136159"/>
            <a:ext cx="1158449" cy="1703601"/>
          </a:xfrm>
          <a:prstGeom prst="rect">
            <a:avLst/>
          </a:prstGeom>
        </p:spPr>
      </p:pic>
      <p:pic>
        <p:nvPicPr>
          <p:cNvPr id="23" name="Picture 2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6535400" y="233983"/>
            <a:ext cx="1507867" cy="1413625"/>
          </a:xfrm>
          <a:prstGeom prst="rect">
            <a:avLst/>
          </a:prstGeom>
        </p:spPr>
      </p:pic>
      <p:sp>
        <p:nvSpPr>
          <p:cNvPr id="7" name="Rectangle 6"/>
          <p:cNvSpPr/>
          <p:nvPr/>
        </p:nvSpPr>
        <p:spPr>
          <a:xfrm>
            <a:off x="877697" y="1604621"/>
            <a:ext cx="16637266" cy="3416320"/>
          </a:xfrm>
          <a:prstGeom prst="rect">
            <a:avLst/>
          </a:prstGeom>
        </p:spPr>
        <p:txBody>
          <a:bodyPr wrap="square">
            <a:spAutoFit/>
          </a:bodyPr>
          <a:lstStyle/>
          <a:p>
            <a:pPr algn="just">
              <a:lnSpc>
                <a:spcPct val="150000"/>
              </a:lnSpc>
            </a:pPr>
            <a:r>
              <a:rPr lang="vi-VN" sz="3600">
                <a:ea typeface="Calibri" panose="020F0502020204030204" pitchFamily="34" charset="0"/>
                <a:cs typeface="Arial" panose="020B0604020202020204" pitchFamily="34" charset="0"/>
              </a:rPr>
              <a:t>Cho hình lăng trụ tam giác ABC.A</a:t>
            </a:r>
            <a:r>
              <a:rPr lang="en-US" sz="3600">
                <a:latin typeface="Arial" panose="020B0604020202020204" pitchFamily="34" charset="0"/>
                <a:ea typeface="Calibri" panose="020F0502020204030204" pitchFamily="34" charset="0"/>
                <a:cs typeface="Arial" panose="020B0604020202020204" pitchFamily="34" charset="0"/>
              </a:rPr>
              <a:t>’</a:t>
            </a:r>
            <a:r>
              <a:rPr lang="vi-VN" sz="3600">
                <a:ea typeface="Calibri" panose="020F0502020204030204" pitchFamily="34" charset="0"/>
                <a:cs typeface="Arial" panose="020B0604020202020204" pitchFamily="34" charset="0"/>
              </a:rPr>
              <a:t>B</a:t>
            </a:r>
            <a:r>
              <a:rPr lang="en-US" sz="3600">
                <a:latin typeface="Arial" panose="020B0604020202020204" pitchFamily="34" charset="0"/>
                <a:ea typeface="Calibri" panose="020F0502020204030204" pitchFamily="34" charset="0"/>
                <a:cs typeface="Arial" panose="020B0604020202020204" pitchFamily="34" charset="0"/>
              </a:rPr>
              <a:t>’</a:t>
            </a:r>
            <a:r>
              <a:rPr lang="vi-VN" sz="3600">
                <a:ea typeface="Calibri" panose="020F0502020204030204" pitchFamily="34" charset="0"/>
                <a:cs typeface="Arial" panose="020B0604020202020204" pitchFamily="34" charset="0"/>
              </a:rPr>
              <a:t>C</a:t>
            </a:r>
            <a:r>
              <a:rPr lang="en-US" sz="3600">
                <a:latin typeface="Arial" panose="020B0604020202020204" pitchFamily="34" charset="0"/>
                <a:ea typeface="Calibri" panose="020F0502020204030204" pitchFamily="34" charset="0"/>
                <a:cs typeface="Arial" panose="020B0604020202020204" pitchFamily="34" charset="0"/>
              </a:rPr>
              <a:t>’</a:t>
            </a:r>
            <a:endParaRPr lang="vi-VN" sz="360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vi-VN" sz="3600">
                <a:ea typeface="Calibri" panose="020F0502020204030204" pitchFamily="34" charset="0"/>
                <a:cs typeface="Arial" panose="020B0604020202020204" pitchFamily="34" charset="0"/>
              </a:rPr>
              <a:t>a) Xác định hình chiếu của điểm A trên mặt phẳng (A'B'C') theo phương CC'</a:t>
            </a:r>
            <a:endParaRPr lang="en-US" sz="3600">
              <a:ea typeface="Calibri" panose="020F0502020204030204" pitchFamily="34" charset="0"/>
              <a:cs typeface="Arial" panose="020B0604020202020204" pitchFamily="34" charset="0"/>
            </a:endParaRPr>
          </a:p>
          <a:p>
            <a:pPr algn="just">
              <a:lnSpc>
                <a:spcPct val="150000"/>
              </a:lnSpc>
            </a:pPr>
            <a:r>
              <a:rPr lang="vi-VN" sz="3600">
                <a:ea typeface="Calibri" panose="020F0502020204030204" pitchFamily="34" charset="0"/>
                <a:cs typeface="Arial" panose="020B0604020202020204" pitchFamily="34" charset="0"/>
              </a:rPr>
              <a:t>b) Gọi M là một điểm thuộc đoạn thẳng AB. Xác định hình chiếu của M trên mặt phẳng (A'B'C') theo phương CC') .</a:t>
            </a:r>
          </a:p>
        </p:txBody>
      </p:sp>
      <p:sp>
        <p:nvSpPr>
          <p:cNvPr id="15" name="Oval Callout 14"/>
          <p:cNvSpPr/>
          <p:nvPr/>
        </p:nvSpPr>
        <p:spPr>
          <a:xfrm>
            <a:off x="8104263" y="5064105"/>
            <a:ext cx="1752600" cy="882916"/>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3600" b="1" dirty="0">
                <a:solidFill>
                  <a:prstClr val="black"/>
                </a:solidFill>
              </a:rPr>
              <a:t>Giải</a:t>
            </a:r>
            <a:endParaRPr lang="en-US" sz="3600" b="1" dirty="0">
              <a:solidFill>
                <a:prstClr val="black"/>
              </a:solidFill>
            </a:endParaRPr>
          </a:p>
        </p:txBody>
      </p:sp>
      <p:pic>
        <p:nvPicPr>
          <p:cNvPr id="18" name="Picture 17"/>
          <p:cNvPicPr>
            <a:picLocks noChangeAspect="1"/>
          </p:cNvPicPr>
          <p:nvPr/>
        </p:nvPicPr>
        <p:blipFill>
          <a:blip r:embed="rId4"/>
          <a:stretch>
            <a:fillRect/>
          </a:stretch>
        </p:blipFill>
        <p:spPr>
          <a:xfrm rot="10951864">
            <a:off x="-559927" y="8686600"/>
            <a:ext cx="1754319" cy="1714674"/>
          </a:xfrm>
          <a:prstGeom prst="rect">
            <a:avLst/>
          </a:prstGeom>
        </p:spPr>
      </p:pic>
      <p:sp>
        <p:nvSpPr>
          <p:cNvPr id="4" name="Rectangle 3"/>
          <p:cNvSpPr/>
          <p:nvPr/>
        </p:nvSpPr>
        <p:spPr>
          <a:xfrm>
            <a:off x="6542163" y="6395329"/>
            <a:ext cx="10972800" cy="2585323"/>
          </a:xfrm>
          <a:prstGeom prst="rect">
            <a:avLst/>
          </a:prstGeom>
        </p:spPr>
        <p:txBody>
          <a:bodyPr wrap="square">
            <a:spAutoFit/>
          </a:bodyPr>
          <a:lstStyle/>
          <a:p>
            <a:pPr algn="just">
              <a:lnSpc>
                <a:spcPct val="150000"/>
              </a:lnSpc>
              <a:spcAft>
                <a:spcPts val="500"/>
              </a:spcAft>
            </a:pPr>
            <a:r>
              <a:rPr lang="vi-VN" sz="3600"/>
              <a:t>a) VÌ ABC.A'B'C' là hình lăng trụ nên AA' </a:t>
            </a:r>
            <a:r>
              <a:rPr lang="en-US" sz="3600"/>
              <a:t>//</a:t>
            </a:r>
            <a:r>
              <a:rPr lang="vi-VN" sz="3600"/>
              <a:t>BB‘</a:t>
            </a:r>
            <a:r>
              <a:rPr lang="en-US" sz="3600"/>
              <a:t>//</a:t>
            </a:r>
            <a:r>
              <a:rPr lang="vi-VN" sz="3600"/>
              <a:t>CC' Vì A' thuộc mặt phẳng (A'B'C') nên A là hình chiếu của A trên mặt phẳng (A'B'C') theo phương CC.</a:t>
            </a:r>
          </a:p>
        </p:txBody>
      </p:sp>
      <p:pic>
        <p:nvPicPr>
          <p:cNvPr id="8" name="Picture 7"/>
          <p:cNvPicPr>
            <a:picLocks noChangeAspect="1"/>
          </p:cNvPicPr>
          <p:nvPr/>
        </p:nvPicPr>
        <p:blipFill>
          <a:blip r:embed="rId5"/>
          <a:stretch>
            <a:fillRect/>
          </a:stretch>
        </p:blipFill>
        <p:spPr>
          <a:xfrm>
            <a:off x="1243739" y="4808228"/>
            <a:ext cx="4708977" cy="5438066"/>
          </a:xfrm>
          <a:prstGeom prst="rect">
            <a:avLst/>
          </a:prstGeom>
        </p:spPr>
      </p:pic>
      <p:grpSp>
        <p:nvGrpSpPr>
          <p:cNvPr id="19" name="Group 2"/>
          <p:cNvGrpSpPr/>
          <p:nvPr/>
        </p:nvGrpSpPr>
        <p:grpSpPr>
          <a:xfrm>
            <a:off x="-1436558" y="9671721"/>
            <a:ext cx="20834242" cy="1818911"/>
            <a:chOff x="0" y="0"/>
            <a:chExt cx="3762534" cy="328484"/>
          </a:xfrm>
        </p:grpSpPr>
        <p:sp>
          <p:nvSpPr>
            <p:cNvPr id="20"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2" name="Rectangle 1">
            <a:extLst>
              <a:ext uri="{FF2B5EF4-FFF2-40B4-BE49-F238E27FC236}">
                <a16:creationId xmlns:a16="http://schemas.microsoft.com/office/drawing/2014/main" id="{DB17674E-28ED-D7B9-7F00-C28053865157}"/>
              </a:ext>
            </a:extLst>
          </p:cNvPr>
          <p:cNvSpPr/>
          <p:nvPr/>
        </p:nvSpPr>
        <p:spPr>
          <a:xfrm>
            <a:off x="6095999" y="273001"/>
            <a:ext cx="5988909" cy="1103892"/>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5000" b="1" i="0" u="none" strike="noStrike" kern="1200" cap="none" spc="0" normalizeH="0" baseline="0" noProof="0" dirty="0">
                <a:ln w="0"/>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VÍ</a:t>
            </a:r>
            <a:r>
              <a:rPr kumimoji="0" lang="nl-NL" sz="5000" b="1" i="0" u="none" strike="noStrike" kern="1200" cap="none" spc="0" normalizeH="0" noProof="0" dirty="0">
                <a:ln w="0"/>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 DỤ 1</a:t>
            </a:r>
            <a:endParaRPr kumimoji="0" lang="en-US" sz="5000" b="1" i="0" u="none" strike="noStrike" kern="1200" cap="none" spc="0" normalizeH="0" baseline="0" noProof="0" dirty="0">
              <a:ln w="0"/>
              <a:solidFill>
                <a:srgbClr val="FF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61869878"/>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randombar(horizontal)">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4" grpId="0"/>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2341</TotalTime>
  <Words>1480</Words>
  <Application>Microsoft Office PowerPoint</Application>
  <PresentationFormat>Custom</PresentationFormat>
  <Paragraphs>102</Paragraphs>
  <Slides>18</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Times New Roman</vt:lpstr>
      <vt:lpstr>Londrina Solid</vt:lpstr>
      <vt:lpstr>Cambria Math</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Inclusive Classroom Rules Education Presentation</dc:title>
  <dc:creator>Hà Ngân</dc:creator>
  <cp:lastModifiedBy>Administrator</cp:lastModifiedBy>
  <cp:revision>244</cp:revision>
  <dcterms:created xsi:type="dcterms:W3CDTF">2006-08-16T00:00:00Z</dcterms:created>
  <dcterms:modified xsi:type="dcterms:W3CDTF">2025-01-31T15:19:50Z</dcterms:modified>
  <dc:identifier>DAFKAZ1_Ljc</dc:identifier>
</cp:coreProperties>
</file>