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0" r:id="rId2"/>
    <p:sldId id="266" r:id="rId3"/>
    <p:sldId id="267" r:id="rId4"/>
    <p:sldId id="270" r:id="rId5"/>
    <p:sldId id="258" r:id="rId6"/>
    <p:sldId id="304" r:id="rId7"/>
    <p:sldId id="274" r:id="rId8"/>
    <p:sldId id="279" r:id="rId9"/>
    <p:sldId id="275" r:id="rId10"/>
    <p:sldId id="325" r:id="rId11"/>
    <p:sldId id="326" r:id="rId12"/>
    <p:sldId id="278" r:id="rId13"/>
    <p:sldId id="273" r:id="rId14"/>
    <p:sldId id="308" r:id="rId15"/>
    <p:sldId id="281" r:id="rId16"/>
    <p:sldId id="327" r:id="rId17"/>
    <p:sldId id="328" r:id="rId18"/>
  </p:sldIdLst>
  <p:sldSz cx="18288000" cy="10287000"/>
  <p:notesSz cx="6858000" cy="9144000"/>
  <p:embeddedFontLs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DE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83" autoAdjust="0"/>
  </p:normalViewPr>
  <p:slideViewPr>
    <p:cSldViewPr>
      <p:cViewPr varScale="1">
        <p:scale>
          <a:sx n="48" d="100"/>
          <a:sy n="48" d="100"/>
        </p:scale>
        <p:origin x="4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7FEE0-0056-43D5-A580-A1642651D8C4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D58E2-74CE-4B2C-94EE-9ACFFEB0F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3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D58E2-74CE-4B2C-94EE-9ACFFEB0F3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9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D58E2-74CE-4B2C-94EE-9ACFFEB0F3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D58E2-74CE-4B2C-94EE-9ACFFEB0F3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1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svg"/><Relationship Id="rId7" Type="http://schemas.openxmlformats.org/officeDocument/2006/relationships/image" Target="../media/image4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4.sv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67618" cy="10287000"/>
            <a:chOff x="0" y="0"/>
            <a:chExt cx="57089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0895" cy="2709333"/>
            </a:xfrm>
            <a:custGeom>
              <a:avLst/>
              <a:gdLst/>
              <a:ahLst/>
              <a:cxnLst/>
              <a:rect l="l" t="t" r="r" b="b"/>
              <a:pathLst>
                <a:path w="570895" h="2709333">
                  <a:moveTo>
                    <a:pt x="0" y="0"/>
                  </a:moveTo>
                  <a:lnTo>
                    <a:pt x="570895" y="0"/>
                  </a:lnTo>
                  <a:lnTo>
                    <a:pt x="5708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96C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5183647" y="4940158"/>
            <a:ext cx="12153557" cy="795506"/>
          </a:xfrm>
          <a:custGeom>
            <a:avLst/>
            <a:gdLst/>
            <a:ahLst/>
            <a:cxnLst/>
            <a:rect l="l" t="t" r="r" b="b"/>
            <a:pathLst>
              <a:path w="12153557" h="795506">
                <a:moveTo>
                  <a:pt x="0" y="0"/>
                </a:moveTo>
                <a:lnTo>
                  <a:pt x="12153557" y="0"/>
                </a:lnTo>
                <a:lnTo>
                  <a:pt x="12153557" y="795505"/>
                </a:lnTo>
                <a:lnTo>
                  <a:pt x="0" y="795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204" y="7353300"/>
            <a:ext cx="3832992" cy="2315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43FE06-4B27-9EBE-0911-24B0E7AE9AD1}"/>
              </a:ext>
            </a:extLst>
          </p:cNvPr>
          <p:cNvSpPr/>
          <p:nvPr/>
        </p:nvSpPr>
        <p:spPr>
          <a:xfrm>
            <a:off x="2175856" y="702073"/>
            <a:ext cx="4439866" cy="953859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tabLst>
                <a:tab pos="444367" algn="l"/>
              </a:tabLst>
            </a:pP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THPT Ngô Lê Tân</a:t>
            </a:r>
          </a:p>
          <a:p>
            <a:pPr algn="ctr">
              <a:tabLst>
                <a:tab pos="444367" algn="l"/>
              </a:tabLst>
            </a:pP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Tin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81CC17-968F-C9D5-C212-F3A04B901DE1}"/>
              </a:ext>
            </a:extLst>
          </p:cNvPr>
          <p:cNvSpPr/>
          <p:nvPr/>
        </p:nvSpPr>
        <p:spPr>
          <a:xfrm>
            <a:off x="13030200" y="8034184"/>
            <a:ext cx="4396854" cy="953859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tabLst>
                <a:tab pos="444367" algn="l"/>
              </a:tabLst>
            </a:pP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2799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444367" algn="l"/>
              </a:tabLst>
            </a:pPr>
            <a:r>
              <a:rPr lang="en-US" sz="2799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99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11A4</a:t>
            </a:r>
            <a:endParaRPr lang="en-US" sz="2799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FB90F-36AF-9111-284F-34576C7B02EF}"/>
              </a:ext>
            </a:extLst>
          </p:cNvPr>
          <p:cNvSpPr/>
          <p:nvPr/>
        </p:nvSpPr>
        <p:spPr>
          <a:xfrm>
            <a:off x="3276600" y="2672216"/>
            <a:ext cx="135636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b="1" kern="0" dirty="0">
                <a:solidFill>
                  <a:srgbClr val="FF0000"/>
                </a:solidFill>
              </a:rPr>
              <a:t>CHƯƠNG VI. QUAN HỆ SONG SONG TRONG KHÔNG GIAN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D163CE-FAB3-14F5-4622-25C34016373B}"/>
              </a:ext>
            </a:extLst>
          </p:cNvPr>
          <p:cNvSpPr/>
          <p:nvPr/>
        </p:nvSpPr>
        <p:spPr>
          <a:xfrm>
            <a:off x="3307492" y="3651587"/>
            <a:ext cx="1359117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b="1" kern="0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12. ĐƯỜNG THẲNG VÀ MẶT PHẲNG SONG SONG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9759B0-2A91-DD38-7A11-CE5F3863F470}"/>
              </a:ext>
            </a:extLst>
          </p:cNvPr>
          <p:cNvSpPr txBox="1"/>
          <p:nvPr/>
        </p:nvSpPr>
        <p:spPr>
          <a:xfrm>
            <a:off x="5219699" y="4649580"/>
            <a:ext cx="914400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2E2C2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(</a:t>
            </a:r>
            <a:r>
              <a:rPr lang="en-US" sz="3600" b="1" dirty="0" err="1">
                <a:solidFill>
                  <a:srgbClr val="2E2C2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Tiết</a:t>
            </a:r>
            <a:r>
              <a:rPr lang="en-US" sz="3600" b="1">
                <a:solidFill>
                  <a:srgbClr val="2E2C2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 1</a:t>
            </a:r>
            <a:r>
              <a:rPr lang="en-US" sz="3600" b="1" dirty="0">
                <a:solidFill>
                  <a:srgbClr val="2E2C2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60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F26B7-3A50-9BBB-7C09-1C8D087FD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7">
            <a:extLst>
              <a:ext uri="{FF2B5EF4-FFF2-40B4-BE49-F238E27FC236}">
                <a16:creationId xmlns:a16="http://schemas.microsoft.com/office/drawing/2014/main" id="{6ADBBA69-6C85-510C-8F73-568306AB34EC}"/>
              </a:ext>
            </a:extLst>
          </p:cNvPr>
          <p:cNvSpPr/>
          <p:nvPr/>
        </p:nvSpPr>
        <p:spPr>
          <a:xfrm>
            <a:off x="106189" y="78231"/>
            <a:ext cx="11039380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8682EC7-5659-B120-88B3-7FBA061CD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35160">
            <a:off x="209177" y="7615275"/>
            <a:ext cx="1060682" cy="160103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D88A62D-3E0F-D622-DA68-A0DC05AAD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86415">
            <a:off x="16537277" y="8986726"/>
            <a:ext cx="1530396" cy="10196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411112-F900-5286-4B1D-5F953B3DBE5E}"/>
              </a:ext>
            </a:extLst>
          </p:cNvPr>
          <p:cNvSpPr/>
          <p:nvPr/>
        </p:nvSpPr>
        <p:spPr>
          <a:xfrm>
            <a:off x="6934200" y="1068830"/>
            <a:ext cx="4800600" cy="11038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5000" b="1" dirty="0">
                <a:ln w="0"/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1</a:t>
            </a:r>
            <a:endParaRPr lang="en-US" sz="5000" b="1" dirty="0">
              <a:ln w="0"/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DFC7F8-43C1-BA1D-81EA-E2C7AB0489C4}"/>
              </a:ext>
            </a:extLst>
          </p:cNvPr>
          <p:cNvSpPr/>
          <p:nvPr/>
        </p:nvSpPr>
        <p:spPr>
          <a:xfrm>
            <a:off x="1961258" y="2153841"/>
            <a:ext cx="146870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</a:rPr>
              <a:t>Trong Ví dụ 1, đường thẳng AC cắt các mặt phẳng nào, nằm trong các mặt phẳng nào?</a:t>
            </a:r>
            <a:endParaRPr lang="en-US" sz="3800" dirty="0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77F2753F-4CA4-8E1F-4C58-C86A40FA0B1C}"/>
              </a:ext>
            </a:extLst>
          </p:cNvPr>
          <p:cNvSpPr/>
          <p:nvPr/>
        </p:nvSpPr>
        <p:spPr>
          <a:xfrm>
            <a:off x="8447529" y="4076700"/>
            <a:ext cx="1714500" cy="97593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081D545E-C5C8-3EF9-DF73-715D150D0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75525" y="1503579"/>
            <a:ext cx="877547" cy="1556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A4B1C5-8408-F7E1-0198-40A2AF643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82" y="4687207"/>
            <a:ext cx="5043385" cy="474671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683DE4-7C29-D6DE-5271-3AC94A6555DE}"/>
              </a:ext>
            </a:extLst>
          </p:cNvPr>
          <p:cNvSpPr/>
          <p:nvPr/>
        </p:nvSpPr>
        <p:spPr>
          <a:xfrm>
            <a:off x="8007028" y="5462604"/>
            <a:ext cx="9366572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lnSpc>
                <a:spcPct val="150000"/>
              </a:lnSpc>
              <a:buFontTx/>
              <a:buChar char="-"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AC cắt các mặt phẳng: (BCD) và (ABD).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1E4DA9-0BEA-2E9D-365A-7216817B7AFA}"/>
              </a:ext>
            </a:extLst>
          </p:cNvPr>
          <p:cNvSpPr/>
          <p:nvPr/>
        </p:nvSpPr>
        <p:spPr>
          <a:xfrm>
            <a:off x="8007028" y="7368927"/>
            <a:ext cx="9442772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fontAlgn="base">
              <a:lnSpc>
                <a:spcPct val="150000"/>
              </a:lnSpc>
              <a:buFontTx/>
              <a:buChar char="-"/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thẳng AC nằm trong mặt phẳng: (ABC) và (ACD).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2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ED7B2-6EBB-D749-5616-AD24C6903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7">
            <a:extLst>
              <a:ext uri="{FF2B5EF4-FFF2-40B4-BE49-F238E27FC236}">
                <a16:creationId xmlns:a16="http://schemas.microsoft.com/office/drawing/2014/main" id="{9B387C6B-B3BD-627A-364A-D136C706D2A8}"/>
              </a:ext>
            </a:extLst>
          </p:cNvPr>
          <p:cNvSpPr/>
          <p:nvPr/>
        </p:nvSpPr>
        <p:spPr>
          <a:xfrm>
            <a:off x="106189" y="78231"/>
            <a:ext cx="6904211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B8491B6-4FD9-AA76-01A0-DD88F09F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66413">
            <a:off x="16489294" y="9079262"/>
            <a:ext cx="1055946" cy="18015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C85A33-DCAB-D8CD-FDCB-33CE7F9E6C23}"/>
              </a:ext>
            </a:extLst>
          </p:cNvPr>
          <p:cNvSpPr/>
          <p:nvPr/>
        </p:nvSpPr>
        <p:spPr>
          <a:xfrm>
            <a:off x="1997125" y="1406787"/>
            <a:ext cx="962752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Cho đường thẳng a không nằm trong mặt phẳng (P) và a song song với đường thẳng b nằm trong (P). Gọi (Q) là mặt phẳng chứa a và b</a:t>
            </a:r>
            <a:r>
              <a:rPr lang="en-US" sz="3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97D8D7-680D-564F-2ABA-38F1805D0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61" y="1575665"/>
            <a:ext cx="732011" cy="68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9696C0-9A1F-BEE2-7AE2-8A1384279E2A}"/>
              </a:ext>
            </a:extLst>
          </p:cNvPr>
          <p:cNvSpPr txBox="1"/>
          <p:nvPr/>
        </p:nvSpPr>
        <p:spPr>
          <a:xfrm>
            <a:off x="622612" y="158699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2F2786-7ADD-BF38-3691-04351ED4D7DD}"/>
              </a:ext>
            </a:extLst>
          </p:cNvPr>
          <p:cNvSpPr/>
          <p:nvPr/>
        </p:nvSpPr>
        <p:spPr>
          <a:xfrm>
            <a:off x="1752600" y="6949367"/>
            <a:ext cx="3053743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kumimoji="0" lang="en-US" sz="3800" b="1" i="0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AF4693-A4C5-CE54-0838-7BD0AFF4C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0" y="1181100"/>
            <a:ext cx="6021708" cy="34607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E34D5D-3AC9-EC81-0A20-71B3AB10E0A9}"/>
              </a:ext>
            </a:extLst>
          </p:cNvPr>
          <p:cNvSpPr/>
          <p:nvPr/>
        </p:nvSpPr>
        <p:spPr>
          <a:xfrm>
            <a:off x="838200" y="4914900"/>
            <a:ext cx="169183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vi-VN" sz="38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Nếu a và (P) cắt nhau tại điểm M thì M có thuộc (Q) và M có thuộc b hay không? Hãy rút ra kết luận sau khi trả lời các câu hỏi trên.</a:t>
            </a:r>
            <a:endParaRPr lang="vi-VN" sz="38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1FABE-49C0-561C-1B0D-57B000FC8C67}"/>
              </a:ext>
            </a:extLst>
          </p:cNvPr>
          <p:cNvSpPr/>
          <p:nvPr/>
        </p:nvSpPr>
        <p:spPr>
          <a:xfrm>
            <a:off x="992352" y="7962900"/>
            <a:ext cx="1676415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Vì a thuộc Q nên nếu a cắt (P) tại M, thì M thuộc giao tuyến của (P) và (Q).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 suy ra M thuộc b.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DA93B5-DC56-8DC6-27F4-9D931C95C208}"/>
              </a:ext>
            </a:extLst>
          </p:cNvPr>
          <p:cNvSpPr/>
          <p:nvPr/>
        </p:nvSpPr>
        <p:spPr>
          <a:xfrm>
            <a:off x="17017267" y="361970"/>
            <a:ext cx="1041193" cy="804070"/>
          </a:xfrm>
          <a:custGeom>
            <a:avLst/>
            <a:gdLst/>
            <a:ahLst/>
            <a:cxnLst/>
            <a:rect l="l" t="t" r="r" b="b"/>
            <a:pathLst>
              <a:path w="5546912" h="4114800">
                <a:moveTo>
                  <a:pt x="0" y="0"/>
                </a:moveTo>
                <a:lnTo>
                  <a:pt x="5546912" y="0"/>
                </a:lnTo>
                <a:lnTo>
                  <a:pt x="5546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95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7">
            <a:extLst>
              <a:ext uri="{FF2B5EF4-FFF2-40B4-BE49-F238E27FC236}">
                <a16:creationId xmlns:a16="http://schemas.microsoft.com/office/drawing/2014/main" id="{03B003C2-B7BA-0D7B-400F-9932B04BC9E3}"/>
              </a:ext>
            </a:extLst>
          </p:cNvPr>
          <p:cNvSpPr/>
          <p:nvPr/>
        </p:nvSpPr>
        <p:spPr>
          <a:xfrm>
            <a:off x="106189" y="78231"/>
            <a:ext cx="6904211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E2A006-29EC-1ADC-6D8B-DB3AE8890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66413">
            <a:off x="16489294" y="9079262"/>
            <a:ext cx="1055946" cy="1801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1BB9DA-A000-F4FF-3343-E51925CB016D}"/>
              </a:ext>
            </a:extLst>
          </p:cNvPr>
          <p:cNvSpPr/>
          <p:nvPr/>
        </p:nvSpPr>
        <p:spPr>
          <a:xfrm>
            <a:off x="2743200" y="1467922"/>
            <a:ext cx="962752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đường thẳng a không nằm trong mặt phẳng (P) và a song song với đường thẳng b nằm trong (P). Gọi (Q) là mặt phẳng chứa a và b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0DEE2-7EA2-BB72-574A-B83589F5F2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8" y="1382429"/>
            <a:ext cx="1032846" cy="963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28F7F9-B404-1678-B15D-E2BD32F071F5}"/>
              </a:ext>
            </a:extLst>
          </p:cNvPr>
          <p:cNvSpPr txBox="1"/>
          <p:nvPr/>
        </p:nvSpPr>
        <p:spPr>
          <a:xfrm>
            <a:off x="1224943" y="158434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1D427-EF81-F64A-418B-DEDC0F43CA48}"/>
              </a:ext>
            </a:extLst>
          </p:cNvPr>
          <p:cNvSpPr/>
          <p:nvPr/>
        </p:nvSpPr>
        <p:spPr>
          <a:xfrm>
            <a:off x="1752600" y="6949367"/>
            <a:ext cx="3053743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kumimoji="0" lang="en-US" sz="3800" b="1" i="0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1296DD-BE48-6BEC-0750-2EF5C1810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8038" y="1181100"/>
            <a:ext cx="5270870" cy="34607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4DD617-632A-D840-0022-54969CDFF545}"/>
              </a:ext>
            </a:extLst>
          </p:cNvPr>
          <p:cNvSpPr/>
          <p:nvPr/>
        </p:nvSpPr>
        <p:spPr>
          <a:xfrm>
            <a:off x="838200" y="4914900"/>
            <a:ext cx="169183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a và (P) cắt nhau tại điểm M thì M có thuộc (Q) và M có thuộc b hay không? Hãy rút ra kết luận sau khi trả lời các câu hỏi trên.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A53DC20-6C57-F476-B0CA-6064FA33969F}"/>
              </a:ext>
            </a:extLst>
          </p:cNvPr>
          <p:cNvSpPr/>
          <p:nvPr/>
        </p:nvSpPr>
        <p:spPr>
          <a:xfrm>
            <a:off x="17017267" y="361970"/>
            <a:ext cx="1041193" cy="804070"/>
          </a:xfrm>
          <a:custGeom>
            <a:avLst/>
            <a:gdLst/>
            <a:ahLst/>
            <a:cxnLst/>
            <a:rect l="l" t="t" r="r" b="b"/>
            <a:pathLst>
              <a:path w="5546912" h="4114800">
                <a:moveTo>
                  <a:pt x="0" y="0"/>
                </a:moveTo>
                <a:lnTo>
                  <a:pt x="5546912" y="0"/>
                </a:lnTo>
                <a:lnTo>
                  <a:pt x="5546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416C0F-C599-2E18-B0C5-A87DBF7CFB06}"/>
                  </a:ext>
                </a:extLst>
              </p:cNvPr>
              <p:cNvSpPr/>
              <p:nvPr/>
            </p:nvSpPr>
            <p:spPr>
              <a:xfrm>
                <a:off x="1962899" y="7984958"/>
                <a:ext cx="15773556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3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nl-NL" sz="3800" b="1" i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Kết luận: </a:t>
                </a:r>
                <a:r>
                  <a:rPr lang="nl-NL" sz="38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a không nằm trong (P) và song song với b thuộc (P) thì a song song với (P) hay a và (P) không có điểm chung.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416C0F-C599-2E18-B0C5-A87DBF7CFB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899" y="7984958"/>
                <a:ext cx="15773556" cy="1846659"/>
              </a:xfrm>
              <a:prstGeom prst="rect">
                <a:avLst/>
              </a:prstGeom>
              <a:blipFill>
                <a:blip r:embed="rId9"/>
                <a:stretch>
                  <a:fillRect l="-1275" r="-1236" b="-6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7">
            <a:extLst>
              <a:ext uri="{FF2B5EF4-FFF2-40B4-BE49-F238E27FC236}">
                <a16:creationId xmlns:a16="http://schemas.microsoft.com/office/drawing/2014/main" id="{EBCF0A70-779F-C3C4-2D5E-0307516DACE2}"/>
              </a:ext>
            </a:extLst>
          </p:cNvPr>
          <p:cNvSpPr/>
          <p:nvPr/>
        </p:nvSpPr>
        <p:spPr>
          <a:xfrm>
            <a:off x="106189" y="78231"/>
            <a:ext cx="6904211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FC5291A-2B01-6E5E-AD4F-42DC7A5499BB}"/>
              </a:ext>
            </a:extLst>
          </p:cNvPr>
          <p:cNvSpPr/>
          <p:nvPr/>
        </p:nvSpPr>
        <p:spPr>
          <a:xfrm rot="1171939" flipH="1">
            <a:off x="404435" y="538290"/>
            <a:ext cx="1335114" cy="966176"/>
          </a:xfrm>
          <a:custGeom>
            <a:avLst/>
            <a:gdLst/>
            <a:ahLst/>
            <a:cxnLst/>
            <a:rect l="l" t="t" r="r" b="b"/>
            <a:pathLst>
              <a:path w="5546912" h="4114800">
                <a:moveTo>
                  <a:pt x="0" y="0"/>
                </a:moveTo>
                <a:lnTo>
                  <a:pt x="5546912" y="0"/>
                </a:lnTo>
                <a:lnTo>
                  <a:pt x="5546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FC2DFA-3684-911E-DAF2-FBEF32F1D5EC}"/>
              </a:ext>
            </a:extLst>
          </p:cNvPr>
          <p:cNvSpPr/>
          <p:nvPr/>
        </p:nvSpPr>
        <p:spPr>
          <a:xfrm>
            <a:off x="1828800" y="2400300"/>
            <a:ext cx="1455420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500">
                <a:solidFill>
                  <a:srgbClr val="1F497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Nếu đường thẳng a không nằm trong mặt phẳng (P) và song song với một đường thẳng nằm trong (P) thì a song song với (P).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0F9476-8CCA-4A48-F8E0-ADEB80F06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6050" y="7259875"/>
            <a:ext cx="6453147" cy="2855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E10A7D-6709-0851-234F-1CF9B83BBC7A}"/>
              </a:ext>
            </a:extLst>
          </p:cNvPr>
          <p:cNvSpPr txBox="1"/>
          <p:nvPr/>
        </p:nvSpPr>
        <p:spPr>
          <a:xfrm>
            <a:off x="7467600" y="1189119"/>
            <a:ext cx="46482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4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297FE12-B7D6-BA61-9326-8B672E715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4406">
            <a:off x="760598" y="8830498"/>
            <a:ext cx="1130115" cy="17058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DCAB09-05A2-5D7D-D9AC-EB8A76656467}"/>
              </a:ext>
            </a:extLst>
          </p:cNvPr>
          <p:cNvSpPr/>
          <p:nvPr/>
        </p:nvSpPr>
        <p:spPr>
          <a:xfrm>
            <a:off x="2057400" y="1170127"/>
            <a:ext cx="14935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biểu trên còn đúng không nếu bỏ điều kiện “a không nằm trong mặt phẳng (P)”?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67EA6-4BCF-770D-17CB-A4446CBC0D3B}"/>
              </a:ext>
            </a:extLst>
          </p:cNvPr>
          <p:cNvSpPr/>
          <p:nvPr/>
        </p:nvSpPr>
        <p:spPr>
          <a:xfrm>
            <a:off x="7998128" y="3355836"/>
            <a:ext cx="305374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kumimoji="0" lang="en-US" sz="4000" b="1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1142C7-B8D8-BA6F-415C-925F1F880B51}"/>
              </a:ext>
            </a:extLst>
          </p:cNvPr>
          <p:cNvSpPr/>
          <p:nvPr/>
        </p:nvSpPr>
        <p:spPr>
          <a:xfrm>
            <a:off x="2057400" y="4769386"/>
            <a:ext cx="14935200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 biểu trên không còn đúng nếu bỏ điều kiện "a không nằm trong mặt phẳng (P)". </a:t>
            </a:r>
          </a:p>
          <a:p>
            <a:pPr lvl="0"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 khi đó, có thể a thuộc mặt phẳng (P).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BFE4F3-7BAD-484C-10FC-68EA1407AB47}"/>
              </a:ext>
            </a:extLst>
          </p:cNvPr>
          <p:cNvSpPr/>
          <p:nvPr/>
        </p:nvSpPr>
        <p:spPr>
          <a:xfrm>
            <a:off x="16453068" y="7810500"/>
            <a:ext cx="1691123" cy="2247900"/>
          </a:xfrm>
          <a:custGeom>
            <a:avLst/>
            <a:gdLst/>
            <a:ahLst/>
            <a:cxnLst/>
            <a:rect l="l" t="t" r="r" b="b"/>
            <a:pathLst>
              <a:path w="2530602" h="4114800">
                <a:moveTo>
                  <a:pt x="0" y="0"/>
                </a:moveTo>
                <a:lnTo>
                  <a:pt x="2530602" y="0"/>
                </a:lnTo>
                <a:lnTo>
                  <a:pt x="2530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7FC7552-6F1E-E363-1372-DE22F9A23B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7522" y="1437281"/>
            <a:ext cx="919887" cy="954487"/>
          </a:xfrm>
          <a:prstGeom prst="rect">
            <a:avLst/>
          </a:prstGeom>
        </p:spPr>
      </p:pic>
      <p:sp>
        <p:nvSpPr>
          <p:cNvPr id="9" name="Pentagon 7">
            <a:extLst>
              <a:ext uri="{FF2B5EF4-FFF2-40B4-BE49-F238E27FC236}">
                <a16:creationId xmlns:a16="http://schemas.microsoft.com/office/drawing/2014/main" id="{075228E7-D72D-70A1-B8A7-AACDBA8BC93D}"/>
              </a:ext>
            </a:extLst>
          </p:cNvPr>
          <p:cNvSpPr/>
          <p:nvPr/>
        </p:nvSpPr>
        <p:spPr>
          <a:xfrm>
            <a:off x="106189" y="78231"/>
            <a:ext cx="6904211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3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9A5DD4-6FF0-32F3-4924-8AC31F7BF2B7}"/>
              </a:ext>
            </a:extLst>
          </p:cNvPr>
          <p:cNvGrpSpPr/>
          <p:nvPr/>
        </p:nvGrpSpPr>
        <p:grpSpPr>
          <a:xfrm>
            <a:off x="7810499" y="571500"/>
            <a:ext cx="2667000" cy="914400"/>
            <a:chOff x="3154680" y="876300"/>
            <a:chExt cx="2667000" cy="1143000"/>
          </a:xfrm>
          <a:solidFill>
            <a:schemeClr val="accent5">
              <a:lumMod val="75000"/>
            </a:schemeClr>
          </a:solidFill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DA25EB5B-59EF-853E-8A39-A02317AEA9A7}"/>
                </a:ext>
              </a:extLst>
            </p:cNvPr>
            <p:cNvSpPr/>
            <p:nvPr/>
          </p:nvSpPr>
          <p:spPr>
            <a:xfrm>
              <a:off x="3154680" y="876300"/>
              <a:ext cx="2667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8D7DE2-2014-1581-735D-9A897660E905}"/>
                </a:ext>
              </a:extLst>
            </p:cNvPr>
            <p:cNvSpPr/>
            <p:nvPr/>
          </p:nvSpPr>
          <p:spPr>
            <a:xfrm>
              <a:off x="3610081" y="987956"/>
              <a:ext cx="2007281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3140DA9-9541-B7AF-9BEF-0FEA11825DBC}"/>
              </a:ext>
            </a:extLst>
          </p:cNvPr>
          <p:cNvSpPr/>
          <p:nvPr/>
        </p:nvSpPr>
        <p:spPr>
          <a:xfrm>
            <a:off x="769531" y="1638300"/>
            <a:ext cx="9898467" cy="341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7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Cho ba đường thẳng a, b, c đôi một song song với nhau và không cùng nằm trong một mặt phẳng (</a:t>
            </a:r>
            <a:r>
              <a:rPr lang="en-US" sz="37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bên</a:t>
            </a:r>
            <a:r>
              <a:rPr lang="vi-VN" sz="37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). Chứng minh rằng đường thẳng a song song với mp</a:t>
            </a:r>
            <a:r>
              <a:rPr lang="en-US" sz="37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70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(b, c).</a:t>
            </a:r>
          </a:p>
        </p:txBody>
      </p:sp>
      <p:sp>
        <p:nvSpPr>
          <p:cNvPr id="9" name="Oval Callout 12">
            <a:extLst>
              <a:ext uri="{FF2B5EF4-FFF2-40B4-BE49-F238E27FC236}">
                <a16:creationId xmlns:a16="http://schemas.microsoft.com/office/drawing/2014/main" id="{9B4897E3-4CF6-50F1-D29D-3EE6D48FCC1D}"/>
              </a:ext>
            </a:extLst>
          </p:cNvPr>
          <p:cNvSpPr/>
          <p:nvPr/>
        </p:nvSpPr>
        <p:spPr>
          <a:xfrm>
            <a:off x="8347600" y="5342003"/>
            <a:ext cx="1592797" cy="7620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B18473-B0AE-5E27-39AA-EE3489A39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67" y="325586"/>
            <a:ext cx="1399835" cy="117473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73654B4-15DD-52D9-2F0E-6E59DFDF2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768204" flipV="1">
            <a:off x="-30285" y="5390226"/>
            <a:ext cx="829609" cy="1252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A128F1-3E7C-43A9-91F7-F21192500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8" y="1638300"/>
            <a:ext cx="6705602" cy="35454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EE9DC4-7F8E-B8AD-5613-157D86FB7B44}"/>
              </a:ext>
            </a:extLst>
          </p:cNvPr>
          <p:cNvSpPr/>
          <p:nvPr/>
        </p:nvSpPr>
        <p:spPr>
          <a:xfrm>
            <a:off x="803620" y="6359247"/>
            <a:ext cx="1683667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3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đường thẳng a, b, c không cùng nằm trong một mặt phẳng nên đường thẳng a không nằm trong mp (b,c). Vì đường thẳng a song song với đường thẳng b và đường thẳng b nằm trong mp (b,c) nên đường thẳng a song song với mp(b, c).</a:t>
            </a:r>
            <a:endParaRPr lang="en-US" sz="37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entagon 7">
            <a:extLst>
              <a:ext uri="{FF2B5EF4-FFF2-40B4-BE49-F238E27FC236}">
                <a16:creationId xmlns:a16="http://schemas.microsoft.com/office/drawing/2014/main" id="{EA342187-0512-07FA-6304-56677B498EE8}"/>
              </a:ext>
            </a:extLst>
          </p:cNvPr>
          <p:cNvSpPr/>
          <p:nvPr/>
        </p:nvSpPr>
        <p:spPr>
          <a:xfrm>
            <a:off x="106189" y="78231"/>
            <a:ext cx="6904211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55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5ADD68B-D675-CC74-65BD-5928C323F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6695517" y="301326"/>
            <a:ext cx="1060682" cy="160103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7CAED41-E131-95AD-5883-9FF928CC5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86415">
            <a:off x="16537277" y="8986726"/>
            <a:ext cx="1530396" cy="1019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32ABAD-BC65-71E2-D53D-04BC94B3CBDB}"/>
              </a:ext>
            </a:extLst>
          </p:cNvPr>
          <p:cNvSpPr/>
          <p:nvPr/>
        </p:nvSpPr>
        <p:spPr>
          <a:xfrm>
            <a:off x="6773418" y="567527"/>
            <a:ext cx="4741161" cy="124649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</a:t>
            </a:r>
            <a:r>
              <a:rPr kumimoji="0" lang="nl-NL" sz="5000" b="1" i="0" u="none" strike="noStrike" kern="1200" cap="none" spc="0" normalizeH="0" baseline="0" noProof="0">
                <a:ln w="0"/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 2</a:t>
            </a:r>
            <a:endParaRPr kumimoji="0" lang="en-US" sz="5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22236-936C-F6B5-1B87-9D63463E7210}"/>
              </a:ext>
            </a:extLst>
          </p:cNvPr>
          <p:cNvSpPr/>
          <p:nvPr/>
        </p:nvSpPr>
        <p:spPr>
          <a:xfrm>
            <a:off x="1885058" y="1772841"/>
            <a:ext cx="1564094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Trong Ví dụ 2, chứng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minh rằng đường thẳng c song song với mp (a,b); đường thẳng b song song với mp (a,c).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Callout 15">
            <a:extLst>
              <a:ext uri="{FF2B5EF4-FFF2-40B4-BE49-F238E27FC236}">
                <a16:creationId xmlns:a16="http://schemas.microsoft.com/office/drawing/2014/main" id="{A77DC884-2DAA-4FF4-5D95-B24264DDFEB0}"/>
              </a:ext>
            </a:extLst>
          </p:cNvPr>
          <p:cNvSpPr/>
          <p:nvPr/>
        </p:nvSpPr>
        <p:spPr>
          <a:xfrm>
            <a:off x="8469938" y="3771900"/>
            <a:ext cx="1714500" cy="97593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569B991-F2B2-6455-AFF9-170C03B06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99325" y="1297147"/>
            <a:ext cx="877547" cy="15566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3807A6-B28B-A7CD-69A0-FF1FF78D2012}"/>
              </a:ext>
            </a:extLst>
          </p:cNvPr>
          <p:cNvSpPr/>
          <p:nvPr/>
        </p:nvSpPr>
        <p:spPr>
          <a:xfrm>
            <a:off x="1219200" y="4991100"/>
            <a:ext cx="1621597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 fontAlgn="base">
              <a:lnSpc>
                <a:spcPct val="150000"/>
              </a:lnSpc>
              <a:buFontTx/>
              <a:buChar char="-"/>
            </a:pPr>
            <a:r>
              <a:rPr lang="vi-VN" sz="38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Ba đường thẳng a, b, c không cùng nằm trong một mặt phẳng nên đường thẳng b không nằm trong mp(a,c). Vì đường thẳng b song song với đường thẳng a và đường đường thẳng a nằm trong mp(a,c) nên b song song với mp(a,c).</a:t>
            </a:r>
          </a:p>
          <a:p>
            <a:pPr marL="571500" lvl="0" indent="-571500" algn="just" fontAlgn="base">
              <a:lnSpc>
                <a:spcPct val="150000"/>
              </a:lnSpc>
              <a:buFontTx/>
              <a:buChar char="-"/>
            </a:pPr>
            <a:r>
              <a:rPr lang="vi-VN" sz="38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Tương tự thì ta có: c song song với mp(a, b).</a:t>
            </a:r>
          </a:p>
        </p:txBody>
      </p:sp>
      <p:sp>
        <p:nvSpPr>
          <p:cNvPr id="9" name="Pentagon 7">
            <a:extLst>
              <a:ext uri="{FF2B5EF4-FFF2-40B4-BE49-F238E27FC236}">
                <a16:creationId xmlns:a16="http://schemas.microsoft.com/office/drawing/2014/main" id="{469E74A2-59AE-EE55-0815-35C038F8A4D7}"/>
              </a:ext>
            </a:extLst>
          </p:cNvPr>
          <p:cNvSpPr/>
          <p:nvPr/>
        </p:nvSpPr>
        <p:spPr>
          <a:xfrm>
            <a:off x="106189" y="78231"/>
            <a:ext cx="6904211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65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4D5FAB4-ACF8-21DD-553E-F266FFB8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62200">
            <a:off x="886593" y="1043452"/>
            <a:ext cx="1824152" cy="2241661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5B8A28E5-BB96-2A8F-C26A-34115549ED68}"/>
              </a:ext>
            </a:extLst>
          </p:cNvPr>
          <p:cNvSpPr txBox="1"/>
          <p:nvPr/>
        </p:nvSpPr>
        <p:spPr>
          <a:xfrm>
            <a:off x="2176305" y="1171575"/>
            <a:ext cx="13935391" cy="99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B42C88EF-C7FD-7B7D-1739-C51667780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8941" b="23301"/>
          <a:stretch>
            <a:fillRect/>
          </a:stretch>
        </p:blipFill>
        <p:spPr>
          <a:xfrm rot="181335">
            <a:off x="15393100" y="540234"/>
            <a:ext cx="2404625" cy="22553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3193E5-6EE7-5A72-C513-C70AF3154FF8}"/>
              </a:ext>
            </a:extLst>
          </p:cNvPr>
          <p:cNvGrpSpPr/>
          <p:nvPr/>
        </p:nvGrpSpPr>
        <p:grpSpPr>
          <a:xfrm>
            <a:off x="637809" y="3309783"/>
            <a:ext cx="5411428" cy="5024436"/>
            <a:chOff x="924909" y="3568797"/>
            <a:chExt cx="5411428" cy="4241703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2640983B-C585-B7F2-50FF-2FED03603C9F}"/>
                </a:ext>
              </a:extLst>
            </p:cNvPr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31117436-4CEB-049C-394C-C8F2B345805A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8081FBB-5B00-8409-955A-CD76C23B6FA7}"/>
                  </a:ext>
                </a:extLst>
              </p:cNvPr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33237B-FBD5-2326-0A19-6F40D3EEE6A1}"/>
                </a:ext>
              </a:extLst>
            </p:cNvPr>
            <p:cNvSpPr/>
            <p:nvPr/>
          </p:nvSpPr>
          <p:spPr>
            <a:xfrm>
              <a:off x="1125300" y="4637847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9F79E-3A63-6E3A-DCD5-27B931DEBE87}"/>
              </a:ext>
            </a:extLst>
          </p:cNvPr>
          <p:cNvGrpSpPr/>
          <p:nvPr/>
        </p:nvGrpSpPr>
        <p:grpSpPr>
          <a:xfrm>
            <a:off x="6527710" y="3332358"/>
            <a:ext cx="5422223" cy="5001862"/>
            <a:chOff x="6840639" y="3553166"/>
            <a:chExt cx="5422223" cy="5001862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312799B3-E03D-C4E3-1D29-341ADB818CFF}"/>
                </a:ext>
              </a:extLst>
            </p:cNvPr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C39A6348-705F-2F49-7BAF-C7CABD076396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285FD74-07EB-11F6-A2FE-C525A5E562B2}"/>
                  </a:ext>
                </a:extLst>
              </p:cNvPr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623225-BF31-A55A-8023-878ABB6BF5EF}"/>
                </a:ext>
              </a:extLst>
            </p:cNvPr>
            <p:cNvSpPr/>
            <p:nvPr/>
          </p:nvSpPr>
          <p:spPr>
            <a:xfrm>
              <a:off x="7399529" y="4830908"/>
              <a:ext cx="436020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83E526-8E08-F83C-FD93-47650F3DE7DE}"/>
              </a:ext>
            </a:extLst>
          </p:cNvPr>
          <p:cNvGrpSpPr/>
          <p:nvPr/>
        </p:nvGrpSpPr>
        <p:grpSpPr>
          <a:xfrm>
            <a:off x="12433287" y="3306055"/>
            <a:ext cx="5422223" cy="5013607"/>
            <a:chOff x="12644694" y="3479846"/>
            <a:chExt cx="5422223" cy="4709752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8400EE0F-598E-A5BB-0244-221EC6007C39}"/>
                </a:ext>
              </a:extLst>
            </p:cNvPr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069A94C7-14A0-1ED7-609E-5F5798444717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6ABD4965-B63F-004A-3F29-7BCA34BB9BE6}"/>
                  </a:ext>
                </a:extLst>
              </p:cNvPr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2B7AE4-8AC3-8866-40DA-B4252BB7E6C2}"/>
                </a:ext>
              </a:extLst>
            </p:cNvPr>
            <p:cNvSpPr/>
            <p:nvPr/>
          </p:nvSpPr>
          <p:spPr>
            <a:xfrm>
              <a:off x="12673865" y="4395209"/>
              <a:ext cx="5196871" cy="258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nn-NO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Phần tiếp theo của bài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0" name="Picture 7">
            <a:extLst>
              <a:ext uri="{FF2B5EF4-FFF2-40B4-BE49-F238E27FC236}">
                <a16:creationId xmlns:a16="http://schemas.microsoft.com/office/drawing/2014/main" id="{08E42E8A-83C1-A944-F9D9-14EF9A1D9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94222">
            <a:off x="16012971" y="8124881"/>
            <a:ext cx="1930447" cy="2078544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AA13FF2-8D48-4431-9463-437358931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0184" y="7419880"/>
            <a:ext cx="1796427" cy="28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6629400" y="410260"/>
            <a:ext cx="2935419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4596F"/>
              </a:buClr>
            </a:pPr>
            <a:r>
              <a:rPr lang="en-US" sz="5800" b="1" kern="0" dirty="0">
                <a:solidFill>
                  <a:srgbClr val="C00000"/>
                </a:solidFill>
              </a:rPr>
              <a:t>MỞ ĐẦU</a:t>
            </a:r>
            <a:endParaRPr lang="vi-VN" sz="5800" b="1" kern="0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0945" y="1650669"/>
            <a:ext cx="15535388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 b="1" dirty="0">
                <a:cs typeface="Arial" pitchFamily="34" charset="0"/>
              </a:rPr>
              <a:t>Khi xây tường gạch người thợ thường bắt đầu với việc xây các viên gạch dẫn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,</a:t>
            </a:r>
            <a:r>
              <a:rPr lang="vi-VN" sz="4000" b="1" dirty="0">
                <a:cs typeface="Arial" pitchFamily="34" charset="0"/>
              </a:rPr>
              <a:t> sau đó căng dây nhợ dọc theo cạnh của các viên gạch dẫn đó để làm chuẩn rồi mới xây các viên gạch tiếp theo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.</a:t>
            </a:r>
            <a:r>
              <a:rPr lang="vi-VN" sz="4000" b="1" dirty="0">
                <a:cs typeface="Arial" pitchFamily="34" charset="0"/>
              </a:rPr>
              <a:t> 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V</a:t>
            </a:r>
            <a:r>
              <a:rPr lang="vi-VN" sz="4000" b="1" dirty="0">
                <a:cs typeface="Arial" pitchFamily="34" charset="0"/>
              </a:rPr>
              <a:t>iệc sử dụng dây căng như vậy có tác dụng gì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0775">
            <a:off x="359933" y="-91515"/>
            <a:ext cx="1945493" cy="189291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253A5F-407C-A222-42CC-7196BBC8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180" y="5543964"/>
            <a:ext cx="7460642" cy="454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D4ECF-3235-A624-17A5-63067F4E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8015"/>
            <a:ext cx="10821180" cy="454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0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9936">
            <a:off x="288682" y="132336"/>
            <a:ext cx="1985761" cy="21875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1600">
            <a:off x="668768" y="8732218"/>
            <a:ext cx="1909541" cy="1461383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78D2E0D7-EB3B-8453-7B4C-47A00D6FA7AF}"/>
              </a:ext>
            </a:extLst>
          </p:cNvPr>
          <p:cNvSpPr/>
          <p:nvPr/>
        </p:nvSpPr>
        <p:spPr>
          <a:xfrm>
            <a:off x="4800600" y="838531"/>
            <a:ext cx="9144000" cy="1143000"/>
          </a:xfrm>
          <a:prstGeom prst="flowChartTerminator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09F598-23EE-6EDE-BB86-342D17C8E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54000" y="5504909"/>
            <a:ext cx="4794934" cy="395800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225777AA-4835-6FE5-8D14-4E399FA3F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62200">
            <a:off x="16292394" y="516638"/>
            <a:ext cx="1326994" cy="15718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9097FF-38CF-59F4-1E35-F4F2F285B813}"/>
              </a:ext>
            </a:extLst>
          </p:cNvPr>
          <p:cNvGrpSpPr/>
          <p:nvPr/>
        </p:nvGrpSpPr>
        <p:grpSpPr>
          <a:xfrm>
            <a:off x="1905000" y="2933700"/>
            <a:ext cx="1317192" cy="1296009"/>
            <a:chOff x="3352800" y="3102142"/>
            <a:chExt cx="1412687" cy="1285465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58AFC320-9AD8-3523-A4A4-3CEDFD590DE8}"/>
                </a:ext>
              </a:extLst>
            </p:cNvPr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B33C93AC-F7FD-0383-7A72-256F1E3CB3E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ABDB1800-369A-15D9-3F87-CF89987969F4}"/>
                </a:ext>
              </a:extLst>
            </p:cNvPr>
            <p:cNvSpPr txBox="1"/>
            <p:nvPr/>
          </p:nvSpPr>
          <p:spPr>
            <a:xfrm>
              <a:off x="3534358" y="3579348"/>
              <a:ext cx="1043391" cy="453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00B63EB-8911-16F3-FC72-B583869CF825}"/>
              </a:ext>
            </a:extLst>
          </p:cNvPr>
          <p:cNvSpPr/>
          <p:nvPr/>
        </p:nvSpPr>
        <p:spPr>
          <a:xfrm>
            <a:off x="3636096" y="3015241"/>
            <a:ext cx="14480656" cy="95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200" b="1">
                <a:ea typeface="Calibri" panose="020F0502020204030204" pitchFamily="34" charset="0"/>
                <a:cs typeface="Arial" panose="020B0604020202020204" pitchFamily="34" charset="0"/>
              </a:rPr>
              <a:t>Đường thẳng song song với mặt phẳng </a:t>
            </a:r>
            <a:endParaRPr lang="en-US" sz="4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5C2501-B384-724B-C91D-E710D7034D7A}"/>
              </a:ext>
            </a:extLst>
          </p:cNvPr>
          <p:cNvGrpSpPr/>
          <p:nvPr/>
        </p:nvGrpSpPr>
        <p:grpSpPr>
          <a:xfrm>
            <a:off x="1879865" y="5333281"/>
            <a:ext cx="1317192" cy="1296009"/>
            <a:chOff x="3352800" y="3102142"/>
            <a:chExt cx="1412687" cy="1285465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B4D8163D-CB9E-51DC-2DDD-8809BC54E7FE}"/>
                </a:ext>
              </a:extLst>
            </p:cNvPr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1E050EC5-A08F-EE6F-A886-27DECB31DA0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49B8321-A106-3ED8-64E4-8F5CA6B3EA46}"/>
                </a:ext>
              </a:extLst>
            </p:cNvPr>
            <p:cNvSpPr txBox="1"/>
            <p:nvPr/>
          </p:nvSpPr>
          <p:spPr>
            <a:xfrm>
              <a:off x="3534358" y="3579348"/>
              <a:ext cx="1043391" cy="56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0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4540AF5-A655-0E01-454C-A76E2B4FC138}"/>
              </a:ext>
            </a:extLst>
          </p:cNvPr>
          <p:cNvSpPr/>
          <p:nvPr/>
        </p:nvSpPr>
        <p:spPr>
          <a:xfrm>
            <a:off x="3652115" y="5017784"/>
            <a:ext cx="109837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200" b="1">
                <a:ea typeface="Calibri" panose="020F0502020204030204" pitchFamily="34" charset="0"/>
                <a:cs typeface="Arial" panose="020B0604020202020204" pitchFamily="34" charset="0"/>
              </a:rPr>
              <a:t>Điều kiện và tính chất của đường thẳng song song với mặt phẳng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155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7">
            <a:extLst>
              <a:ext uri="{FF2B5EF4-FFF2-40B4-BE49-F238E27FC236}">
                <a16:creationId xmlns:a16="http://schemas.microsoft.com/office/drawing/2014/main" id="{C4D299CE-967E-122E-DBC9-DFDDEB9A45FD}"/>
              </a:ext>
            </a:extLst>
          </p:cNvPr>
          <p:cNvSpPr/>
          <p:nvPr/>
        </p:nvSpPr>
        <p:spPr>
          <a:xfrm>
            <a:off x="106189" y="78231"/>
            <a:ext cx="11039380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8CA0ADC-0469-7602-9EB0-0F95D181F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41627">
            <a:off x="16971265" y="211399"/>
            <a:ext cx="906242" cy="136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2A131-FAEA-1171-F71C-D2A923539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15" y="979185"/>
            <a:ext cx="1032846" cy="963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786E48-F958-0FFF-5B3C-F3FB0C69D801}"/>
              </a:ext>
            </a:extLst>
          </p:cNvPr>
          <p:cNvSpPr txBox="1"/>
          <p:nvPr/>
        </p:nvSpPr>
        <p:spPr>
          <a:xfrm>
            <a:off x="2133600" y="11811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C2B491E-CD6A-EF5D-1433-5A5819004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15" y="2001441"/>
            <a:ext cx="1619188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</a:t>
            </a:r>
            <a:r>
              <a:rPr kumimoji="0" lang="en-US" altLang="en-US" sz="38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hình ảnh khung thành bóng đá và nhận xét vị trí của xà ngang, cột dọc, thanh chống và thanh bên của khung thành với mặt đất.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DA23B-6448-CE26-5F32-2A24BC78EB63}"/>
              </a:ext>
            </a:extLst>
          </p:cNvPr>
          <p:cNvSpPr/>
          <p:nvPr/>
        </p:nvSpPr>
        <p:spPr>
          <a:xfrm>
            <a:off x="4724400" y="3977567"/>
            <a:ext cx="3053743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800" b="1" u="sng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lang="en-US" sz="3800" b="1" u="sng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0E8D76-1C37-34BB-C0B0-FC0A7C401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4759451"/>
            <a:ext cx="6393561" cy="4727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616DA7-033E-94E5-90FA-4ADA2FA54070}"/>
              </a:ext>
            </a:extLst>
          </p:cNvPr>
          <p:cNvSpPr/>
          <p:nvPr/>
        </p:nvSpPr>
        <p:spPr>
          <a:xfrm>
            <a:off x="1029315" y="5081498"/>
            <a:ext cx="9257685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hình vẽ ta thấy:</a:t>
            </a:r>
            <a:endParaRPr lang="en-US" sz="38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Xà ngang nằm phía trên và không có điểm chung với mặt đất;</a:t>
            </a:r>
            <a:endParaRPr lang="en-US" sz="38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Cột dọc thẳng đứng và có 1 điểm chung với mặt đất;</a:t>
            </a:r>
            <a:endParaRPr lang="en-US" sz="38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7">
            <a:extLst>
              <a:ext uri="{FF2B5EF4-FFF2-40B4-BE49-F238E27FC236}">
                <a16:creationId xmlns:a16="http://schemas.microsoft.com/office/drawing/2014/main" id="{7465FF23-2D2A-0284-BC40-352FCE5D0163}"/>
              </a:ext>
            </a:extLst>
          </p:cNvPr>
          <p:cNvSpPr/>
          <p:nvPr/>
        </p:nvSpPr>
        <p:spPr>
          <a:xfrm>
            <a:off x="106189" y="78231"/>
            <a:ext cx="11039380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638EE6-D9ED-8AB0-13DB-EF72C215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741627">
            <a:off x="16971265" y="211399"/>
            <a:ext cx="906242" cy="1367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0EC97-C5AB-BBB9-8F1B-860916CF4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15" y="979185"/>
            <a:ext cx="1032846" cy="963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C6B73B-0558-54D4-9EE4-75F4E3E1DF90}"/>
              </a:ext>
            </a:extLst>
          </p:cNvPr>
          <p:cNvSpPr txBox="1"/>
          <p:nvPr/>
        </p:nvSpPr>
        <p:spPr>
          <a:xfrm>
            <a:off x="2133600" y="11811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D52E218-2746-35DC-595F-A872CAABA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15" y="2001441"/>
            <a:ext cx="1619188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 hình ảnh khung thành bóng đá và nhận xét vị trí của xà ngang, cột dọc, thanh chống và thanh bên của khung thành với mặt đất.</a:t>
            </a:r>
            <a:endParaRPr kumimoji="0" lang="en-US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009C35-6E71-94CE-B8D5-380F297D8985}"/>
              </a:ext>
            </a:extLst>
          </p:cNvPr>
          <p:cNvSpPr/>
          <p:nvPr/>
        </p:nvSpPr>
        <p:spPr>
          <a:xfrm>
            <a:off x="4724400" y="3977567"/>
            <a:ext cx="3053743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kumimoji="0" lang="en-US" sz="3800" b="1" i="0" u="sng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8022A-2957-E51B-7CD1-A65261A184DB}"/>
              </a:ext>
            </a:extLst>
          </p:cNvPr>
          <p:cNvSpPr/>
          <p:nvPr/>
        </p:nvSpPr>
        <p:spPr>
          <a:xfrm>
            <a:off x="1029315" y="5081498"/>
            <a:ext cx="9181485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hình vẽ ta thấy: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Thanh chống nằm xiên và có 1 điểm chung với mặt đất;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Thanh bên nằm hoàn toàn trên mặt đất, có vô số điểm chung với mặt đất.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4A3403-608A-43B0-8138-2556BF20D9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4759451"/>
            <a:ext cx="6393561" cy="4727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7">
            <a:extLst>
              <a:ext uri="{FF2B5EF4-FFF2-40B4-BE49-F238E27FC236}">
                <a16:creationId xmlns:a16="http://schemas.microsoft.com/office/drawing/2014/main" id="{600A4846-D6D5-7DA6-E903-631BF8D90C64}"/>
              </a:ext>
            </a:extLst>
          </p:cNvPr>
          <p:cNvSpPr/>
          <p:nvPr/>
        </p:nvSpPr>
        <p:spPr>
          <a:xfrm>
            <a:off x="106189" y="78231"/>
            <a:ext cx="11039380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5F3EEBC-7476-ACBF-C5CE-6D4970059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0317">
            <a:off x="16913279" y="8600576"/>
            <a:ext cx="938295" cy="141629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4B26C4A0-E5EF-D260-91F0-5BBE21CA2248}"/>
              </a:ext>
            </a:extLst>
          </p:cNvPr>
          <p:cNvSpPr/>
          <p:nvPr/>
        </p:nvSpPr>
        <p:spPr>
          <a:xfrm rot="1171939" flipH="1">
            <a:off x="404435" y="538290"/>
            <a:ext cx="1335114" cy="966176"/>
          </a:xfrm>
          <a:custGeom>
            <a:avLst/>
            <a:gdLst/>
            <a:ahLst/>
            <a:cxnLst/>
            <a:rect l="l" t="t" r="r" b="b"/>
            <a:pathLst>
              <a:path w="5546912" h="4114800">
                <a:moveTo>
                  <a:pt x="0" y="0"/>
                </a:moveTo>
                <a:lnTo>
                  <a:pt x="5546912" y="0"/>
                </a:lnTo>
                <a:lnTo>
                  <a:pt x="5546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7A3314-99FC-E556-C4B8-DDD7426ECC55}"/>
              </a:ext>
            </a:extLst>
          </p:cNvPr>
          <p:cNvSpPr/>
          <p:nvPr/>
        </p:nvSpPr>
        <p:spPr>
          <a:xfrm>
            <a:off x="1096055" y="2338655"/>
            <a:ext cx="16154400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20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Cho đường thẳng d và mặt phẳng (</a:t>
            </a:r>
            <a:r>
              <a:rPr lang="el-GR" sz="42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α). </a:t>
            </a:r>
            <a:r>
              <a:rPr lang="vi-VN" sz="420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Nếu d và (</a:t>
            </a:r>
            <a:r>
              <a:rPr lang="el-GR" sz="42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α) </a:t>
            </a:r>
            <a:r>
              <a:rPr lang="vi-VN" sz="420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không có điểm chung thì ta nói d song song với (</a:t>
            </a:r>
            <a:r>
              <a:rPr lang="el-GR" sz="42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α) </a:t>
            </a:r>
            <a:r>
              <a:rPr lang="vi-VN" sz="420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hay (</a:t>
            </a:r>
            <a:r>
              <a:rPr lang="el-GR" sz="42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α) </a:t>
            </a:r>
            <a:r>
              <a:rPr lang="vi-VN" sz="420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song song với d và kí hiệu là d // (</a:t>
            </a:r>
            <a:r>
              <a:rPr lang="el-GR" sz="42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α) </a:t>
            </a:r>
            <a:r>
              <a:rPr lang="vi-VN" sz="420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hay (</a:t>
            </a:r>
            <a:r>
              <a:rPr lang="el-GR" sz="42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α) //</a:t>
            </a:r>
            <a:r>
              <a:rPr lang="vi-VN" sz="420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1A936C6F-4DDB-76A3-F229-010E378445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89081" y="6564720"/>
            <a:ext cx="6909833" cy="36535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55B5F2-F304-E5EB-6149-6F97B299043A}"/>
              </a:ext>
            </a:extLst>
          </p:cNvPr>
          <p:cNvSpPr txBox="1"/>
          <p:nvPr/>
        </p:nvSpPr>
        <p:spPr>
          <a:xfrm>
            <a:off x="7467600" y="1189119"/>
            <a:ext cx="46482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1501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7">
            <a:extLst>
              <a:ext uri="{FF2B5EF4-FFF2-40B4-BE49-F238E27FC236}">
                <a16:creationId xmlns:a16="http://schemas.microsoft.com/office/drawing/2014/main" id="{57E56685-CF1F-FBB2-1B75-EAF749219667}"/>
              </a:ext>
            </a:extLst>
          </p:cNvPr>
          <p:cNvSpPr/>
          <p:nvPr/>
        </p:nvSpPr>
        <p:spPr>
          <a:xfrm>
            <a:off x="106189" y="78231"/>
            <a:ext cx="11039380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CCB4DE-B62B-567E-B532-20EEB472D999}"/>
                  </a:ext>
                </a:extLst>
              </p:cNvPr>
              <p:cNvSpPr/>
              <p:nvPr/>
            </p:nvSpPr>
            <p:spPr>
              <a:xfrm>
                <a:off x="838200" y="1342446"/>
                <a:ext cx="15951663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Ngoài ra: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 d và (</a:t>
                </a:r>
                <a:r>
                  <a:rPr kumimoji="0" lang="el-G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α)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 một điểm chung duy nhất M thì ta nói d và (</a:t>
                </a:r>
                <a:r>
                  <a:rPr kumimoji="0" lang="el-G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α)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 nhau tại điểm M và kí hiệu d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∩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kumimoji="0" lang="el-G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α)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l-G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l-G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{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M} hay d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∩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kumimoji="0" lang="el-G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α)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l-G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=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nhiều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⊂(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)⊃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CCB4DE-B62B-567E-B532-20EEB472D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42446"/>
                <a:ext cx="15951663" cy="4247317"/>
              </a:xfrm>
              <a:prstGeom prst="rect">
                <a:avLst/>
              </a:prstGeom>
              <a:blipFill>
                <a:blip r:embed="rId2"/>
                <a:stretch>
                  <a:fillRect l="-1185" r="-1185" b="-2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B0D501E-D991-B7C5-8EBF-A258FE271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73" y="6331803"/>
            <a:ext cx="14781215" cy="3412603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3433F58A-4829-642C-B768-81FE4F9F1499}"/>
              </a:ext>
            </a:extLst>
          </p:cNvPr>
          <p:cNvSpPr/>
          <p:nvPr/>
        </p:nvSpPr>
        <p:spPr>
          <a:xfrm>
            <a:off x="15954064" y="9258524"/>
            <a:ext cx="1456626" cy="1060398"/>
          </a:xfrm>
          <a:custGeom>
            <a:avLst/>
            <a:gdLst/>
            <a:ahLst/>
            <a:cxnLst/>
            <a:rect l="l" t="t" r="r" b="b"/>
            <a:pathLst>
              <a:path w="5546912" h="4114800">
                <a:moveTo>
                  <a:pt x="0" y="0"/>
                </a:moveTo>
                <a:lnTo>
                  <a:pt x="5546912" y="0"/>
                </a:lnTo>
                <a:lnTo>
                  <a:pt x="5546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A3C81092-20EF-8E78-1120-0B0FCED5DBFC}"/>
              </a:ext>
            </a:extLst>
          </p:cNvPr>
          <p:cNvSpPr/>
          <p:nvPr/>
        </p:nvSpPr>
        <p:spPr>
          <a:xfrm>
            <a:off x="16375784" y="1252173"/>
            <a:ext cx="1074016" cy="838200"/>
          </a:xfrm>
          <a:custGeom>
            <a:avLst/>
            <a:gdLst/>
            <a:ahLst/>
            <a:cxnLst/>
            <a:rect l="l" t="t" r="r" b="b"/>
            <a:pathLst>
              <a:path w="5111553" h="4114800">
                <a:moveTo>
                  <a:pt x="0" y="0"/>
                </a:moveTo>
                <a:lnTo>
                  <a:pt x="5111552" y="0"/>
                </a:lnTo>
                <a:lnTo>
                  <a:pt x="51115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07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7">
            <a:extLst>
              <a:ext uri="{FF2B5EF4-FFF2-40B4-BE49-F238E27FC236}">
                <a16:creationId xmlns:a16="http://schemas.microsoft.com/office/drawing/2014/main" id="{DBACBD03-0D29-1855-17BE-5D3B87EEE55A}"/>
              </a:ext>
            </a:extLst>
          </p:cNvPr>
          <p:cNvSpPr/>
          <p:nvPr/>
        </p:nvSpPr>
        <p:spPr>
          <a:xfrm>
            <a:off x="106189" y="78231"/>
            <a:ext cx="11039380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D8F90-478C-3A4D-F53F-6A20E15C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244406">
            <a:off x="686253" y="9179900"/>
            <a:ext cx="956535" cy="14438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677551-E6A3-D13E-42AE-3B6C835ED783}"/>
              </a:ext>
            </a:extLst>
          </p:cNvPr>
          <p:cNvSpPr/>
          <p:nvPr/>
        </p:nvSpPr>
        <p:spPr>
          <a:xfrm>
            <a:off x="381000" y="2296419"/>
            <a:ext cx="78486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chỉ ta một hình ảnh đường thẳng song song với mặt phẳng trong bức ảnh bên.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FA276E-F6B8-4129-AC0D-BFAF88E40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804439"/>
            <a:ext cx="8441003" cy="4768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8A4CFD-6464-C516-264F-12292ADE0F6F}"/>
              </a:ext>
            </a:extLst>
          </p:cNvPr>
          <p:cNvSpPr/>
          <p:nvPr/>
        </p:nvSpPr>
        <p:spPr>
          <a:xfrm>
            <a:off x="3184202" y="5219700"/>
            <a:ext cx="3053743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kumimoji="0" lang="en-US" sz="3800" b="1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98DE56-79E0-9000-3F6C-E1647B943BD5}"/>
              </a:ext>
            </a:extLst>
          </p:cNvPr>
          <p:cNvSpPr/>
          <p:nvPr/>
        </p:nvSpPr>
        <p:spPr>
          <a:xfrm>
            <a:off x="451068" y="6279485"/>
            <a:ext cx="17095787" cy="282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sát hình ảnh đã cho ta thấy:</a:t>
            </a:r>
            <a:endParaRPr lang="en-US" sz="38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Aft>
                <a:spcPts val="800"/>
              </a:spcAft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Đường thẳng được tạo bởi thanh ngang của cây cầu song song với mặt nước lúc tĩnh lặng.</a:t>
            </a:r>
            <a:endParaRPr lang="en-US" sz="3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A2477DF-8766-7F7C-AD27-DD5CD86A426F}"/>
              </a:ext>
            </a:extLst>
          </p:cNvPr>
          <p:cNvSpPr/>
          <p:nvPr/>
        </p:nvSpPr>
        <p:spPr>
          <a:xfrm>
            <a:off x="16850628" y="8724900"/>
            <a:ext cx="994895" cy="1333500"/>
          </a:xfrm>
          <a:custGeom>
            <a:avLst/>
            <a:gdLst/>
            <a:ahLst/>
            <a:cxnLst/>
            <a:rect l="l" t="t" r="r" b="b"/>
            <a:pathLst>
              <a:path w="2530602" h="4114800">
                <a:moveTo>
                  <a:pt x="0" y="0"/>
                </a:moveTo>
                <a:lnTo>
                  <a:pt x="2530602" y="0"/>
                </a:lnTo>
                <a:lnTo>
                  <a:pt x="2530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510E72C-7D1B-AA24-A423-DE54D7D151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5200" y="947714"/>
            <a:ext cx="1219200" cy="11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7">
            <a:extLst>
              <a:ext uri="{FF2B5EF4-FFF2-40B4-BE49-F238E27FC236}">
                <a16:creationId xmlns:a16="http://schemas.microsoft.com/office/drawing/2014/main" id="{7549428B-879C-01C9-D6AF-EF550571DA09}"/>
              </a:ext>
            </a:extLst>
          </p:cNvPr>
          <p:cNvSpPr/>
          <p:nvPr/>
        </p:nvSpPr>
        <p:spPr>
          <a:xfrm>
            <a:off x="106189" y="78231"/>
            <a:ext cx="11039380" cy="990600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6C489-7582-7AC1-D7EA-193A0ECC31A1}"/>
              </a:ext>
            </a:extLst>
          </p:cNvPr>
          <p:cNvGrpSpPr/>
          <p:nvPr/>
        </p:nvGrpSpPr>
        <p:grpSpPr>
          <a:xfrm>
            <a:off x="8606897" y="1200477"/>
            <a:ext cx="2667000" cy="914400"/>
            <a:chOff x="3154679" y="1240094"/>
            <a:chExt cx="2667000" cy="1143000"/>
          </a:xfrm>
          <a:solidFill>
            <a:schemeClr val="accent5">
              <a:lumMod val="75000"/>
            </a:schemeClr>
          </a:solidFill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B6E59544-89E3-8A0A-42A8-45E9F6ED9966}"/>
                </a:ext>
              </a:extLst>
            </p:cNvPr>
            <p:cNvSpPr/>
            <p:nvPr/>
          </p:nvSpPr>
          <p:spPr>
            <a:xfrm>
              <a:off x="3154679" y="1240094"/>
              <a:ext cx="2667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FA0022-4D43-A418-0890-A3C7A1AAFE11}"/>
                </a:ext>
              </a:extLst>
            </p:cNvPr>
            <p:cNvSpPr/>
            <p:nvPr/>
          </p:nvSpPr>
          <p:spPr>
            <a:xfrm>
              <a:off x="3812864" y="1285583"/>
              <a:ext cx="2007281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9CE7563-A19A-52FE-D0BB-BF04D26BCD85}"/>
              </a:ext>
            </a:extLst>
          </p:cNvPr>
          <p:cNvSpPr/>
          <p:nvPr/>
        </p:nvSpPr>
        <p:spPr>
          <a:xfrm>
            <a:off x="457200" y="1810077"/>
            <a:ext cx="17727097" cy="272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tứ diện ABCD. Trong các mặt phẳng chứa các mặt của tứ diện, hãy cho biết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thẳng AB cắt các mặt phẳng nào?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thẳng AB nằm trong các mặt phẳng nào?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Callout 12">
            <a:extLst>
              <a:ext uri="{FF2B5EF4-FFF2-40B4-BE49-F238E27FC236}">
                <a16:creationId xmlns:a16="http://schemas.microsoft.com/office/drawing/2014/main" id="{912C37B4-FD06-8CF8-24D0-80B4034D6DAE}"/>
              </a:ext>
            </a:extLst>
          </p:cNvPr>
          <p:cNvSpPr/>
          <p:nvPr/>
        </p:nvSpPr>
        <p:spPr>
          <a:xfrm>
            <a:off x="8347600" y="4838700"/>
            <a:ext cx="1592797" cy="7620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69FD15-501D-0B38-8E52-D98D71F0695F}"/>
              </a:ext>
            </a:extLst>
          </p:cNvPr>
          <p:cNvSpPr/>
          <p:nvPr/>
        </p:nvSpPr>
        <p:spPr>
          <a:xfrm>
            <a:off x="560902" y="6114514"/>
            <a:ext cx="1056429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lnSpc>
                <a:spcPct val="150000"/>
              </a:lnSpc>
              <a:buFontTx/>
              <a:buAutoNum type="alphaLcParenR"/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thẳng AB cắt các mặt phẳng (ACD) và (BCD).</a:t>
            </a:r>
          </a:p>
          <a:p>
            <a:pPr marL="742950" lvl="0" indent="-742950" algn="just">
              <a:lnSpc>
                <a:spcPct val="150000"/>
              </a:lnSpc>
              <a:buFontTx/>
              <a:buAutoNum type="alphaLcParenR"/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 thẳng AB nằm trong các mặt phẳng (ABC) và (ABD).</a:t>
            </a:r>
            <a:endParaRPr lang="en-US" sz="3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C16271-89A6-B71A-D41D-5F6B18957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976" y="232109"/>
            <a:ext cx="1399835" cy="1174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F582B-E0A3-594D-958E-DEB1298BA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4816385"/>
            <a:ext cx="5043385" cy="474671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3F15501-DECA-ADDD-E9D9-BF6453E74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6528">
            <a:off x="16883884" y="8906237"/>
            <a:ext cx="1007803" cy="15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4374</TotalTime>
  <Words>1292</Words>
  <Application>Microsoft Office PowerPoint</Application>
  <PresentationFormat>Custom</PresentationFormat>
  <Paragraphs>95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Londrina Solid</vt:lpstr>
      <vt:lpstr>Cambria Math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Square Numbers and Multiplication Math quiz </dc:title>
  <cp:lastModifiedBy>Administrator</cp:lastModifiedBy>
  <cp:revision>66</cp:revision>
  <dcterms:created xsi:type="dcterms:W3CDTF">2006-08-16T00:00:00Z</dcterms:created>
  <dcterms:modified xsi:type="dcterms:W3CDTF">2025-01-31T15:18:22Z</dcterms:modified>
  <dc:identifier>DAFnqfSk2mY</dc:identifier>
</cp:coreProperties>
</file>