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8" r:id="rId1"/>
    <p:sldMasterId id="2147483669" r:id="rId2"/>
  </p:sldMasterIdLst>
  <p:notesMasterIdLst>
    <p:notesMasterId r:id="rId24"/>
  </p:notesMasterIdLst>
  <p:sldIdLst>
    <p:sldId id="292" r:id="rId3"/>
    <p:sldId id="258" r:id="rId4"/>
    <p:sldId id="257" r:id="rId5"/>
    <p:sldId id="259" r:id="rId6"/>
    <p:sldId id="266" r:id="rId7"/>
    <p:sldId id="333" r:id="rId8"/>
    <p:sldId id="265" r:id="rId9"/>
    <p:sldId id="303" r:id="rId10"/>
    <p:sldId id="295" r:id="rId11"/>
    <p:sldId id="261" r:id="rId12"/>
    <p:sldId id="334" r:id="rId13"/>
    <p:sldId id="296" r:id="rId14"/>
    <p:sldId id="314" r:id="rId15"/>
    <p:sldId id="297" r:id="rId16"/>
    <p:sldId id="304" r:id="rId17"/>
    <p:sldId id="328" r:id="rId18"/>
    <p:sldId id="316" r:id="rId19"/>
    <p:sldId id="318" r:id="rId20"/>
    <p:sldId id="359" r:id="rId21"/>
    <p:sldId id="329" r:id="rId22"/>
    <p:sldId id="262" r:id="rId23"/>
  </p:sldIdLst>
  <p:sldSz cx="9144000" cy="5143500" type="screen16x9"/>
  <p:notesSz cx="6858000" cy="9144000"/>
  <p:embeddedFontLst>
    <p:embeddedFont>
      <p:font typeface="Bebas Neue" panose="020B0606020202050201" pitchFamily="34" charset="0"/>
      <p:regular r:id="rId25"/>
    </p:embeddedFont>
    <p:embeddedFont>
      <p:font typeface="Cambria Math" panose="02040503050406030204" pitchFamily="18" charset="0"/>
      <p:regular r:id="rId26"/>
    </p:embeddedFont>
    <p:embeddedFont>
      <p:font typeface="Mukta" panose="020B0604020202020204" charset="0"/>
      <p:regular r:id="rId27"/>
      <p:bold r:id="rId28"/>
    </p:embeddedFont>
    <p:embeddedFont>
      <p:font typeface="Open Sans"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153">
          <p15:clr>
            <a:srgbClr val="747775"/>
          </p15:clr>
        </p15:guide>
        <p15:guide id="2" pos="450">
          <p15:clr>
            <a:srgbClr val="747775"/>
          </p15:clr>
        </p15:guide>
        <p15:guide id="3" pos="5310">
          <p15:clr>
            <a:srgbClr val="747775"/>
          </p15:clr>
        </p15:guide>
        <p15:guide id="4" orient="horz" pos="337">
          <p15:clr>
            <a:srgbClr val="747775"/>
          </p15:clr>
        </p15:guide>
        <p15:guide id="5" orient="horz" pos="2903">
          <p15:clr>
            <a:srgbClr val="747775"/>
          </p15:clr>
        </p15:guide>
        <p15:guide id="6" pos="2784">
          <p15:clr>
            <a:srgbClr val="747775"/>
          </p15:clr>
        </p15:guide>
        <p15:guide id="7" orient="horz" pos="93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7EBF0"/>
    <a:srgbClr val="FFDF79"/>
    <a:srgbClr val="EA1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05922B-E36F-47E5-BDFF-12A170281F43}">
  <a:tblStyle styleId="{3C05922B-E36F-47E5-BDFF-12A170281F4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420" y="60"/>
      </p:cViewPr>
      <p:guideLst>
        <p:guide pos="3153"/>
        <p:guide pos="450"/>
        <p:guide pos="5310"/>
        <p:guide orient="horz" pos="337"/>
        <p:guide orient="horz" pos="2903"/>
        <p:guide pos="2784"/>
        <p:guide orient="horz" pos="9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cedb199af_3_5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4cedb199af_3_5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084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625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599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14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224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597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5400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413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5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4486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4cedb199af_3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4cedb199af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4ca28baaca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4ca28baaca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4ca28baaca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4ca28baaca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4ca28baaca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4ca28baaca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96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4cedb199af_3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4cedb199af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4cedb199af_3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4cedb199af_3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94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cedb199af_3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cedb199af_3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945450" y="2491500"/>
            <a:ext cx="4764900" cy="1734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3" name="Google Shape;53;p3"/>
          <p:cNvSpPr txBox="1">
            <a:spLocks noGrp="1"/>
          </p:cNvSpPr>
          <p:nvPr>
            <p:ph type="title" idx="2" hasCustomPrompt="1"/>
          </p:nvPr>
        </p:nvSpPr>
        <p:spPr>
          <a:xfrm>
            <a:off x="2655000" y="934100"/>
            <a:ext cx="13458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4" name="Google Shape;54;p3"/>
          <p:cNvGrpSpPr/>
          <p:nvPr/>
        </p:nvGrpSpPr>
        <p:grpSpPr>
          <a:xfrm rot="899946">
            <a:off x="8546382" y="1255366"/>
            <a:ext cx="927929" cy="1029966"/>
            <a:chOff x="4254950" y="1366725"/>
            <a:chExt cx="328525" cy="364650"/>
          </a:xfrm>
        </p:grpSpPr>
        <p:sp>
          <p:nvSpPr>
            <p:cNvPr id="55" name="Google Shape;55;p3"/>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8486924" y="704123"/>
            <a:ext cx="187474" cy="183369"/>
            <a:chOff x="1115663" y="1586275"/>
            <a:chExt cx="73075" cy="71475"/>
          </a:xfrm>
        </p:grpSpPr>
        <p:sp>
          <p:nvSpPr>
            <p:cNvPr id="63" name="Google Shape;63;p3"/>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25" name="Google Shape;125;p14"/>
          <p:cNvSpPr txBox="1">
            <a:spLocks noGrp="1"/>
          </p:cNvSpPr>
          <p:nvPr>
            <p:ph type="body" idx="1"/>
          </p:nvPr>
        </p:nvSpPr>
        <p:spPr>
          <a:xfrm>
            <a:off x="715100" y="1386200"/>
            <a:ext cx="3944400" cy="32223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2"/>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AutoNum type="alphaLcPeriod"/>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AutoNum type="arabicPeriod"/>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AutoNum type="alphaLcPeriod"/>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AutoNum type="romanLcPeriod"/>
              <a:defRPr>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
    <p:bg>
      <p:bgPr>
        <a:solidFill>
          <a:schemeClr val="dk2"/>
        </a:solidFill>
        <a:effectLst/>
      </p:bgPr>
    </p:bg>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dk2"/>
        </a:solidFill>
        <a:effectLst/>
      </p:bgPr>
    </p:bg>
    <p:spTree>
      <p:nvGrpSpPr>
        <p:cNvPr id="1" name="Shape 132"/>
        <p:cNvGrpSpPr/>
        <p:nvPr/>
      </p:nvGrpSpPr>
      <p:grpSpPr>
        <a:xfrm>
          <a:off x="0" y="0"/>
          <a:ext cx="0" cy="0"/>
          <a:chOff x="0" y="0"/>
          <a:chExt cx="0" cy="0"/>
        </a:xfrm>
      </p:grpSpPr>
      <p:sp>
        <p:nvSpPr>
          <p:cNvPr id="133" name="Google Shape;133;p17"/>
          <p:cNvSpPr txBox="1">
            <a:spLocks noGrp="1"/>
          </p:cNvSpPr>
          <p:nvPr>
            <p:ph type="ctrTitle"/>
          </p:nvPr>
        </p:nvSpPr>
        <p:spPr>
          <a:xfrm>
            <a:off x="2897400" y="618300"/>
            <a:ext cx="3349200" cy="94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4" name="Google Shape;134;p17"/>
          <p:cNvSpPr txBox="1">
            <a:spLocks noGrp="1"/>
          </p:cNvSpPr>
          <p:nvPr>
            <p:ph type="subTitle" idx="1"/>
          </p:nvPr>
        </p:nvSpPr>
        <p:spPr>
          <a:xfrm>
            <a:off x="2897400" y="1489800"/>
            <a:ext cx="3349200" cy="1438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5" name="Google Shape;135;p17"/>
          <p:cNvSpPr txBox="1"/>
          <p:nvPr/>
        </p:nvSpPr>
        <p:spPr>
          <a:xfrm>
            <a:off x="2897400" y="3461700"/>
            <a:ext cx="33492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a:solidFill>
                  <a:schemeClr val="dk1"/>
                </a:solidFill>
                <a:latin typeface="Mukta"/>
                <a:ea typeface="Mukta"/>
                <a:cs typeface="Mukta"/>
                <a:sym typeface="Mukta"/>
              </a:rPr>
              <a:t>CREDITS: This presentation template was created by </a:t>
            </a:r>
            <a:r>
              <a:rPr lang="en" sz="1000" b="1">
                <a:solidFill>
                  <a:schemeClr val="dk1"/>
                </a:solidFill>
                <a:uFill>
                  <a:noFill/>
                </a:uFill>
                <a:latin typeface="Mukta"/>
                <a:ea typeface="Mukta"/>
                <a:cs typeface="Mukta"/>
                <a:sym typeface="Mukta"/>
                <a:hlinkClick r:id="rId2">
                  <a:extLst>
                    <a:ext uri="{A12FA001-AC4F-418D-AE19-62706E023703}">
                      <ahyp:hlinkClr xmlns:ahyp="http://schemas.microsoft.com/office/drawing/2018/hyperlinkcolor" val="tx"/>
                    </a:ext>
                  </a:extLst>
                </a:hlinkClick>
              </a:rPr>
              <a:t>Slidesgo</a:t>
            </a:r>
            <a:r>
              <a:rPr lang="en" sz="1000">
                <a:solidFill>
                  <a:schemeClr val="dk1"/>
                </a:solidFill>
                <a:latin typeface="Mukta"/>
                <a:ea typeface="Mukta"/>
                <a:cs typeface="Mukta"/>
                <a:sym typeface="Mukta"/>
              </a:rPr>
              <a:t>, and includes icons by </a:t>
            </a:r>
            <a:r>
              <a:rPr lang="en" sz="1000" b="1">
                <a:solidFill>
                  <a:schemeClr val="dk1"/>
                </a:solidFill>
                <a:uFill>
                  <a:noFill/>
                </a:uFill>
                <a:latin typeface="Mukta"/>
                <a:ea typeface="Mukta"/>
                <a:cs typeface="Mukta"/>
                <a:sym typeface="Mukta"/>
                <a:hlinkClick r:id="rId3">
                  <a:extLst>
                    <a:ext uri="{A12FA001-AC4F-418D-AE19-62706E023703}">
                      <ahyp:hlinkClr xmlns:ahyp="http://schemas.microsoft.com/office/drawing/2018/hyperlinkcolor" val="tx"/>
                    </a:ext>
                  </a:extLst>
                </a:hlinkClick>
              </a:rPr>
              <a:t>Flaticon</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infographics &amp; images by </a:t>
            </a:r>
            <a:r>
              <a:rPr lang="en" sz="1000" b="1">
                <a:solidFill>
                  <a:schemeClr val="dk1"/>
                </a:solidFill>
                <a:uFill>
                  <a:noFill/>
                </a:uFill>
                <a:latin typeface="Mukta"/>
                <a:ea typeface="Mukta"/>
                <a:cs typeface="Mukta"/>
                <a:sym typeface="Mukta"/>
                <a:hlinkClick r:id="rId4">
                  <a:extLst>
                    <a:ext uri="{A12FA001-AC4F-418D-AE19-62706E023703}">
                      <ahyp:hlinkClr xmlns:ahyp="http://schemas.microsoft.com/office/drawing/2018/hyperlinkcolor" val="tx"/>
                    </a:ext>
                  </a:extLst>
                </a:hlinkClick>
              </a:rPr>
              <a:t>Freepik</a:t>
            </a:r>
            <a:r>
              <a:rPr lang="en" sz="1000" b="1">
                <a:solidFill>
                  <a:schemeClr val="dk1"/>
                </a:solidFill>
                <a:latin typeface="Mukta"/>
                <a:ea typeface="Mukta"/>
                <a:cs typeface="Mukta"/>
                <a:sym typeface="Mukta"/>
              </a:rPr>
              <a:t> </a:t>
            </a:r>
            <a:r>
              <a:rPr lang="en" sz="1000">
                <a:solidFill>
                  <a:schemeClr val="dk1"/>
                </a:solidFill>
                <a:latin typeface="Mukta"/>
                <a:ea typeface="Mukta"/>
                <a:cs typeface="Mukta"/>
                <a:sym typeface="Mukta"/>
              </a:rPr>
              <a:t>and content by </a:t>
            </a:r>
            <a:r>
              <a:rPr lang="en" sz="1000" b="1">
                <a:solidFill>
                  <a:schemeClr val="dk1"/>
                </a:solidFill>
                <a:latin typeface="Mukta"/>
                <a:ea typeface="Mukta"/>
                <a:cs typeface="Mukta"/>
                <a:sym typeface="Mukta"/>
              </a:rPr>
              <a:t>Swetha Tandri</a:t>
            </a:r>
            <a:endParaRPr sz="1000" b="1">
              <a:solidFill>
                <a:schemeClr val="dk1"/>
              </a:solidFill>
              <a:latin typeface="Mukta"/>
              <a:ea typeface="Mukta"/>
              <a:cs typeface="Mukta"/>
              <a:sym typeface="Mukta"/>
            </a:endParaRPr>
          </a:p>
        </p:txBody>
      </p:sp>
      <p:grpSp>
        <p:nvGrpSpPr>
          <p:cNvPr id="136" name="Google Shape;136;p17"/>
          <p:cNvGrpSpPr/>
          <p:nvPr/>
        </p:nvGrpSpPr>
        <p:grpSpPr>
          <a:xfrm rot="-9900033">
            <a:off x="748294" y="4326629"/>
            <a:ext cx="1199147" cy="1021902"/>
            <a:chOff x="1549550" y="921575"/>
            <a:chExt cx="428425" cy="365100"/>
          </a:xfrm>
        </p:grpSpPr>
        <p:sp>
          <p:nvSpPr>
            <p:cNvPr id="137" name="Google Shape;137;p17"/>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7"/>
          <p:cNvSpPr/>
          <p:nvPr/>
        </p:nvSpPr>
        <p:spPr>
          <a:xfrm>
            <a:off x="484225" y="2823014"/>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 name="Google Shape;148;p17"/>
          <p:cNvGrpSpPr/>
          <p:nvPr/>
        </p:nvGrpSpPr>
        <p:grpSpPr>
          <a:xfrm rot="-8999983">
            <a:off x="541673" y="3114016"/>
            <a:ext cx="582660" cy="930578"/>
            <a:chOff x="824413" y="1506275"/>
            <a:chExt cx="218800" cy="349450"/>
          </a:xfrm>
        </p:grpSpPr>
        <p:sp>
          <p:nvSpPr>
            <p:cNvPr id="149" name="Google Shape;149;p17"/>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17"/>
          <p:cNvGrpSpPr/>
          <p:nvPr/>
        </p:nvGrpSpPr>
        <p:grpSpPr>
          <a:xfrm rot="-899976">
            <a:off x="6984387" y="-401507"/>
            <a:ext cx="1256238" cy="1345180"/>
            <a:chOff x="863425" y="2507500"/>
            <a:chExt cx="471750" cy="505150"/>
          </a:xfrm>
        </p:grpSpPr>
        <p:sp>
          <p:nvSpPr>
            <p:cNvPr id="157" name="Google Shape;157;p17"/>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7"/>
          <p:cNvGrpSpPr/>
          <p:nvPr/>
        </p:nvGrpSpPr>
        <p:grpSpPr>
          <a:xfrm>
            <a:off x="8511074" y="845226"/>
            <a:ext cx="1185323" cy="1342235"/>
            <a:chOff x="443025" y="893050"/>
            <a:chExt cx="445125" cy="504050"/>
          </a:xfrm>
        </p:grpSpPr>
        <p:sp>
          <p:nvSpPr>
            <p:cNvPr id="169" name="Google Shape;169;p17"/>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7"/>
          <p:cNvSpPr/>
          <p:nvPr/>
        </p:nvSpPr>
        <p:spPr>
          <a:xfrm>
            <a:off x="8652837" y="-108021"/>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7638650" y="1754341"/>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66838" y="45447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accent6"/>
        </a:solidFill>
        <a:effectLst/>
      </p:bgPr>
    </p:bg>
    <p:spTree>
      <p:nvGrpSpPr>
        <p:cNvPr id="1" name="Shape 180"/>
        <p:cNvGrpSpPr/>
        <p:nvPr/>
      </p:nvGrpSpPr>
      <p:grpSpPr>
        <a:xfrm>
          <a:off x="0" y="0"/>
          <a:ext cx="0" cy="0"/>
          <a:chOff x="0" y="0"/>
          <a:chExt cx="0" cy="0"/>
        </a:xfrm>
      </p:grpSpPr>
      <p:grpSp>
        <p:nvGrpSpPr>
          <p:cNvPr id="181" name="Google Shape;181;p18"/>
          <p:cNvGrpSpPr/>
          <p:nvPr/>
        </p:nvGrpSpPr>
        <p:grpSpPr>
          <a:xfrm rot="-1800001">
            <a:off x="6724346" y="-133192"/>
            <a:ext cx="691766" cy="1123687"/>
            <a:chOff x="4557550" y="704650"/>
            <a:chExt cx="244925" cy="397850"/>
          </a:xfrm>
        </p:grpSpPr>
        <p:sp>
          <p:nvSpPr>
            <p:cNvPr id="182" name="Google Shape;182;p18"/>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8"/>
          <p:cNvGrpSpPr/>
          <p:nvPr/>
        </p:nvGrpSpPr>
        <p:grpSpPr>
          <a:xfrm rot="899946">
            <a:off x="7804582" y="1341191"/>
            <a:ext cx="927929" cy="1029966"/>
            <a:chOff x="4254950" y="1366725"/>
            <a:chExt cx="328525" cy="364650"/>
          </a:xfrm>
        </p:grpSpPr>
        <p:sp>
          <p:nvSpPr>
            <p:cNvPr id="190" name="Google Shape;190;p18"/>
            <p:cNvSpPr/>
            <p:nvPr/>
          </p:nvSpPr>
          <p:spPr>
            <a:xfrm>
              <a:off x="4272775" y="1428450"/>
              <a:ext cx="274250" cy="299925"/>
            </a:xfrm>
            <a:custGeom>
              <a:avLst/>
              <a:gdLst/>
              <a:ahLst/>
              <a:cxnLst/>
              <a:rect l="l" t="t" r="r" b="b"/>
              <a:pathLst>
                <a:path w="10970" h="11997" extrusionOk="0">
                  <a:moveTo>
                    <a:pt x="9177" y="1"/>
                  </a:moveTo>
                  <a:lnTo>
                    <a:pt x="431" y="10027"/>
                  </a:lnTo>
                  <a:cubicBezTo>
                    <a:pt x="0" y="10522"/>
                    <a:pt x="51" y="11272"/>
                    <a:pt x="546" y="11704"/>
                  </a:cubicBezTo>
                  <a:cubicBezTo>
                    <a:pt x="771" y="11901"/>
                    <a:pt x="1049" y="11997"/>
                    <a:pt x="1326" y="11997"/>
                  </a:cubicBezTo>
                  <a:cubicBezTo>
                    <a:pt x="1658" y="11997"/>
                    <a:pt x="1988" y="11859"/>
                    <a:pt x="2223" y="11589"/>
                  </a:cubicBezTo>
                  <a:lnTo>
                    <a:pt x="10970" y="1563"/>
                  </a:lnTo>
                  <a:lnTo>
                    <a:pt x="10968" y="1563"/>
                  </a:lnTo>
                  <a:lnTo>
                    <a:pt x="91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4254950" y="1422325"/>
              <a:ext cx="283775" cy="309050"/>
            </a:xfrm>
            <a:custGeom>
              <a:avLst/>
              <a:gdLst/>
              <a:ahLst/>
              <a:cxnLst/>
              <a:rect l="l" t="t" r="r" b="b"/>
              <a:pathLst>
                <a:path w="11351" h="12362" extrusionOk="0">
                  <a:moveTo>
                    <a:pt x="9360" y="427"/>
                  </a:moveTo>
                  <a:lnTo>
                    <a:pt x="10923" y="1792"/>
                  </a:lnTo>
                  <a:lnTo>
                    <a:pt x="2277" y="11704"/>
                  </a:lnTo>
                  <a:cubicBezTo>
                    <a:pt x="2096" y="11913"/>
                    <a:pt x="1844" y="12039"/>
                    <a:pt x="1567" y="12057"/>
                  </a:cubicBezTo>
                  <a:cubicBezTo>
                    <a:pt x="1544" y="12058"/>
                    <a:pt x="1520" y="12059"/>
                    <a:pt x="1497" y="12059"/>
                  </a:cubicBezTo>
                  <a:cubicBezTo>
                    <a:pt x="1245" y="12059"/>
                    <a:pt x="1005" y="11971"/>
                    <a:pt x="814" y="11804"/>
                  </a:cubicBezTo>
                  <a:cubicBezTo>
                    <a:pt x="604" y="11622"/>
                    <a:pt x="479" y="11369"/>
                    <a:pt x="461" y="11093"/>
                  </a:cubicBezTo>
                  <a:cubicBezTo>
                    <a:pt x="441" y="10816"/>
                    <a:pt x="531" y="10548"/>
                    <a:pt x="713" y="10339"/>
                  </a:cubicBezTo>
                  <a:lnTo>
                    <a:pt x="9360" y="427"/>
                  </a:lnTo>
                  <a:close/>
                  <a:moveTo>
                    <a:pt x="9331" y="1"/>
                  </a:moveTo>
                  <a:lnTo>
                    <a:pt x="486" y="10140"/>
                  </a:lnTo>
                  <a:cubicBezTo>
                    <a:pt x="0" y="10698"/>
                    <a:pt x="57" y="11546"/>
                    <a:pt x="615" y="12031"/>
                  </a:cubicBezTo>
                  <a:cubicBezTo>
                    <a:pt x="861" y="12247"/>
                    <a:pt x="1169" y="12362"/>
                    <a:pt x="1494" y="12362"/>
                  </a:cubicBezTo>
                  <a:cubicBezTo>
                    <a:pt x="1525" y="12362"/>
                    <a:pt x="1557" y="12362"/>
                    <a:pt x="1586" y="12359"/>
                  </a:cubicBezTo>
                  <a:cubicBezTo>
                    <a:pt x="1944" y="12335"/>
                    <a:pt x="2271" y="12172"/>
                    <a:pt x="2506" y="11903"/>
                  </a:cubicBezTo>
                  <a:lnTo>
                    <a:pt x="11351" y="1762"/>
                  </a:lnTo>
                  <a:lnTo>
                    <a:pt x="9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4260075" y="1538325"/>
              <a:ext cx="107750" cy="131850"/>
            </a:xfrm>
            <a:custGeom>
              <a:avLst/>
              <a:gdLst/>
              <a:ahLst/>
              <a:cxnLst/>
              <a:rect l="l" t="t" r="r" b="b"/>
              <a:pathLst>
                <a:path w="4310" h="5274" extrusionOk="0">
                  <a:moveTo>
                    <a:pt x="4083" y="1"/>
                  </a:moveTo>
                  <a:lnTo>
                    <a:pt x="0" y="4681"/>
                  </a:lnTo>
                  <a:lnTo>
                    <a:pt x="680" y="5273"/>
                  </a:lnTo>
                  <a:lnTo>
                    <a:pt x="879" y="5044"/>
                  </a:lnTo>
                  <a:lnTo>
                    <a:pt x="428" y="4651"/>
                  </a:lnTo>
                  <a:lnTo>
                    <a:pt x="4310" y="200"/>
                  </a:lnTo>
                  <a:lnTo>
                    <a:pt x="4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4293450" y="1678800"/>
              <a:ext cx="33550" cy="30650"/>
            </a:xfrm>
            <a:custGeom>
              <a:avLst/>
              <a:gdLst/>
              <a:ahLst/>
              <a:cxnLst/>
              <a:rect l="l" t="t" r="r" b="b"/>
              <a:pathLst>
                <a:path w="1342" h="1226" extrusionOk="0">
                  <a:moveTo>
                    <a:pt x="199" y="1"/>
                  </a:moveTo>
                  <a:lnTo>
                    <a:pt x="0" y="228"/>
                  </a:lnTo>
                  <a:lnTo>
                    <a:pt x="1142" y="1225"/>
                  </a:lnTo>
                  <a:lnTo>
                    <a:pt x="1341" y="997"/>
                  </a:lnTo>
                  <a:lnTo>
                    <a:pt x="19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4489800" y="1415500"/>
              <a:ext cx="53350" cy="50800"/>
            </a:xfrm>
            <a:custGeom>
              <a:avLst/>
              <a:gdLst/>
              <a:ahLst/>
              <a:cxnLst/>
              <a:rect l="l" t="t" r="r" b="b"/>
              <a:pathLst>
                <a:path w="2134" h="2032" extrusionOk="0">
                  <a:moveTo>
                    <a:pt x="655" y="428"/>
                  </a:moveTo>
                  <a:lnTo>
                    <a:pt x="1707" y="1344"/>
                  </a:lnTo>
                  <a:lnTo>
                    <a:pt x="1479" y="1604"/>
                  </a:lnTo>
                  <a:lnTo>
                    <a:pt x="428" y="688"/>
                  </a:lnTo>
                  <a:lnTo>
                    <a:pt x="655" y="428"/>
                  </a:lnTo>
                  <a:close/>
                  <a:moveTo>
                    <a:pt x="627" y="0"/>
                  </a:moveTo>
                  <a:lnTo>
                    <a:pt x="0" y="718"/>
                  </a:lnTo>
                  <a:lnTo>
                    <a:pt x="1509" y="2032"/>
                  </a:lnTo>
                  <a:lnTo>
                    <a:pt x="2133" y="1316"/>
                  </a:lnTo>
                  <a:lnTo>
                    <a:pt x="6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a:off x="4548125" y="1366725"/>
              <a:ext cx="35350" cy="35000"/>
            </a:xfrm>
            <a:custGeom>
              <a:avLst/>
              <a:gdLst/>
              <a:ahLst/>
              <a:cxnLst/>
              <a:rect l="l" t="t" r="r" b="b"/>
              <a:pathLst>
                <a:path w="1414" h="1400" extrusionOk="0">
                  <a:moveTo>
                    <a:pt x="906" y="303"/>
                  </a:moveTo>
                  <a:cubicBezTo>
                    <a:pt x="942" y="303"/>
                    <a:pt x="978" y="317"/>
                    <a:pt x="1005" y="341"/>
                  </a:cubicBezTo>
                  <a:cubicBezTo>
                    <a:pt x="1068" y="396"/>
                    <a:pt x="1075" y="492"/>
                    <a:pt x="1020" y="556"/>
                  </a:cubicBezTo>
                  <a:lnTo>
                    <a:pt x="657" y="972"/>
                  </a:lnTo>
                  <a:lnTo>
                    <a:pt x="427" y="772"/>
                  </a:lnTo>
                  <a:lnTo>
                    <a:pt x="791" y="356"/>
                  </a:lnTo>
                  <a:cubicBezTo>
                    <a:pt x="817" y="325"/>
                    <a:pt x="854" y="307"/>
                    <a:pt x="895" y="304"/>
                  </a:cubicBezTo>
                  <a:cubicBezTo>
                    <a:pt x="898" y="304"/>
                    <a:pt x="902" y="303"/>
                    <a:pt x="906" y="303"/>
                  </a:cubicBezTo>
                  <a:close/>
                  <a:moveTo>
                    <a:pt x="908" y="1"/>
                  </a:moveTo>
                  <a:cubicBezTo>
                    <a:pt x="897" y="1"/>
                    <a:pt x="886" y="1"/>
                    <a:pt x="875" y="2"/>
                  </a:cubicBezTo>
                  <a:cubicBezTo>
                    <a:pt x="754" y="11"/>
                    <a:pt x="642" y="65"/>
                    <a:pt x="563" y="157"/>
                  </a:cubicBezTo>
                  <a:lnTo>
                    <a:pt x="1" y="802"/>
                  </a:lnTo>
                  <a:lnTo>
                    <a:pt x="685" y="1400"/>
                  </a:lnTo>
                  <a:lnTo>
                    <a:pt x="1249" y="755"/>
                  </a:lnTo>
                  <a:cubicBezTo>
                    <a:pt x="1413" y="565"/>
                    <a:pt x="1394" y="278"/>
                    <a:pt x="1204" y="112"/>
                  </a:cubicBezTo>
                  <a:cubicBezTo>
                    <a:pt x="1121" y="41"/>
                    <a:pt x="1016"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4504525" y="1379850"/>
              <a:ext cx="67100" cy="69550"/>
            </a:xfrm>
            <a:custGeom>
              <a:avLst/>
              <a:gdLst/>
              <a:ahLst/>
              <a:cxnLst/>
              <a:rect l="l" t="t" r="r" b="b"/>
              <a:pathLst>
                <a:path w="2684" h="2782" extrusionOk="0">
                  <a:moveTo>
                    <a:pt x="1887" y="0"/>
                  </a:moveTo>
                  <a:lnTo>
                    <a:pt x="0" y="1472"/>
                  </a:lnTo>
                  <a:lnTo>
                    <a:pt x="187" y="1712"/>
                  </a:lnTo>
                  <a:lnTo>
                    <a:pt x="1876" y="392"/>
                  </a:lnTo>
                  <a:lnTo>
                    <a:pt x="2299" y="759"/>
                  </a:lnTo>
                  <a:lnTo>
                    <a:pt x="1241" y="2634"/>
                  </a:lnTo>
                  <a:lnTo>
                    <a:pt x="1504" y="2782"/>
                  </a:lnTo>
                  <a:lnTo>
                    <a:pt x="2683" y="694"/>
                  </a:lnTo>
                  <a:lnTo>
                    <a:pt x="1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18"/>
          <p:cNvSpPr/>
          <p:nvPr/>
        </p:nvSpPr>
        <p:spPr>
          <a:xfrm>
            <a:off x="6897112" y="16044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18"/>
          <p:cNvGrpSpPr/>
          <p:nvPr/>
        </p:nvGrpSpPr>
        <p:grpSpPr>
          <a:xfrm>
            <a:off x="8428899" y="559810"/>
            <a:ext cx="187474" cy="183369"/>
            <a:chOff x="1115663" y="1586275"/>
            <a:chExt cx="73075" cy="71475"/>
          </a:xfrm>
        </p:grpSpPr>
        <p:sp>
          <p:nvSpPr>
            <p:cNvPr id="199" name="Google Shape;199;p18"/>
            <p:cNvSpPr/>
            <p:nvPr/>
          </p:nvSpPr>
          <p:spPr>
            <a:xfrm>
              <a:off x="1115663" y="1586950"/>
              <a:ext cx="71425" cy="70200"/>
            </a:xfrm>
            <a:custGeom>
              <a:avLst/>
              <a:gdLst/>
              <a:ahLst/>
              <a:cxnLst/>
              <a:rect l="l" t="t" r="r" b="b"/>
              <a:pathLst>
                <a:path w="2857" h="2808" extrusionOk="0">
                  <a:moveTo>
                    <a:pt x="2395" y="314"/>
                  </a:moveTo>
                  <a:cubicBezTo>
                    <a:pt x="2434" y="314"/>
                    <a:pt x="2470" y="329"/>
                    <a:pt x="2497" y="356"/>
                  </a:cubicBezTo>
                  <a:cubicBezTo>
                    <a:pt x="2524" y="383"/>
                    <a:pt x="2539" y="419"/>
                    <a:pt x="2539" y="457"/>
                  </a:cubicBezTo>
                  <a:cubicBezTo>
                    <a:pt x="2539" y="495"/>
                    <a:pt x="2524" y="531"/>
                    <a:pt x="2497" y="558"/>
                  </a:cubicBezTo>
                  <a:lnTo>
                    <a:pt x="606" y="2447"/>
                  </a:lnTo>
                  <a:cubicBezTo>
                    <a:pt x="578" y="2475"/>
                    <a:pt x="541" y="2489"/>
                    <a:pt x="505" y="2489"/>
                  </a:cubicBezTo>
                  <a:cubicBezTo>
                    <a:pt x="468" y="2489"/>
                    <a:pt x="432" y="2475"/>
                    <a:pt x="404" y="2447"/>
                  </a:cubicBezTo>
                  <a:cubicBezTo>
                    <a:pt x="349" y="2392"/>
                    <a:pt x="349" y="2301"/>
                    <a:pt x="404" y="2245"/>
                  </a:cubicBezTo>
                  <a:lnTo>
                    <a:pt x="2295" y="356"/>
                  </a:lnTo>
                  <a:cubicBezTo>
                    <a:pt x="2322" y="329"/>
                    <a:pt x="2358" y="314"/>
                    <a:pt x="2395" y="314"/>
                  </a:cubicBezTo>
                  <a:close/>
                  <a:moveTo>
                    <a:pt x="2395" y="0"/>
                  </a:moveTo>
                  <a:cubicBezTo>
                    <a:pt x="2275" y="0"/>
                    <a:pt x="2156" y="44"/>
                    <a:pt x="2069" y="132"/>
                  </a:cubicBezTo>
                  <a:lnTo>
                    <a:pt x="180" y="2021"/>
                  </a:lnTo>
                  <a:cubicBezTo>
                    <a:pt x="0" y="2200"/>
                    <a:pt x="0" y="2493"/>
                    <a:pt x="180" y="2673"/>
                  </a:cubicBezTo>
                  <a:cubicBezTo>
                    <a:pt x="269" y="2762"/>
                    <a:pt x="387" y="2807"/>
                    <a:pt x="506" y="2807"/>
                  </a:cubicBezTo>
                  <a:cubicBezTo>
                    <a:pt x="624" y="2807"/>
                    <a:pt x="742" y="2762"/>
                    <a:pt x="831" y="2673"/>
                  </a:cubicBezTo>
                  <a:lnTo>
                    <a:pt x="2721" y="783"/>
                  </a:lnTo>
                  <a:cubicBezTo>
                    <a:pt x="2808" y="697"/>
                    <a:pt x="2857" y="580"/>
                    <a:pt x="2857" y="457"/>
                  </a:cubicBezTo>
                  <a:cubicBezTo>
                    <a:pt x="2857" y="333"/>
                    <a:pt x="2808" y="218"/>
                    <a:pt x="2721" y="132"/>
                  </a:cubicBezTo>
                  <a:cubicBezTo>
                    <a:pt x="2634" y="44"/>
                    <a:pt x="2515" y="0"/>
                    <a:pt x="2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8"/>
            <p:cNvSpPr/>
            <p:nvPr/>
          </p:nvSpPr>
          <p:spPr>
            <a:xfrm>
              <a:off x="1159763" y="1628750"/>
              <a:ext cx="28975" cy="29000"/>
            </a:xfrm>
            <a:custGeom>
              <a:avLst/>
              <a:gdLst/>
              <a:ahLst/>
              <a:cxnLst/>
              <a:rect l="l" t="t" r="r" b="b"/>
              <a:pathLst>
                <a:path w="1159" h="1160" extrusionOk="0">
                  <a:moveTo>
                    <a:pt x="579" y="319"/>
                  </a:moveTo>
                  <a:cubicBezTo>
                    <a:pt x="724" y="319"/>
                    <a:pt x="840" y="436"/>
                    <a:pt x="840" y="581"/>
                  </a:cubicBezTo>
                  <a:cubicBezTo>
                    <a:pt x="840" y="724"/>
                    <a:pt x="724" y="841"/>
                    <a:pt x="579" y="841"/>
                  </a:cubicBezTo>
                  <a:cubicBezTo>
                    <a:pt x="435" y="841"/>
                    <a:pt x="319" y="724"/>
                    <a:pt x="319" y="581"/>
                  </a:cubicBezTo>
                  <a:cubicBezTo>
                    <a:pt x="319" y="436"/>
                    <a:pt x="435" y="319"/>
                    <a:pt x="579" y="319"/>
                  </a:cubicBezTo>
                  <a:close/>
                  <a:moveTo>
                    <a:pt x="579" y="1"/>
                  </a:moveTo>
                  <a:cubicBezTo>
                    <a:pt x="260" y="1"/>
                    <a:pt x="0" y="261"/>
                    <a:pt x="0" y="581"/>
                  </a:cubicBezTo>
                  <a:cubicBezTo>
                    <a:pt x="0" y="899"/>
                    <a:pt x="260" y="1159"/>
                    <a:pt x="579" y="1159"/>
                  </a:cubicBezTo>
                  <a:cubicBezTo>
                    <a:pt x="899" y="1159"/>
                    <a:pt x="1159" y="899"/>
                    <a:pt x="1159" y="581"/>
                  </a:cubicBezTo>
                  <a:cubicBezTo>
                    <a:pt x="1159" y="261"/>
                    <a:pt x="899"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8"/>
            <p:cNvSpPr/>
            <p:nvPr/>
          </p:nvSpPr>
          <p:spPr>
            <a:xfrm>
              <a:off x="1116138" y="1586275"/>
              <a:ext cx="29000" cy="28975"/>
            </a:xfrm>
            <a:custGeom>
              <a:avLst/>
              <a:gdLst/>
              <a:ahLst/>
              <a:cxnLst/>
              <a:rect l="l" t="t" r="r" b="b"/>
              <a:pathLst>
                <a:path w="1160" h="1159" extrusionOk="0">
                  <a:moveTo>
                    <a:pt x="579" y="317"/>
                  </a:moveTo>
                  <a:cubicBezTo>
                    <a:pt x="724" y="317"/>
                    <a:pt x="841" y="435"/>
                    <a:pt x="841" y="579"/>
                  </a:cubicBezTo>
                  <a:cubicBezTo>
                    <a:pt x="841" y="724"/>
                    <a:pt x="724" y="840"/>
                    <a:pt x="579" y="840"/>
                  </a:cubicBezTo>
                  <a:cubicBezTo>
                    <a:pt x="436" y="840"/>
                    <a:pt x="319" y="724"/>
                    <a:pt x="319" y="579"/>
                  </a:cubicBezTo>
                  <a:cubicBezTo>
                    <a:pt x="319" y="435"/>
                    <a:pt x="436" y="317"/>
                    <a:pt x="579" y="317"/>
                  </a:cubicBezTo>
                  <a:close/>
                  <a:moveTo>
                    <a:pt x="579" y="0"/>
                  </a:moveTo>
                  <a:cubicBezTo>
                    <a:pt x="261" y="0"/>
                    <a:pt x="1" y="259"/>
                    <a:pt x="1" y="579"/>
                  </a:cubicBezTo>
                  <a:cubicBezTo>
                    <a:pt x="1" y="898"/>
                    <a:pt x="261" y="1159"/>
                    <a:pt x="579" y="1159"/>
                  </a:cubicBezTo>
                  <a:cubicBezTo>
                    <a:pt x="899" y="1159"/>
                    <a:pt x="1159" y="898"/>
                    <a:pt x="1159" y="579"/>
                  </a:cubicBezTo>
                  <a:cubicBezTo>
                    <a:pt x="1159" y="259"/>
                    <a:pt x="899"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202"/>
        <p:cNvGrpSpPr/>
        <p:nvPr/>
      </p:nvGrpSpPr>
      <p:grpSpPr>
        <a:xfrm>
          <a:off x="0" y="0"/>
          <a:ext cx="0" cy="0"/>
          <a:chOff x="0" y="0"/>
          <a:chExt cx="0" cy="0"/>
        </a:xfrm>
      </p:grpSpPr>
      <p:grpSp>
        <p:nvGrpSpPr>
          <p:cNvPr id="203" name="Google Shape;203;p19"/>
          <p:cNvGrpSpPr/>
          <p:nvPr/>
        </p:nvGrpSpPr>
        <p:grpSpPr>
          <a:xfrm rot="-9900033">
            <a:off x="748294" y="4435129"/>
            <a:ext cx="1199147" cy="1021902"/>
            <a:chOff x="1549550" y="921575"/>
            <a:chExt cx="428425" cy="365100"/>
          </a:xfrm>
        </p:grpSpPr>
        <p:sp>
          <p:nvSpPr>
            <p:cNvPr id="204" name="Google Shape;204;p19"/>
            <p:cNvSpPr/>
            <p:nvPr/>
          </p:nvSpPr>
          <p:spPr>
            <a:xfrm>
              <a:off x="1569875" y="943275"/>
              <a:ext cx="408100" cy="248175"/>
            </a:xfrm>
            <a:custGeom>
              <a:avLst/>
              <a:gdLst/>
              <a:ahLst/>
              <a:cxnLst/>
              <a:rect l="l" t="t" r="r" b="b"/>
              <a:pathLst>
                <a:path w="16324" h="9927" extrusionOk="0">
                  <a:moveTo>
                    <a:pt x="1058" y="1"/>
                  </a:moveTo>
                  <a:lnTo>
                    <a:pt x="1" y="2047"/>
                  </a:lnTo>
                  <a:lnTo>
                    <a:pt x="15266" y="9927"/>
                  </a:lnTo>
                  <a:lnTo>
                    <a:pt x="16323" y="7880"/>
                  </a:lnTo>
                  <a:lnTo>
                    <a:pt x="1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9"/>
            <p:cNvSpPr/>
            <p:nvPr/>
          </p:nvSpPr>
          <p:spPr>
            <a:xfrm>
              <a:off x="1549550" y="1027325"/>
              <a:ext cx="360975" cy="259350"/>
            </a:xfrm>
            <a:custGeom>
              <a:avLst/>
              <a:gdLst/>
              <a:ahLst/>
              <a:cxnLst/>
              <a:rect l="l" t="t" r="r" b="b"/>
              <a:pathLst>
                <a:path w="14439" h="10374" extrusionOk="0">
                  <a:moveTo>
                    <a:pt x="1799" y="1"/>
                  </a:moveTo>
                  <a:cubicBezTo>
                    <a:pt x="1" y="3485"/>
                    <a:pt x="1371" y="7783"/>
                    <a:pt x="4857" y="9583"/>
                  </a:cubicBezTo>
                  <a:cubicBezTo>
                    <a:pt x="5897" y="10120"/>
                    <a:pt x="7010" y="10374"/>
                    <a:pt x="8107" y="10374"/>
                  </a:cubicBezTo>
                  <a:cubicBezTo>
                    <a:pt x="10685" y="10374"/>
                    <a:pt x="13176" y="8969"/>
                    <a:pt x="14438" y="6524"/>
                  </a:cubicBezTo>
                  <a:lnTo>
                    <a:pt x="11746" y="5134"/>
                  </a:lnTo>
                  <a:cubicBezTo>
                    <a:pt x="11021" y="6537"/>
                    <a:pt x="9591" y="7343"/>
                    <a:pt x="8112" y="7343"/>
                  </a:cubicBezTo>
                  <a:cubicBezTo>
                    <a:pt x="7483" y="7343"/>
                    <a:pt x="6844" y="7197"/>
                    <a:pt x="6248" y="6889"/>
                  </a:cubicBezTo>
                  <a:cubicBezTo>
                    <a:pt x="4248" y="5856"/>
                    <a:pt x="3460" y="3390"/>
                    <a:pt x="4493" y="1391"/>
                  </a:cubicBezTo>
                  <a:lnTo>
                    <a:pt x="17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a:off x="1556725" y="921575"/>
              <a:ext cx="418825" cy="258900"/>
            </a:xfrm>
            <a:custGeom>
              <a:avLst/>
              <a:gdLst/>
              <a:ahLst/>
              <a:cxnLst/>
              <a:rect l="l" t="t" r="r" b="b"/>
              <a:pathLst>
                <a:path w="16753" h="10356" extrusionOk="0">
                  <a:moveTo>
                    <a:pt x="1340" y="428"/>
                  </a:moveTo>
                  <a:lnTo>
                    <a:pt x="16323" y="8162"/>
                  </a:lnTo>
                  <a:lnTo>
                    <a:pt x="15411" y="9926"/>
                  </a:lnTo>
                  <a:lnTo>
                    <a:pt x="430" y="2193"/>
                  </a:lnTo>
                  <a:lnTo>
                    <a:pt x="1340" y="428"/>
                  </a:lnTo>
                  <a:close/>
                  <a:moveTo>
                    <a:pt x="1202" y="0"/>
                  </a:moveTo>
                  <a:lnTo>
                    <a:pt x="1" y="2329"/>
                  </a:lnTo>
                  <a:lnTo>
                    <a:pt x="15407" y="10282"/>
                  </a:lnTo>
                  <a:lnTo>
                    <a:pt x="15549" y="10355"/>
                  </a:lnTo>
                  <a:lnTo>
                    <a:pt x="16752" y="8025"/>
                  </a:lnTo>
                  <a:lnTo>
                    <a:pt x="1344" y="72"/>
                  </a:lnTo>
                  <a:lnTo>
                    <a:pt x="1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a:off x="1556800" y="1005625"/>
              <a:ext cx="351250" cy="268675"/>
            </a:xfrm>
            <a:custGeom>
              <a:avLst/>
              <a:gdLst/>
              <a:ahLst/>
              <a:cxnLst/>
              <a:rect l="l" t="t" r="r" b="b"/>
              <a:pathLst>
                <a:path w="14050" h="10747" extrusionOk="0">
                  <a:moveTo>
                    <a:pt x="1265" y="429"/>
                  </a:moveTo>
                  <a:lnTo>
                    <a:pt x="1265" y="431"/>
                  </a:lnTo>
                  <a:lnTo>
                    <a:pt x="3676" y="1674"/>
                  </a:lnTo>
                  <a:cubicBezTo>
                    <a:pt x="3221" y="2645"/>
                    <a:pt x="3149" y="3736"/>
                    <a:pt x="3478" y="4766"/>
                  </a:cubicBezTo>
                  <a:cubicBezTo>
                    <a:pt x="3821" y="5845"/>
                    <a:pt x="4566" y="6726"/>
                    <a:pt x="5570" y="7244"/>
                  </a:cubicBezTo>
                  <a:cubicBezTo>
                    <a:pt x="6179" y="7559"/>
                    <a:pt x="6841" y="7718"/>
                    <a:pt x="7508" y="7718"/>
                  </a:cubicBezTo>
                  <a:cubicBezTo>
                    <a:pt x="7942" y="7718"/>
                    <a:pt x="8378" y="7650"/>
                    <a:pt x="8804" y="7515"/>
                  </a:cubicBezTo>
                  <a:cubicBezTo>
                    <a:pt x="9832" y="7186"/>
                    <a:pt x="10681" y="6495"/>
                    <a:pt x="11208" y="5561"/>
                  </a:cubicBezTo>
                  <a:lnTo>
                    <a:pt x="13619" y="6806"/>
                  </a:lnTo>
                  <a:cubicBezTo>
                    <a:pt x="12364" y="9110"/>
                    <a:pt x="9975" y="10429"/>
                    <a:pt x="7504" y="10429"/>
                  </a:cubicBezTo>
                  <a:cubicBezTo>
                    <a:pt x="6431" y="10429"/>
                    <a:pt x="5343" y="10181"/>
                    <a:pt x="4325" y="9656"/>
                  </a:cubicBezTo>
                  <a:cubicBezTo>
                    <a:pt x="2678" y="8805"/>
                    <a:pt x="1460" y="7361"/>
                    <a:pt x="895" y="5590"/>
                  </a:cubicBezTo>
                  <a:cubicBezTo>
                    <a:pt x="346" y="3869"/>
                    <a:pt x="477" y="2044"/>
                    <a:pt x="1265" y="429"/>
                  </a:cubicBezTo>
                  <a:close/>
                  <a:moveTo>
                    <a:pt x="1126" y="0"/>
                  </a:moveTo>
                  <a:lnTo>
                    <a:pt x="1054" y="142"/>
                  </a:lnTo>
                  <a:cubicBezTo>
                    <a:pt x="165" y="1864"/>
                    <a:pt x="1" y="3835"/>
                    <a:pt x="591" y="5687"/>
                  </a:cubicBezTo>
                  <a:cubicBezTo>
                    <a:pt x="1182" y="7539"/>
                    <a:pt x="2457" y="9049"/>
                    <a:pt x="4180" y="9938"/>
                  </a:cubicBezTo>
                  <a:cubicBezTo>
                    <a:pt x="5245" y="10487"/>
                    <a:pt x="6381" y="10747"/>
                    <a:pt x="7503" y="10747"/>
                  </a:cubicBezTo>
                  <a:cubicBezTo>
                    <a:pt x="10139" y="10747"/>
                    <a:pt x="12686" y="9312"/>
                    <a:pt x="13976" y="6812"/>
                  </a:cubicBezTo>
                  <a:lnTo>
                    <a:pt x="14049" y="6670"/>
                  </a:lnTo>
                  <a:lnTo>
                    <a:pt x="11073" y="5134"/>
                  </a:lnTo>
                  <a:lnTo>
                    <a:pt x="11000" y="5276"/>
                  </a:lnTo>
                  <a:cubicBezTo>
                    <a:pt x="10520" y="6205"/>
                    <a:pt x="9705" y="6892"/>
                    <a:pt x="8707" y="7211"/>
                  </a:cubicBezTo>
                  <a:cubicBezTo>
                    <a:pt x="8313" y="7337"/>
                    <a:pt x="7909" y="7399"/>
                    <a:pt x="7507" y="7399"/>
                  </a:cubicBezTo>
                  <a:cubicBezTo>
                    <a:pt x="6891" y="7399"/>
                    <a:pt x="6279" y="7252"/>
                    <a:pt x="5717" y="6962"/>
                  </a:cubicBezTo>
                  <a:cubicBezTo>
                    <a:pt x="4787" y="6482"/>
                    <a:pt x="4100" y="5667"/>
                    <a:pt x="3781" y="4669"/>
                  </a:cubicBezTo>
                  <a:cubicBezTo>
                    <a:pt x="3463" y="3670"/>
                    <a:pt x="3551" y="2607"/>
                    <a:pt x="4031" y="1677"/>
                  </a:cubicBezTo>
                  <a:lnTo>
                    <a:pt x="4104" y="1537"/>
                  </a:lnTo>
                  <a:lnTo>
                    <a:pt x="11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a:off x="1893325" y="1090375"/>
              <a:ext cx="18900" cy="26550"/>
            </a:xfrm>
            <a:custGeom>
              <a:avLst/>
              <a:gdLst/>
              <a:ahLst/>
              <a:cxnLst/>
              <a:rect l="l" t="t" r="r" b="b"/>
              <a:pathLst>
                <a:path w="756" h="1062" extrusionOk="0">
                  <a:moveTo>
                    <a:pt x="473" y="1"/>
                  </a:moveTo>
                  <a:lnTo>
                    <a:pt x="1" y="917"/>
                  </a:lnTo>
                  <a:lnTo>
                    <a:pt x="283" y="1062"/>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9"/>
            <p:cNvSpPr/>
            <p:nvPr/>
          </p:nvSpPr>
          <p:spPr>
            <a:xfrm>
              <a:off x="1841600" y="1063700"/>
              <a:ext cx="18950" cy="26550"/>
            </a:xfrm>
            <a:custGeom>
              <a:avLst/>
              <a:gdLst/>
              <a:ahLst/>
              <a:cxnLst/>
              <a:rect l="l" t="t" r="r" b="b"/>
              <a:pathLst>
                <a:path w="758" h="1062" extrusionOk="0">
                  <a:moveTo>
                    <a:pt x="475" y="0"/>
                  </a:moveTo>
                  <a:lnTo>
                    <a:pt x="1" y="915"/>
                  </a:lnTo>
                  <a:lnTo>
                    <a:pt x="285" y="1062"/>
                  </a:lnTo>
                  <a:lnTo>
                    <a:pt x="757" y="145"/>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a:off x="1789900" y="1036975"/>
              <a:ext cx="18925" cy="26600"/>
            </a:xfrm>
            <a:custGeom>
              <a:avLst/>
              <a:gdLst/>
              <a:ahLst/>
              <a:cxnLst/>
              <a:rect l="l" t="t" r="r" b="b"/>
              <a:pathLst>
                <a:path w="757" h="1064" extrusionOk="0">
                  <a:moveTo>
                    <a:pt x="474" y="0"/>
                  </a:moveTo>
                  <a:lnTo>
                    <a:pt x="0" y="917"/>
                  </a:lnTo>
                  <a:lnTo>
                    <a:pt x="284" y="1063"/>
                  </a:lnTo>
                  <a:lnTo>
                    <a:pt x="756"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a:off x="1738175" y="1010300"/>
              <a:ext cx="18925" cy="26550"/>
            </a:xfrm>
            <a:custGeom>
              <a:avLst/>
              <a:gdLst/>
              <a:ahLst/>
              <a:cxnLst/>
              <a:rect l="l" t="t" r="r" b="b"/>
              <a:pathLst>
                <a:path w="757" h="1062" extrusionOk="0">
                  <a:moveTo>
                    <a:pt x="474" y="0"/>
                  </a:moveTo>
                  <a:lnTo>
                    <a:pt x="0" y="916"/>
                  </a:lnTo>
                  <a:lnTo>
                    <a:pt x="284" y="1061"/>
                  </a:lnTo>
                  <a:lnTo>
                    <a:pt x="757" y="147"/>
                  </a:lnTo>
                  <a:lnTo>
                    <a:pt x="4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a:off x="1686475" y="983600"/>
              <a:ext cx="18900" cy="26575"/>
            </a:xfrm>
            <a:custGeom>
              <a:avLst/>
              <a:gdLst/>
              <a:ahLst/>
              <a:cxnLst/>
              <a:rect l="l" t="t" r="r" b="b"/>
              <a:pathLst>
                <a:path w="756" h="1063" extrusionOk="0">
                  <a:moveTo>
                    <a:pt x="473" y="1"/>
                  </a:moveTo>
                  <a:lnTo>
                    <a:pt x="1" y="916"/>
                  </a:lnTo>
                  <a:lnTo>
                    <a:pt x="283" y="1062"/>
                  </a:lnTo>
                  <a:lnTo>
                    <a:pt x="756" y="146"/>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a:off x="1634750" y="956875"/>
              <a:ext cx="18900" cy="26600"/>
            </a:xfrm>
            <a:custGeom>
              <a:avLst/>
              <a:gdLst/>
              <a:ahLst/>
              <a:cxnLst/>
              <a:rect l="l" t="t" r="r" b="b"/>
              <a:pathLst>
                <a:path w="756" h="1064" extrusionOk="0">
                  <a:moveTo>
                    <a:pt x="473" y="1"/>
                  </a:moveTo>
                  <a:lnTo>
                    <a:pt x="1" y="917"/>
                  </a:lnTo>
                  <a:lnTo>
                    <a:pt x="283" y="1064"/>
                  </a:lnTo>
                  <a:lnTo>
                    <a:pt x="756" y="147"/>
                  </a:lnTo>
                  <a:lnTo>
                    <a:pt x="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19"/>
          <p:cNvSpPr/>
          <p:nvPr/>
        </p:nvSpPr>
        <p:spPr>
          <a:xfrm>
            <a:off x="715100" y="38116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a:off x="-54588" y="45559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31/01/2025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583851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31/01/2025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26949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098"/>
            <a:ext cx="7886700" cy="112514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31/01/2025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386218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31/01/2025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540899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260873"/>
            <a:ext cx="386834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7"/>
            <a:ext cx="386834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260873"/>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7"/>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31/01/2025</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04529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6"/>
        <p:cNvGrpSpPr/>
        <p:nvPr/>
      </p:nvGrpSpPr>
      <p:grpSpPr>
        <a:xfrm>
          <a:off x="0" y="0"/>
          <a:ext cx="0" cy="0"/>
          <a:chOff x="0" y="0"/>
          <a:chExt cx="0" cy="0"/>
        </a:xfrm>
      </p:grpSpPr>
      <p:sp>
        <p:nvSpPr>
          <p:cNvPr id="67" name="Google Shape;67;p4"/>
          <p:cNvSpPr txBox="1">
            <a:spLocks noGrp="1"/>
          </p:cNvSpPr>
          <p:nvPr>
            <p:ph type="title"/>
          </p:nvPr>
        </p:nvSpPr>
        <p:spPr>
          <a:xfrm>
            <a:off x="715100" y="535000"/>
            <a:ext cx="4732500" cy="11760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68" name="Google Shape;68;p4"/>
          <p:cNvSpPr txBox="1">
            <a:spLocks noGrp="1"/>
          </p:cNvSpPr>
          <p:nvPr>
            <p:ph type="body" idx="1"/>
          </p:nvPr>
        </p:nvSpPr>
        <p:spPr>
          <a:xfrm>
            <a:off x="715100" y="1863400"/>
            <a:ext cx="4732500" cy="1994100"/>
          </a:xfrm>
          <a:prstGeom prst="rect">
            <a:avLst/>
          </a:prstGeom>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rtl="0">
              <a:lnSpc>
                <a:spcPct val="115000"/>
              </a:lnSpc>
              <a:spcBef>
                <a:spcPts val="100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rtl="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
        <p:nvSpPr>
          <p:cNvPr id="69" name="Google Shape;69;p4"/>
          <p:cNvSpPr>
            <a:spLocks noGrp="1"/>
          </p:cNvSpPr>
          <p:nvPr>
            <p:ph type="pic" idx="2"/>
          </p:nvPr>
        </p:nvSpPr>
        <p:spPr>
          <a:xfrm>
            <a:off x="5711850" y="25"/>
            <a:ext cx="3432000" cy="514350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31/01/2025</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544167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31/01/2025</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018224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31/01/2025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075650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342900"/>
            <a:ext cx="2949178" cy="120015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2"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31/01/2025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690257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31/01/2025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736867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31/01/2025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96464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8" name="Google Shape;78;p6"/>
          <p:cNvSpPr/>
          <p:nvPr/>
        </p:nvSpPr>
        <p:spPr>
          <a:xfrm rot="10800000">
            <a:off x="7932258" y="46162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8365162" y="79060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720000" y="367423"/>
            <a:ext cx="77040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3" name="Google Shape;103;p9"/>
          <p:cNvSpPr txBox="1">
            <a:spLocks noGrp="1"/>
          </p:cNvSpPr>
          <p:nvPr>
            <p:ph type="subTitle" idx="1"/>
          </p:nvPr>
        </p:nvSpPr>
        <p:spPr>
          <a:xfrm>
            <a:off x="2241550" y="1348750"/>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9"/>
          <p:cNvSpPr/>
          <p:nvPr/>
        </p:nvSpPr>
        <p:spPr>
          <a:xfrm>
            <a:off x="1106500" y="461627"/>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605162" y="907429"/>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0" name="Google Shape;110;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11" name="Google Shape;111;p11"/>
          <p:cNvSpPr/>
          <p:nvPr/>
        </p:nvSpPr>
        <p:spPr>
          <a:xfrm>
            <a:off x="8352775" y="4040439"/>
            <a:ext cx="152254" cy="146745"/>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a:off x="7864912" y="449855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14"/>
        <p:cNvGrpSpPr/>
        <p:nvPr/>
      </p:nvGrpSpPr>
      <p:grpSpPr>
        <a:xfrm>
          <a:off x="0" y="0"/>
          <a:ext cx="0" cy="0"/>
          <a:chOff x="0" y="0"/>
          <a:chExt cx="0" cy="0"/>
        </a:xfrm>
      </p:grpSpPr>
      <p:sp>
        <p:nvSpPr>
          <p:cNvPr id="115" name="Google Shape;115;p13"/>
          <p:cNvSpPr txBox="1">
            <a:spLocks noGrp="1"/>
          </p:cNvSpPr>
          <p:nvPr>
            <p:ph type="title" hasCustomPrompt="1"/>
          </p:nvPr>
        </p:nvSpPr>
        <p:spPr>
          <a:xfrm>
            <a:off x="784747" y="153847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6" name="Google Shape;116;p13"/>
          <p:cNvSpPr txBox="1">
            <a:spLocks noGrp="1"/>
          </p:cNvSpPr>
          <p:nvPr>
            <p:ph type="subTitle" idx="1"/>
          </p:nvPr>
        </p:nvSpPr>
        <p:spPr>
          <a:xfrm>
            <a:off x="1566300" y="153847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7" name="Google Shape;117;p13"/>
          <p:cNvSpPr txBox="1">
            <a:spLocks noGrp="1"/>
          </p:cNvSpPr>
          <p:nvPr>
            <p:ph type="title" idx="2"/>
          </p:nvPr>
        </p:nvSpPr>
        <p:spPr>
          <a:xfrm>
            <a:off x="715100" y="535000"/>
            <a:ext cx="7713900" cy="698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118" name="Google Shape;118;p13"/>
          <p:cNvSpPr txBox="1">
            <a:spLocks noGrp="1"/>
          </p:cNvSpPr>
          <p:nvPr>
            <p:ph type="title" idx="3" hasCustomPrompt="1"/>
          </p:nvPr>
        </p:nvSpPr>
        <p:spPr>
          <a:xfrm>
            <a:off x="784747" y="2389666"/>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subTitle" idx="4"/>
          </p:nvPr>
        </p:nvSpPr>
        <p:spPr>
          <a:xfrm>
            <a:off x="1566300" y="2389663"/>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0" name="Google Shape;120;p13"/>
          <p:cNvSpPr txBox="1">
            <a:spLocks noGrp="1"/>
          </p:cNvSpPr>
          <p:nvPr>
            <p:ph type="title" idx="5" hasCustomPrompt="1"/>
          </p:nvPr>
        </p:nvSpPr>
        <p:spPr>
          <a:xfrm>
            <a:off x="784747" y="3240828"/>
            <a:ext cx="559500" cy="4980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subTitle" idx="6"/>
          </p:nvPr>
        </p:nvSpPr>
        <p:spPr>
          <a:xfrm>
            <a:off x="1566300" y="3240825"/>
            <a:ext cx="4618500" cy="4980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200" b="1">
                <a:solidFill>
                  <a:schemeClr val="dk1"/>
                </a:solidFill>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22" name="Google Shape;122;p13"/>
          <p:cNvSpPr/>
          <p:nvPr/>
        </p:nvSpPr>
        <p:spPr>
          <a:xfrm>
            <a:off x="7760612" y="4980004"/>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69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1pPr>
            <a:lvl2pPr lvl="1"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2pPr>
            <a:lvl3pPr lvl="2"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3pPr>
            <a:lvl4pPr lvl="3"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4pPr>
            <a:lvl5pPr lvl="4"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5pPr>
            <a:lvl6pPr lvl="5"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6pPr>
            <a:lvl7pPr lvl="6"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7pPr>
            <a:lvl8pPr lvl="7"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8pPr>
            <a:lvl9pPr lvl="8" rtl="0">
              <a:spcBef>
                <a:spcPts val="0"/>
              </a:spcBef>
              <a:spcAft>
                <a:spcPts val="0"/>
              </a:spcAft>
              <a:buClr>
                <a:schemeClr val="dk1"/>
              </a:buClr>
              <a:buSzPts val="3200"/>
              <a:buFont typeface="Mukta"/>
              <a:buNone/>
              <a:defRPr sz="3200" b="1">
                <a:solidFill>
                  <a:schemeClr val="dk1"/>
                </a:solidFill>
                <a:latin typeface="Mukta"/>
                <a:ea typeface="Mukta"/>
                <a:cs typeface="Mukta"/>
                <a:sym typeface="Mukta"/>
              </a:defRPr>
            </a:lvl9pPr>
          </a:lstStyle>
          <a:p>
            <a:endParaRPr/>
          </a:p>
        </p:txBody>
      </p:sp>
      <p:sp>
        <p:nvSpPr>
          <p:cNvPr id="7" name="Google Shape;7;p1"/>
          <p:cNvSpPr txBox="1">
            <a:spLocks noGrp="1"/>
          </p:cNvSpPr>
          <p:nvPr>
            <p:ph type="body" idx="1"/>
          </p:nvPr>
        </p:nvSpPr>
        <p:spPr>
          <a:xfrm>
            <a:off x="715100" y="1233812"/>
            <a:ext cx="7713900" cy="33747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1pPr>
            <a:lvl2pPr marL="914400" lvl="1"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2pPr>
            <a:lvl3pPr marL="1371600" lvl="2"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3pPr>
            <a:lvl4pPr marL="1828800" lvl="3"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4pPr>
            <a:lvl5pPr marL="2286000" lvl="4"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5pPr>
            <a:lvl6pPr marL="2743200" lvl="5"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6pPr>
            <a:lvl7pPr marL="3200400" lvl="6"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7pPr>
            <a:lvl8pPr marL="3657600" lvl="7"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8pPr>
            <a:lvl9pPr marL="4114800" lvl="8" indent="-317500">
              <a:lnSpc>
                <a:spcPct val="115000"/>
              </a:lnSpc>
              <a:spcBef>
                <a:spcPts val="0"/>
              </a:spcBef>
              <a:spcAft>
                <a:spcPts val="0"/>
              </a:spcAft>
              <a:buClr>
                <a:schemeClr val="dk1"/>
              </a:buClr>
              <a:buSzPts val="1400"/>
              <a:buFont typeface="Mukta"/>
              <a:buChar char="■"/>
              <a:defRPr>
                <a:solidFill>
                  <a:schemeClr val="dk1"/>
                </a:solidFill>
                <a:latin typeface="Mukta"/>
                <a:ea typeface="Mukta"/>
                <a:cs typeface="Mukta"/>
                <a:sym typeface="Mukt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2" r:id="rId11"/>
    <p:sldLayoutId id="2147483663" r:id="rId12"/>
    <p:sldLayoutId id="2147483664" r:id="rId13"/>
    <p:sldLayoutId id="214748366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62A566AC-12EB-4B55-8058-097675A35D66}" type="datetimeFigureOut">
              <a:rPr lang="vi-VN" kern="1200" smtClean="0">
                <a:solidFill>
                  <a:prstClr val="black">
                    <a:tint val="75000"/>
                  </a:prstClr>
                </a:solidFill>
                <a:latin typeface="Arial" panose="020B0604020202020204" pitchFamily="34" charset="0"/>
                <a:ea typeface="+mn-ea"/>
                <a:cs typeface="+mn-cs"/>
              </a:rPr>
              <a:pPr defTabSz="685800">
                <a:buClrTx/>
                <a:defRPr/>
              </a:pPr>
              <a:t>31/01/2025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B1C2F455-7829-48CA-B591-2F95A544C203}"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42937822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29.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49.png"/><Relationship Id="rId7" Type="http://schemas.openxmlformats.org/officeDocument/2006/relationships/image" Target="../media/image103.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102.png"/><Relationship Id="rId5" Type="http://schemas.openxmlformats.org/officeDocument/2006/relationships/image" Target="../media/image101.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136.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6" Type="http://schemas.openxmlformats.org/officeDocument/2006/relationships/image" Target="../media/image18.png"/><Relationship Id="rId1" Type="http://schemas.openxmlformats.org/officeDocument/2006/relationships/slideLayout" Target="../slideLayouts/slideLayout1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82"/>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226401" y="2476869"/>
            <a:ext cx="692186" cy="635033"/>
          </a:xfrm>
          <a:prstGeom prst="rect">
            <a:avLst/>
          </a:prstGeom>
        </p:spPr>
      </p:pic>
      <p:pic>
        <p:nvPicPr>
          <p:cNvPr id="21" name="Picture 20"/>
          <p:cNvPicPr>
            <a:picLocks noChangeAspect="1"/>
          </p:cNvPicPr>
          <p:nvPr/>
        </p:nvPicPr>
        <p:blipFill>
          <a:blip r:embed="rId3"/>
          <a:stretch>
            <a:fillRect/>
          </a:stretch>
        </p:blipFill>
        <p:spPr>
          <a:xfrm>
            <a:off x="7151988" y="1482957"/>
            <a:ext cx="692186" cy="635033"/>
          </a:xfrm>
          <a:prstGeom prst="rect">
            <a:avLst/>
          </a:prstGeom>
        </p:spPr>
      </p:pic>
      <p:sp>
        <p:nvSpPr>
          <p:cNvPr id="22" name="Google Shape;2675;p42"/>
          <p:cNvSpPr txBox="1">
            <a:spLocks/>
          </p:cNvSpPr>
          <p:nvPr/>
        </p:nvSpPr>
        <p:spPr>
          <a:xfrm>
            <a:off x="78844" y="1059270"/>
            <a:ext cx="9065156" cy="1161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Mukta"/>
              <a:buNone/>
              <a:defRPr sz="5000" b="1" i="0" u="none" strike="noStrike" cap="none">
                <a:solidFill>
                  <a:schemeClr val="dk1"/>
                </a:solidFill>
                <a:latin typeface="Mukta"/>
                <a:ea typeface="Mukta"/>
                <a:cs typeface="Mukta"/>
                <a:sym typeface="Mukta"/>
              </a:defRPr>
            </a:lvl1pPr>
            <a:lvl2pPr marR="0" lvl="1"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2pPr>
            <a:lvl3pPr marR="0" lvl="2"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3pPr>
            <a:lvl4pPr marR="0" lvl="3"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4pPr>
            <a:lvl5pPr marR="0" lvl="4"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5pPr>
            <a:lvl6pPr marR="0" lvl="5"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6pPr>
            <a:lvl7pPr marR="0" lvl="6"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7pPr>
            <a:lvl8pPr marR="0" lvl="7"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8pPr>
            <a:lvl9pPr marR="0" lvl="8" algn="ctr" rtl="0">
              <a:lnSpc>
                <a:spcPct val="100000"/>
              </a:lnSpc>
              <a:spcBef>
                <a:spcPts val="0"/>
              </a:spcBef>
              <a:spcAft>
                <a:spcPts val="0"/>
              </a:spcAft>
              <a:buClr>
                <a:schemeClr val="dk1"/>
              </a:buClr>
              <a:buSzPts val="5200"/>
              <a:buFont typeface="Mukta"/>
              <a:buNone/>
              <a:defRPr sz="5200" b="1" i="0" u="none" strike="noStrike" cap="none">
                <a:solidFill>
                  <a:schemeClr val="dk1"/>
                </a:solidFill>
                <a:latin typeface="Mukta"/>
                <a:ea typeface="Mukta"/>
                <a:cs typeface="Mukta"/>
                <a:sym typeface="Mukta"/>
              </a:defRPr>
            </a:lvl9pPr>
          </a:lstStyle>
          <a:p>
            <a:pPr>
              <a:lnSpc>
                <a:spcPct val="150000"/>
              </a:lnSpc>
            </a:pPr>
            <a:r>
              <a:rPr lang="vi-VN" sz="3300">
                <a:solidFill>
                  <a:schemeClr val="tx1">
                    <a:lumMod val="50000"/>
                  </a:schemeClr>
                </a:solidFill>
                <a:latin typeface="+mn-lt"/>
              </a:rPr>
              <a:t>CHƯƠNG V. GIỚI HẠN. HÀM SỐ LIÊN TỤC</a:t>
            </a:r>
          </a:p>
        </p:txBody>
      </p:sp>
      <p:sp>
        <p:nvSpPr>
          <p:cNvPr id="23" name="Rectangle 22"/>
          <p:cNvSpPr/>
          <p:nvPr/>
        </p:nvSpPr>
        <p:spPr>
          <a:xfrm>
            <a:off x="-27735" y="1993829"/>
            <a:ext cx="9048584" cy="1824923"/>
          </a:xfrm>
          <a:prstGeom prst="rect">
            <a:avLst/>
          </a:prstGeom>
        </p:spPr>
        <p:txBody>
          <a:bodyPr wrap="square">
            <a:spAutoFit/>
          </a:bodyPr>
          <a:lstStyle/>
          <a:p>
            <a:pPr lvl="0" algn="ctr" defTabSz="457200">
              <a:lnSpc>
                <a:spcPct val="150000"/>
              </a:lnSpc>
              <a:buClrTx/>
              <a:defRPr/>
            </a:pPr>
            <a:r>
              <a:rPr lang="vi-VN" sz="4000" b="1" dirty="0">
                <a:solidFill>
                  <a:srgbClr val="C00000"/>
                </a:solidFill>
                <a:latin typeface="Arial" panose="020B0604020202020204" pitchFamily="34" charset="0"/>
                <a:ea typeface="Calibri" panose="020F0502020204030204" pitchFamily="34" charset="0"/>
                <a:cs typeface="Arial" panose="020B0604020202020204" pitchFamily="34" charset="0"/>
              </a:rPr>
              <a:t>BÀI 15: GIỚI HẠN CỦA DÃY SỐ</a:t>
            </a:r>
            <a:endPar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lvl="0" algn="ctr" defTabSz="457200">
              <a:lnSpc>
                <a:spcPct val="150000"/>
              </a:lnSpc>
              <a:buClrTx/>
              <a:defRPr/>
            </a:pPr>
            <a:r>
              <a:rPr lang="en-US" sz="2800" b="1" dirty="0" err="1">
                <a:solidFill>
                  <a:srgbClr val="C00000"/>
                </a:solidFill>
                <a:latin typeface="Arial" panose="020B0604020202020204" pitchFamily="34" charset="0"/>
                <a:ea typeface="Calibri" panose="020F0502020204030204" pitchFamily="34" charset="0"/>
                <a:cs typeface="Arial" panose="020B0604020202020204" pitchFamily="34" charset="0"/>
              </a:rPr>
              <a:t>Tiết</a:t>
            </a:r>
            <a:r>
              <a:rPr lang="en-US" sz="2800" b="1">
                <a:solidFill>
                  <a:srgbClr val="C00000"/>
                </a:solidFill>
                <a:latin typeface="Arial" panose="020B0604020202020204" pitchFamily="34" charset="0"/>
                <a:ea typeface="Calibri" panose="020F0502020204030204" pitchFamily="34" charset="0"/>
                <a:cs typeface="Arial" panose="020B0604020202020204" pitchFamily="34" charset="0"/>
              </a:rPr>
              <a:t> 1</a:t>
            </a:r>
            <a:r>
              <a:rPr lang="vi-VN" sz="4000" b="1">
                <a:solidFill>
                  <a:srgbClr val="C00000"/>
                </a:solidFill>
                <a:latin typeface="Arial" panose="020B0604020202020204" pitchFamily="34" charset="0"/>
                <a:ea typeface="Calibri" panose="020F0502020204030204" pitchFamily="34" charset="0"/>
                <a:cs typeface="Arial" panose="020B0604020202020204" pitchFamily="34" charset="0"/>
              </a:rPr>
              <a:t> </a:t>
            </a:r>
            <a:endParaRPr lang="en-US" sz="4000" b="1" dirty="0">
              <a:solidFill>
                <a:srgbClr val="C00000"/>
              </a:solidFill>
              <a:latin typeface="Arial" panose="020B0604020202020204" pitchFamily="34" charset="0"/>
              <a:ea typeface="+mn-ea"/>
              <a:cs typeface="Arial" panose="020B0604020202020204" pitchFamily="34" charset="0"/>
            </a:endParaRPr>
          </a:p>
        </p:txBody>
      </p:sp>
      <p:grpSp>
        <p:nvGrpSpPr>
          <p:cNvPr id="7" name="Google Shape;255;p24"/>
          <p:cNvGrpSpPr/>
          <p:nvPr/>
        </p:nvGrpSpPr>
        <p:grpSpPr>
          <a:xfrm rot="-899976">
            <a:off x="8126223" y="2834667"/>
            <a:ext cx="1256238" cy="1345180"/>
            <a:chOff x="863425" y="2507500"/>
            <a:chExt cx="471750" cy="505150"/>
          </a:xfrm>
        </p:grpSpPr>
        <p:sp>
          <p:nvSpPr>
            <p:cNvPr id="8" name="Google Shape;256;p24"/>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7;p24"/>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8;p24"/>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9;p24"/>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0;p24"/>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1;p24"/>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2;p24"/>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3;p24"/>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4;p24"/>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5;p24"/>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6;p24"/>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67;p24"/>
          <p:cNvGrpSpPr/>
          <p:nvPr/>
        </p:nvGrpSpPr>
        <p:grpSpPr>
          <a:xfrm>
            <a:off x="-244166" y="3772915"/>
            <a:ext cx="1185323" cy="1342235"/>
            <a:chOff x="443025" y="893050"/>
            <a:chExt cx="445125" cy="504050"/>
          </a:xfrm>
        </p:grpSpPr>
        <p:sp>
          <p:nvSpPr>
            <p:cNvPr id="25" name="Google Shape;268;p24"/>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9;p24"/>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0;p24"/>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1;p24"/>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2;p24"/>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3;p24"/>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4;p24"/>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5;p24"/>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247;p24"/>
          <p:cNvGrpSpPr/>
          <p:nvPr/>
        </p:nvGrpSpPr>
        <p:grpSpPr>
          <a:xfrm rot="3279101">
            <a:off x="8230286" y="41527"/>
            <a:ext cx="582671" cy="930596"/>
            <a:chOff x="824413" y="1506275"/>
            <a:chExt cx="218800" cy="349450"/>
          </a:xfrm>
        </p:grpSpPr>
        <p:sp>
          <p:nvSpPr>
            <p:cNvPr id="34" name="Google Shape;248;p24"/>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9;p24"/>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0;p24"/>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1;p24"/>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2;p24"/>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3;p24"/>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4;p24"/>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A06A41DB-EDE2-A3AF-48BD-C869E523BC09}"/>
              </a:ext>
            </a:extLst>
          </p:cNvPr>
          <p:cNvSpPr/>
          <p:nvPr/>
        </p:nvSpPr>
        <p:spPr>
          <a:xfrm>
            <a:off x="129372" y="92243"/>
            <a:ext cx="3480102" cy="958660"/>
          </a:xfrm>
          <a:prstGeom prst="rect">
            <a:avLst/>
          </a:prstGeom>
        </p:spPr>
        <p:txBody>
          <a:bodyPr wrap="square">
            <a:spAutoFit/>
          </a:bodyPr>
          <a:lstStyle/>
          <a:p>
            <a:pPr algn="ctr">
              <a:lnSpc>
                <a:spcPct val="150000"/>
              </a:lnSpc>
            </a:pPr>
            <a:r>
              <a:rPr lang="en-US" sz="2000" b="1" dirty="0" err="1">
                <a:solidFill>
                  <a:srgbClr val="C00000"/>
                </a:solidFill>
                <a:latin typeface="+mn-lt"/>
                <a:ea typeface="Arial" panose="020B0604020202020204" pitchFamily="34" charset="0"/>
                <a:cs typeface="Times New Roman" panose="02020603050405020304" pitchFamily="18" charset="0"/>
              </a:rPr>
              <a:t>Trường</a:t>
            </a:r>
            <a:r>
              <a:rPr lang="en-US" sz="2000" b="1" dirty="0">
                <a:solidFill>
                  <a:srgbClr val="C00000"/>
                </a:solidFill>
                <a:latin typeface="+mn-lt"/>
                <a:ea typeface="Arial" panose="020B0604020202020204" pitchFamily="34" charset="0"/>
                <a:cs typeface="Times New Roman" panose="02020603050405020304" pitchFamily="18" charset="0"/>
              </a:rPr>
              <a:t> THPT Ngô Lê Tân</a:t>
            </a:r>
          </a:p>
          <a:p>
            <a:pPr algn="ctr">
              <a:lnSpc>
                <a:spcPct val="150000"/>
              </a:lnSpc>
            </a:pPr>
            <a:r>
              <a:rPr lang="en-US" sz="2000" b="1" dirty="0" err="1">
                <a:solidFill>
                  <a:srgbClr val="C00000"/>
                </a:solidFill>
                <a:latin typeface="+mn-lt"/>
                <a:ea typeface="Arial" panose="020B0604020202020204" pitchFamily="34" charset="0"/>
                <a:cs typeface="Times New Roman" panose="02020603050405020304" pitchFamily="18" charset="0"/>
              </a:rPr>
              <a:t>Tổ</a:t>
            </a:r>
            <a:r>
              <a:rPr lang="en-US" sz="2000" b="1" dirty="0">
                <a:solidFill>
                  <a:srgbClr val="C00000"/>
                </a:solidFill>
                <a:latin typeface="+mn-lt"/>
                <a:ea typeface="Arial" panose="020B0604020202020204" pitchFamily="34" charset="0"/>
                <a:cs typeface="Times New Roman" panose="02020603050405020304" pitchFamily="18" charset="0"/>
              </a:rPr>
              <a:t> </a:t>
            </a:r>
            <a:r>
              <a:rPr lang="en-US" sz="2000" b="1" dirty="0" err="1">
                <a:solidFill>
                  <a:srgbClr val="C00000"/>
                </a:solidFill>
                <a:latin typeface="+mn-lt"/>
                <a:ea typeface="Arial" panose="020B0604020202020204" pitchFamily="34" charset="0"/>
                <a:cs typeface="Times New Roman" panose="02020603050405020304" pitchFamily="18" charset="0"/>
              </a:rPr>
              <a:t>Toán</a:t>
            </a:r>
            <a:r>
              <a:rPr lang="en-US" sz="2000" b="1" dirty="0">
                <a:solidFill>
                  <a:srgbClr val="C00000"/>
                </a:solidFill>
                <a:latin typeface="+mn-lt"/>
                <a:ea typeface="Arial" panose="020B0604020202020204" pitchFamily="34" charset="0"/>
                <a:cs typeface="Times New Roman" panose="02020603050405020304" pitchFamily="18" charset="0"/>
              </a:rPr>
              <a:t> – Tin </a:t>
            </a:r>
          </a:p>
        </p:txBody>
      </p:sp>
      <p:sp>
        <p:nvSpPr>
          <p:cNvPr id="3" name="Rectangle 2">
            <a:extLst>
              <a:ext uri="{FF2B5EF4-FFF2-40B4-BE49-F238E27FC236}">
                <a16:creationId xmlns:a16="http://schemas.microsoft.com/office/drawing/2014/main" id="{371951D4-8149-14E8-62A1-D8D14C21D895}"/>
              </a:ext>
            </a:extLst>
          </p:cNvPr>
          <p:cNvSpPr/>
          <p:nvPr/>
        </p:nvSpPr>
        <p:spPr>
          <a:xfrm>
            <a:off x="4506284" y="3935543"/>
            <a:ext cx="3480102" cy="958660"/>
          </a:xfrm>
          <a:prstGeom prst="rect">
            <a:avLst/>
          </a:prstGeom>
        </p:spPr>
        <p:txBody>
          <a:bodyPr wrap="square">
            <a:spAutoFit/>
          </a:bodyPr>
          <a:lstStyle/>
          <a:p>
            <a:pPr algn="ctr">
              <a:lnSpc>
                <a:spcPct val="150000"/>
              </a:lnSpc>
            </a:pPr>
            <a:r>
              <a:rPr lang="en-US" sz="2000" b="1" dirty="0">
                <a:solidFill>
                  <a:srgbClr val="C00000"/>
                </a:solidFill>
                <a:latin typeface="+mn-lt"/>
                <a:ea typeface="Arial" panose="020B0604020202020204" pitchFamily="34" charset="0"/>
                <a:cs typeface="Times New Roman" panose="02020603050405020304" pitchFamily="18" charset="0"/>
              </a:rPr>
              <a:t>GV: </a:t>
            </a:r>
            <a:r>
              <a:rPr lang="en-US" sz="2000" b="1" dirty="0" err="1">
                <a:solidFill>
                  <a:srgbClr val="C00000"/>
                </a:solidFill>
                <a:latin typeface="+mn-lt"/>
                <a:ea typeface="Arial" panose="020B0604020202020204" pitchFamily="34" charset="0"/>
                <a:cs typeface="Times New Roman" panose="02020603050405020304" pitchFamily="18" charset="0"/>
              </a:rPr>
              <a:t>Nguyễn</a:t>
            </a:r>
            <a:r>
              <a:rPr lang="en-US" sz="2000" b="1" dirty="0">
                <a:solidFill>
                  <a:srgbClr val="C00000"/>
                </a:solidFill>
                <a:latin typeface="+mn-lt"/>
                <a:ea typeface="Arial" panose="020B0604020202020204" pitchFamily="34" charset="0"/>
                <a:cs typeface="Times New Roman" panose="02020603050405020304" pitchFamily="18" charset="0"/>
              </a:rPr>
              <a:t> </a:t>
            </a:r>
            <a:r>
              <a:rPr lang="en-US" sz="2000" b="1" dirty="0" err="1">
                <a:solidFill>
                  <a:srgbClr val="C00000"/>
                </a:solidFill>
                <a:latin typeface="+mn-lt"/>
                <a:ea typeface="Arial" panose="020B0604020202020204" pitchFamily="34" charset="0"/>
                <a:cs typeface="Times New Roman" panose="02020603050405020304" pitchFamily="18" charset="0"/>
              </a:rPr>
              <a:t>Thị</a:t>
            </a:r>
            <a:r>
              <a:rPr lang="en-US" sz="2000" b="1" dirty="0">
                <a:solidFill>
                  <a:srgbClr val="C00000"/>
                </a:solidFill>
                <a:latin typeface="+mn-lt"/>
                <a:ea typeface="Arial" panose="020B0604020202020204" pitchFamily="34" charset="0"/>
                <a:cs typeface="Times New Roman" panose="02020603050405020304" pitchFamily="18" charset="0"/>
              </a:rPr>
              <a:t> </a:t>
            </a:r>
            <a:r>
              <a:rPr lang="en-US" sz="2000" b="1" dirty="0" err="1">
                <a:solidFill>
                  <a:srgbClr val="C00000"/>
                </a:solidFill>
                <a:latin typeface="+mn-lt"/>
                <a:ea typeface="Arial" panose="020B0604020202020204" pitchFamily="34" charset="0"/>
                <a:cs typeface="Times New Roman" panose="02020603050405020304" pitchFamily="18" charset="0"/>
              </a:rPr>
              <a:t>Mỹ</a:t>
            </a:r>
            <a:r>
              <a:rPr lang="en-US" sz="2000" b="1" dirty="0">
                <a:solidFill>
                  <a:srgbClr val="C00000"/>
                </a:solidFill>
                <a:latin typeface="+mn-lt"/>
                <a:ea typeface="Arial" panose="020B0604020202020204" pitchFamily="34" charset="0"/>
                <a:cs typeface="Times New Roman" panose="02020603050405020304" pitchFamily="18" charset="0"/>
              </a:rPr>
              <a:t> </a:t>
            </a:r>
            <a:r>
              <a:rPr lang="en-US" sz="2000" b="1" dirty="0" err="1">
                <a:solidFill>
                  <a:srgbClr val="C00000"/>
                </a:solidFill>
                <a:latin typeface="+mn-lt"/>
                <a:ea typeface="Arial" panose="020B0604020202020204" pitchFamily="34" charset="0"/>
                <a:cs typeface="Times New Roman" panose="02020603050405020304" pitchFamily="18" charset="0"/>
              </a:rPr>
              <a:t>Hạnh</a:t>
            </a:r>
            <a:endParaRPr lang="en-US" sz="2000" b="1" dirty="0">
              <a:solidFill>
                <a:srgbClr val="C00000"/>
              </a:solidFill>
              <a:latin typeface="+mn-lt"/>
              <a:ea typeface="Arial" panose="020B0604020202020204" pitchFamily="34" charset="0"/>
              <a:cs typeface="Times New Roman" panose="02020603050405020304" pitchFamily="18" charset="0"/>
            </a:endParaRPr>
          </a:p>
          <a:p>
            <a:pPr algn="ctr">
              <a:lnSpc>
                <a:spcPct val="150000"/>
              </a:lnSpc>
            </a:pPr>
            <a:r>
              <a:rPr lang="en-US" sz="2000" b="1" dirty="0" err="1">
                <a:solidFill>
                  <a:srgbClr val="C00000"/>
                </a:solidFill>
                <a:latin typeface="+mn-lt"/>
                <a:ea typeface="Arial" panose="020B0604020202020204" pitchFamily="34" charset="0"/>
                <a:cs typeface="Times New Roman" panose="02020603050405020304" pitchFamily="18" charset="0"/>
              </a:rPr>
              <a:t>Lớp</a:t>
            </a:r>
            <a:r>
              <a:rPr lang="en-US" sz="2000" b="1" dirty="0">
                <a:solidFill>
                  <a:srgbClr val="C00000"/>
                </a:solidFill>
                <a:latin typeface="+mn-lt"/>
                <a:ea typeface="Arial" panose="020B0604020202020204" pitchFamily="34" charset="0"/>
                <a:cs typeface="Times New Roman" panose="02020603050405020304" pitchFamily="18" charset="0"/>
              </a:rPr>
              <a:t> 11A4</a:t>
            </a:r>
          </a:p>
        </p:txBody>
      </p:sp>
    </p:spTree>
    <p:extLst>
      <p:ext uri="{BB962C8B-B14F-4D97-AF65-F5344CB8AC3E}">
        <p14:creationId xmlns:p14="http://schemas.microsoft.com/office/powerpoint/2010/main" val="279863237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502639" y="413199"/>
            <a:ext cx="2422398"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lnSpc>
                <a:spcPct val="150000"/>
              </a:lnSpc>
              <a:buClrTx/>
              <a:defRPr/>
            </a:pPr>
            <a:r>
              <a:rPr lang="en-US" sz="2500" b="1" kern="1200">
                <a:solidFill>
                  <a:schemeClr val="bg1">
                    <a:lumMod val="50000"/>
                  </a:schemeClr>
                </a:solidFill>
                <a:latin typeface="Arial" panose="020B0604020202020204" pitchFamily="34" charset="0"/>
                <a:ea typeface="+mn-ea"/>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19" name="TextBox 18"/>
              <p:cNvSpPr txBox="1"/>
              <p:nvPr/>
            </p:nvSpPr>
            <p:spPr>
              <a:xfrm>
                <a:off x="244241" y="1359980"/>
                <a:ext cx="2991940" cy="1697452"/>
              </a:xfrm>
              <a:prstGeom prst="rect">
                <a:avLst/>
              </a:prstGeom>
              <a:noFill/>
            </p:spPr>
            <p:txBody>
              <a:bodyPr wrap="square" rtlCol="0">
                <a:spAutoFit/>
              </a:bodyPr>
              <a:lstStyle/>
              <a:p>
                <a:pPr algn="just" defTabSz="457200">
                  <a:lnSpc>
                    <a:spcPct val="200000"/>
                  </a:lnSpc>
                  <a:spcAft>
                    <a:spcPts val="400"/>
                  </a:spcAft>
                  <a:buClrTx/>
                  <a:defRPr/>
                </a:pPr>
                <a:r>
                  <a:rPr lang="vi-VN" sz="2000" kern="1200">
                    <a:solidFill>
                      <a:prstClr val="black"/>
                    </a:solidFill>
                    <a:latin typeface="Arial" panose="020B0604020202020204" pitchFamily="34" charset="0"/>
                    <a:ea typeface="+mn-ea"/>
                    <a:cs typeface="Arial" panose="020B0604020202020204" pitchFamily="34" charset="0"/>
                  </a:rPr>
                  <a:t>Chứng minh rằng</a:t>
                </a:r>
                <a:endParaRPr lang="en-US" sz="2000" kern="1200">
                  <a:solidFill>
                    <a:prstClr val="black"/>
                  </a:solidFill>
                  <a:latin typeface="Arial" panose="020B0604020202020204" pitchFamily="34" charset="0"/>
                  <a:ea typeface="+mn-ea"/>
                  <a:cs typeface="Arial" panose="020B0604020202020204" pitchFamily="34" charset="0"/>
                </a:endParaRPr>
              </a:p>
              <a:p>
                <a:pPr algn="just">
                  <a:lnSpc>
                    <a:spcPct val="150000"/>
                  </a:lnSpc>
                  <a:spcBef>
                    <a:spcPts val="100"/>
                  </a:spcBef>
                  <a:spcAft>
                    <a:spcPts val="100"/>
                  </a:spcAft>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e>
                      </m:func>
                      <m:r>
                        <a:rPr lang="vi-VN" sz="2000" i="1">
                          <a:effectLst/>
                          <a:latin typeface="Cambria Math" panose="02040503050406030204" pitchFamily="18" charset="0"/>
                          <a:ea typeface="Dotum" panose="020B0600000101010101" pitchFamily="34" charset="-127"/>
                        </a:rPr>
                        <m:t>=0</m:t>
                      </m:r>
                    </m:oMath>
                  </m:oMathPara>
                </a14:m>
                <a:endParaRPr lang="en-US" sz="2000">
                  <a:effectLst/>
                  <a:latin typeface="Times New Roman" panose="02020603050405020304" pitchFamily="18" charset="0"/>
                  <a:ea typeface="Times New Roman" panose="02020603050405020304" pitchFamily="18"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44241" y="1359980"/>
                <a:ext cx="2991940" cy="1697452"/>
              </a:xfrm>
              <a:prstGeom prst="rect">
                <a:avLst/>
              </a:prstGeom>
              <a:blipFill>
                <a:blip r:embed="rId3"/>
                <a:stretch>
                  <a:fillRect l="-2037"/>
                </a:stretch>
              </a:blipFill>
            </p:spPr>
            <p:txBody>
              <a:bodyPr/>
              <a:lstStyle/>
              <a:p>
                <a:r>
                  <a:rPr lang="en-US">
                    <a:noFill/>
                  </a:rPr>
                  <a:t> </a:t>
                </a:r>
              </a:p>
            </p:txBody>
          </p:sp>
        </mc:Fallback>
      </mc:AlternateContent>
      <p:sp>
        <p:nvSpPr>
          <p:cNvPr id="21" name="Oval Callout 20"/>
          <p:cNvSpPr/>
          <p:nvPr/>
        </p:nvSpPr>
        <p:spPr>
          <a:xfrm>
            <a:off x="5846726" y="866658"/>
            <a:ext cx="999744" cy="469469"/>
          </a:xfrm>
          <a:prstGeom prst="wedgeEllipseCallout">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algn="ctr" defTabSz="457200">
              <a:buClrTx/>
              <a:defRPr/>
            </a:pPr>
            <a:r>
              <a:rPr lang="vi-VN" sz="2000" b="1" kern="1200" dirty="0">
                <a:solidFill>
                  <a:prstClr val="black"/>
                </a:solidFill>
                <a:latin typeface="Arial" panose="020B0604020202020204" pitchFamily="34" charset="0"/>
              </a:rPr>
              <a:t>Giải</a:t>
            </a:r>
            <a:endParaRPr lang="en-US" sz="2000" b="1" kern="1200" dirty="0">
              <a:solidFill>
                <a:prstClr val="black"/>
              </a:solidFill>
              <a:latin typeface="Calibri"/>
            </a:endParaRPr>
          </a:p>
        </p:txBody>
      </p:sp>
      <p:cxnSp>
        <p:nvCxnSpPr>
          <p:cNvPr id="4" name="Straight Connector 3"/>
          <p:cNvCxnSpPr/>
          <p:nvPr/>
        </p:nvCxnSpPr>
        <p:spPr>
          <a:xfrm>
            <a:off x="3715429" y="1359980"/>
            <a:ext cx="0" cy="3799332"/>
          </a:xfrm>
          <a:prstGeom prst="line">
            <a:avLst/>
          </a:prstGeom>
          <a:ln w="381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p:cNvSpPr/>
              <p:nvPr/>
            </p:nvSpPr>
            <p:spPr>
              <a:xfrm>
                <a:off x="3943849" y="1312274"/>
                <a:ext cx="5075451" cy="2895729"/>
              </a:xfrm>
              <a:prstGeom prst="rect">
                <a:avLst/>
              </a:prstGeom>
            </p:spPr>
            <p:txBody>
              <a:bodyPr wrap="square">
                <a:spAutoFit/>
              </a:bodyPr>
              <a:lstStyle/>
              <a:p>
                <a:pPr algn="just">
                  <a:lnSpc>
                    <a:spcPct val="150000"/>
                  </a:lnSpc>
                </a:pPr>
                <a:r>
                  <a:rPr lang="vi-VN" sz="2000">
                    <a:latin typeface="+mn-lt"/>
                    <a:ea typeface="Dotum" panose="020B0600000101010101" pitchFamily="34" charset="-127"/>
                  </a:rPr>
                  <a:t>Xét dãy số </a:t>
                </a:r>
                <a14:m>
                  <m:oMath xmlns:m="http://schemas.openxmlformats.org/officeDocument/2006/math">
                    <m:r>
                      <a:rPr lang="vi-VN" sz="2000" i="1">
                        <a:effectLst/>
                        <a:latin typeface="Cambria Math" panose="02040503050406030204" pitchFamily="18" charset="0"/>
                        <a:ea typeface="Dotum" panose="020B0600000101010101" pitchFamily="34" charset="-127"/>
                      </a:rPr>
                      <m:t>(</m:t>
                    </m:r>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oMath>
                </a14:m>
                <a:r>
                  <a:rPr lang="vi-VN" sz="2000">
                    <a:effectLst/>
                    <a:latin typeface="+mn-lt"/>
                    <a:ea typeface="Dotum" panose="020B0600000101010101" pitchFamily="34" charset="-127"/>
                  </a:rPr>
                  <a:t> có </a:t>
                </a: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oMath>
                </a14:m>
                <a:endParaRPr lang="en-US" sz="2000">
                  <a:effectLst/>
                  <a:latin typeface="+mn-lt"/>
                  <a:ea typeface="Times New Roman" panose="02020603050405020304" pitchFamily="18" charset="0"/>
                </a:endParaRPr>
              </a:p>
              <a:p>
                <a:pPr algn="just">
                  <a:lnSpc>
                    <a:spcPct val="150000"/>
                  </a:lnSpc>
                </a:pPr>
                <a:r>
                  <a:rPr lang="vi-VN" sz="2000">
                    <a:effectLst/>
                    <a:latin typeface="+mn-lt"/>
                    <a:ea typeface="Dotum" panose="020B0600000101010101" pitchFamily="34" charset="-127"/>
                  </a:rPr>
                  <a:t>Ta có:</a:t>
                </a:r>
                <a:endParaRPr lang="en-US" sz="2000">
                  <a:effectLst/>
                  <a:latin typeface="+mn-lt"/>
                  <a:ea typeface="Times New Roman" panose="02020603050405020304" pitchFamily="18" charset="0"/>
                </a:endParaRPr>
              </a:p>
              <a:p>
                <a:pPr algn="just">
                  <a:lnSpc>
                    <a:spcPct val="150000"/>
                  </a:lnSpc>
                </a:pPr>
                <a14:m>
                  <m:oMath xmlns:m="http://schemas.openxmlformats.org/officeDocument/2006/math">
                    <m:d>
                      <m:dPr>
                        <m:begChr m:val="|"/>
                        <m:endChr m:val="|"/>
                        <m:ctrlPr>
                          <a:rPr lang="en-US" sz="2000" i="1">
                            <a:effectLst/>
                            <a:latin typeface="Cambria Math" panose="02040503050406030204" pitchFamily="18" charset="0"/>
                            <a:ea typeface="Dotum" panose="020B0600000101010101" pitchFamily="34" charset="-127"/>
                          </a:rPr>
                        </m:ctrlPr>
                      </m:dPr>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e>
                    </m:d>
                    <m:r>
                      <a:rPr lang="vi-VN" sz="2000" i="1">
                        <a:effectLst/>
                        <a:latin typeface="Cambria Math" panose="02040503050406030204" pitchFamily="18" charset="0"/>
                        <a:ea typeface="Dotum" panose="020B0600000101010101" pitchFamily="34" charset="-127"/>
                      </a:rPr>
                      <m:t>=</m:t>
                    </m:r>
                    <m:d>
                      <m:dPr>
                        <m:begChr m:val="|"/>
                        <m:endChr m:val="|"/>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e>
                    </m:d>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r>
                      <a:rPr lang="vi-VN" sz="2000" i="1">
                        <a:effectLst/>
                        <a:latin typeface="Cambria Math" panose="02040503050406030204" pitchFamily="18" charset="0"/>
                        <a:ea typeface="Dotum" panose="020B0600000101010101" pitchFamily="34" charset="-127"/>
                      </a:rPr>
                      <m:t>=</m:t>
                    </m:r>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r>
                                  <a:rPr lang="vi-VN" sz="2000" i="1">
                                    <a:effectLst/>
                                    <a:latin typeface="Cambria Math" panose="02040503050406030204" pitchFamily="18" charset="0"/>
                                    <a:ea typeface="Dotum" panose="020B0600000101010101" pitchFamily="34" charset="-127"/>
                                  </a:rPr>
                                  <m:t>3</m:t>
                                </m:r>
                              </m:den>
                            </m:f>
                          </m:e>
                        </m:d>
                      </m:e>
                      <m:sup>
                        <m:r>
                          <a:rPr lang="vi-VN" sz="2000" i="1">
                            <a:effectLst/>
                            <a:latin typeface="Cambria Math" panose="02040503050406030204" pitchFamily="18" charset="0"/>
                            <a:ea typeface="Dotum" panose="020B0600000101010101" pitchFamily="34" charset="-127"/>
                          </a:rPr>
                          <m:t>𝑛</m:t>
                        </m:r>
                      </m:sup>
                    </m:sSup>
                  </m:oMath>
                </a14:m>
                <a:r>
                  <a:rPr lang="vi-VN" sz="2000">
                    <a:effectLst/>
                    <a:latin typeface="+mn-lt"/>
                    <a:ea typeface="Dotum" panose="020B0600000101010101" pitchFamily="34" charset="-127"/>
                  </a:rPr>
                  <a:t> </a:t>
                </a:r>
                <a:r>
                  <a:rPr lang="en-US" sz="2000">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r>
                                      <a:rPr lang="vi-VN" sz="2000" i="1">
                                        <a:effectLst/>
                                        <a:latin typeface="Cambria Math" panose="02040503050406030204" pitchFamily="18" charset="0"/>
                                        <a:ea typeface="Dotum" panose="020B0600000101010101" pitchFamily="34" charset="-127"/>
                                      </a:rPr>
                                      <m:t>3</m:t>
                                    </m:r>
                                  </m:den>
                                </m:f>
                              </m:e>
                            </m:d>
                          </m:e>
                          <m:sup>
                            <m:r>
                              <a:rPr lang="vi-VN" sz="2000" i="1">
                                <a:effectLst/>
                                <a:latin typeface="Cambria Math" panose="02040503050406030204" pitchFamily="18" charset="0"/>
                                <a:ea typeface="Dotum" panose="020B0600000101010101" pitchFamily="34" charset="-127"/>
                              </a:rPr>
                              <m:t>𝑛</m:t>
                            </m:r>
                          </m:sup>
                        </m:sSup>
                      </m:e>
                    </m:func>
                    <m:r>
                      <a:rPr lang="vi-VN" sz="2000" i="1">
                        <a:effectLst/>
                        <a:latin typeface="Cambria Math" panose="02040503050406030204" pitchFamily="18" charset="0"/>
                        <a:ea typeface="Dotum" panose="020B0600000101010101" pitchFamily="34" charset="-127"/>
                      </a:rPr>
                      <m:t>=0</m:t>
                    </m:r>
                  </m:oMath>
                </a14:m>
                <a:endParaRPr lang="en-US" sz="2000">
                  <a:effectLst/>
                  <a:latin typeface="+mn-lt"/>
                  <a:ea typeface="Times New Roman" panose="02020603050405020304" pitchFamily="18" charset="0"/>
                </a:endParaRPr>
              </a:p>
              <a:p>
                <a:pPr algn="just">
                  <a:lnSpc>
                    <a:spcPct val="150000"/>
                  </a:lnSpc>
                </a:pPr>
                <a:r>
                  <a:rPr lang="vi-VN" sz="2000">
                    <a:effectLst/>
                    <a:latin typeface="+mn-lt"/>
                    <a:ea typeface="Dotum" panose="020B0600000101010101" pitchFamily="34" charset="-127"/>
                  </a:rPr>
                  <a:t>Do đó,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d>
                                  <m:dPr>
                                    <m:ctrlPr>
                                      <a:rPr lang="en-US" sz="2000" i="1">
                                        <a:effectLst/>
                                        <a:latin typeface="Cambria Math" panose="02040503050406030204" pitchFamily="18" charset="0"/>
                                        <a:ea typeface="Dotum" panose="020B0600000101010101" pitchFamily="34" charset="-127"/>
                                      </a:rPr>
                                    </m:ctrlPr>
                                  </m:dPr>
                                  <m:e>
                                    <m:r>
                                      <a:rPr lang="vi-VN" sz="2000" i="1">
                                        <a:effectLst/>
                                        <a:latin typeface="Cambria Math" panose="02040503050406030204" pitchFamily="18" charset="0"/>
                                        <a:ea typeface="Dotum" panose="020B0600000101010101" pitchFamily="34" charset="-127"/>
                                      </a:rPr>
                                      <m:t>−1</m:t>
                                    </m:r>
                                  </m:e>
                                </m:d>
                              </m:e>
                              <m:sup>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−1</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m:t>
                                </m:r>
                              </m:e>
                              <m:sup>
                                <m:r>
                                  <a:rPr lang="vi-VN" sz="2000" i="1">
                                    <a:effectLst/>
                                    <a:latin typeface="Cambria Math" panose="02040503050406030204" pitchFamily="18" charset="0"/>
                                    <a:ea typeface="Dotum" panose="020B0600000101010101" pitchFamily="34" charset="-127"/>
                                  </a:rPr>
                                  <m:t>𝑛</m:t>
                                </m:r>
                              </m:sup>
                            </m:sSup>
                          </m:den>
                        </m:f>
                      </m:e>
                    </m:func>
                    <m:r>
                      <a:rPr lang="vi-VN" sz="2000" i="1">
                        <a:effectLst/>
                        <a:latin typeface="Cambria Math" panose="02040503050406030204" pitchFamily="18" charset="0"/>
                        <a:ea typeface="Dotum" panose="020B0600000101010101" pitchFamily="34" charset="-127"/>
                      </a:rPr>
                      <m:t>=0</m:t>
                    </m:r>
                  </m:oMath>
                </a14:m>
                <a:r>
                  <a:rPr lang="vi-VN" sz="2000">
                    <a:effectLst/>
                    <a:latin typeface="+mn-lt"/>
                    <a:ea typeface="Dotum" panose="020B0600000101010101" pitchFamily="34" charset="-127"/>
                  </a:rPr>
                  <a:t>.</a:t>
                </a:r>
                <a:endParaRPr lang="en-US" sz="20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943849" y="1312274"/>
                <a:ext cx="5075451" cy="2895729"/>
              </a:xfrm>
              <a:prstGeom prst="rect">
                <a:avLst/>
              </a:prstGeom>
              <a:blipFill>
                <a:blip r:embed="rId4"/>
                <a:stretch>
                  <a:fillRect l="-1321"/>
                </a:stretch>
              </a:blipFill>
            </p:spPr>
            <p:txBody>
              <a:bodyPr/>
              <a:lstStyle/>
              <a:p>
                <a:r>
                  <a:rPr lang="en-US">
                    <a:noFill/>
                  </a:rPr>
                  <a:t> </a:t>
                </a:r>
              </a:p>
            </p:txBody>
          </p:sp>
        </mc:Fallback>
      </mc:AlternateContent>
      <p:pic>
        <p:nvPicPr>
          <p:cNvPr id="13" name="Picture 12"/>
          <p:cNvPicPr>
            <a:picLocks noChangeAspect="1"/>
          </p:cNvPicPr>
          <p:nvPr/>
        </p:nvPicPr>
        <p:blipFill>
          <a:blip r:embed="rId5"/>
          <a:stretch>
            <a:fillRect/>
          </a:stretch>
        </p:blipFill>
        <p:spPr>
          <a:xfrm>
            <a:off x="244241" y="4120078"/>
            <a:ext cx="980260" cy="880299"/>
          </a:xfrm>
          <a:prstGeom prst="rect">
            <a:avLst/>
          </a:prstGeom>
        </p:spPr>
      </p:pic>
      <p:pic>
        <p:nvPicPr>
          <p:cNvPr id="14" name="Picture 13"/>
          <p:cNvPicPr>
            <a:picLocks noChangeAspect="1"/>
          </p:cNvPicPr>
          <p:nvPr/>
        </p:nvPicPr>
        <p:blipFill>
          <a:blip r:embed="rId6"/>
          <a:stretch>
            <a:fillRect/>
          </a:stretch>
        </p:blipFill>
        <p:spPr>
          <a:xfrm rot="20079854">
            <a:off x="8643287" y="434148"/>
            <a:ext cx="968853" cy="9469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500"/>
                                        <p:tgtEl>
                                          <p:spTgt spid="2">
                                            <p:txEl>
                                              <p:pRg st="2" end="2"/>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wipe(left)">
                                      <p:cBhvr>
                                        <p:cTn id="3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545556" y="429069"/>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Đ2</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569079" y="429069"/>
            <a:ext cx="4807867" cy="553998"/>
          </a:xfrm>
          <a:prstGeom prst="rect">
            <a:avLst/>
          </a:prstGeom>
          <a:noFill/>
        </p:spPr>
        <p:txBody>
          <a:bodyPr wrap="square" rtlCol="0">
            <a:spAutoFit/>
          </a:bodyPr>
          <a:lstStyle/>
          <a:p>
            <a:pPr lvl="0" algn="just">
              <a:lnSpc>
                <a:spcPct val="150000"/>
              </a:lnSpc>
            </a:pPr>
            <a:r>
              <a:rPr lang="vi-VN" sz="2000" b="1">
                <a:solidFill>
                  <a:srgbClr val="C00000"/>
                </a:solidFill>
                <a:latin typeface="Arial" panose="020B0604020202020204" pitchFamily="34" charset="0"/>
              </a:rPr>
              <a:t>Nhận biết dãy số có giới hạn hữu hạn</a:t>
            </a:r>
          </a:p>
        </p:txBody>
      </p:sp>
      <p:sp>
        <p:nvSpPr>
          <p:cNvPr id="41" name="Rectangle 40"/>
          <p:cNvSpPr/>
          <p:nvPr/>
        </p:nvSpPr>
        <p:spPr>
          <a:xfrm>
            <a:off x="3800715" y="2434514"/>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562266" y="1090233"/>
                <a:ext cx="8056948" cy="1264898"/>
              </a:xfrm>
              <a:prstGeom prst="rect">
                <a:avLst/>
              </a:prstGeom>
            </p:spPr>
            <p:txBody>
              <a:bodyPr wrap="square">
                <a:spAutoFit/>
              </a:bodyPr>
              <a:lstStyle/>
              <a:p>
                <a:pPr lvl="0" algn="just">
                  <a:lnSpc>
                    <a:spcPct val="150000"/>
                  </a:lnSpc>
                </a:pPr>
                <a:r>
                  <a:rPr lang="en-US" sz="1800">
                    <a:latin typeface="Open Sans"/>
                  </a:rPr>
                  <a:t>Cho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Times New Roman" panose="02020603050405020304" pitchFamily="18" charset="0"/>
                    <a:ea typeface="Dotum" panose="020B0600000101010101" pitchFamily="34" charset="-127"/>
                  </a:rPr>
                  <a:t> </a:t>
                </a:r>
                <a:r>
                  <a:rPr lang="en-US" sz="1800">
                    <a:latin typeface="Open Sans"/>
                  </a:rPr>
                  <a:t>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en-US"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cs typeface="Times New Roman" panose="02020603050405020304" pitchFamily="18" charset="0"/>
                                  </a:rPr>
                                  <m:t>−1</m:t>
                                </m:r>
                              </m:e>
                            </m:d>
                          </m:e>
                          <m:sup>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sup>
                        </m:sSup>
                      </m:num>
                      <m:den>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den>
                    </m:f>
                    <m:r>
                      <a:rPr lang="vi-VN" sz="1800" i="1">
                        <a:effectLst/>
                        <a:latin typeface="Cambria Math" panose="02040503050406030204" pitchFamily="18" charset="0"/>
                        <a:ea typeface="Dotum" panose="020B0600000101010101" pitchFamily="34" charset="-127"/>
                        <a:cs typeface="Times New Roman" panose="02020603050405020304" pitchFamily="18" charset="0"/>
                      </a:rPr>
                      <m:t> </m:t>
                    </m:r>
                  </m:oMath>
                </a14:m>
                <a:r>
                  <a:rPr lang="en-US" sz="1800">
                    <a:latin typeface="Open Sans"/>
                  </a:rPr>
                  <a:t> . Xét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Times New Roman" panose="02020603050405020304" pitchFamily="18" charset="0"/>
                    <a:ea typeface="Dotum" panose="020B0600000101010101" pitchFamily="34" charset="-127"/>
                  </a:rPr>
                  <a:t> </a:t>
                </a:r>
                <a:r>
                  <a:rPr lang="en-US" sz="1800">
                    <a:latin typeface="Open Sans"/>
                  </a:rPr>
                  <a:t>xác định bởi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en-US" sz="1800" i="1">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en-US" sz="1800" b="0" i="1" smtClean="0">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−1</m:t>
                    </m:r>
                  </m:oMath>
                </a14:m>
                <a:r>
                  <a:rPr lang="en-US" sz="1800">
                    <a:latin typeface="Open Sans"/>
                  </a:rPr>
                  <a:t>.</a:t>
                </a:r>
              </a:p>
              <a:p>
                <a:pPr lvl="0" algn="just">
                  <a:lnSpc>
                    <a:spcPct val="150000"/>
                  </a:lnSpc>
                </a:pPr>
                <a:r>
                  <a:rPr lang="en-US" sz="1800">
                    <a:latin typeface="Open Sans"/>
                  </a:rPr>
                  <a:t>Tính </a:t>
                </a:r>
                <a14:m>
                  <m:oMath xmlns:m="http://schemas.openxmlformats.org/officeDocument/2006/math">
                    <m:func>
                      <m:funcPr>
                        <m:ctrlPr>
                          <a:rPr lang="en-US" sz="1800" i="1">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𝑙𝑖𝑚</m:t>
                            </m:r>
                          </m:e>
                          <m:lim>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r>
                              <a:rPr lang="vi-VN" sz="1800" i="1">
                                <a:effectLst/>
                                <a:latin typeface="Cambria Math" panose="02040503050406030204" pitchFamily="18" charset="0"/>
                                <a:ea typeface="Dotum" panose="020B0600000101010101" pitchFamily="34" charset="-127"/>
                                <a:cs typeface="Times New Roman" panose="02020603050405020304" pitchFamily="18" charset="0"/>
                              </a:rPr>
                              <m:t>→+∞</m:t>
                            </m:r>
                          </m:lim>
                        </m:limLow>
                      </m:fName>
                      <m:e>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cs typeface="Times New Roman" panose="02020603050405020304" pitchFamily="18" charset="0"/>
                              </a:rPr>
                              <m:t>𝑣</m:t>
                            </m:r>
                          </m:e>
                          <m:sub>
                            <m:r>
                              <a:rPr lang="vi-VN" sz="1800" i="1">
                                <a:effectLst/>
                                <a:latin typeface="Cambria Math" panose="02040503050406030204" pitchFamily="18" charset="0"/>
                                <a:ea typeface="Dotum" panose="020B0600000101010101" pitchFamily="34" charset="-127"/>
                                <a:cs typeface="Times New Roman" panose="02020603050405020304" pitchFamily="18" charset="0"/>
                              </a:rPr>
                              <m:t>𝑛</m:t>
                            </m:r>
                          </m:sub>
                        </m:sSub>
                      </m:e>
                    </m:func>
                  </m:oMath>
                </a14:m>
                <a:endParaRPr lang="en-US" sz="1800">
                  <a:latin typeface="Open Sans"/>
                </a:endParaRPr>
              </a:p>
            </p:txBody>
          </p:sp>
        </mc:Choice>
        <mc:Fallback xmlns="">
          <p:sp>
            <p:nvSpPr>
              <p:cNvPr id="4" name="Rectangle 3"/>
              <p:cNvSpPr>
                <a:spLocks noRot="1" noChangeAspect="1" noMove="1" noResize="1" noEditPoints="1" noAdjustHandles="1" noChangeArrowheads="1" noChangeShapeType="1" noTextEdit="1"/>
              </p:cNvSpPr>
              <p:nvPr/>
            </p:nvSpPr>
            <p:spPr>
              <a:xfrm>
                <a:off x="562266" y="1090233"/>
                <a:ext cx="8056948" cy="1264898"/>
              </a:xfrm>
              <a:prstGeom prst="rect">
                <a:avLst/>
              </a:prstGeom>
              <a:blipFill>
                <a:blip r:embed="rId3"/>
                <a:stretch>
                  <a:fillRect l="-605" b="-4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62266" y="2926844"/>
                <a:ext cx="6208633" cy="1485920"/>
              </a:xfrm>
              <a:prstGeom prst="rect">
                <a:avLst/>
              </a:prstGeom>
            </p:spPr>
            <p:txBody>
              <a:bodyPr wrap="square">
                <a:spAutoFit/>
              </a:bodyPr>
              <a:lstStyle/>
              <a:p>
                <a:pPr algn="just">
                  <a:lnSpc>
                    <a:spcPct val="150000"/>
                  </a:lnSpc>
                  <a:spcBef>
                    <a:spcPts val="600"/>
                  </a:spcBef>
                  <a:spcAft>
                    <a:spcPts val="600"/>
                  </a:spcAft>
                </a:pPr>
                <a:r>
                  <a:rPr lang="vi-VN" sz="1800">
                    <a:latin typeface="+mn-lt"/>
                    <a:ea typeface="Dotum" panose="020B0600000101010101" pitchFamily="34" charset="-127"/>
                  </a:rPr>
                  <a:t>Ta có: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𝑣</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−1=</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−1=</m:t>
                    </m:r>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e>
                    </m:d>
                    <m:r>
                      <a:rPr lang="vi-VN" sz="1800" i="1">
                        <a:effectLst/>
                        <a:latin typeface="Cambria Math" panose="02040503050406030204" pitchFamily="18" charset="0"/>
                        <a:ea typeface="Dotum" panose="020B0600000101010101" pitchFamily="34" charset="-127"/>
                      </a:rPr>
                      <m:t>−1=</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oMath>
                </a14:m>
                <a:r>
                  <a:rPr lang="vi-VN" sz="1800">
                    <a:effectLst/>
                    <a:latin typeface="+mn-lt"/>
                    <a:ea typeface="Dotum" panose="020B0600000101010101" pitchFamily="34" charset="-127"/>
                  </a:rPr>
                  <a:t> </a:t>
                </a:r>
                <a:endParaRPr lang="en-US" sz="1800">
                  <a:effectLst/>
                  <a:latin typeface="+mn-lt"/>
                  <a:ea typeface="Times New Roman" panose="02020603050405020304" pitchFamily="18" charset="0"/>
                </a:endParaRPr>
              </a:p>
              <a:p>
                <a:pPr algn="just">
                  <a:lnSpc>
                    <a:spcPct val="150000"/>
                  </a:lnSpc>
                  <a:spcBef>
                    <a:spcPts val="600"/>
                  </a:spcBef>
                  <a:spcAft>
                    <a:spcPts val="600"/>
                  </a:spcAft>
                </a:pPr>
                <a:r>
                  <a:rPr lang="vi-VN" sz="1800">
                    <a:effectLst/>
                    <a:latin typeface="+mn-lt"/>
                    <a:ea typeface="Dotum" panose="020B0600000101010101" pitchFamily="34" charset="-127"/>
                  </a:rPr>
                  <a:t>Do đó </a:t>
                </a:r>
                <a14:m>
                  <m:oMath xmlns:m="http://schemas.openxmlformats.org/officeDocument/2006/math">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𝑣</m:t>
                            </m:r>
                          </m:e>
                          <m:sub>
                            <m:r>
                              <a:rPr lang="vi-VN" sz="1800" i="1">
                                <a:effectLst/>
                                <a:latin typeface="Cambria Math" panose="02040503050406030204" pitchFamily="18" charset="0"/>
                                <a:ea typeface="Dotum" panose="020B0600000101010101" pitchFamily="34" charset="-127"/>
                              </a:rPr>
                              <m:t>𝑛</m:t>
                            </m:r>
                          </m:sub>
                        </m:sSub>
                      </m:e>
                    </m:func>
                    <m:r>
                      <a:rPr lang="vi-VN" sz="1800" i="1">
                        <a:effectLst/>
                        <a:latin typeface="Cambria Math" panose="02040503050406030204" pitchFamily="18" charset="0"/>
                        <a:ea typeface="Dotum" panose="020B0600000101010101" pitchFamily="34" charset="-127"/>
                      </a:rPr>
                      <m:t>=</m:t>
                    </m:r>
                    <m:func>
                      <m:funcPr>
                        <m:ctrlPr>
                          <a:rPr lang="en-US" sz="1800" i="1">
                            <a:effectLst/>
                            <a:latin typeface="Cambria Math" panose="02040503050406030204" pitchFamily="18" charset="0"/>
                            <a:ea typeface="Dotum" panose="020B0600000101010101" pitchFamily="34" charset="-127"/>
                          </a:rPr>
                        </m:ctrlPr>
                      </m:funcPr>
                      <m:fName>
                        <m:limLow>
                          <m:limLowPr>
                            <m:ctrlPr>
                              <a:rPr lang="en-US" sz="1800" i="1">
                                <a:effectLst/>
                                <a:latin typeface="Cambria Math" panose="02040503050406030204" pitchFamily="18" charset="0"/>
                                <a:ea typeface="Dotum" panose="020B0600000101010101" pitchFamily="34" charset="-127"/>
                              </a:rPr>
                            </m:ctrlPr>
                          </m:limLowPr>
                          <m:e>
                            <m:r>
                              <a:rPr lang="vi-VN" sz="1800" i="1">
                                <a:effectLst/>
                                <a:latin typeface="Cambria Math" panose="02040503050406030204" pitchFamily="18" charset="0"/>
                                <a:ea typeface="Dotum" panose="020B0600000101010101" pitchFamily="34" charset="-127"/>
                              </a:rPr>
                              <m:t>𝑙𝑖𝑚</m:t>
                            </m:r>
                          </m:e>
                          <m:lim>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lim>
                        </m:limLow>
                      </m:fName>
                      <m:e>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e>
                    </m:func>
                    <m:r>
                      <a:rPr lang="vi-VN" sz="1800" i="1">
                        <a:effectLst/>
                        <a:latin typeface="Cambria Math" panose="02040503050406030204" pitchFamily="18" charset="0"/>
                        <a:ea typeface="Dotum" panose="020B0600000101010101" pitchFamily="34" charset="-127"/>
                      </a:rPr>
                      <m:t>=0</m:t>
                    </m:r>
                  </m:oMath>
                </a14:m>
                <a:endParaRPr lang="en-US" sz="1800">
                  <a:effectLst/>
                  <a:latin typeface="+mn-lt"/>
                  <a:ea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62266" y="2926844"/>
                <a:ext cx="6208633" cy="1485920"/>
              </a:xfrm>
              <a:prstGeom prst="rect">
                <a:avLst/>
              </a:prstGeom>
              <a:blipFill>
                <a:blip r:embed="rId4"/>
                <a:stretch>
                  <a:fillRect l="-785"/>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a:off x="7862180" y="3939735"/>
            <a:ext cx="1281820" cy="1131304"/>
          </a:xfrm>
          <a:prstGeom prst="rect">
            <a:avLst/>
          </a:prstGeom>
        </p:spPr>
      </p:pic>
    </p:spTree>
    <p:extLst>
      <p:ext uri="{BB962C8B-B14F-4D97-AF65-F5344CB8AC3E}">
        <p14:creationId xmlns:p14="http://schemas.microsoft.com/office/powerpoint/2010/main" val="174186709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par>
                          <p:cTn id="28" fill="hold">
                            <p:stCondLst>
                              <p:cond delay="500"/>
                            </p:stCondLst>
                            <p:childTnLst>
                              <p:par>
                                <p:cTn id="29" presetID="14" presetClass="entr" presetSubtype="10" fill="hold" nodeType="after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1" name="Google Shape;391;p32"/>
          <p:cNvSpPr/>
          <p:nvPr/>
        </p:nvSpPr>
        <p:spPr>
          <a:xfrm>
            <a:off x="736510" y="4443249"/>
            <a:ext cx="3341714" cy="149638"/>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1" i="0" u="none" strike="noStrike" kern="0" cap="none" spc="0" normalizeH="0" baseline="0" noProof="0">
              <a:ln>
                <a:noFill/>
              </a:ln>
              <a:solidFill>
                <a:srgbClr val="FFFFFF"/>
              </a:solidFill>
              <a:effectLst/>
              <a:uLnTx/>
              <a:uFillTx/>
              <a:latin typeface="Arial"/>
              <a:cs typeface="Arial"/>
              <a:sym typeface="Arial"/>
            </a:endParaRPr>
          </a:p>
        </p:txBody>
      </p:sp>
      <p:sp>
        <p:nvSpPr>
          <p:cNvPr id="9" name="Rectangle 8"/>
          <p:cNvSpPr/>
          <p:nvPr/>
        </p:nvSpPr>
        <p:spPr>
          <a:xfrm>
            <a:off x="3367855" y="486985"/>
            <a:ext cx="2470548"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kern="1200">
                <a:solidFill>
                  <a:srgbClr val="C00000"/>
                </a:solidFill>
                <a:latin typeface="Arial" panose="020B0604020202020204" pitchFamily="34" charset="0"/>
                <a:ea typeface="+mn-ea"/>
                <a:cs typeface="Arial" panose="020B0604020202020204" pitchFamily="34" charset="0"/>
              </a:rPr>
              <a:t>ĐỊNH NGHĨA</a:t>
            </a:r>
            <a:endParaRPr kumimoji="0" lang="en-US" sz="3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grpSp>
        <p:nvGrpSpPr>
          <p:cNvPr id="5" name="Group 4"/>
          <p:cNvGrpSpPr/>
          <p:nvPr/>
        </p:nvGrpSpPr>
        <p:grpSpPr>
          <a:xfrm>
            <a:off x="736510" y="1298693"/>
            <a:ext cx="7869157" cy="2859900"/>
            <a:chOff x="798003" y="1317922"/>
            <a:chExt cx="7869157" cy="2859900"/>
          </a:xfrm>
        </p:grpSpPr>
        <p:grpSp>
          <p:nvGrpSpPr>
            <p:cNvPr id="4" name="Group 3"/>
            <p:cNvGrpSpPr/>
            <p:nvPr/>
          </p:nvGrpSpPr>
          <p:grpSpPr>
            <a:xfrm>
              <a:off x="798003" y="1317922"/>
              <a:ext cx="7869157" cy="2859900"/>
              <a:chOff x="1329707" y="1322092"/>
              <a:chExt cx="3423939" cy="3233139"/>
            </a:xfrm>
          </p:grpSpPr>
          <p:sp>
            <p:nvSpPr>
              <p:cNvPr id="388" name="Google Shape;388;p32"/>
              <p:cNvSpPr/>
              <p:nvPr/>
            </p:nvSpPr>
            <p:spPr>
              <a:xfrm>
                <a:off x="1388846" y="1381231"/>
                <a:ext cx="3364800" cy="3174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32"/>
              <p:cNvSpPr/>
              <p:nvPr/>
            </p:nvSpPr>
            <p:spPr>
              <a:xfrm>
                <a:off x="1329707" y="1322092"/>
                <a:ext cx="3364800" cy="3047067"/>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3" name="Rectangle 2"/>
                <p:cNvSpPr/>
                <p:nvPr/>
              </p:nvSpPr>
              <p:spPr>
                <a:xfrm>
                  <a:off x="1259644" y="1610926"/>
                  <a:ext cx="7047352" cy="2017860"/>
                </a:xfrm>
                <a:prstGeom prst="rect">
                  <a:avLst/>
                </a:prstGeom>
              </p:spPr>
              <p:txBody>
                <a:bodyPr wrap="square">
                  <a:spAutoFit/>
                </a:bodyPr>
                <a:lstStyle/>
                <a:p>
                  <a:pPr algn="just">
                    <a:lnSpc>
                      <a:spcPct val="150000"/>
                    </a:lnSpc>
                    <a:spcBef>
                      <a:spcPts val="100"/>
                    </a:spcBef>
                    <a:spcAft>
                      <a:spcPts val="100"/>
                    </a:spcAft>
                  </a:pPr>
                  <a:r>
                    <a:rPr lang="vi-VN" sz="2300">
                      <a:latin typeface="+mn-lt"/>
                      <a:ea typeface="Dotum" panose="020B0600000101010101" pitchFamily="34" charset="-127"/>
                    </a:rPr>
                    <a:t>Ta nói dãy số </a:t>
                  </a:r>
                  <a14:m>
                    <m:oMath xmlns:m="http://schemas.openxmlformats.org/officeDocument/2006/math">
                      <m:r>
                        <a:rPr lang="vi-VN" sz="2300" i="1">
                          <a:effectLst/>
                          <a:latin typeface="Cambria Math" panose="02040503050406030204" pitchFamily="18" charset="0"/>
                          <a:ea typeface="Dotum" panose="020B0600000101010101" pitchFamily="34" charset="-127"/>
                        </a:rPr>
                        <m:t>(</m:t>
                      </m:r>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r>
                        <a:rPr lang="vi-VN" sz="2300" i="1">
                          <a:effectLst/>
                          <a:latin typeface="Cambria Math" panose="02040503050406030204" pitchFamily="18" charset="0"/>
                          <a:ea typeface="Dotum" panose="020B0600000101010101" pitchFamily="34" charset="-127"/>
                        </a:rPr>
                        <m:t>)</m:t>
                      </m:r>
                    </m:oMath>
                  </a14:m>
                  <a:r>
                    <a:rPr lang="vi-VN" sz="2300">
                      <a:effectLst/>
                      <a:latin typeface="+mn-lt"/>
                      <a:ea typeface="Dotum" panose="020B0600000101010101" pitchFamily="34" charset="-127"/>
                    </a:rPr>
                    <a:t> có </a:t>
                  </a:r>
                  <a:r>
                    <a:rPr lang="vi-VN" sz="2300" b="1">
                      <a:effectLst/>
                      <a:latin typeface="+mn-lt"/>
                      <a:ea typeface="Dotum" panose="020B0600000101010101" pitchFamily="34" charset="-127"/>
                    </a:rPr>
                    <a:t>giới hạn là số thực a </a:t>
                  </a:r>
                  <a:r>
                    <a:rPr lang="vi-VN" sz="2300">
                      <a:effectLst/>
                      <a:latin typeface="+mn-lt"/>
                      <a:ea typeface="Dotum" panose="020B0600000101010101" pitchFamily="34" charset="-127"/>
                    </a:rPr>
                    <a:t>khi </a:t>
                  </a:r>
                  <a:r>
                    <a:rPr lang="vi-VN" sz="2300" i="1">
                      <a:effectLst/>
                      <a:latin typeface="+mn-lt"/>
                      <a:ea typeface="Dotum" panose="020B0600000101010101" pitchFamily="34" charset="-127"/>
                    </a:rPr>
                    <a:t>n</a:t>
                  </a:r>
                  <a:r>
                    <a:rPr lang="vi-VN" sz="2300">
                      <a:effectLst/>
                      <a:latin typeface="+mn-lt"/>
                      <a:ea typeface="Dotum" panose="020B0600000101010101" pitchFamily="34" charset="-127"/>
                    </a:rPr>
                    <a:t> dần tới dương vô cực nếu </a:t>
                  </a:r>
                  <a14:m>
                    <m:oMath xmlns:m="http://schemas.openxmlformats.org/officeDocument/2006/math">
                      <m:func>
                        <m:funcPr>
                          <m:ctrlPr>
                            <a:rPr lang="en-US" sz="2300" i="1">
                              <a:effectLst/>
                              <a:latin typeface="Cambria Math" panose="02040503050406030204" pitchFamily="18" charset="0"/>
                              <a:ea typeface="Dotum" panose="020B0600000101010101" pitchFamily="34" charset="-127"/>
                            </a:rPr>
                          </m:ctrlPr>
                        </m:funcPr>
                        <m:fName>
                          <m:limLow>
                            <m:limLowPr>
                              <m:ctrlPr>
                                <a:rPr lang="en-US" sz="2300" i="1">
                                  <a:effectLst/>
                                  <a:latin typeface="Cambria Math" panose="02040503050406030204" pitchFamily="18" charset="0"/>
                                  <a:ea typeface="Dotum" panose="020B0600000101010101" pitchFamily="34" charset="-127"/>
                                </a:rPr>
                              </m:ctrlPr>
                            </m:limLowPr>
                            <m:e>
                              <m:r>
                                <a:rPr lang="vi-VN" sz="2300" i="1">
                                  <a:effectLst/>
                                  <a:latin typeface="Cambria Math" panose="02040503050406030204" pitchFamily="18" charset="0"/>
                                  <a:ea typeface="Dotum" panose="020B0600000101010101" pitchFamily="34" charset="-127"/>
                                </a:rPr>
                                <m:t>𝑙𝑖𝑚</m:t>
                              </m:r>
                            </m:e>
                            <m:lim>
                              <m:r>
                                <a:rPr lang="vi-VN" sz="2300" i="1">
                                  <a:effectLst/>
                                  <a:latin typeface="Cambria Math" panose="02040503050406030204" pitchFamily="18" charset="0"/>
                                  <a:ea typeface="Dotum" panose="020B0600000101010101" pitchFamily="34" charset="-127"/>
                                </a:rPr>
                                <m:t>𝑛</m:t>
                              </m:r>
                              <m:r>
                                <a:rPr lang="vi-VN" sz="2300" i="1">
                                  <a:effectLst/>
                                  <a:latin typeface="Cambria Math" panose="02040503050406030204" pitchFamily="18" charset="0"/>
                                  <a:ea typeface="Dotum" panose="020B0600000101010101" pitchFamily="34" charset="-127"/>
                                </a:rPr>
                                <m:t>→+∞</m:t>
                              </m:r>
                            </m:lim>
                          </m:limLow>
                        </m:fName>
                        <m:e>
                          <m:r>
                            <a:rPr lang="vi-VN" sz="2300" i="1">
                              <a:effectLst/>
                              <a:latin typeface="Cambria Math" panose="02040503050406030204" pitchFamily="18" charset="0"/>
                              <a:ea typeface="Dotum" panose="020B0600000101010101" pitchFamily="34" charset="-127"/>
                            </a:rPr>
                            <m:t>(</m:t>
                          </m:r>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r>
                            <a:rPr lang="vi-VN" sz="2300" i="1">
                              <a:effectLst/>
                              <a:latin typeface="Cambria Math" panose="02040503050406030204" pitchFamily="18" charset="0"/>
                              <a:ea typeface="Dotum" panose="020B0600000101010101" pitchFamily="34" charset="-127"/>
                            </a:rPr>
                            <m:t>−</m:t>
                          </m:r>
                          <m:r>
                            <a:rPr lang="vi-VN" sz="2300" i="1">
                              <a:effectLst/>
                              <a:latin typeface="Cambria Math" panose="02040503050406030204" pitchFamily="18" charset="0"/>
                              <a:ea typeface="Dotum" panose="020B0600000101010101" pitchFamily="34" charset="-127"/>
                            </a:rPr>
                            <m:t>𝑎</m:t>
                          </m:r>
                          <m:r>
                            <a:rPr lang="vi-VN" sz="2300" i="1">
                              <a:effectLst/>
                              <a:latin typeface="Cambria Math" panose="02040503050406030204" pitchFamily="18" charset="0"/>
                              <a:ea typeface="Dotum" panose="020B0600000101010101" pitchFamily="34" charset="-127"/>
                            </a:rPr>
                            <m:t>)</m:t>
                          </m:r>
                        </m:e>
                      </m:func>
                      <m:r>
                        <a:rPr lang="vi-VN" sz="2300" i="1">
                          <a:effectLst/>
                          <a:latin typeface="Cambria Math" panose="02040503050406030204" pitchFamily="18" charset="0"/>
                          <a:ea typeface="Dotum" panose="020B0600000101010101" pitchFamily="34" charset="-127"/>
                        </a:rPr>
                        <m:t>=0</m:t>
                      </m:r>
                    </m:oMath>
                  </a14:m>
                  <a:r>
                    <a:rPr lang="vi-VN" sz="2300">
                      <a:effectLst/>
                      <a:latin typeface="+mn-lt"/>
                      <a:ea typeface="Dotum" panose="020B0600000101010101" pitchFamily="34" charset="-127"/>
                    </a:rPr>
                    <a:t>, kí hiệu </a:t>
                  </a:r>
                  <a14:m>
                    <m:oMath xmlns:m="http://schemas.openxmlformats.org/officeDocument/2006/math">
                      <m:func>
                        <m:funcPr>
                          <m:ctrlPr>
                            <a:rPr lang="en-US" sz="2300" i="1">
                              <a:effectLst/>
                              <a:latin typeface="Cambria Math" panose="02040503050406030204" pitchFamily="18" charset="0"/>
                              <a:ea typeface="Dotum" panose="020B0600000101010101" pitchFamily="34" charset="-127"/>
                            </a:rPr>
                          </m:ctrlPr>
                        </m:funcPr>
                        <m:fName>
                          <m:limLow>
                            <m:limLowPr>
                              <m:ctrlPr>
                                <a:rPr lang="en-US" sz="2300" i="1">
                                  <a:effectLst/>
                                  <a:latin typeface="Cambria Math" panose="02040503050406030204" pitchFamily="18" charset="0"/>
                                  <a:ea typeface="Dotum" panose="020B0600000101010101" pitchFamily="34" charset="-127"/>
                                </a:rPr>
                              </m:ctrlPr>
                            </m:limLowPr>
                            <m:e>
                              <m:r>
                                <a:rPr lang="vi-VN" sz="2300" i="1">
                                  <a:effectLst/>
                                  <a:latin typeface="Cambria Math" panose="02040503050406030204" pitchFamily="18" charset="0"/>
                                  <a:ea typeface="Dotum" panose="020B0600000101010101" pitchFamily="34" charset="-127"/>
                                </a:rPr>
                                <m:t>𝑙𝑖𝑚</m:t>
                              </m:r>
                            </m:e>
                            <m:lim>
                              <m:r>
                                <a:rPr lang="vi-VN" sz="2300" i="1">
                                  <a:effectLst/>
                                  <a:latin typeface="Cambria Math" panose="02040503050406030204" pitchFamily="18" charset="0"/>
                                  <a:ea typeface="Dotum" panose="020B0600000101010101" pitchFamily="34" charset="-127"/>
                                </a:rPr>
                                <m:t>𝑛</m:t>
                              </m:r>
                              <m:r>
                                <a:rPr lang="vi-VN" sz="2300" i="1">
                                  <a:effectLst/>
                                  <a:latin typeface="Cambria Math" panose="02040503050406030204" pitchFamily="18" charset="0"/>
                                  <a:ea typeface="Dotum" panose="020B0600000101010101" pitchFamily="34" charset="-127"/>
                                </a:rPr>
                                <m:t>→+∞</m:t>
                              </m:r>
                            </m:lim>
                          </m:limLow>
                        </m:fName>
                        <m:e>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e>
                      </m:func>
                      <m:r>
                        <a:rPr lang="vi-VN" sz="2300" i="1">
                          <a:effectLst/>
                          <a:latin typeface="Cambria Math" panose="02040503050406030204" pitchFamily="18" charset="0"/>
                          <a:ea typeface="Dotum" panose="020B0600000101010101" pitchFamily="34" charset="-127"/>
                        </a:rPr>
                        <m:t>=</m:t>
                      </m:r>
                      <m:r>
                        <a:rPr lang="vi-VN" sz="2300" i="1">
                          <a:effectLst/>
                          <a:latin typeface="Cambria Math" panose="02040503050406030204" pitchFamily="18" charset="0"/>
                          <a:ea typeface="Dotum" panose="020B0600000101010101" pitchFamily="34" charset="-127"/>
                        </a:rPr>
                        <m:t>𝑎</m:t>
                      </m:r>
                    </m:oMath>
                  </a14:m>
                  <a:r>
                    <a:rPr lang="vi-VN" sz="2300">
                      <a:effectLst/>
                      <a:latin typeface="+mn-lt"/>
                      <a:ea typeface="Dotum" panose="020B0600000101010101" pitchFamily="34" charset="-127"/>
                    </a:rPr>
                    <a:t> hay </a:t>
                  </a:r>
                  <a14:m>
                    <m:oMath xmlns:m="http://schemas.openxmlformats.org/officeDocument/2006/math">
                      <m:sSub>
                        <m:sSubPr>
                          <m:ctrlPr>
                            <a:rPr lang="en-US" sz="2300" i="1">
                              <a:effectLst/>
                              <a:latin typeface="Cambria Math" panose="02040503050406030204" pitchFamily="18" charset="0"/>
                              <a:ea typeface="Dotum" panose="020B0600000101010101" pitchFamily="34" charset="-127"/>
                            </a:rPr>
                          </m:ctrlPr>
                        </m:sSubPr>
                        <m:e>
                          <m:r>
                            <a:rPr lang="vi-VN" sz="2300" i="1">
                              <a:effectLst/>
                              <a:latin typeface="Cambria Math" panose="02040503050406030204" pitchFamily="18" charset="0"/>
                              <a:ea typeface="Dotum" panose="020B0600000101010101" pitchFamily="34" charset="-127"/>
                            </a:rPr>
                            <m:t>𝑢</m:t>
                          </m:r>
                        </m:e>
                        <m:sub>
                          <m:r>
                            <a:rPr lang="vi-VN" sz="2300" i="1">
                              <a:effectLst/>
                              <a:latin typeface="Cambria Math" panose="02040503050406030204" pitchFamily="18" charset="0"/>
                              <a:ea typeface="Dotum" panose="020B0600000101010101" pitchFamily="34" charset="-127"/>
                            </a:rPr>
                            <m:t>𝑛</m:t>
                          </m:r>
                        </m:sub>
                      </m:sSub>
                      <m:r>
                        <a:rPr lang="vi-VN" sz="2300" i="1">
                          <a:effectLst/>
                          <a:latin typeface="Cambria Math" panose="02040503050406030204" pitchFamily="18" charset="0"/>
                          <a:ea typeface="Dotum" panose="020B0600000101010101" pitchFamily="34" charset="-127"/>
                        </a:rPr>
                        <m:t>→</m:t>
                      </m:r>
                      <m:r>
                        <a:rPr lang="vi-VN" sz="2300" i="1">
                          <a:effectLst/>
                          <a:latin typeface="Cambria Math" panose="02040503050406030204" pitchFamily="18" charset="0"/>
                          <a:ea typeface="Dotum" panose="020B0600000101010101" pitchFamily="34" charset="-127"/>
                        </a:rPr>
                        <m:t>𝑎</m:t>
                      </m:r>
                    </m:oMath>
                  </a14:m>
                  <a:r>
                    <a:rPr lang="vi-VN" sz="2300">
                      <a:effectLst/>
                      <a:latin typeface="+mn-lt"/>
                      <a:ea typeface="Dotum" panose="020B0600000101010101" pitchFamily="34" charset="-127"/>
                    </a:rPr>
                    <a:t> khi </a:t>
                  </a:r>
                  <a14:m>
                    <m:oMath xmlns:m="http://schemas.openxmlformats.org/officeDocument/2006/math">
                      <m:r>
                        <a:rPr lang="vi-VN" sz="2300" i="1">
                          <a:effectLst/>
                          <a:latin typeface="Cambria Math" panose="02040503050406030204" pitchFamily="18" charset="0"/>
                          <a:ea typeface="Dotum" panose="020B0600000101010101" pitchFamily="34" charset="-127"/>
                        </a:rPr>
                        <m:t>𝑛</m:t>
                      </m:r>
                      <m:r>
                        <a:rPr lang="vi-VN" sz="2300" i="1">
                          <a:effectLst/>
                          <a:latin typeface="Cambria Math" panose="02040503050406030204" pitchFamily="18" charset="0"/>
                          <a:ea typeface="Dotum" panose="020B0600000101010101" pitchFamily="34" charset="-127"/>
                        </a:rPr>
                        <m:t>→+∞</m:t>
                      </m:r>
                    </m:oMath>
                  </a14:m>
                  <a:r>
                    <a:rPr lang="vi-VN" sz="2300" i="1">
                      <a:effectLst/>
                      <a:latin typeface="+mn-lt"/>
                      <a:ea typeface="Dotum" panose="020B0600000101010101" pitchFamily="34" charset="-127"/>
                    </a:rPr>
                    <a:t>.</a:t>
                  </a:r>
                  <a:endParaRPr lang="en-US" sz="2300" i="1">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59644" y="1610926"/>
                  <a:ext cx="7047352" cy="2017860"/>
                </a:xfrm>
                <a:prstGeom prst="rect">
                  <a:avLst/>
                </a:prstGeom>
                <a:blipFill>
                  <a:blip r:embed="rId3"/>
                  <a:stretch>
                    <a:fillRect l="-1298" r="-1211" b="-604"/>
                  </a:stretch>
                </a:blipFill>
              </p:spPr>
              <p:txBody>
                <a:bodyPr/>
                <a:lstStyle/>
                <a:p>
                  <a:r>
                    <a:rPr lang="en-US">
                      <a:noFill/>
                    </a:rPr>
                    <a:t> </a:t>
                  </a:r>
                </a:p>
              </p:txBody>
            </p:sp>
          </mc:Fallback>
        </mc:AlternateContent>
      </p:grpSp>
      <p:sp>
        <p:nvSpPr>
          <p:cNvPr id="8" name="Right Arrow 7"/>
          <p:cNvSpPr/>
          <p:nvPr/>
        </p:nvSpPr>
        <p:spPr>
          <a:xfrm>
            <a:off x="470082" y="1583746"/>
            <a:ext cx="532856" cy="630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94214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91"/>
                                        </p:tgtEl>
                                        <p:attrNameLst>
                                          <p:attrName>style.visibility</p:attrName>
                                        </p:attrNameLst>
                                      </p:cBhvr>
                                      <p:to>
                                        <p:strVal val="visible"/>
                                      </p:to>
                                    </p:set>
                                    <p:animEffect transition="in" filter="wipe(left)">
                                      <p:cBhvr>
                                        <p:cTn id="17" dur="500"/>
                                        <p:tgtEl>
                                          <p:spTgt spid="391"/>
                                        </p:tgtEl>
                                      </p:cBhvr>
                                    </p:animEffect>
                                  </p:childTnLst>
                                </p:cTn>
                              </p:par>
                              <p:par>
                                <p:cTn id="18" presetID="22" presetClass="entr" presetSubtype="8"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9"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192024" y="201168"/>
            <a:ext cx="8732520" cy="4736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189AE2"/>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67" name="TextBox 66"/>
              <p:cNvSpPr txBox="1"/>
              <p:nvPr/>
            </p:nvSpPr>
            <p:spPr>
              <a:xfrm>
                <a:off x="1760741" y="268709"/>
                <a:ext cx="7724308" cy="673198"/>
              </a:xfrm>
              <a:prstGeom prst="rect">
                <a:avLst/>
              </a:prstGeom>
              <a:noFill/>
            </p:spPr>
            <p:txBody>
              <a:bodyPr wrap="square" rtlCol="0">
                <a:spAutoFit/>
              </a:bodyPr>
              <a:lstStyle/>
              <a:p>
                <a:pPr lvl="0" algn="just" defTabSz="457200">
                  <a:lnSpc>
                    <a:spcPct val="150000"/>
                  </a:lnSpc>
                  <a:buClrTx/>
                  <a:defRPr/>
                </a:pPr>
                <a:r>
                  <a:rPr kumimoji="0" lang="en-US" sz="1900" b="0" i="0" u="none" strike="noStrike" kern="1200" cap="none" spc="0" normalizeH="0" baseline="0" noProof="0">
                    <a:ln>
                      <a:noFill/>
                    </a:ln>
                    <a:solidFill>
                      <a:srgbClr val="000000"/>
                    </a:solidFill>
                    <a:effectLst/>
                    <a:uLnTx/>
                    <a:uFillTx/>
                    <a:latin typeface="+mn-lt"/>
                    <a:ea typeface="+mn-ea"/>
                    <a:cs typeface="Arial" panose="020B0604020202020204" pitchFamily="34" charset="0"/>
                    <a:sym typeface="Arial"/>
                  </a:rPr>
                  <a:t>Xét</a:t>
                </a:r>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 dãy số</a:t>
                </a:r>
                <a:r>
                  <a:rPr lang="vi-VN" sz="1900">
                    <a:latin typeface="+mn-lt"/>
                    <a:ea typeface="Dotum" panose="020B0600000101010101" pitchFamily="34" charset="-127"/>
                    <a:cs typeface="Times New Roman" panose="02020603050405020304" pitchFamily="18" charset="0"/>
                  </a:rPr>
                  <a:t> </a:t>
                </a:r>
                <a14:m>
                  <m:oMath xmlns:m="http://schemas.openxmlformats.org/officeDocument/2006/math">
                    <m:r>
                      <a:rPr lang="vi-VN" sz="19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900" i="1">
                            <a:latin typeface="Cambria Math" panose="02040503050406030204" pitchFamily="18" charset="0"/>
                            <a:ea typeface="Dotum" panose="020B0600000101010101" pitchFamily="34" charset="-127"/>
                          </a:rPr>
                        </m:ctrlPr>
                      </m:sSubPr>
                      <m:e>
                        <m:r>
                          <a:rPr lang="vi-VN" sz="1900" i="1">
                            <a:latin typeface="Cambria Math" panose="02040503050406030204" pitchFamily="18" charset="0"/>
                            <a:ea typeface="Dotum" panose="020B0600000101010101" pitchFamily="34" charset="-127"/>
                            <a:cs typeface="Times New Roman" panose="02020603050405020304" pitchFamily="18" charset="0"/>
                          </a:rPr>
                          <m:t>𝑢</m:t>
                        </m:r>
                      </m:e>
                      <m:sub>
                        <m:r>
                          <a:rPr lang="vi-VN" sz="19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900" i="1">
                        <a:latin typeface="Cambria Math" panose="02040503050406030204" pitchFamily="18" charset="0"/>
                        <a:ea typeface="Dotum" panose="020B0600000101010101" pitchFamily="34" charset="-127"/>
                        <a:cs typeface="Times New Roman" panose="02020603050405020304" pitchFamily="18" charset="0"/>
                      </a:rPr>
                      <m:t>)</m:t>
                    </m:r>
                  </m:oMath>
                </a14:m>
                <a:r>
                  <a:rPr lang="en-US" sz="1900" kern="1200">
                    <a:latin typeface="+mn-lt"/>
                    <a:ea typeface="+mn-ea"/>
                    <a:cs typeface="Arial" panose="020B0604020202020204" pitchFamily="34" charset="0"/>
                  </a:rPr>
                  <a:t> với </a:t>
                </a:r>
                <a14:m>
                  <m:oMath xmlns:m="http://schemas.openxmlformats.org/officeDocument/2006/math">
                    <m:sSub>
                      <m:sSubPr>
                        <m:ctrlPr>
                          <a:rPr lang="en-US" sz="1900" i="1">
                            <a:latin typeface="Cambria Math" panose="02040503050406030204" pitchFamily="18" charset="0"/>
                            <a:ea typeface="Dotum" panose="020B0600000101010101" pitchFamily="34" charset="-127"/>
                          </a:rPr>
                        </m:ctrlPr>
                      </m:sSubPr>
                      <m:e>
                        <m:r>
                          <a:rPr lang="vi-VN" sz="1900" i="1">
                            <a:latin typeface="Cambria Math" panose="02040503050406030204" pitchFamily="18" charset="0"/>
                            <a:ea typeface="Dotum" panose="020B0600000101010101" pitchFamily="34" charset="-127"/>
                            <a:cs typeface="Times New Roman" panose="02020603050405020304" pitchFamily="18" charset="0"/>
                          </a:rPr>
                          <m:t>𝑢</m:t>
                        </m:r>
                      </m:e>
                      <m:sub>
                        <m:r>
                          <a:rPr lang="vi-VN" sz="19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b="0" i="1" smtClean="0">
                            <a:latin typeface="Cambria Math" panose="02040503050406030204" pitchFamily="18" charset="0"/>
                            <a:ea typeface="Dotum" panose="020B0600000101010101" pitchFamily="34" charset="-127"/>
                            <a:cs typeface="Times New Roman" panose="02020603050405020304" pitchFamily="18" charset="0"/>
                          </a:rPr>
                          <m:t>2</m:t>
                        </m:r>
                        <m:r>
                          <a:rPr lang="en-US" sz="1900" b="0" i="1" smtClean="0">
                            <a:latin typeface="Cambria Math" panose="02040503050406030204" pitchFamily="18" charset="0"/>
                            <a:ea typeface="Dotum" panose="020B0600000101010101" pitchFamily="34" charset="-127"/>
                            <a:cs typeface="Times New Roman" panose="02020603050405020304" pitchFamily="18" charset="0"/>
                          </a:rPr>
                          <m:t>𝑛</m:t>
                        </m:r>
                        <m:r>
                          <a:rPr lang="en-US" sz="1900" b="0" i="1" smtClean="0">
                            <a:latin typeface="Cambria Math" panose="02040503050406030204" pitchFamily="18" charset="0"/>
                            <a:ea typeface="Dotum" panose="020B0600000101010101" pitchFamily="34" charset="-127"/>
                            <a:cs typeface="Times New Roman" panose="02020603050405020304" pitchFamily="18" charset="0"/>
                          </a:rPr>
                          <m:t>+1</m:t>
                        </m:r>
                      </m:num>
                      <m:den>
                        <m:r>
                          <a:rPr lang="en-US" sz="1900" b="0" i="1" smtClean="0">
                            <a:latin typeface="Cambria Math" panose="02040503050406030204" pitchFamily="18" charset="0"/>
                            <a:ea typeface="Dotum" panose="020B0600000101010101" pitchFamily="34" charset="-127"/>
                            <a:cs typeface="Times New Roman" panose="02020603050405020304" pitchFamily="18" charset="0"/>
                          </a:rPr>
                          <m:t>𝑛</m:t>
                        </m:r>
                      </m:den>
                    </m:f>
                    <m:r>
                      <a:rPr lang="en-US" sz="1900" b="0" i="0" smtClean="0">
                        <a:latin typeface="Cambria Math" panose="02040503050406030204" pitchFamily="18" charset="0"/>
                        <a:ea typeface="Dotum" panose="020B0600000101010101" pitchFamily="34" charset="-127"/>
                        <a:cs typeface="Times New Roman" panose="02020603050405020304" pitchFamily="18" charset="0"/>
                      </a:rPr>
                      <m:t>.</m:t>
                    </m:r>
                  </m:oMath>
                </a14:m>
                <a:r>
                  <a:rPr lang="en-US" sz="1900" kern="1200">
                    <a:latin typeface="+mn-lt"/>
                    <a:ea typeface="+mn-ea"/>
                    <a:cs typeface="Arial" panose="020B0604020202020204" pitchFamily="34" charset="0"/>
                  </a:rPr>
                  <a:t> Chứng minh rằng</a:t>
                </a:r>
                <a14:m>
                  <m:oMath xmlns:m="http://schemas.openxmlformats.org/officeDocument/2006/math">
                    <m:func>
                      <m:funcPr>
                        <m:ctrlPr>
                          <a:rPr lang="en-US" sz="1900" i="1">
                            <a:latin typeface="Cambria Math" panose="02040503050406030204" pitchFamily="18" charset="0"/>
                            <a:ea typeface="Dotum" panose="020B0600000101010101" pitchFamily="34" charset="-127"/>
                          </a:rPr>
                        </m:ctrlPr>
                      </m:funcPr>
                      <m:fName>
                        <m:limLow>
                          <m:limLowPr>
                            <m:ctrlPr>
                              <a:rPr lang="en-US" sz="1900" i="1">
                                <a:latin typeface="Cambria Math" panose="02040503050406030204" pitchFamily="18" charset="0"/>
                                <a:ea typeface="Dotum" panose="020B0600000101010101" pitchFamily="34" charset="-127"/>
                              </a:rPr>
                            </m:ctrlPr>
                          </m:limLowPr>
                          <m:e>
                            <m:r>
                              <m:rPr>
                                <m:sty m:val="p"/>
                              </m:rPr>
                              <a:rPr lang="vi-VN" sz="1900">
                                <a:latin typeface="Cambria Math" panose="02040503050406030204" pitchFamily="18" charset="0"/>
                                <a:ea typeface="Dotum" panose="020B0600000101010101" pitchFamily="34" charset="-127"/>
                              </a:rPr>
                              <m:t>lim</m:t>
                            </m:r>
                          </m:e>
                          <m:lim>
                            <m:r>
                              <m:rPr>
                                <m:sty m:val="p"/>
                              </m:rPr>
                              <a:rPr lang="vi-VN" sz="1900">
                                <a:latin typeface="Cambria Math" panose="02040503050406030204" pitchFamily="18" charset="0"/>
                                <a:ea typeface="Dotum" panose="020B0600000101010101" pitchFamily="34" charset="-127"/>
                              </a:rPr>
                              <m:t>n</m:t>
                            </m:r>
                            <m:r>
                              <a:rPr lang="vi-VN" sz="1900">
                                <a:latin typeface="Cambria Math" panose="02040503050406030204" pitchFamily="18" charset="0"/>
                                <a:ea typeface="Dotum" panose="020B0600000101010101" pitchFamily="34" charset="-127"/>
                              </a:rPr>
                              <m:t>→+∞</m:t>
                            </m:r>
                          </m:lim>
                        </m:limLow>
                      </m:fName>
                      <m:e>
                        <m:sSub>
                          <m:sSubPr>
                            <m:ctrlPr>
                              <a:rPr lang="en-US" sz="1900" i="1">
                                <a:latin typeface="Cambria Math" panose="02040503050406030204" pitchFamily="18" charset="0"/>
                                <a:ea typeface="Dotum" panose="020B0600000101010101" pitchFamily="34" charset="-127"/>
                              </a:rPr>
                            </m:ctrlPr>
                          </m:sSubPr>
                          <m:e>
                            <m:r>
                              <m:rPr>
                                <m:sty m:val="p"/>
                              </m:rPr>
                              <a:rPr lang="vi-VN" sz="1900">
                                <a:latin typeface="Cambria Math" panose="02040503050406030204" pitchFamily="18" charset="0"/>
                                <a:ea typeface="Dotum" panose="020B0600000101010101" pitchFamily="34" charset="-127"/>
                              </a:rPr>
                              <m:t>u</m:t>
                            </m:r>
                          </m:e>
                          <m:sub>
                            <m:r>
                              <m:rPr>
                                <m:sty m:val="p"/>
                              </m:rPr>
                              <a:rPr lang="vi-VN" sz="1900">
                                <a:latin typeface="Cambria Math" panose="02040503050406030204" pitchFamily="18" charset="0"/>
                                <a:ea typeface="Dotum" panose="020B0600000101010101" pitchFamily="34" charset="-127"/>
                              </a:rPr>
                              <m:t>n</m:t>
                            </m:r>
                          </m:sub>
                        </m:sSub>
                      </m:e>
                    </m:func>
                    <m:r>
                      <a:rPr lang="en-US" sz="1900" b="0" i="1" smtClean="0">
                        <a:latin typeface="Cambria Math" panose="02040503050406030204" pitchFamily="18" charset="0"/>
                        <a:ea typeface="Dotum" panose="020B0600000101010101" pitchFamily="34" charset="-127"/>
                      </a:rPr>
                      <m:t>=2</m:t>
                    </m:r>
                  </m:oMath>
                </a14:m>
                <a:r>
                  <a:rPr lang="en-US" sz="1900" kern="1200">
                    <a:latin typeface="+mn-lt"/>
                    <a:ea typeface="+mn-ea"/>
                    <a:cs typeface="Arial" panose="020B0604020202020204" pitchFamily="34" charset="0"/>
                  </a:rPr>
                  <a:t>. </a:t>
                </a:r>
                <a:r>
                  <a:rPr kumimoji="0" lang="en-US" sz="1900" b="0" i="0" u="none" strike="noStrike" kern="1200" cap="none" spc="0" normalizeH="0" noProof="0">
                    <a:ln>
                      <a:noFill/>
                    </a:ln>
                    <a:solidFill>
                      <a:srgbClr val="000000"/>
                    </a:solidFill>
                    <a:effectLst/>
                    <a:uLnTx/>
                    <a:uFillTx/>
                    <a:latin typeface="+mn-lt"/>
                    <a:ea typeface="+mn-ea"/>
                    <a:cs typeface="Arial" panose="020B0604020202020204" pitchFamily="34" charset="0"/>
                    <a:sym typeface="Arial"/>
                  </a:rPr>
                  <a:t>  </a:t>
                </a:r>
                <a:endParaRPr kumimoji="0" lang="en-US" sz="19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1760741" y="268709"/>
                <a:ext cx="7724308" cy="673198"/>
              </a:xfrm>
              <a:prstGeom prst="rect">
                <a:avLst/>
              </a:prstGeom>
              <a:blipFill>
                <a:blip r:embed="rId2"/>
                <a:stretch>
                  <a:fillRect l="-789" b="-1802"/>
                </a:stretch>
              </a:blipFill>
            </p:spPr>
            <p:txBody>
              <a:bodyPr/>
              <a:lstStyle/>
              <a:p>
                <a:r>
                  <a:rPr lang="en-US">
                    <a:noFill/>
                  </a:rPr>
                  <a:t> </a:t>
                </a:r>
              </a:p>
            </p:txBody>
          </p:sp>
        </mc:Fallback>
      </mc:AlternateContent>
      <p:sp>
        <p:nvSpPr>
          <p:cNvPr id="68" name="Rectangle 67"/>
          <p:cNvSpPr/>
          <p:nvPr/>
        </p:nvSpPr>
        <p:spPr>
          <a:xfrm>
            <a:off x="4235920" y="1064681"/>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607801" y="503668"/>
            <a:ext cx="1285328" cy="3222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000" b="1">
                <a:solidFill>
                  <a:schemeClr val="bg1">
                    <a:lumMod val="50000"/>
                  </a:schemeClr>
                </a:solidFill>
                <a:highlight>
                  <a:schemeClr val="accent1"/>
                </a:highlight>
                <a:latin typeface="+mj-lt"/>
              </a:rPr>
              <a:t>Ví dụ 2:</a:t>
            </a:r>
            <a:endParaRPr sz="2000">
              <a:solidFill>
                <a:schemeClr val="bg1">
                  <a:lumMod val="50000"/>
                </a:schemeClr>
              </a:solidFill>
              <a:highlight>
                <a:schemeClr val="accent1"/>
              </a:highlight>
              <a:latin typeface="+mj-lt"/>
            </a:endParaRPr>
          </a:p>
        </p:txBody>
      </p:sp>
      <p:pic>
        <p:nvPicPr>
          <p:cNvPr id="85" name="Picture 84"/>
          <p:cNvPicPr>
            <a:picLocks noChangeAspect="1"/>
          </p:cNvPicPr>
          <p:nvPr/>
        </p:nvPicPr>
        <p:blipFill>
          <a:blip r:embed="rId3"/>
          <a:stretch>
            <a:fillRect/>
          </a:stretch>
        </p:blipFill>
        <p:spPr>
          <a:xfrm>
            <a:off x="8091342" y="2536467"/>
            <a:ext cx="667709" cy="501182"/>
          </a:xfrm>
          <a:prstGeom prst="rect">
            <a:avLst/>
          </a:prstGeom>
        </p:spPr>
      </p:pic>
      <p:grpSp>
        <p:nvGrpSpPr>
          <p:cNvPr id="9" name="Group 8"/>
          <p:cNvGrpSpPr/>
          <p:nvPr/>
        </p:nvGrpSpPr>
        <p:grpSpPr>
          <a:xfrm>
            <a:off x="719745" y="1658212"/>
            <a:ext cx="6228197" cy="523758"/>
            <a:chOff x="751550" y="1617684"/>
            <a:chExt cx="6228197" cy="523758"/>
          </a:xfrm>
        </p:grpSpPr>
        <p:sp>
          <p:nvSpPr>
            <p:cNvPr id="7" name="Rectangle 6"/>
            <p:cNvSpPr/>
            <p:nvPr/>
          </p:nvSpPr>
          <p:spPr>
            <a:xfrm>
              <a:off x="751550" y="1617684"/>
              <a:ext cx="795411" cy="476734"/>
            </a:xfrm>
            <a:prstGeom prst="rect">
              <a:avLst/>
            </a:prstGeom>
          </p:spPr>
          <p:txBody>
            <a:bodyPr wrap="none">
              <a:spAutoFit/>
            </a:bodyPr>
            <a:lstStyle/>
            <a:p>
              <a:pPr lvl="0" algn="just">
                <a:lnSpc>
                  <a:spcPct val="150000"/>
                </a:lnSpc>
                <a:spcBef>
                  <a:spcPts val="600"/>
                </a:spcBef>
                <a:spcAft>
                  <a:spcPts val="800"/>
                </a:spcAft>
              </a:pPr>
              <a:r>
                <a:rPr lang="pt-BR" sz="1900">
                  <a:ea typeface="Dotum" panose="020B0600000101010101" pitchFamily="34" charset="-127"/>
                  <a:cs typeface="Times New Roman" panose="02020603050405020304" pitchFamily="18" charset="0"/>
                </a:rPr>
                <a:t>Ta có</a:t>
              </a:r>
              <a:endParaRPr lang="en-US" sz="190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492091" y="1634059"/>
                  <a:ext cx="5487656" cy="507383"/>
                </a:xfrm>
                <a:prstGeom prst="rect">
                  <a:avLst/>
                </a:prstGeom>
              </p:spPr>
              <p:txBody>
                <a:bodyPr wrap="none">
                  <a:spAutoFit/>
                </a:bodyPr>
                <a:lstStyle/>
                <a:p>
                  <a14:m>
                    <m:oMath xmlns:m="http://schemas.openxmlformats.org/officeDocument/2006/math">
                      <m:sSub>
                        <m:sSubPr>
                          <m:ctrlPr>
                            <a:rPr lang="en-US" sz="1900" i="1" smtClean="0">
                              <a:latin typeface="Cambria Math" panose="02040503050406030204" pitchFamily="18" charset="0"/>
                              <a:ea typeface="Dotum" panose="020B0600000101010101" pitchFamily="34" charset="-127"/>
                            </a:rPr>
                          </m:ctrlPr>
                        </m:sSubPr>
                        <m:e>
                          <m:r>
                            <a:rPr lang="vi-VN" sz="1900" i="1">
                              <a:latin typeface="Cambria Math" panose="02040503050406030204" pitchFamily="18" charset="0"/>
                              <a:ea typeface="Dotum" panose="020B0600000101010101" pitchFamily="34" charset="-127"/>
                              <a:cs typeface="Times New Roman" panose="02020603050405020304" pitchFamily="18" charset="0"/>
                            </a:rPr>
                            <m:t>𝑢</m:t>
                          </m:r>
                        </m:e>
                        <m:sub>
                          <m:r>
                            <a:rPr lang="vi-VN" sz="19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900" b="0" i="1" smtClean="0">
                          <a:latin typeface="Cambria Math" panose="02040503050406030204" pitchFamily="18" charset="0"/>
                          <a:ea typeface="Dotum" panose="020B0600000101010101" pitchFamily="34" charset="-127"/>
                          <a:cs typeface="Times New Roman" panose="02020603050405020304" pitchFamily="18" charset="0"/>
                        </a:rPr>
                        <m:t>−2=</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2</m:t>
                          </m:r>
                          <m:r>
                            <a:rPr lang="en-US" sz="1900" i="1">
                              <a:latin typeface="Cambria Math" panose="02040503050406030204" pitchFamily="18" charset="0"/>
                              <a:ea typeface="Dotum" panose="020B0600000101010101" pitchFamily="34" charset="-127"/>
                              <a:cs typeface="Times New Roman" panose="02020603050405020304" pitchFamily="18" charset="0"/>
                            </a:rPr>
                            <m:t>𝑛</m:t>
                          </m:r>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𝑛</m:t>
                          </m:r>
                        </m:den>
                      </m:f>
                      <m:r>
                        <a:rPr lang="en-US" sz="1900" b="0" i="1" smtClean="0">
                          <a:latin typeface="Cambria Math" panose="02040503050406030204" pitchFamily="18" charset="0"/>
                          <a:ea typeface="Dotum" panose="020B0600000101010101" pitchFamily="34" charset="-127"/>
                          <a:cs typeface="Times New Roman" panose="02020603050405020304" pitchFamily="18" charset="0"/>
                        </a:rPr>
                        <m:t>−2=</m:t>
                      </m:r>
                      <m:f>
                        <m:fPr>
                          <m:ctrlPr>
                            <a:rPr lang="en-US" sz="1900" i="1">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2</m:t>
                          </m:r>
                          <m:r>
                            <a:rPr lang="en-US" sz="1900" i="1">
                              <a:latin typeface="Cambria Math" panose="02040503050406030204" pitchFamily="18" charset="0"/>
                              <a:ea typeface="Dotum" panose="020B0600000101010101" pitchFamily="34" charset="-127"/>
                              <a:cs typeface="Times New Roman" panose="02020603050405020304" pitchFamily="18" charset="0"/>
                            </a:rPr>
                            <m:t>𝑛</m:t>
                          </m:r>
                          <m:r>
                            <a:rPr lang="en-US" sz="1900" i="1">
                              <a:latin typeface="Cambria Math" panose="02040503050406030204" pitchFamily="18" charset="0"/>
                              <a:ea typeface="Dotum" panose="020B0600000101010101" pitchFamily="34" charset="-127"/>
                              <a:cs typeface="Times New Roman" panose="02020603050405020304" pitchFamily="18" charset="0"/>
                            </a:rPr>
                            <m:t>+1−2</m:t>
                          </m:r>
                          <m:r>
                            <a:rPr lang="en-US" sz="1900" i="1">
                              <a:latin typeface="Cambria Math" panose="02040503050406030204" pitchFamily="18" charset="0"/>
                              <a:ea typeface="Dotum" panose="020B0600000101010101" pitchFamily="34" charset="-127"/>
                              <a:cs typeface="Times New Roman" panose="02020603050405020304" pitchFamily="18" charset="0"/>
                            </a:rPr>
                            <m:t>𝑛</m:t>
                          </m:r>
                        </m:num>
                        <m:den>
                          <m:r>
                            <a:rPr lang="en-US" sz="1900" i="1">
                              <a:latin typeface="Cambria Math" panose="02040503050406030204" pitchFamily="18" charset="0"/>
                              <a:ea typeface="Dotum" panose="020B0600000101010101" pitchFamily="34" charset="-127"/>
                              <a:cs typeface="Times New Roman" panose="02020603050405020304" pitchFamily="18" charset="0"/>
                            </a:rPr>
                            <m:t>𝑛</m:t>
                          </m:r>
                        </m:den>
                      </m:f>
                      <m:r>
                        <a:rPr lang="en-US" sz="1900" b="0" i="1" smtClean="0">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smtClean="0">
                              <a:latin typeface="Cambria Math" panose="02040503050406030204" pitchFamily="18" charset="0"/>
                              <a:ea typeface="Dotum" panose="020B0600000101010101" pitchFamily="34" charset="-127"/>
                              <a:cs typeface="Times New Roman" panose="02020603050405020304" pitchFamily="18" charset="0"/>
                            </a:rPr>
                          </m:ctrlPr>
                        </m:fPr>
                        <m:num>
                          <m:r>
                            <a:rPr lang="en-US" sz="1900" i="1">
                              <a:latin typeface="Cambria Math" panose="02040503050406030204" pitchFamily="18" charset="0"/>
                              <a:ea typeface="Dotum" panose="020B0600000101010101" pitchFamily="34" charset="-127"/>
                              <a:cs typeface="Times New Roman" panose="02020603050405020304" pitchFamily="18" charset="0"/>
                            </a:rPr>
                            <m:t>1</m:t>
                          </m:r>
                        </m:num>
                        <m:den>
                          <m:r>
                            <a:rPr lang="en-US" sz="1900" i="1">
                              <a:latin typeface="Cambria Math" panose="02040503050406030204" pitchFamily="18" charset="0"/>
                              <a:ea typeface="Dotum" panose="020B0600000101010101" pitchFamily="34" charset="-127"/>
                              <a:cs typeface="Times New Roman" panose="02020603050405020304" pitchFamily="18" charset="0"/>
                            </a:rPr>
                            <m:t>𝑛</m:t>
                          </m:r>
                        </m:den>
                      </m:f>
                      <m:r>
                        <a:rPr lang="en-US" sz="1900" i="1" smtClean="0">
                          <a:latin typeface="Cambria Math" panose="02040503050406030204" pitchFamily="18" charset="0"/>
                          <a:ea typeface="Cambria Math" panose="02040503050406030204" pitchFamily="18" charset="0"/>
                          <a:cs typeface="Times New Roman" panose="02020603050405020304" pitchFamily="18" charset="0"/>
                        </a:rPr>
                        <m:t>→</m:t>
                      </m:r>
                      <m:r>
                        <a:rPr lang="en-US" sz="19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US" sz="1900"/>
                    <a:t> khi </a:t>
                  </a:r>
                  <a14:m>
                    <m:oMath xmlns:m="http://schemas.openxmlformats.org/officeDocument/2006/math">
                      <m:r>
                        <m:rPr>
                          <m:sty m:val="p"/>
                        </m:rPr>
                        <a:rPr lang="vi-VN" sz="1900">
                          <a:latin typeface="Cambria Math" panose="02040503050406030204" pitchFamily="18" charset="0"/>
                          <a:ea typeface="Dotum" panose="020B0600000101010101" pitchFamily="34" charset="-127"/>
                        </a:rPr>
                        <m:t>n</m:t>
                      </m:r>
                      <m:r>
                        <a:rPr lang="vi-VN" sz="1900">
                          <a:latin typeface="Cambria Math" panose="02040503050406030204" pitchFamily="18" charset="0"/>
                          <a:ea typeface="Dotum" panose="020B0600000101010101" pitchFamily="34" charset="-127"/>
                        </a:rPr>
                        <m:t>→+∞</m:t>
                      </m:r>
                    </m:oMath>
                  </a14:m>
                  <a:r>
                    <a:rPr lang="en-US" sz="1900"/>
                    <a:t> </a:t>
                  </a:r>
                </a:p>
              </p:txBody>
            </p:sp>
          </mc:Choice>
          <mc:Fallback xmlns="">
            <p:sp>
              <p:nvSpPr>
                <p:cNvPr id="8" name="Rectangle 7"/>
                <p:cNvSpPr>
                  <a:spLocks noRot="1" noChangeAspect="1" noMove="1" noResize="1" noEditPoints="1" noAdjustHandles="1" noChangeArrowheads="1" noChangeShapeType="1" noTextEdit="1"/>
                </p:cNvSpPr>
                <p:nvPr/>
              </p:nvSpPr>
              <p:spPr>
                <a:xfrm>
                  <a:off x="1492091" y="1634059"/>
                  <a:ext cx="5487656" cy="507383"/>
                </a:xfrm>
                <a:prstGeom prst="rect">
                  <a:avLst/>
                </a:prstGeom>
                <a:blipFill>
                  <a:blip r:embed="rId4"/>
                  <a:stretch>
                    <a:fillRect b="-6024"/>
                  </a:stretch>
                </a:blipFill>
              </p:spPr>
              <p:txBody>
                <a:bodyPr/>
                <a:lstStyle/>
                <a:p>
                  <a:r>
                    <a:rPr lang="en-US">
                      <a:noFill/>
                    </a:rPr>
                    <a:t> </a:t>
                  </a:r>
                </a:p>
              </p:txBody>
            </p:sp>
          </mc:Fallback>
        </mc:AlternateContent>
      </p:grpSp>
      <p:grpSp>
        <p:nvGrpSpPr>
          <p:cNvPr id="11" name="Group 10"/>
          <p:cNvGrpSpPr/>
          <p:nvPr/>
        </p:nvGrpSpPr>
        <p:grpSpPr>
          <a:xfrm>
            <a:off x="719745" y="2240409"/>
            <a:ext cx="2551462" cy="663195"/>
            <a:chOff x="616740" y="2181970"/>
            <a:chExt cx="2551462" cy="663195"/>
          </a:xfrm>
        </p:grpSpPr>
        <p:sp>
          <p:nvSpPr>
            <p:cNvPr id="18" name="Rectangle 17"/>
            <p:cNvSpPr/>
            <p:nvPr/>
          </p:nvSpPr>
          <p:spPr>
            <a:xfrm>
              <a:off x="616740" y="2266463"/>
              <a:ext cx="1011815" cy="476734"/>
            </a:xfrm>
            <a:prstGeom prst="rect">
              <a:avLst/>
            </a:prstGeom>
          </p:spPr>
          <p:txBody>
            <a:bodyPr wrap="none">
              <a:spAutoFit/>
            </a:bodyPr>
            <a:lstStyle/>
            <a:p>
              <a:pPr lvl="0" algn="just">
                <a:lnSpc>
                  <a:spcPct val="150000"/>
                </a:lnSpc>
                <a:spcBef>
                  <a:spcPts val="600"/>
                </a:spcBef>
                <a:spcAft>
                  <a:spcPts val="800"/>
                </a:spcAft>
              </a:pPr>
              <a:r>
                <a:rPr lang="pt-BR" sz="1900">
                  <a:ea typeface="Dotum" panose="020B0600000101010101" pitchFamily="34" charset="-127"/>
                  <a:cs typeface="Times New Roman" panose="02020603050405020304" pitchFamily="18" charset="0"/>
                </a:rPr>
                <a:t>Do vậy </a:t>
              </a:r>
              <a:endParaRPr lang="en-US" sz="190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407592" y="2181970"/>
                  <a:ext cx="1760610" cy="663195"/>
                </a:xfrm>
                <a:prstGeom prst="rect">
                  <a:avLst/>
                </a:prstGeom>
              </p:spPr>
              <p:txBody>
                <a:bodyPr wrap="none">
                  <a:spAutoFit/>
                </a:bodyPr>
                <a:lstStyle/>
                <a:p>
                  <a:pPr lvl="0" algn="just" defTabSz="457200">
                    <a:lnSpc>
                      <a:spcPct val="150000"/>
                    </a:lnSpc>
                    <a:buClrTx/>
                    <a:defRPr/>
                  </a:pPr>
                  <a14:m>
                    <m:oMath xmlns:m="http://schemas.openxmlformats.org/officeDocument/2006/math">
                      <m:func>
                        <m:funcPr>
                          <m:ctrlPr>
                            <a:rPr lang="en-US" sz="1900" i="1">
                              <a:latin typeface="Cambria Math" panose="02040503050406030204" pitchFamily="18" charset="0"/>
                              <a:ea typeface="Dotum" panose="020B0600000101010101" pitchFamily="34" charset="-127"/>
                            </a:rPr>
                          </m:ctrlPr>
                        </m:funcPr>
                        <m:fName>
                          <m:limLow>
                            <m:limLowPr>
                              <m:ctrlPr>
                                <a:rPr lang="en-US" sz="1900" i="1">
                                  <a:latin typeface="Cambria Math" panose="02040503050406030204" pitchFamily="18" charset="0"/>
                                  <a:ea typeface="Dotum" panose="020B0600000101010101" pitchFamily="34" charset="-127"/>
                                </a:rPr>
                              </m:ctrlPr>
                            </m:limLowPr>
                            <m:e>
                              <m:r>
                                <m:rPr>
                                  <m:sty m:val="p"/>
                                </m:rPr>
                                <a:rPr lang="vi-VN" sz="1900">
                                  <a:latin typeface="Cambria Math" panose="02040503050406030204" pitchFamily="18" charset="0"/>
                                  <a:ea typeface="Dotum" panose="020B0600000101010101" pitchFamily="34" charset="-127"/>
                                </a:rPr>
                                <m:t>lim</m:t>
                              </m:r>
                            </m:e>
                            <m:lim>
                              <m:r>
                                <m:rPr>
                                  <m:sty m:val="p"/>
                                </m:rPr>
                                <a:rPr lang="vi-VN" sz="1900">
                                  <a:latin typeface="Cambria Math" panose="02040503050406030204" pitchFamily="18" charset="0"/>
                                  <a:ea typeface="Dotum" panose="020B0600000101010101" pitchFamily="34" charset="-127"/>
                                </a:rPr>
                                <m:t>n</m:t>
                              </m:r>
                              <m:r>
                                <a:rPr lang="vi-VN" sz="1900">
                                  <a:latin typeface="Cambria Math" panose="02040503050406030204" pitchFamily="18" charset="0"/>
                                  <a:ea typeface="Dotum" panose="020B0600000101010101" pitchFamily="34" charset="-127"/>
                                </a:rPr>
                                <m:t>→+∞</m:t>
                              </m:r>
                            </m:lim>
                          </m:limLow>
                        </m:fName>
                        <m:e>
                          <m:sSub>
                            <m:sSubPr>
                              <m:ctrlPr>
                                <a:rPr lang="en-US" sz="1900" i="1">
                                  <a:latin typeface="Cambria Math" panose="02040503050406030204" pitchFamily="18" charset="0"/>
                                  <a:ea typeface="Dotum" panose="020B0600000101010101" pitchFamily="34" charset="-127"/>
                                </a:rPr>
                              </m:ctrlPr>
                            </m:sSubPr>
                            <m:e>
                              <m:r>
                                <m:rPr>
                                  <m:sty m:val="p"/>
                                </m:rPr>
                                <a:rPr lang="vi-VN" sz="1900">
                                  <a:latin typeface="Cambria Math" panose="02040503050406030204" pitchFamily="18" charset="0"/>
                                  <a:ea typeface="Dotum" panose="020B0600000101010101" pitchFamily="34" charset="-127"/>
                                </a:rPr>
                                <m:t>u</m:t>
                              </m:r>
                            </m:e>
                            <m:sub>
                              <m:r>
                                <m:rPr>
                                  <m:sty m:val="p"/>
                                </m:rPr>
                                <a:rPr lang="vi-VN" sz="1900">
                                  <a:latin typeface="Cambria Math" panose="02040503050406030204" pitchFamily="18" charset="0"/>
                                  <a:ea typeface="Dotum" panose="020B0600000101010101" pitchFamily="34" charset="-127"/>
                                </a:rPr>
                                <m:t>n</m:t>
                              </m:r>
                            </m:sub>
                          </m:sSub>
                        </m:e>
                      </m:func>
                      <m:r>
                        <a:rPr lang="en-US" sz="1900" i="1">
                          <a:latin typeface="Cambria Math" panose="02040503050406030204" pitchFamily="18" charset="0"/>
                          <a:ea typeface="Dotum" panose="020B0600000101010101" pitchFamily="34" charset="-127"/>
                        </a:rPr>
                        <m:t>=2</m:t>
                      </m:r>
                    </m:oMath>
                  </a14:m>
                  <a:r>
                    <a:rPr lang="en-US" sz="1900" kern="1200">
                      <a:ea typeface="+mn-ea"/>
                      <a:cs typeface="Arial" panose="020B0604020202020204" pitchFamily="34" charset="0"/>
                    </a:rPr>
                    <a:t>.   </a:t>
                  </a:r>
                  <a:endParaRPr lang="en-US" sz="1900" kern="120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407592" y="2181970"/>
                  <a:ext cx="1760610" cy="663195"/>
                </a:xfrm>
                <a:prstGeom prst="rect">
                  <a:avLst/>
                </a:prstGeom>
                <a:blipFill>
                  <a:blip r:embed="rId5"/>
                  <a:stretch>
                    <a:fillRect b="-1852"/>
                  </a:stretch>
                </a:blipFill>
              </p:spPr>
              <p:txBody>
                <a:bodyPr/>
                <a:lstStyle/>
                <a:p>
                  <a:r>
                    <a:rPr lang="en-US">
                      <a:noFill/>
                    </a:rPr>
                    <a:t> </a:t>
                  </a:r>
                </a:p>
              </p:txBody>
            </p:sp>
          </mc:Fallback>
        </mc:AlternateContent>
      </p:grpSp>
      <p:cxnSp>
        <p:nvCxnSpPr>
          <p:cNvPr id="13" name="Straight Connector 12"/>
          <p:cNvCxnSpPr/>
          <p:nvPr/>
        </p:nvCxnSpPr>
        <p:spPr>
          <a:xfrm flipV="1">
            <a:off x="192023" y="3071342"/>
            <a:ext cx="8732520" cy="3900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2664580" y="3137905"/>
                <a:ext cx="5442666" cy="1763303"/>
              </a:xfrm>
              <a:prstGeom prst="rect">
                <a:avLst/>
              </a:prstGeom>
            </p:spPr>
            <p:txBody>
              <a:bodyPr wrap="square">
                <a:spAutoFit/>
              </a:bodyPr>
              <a:lstStyle/>
              <a:p>
                <a:pPr algn="just">
                  <a:lnSpc>
                    <a:spcPct val="150000"/>
                  </a:lnSpc>
                </a:pPr>
                <a:r>
                  <a:rPr lang="vi-VN" sz="2000" b="1" i="1" u="sng">
                    <a:solidFill>
                      <a:schemeClr val="bg1">
                        <a:lumMod val="75000"/>
                      </a:schemeClr>
                    </a:solidFill>
                    <a:latin typeface="+mn-lt"/>
                    <a:ea typeface="Dotum" panose="020B0600000101010101" pitchFamily="34" charset="-127"/>
                  </a:rPr>
                  <a:t>Chú ý</a:t>
                </a:r>
                <a:endParaRPr lang="en-US" sz="2000" i="1" u="sng">
                  <a:solidFill>
                    <a:schemeClr val="bg1">
                      <a:lumMod val="75000"/>
                    </a:schemeClr>
                  </a:solidFill>
                  <a:effectLst/>
                  <a:latin typeface="+mn-lt"/>
                  <a:ea typeface="Times New Roman" panose="02020603050405020304" pitchFamily="18" charset="0"/>
                </a:endParaRPr>
              </a:p>
              <a:p>
                <a:pPr marL="342900" indent="-342900" algn="just">
                  <a:lnSpc>
                    <a:spcPct val="150000"/>
                  </a:lnSpc>
                  <a:buFont typeface="Wingdings" panose="05000000000000000000" pitchFamily="2" charset="2"/>
                  <a:buChar char="§"/>
                </a:pPr>
                <a14:m>
                  <m:oMath xmlns:m="http://schemas.openxmlformats.org/officeDocument/2006/math">
                    <m:func>
                      <m:funcPr>
                        <m:ctrlPr>
                          <a:rPr lang="en-US" sz="1900" i="1">
                            <a:effectLst/>
                            <a:latin typeface="Cambria Math" panose="02040503050406030204" pitchFamily="18" charset="0"/>
                            <a:ea typeface="Dotum" panose="020B0600000101010101" pitchFamily="34" charset="-127"/>
                          </a:rPr>
                        </m:ctrlPr>
                      </m:funcPr>
                      <m:fName>
                        <m:limLow>
                          <m:limLowPr>
                            <m:ctrlPr>
                              <a:rPr lang="en-US" sz="1900" i="1">
                                <a:effectLst/>
                                <a:latin typeface="Cambria Math" panose="02040503050406030204" pitchFamily="18" charset="0"/>
                                <a:ea typeface="Dotum" panose="020B0600000101010101" pitchFamily="34" charset="-127"/>
                              </a:rPr>
                            </m:ctrlPr>
                          </m:limLowPr>
                          <m:e>
                            <m:r>
                              <a:rPr lang="vi-VN" sz="1900" i="1">
                                <a:effectLst/>
                                <a:latin typeface="Cambria Math" panose="02040503050406030204" pitchFamily="18" charset="0"/>
                                <a:ea typeface="Dotum" panose="020B0600000101010101" pitchFamily="34" charset="-127"/>
                              </a:rPr>
                              <m:t>𝑙𝑖𝑚</m:t>
                            </m:r>
                          </m:e>
                          <m:lim>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m:t>
                            </m:r>
                          </m:lim>
                        </m:limLow>
                      </m:fName>
                      <m:e>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e>
                    </m:func>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𝑎</m:t>
                    </m:r>
                  </m:oMath>
                </a14:m>
                <a:r>
                  <a:rPr lang="vi-VN" sz="1900">
                    <a:effectLst/>
                    <a:latin typeface="+mn-lt"/>
                    <a:ea typeface="Dotum" panose="020B0600000101010101" pitchFamily="34" charset="-127"/>
                  </a:rPr>
                  <a:t> khi và chỉ khi </a:t>
                </a:r>
                <a14:m>
                  <m:oMath xmlns:m="http://schemas.openxmlformats.org/officeDocument/2006/math">
                    <m:func>
                      <m:funcPr>
                        <m:ctrlPr>
                          <a:rPr lang="en-US" sz="1900" i="1">
                            <a:effectLst/>
                            <a:latin typeface="Cambria Math" panose="02040503050406030204" pitchFamily="18" charset="0"/>
                            <a:ea typeface="Dotum" panose="020B0600000101010101" pitchFamily="34" charset="-127"/>
                          </a:rPr>
                        </m:ctrlPr>
                      </m:funcPr>
                      <m:fName>
                        <m:limLow>
                          <m:limLowPr>
                            <m:ctrlPr>
                              <a:rPr lang="en-US" sz="1900" i="1">
                                <a:effectLst/>
                                <a:latin typeface="Cambria Math" panose="02040503050406030204" pitchFamily="18" charset="0"/>
                                <a:ea typeface="Dotum" panose="020B0600000101010101" pitchFamily="34" charset="-127"/>
                              </a:rPr>
                            </m:ctrlPr>
                          </m:limLowPr>
                          <m:e>
                            <m:r>
                              <a:rPr lang="vi-VN" sz="1900" i="1">
                                <a:effectLst/>
                                <a:latin typeface="Cambria Math" panose="02040503050406030204" pitchFamily="18" charset="0"/>
                                <a:ea typeface="Dotum" panose="020B0600000101010101" pitchFamily="34" charset="-127"/>
                              </a:rPr>
                              <m:t>𝑙𝑖𝑚</m:t>
                            </m:r>
                          </m:e>
                          <m:lim>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m:t>
                            </m:r>
                          </m:lim>
                        </m:limLow>
                      </m:fName>
                      <m:e>
                        <m:r>
                          <a:rPr lang="vi-VN" sz="1900" i="1">
                            <a:effectLst/>
                            <a:latin typeface="Cambria Math" panose="02040503050406030204" pitchFamily="18" charset="0"/>
                            <a:ea typeface="Dotum" panose="020B0600000101010101" pitchFamily="34" charset="-127"/>
                          </a:rPr>
                          <m:t>(</m:t>
                        </m:r>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𝑎</m:t>
                        </m:r>
                        <m:r>
                          <a:rPr lang="vi-VN" sz="1900" i="1">
                            <a:effectLst/>
                            <a:latin typeface="Cambria Math" panose="02040503050406030204" pitchFamily="18" charset="0"/>
                            <a:ea typeface="Dotum" panose="020B0600000101010101" pitchFamily="34" charset="-127"/>
                          </a:rPr>
                          <m:t>)</m:t>
                        </m:r>
                      </m:e>
                    </m:func>
                    <m:r>
                      <a:rPr lang="vi-VN" sz="1900" i="1">
                        <a:effectLst/>
                        <a:latin typeface="Cambria Math" panose="02040503050406030204" pitchFamily="18" charset="0"/>
                        <a:ea typeface="Dotum" panose="020B0600000101010101" pitchFamily="34" charset="-127"/>
                      </a:rPr>
                      <m:t>=0</m:t>
                    </m:r>
                  </m:oMath>
                </a14:m>
                <a:endParaRPr lang="en-US" sz="1900">
                  <a:effectLst/>
                  <a:latin typeface="+mn-lt"/>
                  <a:ea typeface="Dotum" panose="020B0600000101010101" pitchFamily="34" charset="-127"/>
                </a:endParaRPr>
              </a:p>
              <a:p>
                <a:pPr marL="342900" indent="-342900" algn="just">
                  <a:lnSpc>
                    <a:spcPct val="150000"/>
                  </a:lnSpc>
                  <a:buFont typeface="Wingdings" panose="05000000000000000000" pitchFamily="2" charset="2"/>
                  <a:buChar char="§"/>
                </a:pPr>
                <a:r>
                  <a:rPr lang="vi-VN" sz="1900">
                    <a:effectLst/>
                    <a:latin typeface="+mn-lt"/>
                    <a:ea typeface="Dotum" panose="020B0600000101010101" pitchFamily="34" charset="-127"/>
                  </a:rPr>
                  <a:t>Nếu </a:t>
                </a:r>
                <a14:m>
                  <m:oMath xmlns:m="http://schemas.openxmlformats.org/officeDocument/2006/math">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𝑐</m:t>
                    </m:r>
                  </m:oMath>
                </a14:m>
                <a:r>
                  <a:rPr lang="vi-VN" sz="1900">
                    <a:effectLst/>
                    <a:latin typeface="+mn-lt"/>
                    <a:ea typeface="Dotum" panose="020B0600000101010101" pitchFamily="34" charset="-127"/>
                  </a:rPr>
                  <a:t> (c là hằng số) thì </a:t>
                </a:r>
                <a14:m>
                  <m:oMath xmlns:m="http://schemas.openxmlformats.org/officeDocument/2006/math">
                    <m:func>
                      <m:funcPr>
                        <m:ctrlPr>
                          <a:rPr lang="en-US" sz="1900" i="1">
                            <a:effectLst/>
                            <a:latin typeface="Cambria Math" panose="02040503050406030204" pitchFamily="18" charset="0"/>
                            <a:ea typeface="Dotum" panose="020B0600000101010101" pitchFamily="34" charset="-127"/>
                          </a:rPr>
                        </m:ctrlPr>
                      </m:funcPr>
                      <m:fName>
                        <m:limLow>
                          <m:limLowPr>
                            <m:ctrlPr>
                              <a:rPr lang="en-US" sz="1900" i="1">
                                <a:effectLst/>
                                <a:latin typeface="Cambria Math" panose="02040503050406030204" pitchFamily="18" charset="0"/>
                                <a:ea typeface="Dotum" panose="020B0600000101010101" pitchFamily="34" charset="-127"/>
                              </a:rPr>
                            </m:ctrlPr>
                          </m:limLowPr>
                          <m:e>
                            <m:r>
                              <a:rPr lang="vi-VN" sz="1900" i="1">
                                <a:effectLst/>
                                <a:latin typeface="Cambria Math" panose="02040503050406030204" pitchFamily="18" charset="0"/>
                                <a:ea typeface="Dotum" panose="020B0600000101010101" pitchFamily="34" charset="-127"/>
                              </a:rPr>
                              <m:t>𝑙𝑖𝑚</m:t>
                            </m:r>
                          </m:e>
                          <m:lim>
                            <m:r>
                              <a:rPr lang="vi-VN" sz="1900" i="1">
                                <a:effectLst/>
                                <a:latin typeface="Cambria Math" panose="02040503050406030204" pitchFamily="18" charset="0"/>
                                <a:ea typeface="Dotum" panose="020B0600000101010101" pitchFamily="34" charset="-127"/>
                              </a:rPr>
                              <m:t>𝑛</m:t>
                            </m:r>
                            <m:r>
                              <a:rPr lang="vi-VN" sz="1900" i="1">
                                <a:effectLst/>
                                <a:latin typeface="Cambria Math" panose="02040503050406030204" pitchFamily="18" charset="0"/>
                                <a:ea typeface="Dotum" panose="020B0600000101010101" pitchFamily="34" charset="-127"/>
                              </a:rPr>
                              <m:t>→+∞</m:t>
                            </m:r>
                          </m:lim>
                        </m:limLow>
                      </m:fName>
                      <m:e>
                        <m:sSub>
                          <m:sSubPr>
                            <m:ctrlPr>
                              <a:rPr lang="en-US" sz="1900" i="1">
                                <a:effectLst/>
                                <a:latin typeface="Cambria Math" panose="02040503050406030204" pitchFamily="18" charset="0"/>
                                <a:ea typeface="Dotum" panose="020B0600000101010101" pitchFamily="34" charset="-127"/>
                              </a:rPr>
                            </m:ctrlPr>
                          </m:sSubPr>
                          <m:e>
                            <m:r>
                              <a:rPr lang="vi-VN" sz="1900" i="1">
                                <a:effectLst/>
                                <a:latin typeface="Cambria Math" panose="02040503050406030204" pitchFamily="18" charset="0"/>
                                <a:ea typeface="Dotum" panose="020B0600000101010101" pitchFamily="34" charset="-127"/>
                              </a:rPr>
                              <m:t>𝑢</m:t>
                            </m:r>
                          </m:e>
                          <m:sub>
                            <m:r>
                              <a:rPr lang="vi-VN" sz="1900" i="1">
                                <a:effectLst/>
                                <a:latin typeface="Cambria Math" panose="02040503050406030204" pitchFamily="18" charset="0"/>
                                <a:ea typeface="Dotum" panose="020B0600000101010101" pitchFamily="34" charset="-127"/>
                              </a:rPr>
                              <m:t>𝑛</m:t>
                            </m:r>
                          </m:sub>
                        </m:sSub>
                      </m:e>
                    </m:func>
                    <m:r>
                      <a:rPr lang="vi-VN" sz="1900" i="1">
                        <a:effectLst/>
                        <a:latin typeface="Cambria Math" panose="02040503050406030204" pitchFamily="18" charset="0"/>
                        <a:ea typeface="Dotum" panose="020B0600000101010101" pitchFamily="34" charset="-127"/>
                      </a:rPr>
                      <m:t>=</m:t>
                    </m:r>
                    <m:r>
                      <a:rPr lang="vi-VN" sz="1900" i="1">
                        <a:effectLst/>
                        <a:latin typeface="Cambria Math" panose="02040503050406030204" pitchFamily="18" charset="0"/>
                        <a:ea typeface="Dotum" panose="020B0600000101010101" pitchFamily="34" charset="-127"/>
                      </a:rPr>
                      <m:t>𝑐</m:t>
                    </m:r>
                  </m:oMath>
                </a14:m>
                <a:endParaRPr lang="en-US" sz="1900">
                  <a:effectLst/>
                  <a:latin typeface="+mn-lt"/>
                  <a:ea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664580" y="3137905"/>
                <a:ext cx="5442666" cy="1763303"/>
              </a:xfrm>
              <a:prstGeom prst="rect">
                <a:avLst/>
              </a:prstGeom>
              <a:blipFill>
                <a:blip r:embed="rId6"/>
                <a:stretch>
                  <a:fillRect l="-1120"/>
                </a:stretch>
              </a:blipFill>
            </p:spPr>
            <p:txBody>
              <a:bodyPr/>
              <a:lstStyle/>
              <a:p>
                <a:r>
                  <a:rPr lang="en-US">
                    <a:noFill/>
                  </a:rPr>
                  <a:t> </a:t>
                </a:r>
              </a:p>
            </p:txBody>
          </p:sp>
        </mc:Fallback>
      </mc:AlternateContent>
      <p:pic>
        <p:nvPicPr>
          <p:cNvPr id="22" name="Picture 21"/>
          <p:cNvPicPr>
            <a:picLocks noChangeAspect="1"/>
          </p:cNvPicPr>
          <p:nvPr/>
        </p:nvPicPr>
        <p:blipFill>
          <a:blip r:embed="rId7"/>
          <a:stretch>
            <a:fillRect/>
          </a:stretch>
        </p:blipFill>
        <p:spPr>
          <a:xfrm>
            <a:off x="1294362" y="3380051"/>
            <a:ext cx="853247" cy="1267938"/>
          </a:xfrm>
          <a:prstGeom prst="rect">
            <a:avLst/>
          </a:prstGeom>
        </p:spPr>
      </p:pic>
    </p:spTree>
    <p:extLst>
      <p:ext uri="{BB962C8B-B14F-4D97-AF65-F5344CB8AC3E}">
        <p14:creationId xmlns:p14="http://schemas.microsoft.com/office/powerpoint/2010/main" val="1152615461"/>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randombar(horizont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anim calcmode="lin" valueType="num">
                                      <p:cBhvr>
                                        <p:cTn id="34" dur="500" fill="hold"/>
                                        <p:tgtEl>
                                          <p:spTgt spid="22"/>
                                        </p:tgtEl>
                                        <p:attrNameLst>
                                          <p:attrName>ppt_x</p:attrName>
                                        </p:attrNameLst>
                                      </p:cBhvr>
                                      <p:tavLst>
                                        <p:tav tm="0">
                                          <p:val>
                                            <p:strVal val="#ppt_x"/>
                                          </p:val>
                                        </p:tav>
                                        <p:tav tm="100000">
                                          <p:val>
                                            <p:strVal val="#ppt_x"/>
                                          </p:val>
                                        </p:tav>
                                      </p:tavLst>
                                    </p:anim>
                                    <p:anim calcmode="lin" valueType="num">
                                      <p:cBhvr>
                                        <p:cTn id="35" dur="500" fill="hold"/>
                                        <p:tgtEl>
                                          <p:spTgt spid="2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anim calcmode="lin" valueType="num">
                                      <p:cBhvr>
                                        <p:cTn id="39" dur="500" fill="hold"/>
                                        <p:tgtEl>
                                          <p:spTgt spid="20"/>
                                        </p:tgtEl>
                                        <p:attrNameLst>
                                          <p:attrName>ppt_x</p:attrName>
                                        </p:attrNameLst>
                                      </p:cBhvr>
                                      <p:tavLst>
                                        <p:tav tm="0">
                                          <p:val>
                                            <p:strVal val="#ppt_x"/>
                                          </p:val>
                                        </p:tav>
                                        <p:tav tm="100000">
                                          <p:val>
                                            <p:strVal val="#ppt_x"/>
                                          </p:val>
                                        </p:tav>
                                      </p:tavLst>
                                    </p:anim>
                                    <p:anim calcmode="lin" valueType="num">
                                      <p:cBhvr>
                                        <p:cTn id="40"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18" name="TextBox 17"/>
          <p:cNvSpPr txBox="1"/>
          <p:nvPr/>
        </p:nvSpPr>
        <p:spPr>
          <a:xfrm>
            <a:off x="824270" y="357940"/>
            <a:ext cx="2521639" cy="669414"/>
          </a:xfrm>
          <a:prstGeom prst="rect">
            <a:avLst/>
          </a:prstGeom>
          <a:solidFill>
            <a:schemeClr val="accent2"/>
          </a:solidFill>
          <a:ln w="127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2500" b="1" i="0" u="none"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panose="020B0604020202020204" pitchFamily="34" charset="0"/>
                <a:sym typeface="Arial"/>
              </a:rPr>
              <a:t>LUYỆN TẬP 2</a:t>
            </a:r>
          </a:p>
        </p:txBody>
      </p:sp>
      <mc:AlternateContent xmlns:mc="http://schemas.openxmlformats.org/markup-compatibility/2006" xmlns:a14="http://schemas.microsoft.com/office/drawing/2010/main">
        <mc:Choice Requires="a14">
          <p:sp>
            <p:nvSpPr>
              <p:cNvPr id="19" name="TextBox 18"/>
              <p:cNvSpPr txBox="1"/>
              <p:nvPr/>
            </p:nvSpPr>
            <p:spPr>
              <a:xfrm>
                <a:off x="824270" y="1239810"/>
                <a:ext cx="8689448" cy="731034"/>
              </a:xfrm>
              <a:prstGeom prst="rect">
                <a:avLst/>
              </a:prstGeom>
              <a:noFill/>
            </p:spPr>
            <p:txBody>
              <a:bodyPr wrap="square" rtlCol="0">
                <a:spAutoFit/>
              </a:bodyPr>
              <a:lstStyle/>
              <a:p>
                <a:pPr lvl="0" algn="just" defTabSz="457200">
                  <a:lnSpc>
                    <a:spcPct val="150000"/>
                  </a:lnSpc>
                  <a:spcAft>
                    <a:spcPts val="400"/>
                  </a:spcAft>
                  <a:buClrTx/>
                  <a:defRPr/>
                </a:pPr>
                <a:r>
                  <a:rPr lang="en-US" sz="2000">
                    <a:latin typeface="+mn-lt"/>
                  </a:rPr>
                  <a:t>Cho dãy số </a:t>
                </a:r>
                <a14:m>
                  <m:oMath xmlns:m="http://schemas.openxmlformats.org/officeDocument/2006/math">
                    <m:r>
                      <a:rPr lang="vi-VN" sz="20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latin typeface="Cambria Math" panose="02040503050406030204" pitchFamily="18" charset="0"/>
                            <a:ea typeface="Dotum" panose="020B0600000101010101" pitchFamily="34" charset="-127"/>
                            <a:cs typeface="Times New Roman" panose="02020603050405020304" pitchFamily="18" charset="0"/>
                          </a:rPr>
                          <m:t>𝑛</m:t>
                        </m:r>
                      </m:sub>
                    </m:sSub>
                    <m:r>
                      <a:rPr lang="vi-VN" sz="2000" i="1">
                        <a:latin typeface="Cambria Math" panose="02040503050406030204" pitchFamily="18" charset="0"/>
                        <a:ea typeface="Dotum" panose="020B0600000101010101" pitchFamily="34" charset="-127"/>
                        <a:cs typeface="Times New Roman" panose="02020603050405020304" pitchFamily="18" charset="0"/>
                      </a:rPr>
                      <m:t>) </m:t>
                    </m:r>
                  </m:oMath>
                </a14:m>
                <a:r>
                  <a:rPr lang="en-US" sz="2000">
                    <a:latin typeface="+mn-lt"/>
                  </a:rPr>
                  <a:t>với </a:t>
                </a:r>
                <a:r>
                  <a:rPr lang="en-US" sz="2000">
                    <a:latin typeface="+mn-lt"/>
                    <a:ea typeface="Dotum" panose="020B0600000101010101" pitchFamily="34" charset="-127"/>
                  </a:rPr>
                  <a:t> </a:t>
                </a: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0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cs typeface="Times New Roman" panose="02020603050405020304" pitchFamily="18" charset="0"/>
                              </a:rPr>
                              <m:t>3.2</m:t>
                            </m:r>
                          </m:e>
                          <m:sup>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p>
                        </m:sSup>
                        <m:r>
                          <a:rPr lang="vi-VN" sz="2000" i="1">
                            <a:effectLst/>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cs typeface="Times New Roman" panose="02020603050405020304" pitchFamily="18" charset="0"/>
                              </a:rPr>
                              <m:t>2</m:t>
                            </m:r>
                          </m:e>
                          <m:sup>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p>
                        </m:sSup>
                      </m:den>
                    </m:f>
                  </m:oMath>
                </a14:m>
                <a:r>
                  <a:rPr lang="en-US" sz="2000">
                    <a:latin typeface="+mn-lt"/>
                  </a:rPr>
                  <a:t> . Chứng minh rằng </a:t>
                </a:r>
                <a:r>
                  <a:rPr lang="en-US" sz="2000">
                    <a:latin typeface="+mn-lt"/>
                    <a:ea typeface="Dotum" panose="020B0600000101010101" pitchFamily="34" charset="-127"/>
                  </a:rPr>
                  <a:t>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cs typeface="Times New Roman" panose="02020603050405020304" pitchFamily="18" charset="0"/>
                              </a:rPr>
                              <m:t>𝑙𝑖𝑚</m:t>
                            </m:r>
                          </m:e>
                          <m:lim>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r>
                              <a:rPr lang="vi-VN" sz="2000" i="1">
                                <a:effectLst/>
                                <a:latin typeface="Cambria Math" panose="02040503050406030204" pitchFamily="18" charset="0"/>
                                <a:ea typeface="Dotum" panose="020B0600000101010101" pitchFamily="34" charset="-127"/>
                                <a:cs typeface="Times New Roman" panose="02020603050405020304" pitchFamily="18" charset="0"/>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effectLst/>
                                <a:latin typeface="Cambria Math" panose="02040503050406030204" pitchFamily="18" charset="0"/>
                                <a:ea typeface="Dotum" panose="020B0600000101010101" pitchFamily="34" charset="-127"/>
                                <a:cs typeface="Times New Roman" panose="02020603050405020304" pitchFamily="18" charset="0"/>
                              </a:rPr>
                              <m:t>𝑛</m:t>
                            </m:r>
                          </m:sub>
                        </m:sSub>
                      </m:e>
                    </m:func>
                    <m:r>
                      <a:rPr lang="vi-VN" sz="2000" i="1">
                        <a:effectLst/>
                        <a:latin typeface="Cambria Math" panose="02040503050406030204" pitchFamily="18" charset="0"/>
                        <a:ea typeface="Dotum" panose="020B0600000101010101" pitchFamily="34" charset="-127"/>
                        <a:cs typeface="Times New Roman" panose="02020603050405020304" pitchFamily="18" charset="0"/>
                      </a:rPr>
                      <m:t>=3</m:t>
                    </m:r>
                  </m:oMath>
                </a14:m>
                <a:endParaRPr kumimoji="0" lang="en-US" sz="2000" b="0" i="0" u="none" strike="noStrike" kern="1200" cap="none" spc="0" normalizeH="0" baseline="0" noProof="0">
                  <a:ln>
                    <a:noFill/>
                  </a:ln>
                  <a:solidFill>
                    <a:prstClr val="black"/>
                  </a:solidFill>
                  <a:effectLst/>
                  <a:uLnTx/>
                  <a:uFillTx/>
                  <a:latin typeface="+mn-lt"/>
                  <a:ea typeface="+mn-ea"/>
                  <a:cs typeface="Arial" panose="020B0604020202020204" pitchFamily="34" charset="0"/>
                  <a:sym typeface="Aria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24270" y="1239810"/>
                <a:ext cx="8689448" cy="731034"/>
              </a:xfrm>
              <a:prstGeom prst="rect">
                <a:avLst/>
              </a:prstGeom>
              <a:blipFill>
                <a:blip r:embed="rId3"/>
                <a:stretch>
                  <a:fillRect l="-701" b="-1667"/>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rot="20000267">
            <a:off x="8384174" y="71308"/>
            <a:ext cx="592050" cy="888075"/>
          </a:xfrm>
          <a:prstGeom prst="rect">
            <a:avLst/>
          </a:prstGeom>
        </p:spPr>
      </p:pic>
      <p:pic>
        <p:nvPicPr>
          <p:cNvPr id="13" name="Picture 12"/>
          <p:cNvPicPr>
            <a:picLocks noChangeAspect="1"/>
          </p:cNvPicPr>
          <p:nvPr/>
        </p:nvPicPr>
        <p:blipFill>
          <a:blip r:embed="rId5"/>
          <a:stretch>
            <a:fillRect/>
          </a:stretch>
        </p:blipFill>
        <p:spPr>
          <a:xfrm>
            <a:off x="8353051" y="4433207"/>
            <a:ext cx="790949" cy="710293"/>
          </a:xfrm>
          <a:prstGeom prst="rect">
            <a:avLst/>
          </a:prstGeom>
        </p:spPr>
      </p:pic>
      <p:sp>
        <p:nvSpPr>
          <p:cNvPr id="12" name="Rectangle 11"/>
          <p:cNvSpPr/>
          <p:nvPr/>
        </p:nvSpPr>
        <p:spPr>
          <a:xfrm>
            <a:off x="4463695" y="2212595"/>
            <a:ext cx="667170"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20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4" name="Rectangle 3"/>
              <p:cNvSpPr/>
              <p:nvPr/>
            </p:nvSpPr>
            <p:spPr>
              <a:xfrm>
                <a:off x="824270" y="2648823"/>
                <a:ext cx="7946020" cy="1902444"/>
              </a:xfrm>
              <a:prstGeom prst="rect">
                <a:avLst/>
              </a:prstGeom>
            </p:spPr>
            <p:txBody>
              <a:bodyPr wrap="square">
                <a:spAutoFit/>
              </a:bodyPr>
              <a:lstStyle/>
              <a:p>
                <a:pPr algn="just">
                  <a:lnSpc>
                    <a:spcPct val="150000"/>
                  </a:lnSpc>
                  <a:spcBef>
                    <a:spcPts val="100"/>
                  </a:spcBef>
                  <a:spcAft>
                    <a:spcPts val="100"/>
                  </a:spcAft>
                </a:pPr>
                <a:r>
                  <a:rPr lang="vi-VN" sz="2000">
                    <a:latin typeface="+mn-lt"/>
                    <a:ea typeface="Dotum" panose="020B0600000101010101" pitchFamily="34" charset="-127"/>
                  </a:rPr>
                  <a:t>Ta có: </a:t>
                </a:r>
                <a:endParaRPr lang="en-US" sz="2000">
                  <a:effectLst/>
                  <a:latin typeface="+mn-lt"/>
                  <a:ea typeface="Times New Roman" panose="02020603050405020304" pitchFamily="18" charset="0"/>
                </a:endParaRPr>
              </a:p>
              <a:p>
                <a:pPr algn="just">
                  <a:lnSpc>
                    <a:spcPct val="150000"/>
                  </a:lnSpc>
                  <a:spcBef>
                    <a:spcPts val="100"/>
                  </a:spcBef>
                  <a:spcAft>
                    <a:spcPts val="100"/>
                  </a:spcAft>
                </a:pPr>
                <a14:m>
                  <m:oMath xmlns:m="http://schemas.openxmlformats.org/officeDocument/2006/math">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r>
                      <a:rPr lang="vi-VN" sz="2000" i="1">
                        <a:effectLst/>
                        <a:latin typeface="Cambria Math" panose="02040503050406030204" pitchFamily="18" charset="0"/>
                        <a:ea typeface="Dotum" panose="020B0600000101010101" pitchFamily="34" charset="-127"/>
                      </a:rPr>
                      <m:t>−3=</m:t>
                    </m:r>
                    <m:f>
                      <m:fPr>
                        <m:ctrlPr>
                          <a:rPr lang="en-US" sz="2000" i="1">
                            <a:effectLst/>
                            <a:latin typeface="Cambria Math" panose="02040503050406030204" pitchFamily="18" charset="0"/>
                            <a:ea typeface="Dotum" panose="020B0600000101010101" pitchFamily="34" charset="-127"/>
                          </a:rPr>
                        </m:ctrlPr>
                      </m:fPr>
                      <m:num>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3.2</m:t>
                            </m:r>
                          </m:e>
                          <m:sup>
                            <m:r>
                              <a:rPr lang="vi-VN" sz="2000" i="1">
                                <a:effectLst/>
                                <a:latin typeface="Cambria Math" panose="02040503050406030204" pitchFamily="18" charset="0"/>
                                <a:ea typeface="Dotum" panose="020B0600000101010101" pitchFamily="34" charset="-127"/>
                              </a:rPr>
                              <m:t>𝑛</m:t>
                            </m:r>
                          </m:sup>
                        </m:sSup>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2</m:t>
                            </m:r>
                          </m:e>
                          <m:sup>
                            <m:r>
                              <a:rPr lang="vi-VN" sz="2000" i="1">
                                <a:effectLst/>
                                <a:latin typeface="Cambria Math" panose="02040503050406030204" pitchFamily="18" charset="0"/>
                                <a:ea typeface="Dotum" panose="020B0600000101010101" pitchFamily="34" charset="-127"/>
                              </a:rPr>
                              <m:t>𝑛</m:t>
                            </m:r>
                          </m:sup>
                        </m:sSup>
                      </m:den>
                    </m:f>
                    <m:r>
                      <a:rPr lang="vi-VN" sz="2000" i="1">
                        <a:effectLst/>
                        <a:latin typeface="Cambria Math" panose="02040503050406030204" pitchFamily="18" charset="0"/>
                        <a:ea typeface="Dotum" panose="020B0600000101010101" pitchFamily="34" charset="-127"/>
                      </a:rPr>
                      <m:t>−3=</m:t>
                    </m:r>
                    <m:f>
                      <m:fPr>
                        <m:ctrlPr>
                          <a:rPr lang="en-US" sz="2000" i="1">
                            <a:effectLst/>
                            <a:latin typeface="Cambria Math" panose="02040503050406030204" pitchFamily="18" charset="0"/>
                            <a:ea typeface="Dotum" panose="020B0600000101010101" pitchFamily="34" charset="-127"/>
                          </a:rPr>
                        </m:ctrlPr>
                      </m:fPr>
                      <m:num>
                        <m:d>
                          <m:dPr>
                            <m:ctrlPr>
                              <a:rPr lang="en-US" sz="2000" i="1">
                                <a:effectLst/>
                                <a:latin typeface="Cambria Math" panose="02040503050406030204" pitchFamily="18" charset="0"/>
                                <a:ea typeface="Dotum" panose="020B0600000101010101" pitchFamily="34" charset="-127"/>
                              </a:rPr>
                            </m:ctrlPr>
                          </m:dPr>
                          <m:e>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3.2</m:t>
                                </m:r>
                              </m:e>
                              <m:sup>
                                <m:r>
                                  <a:rPr lang="vi-VN" sz="2000" i="1">
                                    <a:effectLst/>
                                    <a:latin typeface="Cambria Math" panose="02040503050406030204" pitchFamily="18" charset="0"/>
                                    <a:ea typeface="Dotum" panose="020B0600000101010101" pitchFamily="34" charset="-127"/>
                                  </a:rPr>
                                  <m:t>𝑛</m:t>
                                </m:r>
                              </m:sup>
                            </m:sSup>
                            <m:r>
                              <a:rPr lang="vi-VN" sz="2000" i="1">
                                <a:effectLst/>
                                <a:latin typeface="Cambria Math" panose="02040503050406030204" pitchFamily="18" charset="0"/>
                                <a:ea typeface="Dotum" panose="020B0600000101010101" pitchFamily="34" charset="-127"/>
                              </a:rPr>
                              <m:t>−1</m:t>
                            </m:r>
                          </m:e>
                        </m:d>
                        <m:r>
                          <a:rPr lang="vi-VN" sz="2000" i="1">
                            <a:effectLst/>
                            <a:latin typeface="Cambria Math" panose="02040503050406030204" pitchFamily="18" charset="0"/>
                            <a:ea typeface="Dotum" panose="020B0600000101010101" pitchFamily="34" charset="-127"/>
                          </a:rPr>
                          <m:t>−</m:t>
                        </m:r>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3.2</m:t>
                            </m:r>
                          </m:e>
                          <m:sup>
                            <m:r>
                              <a:rPr lang="vi-VN" sz="2000" i="1">
                                <a:effectLst/>
                                <a:latin typeface="Cambria Math" panose="02040503050406030204" pitchFamily="18" charset="0"/>
                                <a:ea typeface="Dotum" panose="020B0600000101010101" pitchFamily="34" charset="-127"/>
                              </a:rPr>
                              <m:t>𝑛</m:t>
                            </m:r>
                          </m:sup>
                        </m:sSup>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2</m:t>
                            </m:r>
                          </m:e>
                          <m:sup>
                            <m:r>
                              <a:rPr lang="vi-VN" sz="2000" i="1">
                                <a:effectLst/>
                                <a:latin typeface="Cambria Math" panose="02040503050406030204" pitchFamily="18" charset="0"/>
                                <a:ea typeface="Dotum" panose="020B0600000101010101" pitchFamily="34" charset="-127"/>
                              </a:rPr>
                              <m:t>𝑛</m:t>
                            </m:r>
                          </m:sup>
                        </m:sSup>
                      </m:den>
                    </m:f>
                    <m:r>
                      <a:rPr lang="vi-VN" sz="2000" i="1">
                        <a:effectLst/>
                        <a:latin typeface="Cambria Math" panose="02040503050406030204" pitchFamily="18" charset="0"/>
                        <a:ea typeface="Dotum" panose="020B0600000101010101" pitchFamily="34" charset="-127"/>
                      </a:rPr>
                      <m:t>=−</m:t>
                    </m:r>
                    <m:f>
                      <m:fPr>
                        <m:ctrlPr>
                          <a:rPr lang="en-US" sz="2000" i="1">
                            <a:effectLst/>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rPr>
                          <m:t>1</m:t>
                        </m:r>
                      </m:num>
                      <m:den>
                        <m:sSup>
                          <m:sSupPr>
                            <m:ctrlPr>
                              <a:rPr lang="en-US" sz="2000" i="1">
                                <a:effectLst/>
                                <a:latin typeface="Cambria Math" panose="02040503050406030204" pitchFamily="18" charset="0"/>
                                <a:ea typeface="Dotum" panose="020B0600000101010101" pitchFamily="34" charset="-127"/>
                              </a:rPr>
                            </m:ctrlPr>
                          </m:sSupPr>
                          <m:e>
                            <m:r>
                              <a:rPr lang="vi-VN" sz="2000" i="1">
                                <a:effectLst/>
                                <a:latin typeface="Cambria Math" panose="02040503050406030204" pitchFamily="18" charset="0"/>
                                <a:ea typeface="Dotum" panose="020B0600000101010101" pitchFamily="34" charset="-127"/>
                              </a:rPr>
                              <m:t>2</m:t>
                            </m:r>
                          </m:e>
                          <m:sup>
                            <m:r>
                              <a:rPr lang="vi-VN" sz="2000" i="1">
                                <a:effectLst/>
                                <a:latin typeface="Cambria Math" panose="02040503050406030204" pitchFamily="18" charset="0"/>
                                <a:ea typeface="Dotum" panose="020B0600000101010101" pitchFamily="34" charset="-127"/>
                              </a:rPr>
                              <m:t>𝑛</m:t>
                            </m:r>
                          </m:sup>
                        </m:sSup>
                      </m:den>
                    </m:f>
                  </m:oMath>
                </a14:m>
                <a:r>
                  <a:rPr lang="vi-VN" sz="2000">
                    <a:effectLst/>
                    <a:latin typeface="+mn-lt"/>
                    <a:ea typeface="Dotum" panose="020B0600000101010101" pitchFamily="34" charset="-127"/>
                  </a:rPr>
                  <a:t> </a:t>
                </a:r>
                <a14:m>
                  <m:oMath xmlns:m="http://schemas.openxmlformats.org/officeDocument/2006/math">
                    <m:r>
                      <a:rPr lang="vi-VN" sz="2000" i="1">
                        <a:effectLst/>
                        <a:latin typeface="Cambria Math" panose="02040503050406030204" pitchFamily="18" charset="0"/>
                        <a:ea typeface="Dotum" panose="020B0600000101010101" pitchFamily="34" charset="-127"/>
                      </a:rPr>
                      <m:t>→0</m:t>
                    </m:r>
                  </m:oMath>
                </a14:m>
                <a:r>
                  <a:rPr lang="vi-VN" sz="2000">
                    <a:effectLst/>
                    <a:latin typeface="+mn-lt"/>
                    <a:ea typeface="Dotum" panose="020B0600000101010101" pitchFamily="34" charset="-127"/>
                  </a:rPr>
                  <a:t> khi </a:t>
                </a:r>
                <a14:m>
                  <m:oMath xmlns:m="http://schemas.openxmlformats.org/officeDocument/2006/math">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 +∞</m:t>
                    </m:r>
                  </m:oMath>
                </a14:m>
                <a:r>
                  <a:rPr lang="vi-VN" sz="2000">
                    <a:effectLst/>
                    <a:latin typeface="+mn-lt"/>
                    <a:ea typeface="Dotum" panose="020B0600000101010101" pitchFamily="34" charset="-127"/>
                  </a:rPr>
                  <a:t> </a:t>
                </a:r>
                <a:endParaRPr lang="en-US" sz="2000">
                  <a:effectLst/>
                  <a:latin typeface="+mn-lt"/>
                  <a:ea typeface="Times New Roman" panose="02020603050405020304" pitchFamily="18" charset="0"/>
                </a:endParaRPr>
              </a:p>
              <a:p>
                <a:pPr algn="just">
                  <a:lnSpc>
                    <a:spcPct val="150000"/>
                  </a:lnSpc>
                  <a:spcBef>
                    <a:spcPts val="100"/>
                  </a:spcBef>
                  <a:spcAft>
                    <a:spcPts val="100"/>
                  </a:spcAft>
                </a:pPr>
                <a:r>
                  <a:rPr lang="vi-VN" sz="2000">
                    <a:effectLst/>
                    <a:latin typeface="+mn-lt"/>
                    <a:ea typeface="Dotum" panose="020B0600000101010101" pitchFamily="34" charset="-127"/>
                  </a:rPr>
                  <a:t>Do vậy </a:t>
                </a:r>
                <a14:m>
                  <m:oMath xmlns:m="http://schemas.openxmlformats.org/officeDocument/2006/math">
                    <m:func>
                      <m:funcPr>
                        <m:ctrlPr>
                          <a:rPr lang="en-US" sz="2000" i="1">
                            <a:effectLst/>
                            <a:latin typeface="Cambria Math" panose="02040503050406030204" pitchFamily="18" charset="0"/>
                            <a:ea typeface="Dotum" panose="020B0600000101010101" pitchFamily="34" charset="-127"/>
                          </a:rPr>
                        </m:ctrlPr>
                      </m:funcPr>
                      <m:fName>
                        <m:limLow>
                          <m:limLowPr>
                            <m:ctrlPr>
                              <a:rPr lang="en-US" sz="2000" i="1">
                                <a:effectLst/>
                                <a:latin typeface="Cambria Math" panose="02040503050406030204" pitchFamily="18" charset="0"/>
                                <a:ea typeface="Dotum" panose="020B0600000101010101" pitchFamily="34" charset="-127"/>
                              </a:rPr>
                            </m:ctrlPr>
                          </m:limLowPr>
                          <m:e>
                            <m:r>
                              <a:rPr lang="vi-VN" sz="2000" i="1">
                                <a:effectLst/>
                                <a:latin typeface="Cambria Math" panose="02040503050406030204" pitchFamily="18" charset="0"/>
                                <a:ea typeface="Dotum" panose="020B0600000101010101" pitchFamily="34" charset="-127"/>
                              </a:rPr>
                              <m:t>𝑙𝑖𝑚</m:t>
                            </m:r>
                          </m:e>
                          <m:lim>
                            <m:r>
                              <a:rPr lang="vi-VN" sz="2000" i="1">
                                <a:effectLst/>
                                <a:latin typeface="Cambria Math" panose="02040503050406030204" pitchFamily="18" charset="0"/>
                                <a:ea typeface="Dotum" panose="020B0600000101010101" pitchFamily="34" charset="-127"/>
                              </a:rPr>
                              <m:t>𝑛</m:t>
                            </m:r>
                            <m:r>
                              <a:rPr lang="vi-VN" sz="2000" i="1">
                                <a:effectLst/>
                                <a:latin typeface="Cambria Math" panose="02040503050406030204" pitchFamily="18" charset="0"/>
                                <a:ea typeface="Dotum" panose="020B0600000101010101" pitchFamily="34" charset="-127"/>
                              </a:rPr>
                              <m:t>→+∞</m:t>
                            </m:r>
                          </m:lim>
                        </m:limLow>
                      </m:fName>
                      <m:e>
                        <m:sSub>
                          <m:sSubPr>
                            <m:ctrlPr>
                              <a:rPr lang="en-US" sz="2000" i="1">
                                <a:effectLst/>
                                <a:latin typeface="Cambria Math" panose="02040503050406030204" pitchFamily="18" charset="0"/>
                                <a:ea typeface="Dotum" panose="020B0600000101010101" pitchFamily="34" charset="-127"/>
                              </a:rPr>
                            </m:ctrlPr>
                          </m:sSubPr>
                          <m:e>
                            <m:r>
                              <a:rPr lang="vi-VN" sz="2000" i="1">
                                <a:effectLst/>
                                <a:latin typeface="Cambria Math" panose="02040503050406030204" pitchFamily="18" charset="0"/>
                                <a:ea typeface="Dotum" panose="020B0600000101010101" pitchFamily="34" charset="-127"/>
                              </a:rPr>
                              <m:t>𝑢</m:t>
                            </m:r>
                          </m:e>
                          <m:sub>
                            <m:r>
                              <a:rPr lang="vi-VN" sz="2000" i="1">
                                <a:effectLst/>
                                <a:latin typeface="Cambria Math" panose="02040503050406030204" pitchFamily="18" charset="0"/>
                                <a:ea typeface="Dotum" panose="020B0600000101010101" pitchFamily="34" charset="-127"/>
                              </a:rPr>
                              <m:t>𝑛</m:t>
                            </m:r>
                          </m:sub>
                        </m:sSub>
                      </m:e>
                    </m:func>
                    <m:r>
                      <a:rPr lang="vi-VN" sz="2000" i="1">
                        <a:effectLst/>
                        <a:latin typeface="Cambria Math" panose="02040503050406030204" pitchFamily="18" charset="0"/>
                        <a:ea typeface="Dotum" panose="020B0600000101010101" pitchFamily="34" charset="-127"/>
                      </a:rPr>
                      <m:t>=3</m:t>
                    </m:r>
                  </m:oMath>
                </a14:m>
                <a:r>
                  <a:rPr lang="vi-VN" sz="2000">
                    <a:effectLst/>
                    <a:latin typeface="+mn-lt"/>
                    <a:ea typeface="Dotum" panose="020B0600000101010101" pitchFamily="34" charset="-127"/>
                  </a:rPr>
                  <a:t>.</a:t>
                </a:r>
                <a:endParaRPr lang="en-US" sz="20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824270" y="2648823"/>
                <a:ext cx="7946020" cy="1902444"/>
              </a:xfrm>
              <a:prstGeom prst="rect">
                <a:avLst/>
              </a:prstGeom>
              <a:blipFill>
                <a:blip r:embed="rId6"/>
                <a:stretch>
                  <a:fillRect l="-767"/>
                </a:stretch>
              </a:blipFill>
            </p:spPr>
            <p:txBody>
              <a:bodyPr/>
              <a:lstStyle/>
              <a:p>
                <a:r>
                  <a:rPr lang="en-US">
                    <a:noFill/>
                  </a:rPr>
                  <a:t> </a:t>
                </a:r>
              </a:p>
            </p:txBody>
          </p:sp>
        </mc:Fallback>
      </mc:AlternateContent>
    </p:spTree>
    <p:extLst>
      <p:ext uri="{BB962C8B-B14F-4D97-AF65-F5344CB8AC3E}">
        <p14:creationId xmlns:p14="http://schemas.microsoft.com/office/powerpoint/2010/main" val="24180984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3" dur="500"/>
                                        <p:tgtEl>
                                          <p:spTgt spid="4">
                                            <p:txEl>
                                              <p:pRg st="0" end="0"/>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6" dur="500"/>
                                        <p:tgtEl>
                                          <p:spTgt spid="4">
                                            <p:txEl>
                                              <p:pRg st="1" end="1"/>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36"/>
        <p:cNvGrpSpPr/>
        <p:nvPr/>
      </p:nvGrpSpPr>
      <p:grpSpPr>
        <a:xfrm>
          <a:off x="0" y="0"/>
          <a:ext cx="0" cy="0"/>
          <a:chOff x="0" y="0"/>
          <a:chExt cx="0" cy="0"/>
        </a:xfrm>
      </p:grpSpPr>
      <p:sp>
        <p:nvSpPr>
          <p:cNvPr id="15" name="Google Shape;1676;p27"/>
          <p:cNvSpPr/>
          <p:nvPr/>
        </p:nvSpPr>
        <p:spPr>
          <a:xfrm>
            <a:off x="3184962" y="251267"/>
            <a:ext cx="2766118" cy="606133"/>
          </a:xfrm>
          <a:prstGeom prst="roundRect">
            <a:avLst>
              <a:gd name="adj" fmla="val 50000"/>
            </a:avLst>
          </a:prstGeom>
          <a:solidFill>
            <a:schemeClr val="bg2">
              <a:lumMod val="50000"/>
            </a:schemeClr>
          </a:solidFill>
          <a:ln>
            <a:solidFill>
              <a:schemeClr val="bg2">
                <a:lumMod val="25000"/>
              </a:schemeClr>
            </a:solidFill>
            <a:headEnd type="none" w="sm" len="sm"/>
            <a:tailEnd type="none" w="sm" len="sm"/>
          </a:ln>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500" b="1" i="0" u="none" strike="noStrike" kern="0" cap="none" spc="0" normalizeH="0" baseline="0" noProof="0">
                <a:ln>
                  <a:noFill/>
                </a:ln>
                <a:solidFill>
                  <a:schemeClr val="tx2"/>
                </a:solidFill>
                <a:effectLst/>
                <a:uLnTx/>
                <a:uFillTx/>
                <a:ea typeface="Bad Script"/>
                <a:cs typeface="Bad Script"/>
                <a:sym typeface="Bad Script"/>
              </a:rPr>
              <a:t>VẬN DỤNG 1</a:t>
            </a:r>
            <a:endParaRPr kumimoji="0" sz="2500" b="1" i="0" u="none" strike="noStrike" kern="0" cap="none" spc="0" normalizeH="0" baseline="0" noProof="0">
              <a:ln>
                <a:noFill/>
              </a:ln>
              <a:solidFill>
                <a:schemeClr val="tx2"/>
              </a:solidFill>
              <a:effectLst/>
              <a:uLnTx/>
              <a:uFillTx/>
              <a:ea typeface="Bad Script"/>
              <a:cs typeface="Bad Script"/>
              <a:sym typeface="Bad Script"/>
            </a:endParaRPr>
          </a:p>
        </p:txBody>
      </p:sp>
      <mc:AlternateContent xmlns:mc="http://schemas.openxmlformats.org/markup-compatibility/2006" xmlns:a14="http://schemas.microsoft.com/office/drawing/2010/main">
        <mc:Choice Requires="a14">
          <p:sp>
            <p:nvSpPr>
              <p:cNvPr id="6" name="Rectangle 5"/>
              <p:cNvSpPr/>
              <p:nvPr/>
            </p:nvSpPr>
            <p:spPr>
              <a:xfrm>
                <a:off x="151072" y="959722"/>
                <a:ext cx="8833899" cy="2548903"/>
              </a:xfrm>
              <a:prstGeom prst="rect">
                <a:avLst/>
              </a:prstGeom>
            </p:spPr>
            <p:txBody>
              <a:bodyPr wrap="square">
                <a:spAutoFit/>
              </a:bodyPr>
              <a:lstStyle/>
              <a:p>
                <a:pPr algn="just">
                  <a:lnSpc>
                    <a:spcPct val="150000"/>
                  </a:lnSpc>
                </a:pPr>
                <a:r>
                  <a:rPr lang="vi-VN" sz="2000">
                    <a:latin typeface="+mn-lt"/>
                  </a:rPr>
                  <a:t>Một quả bóng cao su được thả từ độ cao 5 m xuống mặt sàn. Sau mỗi lần chạm sàn, quả bóng nảy lên độ cao bằng </a:t>
                </a:r>
                <a14:m>
                  <m:oMath xmlns:m="http://schemas.openxmlformats.org/officeDocument/2006/math">
                    <m:f>
                      <m:fPr>
                        <m:ctrlPr>
                          <a:rPr lang="en-US" sz="2000" i="1">
                            <a:latin typeface="Cambria Math" panose="02040503050406030204" pitchFamily="18" charset="0"/>
                            <a:ea typeface="Dotum" panose="020B0600000101010101" pitchFamily="34" charset="-127"/>
                          </a:rPr>
                        </m:ctrlPr>
                      </m:fPr>
                      <m:num>
                        <m:r>
                          <a:rPr lang="vi-VN" sz="2000" i="1">
                            <a:effectLst/>
                            <a:latin typeface="Cambria Math" panose="02040503050406030204" pitchFamily="18" charset="0"/>
                            <a:ea typeface="Dotum" panose="020B0600000101010101" pitchFamily="34" charset="-127"/>
                            <a:cs typeface="Times New Roman" panose="02020603050405020304" pitchFamily="18" charset="0"/>
                          </a:rPr>
                          <m:t>2</m:t>
                        </m:r>
                      </m:num>
                      <m:den>
                        <m:r>
                          <a:rPr lang="vi-VN" sz="2000" i="1">
                            <a:effectLst/>
                            <a:latin typeface="Cambria Math" panose="02040503050406030204" pitchFamily="18" charset="0"/>
                            <a:ea typeface="Dotum" panose="020B0600000101010101" pitchFamily="34" charset="-127"/>
                            <a:cs typeface="Times New Roman" panose="02020603050405020304" pitchFamily="18" charset="0"/>
                          </a:rPr>
                          <m:t>3</m:t>
                        </m:r>
                      </m:den>
                    </m:f>
                  </m:oMath>
                </a14:m>
                <a:r>
                  <a:rPr lang="vi-VN" sz="2000">
                    <a:latin typeface="+mn-lt"/>
                  </a:rPr>
                  <a:t> độ cao trước đó. Giả sử rằng quả bóng luôn chuyển động vuông góc với mặt sàn và quá trình này tiếp diễn vô hạn lần. Giả sử </a:t>
                </a:r>
                <a14:m>
                  <m:oMath xmlns:m="http://schemas.openxmlformats.org/officeDocument/2006/math">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latin typeface="Cambria Math" panose="02040503050406030204" pitchFamily="18" charset="0"/>
                            <a:ea typeface="Dotum" panose="020B0600000101010101" pitchFamily="34" charset="-127"/>
                            <a:cs typeface="Times New Roman" panose="02020603050405020304" pitchFamily="18" charset="0"/>
                          </a:rPr>
                          <m:t>𝑛</m:t>
                        </m:r>
                      </m:sub>
                    </m:sSub>
                  </m:oMath>
                </a14:m>
                <a:r>
                  <a:rPr lang="vi-VN" sz="2000">
                    <a:latin typeface="+mn-lt"/>
                  </a:rPr>
                  <a:t> là độ cao (tính bằng mét) của quả bóng sau lần nảy lên thứ </a:t>
                </a:r>
                <a14:m>
                  <m:oMath xmlns:m="http://schemas.openxmlformats.org/officeDocument/2006/math">
                    <m:r>
                      <a:rPr lang="vi-VN" sz="2000" i="1" smtClean="0">
                        <a:latin typeface="Cambria Math" panose="02040503050406030204" pitchFamily="18" charset="0"/>
                      </a:rPr>
                      <m:t>𝑛</m:t>
                    </m:r>
                  </m:oMath>
                </a14:m>
                <a:r>
                  <a:rPr lang="vi-VN" sz="2000">
                    <a:latin typeface="+mn-lt"/>
                  </a:rPr>
                  <a:t>. Chứng minh rằng dãy số </a:t>
                </a:r>
                <a14:m>
                  <m:oMath xmlns:m="http://schemas.openxmlformats.org/officeDocument/2006/math">
                    <m:d>
                      <m:dPr>
                        <m:ctrlPr>
                          <a:rPr lang="vi-VN" sz="2000" i="1" smtClean="0">
                            <a:latin typeface="Cambria Math" panose="02040503050406030204" pitchFamily="18" charset="0"/>
                            <a:ea typeface="Dotum" panose="020B0600000101010101" pitchFamily="34" charset="-127"/>
                            <a:cs typeface="Times New Roman" panose="02020603050405020304" pitchFamily="18" charset="0"/>
                          </a:rPr>
                        </m:ctrlPr>
                      </m:dPr>
                      <m:e>
                        <m:sSub>
                          <m:sSubPr>
                            <m:ctrlPr>
                              <a:rPr lang="en-US" sz="2000" i="1">
                                <a:latin typeface="Cambria Math" panose="02040503050406030204" pitchFamily="18" charset="0"/>
                                <a:ea typeface="Dotum" panose="020B0600000101010101" pitchFamily="34" charset="-127"/>
                              </a:rPr>
                            </m:ctrlPr>
                          </m:sSubPr>
                          <m:e>
                            <m:r>
                              <a:rPr lang="vi-VN" sz="2000" i="1">
                                <a:latin typeface="Cambria Math" panose="02040503050406030204" pitchFamily="18" charset="0"/>
                                <a:ea typeface="Dotum" panose="020B0600000101010101" pitchFamily="34" charset="-127"/>
                                <a:cs typeface="Times New Roman" panose="02020603050405020304" pitchFamily="18" charset="0"/>
                              </a:rPr>
                              <m:t>𝑢</m:t>
                            </m:r>
                          </m:e>
                          <m:sub>
                            <m:r>
                              <a:rPr lang="vi-VN" sz="2000" i="1">
                                <a:latin typeface="Cambria Math" panose="02040503050406030204" pitchFamily="18" charset="0"/>
                                <a:ea typeface="Dotum" panose="020B0600000101010101" pitchFamily="34" charset="-127"/>
                                <a:cs typeface="Times New Roman" panose="02020603050405020304" pitchFamily="18" charset="0"/>
                              </a:rPr>
                              <m:t>𝑛</m:t>
                            </m:r>
                          </m:sub>
                        </m:sSub>
                      </m:e>
                    </m:d>
                  </m:oMath>
                </a14:m>
                <a:r>
                  <a:rPr lang="en-US" sz="2000">
                    <a:latin typeface="+mn-lt"/>
                  </a:rPr>
                  <a:t> </a:t>
                </a:r>
                <a:r>
                  <a:rPr lang="vi-VN" sz="2000">
                    <a:latin typeface="+mn-lt"/>
                  </a:rPr>
                  <a:t>có giới hạn là 0.</a:t>
                </a:r>
              </a:p>
            </p:txBody>
          </p:sp>
        </mc:Choice>
        <mc:Fallback xmlns="">
          <p:sp>
            <p:nvSpPr>
              <p:cNvPr id="6" name="Rectangle 5"/>
              <p:cNvSpPr>
                <a:spLocks noRot="1" noChangeAspect="1" noMove="1" noResize="1" noEditPoints="1" noAdjustHandles="1" noChangeArrowheads="1" noChangeShapeType="1" noTextEdit="1"/>
              </p:cNvSpPr>
              <p:nvPr/>
            </p:nvSpPr>
            <p:spPr>
              <a:xfrm>
                <a:off x="151072" y="959722"/>
                <a:ext cx="8833899" cy="2548903"/>
              </a:xfrm>
              <a:prstGeom prst="rect">
                <a:avLst/>
              </a:prstGeom>
              <a:blipFill>
                <a:blip r:embed="rId3"/>
                <a:stretch>
                  <a:fillRect l="-759" r="-690" b="-3341"/>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312569" y="4252124"/>
            <a:ext cx="927835" cy="673846"/>
          </a:xfrm>
          <a:prstGeom prst="rect">
            <a:avLst/>
          </a:prstGeom>
        </p:spPr>
      </p:pic>
      <p:pic>
        <p:nvPicPr>
          <p:cNvPr id="4" name="Picture 3"/>
          <p:cNvPicPr>
            <a:picLocks noChangeAspect="1"/>
          </p:cNvPicPr>
          <p:nvPr/>
        </p:nvPicPr>
        <p:blipFill>
          <a:blip r:embed="rId5"/>
          <a:stretch>
            <a:fillRect/>
          </a:stretch>
        </p:blipFill>
        <p:spPr>
          <a:xfrm>
            <a:off x="7302135" y="3314606"/>
            <a:ext cx="1682836" cy="1828894"/>
          </a:xfrm>
          <a:prstGeom prst="rect">
            <a:avLst/>
          </a:prstGeom>
        </p:spPr>
      </p:pic>
    </p:spTree>
    <p:extLst>
      <p:ext uri="{BB962C8B-B14F-4D97-AF65-F5344CB8AC3E}">
        <p14:creationId xmlns:p14="http://schemas.microsoft.com/office/powerpoint/2010/main" val="22025414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206818" y="107027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a:latin typeface="+mn-lt"/>
              </a:rPr>
              <a:t>LUYỆN TẬP</a:t>
            </a:r>
            <a:endParaRPr>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90841" y="779022"/>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6048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2" name="Group 11"/>
          <p:cNvGrpSpPr/>
          <p:nvPr/>
        </p:nvGrpSpPr>
        <p:grpSpPr>
          <a:xfrm>
            <a:off x="6666361" y="535672"/>
            <a:ext cx="589708" cy="532263"/>
            <a:chOff x="8625386" y="109182"/>
            <a:chExt cx="786277"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vi-VN" sz="788" b="1" kern="1200" dirty="0">
                <a:solidFill>
                  <a:prstClr val="white"/>
                </a:solidFill>
                <a:latin typeface="Arial" panose="020B0604020202020204" pitchFamily="34" charset="0"/>
              </a:endParaRPr>
            </a:p>
          </p:txBody>
        </p:sp>
        <p:sp>
          <p:nvSpPr>
            <p:cNvPr id="11" name="TextBox 10"/>
            <p:cNvSpPr txBox="1"/>
            <p:nvPr/>
          </p:nvSpPr>
          <p:spPr>
            <a:xfrm>
              <a:off x="8631107" y="279358"/>
              <a:ext cx="780556" cy="400109"/>
            </a:xfrm>
            <a:prstGeom prst="rect">
              <a:avLst/>
            </a:prstGeom>
            <a:noFill/>
          </p:spPr>
          <p:txBody>
            <a:bodyPr wrap="none" rtlCol="0">
              <a:spAutoFit/>
            </a:bodyPr>
            <a:lstStyle/>
            <a:p>
              <a:pPr defTabSz="685800">
                <a:buClrTx/>
                <a:defRPr/>
              </a:pPr>
              <a:r>
                <a:rPr lang="en-US" sz="1350" b="1" kern="1200" dirty="0">
                  <a:solidFill>
                    <a:prstClr val="white"/>
                  </a:solidFill>
                  <a:latin typeface="Calibri" panose="020F0502020204030204"/>
                  <a:ea typeface="+mn-ea"/>
                  <a:cs typeface="+mn-cs"/>
                </a:rPr>
                <a:t>50:50</a:t>
              </a:r>
              <a:endParaRPr lang="vi-VN" sz="1350" kern="1200" dirty="0">
                <a:solidFill>
                  <a:prstClr val="white"/>
                </a:solidFill>
                <a:latin typeface="Arial" panose="020B0604020202020204" pitchFamily="34" charset="0"/>
                <a:ea typeface="+mn-ea"/>
                <a:cs typeface="+mn-cs"/>
              </a:endParaRPr>
            </a:p>
          </p:txBody>
        </p:sp>
      </p:grpSp>
      <p:grpSp>
        <p:nvGrpSpPr>
          <p:cNvPr id="18" name="Group 17"/>
          <p:cNvGrpSpPr/>
          <p:nvPr/>
        </p:nvGrpSpPr>
        <p:grpSpPr>
          <a:xfrm>
            <a:off x="7626059" y="535672"/>
            <a:ext cx="532263" cy="532263"/>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vi-VN" sz="1350" kern="1200">
                <a:solidFill>
                  <a:prstClr val="white"/>
                </a:solidFill>
                <a:latin typeface="Arial" panose="020B0604020202020204" pitchFamily="34" charset="0"/>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65359568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9197"/>
            <a:ext cx="9144000" cy="5153354"/>
          </a:xfrm>
          <a:prstGeom prst="rect">
            <a:avLst/>
          </a:prstGeom>
        </p:spPr>
      </p:pic>
      <p:sp>
        <p:nvSpPr>
          <p:cNvPr id="9" name="Flowchart: Terminator 6"/>
          <p:cNvSpPr/>
          <p:nvPr/>
        </p:nvSpPr>
        <p:spPr>
          <a:xfrm>
            <a:off x="924006" y="770382"/>
            <a:ext cx="7304115" cy="140827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r>
              <a:rPr lang="en-US" sz="1350" kern="1200" dirty="0">
                <a:solidFill>
                  <a:prstClr val="white"/>
                </a:solidFill>
                <a:latin typeface="Calibri" panose="020F0502020204030204"/>
              </a:rPr>
              <a:t> </a:t>
            </a:r>
            <a:endParaRPr lang="vi-VN" sz="1350" kern="1200" dirty="0">
              <a:solidFill>
                <a:prstClr val="white"/>
              </a:solidFill>
              <a:latin typeface="Arial" panose="020B0604020202020204" pitchFamily="34" charset="0"/>
            </a:endParaRPr>
          </a:p>
        </p:txBody>
      </p:sp>
      <p:sp>
        <p:nvSpPr>
          <p:cNvPr id="11" name="Flowchart: Terminator 6"/>
          <p:cNvSpPr/>
          <p:nvPr/>
        </p:nvSpPr>
        <p:spPr>
          <a:xfrm>
            <a:off x="924006" y="2567053"/>
            <a:ext cx="3234658" cy="832230"/>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3" name="Flowchart: Terminator 6"/>
          <p:cNvSpPr/>
          <p:nvPr/>
        </p:nvSpPr>
        <p:spPr>
          <a:xfrm>
            <a:off x="4964929" y="3672811"/>
            <a:ext cx="3234658" cy="82303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4" name="Flowchart: Terminator 6"/>
          <p:cNvSpPr/>
          <p:nvPr/>
        </p:nvSpPr>
        <p:spPr>
          <a:xfrm>
            <a:off x="951983" y="3710157"/>
            <a:ext cx="3234658" cy="82303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p:sp>
        <p:nvSpPr>
          <p:cNvPr id="15" name="Flowchart: Terminator 6"/>
          <p:cNvSpPr/>
          <p:nvPr/>
        </p:nvSpPr>
        <p:spPr>
          <a:xfrm>
            <a:off x="4964929" y="2554727"/>
            <a:ext cx="3234658" cy="83222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algn="ctr" defTabSz="685800">
              <a:buClrTx/>
              <a:defRPr/>
            </a:pPr>
            <a:endParaRPr lang="vi-VN" sz="1350" kern="1200" dirty="0">
              <a:solidFill>
                <a:prstClr val="white"/>
              </a:solidFill>
              <a:latin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580815" y="2549134"/>
                <a:ext cx="1921039" cy="733983"/>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Times New Roman" panose="02020603050405020304" pitchFamily="18" charset="0"/>
                  </a:rPr>
                  <a:t>A. </a:t>
                </a:r>
                <a14:m>
                  <m:oMath xmlns:m="http://schemas.openxmlformats.org/officeDocument/2006/math">
                    <m:sSub>
                      <m:sSubPr>
                        <m:ctrlPr>
                          <a:rPr lang="en-US" sz="2300" i="1">
                            <a:solidFill>
                              <a:schemeClr val="bg1"/>
                            </a:solidFill>
                            <a:effectLst/>
                            <a:latin typeface="Cambria Math" panose="02040503050406030204" pitchFamily="18" charset="0"/>
                          </a:rPr>
                        </m:ctrlPr>
                      </m:sSubPr>
                      <m:e>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300" i="1">
                            <a:solidFill>
                              <a:schemeClr val="bg1"/>
                            </a:solidFill>
                            <a:effectLst/>
                            <a:latin typeface="Cambria Math" panose="02040503050406030204" pitchFamily="18" charset="0"/>
                          </a:rPr>
                        </m:ctrlPr>
                      </m:fPr>
                      <m:num>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num>
                      <m:den>
                        <m:r>
                          <a:rPr lang="vi-VN" sz="2300" i="1">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r>
                  <a:rPr lang="vi-VN" sz="2300">
                    <a:solidFill>
                      <a:schemeClr val="bg1"/>
                    </a:solidFill>
                    <a:effectLst/>
                    <a:latin typeface="+mn-lt"/>
                    <a:ea typeface="Dotum" panose="020B0600000101010101" pitchFamily="34" charset="-127"/>
                  </a:rPr>
                  <a:t>	</a:t>
                </a:r>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0815" y="2549134"/>
                <a:ext cx="1921039" cy="733983"/>
              </a:xfrm>
              <a:prstGeom prst="rect">
                <a:avLst/>
              </a:prstGeom>
              <a:blipFill>
                <a:blip r:embed="rId5"/>
                <a:stretch>
                  <a:fillRect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476765" y="2634777"/>
                <a:ext cx="1692323" cy="566052"/>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Dotum" panose="020B0600000101010101" pitchFamily="34" charset="-127"/>
                  </a:rPr>
                  <a:t> C. </a:t>
                </a:r>
                <a14:m>
                  <m:oMath xmlns:m="http://schemas.openxmlformats.org/officeDocument/2006/math">
                    <m:sSub>
                      <m:sSubPr>
                        <m:ctrlPr>
                          <a:rPr lang="en-US" sz="2300" i="1">
                            <a:solidFill>
                              <a:schemeClr val="bg1"/>
                            </a:solidFill>
                            <a:effectLst/>
                            <a:latin typeface="Cambria Math" panose="02040503050406030204" pitchFamily="18" charset="0"/>
                            <a:ea typeface="Dotum" panose="020B0600000101010101" pitchFamily="34" charset="-127"/>
                          </a:rPr>
                        </m:ctrlPr>
                      </m:sSub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oMath>
                </a14:m>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76765" y="2634777"/>
                <a:ext cx="1692323" cy="566052"/>
              </a:xfrm>
              <a:prstGeom prst="rect">
                <a:avLst/>
              </a:prstGeom>
              <a:blipFill>
                <a:blip r:embed="rId6"/>
                <a:stretch>
                  <a:fillRect b="-21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581989" y="3731763"/>
                <a:ext cx="1804276" cy="570284"/>
              </a:xfrm>
              <a:prstGeom prst="rect">
                <a:avLst/>
              </a:prstGeom>
            </p:spPr>
            <p:txBody>
              <a:bodyPr wrap="none">
                <a:spAutoFit/>
              </a:bodyPr>
              <a:lstStyle/>
              <a:p>
                <a:pPr indent="179705" algn="just">
                  <a:lnSpc>
                    <a:spcPct val="150000"/>
                  </a:lnSpc>
                  <a:spcAft>
                    <a:spcPts val="800"/>
                  </a:spcAft>
                  <a:tabLst>
                    <a:tab pos="1719580" algn="l"/>
                    <a:tab pos="3262630" algn="l"/>
                    <a:tab pos="4806315" algn="l"/>
                  </a:tabLst>
                </a:pPr>
                <a:r>
                  <a:rPr lang="vi-VN" sz="2300">
                    <a:solidFill>
                      <a:schemeClr val="bg1"/>
                    </a:solidFill>
                    <a:latin typeface="+mn-lt"/>
                    <a:ea typeface="Dotum" panose="020B0600000101010101" pitchFamily="34" charset="-127"/>
                  </a:rPr>
                  <a:t>D. </a:t>
                </a:r>
                <a14:m>
                  <m:oMath xmlns:m="http://schemas.openxmlformats.org/officeDocument/2006/math">
                    <m:sSub>
                      <m:sSubPr>
                        <m:ctrlPr>
                          <a:rPr lang="en-US" sz="2300" i="1">
                            <a:solidFill>
                              <a:schemeClr val="bg1"/>
                            </a:solidFill>
                            <a:effectLst/>
                            <a:latin typeface="Cambria Math" panose="02040503050406030204" pitchFamily="18" charset="0"/>
                            <a:ea typeface="Dotum" panose="020B0600000101010101" pitchFamily="34" charset="-127"/>
                          </a:rPr>
                        </m:ctrlPr>
                      </m:sSub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ad>
                      <m:radPr>
                        <m:degHide m:val="on"/>
                        <m:ctrlPr>
                          <a:rPr lang="en-US" sz="2300" i="1">
                            <a:solidFill>
                              <a:schemeClr val="bg1"/>
                            </a:solidFill>
                            <a:effectLst/>
                            <a:latin typeface="Cambria Math" panose="02040503050406030204" pitchFamily="18" charset="0"/>
                            <a:ea typeface="Dotum" panose="020B0600000101010101" pitchFamily="34" charset="-127"/>
                          </a:rPr>
                        </m:ctrlPr>
                      </m:radPr>
                      <m:deg/>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e>
                    </m:rad>
                  </m:oMath>
                </a14:m>
                <a:endParaRPr lang="en-US" sz="2300">
                  <a:solidFill>
                    <a:schemeClr val="bg1"/>
                  </a:solidFill>
                  <a:effectLst/>
                  <a:latin typeface="+mn-lt"/>
                  <a:ea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581989" y="3731763"/>
                <a:ext cx="1804276" cy="570284"/>
              </a:xfrm>
              <a:prstGeom prst="rect">
                <a:avLst/>
              </a:prstGeom>
              <a:blipFill>
                <a:blip r:embed="rId7"/>
                <a:stretch>
                  <a:fillRect b="-202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10868" y="3619232"/>
                <a:ext cx="1516887" cy="795346"/>
              </a:xfrm>
              <a:prstGeom prst="rect">
                <a:avLst/>
              </a:prstGeom>
            </p:spPr>
            <p:txBody>
              <a:bodyPr wrap="square">
                <a:spAutoFit/>
              </a:bodyPr>
              <a:lstStyle/>
              <a:p>
                <a:pPr algn="just" defTabSz="457200">
                  <a:lnSpc>
                    <a:spcPct val="150000"/>
                  </a:lnSpc>
                  <a:buClrTx/>
                  <a:defRPr/>
                </a:pPr>
                <a:r>
                  <a:rPr lang="vi-VN" sz="2300">
                    <a:solidFill>
                      <a:schemeClr val="bg1"/>
                    </a:solidFill>
                    <a:latin typeface="+mn-lt"/>
                    <a:ea typeface="Dotum" panose="020B0600000101010101" pitchFamily="34" charset="-127"/>
                  </a:rPr>
                  <a:t>B. </a:t>
                </a:r>
                <a14:m>
                  <m:oMath xmlns:m="http://schemas.openxmlformats.org/officeDocument/2006/math">
                    <m:sSub>
                      <m:sSubPr>
                        <m:ctrlPr>
                          <a:rPr lang="en-US" sz="2300" i="1">
                            <a:solidFill>
                              <a:schemeClr val="bg1"/>
                            </a:solidFill>
                            <a:effectLst/>
                            <a:latin typeface="Cambria Math" panose="02040503050406030204" pitchFamily="18" charset="0"/>
                            <a:ea typeface="Dotum" panose="020B0600000101010101" pitchFamily="34" charset="-127"/>
                          </a:rPr>
                        </m:ctrlPr>
                      </m:sSubPr>
                      <m:e>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𝑢</m:t>
                        </m:r>
                      </m:e>
                      <m: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sub>
                    </m:sSub>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2300" i="1">
                            <a:solidFill>
                              <a:schemeClr val="bg1"/>
                            </a:solidFill>
                            <a:effectLst/>
                            <a:latin typeface="Cambria Math" panose="02040503050406030204" pitchFamily="18" charset="0"/>
                            <a:ea typeface="Dotum" panose="020B0600000101010101" pitchFamily="34" charset="-127"/>
                          </a:rPr>
                        </m:ctrlPr>
                      </m:fPr>
                      <m:num>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num>
                      <m:den>
                        <m:r>
                          <a:rPr lang="vi-VN" sz="23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den>
                    </m:f>
                  </m:oMath>
                </a14:m>
                <a:endParaRPr lang="en-US" sz="2300" kern="1200" dirty="0">
                  <a:solidFill>
                    <a:schemeClr val="bg1"/>
                  </a:solidFill>
                  <a:latin typeface="+mn-lt"/>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10868" y="3619232"/>
                <a:ext cx="1516887" cy="795346"/>
              </a:xfrm>
              <a:prstGeom prst="rect">
                <a:avLst/>
              </a:prstGeom>
              <a:blipFill>
                <a:blip r:embed="rId8"/>
                <a:stretch>
                  <a:fillRect l="-5622" b="-6154"/>
                </a:stretch>
              </a:blipFill>
            </p:spPr>
            <p:txBody>
              <a:bodyPr/>
              <a:lstStyle/>
              <a:p>
                <a:r>
                  <a:rPr lang="en-US">
                    <a:noFill/>
                  </a:rPr>
                  <a:t> </a:t>
                </a:r>
              </a:p>
            </p:txBody>
          </p:sp>
        </mc:Fallback>
      </mc:AlternateContent>
      <p:sp>
        <p:nvSpPr>
          <p:cNvPr id="12" name="Rectangle 11"/>
          <p:cNvSpPr/>
          <p:nvPr/>
        </p:nvSpPr>
        <p:spPr>
          <a:xfrm>
            <a:off x="1475738" y="1160136"/>
            <a:ext cx="6097111" cy="623248"/>
          </a:xfrm>
          <a:prstGeom prst="rect">
            <a:avLst/>
          </a:prstGeom>
        </p:spPr>
        <p:txBody>
          <a:bodyPr wrap="square">
            <a:spAutoFit/>
          </a:bodyPr>
          <a:lstStyle/>
          <a:p>
            <a:pPr algn="ctr" defTabSz="457200">
              <a:lnSpc>
                <a:spcPct val="150000"/>
              </a:lnSpc>
              <a:buClrTx/>
            </a:pPr>
            <a:r>
              <a:rPr lang="vi-VN" sz="2300" b="1" kern="1200">
                <a:solidFill>
                  <a:prstClr val="white"/>
                </a:solidFill>
                <a:latin typeface="Arial" panose="020B0604020202020204" pitchFamily="34" charset="0"/>
                <a:ea typeface="Arial" panose="020B0604020202020204" pitchFamily="34" charset="0"/>
                <a:cs typeface="Arial" panose="020B0604020202020204" pitchFamily="34" charset="0"/>
              </a:rPr>
              <a:t>Câu 1. </a:t>
            </a:r>
            <a:r>
              <a:rPr lang="vi-VN" sz="2300" kern="1200">
                <a:solidFill>
                  <a:prstClr val="white"/>
                </a:solidFill>
                <a:latin typeface="Arial" panose="020B0604020202020204" pitchFamily="34" charset="0"/>
                <a:ea typeface="Arial" panose="020B0604020202020204" pitchFamily="34" charset="0"/>
                <a:cs typeface="Arial" panose="020B0604020202020204" pitchFamily="34" charset="0"/>
              </a:rPr>
              <a:t>Dãy số nào sau đây có giới hạn 0?</a:t>
            </a:r>
            <a:endParaRPr lang="en-US" sz="2300" kern="1200">
              <a:solidFill>
                <a:prstClr val="white"/>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51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FF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3"/>
                                        </p:tgtEl>
                                        <p:attrNameLst>
                                          <p:attrName>fillcolor</p:attrName>
                                        </p:attrNameLst>
                                      </p:cBhvr>
                                      <p:to>
                                        <a:srgbClr val="FF0000"/>
                                      </p:to>
                                    </p:animClr>
                                    <p:set>
                                      <p:cBhvr>
                                        <p:cTn id="14" dur="2000" fill="hold"/>
                                        <p:tgtEl>
                                          <p:spTgt spid="13"/>
                                        </p:tgtEl>
                                        <p:attrNameLst>
                                          <p:attrName>fill.type</p:attrName>
                                        </p:attrNameLst>
                                      </p:cBhvr>
                                      <p:to>
                                        <p:strVal val="solid"/>
                                      </p:to>
                                    </p:set>
                                    <p:set>
                                      <p:cBhvr>
                                        <p:cTn id="15"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4"/>
                                        </p:tgtEl>
                                        <p:attrNameLst>
                                          <p:attrName>fillcolor</p:attrName>
                                        </p:attrNameLst>
                                      </p:cBhvr>
                                      <p:to>
                                        <a:srgbClr val="FF0000"/>
                                      </p:to>
                                    </p:animClr>
                                    <p:set>
                                      <p:cBhvr>
                                        <p:cTn id="21" dur="2000" fill="hold"/>
                                        <p:tgtEl>
                                          <p:spTgt spid="14"/>
                                        </p:tgtEl>
                                        <p:attrNameLst>
                                          <p:attrName>fill.type</p:attrName>
                                        </p:attrNameLst>
                                      </p:cBhvr>
                                      <p:to>
                                        <p:strVal val="solid"/>
                                      </p:to>
                                    </p:set>
                                    <p:set>
                                      <p:cBhvr>
                                        <p:cTn id="22"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A8D08D"/>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6" name="Rectangle 5"/>
          <p:cNvSpPr/>
          <p:nvPr/>
        </p:nvSpPr>
        <p:spPr>
          <a:xfrm>
            <a:off x="411400" y="73152"/>
            <a:ext cx="2959465" cy="553998"/>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0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5.4 (SGK-tr109)</a:t>
            </a:r>
            <a:endParaRPr kumimoji="0" lang="en-US" sz="20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2" name="Rectangle 1"/>
          <p:cNvSpPr/>
          <p:nvPr/>
        </p:nvSpPr>
        <p:spPr>
          <a:xfrm>
            <a:off x="411400" y="553433"/>
            <a:ext cx="8675527"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Viết các số thập phân vô hạn tuần hoàn sau đây dưới dạng phân số:</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a) 1,(12) = 1,121212...;</a:t>
            </a:r>
            <a:r>
              <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		</a:t>
            </a: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rPr>
              <a:t>b) 3,(102) = 3,102102102...</a:t>
            </a:r>
            <a:endParaRPr kumimoji="0" lang="en-US" sz="18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17" name="Oval Callout 16"/>
          <p:cNvSpPr/>
          <p:nvPr/>
        </p:nvSpPr>
        <p:spPr>
          <a:xfrm>
            <a:off x="4099227" y="1497148"/>
            <a:ext cx="873252" cy="449231"/>
          </a:xfrm>
          <a:prstGeom prst="wedgeEllipseCallout">
            <a:avLst>
              <a:gd name="adj1" fmla="val -21768"/>
              <a:gd name="adj2" fmla="val 41075"/>
            </a:avLst>
          </a:prstGeom>
          <a:solidFill>
            <a:schemeClr val="accent2">
              <a:lumMod val="40000"/>
              <a:lumOff val="60000"/>
            </a:schemeClr>
          </a:solidFill>
          <a:ln w="12700"/>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vi-VN"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Arial"/>
              </a:rPr>
              <a:t>Giải</a:t>
            </a:r>
            <a:endParaRPr kumimoji="0" lang="en-US" sz="1800" b="1" i="0" u="none" strike="noStrike" kern="1200" cap="none" spc="0" normalizeH="0" baseline="0" noProof="0" dirty="0">
              <a:ln>
                <a:noFill/>
              </a:ln>
              <a:solidFill>
                <a:prstClr val="black"/>
              </a:solidFill>
              <a:effectLst/>
              <a:uLnTx/>
              <a:uFillTx/>
              <a:latin typeface="Calibri"/>
              <a:ea typeface="+mn-ea"/>
              <a:cs typeface="+mn-cs"/>
              <a:sym typeface="Arial"/>
            </a:endParaRPr>
          </a:p>
        </p:txBody>
      </p:sp>
      <p:pic>
        <p:nvPicPr>
          <p:cNvPr id="19" name="Picture 18"/>
          <p:cNvPicPr>
            <a:picLocks noChangeAspect="1"/>
          </p:cNvPicPr>
          <p:nvPr/>
        </p:nvPicPr>
        <p:blipFill>
          <a:blip r:embed="rId3"/>
          <a:stretch>
            <a:fillRect/>
          </a:stretch>
        </p:blipFill>
        <p:spPr>
          <a:xfrm>
            <a:off x="7704322" y="-396208"/>
            <a:ext cx="1810669" cy="1627773"/>
          </a:xfrm>
          <a:prstGeom prst="rect">
            <a:avLst/>
          </a:prstGeom>
        </p:spPr>
      </p:pic>
      <p:pic>
        <p:nvPicPr>
          <p:cNvPr id="20" name="Picture 19"/>
          <p:cNvPicPr>
            <a:picLocks noChangeAspect="1"/>
          </p:cNvPicPr>
          <p:nvPr/>
        </p:nvPicPr>
        <p:blipFill>
          <a:blip r:embed="rId4"/>
          <a:stretch>
            <a:fillRect/>
          </a:stretch>
        </p:blipFill>
        <p:spPr>
          <a:xfrm>
            <a:off x="8278815" y="4600703"/>
            <a:ext cx="661685" cy="64113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411400" y="1970232"/>
                <a:ext cx="8593946" cy="3134448"/>
              </a:xfrm>
              <a:prstGeom prst="rect">
                <a:avLst/>
              </a:prstGeom>
            </p:spPr>
            <p:txBody>
              <a:bodyPr wrap="square">
                <a:spAutoFit/>
              </a:bodyPr>
              <a:lstStyle/>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b) </a:t>
                </a: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T</a:t>
                </a: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a có: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102102102</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…=3+0,102+0,000102+…</m:t>
                    </m:r>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Dotum" panose="020B0600000101010101" pitchFamily="34" charset="-127"/>
                          <a:sym typeface="Arial"/>
                        </a:rPr>
                        <m:t> </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=3+102.(</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m:oMathPara>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Do </a:t>
                </a:r>
                <a14:m>
                  <m:oMath xmlns:m="http://schemas.openxmlformats.org/officeDocument/2006/math">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là tổng của cấp số nhân lùi vô hạn với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𝑢</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và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𝑞</m:t>
                    </m:r>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nên:</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ctr" defTabSz="914400" rtl="0" eaLnBrk="1" fontAlgn="auto" latinLnBrk="0" hangingPunct="1">
                  <a:lnSpc>
                    <a:spcPct val="150000"/>
                  </a:lnSpc>
                  <a:spcBef>
                    <a:spcPts val="100"/>
                  </a:spcBef>
                  <a:spcAft>
                    <a:spcPts val="100"/>
                  </a:spcAft>
                  <a:buClr>
                    <a:srgbClr val="000000"/>
                  </a:buClr>
                  <a:buSzTx/>
                  <a:buFont typeface="Arial"/>
                  <a:buNone/>
                  <a:tabLst/>
                  <a:defRPr/>
                </a:pPr>
                <a14:m>
                  <m:oMath xmlns:m="http://schemas.openxmlformats.org/officeDocument/2006/math">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−6</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m:t>
                        </m:r>
                      </m:sup>
                    </m:s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m:t>
                            </m:r>
                          </m:e>
                          <m:sup>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sup>
                        </m:sSup>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999</m:t>
                        </m:r>
                      </m:den>
                    </m:f>
                  </m:oMath>
                </a14:m>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 </a:t>
                </a:r>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a:p>
                <a:pPr marL="0" marR="0" lvl="0" indent="0" algn="just" defTabSz="914400" rtl="0" eaLnBrk="1" fontAlgn="auto" latinLnBrk="0" hangingPunct="1">
                  <a:lnSpc>
                    <a:spcPct val="150000"/>
                  </a:lnSpc>
                  <a:spcBef>
                    <a:spcPts val="100"/>
                  </a:spcBef>
                  <a:spcAft>
                    <a:spcPts val="10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mn-lt"/>
                    <a:ea typeface="Dotum" panose="020B0600000101010101" pitchFamily="34" charset="-127"/>
                    <a:sym typeface="Arial"/>
                  </a:rPr>
                  <a:t>Vậy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102</m:t>
                        </m:r>
                      </m:e>
                    </m:d>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=3+102.</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999</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34</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333</m:t>
                        </m:r>
                      </m:den>
                    </m:f>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1033</m:t>
                        </m:r>
                      </m:num>
                      <m:den>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t>333</m:t>
                        </m:r>
                      </m:den>
                    </m:f>
                  </m:oMath>
                </a14:m>
                <a:endParaRPr kumimoji="0" lang="en-US" sz="1800" b="0" i="0" u="none" strike="noStrike" kern="0" cap="none" spc="0" normalizeH="0" baseline="0" noProof="0">
                  <a:ln>
                    <a:noFill/>
                  </a:ln>
                  <a:solidFill>
                    <a:srgbClr val="000000"/>
                  </a:solidFill>
                  <a:effectLst/>
                  <a:uLnTx/>
                  <a:uFillTx/>
                  <a:latin typeface="+mn-lt"/>
                  <a:ea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411400" y="1970232"/>
                <a:ext cx="8593946" cy="3134448"/>
              </a:xfrm>
              <a:prstGeom prst="rect">
                <a:avLst/>
              </a:prstGeom>
              <a:blipFill>
                <a:blip r:embed="rId5"/>
                <a:stretch>
                  <a:fillRect l="-567"/>
                </a:stretch>
              </a:blipFill>
            </p:spPr>
            <p:txBody>
              <a:bodyPr/>
              <a:lstStyle/>
              <a:p>
                <a:r>
                  <a:rPr lang="en-US">
                    <a:noFill/>
                  </a:rPr>
                  <a:t> </a:t>
                </a:r>
              </a:p>
            </p:txBody>
          </p:sp>
        </mc:Fallback>
      </mc:AlternateContent>
    </p:spTree>
    <p:extLst>
      <p:ext uri="{BB962C8B-B14F-4D97-AF65-F5344CB8AC3E}">
        <p14:creationId xmlns:p14="http://schemas.microsoft.com/office/powerpoint/2010/main" val="280673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5" dur="500"/>
                                        <p:tgtEl>
                                          <p:spTgt spid="8">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arn(inVertical)">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95" name="Google Shape;295;p25"/>
          <p:cNvSpPr/>
          <p:nvPr/>
        </p:nvSpPr>
        <p:spPr>
          <a:xfrm>
            <a:off x="8603311" y="317527"/>
            <a:ext cx="254442" cy="231113"/>
          </a:xfrm>
          <a:custGeom>
            <a:avLst/>
            <a:gdLst/>
            <a:ahLst/>
            <a:cxnLst/>
            <a:rect l="l" t="t" r="r" b="b"/>
            <a:pathLst>
              <a:path w="2681" h="2584" extrusionOk="0">
                <a:moveTo>
                  <a:pt x="2118" y="319"/>
                </a:moveTo>
                <a:cubicBezTo>
                  <a:pt x="2168" y="319"/>
                  <a:pt x="2218" y="338"/>
                  <a:pt x="2256" y="375"/>
                </a:cubicBezTo>
                <a:cubicBezTo>
                  <a:pt x="2293" y="413"/>
                  <a:pt x="2313" y="462"/>
                  <a:pt x="2313" y="514"/>
                </a:cubicBezTo>
                <a:cubicBezTo>
                  <a:pt x="2313" y="565"/>
                  <a:pt x="2292" y="614"/>
                  <a:pt x="2256" y="652"/>
                </a:cubicBezTo>
                <a:lnTo>
                  <a:pt x="1615" y="1292"/>
                </a:lnTo>
                <a:lnTo>
                  <a:pt x="2256" y="1933"/>
                </a:lnTo>
                <a:cubicBezTo>
                  <a:pt x="2293" y="1969"/>
                  <a:pt x="2313" y="2018"/>
                  <a:pt x="2313" y="2070"/>
                </a:cubicBezTo>
                <a:cubicBezTo>
                  <a:pt x="2313" y="2123"/>
                  <a:pt x="2292" y="2171"/>
                  <a:pt x="2256" y="2208"/>
                </a:cubicBezTo>
                <a:cubicBezTo>
                  <a:pt x="2219" y="2245"/>
                  <a:pt x="2169" y="2263"/>
                  <a:pt x="2118" y="2263"/>
                </a:cubicBezTo>
                <a:cubicBezTo>
                  <a:pt x="2068" y="2263"/>
                  <a:pt x="2018" y="2245"/>
                  <a:pt x="1981" y="2208"/>
                </a:cubicBezTo>
                <a:lnTo>
                  <a:pt x="1340" y="1567"/>
                </a:lnTo>
                <a:lnTo>
                  <a:pt x="700" y="2208"/>
                </a:lnTo>
                <a:cubicBezTo>
                  <a:pt x="663" y="2245"/>
                  <a:pt x="613" y="2263"/>
                  <a:pt x="562" y="2263"/>
                </a:cubicBezTo>
                <a:cubicBezTo>
                  <a:pt x="512" y="2263"/>
                  <a:pt x="461" y="2245"/>
                  <a:pt x="425" y="2208"/>
                </a:cubicBezTo>
                <a:cubicBezTo>
                  <a:pt x="349" y="2132"/>
                  <a:pt x="349" y="2008"/>
                  <a:pt x="425" y="1933"/>
                </a:cubicBezTo>
                <a:lnTo>
                  <a:pt x="1065" y="1292"/>
                </a:lnTo>
                <a:lnTo>
                  <a:pt x="425" y="650"/>
                </a:lnTo>
                <a:cubicBezTo>
                  <a:pt x="349" y="576"/>
                  <a:pt x="349" y="452"/>
                  <a:pt x="425" y="375"/>
                </a:cubicBezTo>
                <a:cubicBezTo>
                  <a:pt x="461" y="339"/>
                  <a:pt x="512" y="320"/>
                  <a:pt x="562" y="320"/>
                </a:cubicBezTo>
                <a:cubicBezTo>
                  <a:pt x="613" y="320"/>
                  <a:pt x="663" y="339"/>
                  <a:pt x="700" y="375"/>
                </a:cubicBezTo>
                <a:lnTo>
                  <a:pt x="1340" y="1017"/>
                </a:lnTo>
                <a:lnTo>
                  <a:pt x="1981" y="375"/>
                </a:lnTo>
                <a:cubicBezTo>
                  <a:pt x="2019" y="338"/>
                  <a:pt x="2069" y="319"/>
                  <a:pt x="2118" y="319"/>
                </a:cubicBezTo>
                <a:close/>
                <a:moveTo>
                  <a:pt x="562" y="1"/>
                </a:moveTo>
                <a:cubicBezTo>
                  <a:pt x="431" y="1"/>
                  <a:pt x="299" y="51"/>
                  <a:pt x="199" y="151"/>
                </a:cubicBezTo>
                <a:cubicBezTo>
                  <a:pt x="0" y="351"/>
                  <a:pt x="0" y="677"/>
                  <a:pt x="199" y="876"/>
                </a:cubicBezTo>
                <a:lnTo>
                  <a:pt x="615" y="1292"/>
                </a:lnTo>
                <a:lnTo>
                  <a:pt x="199" y="1707"/>
                </a:lnTo>
                <a:cubicBezTo>
                  <a:pt x="0" y="1907"/>
                  <a:pt x="0" y="2233"/>
                  <a:pt x="199" y="2432"/>
                </a:cubicBezTo>
                <a:cubicBezTo>
                  <a:pt x="296" y="2529"/>
                  <a:pt x="425" y="2583"/>
                  <a:pt x="562" y="2583"/>
                </a:cubicBezTo>
                <a:cubicBezTo>
                  <a:pt x="698" y="2583"/>
                  <a:pt x="828" y="2529"/>
                  <a:pt x="924" y="2434"/>
                </a:cubicBezTo>
                <a:lnTo>
                  <a:pt x="1340" y="2018"/>
                </a:lnTo>
                <a:lnTo>
                  <a:pt x="1755" y="2434"/>
                </a:lnTo>
                <a:cubicBezTo>
                  <a:pt x="1855" y="2533"/>
                  <a:pt x="1987" y="2583"/>
                  <a:pt x="2118" y="2583"/>
                </a:cubicBezTo>
                <a:cubicBezTo>
                  <a:pt x="2250" y="2583"/>
                  <a:pt x="2381" y="2533"/>
                  <a:pt x="2480" y="2434"/>
                </a:cubicBezTo>
                <a:cubicBezTo>
                  <a:pt x="2681" y="2233"/>
                  <a:pt x="2681" y="1907"/>
                  <a:pt x="2480" y="1707"/>
                </a:cubicBezTo>
                <a:lnTo>
                  <a:pt x="2065" y="1292"/>
                </a:lnTo>
                <a:lnTo>
                  <a:pt x="2480" y="876"/>
                </a:lnTo>
                <a:cubicBezTo>
                  <a:pt x="2681" y="677"/>
                  <a:pt x="2681" y="351"/>
                  <a:pt x="2480" y="151"/>
                </a:cubicBezTo>
                <a:cubicBezTo>
                  <a:pt x="2381" y="51"/>
                  <a:pt x="2249" y="1"/>
                  <a:pt x="2118" y="1"/>
                </a:cubicBezTo>
                <a:cubicBezTo>
                  <a:pt x="1986" y="1"/>
                  <a:pt x="1855" y="51"/>
                  <a:pt x="1755" y="151"/>
                </a:cubicBezTo>
                <a:lnTo>
                  <a:pt x="1340" y="567"/>
                </a:lnTo>
                <a:lnTo>
                  <a:pt x="924" y="151"/>
                </a:lnTo>
                <a:cubicBezTo>
                  <a:pt x="825" y="51"/>
                  <a:pt x="693" y="1"/>
                  <a:pt x="5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205244" y="4444862"/>
            <a:ext cx="219900" cy="219900"/>
          </a:xfrm>
          <a:prstGeom prst="donut">
            <a:avLst>
              <a:gd name="adj" fmla="val 1488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itle 2"/>
          <p:cNvSpPr>
            <a:spLocks noGrp="1"/>
          </p:cNvSpPr>
          <p:nvPr>
            <p:ph type="title"/>
          </p:nvPr>
        </p:nvSpPr>
        <p:spPr>
          <a:xfrm>
            <a:off x="425144" y="58018"/>
            <a:ext cx="3128431" cy="375900"/>
          </a:xfrm>
        </p:spPr>
        <p:txBody>
          <a:bodyPr/>
          <a:lstStyle/>
          <a:p>
            <a:r>
              <a:rPr lang="en-US" sz="3200" b="1" dirty="0">
                <a:solidFill>
                  <a:schemeClr val="bg1">
                    <a:lumMod val="50000"/>
                  </a:schemeClr>
                </a:solidFill>
                <a:latin typeface="+mn-lt"/>
              </a:rPr>
              <a:t>KHỞI ĐỘNG</a:t>
            </a:r>
          </a:p>
        </p:txBody>
      </p:sp>
      <p:sp>
        <p:nvSpPr>
          <p:cNvPr id="22" name="Rectangle 21"/>
          <p:cNvSpPr/>
          <p:nvPr/>
        </p:nvSpPr>
        <p:spPr>
          <a:xfrm>
            <a:off x="3455248" y="519565"/>
            <a:ext cx="2143127" cy="507831"/>
          </a:xfrm>
          <a:prstGeom prst="rect">
            <a:avLst/>
          </a:prstGeom>
        </p:spPr>
        <p:txBody>
          <a:bodyPr wrap="square">
            <a:spAutoFit/>
          </a:bodyPr>
          <a:lstStyle/>
          <a:p>
            <a:pPr algn="ctr">
              <a:lnSpc>
                <a:spcPct val="150000"/>
              </a:lnSpc>
            </a:pPr>
            <a:r>
              <a:rPr lang="vi-VN" sz="2000" b="1" dirty="0">
                <a:solidFill>
                  <a:srgbClr val="C00000"/>
                </a:solidFill>
                <a:latin typeface="+mn-lt"/>
                <a:ea typeface="Arial" panose="020B0604020202020204" pitchFamily="34" charset="0"/>
                <a:cs typeface="Times New Roman" panose="02020603050405020304" pitchFamily="18" charset="0"/>
              </a:rPr>
              <a:t>Nghịch lý Zeno</a:t>
            </a:r>
            <a:endParaRPr lang="en-US" sz="2000" b="1" dirty="0">
              <a:solidFill>
                <a:srgbClr val="C00000"/>
              </a:solidFill>
              <a:effectLst/>
              <a:latin typeface="+mn-lt"/>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425143" y="1056471"/>
                <a:ext cx="8432609" cy="1661993"/>
              </a:xfrm>
              <a:prstGeom prst="rect">
                <a:avLst/>
              </a:prstGeom>
            </p:spPr>
            <p:txBody>
              <a:bodyPr wrap="square">
                <a:spAutoFit/>
              </a:bodyPr>
              <a:lstStyle/>
              <a:p>
                <a:pPr algn="just">
                  <a:lnSpc>
                    <a:spcPct val="150000"/>
                  </a:lnSpc>
                  <a:spcBef>
                    <a:spcPts val="100"/>
                  </a:spcBef>
                  <a:spcAft>
                    <a:spcPts val="100"/>
                  </a:spcAft>
                </a:pPr>
                <a:r>
                  <a:rPr lang="nl-NL" sz="1700">
                    <a:latin typeface="+mn-lt"/>
                    <a:ea typeface="Times New Roman" panose="02020603050405020304" pitchFamily="18" charset="0"/>
                  </a:rPr>
                  <a:t>Achilles (nhân vật trong thần thoại Hy Lạp, được mô tả có thể chạy nhanh như gió) đuổi theo một con rùa trên một đường thẳng. Vị trí xuất phát của Achilles là </a:t>
                </a:r>
                <a14:m>
                  <m:oMath xmlns:m="http://schemas.openxmlformats.org/officeDocument/2006/math">
                    <m:sSub>
                      <m:sSubPr>
                        <m:ctrlPr>
                          <a:rPr lang="en-US" sz="1700" i="1">
                            <a:effectLst/>
                            <a:latin typeface="Cambria Math" panose="02040503050406030204" pitchFamily="18" charset="0"/>
                            <a:ea typeface="Times New Roman" panose="02020603050405020304" pitchFamily="18" charset="0"/>
                          </a:rPr>
                        </m:ctrlPr>
                      </m:sSubPr>
                      <m:e>
                        <m:r>
                          <a:rPr lang="nl-NL" sz="1700" i="1">
                            <a:effectLst/>
                            <a:latin typeface="Cambria Math" panose="02040503050406030204" pitchFamily="18" charset="0"/>
                            <a:ea typeface="Times New Roman" panose="02020603050405020304" pitchFamily="18" charset="0"/>
                          </a:rPr>
                          <m:t>𝐴</m:t>
                        </m:r>
                      </m:e>
                      <m:sub>
                        <m:r>
                          <a:rPr lang="nl-NL" sz="1700" i="1">
                            <a:effectLst/>
                            <a:latin typeface="Cambria Math" panose="02040503050406030204" pitchFamily="18" charset="0"/>
                            <a:ea typeface="Times New Roman" panose="02020603050405020304" pitchFamily="18" charset="0"/>
                          </a:rPr>
                          <m:t>1</m:t>
                        </m:r>
                      </m:sub>
                    </m:sSub>
                  </m:oMath>
                </a14:m>
                <a:r>
                  <a:rPr lang="nl-NL" sz="1700">
                    <a:effectLst/>
                    <a:latin typeface="+mn-lt"/>
                    <a:ea typeface="Dotum" panose="020B0600000101010101" pitchFamily="34" charset="-127"/>
                  </a:rPr>
                  <a:t>,     cách vị trí xuất phát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1</m:t>
                        </m:r>
                      </m:sub>
                    </m:sSub>
                  </m:oMath>
                </a14:m>
                <a:r>
                  <a:rPr lang="nl-NL" sz="1700">
                    <a:effectLst/>
                    <a:latin typeface="+mn-lt"/>
                    <a:ea typeface="Dotum" panose="020B0600000101010101" pitchFamily="34" charset="-127"/>
                  </a:rPr>
                  <a:t> của rùa một quãng đường có chiều dài là a. Zeno lí luận rằng, mặc dù chạy nhanh hơn nhưng Achilles không bao giờ đuổi kịp rùa.</a:t>
                </a:r>
                <a:endParaRPr lang="en-US" sz="17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25143" y="1056471"/>
                <a:ext cx="8432609" cy="1661993"/>
              </a:xfrm>
              <a:prstGeom prst="rect">
                <a:avLst/>
              </a:prstGeom>
              <a:blipFill>
                <a:blip r:embed="rId3"/>
                <a:stretch>
                  <a:fillRect l="-506" r="-434" b="-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22487" y="3742087"/>
                <a:ext cx="8478996" cy="1221104"/>
              </a:xfrm>
              <a:prstGeom prst="rect">
                <a:avLst/>
              </a:prstGeom>
            </p:spPr>
            <p:txBody>
              <a:bodyPr wrap="square">
                <a:spAutoFit/>
              </a:bodyPr>
              <a:lstStyle/>
              <a:p>
                <a:pPr algn="just">
                  <a:lnSpc>
                    <a:spcPct val="150000"/>
                  </a:lnSpc>
                  <a:spcBef>
                    <a:spcPts val="100"/>
                  </a:spcBef>
                  <a:spcAft>
                    <a:spcPts val="100"/>
                  </a:spcAft>
                </a:pPr>
                <a:r>
                  <a:rPr lang="nl-NL" sz="1700">
                    <a:latin typeface="+mj-lt"/>
                    <a:ea typeface="Times New Roman" panose="02020603050405020304" pitchFamily="18" charset="0"/>
                  </a:rPr>
                  <a:t>Thật vậy, trước tiên Achilles phải đến được vị trí </a:t>
                </a:r>
                <a14:m>
                  <m:oMath xmlns:m="http://schemas.openxmlformats.org/officeDocument/2006/math">
                    <m:sSub>
                      <m:sSubPr>
                        <m:ctrlPr>
                          <a:rPr lang="en-US" sz="1700" i="1">
                            <a:effectLst/>
                            <a:latin typeface="Cambria Math" panose="02040503050406030204" pitchFamily="18" charset="0"/>
                            <a:ea typeface="Times New Roman" panose="02020603050405020304" pitchFamily="18" charset="0"/>
                          </a:rPr>
                        </m:ctrlPr>
                      </m:sSubPr>
                      <m:e>
                        <m:r>
                          <a:rPr lang="nl-NL" sz="1700" i="1">
                            <a:effectLst/>
                            <a:latin typeface="Cambria Math" panose="02040503050406030204" pitchFamily="18" charset="0"/>
                            <a:ea typeface="Times New Roman" panose="02020603050405020304" pitchFamily="18" charset="0"/>
                          </a:rPr>
                          <m:t>𝐴</m:t>
                        </m:r>
                      </m:e>
                      <m:sub>
                        <m:r>
                          <a:rPr lang="nl-NL" sz="1700" i="1">
                            <a:effectLst/>
                            <a:latin typeface="Cambria Math" panose="02040503050406030204" pitchFamily="18" charset="0"/>
                            <a:ea typeface="Times New Roman" panose="02020603050405020304" pitchFamily="18" charset="0"/>
                          </a:rPr>
                          <m:t>2</m:t>
                        </m:r>
                      </m:sub>
                    </m:sSub>
                    <m:r>
                      <a:rPr lang="nl-NL" sz="1700" i="1">
                        <a:effectLst/>
                        <a:latin typeface="Cambria Math" panose="02040503050406030204" pitchFamily="18" charset="0"/>
                        <a:ea typeface="Times New Roman" panose="02020603050405020304" pitchFamily="18" charset="0"/>
                      </a:rPr>
                      <m:t>=</m:t>
                    </m:r>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Times New Roman" panose="02020603050405020304" pitchFamily="18" charset="0"/>
                          </a:rPr>
                          <m:t>𝑅</m:t>
                        </m:r>
                      </m:e>
                      <m:sub>
                        <m:r>
                          <a:rPr lang="nl-NL" sz="1700" i="1">
                            <a:effectLst/>
                            <a:latin typeface="Cambria Math" panose="02040503050406030204" pitchFamily="18" charset="0"/>
                            <a:ea typeface="Dotum" panose="020B0600000101010101" pitchFamily="34" charset="-127"/>
                          </a:rPr>
                          <m:t>1</m:t>
                        </m:r>
                      </m:sub>
                    </m:sSub>
                  </m:oMath>
                </a14:m>
                <a:r>
                  <a:rPr lang="nl-NL" sz="1700">
                    <a:effectLst/>
                    <a:latin typeface="+mj-lt"/>
                    <a:ea typeface="Dotum" panose="020B0600000101010101" pitchFamily="34" charset="-127"/>
                  </a:rPr>
                  <a:t> trong khoảng thời gian này, rùa đã di chuyển đến vị trí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2</m:t>
                        </m:r>
                      </m:sub>
                    </m:sSub>
                  </m:oMath>
                </a14:m>
                <a:r>
                  <a:rPr lang="nl-NL" sz="1700">
                    <a:effectLst/>
                    <a:latin typeface="+mj-lt"/>
                    <a:ea typeface="Dotum" panose="020B0600000101010101" pitchFamily="34" charset="-127"/>
                  </a:rPr>
                  <a:t>. Sau đó, Achilles phải đến được vị trí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𝐴</m:t>
                        </m:r>
                      </m:e>
                      <m:sub>
                        <m:r>
                          <a:rPr lang="nl-NL" sz="1700" i="1">
                            <a:effectLst/>
                            <a:latin typeface="Cambria Math" panose="02040503050406030204" pitchFamily="18" charset="0"/>
                            <a:ea typeface="Dotum" panose="020B0600000101010101" pitchFamily="34" charset="-127"/>
                          </a:rPr>
                          <m:t>3</m:t>
                        </m:r>
                      </m:sub>
                    </m:sSub>
                    <m:r>
                      <a:rPr lang="nl-NL" sz="1700" i="1">
                        <a:effectLst/>
                        <a:latin typeface="Cambria Math" panose="02040503050406030204" pitchFamily="18" charset="0"/>
                        <a:ea typeface="Dotum" panose="020B0600000101010101" pitchFamily="34" charset="-127"/>
                      </a:rPr>
                      <m:t>=</m:t>
                    </m:r>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2</m:t>
                        </m:r>
                      </m:sub>
                    </m:sSub>
                  </m:oMath>
                </a14:m>
                <a:r>
                  <a:rPr lang="nl-NL" sz="1700">
                    <a:effectLst/>
                    <a:latin typeface="+mj-lt"/>
                    <a:ea typeface="Dotum" panose="020B0600000101010101" pitchFamily="34" charset="-127"/>
                  </a:rPr>
                  <a:t>, lúc này rùa đã di chuyển đến vị trí </a:t>
                </a:r>
                <a14:m>
                  <m:oMath xmlns:m="http://schemas.openxmlformats.org/officeDocument/2006/math">
                    <m:sSub>
                      <m:sSubPr>
                        <m:ctrlPr>
                          <a:rPr lang="en-US" sz="1700" i="1">
                            <a:effectLst/>
                            <a:latin typeface="Cambria Math" panose="02040503050406030204" pitchFamily="18" charset="0"/>
                            <a:ea typeface="Dotum" panose="020B0600000101010101" pitchFamily="34" charset="-127"/>
                          </a:rPr>
                        </m:ctrlPr>
                      </m:sSubPr>
                      <m:e>
                        <m:r>
                          <a:rPr lang="nl-NL" sz="1700" i="1">
                            <a:effectLst/>
                            <a:latin typeface="Cambria Math" panose="02040503050406030204" pitchFamily="18" charset="0"/>
                            <a:ea typeface="Dotum" panose="020B0600000101010101" pitchFamily="34" charset="-127"/>
                          </a:rPr>
                          <m:t>𝑅</m:t>
                        </m:r>
                      </m:e>
                      <m:sub>
                        <m:r>
                          <a:rPr lang="nl-NL" sz="1700" i="1">
                            <a:effectLst/>
                            <a:latin typeface="Cambria Math" panose="02040503050406030204" pitchFamily="18" charset="0"/>
                            <a:ea typeface="Dotum" panose="020B0600000101010101" pitchFamily="34" charset="-127"/>
                          </a:rPr>
                          <m:t>3</m:t>
                        </m:r>
                      </m:sub>
                    </m:sSub>
                    <m:r>
                      <a:rPr lang="nl-NL" sz="1700" i="1">
                        <a:effectLst/>
                        <a:latin typeface="Cambria Math" panose="02040503050406030204" pitchFamily="18" charset="0"/>
                        <a:ea typeface="Dotum" panose="020B0600000101010101" pitchFamily="34" charset="-127"/>
                      </a:rPr>
                      <m:t>,…</m:t>
                    </m:r>
                  </m:oMath>
                </a14:m>
                <a:r>
                  <a:rPr lang="nl-NL" sz="1700">
                    <a:effectLst/>
                    <a:latin typeface="+mj-lt"/>
                    <a:ea typeface="Dotum" panose="020B0600000101010101" pitchFamily="34" charset="-127"/>
                  </a:rPr>
                  <a:t> Cứ như vậy, Achilles không bao giờ đuổi kịp rùa.</a:t>
                </a:r>
                <a:endParaRPr lang="en-US" sz="1700">
                  <a:effectLst/>
                  <a:latin typeface="+mj-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22487" y="3742087"/>
                <a:ext cx="8478996" cy="1221104"/>
              </a:xfrm>
              <a:prstGeom prst="rect">
                <a:avLst/>
              </a:prstGeom>
              <a:blipFill>
                <a:blip r:embed="rId4"/>
                <a:stretch>
                  <a:fillRect l="-431" r="-503" b="-6000"/>
                </a:stretch>
              </a:blipFill>
            </p:spPr>
            <p:txBody>
              <a:bodyPr/>
              <a:lstStyle/>
              <a:p>
                <a:r>
                  <a:rPr lang="en-US">
                    <a:noFill/>
                  </a:rPr>
                  <a:t> </a:t>
                </a:r>
              </a:p>
            </p:txBody>
          </p:sp>
        </mc:Fallback>
      </mc:AlternateContent>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3707" y="2847282"/>
            <a:ext cx="6626210" cy="8868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26"/>
          <p:cNvSpPr txBox="1">
            <a:spLocks noGrp="1"/>
          </p:cNvSpPr>
          <p:nvPr>
            <p:ph type="title"/>
          </p:nvPr>
        </p:nvSpPr>
        <p:spPr>
          <a:xfrm>
            <a:off x="206818" y="1070272"/>
            <a:ext cx="5674806" cy="17349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a:latin typeface="+mn-lt"/>
              </a:rPr>
              <a:t>VẬN DỤNG</a:t>
            </a:r>
            <a:endParaRPr>
              <a:latin typeface="+mn-lt"/>
            </a:endParaRPr>
          </a:p>
        </p:txBody>
      </p:sp>
      <p:grpSp>
        <p:nvGrpSpPr>
          <p:cNvPr id="306" name="Google Shape;306;p26"/>
          <p:cNvGrpSpPr/>
          <p:nvPr/>
        </p:nvGrpSpPr>
        <p:grpSpPr>
          <a:xfrm>
            <a:off x="6027450" y="2982236"/>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0" name="Google Shape;320;p26"/>
          <p:cNvSpPr/>
          <p:nvPr/>
        </p:nvSpPr>
        <p:spPr>
          <a:xfrm>
            <a:off x="690841" y="779022"/>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8823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24" name="Rectangle 23"/>
          <p:cNvSpPr/>
          <p:nvPr/>
        </p:nvSpPr>
        <p:spPr>
          <a:xfrm>
            <a:off x="216008" y="331651"/>
            <a:ext cx="3100529" cy="517193"/>
          </a:xfrm>
          <a:prstGeom prst="rect">
            <a:avLst/>
          </a:prstGeom>
        </p:spPr>
        <p:txBody>
          <a:bodyPr wrap="none">
            <a:spAutoFit/>
          </a:bodyPr>
          <a:lstStyle/>
          <a:p>
            <a:pPr marL="0" marR="0" lvl="0" indent="0" algn="just" defTabSz="457200" rtl="0" eaLnBrk="1" fontAlgn="auto" latinLnBrk="0" hangingPunct="1">
              <a:lnSpc>
                <a:spcPct val="150000"/>
              </a:lnSpc>
              <a:spcBef>
                <a:spcPts val="0"/>
              </a:spcBef>
              <a:spcAft>
                <a:spcPts val="0"/>
              </a:spcAft>
              <a:buClrTx/>
              <a:buSzTx/>
              <a:buFont typeface="Arial"/>
              <a:buNone/>
              <a:tabLst>
                <a:tab pos="180023" algn="l"/>
                <a:tab pos="360045" algn="l"/>
              </a:tabLst>
              <a:defRPr/>
            </a:pPr>
            <a:r>
              <a:rPr kumimoji="0" lang="nl-NL" sz="2100" b="1" i="0" u="none" strike="noStrike" kern="1200" cap="none" spc="0" normalizeH="0" baseline="0" noProof="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rPr>
              <a:t>Bài tập 5.5 (SGK-tr109)</a:t>
            </a:r>
            <a:endParaRPr kumimoji="0" lang="en-US" sz="2100" b="0" i="0" u="none" strike="noStrike" kern="1200" cap="none" spc="0" normalizeH="0" baseline="0" noProof="0" dirty="0">
              <a:ln>
                <a:noFill/>
              </a:ln>
              <a:solidFill>
                <a:srgbClr val="1F497D"/>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sp>
        <p:nvSpPr>
          <p:cNvPr id="4" name="Rectangle 3"/>
          <p:cNvSpPr/>
          <p:nvPr/>
        </p:nvSpPr>
        <p:spPr>
          <a:xfrm>
            <a:off x="216008" y="920403"/>
            <a:ext cx="8641745" cy="2343655"/>
          </a:xfrm>
          <a:prstGeom prst="rect">
            <a:avLst/>
          </a:prstGeom>
        </p:spPr>
        <p:txBody>
          <a:bodyPr wrap="square">
            <a:spAutoFit/>
          </a:bodyPr>
          <a:lstStyle/>
          <a:p>
            <a:pPr algn="just">
              <a:lnSpc>
                <a:spcPct val="150000"/>
              </a:lnSpc>
            </a:pPr>
            <a:r>
              <a:rPr lang="vi-VN" sz="2000">
                <a:latin typeface="+mn-lt"/>
                <a:cs typeface="Arial" panose="020B0604020202020204" pitchFamily="34" charset="0"/>
              </a:rPr>
              <a:t>Một bệnh nhân hằng ngày phải uống một viên thuốc 150 mg. Sau ngày đầu, trước mỗi lần uống, hàm lượng thuốc cũ trong cơ thể vẫn còn 5%. Tính lượng thuốc có trong cơ thể sau khi uống viên thuốc của ngày thứ 5. Ước tính lượng thuốc trong cơ thể bệnh nhân nếu bệnh nhân sử dụng thuốc trong một thời gian dài.</a:t>
            </a:r>
          </a:p>
        </p:txBody>
      </p:sp>
      <p:pic>
        <p:nvPicPr>
          <p:cNvPr id="2" name="Picture 1"/>
          <p:cNvPicPr>
            <a:picLocks noChangeAspect="1"/>
          </p:cNvPicPr>
          <p:nvPr/>
        </p:nvPicPr>
        <p:blipFill>
          <a:blip r:embed="rId3"/>
          <a:stretch>
            <a:fillRect/>
          </a:stretch>
        </p:blipFill>
        <p:spPr>
          <a:xfrm flipH="1">
            <a:off x="0" y="3570135"/>
            <a:ext cx="621413" cy="1573365"/>
          </a:xfrm>
          <a:prstGeom prst="rect">
            <a:avLst/>
          </a:prstGeom>
        </p:spPr>
      </p:pic>
      <p:pic>
        <p:nvPicPr>
          <p:cNvPr id="7" name="Picture 6"/>
          <p:cNvPicPr>
            <a:picLocks noChangeAspect="1"/>
          </p:cNvPicPr>
          <p:nvPr/>
        </p:nvPicPr>
        <p:blipFill>
          <a:blip r:embed="rId4"/>
          <a:stretch>
            <a:fillRect/>
          </a:stretch>
        </p:blipFill>
        <p:spPr>
          <a:xfrm>
            <a:off x="6770740" y="3474215"/>
            <a:ext cx="1849317" cy="14307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7" name="Google Shape;237;p24"/>
          <p:cNvGrpSpPr/>
          <p:nvPr/>
        </p:nvGrpSpPr>
        <p:grpSpPr>
          <a:xfrm>
            <a:off x="1141939" y="1058405"/>
            <a:ext cx="801247" cy="753007"/>
            <a:chOff x="1966500" y="1018650"/>
            <a:chExt cx="1422050" cy="1422000"/>
          </a:xfrm>
        </p:grpSpPr>
        <p:sp>
          <p:nvSpPr>
            <p:cNvPr id="238"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239"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241" name="Google Shape;241;p24"/>
          <p:cNvSpPr txBox="1">
            <a:spLocks noGrp="1"/>
          </p:cNvSpPr>
          <p:nvPr>
            <p:ph type="title"/>
          </p:nvPr>
        </p:nvSpPr>
        <p:spPr>
          <a:xfrm>
            <a:off x="1284294" y="1165733"/>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01</a:t>
            </a:r>
            <a:endParaRPr sz="2500">
              <a:latin typeface="+mn-lt"/>
            </a:endParaRPr>
          </a:p>
        </p:txBody>
      </p:sp>
      <p:sp>
        <p:nvSpPr>
          <p:cNvPr id="242" name="Google Shape;242;p24"/>
          <p:cNvSpPr txBox="1">
            <a:spLocks noGrp="1"/>
          </p:cNvSpPr>
          <p:nvPr>
            <p:ph type="subTitle" idx="1"/>
          </p:nvPr>
        </p:nvSpPr>
        <p:spPr>
          <a:xfrm>
            <a:off x="2111348" y="1170800"/>
            <a:ext cx="4618500" cy="498000"/>
          </a:xfrm>
          <a:prstGeom prst="rect">
            <a:avLst/>
          </a:prstGeom>
        </p:spPr>
        <p:txBody>
          <a:bodyPr spcFirstLastPara="1" wrap="square" lIns="91425" tIns="91425" rIns="91425" bIns="91425" anchor="ctr" anchorCtr="0">
            <a:noAutofit/>
          </a:bodyPr>
          <a:lstStyle/>
          <a:p>
            <a:pPr marL="0" lvl="0" indent="0"/>
            <a:r>
              <a:rPr lang="en-US" sz="2300">
                <a:latin typeface="+mn-lt"/>
              </a:rPr>
              <a:t>Giới hạn của dãy số</a:t>
            </a:r>
            <a:endParaRPr sz="2300">
              <a:latin typeface="+mn-lt"/>
            </a:endParaRPr>
          </a:p>
        </p:txBody>
      </p:sp>
      <p:sp>
        <p:nvSpPr>
          <p:cNvPr id="244" name="Google Shape;244;p24"/>
          <p:cNvSpPr txBox="1">
            <a:spLocks noGrp="1"/>
          </p:cNvSpPr>
          <p:nvPr>
            <p:ph type="subTitle" idx="4"/>
          </p:nvPr>
        </p:nvSpPr>
        <p:spPr>
          <a:xfrm>
            <a:off x="2111348" y="2163687"/>
            <a:ext cx="6663209" cy="498000"/>
          </a:xfrm>
          <a:prstGeom prst="rect">
            <a:avLst/>
          </a:prstGeom>
        </p:spPr>
        <p:txBody>
          <a:bodyPr spcFirstLastPara="1" wrap="square" lIns="91425" tIns="91425" rIns="91425" bIns="91425" anchor="ctr" anchorCtr="0">
            <a:noAutofit/>
          </a:bodyPr>
          <a:lstStyle/>
          <a:p>
            <a:pPr marL="0" lvl="0" indent="0"/>
            <a:r>
              <a:rPr lang="en-US" sz="2300">
                <a:latin typeface="+mn-lt"/>
              </a:rPr>
              <a:t>Định lí về giới hạn hữu hạn của dãy số</a:t>
            </a:r>
            <a:endParaRPr sz="2300">
              <a:latin typeface="+mn-lt"/>
            </a:endParaRPr>
          </a:p>
        </p:txBody>
      </p:sp>
      <p:grpSp>
        <p:nvGrpSpPr>
          <p:cNvPr id="247" name="Google Shape;247;p24"/>
          <p:cNvGrpSpPr/>
          <p:nvPr/>
        </p:nvGrpSpPr>
        <p:grpSpPr>
          <a:xfrm rot="8854967">
            <a:off x="161241" y="4003359"/>
            <a:ext cx="582671" cy="930596"/>
            <a:chOff x="824413" y="1506275"/>
            <a:chExt cx="218800" cy="349450"/>
          </a:xfrm>
        </p:grpSpPr>
        <p:sp>
          <p:nvSpPr>
            <p:cNvPr id="248" name="Google Shape;248;p24"/>
            <p:cNvSpPr/>
            <p:nvPr/>
          </p:nvSpPr>
          <p:spPr>
            <a:xfrm>
              <a:off x="824963" y="1538675"/>
              <a:ext cx="189850" cy="264175"/>
            </a:xfrm>
            <a:custGeom>
              <a:avLst/>
              <a:gdLst/>
              <a:ahLst/>
              <a:cxnLst/>
              <a:rect l="l" t="t" r="r" b="b"/>
              <a:pathLst>
                <a:path w="7594" h="10567" extrusionOk="0">
                  <a:moveTo>
                    <a:pt x="5665" y="1"/>
                  </a:moveTo>
                  <a:lnTo>
                    <a:pt x="1" y="9707"/>
                  </a:lnTo>
                  <a:lnTo>
                    <a:pt x="410" y="9933"/>
                  </a:lnTo>
                  <a:lnTo>
                    <a:pt x="1017" y="9915"/>
                  </a:lnTo>
                  <a:lnTo>
                    <a:pt x="1322" y="10566"/>
                  </a:lnTo>
                  <a:lnTo>
                    <a:pt x="2093" y="10551"/>
                  </a:lnTo>
                  <a:lnTo>
                    <a:pt x="7593" y="1126"/>
                  </a:lnTo>
                  <a:lnTo>
                    <a:pt x="56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4"/>
            <p:cNvSpPr/>
            <p:nvPr/>
          </p:nvSpPr>
          <p:spPr>
            <a:xfrm>
              <a:off x="824413" y="1832650"/>
              <a:ext cx="19525" cy="23075"/>
            </a:xfrm>
            <a:custGeom>
              <a:avLst/>
              <a:gdLst/>
              <a:ahLst/>
              <a:cxnLst/>
              <a:rect l="l" t="t" r="r" b="b"/>
              <a:pathLst>
                <a:path w="781" h="923" extrusionOk="0">
                  <a:moveTo>
                    <a:pt x="48" y="0"/>
                  </a:moveTo>
                  <a:lnTo>
                    <a:pt x="0" y="923"/>
                  </a:lnTo>
                  <a:lnTo>
                    <a:pt x="781" y="428"/>
                  </a:lnTo>
                  <a:lnTo>
                    <a:pt x="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4"/>
            <p:cNvSpPr/>
            <p:nvPr/>
          </p:nvSpPr>
          <p:spPr>
            <a:xfrm>
              <a:off x="824488" y="1537400"/>
              <a:ext cx="204450" cy="310300"/>
            </a:xfrm>
            <a:custGeom>
              <a:avLst/>
              <a:gdLst/>
              <a:ahLst/>
              <a:cxnLst/>
              <a:rect l="l" t="t" r="r" b="b"/>
              <a:pathLst>
                <a:path w="8178" h="12412" extrusionOk="0">
                  <a:moveTo>
                    <a:pt x="6026" y="436"/>
                  </a:moveTo>
                  <a:lnTo>
                    <a:pt x="7741" y="1437"/>
                  </a:lnTo>
                  <a:lnTo>
                    <a:pt x="2217" y="10903"/>
                  </a:lnTo>
                  <a:lnTo>
                    <a:pt x="553" y="12036"/>
                  </a:lnTo>
                  <a:lnTo>
                    <a:pt x="335" y="11907"/>
                  </a:lnTo>
                  <a:lnTo>
                    <a:pt x="502" y="9901"/>
                  </a:lnTo>
                  <a:lnTo>
                    <a:pt x="6026" y="436"/>
                  </a:lnTo>
                  <a:close/>
                  <a:moveTo>
                    <a:pt x="5912" y="1"/>
                  </a:moveTo>
                  <a:lnTo>
                    <a:pt x="192" y="9804"/>
                  </a:lnTo>
                  <a:lnTo>
                    <a:pt x="0" y="12081"/>
                  </a:lnTo>
                  <a:lnTo>
                    <a:pt x="567" y="12411"/>
                  </a:lnTo>
                  <a:lnTo>
                    <a:pt x="2456" y="11126"/>
                  </a:lnTo>
                  <a:lnTo>
                    <a:pt x="8177" y="1322"/>
                  </a:lnTo>
                  <a:lnTo>
                    <a:pt x="59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4"/>
            <p:cNvSpPr/>
            <p:nvPr/>
          </p:nvSpPr>
          <p:spPr>
            <a:xfrm>
              <a:off x="976663" y="1506275"/>
              <a:ext cx="66550" cy="56675"/>
            </a:xfrm>
            <a:custGeom>
              <a:avLst/>
              <a:gdLst/>
              <a:ahLst/>
              <a:cxnLst/>
              <a:rect l="l" t="t" r="r" b="b"/>
              <a:pathLst>
                <a:path w="2662" h="2267" extrusionOk="0">
                  <a:moveTo>
                    <a:pt x="1307" y="319"/>
                  </a:moveTo>
                  <a:cubicBezTo>
                    <a:pt x="1477" y="319"/>
                    <a:pt x="1649" y="362"/>
                    <a:pt x="1806" y="454"/>
                  </a:cubicBezTo>
                  <a:cubicBezTo>
                    <a:pt x="2035" y="588"/>
                    <a:pt x="2198" y="802"/>
                    <a:pt x="2265" y="1059"/>
                  </a:cubicBezTo>
                  <a:cubicBezTo>
                    <a:pt x="2332" y="1315"/>
                    <a:pt x="2296" y="1582"/>
                    <a:pt x="2162" y="1811"/>
                  </a:cubicBezTo>
                  <a:lnTo>
                    <a:pt x="2151" y="1832"/>
                  </a:lnTo>
                  <a:lnTo>
                    <a:pt x="435" y="830"/>
                  </a:lnTo>
                  <a:lnTo>
                    <a:pt x="437" y="830"/>
                  </a:lnTo>
                  <a:lnTo>
                    <a:pt x="447" y="811"/>
                  </a:lnTo>
                  <a:cubicBezTo>
                    <a:pt x="632" y="495"/>
                    <a:pt x="965" y="319"/>
                    <a:pt x="1307" y="319"/>
                  </a:cubicBezTo>
                  <a:close/>
                  <a:moveTo>
                    <a:pt x="1308" y="1"/>
                  </a:moveTo>
                  <a:cubicBezTo>
                    <a:pt x="856" y="1"/>
                    <a:pt x="416" y="233"/>
                    <a:pt x="172" y="651"/>
                  </a:cubicBezTo>
                  <a:lnTo>
                    <a:pt x="0" y="945"/>
                  </a:lnTo>
                  <a:lnTo>
                    <a:pt x="2265" y="2267"/>
                  </a:lnTo>
                  <a:lnTo>
                    <a:pt x="2437" y="1972"/>
                  </a:lnTo>
                  <a:cubicBezTo>
                    <a:pt x="2613" y="1669"/>
                    <a:pt x="2661" y="1316"/>
                    <a:pt x="2573" y="978"/>
                  </a:cubicBezTo>
                  <a:cubicBezTo>
                    <a:pt x="2483" y="639"/>
                    <a:pt x="2268" y="355"/>
                    <a:pt x="1966" y="179"/>
                  </a:cubicBezTo>
                  <a:cubicBezTo>
                    <a:pt x="1759" y="58"/>
                    <a:pt x="1532" y="1"/>
                    <a:pt x="1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4"/>
            <p:cNvSpPr/>
            <p:nvPr/>
          </p:nvSpPr>
          <p:spPr>
            <a:xfrm>
              <a:off x="832563" y="1781400"/>
              <a:ext cx="49525" cy="35950"/>
            </a:xfrm>
            <a:custGeom>
              <a:avLst/>
              <a:gdLst/>
              <a:ahLst/>
              <a:cxnLst/>
              <a:rect l="l" t="t" r="r" b="b"/>
              <a:pathLst>
                <a:path w="1981" h="1438" extrusionOk="0">
                  <a:moveTo>
                    <a:pt x="837" y="1"/>
                  </a:moveTo>
                  <a:lnTo>
                    <a:pt x="0" y="191"/>
                  </a:lnTo>
                  <a:lnTo>
                    <a:pt x="70" y="500"/>
                  </a:lnTo>
                  <a:lnTo>
                    <a:pt x="619" y="376"/>
                  </a:lnTo>
                  <a:lnTo>
                    <a:pt x="822" y="1058"/>
                  </a:lnTo>
                  <a:lnTo>
                    <a:pt x="1514" y="899"/>
                  </a:lnTo>
                  <a:lnTo>
                    <a:pt x="1676" y="1437"/>
                  </a:lnTo>
                  <a:lnTo>
                    <a:pt x="1981" y="1346"/>
                  </a:lnTo>
                  <a:lnTo>
                    <a:pt x="1734" y="523"/>
                  </a:lnTo>
                  <a:lnTo>
                    <a:pt x="1042" y="681"/>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4"/>
            <p:cNvSpPr/>
            <p:nvPr/>
          </p:nvSpPr>
          <p:spPr>
            <a:xfrm>
              <a:off x="874563" y="1569025"/>
              <a:ext cx="131875" cy="218325"/>
            </a:xfrm>
            <a:custGeom>
              <a:avLst/>
              <a:gdLst/>
              <a:ahLst/>
              <a:cxnLst/>
              <a:rect l="l" t="t" r="r" b="b"/>
              <a:pathLst>
                <a:path w="5275" h="8733" extrusionOk="0">
                  <a:moveTo>
                    <a:pt x="5001" y="1"/>
                  </a:moveTo>
                  <a:lnTo>
                    <a:pt x="0" y="8572"/>
                  </a:lnTo>
                  <a:lnTo>
                    <a:pt x="275" y="8732"/>
                  </a:lnTo>
                  <a:lnTo>
                    <a:pt x="5274" y="162"/>
                  </a:lnTo>
                  <a:lnTo>
                    <a:pt x="5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4"/>
            <p:cNvSpPr/>
            <p:nvPr/>
          </p:nvSpPr>
          <p:spPr>
            <a:xfrm>
              <a:off x="856063" y="1558275"/>
              <a:ext cx="131900" cy="218275"/>
            </a:xfrm>
            <a:custGeom>
              <a:avLst/>
              <a:gdLst/>
              <a:ahLst/>
              <a:cxnLst/>
              <a:rect l="l" t="t" r="r" b="b"/>
              <a:pathLst>
                <a:path w="5276" h="8731" extrusionOk="0">
                  <a:moveTo>
                    <a:pt x="5001" y="0"/>
                  </a:moveTo>
                  <a:lnTo>
                    <a:pt x="0" y="8570"/>
                  </a:lnTo>
                  <a:lnTo>
                    <a:pt x="275" y="8730"/>
                  </a:lnTo>
                  <a:lnTo>
                    <a:pt x="5276" y="160"/>
                  </a:lnTo>
                  <a:lnTo>
                    <a:pt x="50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 name="Google Shape;267;p24"/>
          <p:cNvGrpSpPr/>
          <p:nvPr/>
        </p:nvGrpSpPr>
        <p:grpSpPr>
          <a:xfrm>
            <a:off x="8055989" y="199930"/>
            <a:ext cx="1185323" cy="1342235"/>
            <a:chOff x="443025" y="893050"/>
            <a:chExt cx="445125" cy="504050"/>
          </a:xfrm>
        </p:grpSpPr>
        <p:sp>
          <p:nvSpPr>
            <p:cNvPr id="268" name="Google Shape;268;p24"/>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4"/>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4"/>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4"/>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24"/>
          <p:cNvSpPr/>
          <p:nvPr/>
        </p:nvSpPr>
        <p:spPr>
          <a:xfrm>
            <a:off x="8465382" y="3907749"/>
            <a:ext cx="183269" cy="183375"/>
          </a:xfrm>
          <a:custGeom>
            <a:avLst/>
            <a:gdLst/>
            <a:ahLst/>
            <a:cxnLst/>
            <a:rect l="l" t="t" r="r" b="b"/>
            <a:pathLst>
              <a:path w="3227" h="3229" extrusionOk="0">
                <a:moveTo>
                  <a:pt x="1613" y="319"/>
                </a:moveTo>
                <a:cubicBezTo>
                  <a:pt x="1721" y="319"/>
                  <a:pt x="1808" y="407"/>
                  <a:pt x="1808" y="513"/>
                </a:cubicBezTo>
                <a:lnTo>
                  <a:pt x="1808" y="1419"/>
                </a:lnTo>
                <a:lnTo>
                  <a:pt x="2713" y="1419"/>
                </a:lnTo>
                <a:cubicBezTo>
                  <a:pt x="2821" y="1419"/>
                  <a:pt x="2909" y="1508"/>
                  <a:pt x="2909" y="1615"/>
                </a:cubicBezTo>
                <a:cubicBezTo>
                  <a:pt x="2909" y="1721"/>
                  <a:pt x="2821" y="1810"/>
                  <a:pt x="2713" y="1810"/>
                </a:cubicBezTo>
                <a:lnTo>
                  <a:pt x="1808" y="1810"/>
                </a:lnTo>
                <a:lnTo>
                  <a:pt x="1808" y="2715"/>
                </a:lnTo>
                <a:cubicBezTo>
                  <a:pt x="1808" y="2822"/>
                  <a:pt x="1721" y="2910"/>
                  <a:pt x="1613" y="2910"/>
                </a:cubicBezTo>
                <a:cubicBezTo>
                  <a:pt x="1507" y="2910"/>
                  <a:pt x="1419" y="2822"/>
                  <a:pt x="1419" y="2715"/>
                </a:cubicBezTo>
                <a:lnTo>
                  <a:pt x="1419" y="1810"/>
                </a:lnTo>
                <a:lnTo>
                  <a:pt x="513" y="1810"/>
                </a:lnTo>
                <a:cubicBezTo>
                  <a:pt x="405" y="1810"/>
                  <a:pt x="319" y="1721"/>
                  <a:pt x="319" y="1615"/>
                </a:cubicBezTo>
                <a:cubicBezTo>
                  <a:pt x="319" y="1508"/>
                  <a:pt x="405" y="1421"/>
                  <a:pt x="513" y="1421"/>
                </a:cubicBezTo>
                <a:lnTo>
                  <a:pt x="1419" y="1419"/>
                </a:lnTo>
                <a:lnTo>
                  <a:pt x="1419" y="513"/>
                </a:lnTo>
                <a:cubicBezTo>
                  <a:pt x="1419" y="407"/>
                  <a:pt x="1507" y="319"/>
                  <a:pt x="1613" y="319"/>
                </a:cubicBezTo>
                <a:close/>
                <a:moveTo>
                  <a:pt x="1613" y="1"/>
                </a:moveTo>
                <a:cubicBezTo>
                  <a:pt x="1331" y="1"/>
                  <a:pt x="1101" y="231"/>
                  <a:pt x="1101" y="513"/>
                </a:cubicBezTo>
                <a:lnTo>
                  <a:pt x="1101" y="1101"/>
                </a:lnTo>
                <a:lnTo>
                  <a:pt x="513" y="1101"/>
                </a:lnTo>
                <a:cubicBezTo>
                  <a:pt x="231" y="1101"/>
                  <a:pt x="0" y="1331"/>
                  <a:pt x="0" y="1615"/>
                </a:cubicBezTo>
                <a:cubicBezTo>
                  <a:pt x="0" y="1898"/>
                  <a:pt x="231" y="2128"/>
                  <a:pt x="513" y="2128"/>
                </a:cubicBezTo>
                <a:lnTo>
                  <a:pt x="1101" y="2128"/>
                </a:lnTo>
                <a:lnTo>
                  <a:pt x="1101" y="2715"/>
                </a:lnTo>
                <a:cubicBezTo>
                  <a:pt x="1101" y="2998"/>
                  <a:pt x="1331" y="3228"/>
                  <a:pt x="1613" y="3228"/>
                </a:cubicBezTo>
                <a:cubicBezTo>
                  <a:pt x="1896" y="3228"/>
                  <a:pt x="2126" y="2998"/>
                  <a:pt x="2126" y="2715"/>
                </a:cubicBezTo>
                <a:lnTo>
                  <a:pt x="2126" y="2128"/>
                </a:lnTo>
                <a:lnTo>
                  <a:pt x="2713" y="2128"/>
                </a:lnTo>
                <a:cubicBezTo>
                  <a:pt x="2998" y="2128"/>
                  <a:pt x="3226" y="1898"/>
                  <a:pt x="3226" y="1615"/>
                </a:cubicBezTo>
                <a:cubicBezTo>
                  <a:pt x="3226" y="1331"/>
                  <a:pt x="2998" y="1101"/>
                  <a:pt x="2713" y="1101"/>
                </a:cubicBezTo>
                <a:lnTo>
                  <a:pt x="2126" y="1101"/>
                </a:lnTo>
                <a:lnTo>
                  <a:pt x="2126" y="513"/>
                </a:lnTo>
                <a:cubicBezTo>
                  <a:pt x="2126" y="231"/>
                  <a:pt x="1896" y="1"/>
                  <a:pt x="1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Title 2"/>
          <p:cNvSpPr>
            <a:spLocks noGrp="1"/>
          </p:cNvSpPr>
          <p:nvPr>
            <p:ph type="title"/>
          </p:nvPr>
        </p:nvSpPr>
        <p:spPr>
          <a:xfrm>
            <a:off x="452049" y="289048"/>
            <a:ext cx="4412032" cy="375900"/>
          </a:xfrm>
        </p:spPr>
        <p:txBody>
          <a:bodyPr/>
          <a:lstStyle/>
          <a:p>
            <a:r>
              <a:rPr lang="en-US" sz="3200">
                <a:solidFill>
                  <a:schemeClr val="bg1">
                    <a:lumMod val="50000"/>
                  </a:schemeClr>
                </a:solidFill>
                <a:latin typeface="+mn-lt"/>
              </a:rPr>
              <a:t>NỘI DUNG BÀI HỌC</a:t>
            </a:r>
            <a:endParaRPr lang="en-US" sz="3200" b="1">
              <a:solidFill>
                <a:schemeClr val="bg1">
                  <a:lumMod val="50000"/>
                </a:schemeClr>
              </a:solidFill>
              <a:latin typeface="+mn-lt"/>
            </a:endParaRPr>
          </a:p>
        </p:txBody>
      </p:sp>
      <p:grpSp>
        <p:nvGrpSpPr>
          <p:cNvPr id="54" name="Google Shape;237;p24"/>
          <p:cNvGrpSpPr/>
          <p:nvPr/>
        </p:nvGrpSpPr>
        <p:grpSpPr>
          <a:xfrm>
            <a:off x="1135013" y="2079770"/>
            <a:ext cx="801248" cy="753007"/>
            <a:chOff x="1966499" y="1018650"/>
            <a:chExt cx="1422051" cy="1422000"/>
          </a:xfrm>
        </p:grpSpPr>
        <p:sp>
          <p:nvSpPr>
            <p:cNvPr id="55" name="Google Shape;238;p24"/>
            <p:cNvSpPr/>
            <p:nvPr/>
          </p:nvSpPr>
          <p:spPr>
            <a:xfrm>
              <a:off x="1966499" y="1094850"/>
              <a:ext cx="1345799"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56" name="Google Shape;239;p24"/>
            <p:cNvSpPr/>
            <p:nvPr/>
          </p:nvSpPr>
          <p:spPr>
            <a:xfrm>
              <a:off x="2042751" y="1018650"/>
              <a:ext cx="1345799"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57" name="Google Shape;241;p24"/>
          <p:cNvSpPr txBox="1">
            <a:spLocks noGrp="1"/>
          </p:cNvSpPr>
          <p:nvPr>
            <p:ph type="title"/>
          </p:nvPr>
        </p:nvSpPr>
        <p:spPr>
          <a:xfrm>
            <a:off x="1277368" y="2187098"/>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02</a:t>
            </a:r>
            <a:endParaRPr sz="2500">
              <a:latin typeface="+mn-lt"/>
            </a:endParaRPr>
          </a:p>
        </p:txBody>
      </p:sp>
      <p:sp>
        <p:nvSpPr>
          <p:cNvPr id="43" name="Google Shape;244;p24"/>
          <p:cNvSpPr txBox="1">
            <a:spLocks noGrp="1"/>
          </p:cNvSpPr>
          <p:nvPr>
            <p:ph type="subTitle" idx="4"/>
          </p:nvPr>
        </p:nvSpPr>
        <p:spPr>
          <a:xfrm>
            <a:off x="2111348" y="3219745"/>
            <a:ext cx="6663209" cy="498000"/>
          </a:xfrm>
          <a:prstGeom prst="rect">
            <a:avLst/>
          </a:prstGeom>
        </p:spPr>
        <p:txBody>
          <a:bodyPr spcFirstLastPara="1" wrap="square" lIns="91425" tIns="91425" rIns="91425" bIns="91425" anchor="ctr" anchorCtr="0">
            <a:noAutofit/>
          </a:bodyPr>
          <a:lstStyle/>
          <a:p>
            <a:pPr marL="0" lvl="0" indent="0"/>
            <a:r>
              <a:rPr lang="en-US" sz="2300">
                <a:latin typeface="+mn-lt"/>
              </a:rPr>
              <a:t>Tổng của cấp số nhân lùi vô hạn</a:t>
            </a:r>
            <a:endParaRPr sz="2300">
              <a:latin typeface="+mn-lt"/>
            </a:endParaRPr>
          </a:p>
        </p:txBody>
      </p:sp>
      <p:grpSp>
        <p:nvGrpSpPr>
          <p:cNvPr id="44" name="Google Shape;237;p24"/>
          <p:cNvGrpSpPr/>
          <p:nvPr/>
        </p:nvGrpSpPr>
        <p:grpSpPr>
          <a:xfrm>
            <a:off x="1157696" y="3142716"/>
            <a:ext cx="801247" cy="753007"/>
            <a:chOff x="1966500" y="1018650"/>
            <a:chExt cx="1422050" cy="1422000"/>
          </a:xfrm>
        </p:grpSpPr>
        <p:sp>
          <p:nvSpPr>
            <p:cNvPr id="45"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46"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47" name="Google Shape;241;p24"/>
          <p:cNvSpPr txBox="1">
            <a:spLocks noGrp="1"/>
          </p:cNvSpPr>
          <p:nvPr>
            <p:ph type="title"/>
          </p:nvPr>
        </p:nvSpPr>
        <p:spPr>
          <a:xfrm>
            <a:off x="1300051" y="3250044"/>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03</a:t>
            </a:r>
            <a:endParaRPr sz="2500">
              <a:latin typeface="+mn-lt"/>
            </a:endParaRPr>
          </a:p>
        </p:txBody>
      </p:sp>
      <p:sp>
        <p:nvSpPr>
          <p:cNvPr id="48" name="Google Shape;244;p24"/>
          <p:cNvSpPr txBox="1">
            <a:spLocks noGrp="1"/>
          </p:cNvSpPr>
          <p:nvPr>
            <p:ph type="subTitle" idx="4"/>
          </p:nvPr>
        </p:nvSpPr>
        <p:spPr>
          <a:xfrm>
            <a:off x="2111348" y="4293758"/>
            <a:ext cx="6663209" cy="498000"/>
          </a:xfrm>
          <a:prstGeom prst="rect">
            <a:avLst/>
          </a:prstGeom>
        </p:spPr>
        <p:txBody>
          <a:bodyPr spcFirstLastPara="1" wrap="square" lIns="91425" tIns="91425" rIns="91425" bIns="91425" anchor="ctr" anchorCtr="0">
            <a:noAutofit/>
          </a:bodyPr>
          <a:lstStyle/>
          <a:p>
            <a:pPr marL="0" lvl="0" indent="0"/>
            <a:r>
              <a:rPr lang="en-US" sz="2300">
                <a:latin typeface="+mn-lt"/>
              </a:rPr>
              <a:t>Giới hạn vô cực của dãy số</a:t>
            </a:r>
            <a:endParaRPr sz="2300">
              <a:latin typeface="+mn-lt"/>
            </a:endParaRPr>
          </a:p>
        </p:txBody>
      </p:sp>
      <p:grpSp>
        <p:nvGrpSpPr>
          <p:cNvPr id="49" name="Google Shape;237;p24"/>
          <p:cNvGrpSpPr/>
          <p:nvPr/>
        </p:nvGrpSpPr>
        <p:grpSpPr>
          <a:xfrm>
            <a:off x="1137230" y="4204218"/>
            <a:ext cx="801247" cy="753007"/>
            <a:chOff x="1966500" y="1018650"/>
            <a:chExt cx="1422050" cy="1422000"/>
          </a:xfrm>
        </p:grpSpPr>
        <p:sp>
          <p:nvSpPr>
            <p:cNvPr id="51" name="Google Shape;238;p24"/>
            <p:cNvSpPr/>
            <p:nvPr/>
          </p:nvSpPr>
          <p:spPr>
            <a:xfrm>
              <a:off x="1966500" y="1094850"/>
              <a:ext cx="1345800" cy="13458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sp>
          <p:nvSpPr>
            <p:cNvPr id="52" name="Google Shape;239;p24"/>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mn-lt"/>
              </a:endParaRPr>
            </a:p>
          </p:txBody>
        </p:sp>
      </p:grpSp>
      <p:sp>
        <p:nvSpPr>
          <p:cNvPr id="53" name="Google Shape;241;p24"/>
          <p:cNvSpPr txBox="1">
            <a:spLocks noGrp="1"/>
          </p:cNvSpPr>
          <p:nvPr>
            <p:ph type="title"/>
          </p:nvPr>
        </p:nvSpPr>
        <p:spPr>
          <a:xfrm>
            <a:off x="1274877" y="4293758"/>
            <a:ext cx="559500" cy="4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mn-lt"/>
              </a:rPr>
              <a:t>04</a:t>
            </a:r>
            <a:endParaRPr sz="250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wipe(down)">
                                      <p:cBhvr>
                                        <p:cTn id="11" dur="500"/>
                                        <p:tgtEl>
                                          <p:spTgt spid="24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42">
                                            <p:txEl>
                                              <p:pRg st="0" end="0"/>
                                            </p:txEl>
                                          </p:spTgt>
                                        </p:tgtEl>
                                        <p:attrNameLst>
                                          <p:attrName>style.visibility</p:attrName>
                                        </p:attrNameLst>
                                      </p:cBhvr>
                                      <p:to>
                                        <p:strVal val="visible"/>
                                      </p:to>
                                    </p:set>
                                    <p:animEffect transition="in" filter="wipe(down)">
                                      <p:cBhvr>
                                        <p:cTn id="14" dur="500"/>
                                        <p:tgtEl>
                                          <p:spTgt spid="242">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37"/>
                                        </p:tgtEl>
                                        <p:attrNameLst>
                                          <p:attrName>style.visibility</p:attrName>
                                        </p:attrNameLst>
                                      </p:cBhvr>
                                      <p:to>
                                        <p:strVal val="visible"/>
                                      </p:to>
                                    </p:set>
                                    <p:animEffect transition="in" filter="wipe(down)">
                                      <p:cBhvr>
                                        <p:cTn id="17" dur="500"/>
                                        <p:tgtEl>
                                          <p:spTgt spid="237"/>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par>
                                <p:cTn id="22" presetID="22" presetClass="entr" presetSubtype="4"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down)">
                                      <p:cBhvr>
                                        <p:cTn id="24" dur="500"/>
                                        <p:tgtEl>
                                          <p:spTgt spid="5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44">
                                            <p:txEl>
                                              <p:pRg st="0" end="0"/>
                                            </p:txEl>
                                          </p:spTgt>
                                        </p:tgtEl>
                                        <p:attrNameLst>
                                          <p:attrName>style.visibility</p:attrName>
                                        </p:attrNameLst>
                                      </p:cBhvr>
                                      <p:to>
                                        <p:strVal val="visible"/>
                                      </p:to>
                                    </p:set>
                                    <p:animEffect transition="in" filter="wipe(down)">
                                      <p:cBhvr>
                                        <p:cTn id="27" dur="500"/>
                                        <p:tgtEl>
                                          <p:spTgt spid="244">
                                            <p:txEl>
                                              <p:pRg st="0" end="0"/>
                                            </p:txEl>
                                          </p:spTgt>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down)">
                                      <p:cBhvr>
                                        <p:cTn id="31" dur="500"/>
                                        <p:tgtEl>
                                          <p:spTgt spid="47"/>
                                        </p:tgtEl>
                                      </p:cBhvr>
                                    </p:animEffect>
                                  </p:childTnLst>
                                </p:cTn>
                              </p:par>
                              <p:par>
                                <p:cTn id="32" presetID="22" presetClass="entr" presetSubtype="4"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500"/>
                                        <p:tgtEl>
                                          <p:spTgt spid="4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wipe(down)">
                                      <p:cBhvr>
                                        <p:cTn id="37" dur="500"/>
                                        <p:tgtEl>
                                          <p:spTgt spid="43">
                                            <p:txEl>
                                              <p:pRg st="0" end="0"/>
                                            </p:txEl>
                                          </p:spTgt>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down)">
                                      <p:cBhvr>
                                        <p:cTn id="41" dur="500"/>
                                        <p:tgtEl>
                                          <p:spTgt spid="53"/>
                                        </p:tgtEl>
                                      </p:cBhvr>
                                    </p:animEffect>
                                  </p:childTnLst>
                                </p:cTn>
                              </p:par>
                              <p:par>
                                <p:cTn id="42" presetID="22" presetClass="entr" presetSubtype="4"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down)">
                                      <p:cBhvr>
                                        <p:cTn id="44" dur="500"/>
                                        <p:tgtEl>
                                          <p:spTgt spid="4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animEffect transition="in" filter="wipe(down)">
                                      <p:cBhvr>
                                        <p:cTn id="4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p:bldP spid="242" grpId="0" build="p"/>
      <p:bldP spid="244" grpId="0" build="p"/>
      <p:bldP spid="50" grpId="0"/>
      <p:bldP spid="57" grpId="0"/>
      <p:bldP spid="43" grpId="0" build="p"/>
      <p:bldP spid="47" grpId="0"/>
      <p:bldP spid="48" grpId="0" build="p"/>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grpSp>
        <p:nvGrpSpPr>
          <p:cNvPr id="301" name="Google Shape;301;p26"/>
          <p:cNvGrpSpPr/>
          <p:nvPr/>
        </p:nvGrpSpPr>
        <p:grpSpPr>
          <a:xfrm>
            <a:off x="2691601" y="691306"/>
            <a:ext cx="1422050" cy="1422000"/>
            <a:chOff x="1966500" y="1018650"/>
            <a:chExt cx="1422050" cy="1422000"/>
          </a:xfrm>
        </p:grpSpPr>
        <p:sp>
          <p:nvSpPr>
            <p:cNvPr id="302" name="Google Shape;302;p26"/>
            <p:cNvSpPr/>
            <p:nvPr/>
          </p:nvSpPr>
          <p:spPr>
            <a:xfrm>
              <a:off x="1966500" y="1094850"/>
              <a:ext cx="1345800" cy="1345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2042750" y="1018650"/>
              <a:ext cx="1345800" cy="13458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26"/>
          <p:cNvSpPr txBox="1">
            <a:spLocks noGrp="1"/>
          </p:cNvSpPr>
          <p:nvPr>
            <p:ph type="title" idx="2"/>
          </p:nvPr>
        </p:nvSpPr>
        <p:spPr>
          <a:xfrm>
            <a:off x="2691601" y="861748"/>
            <a:ext cx="1345800" cy="107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mn-lt"/>
              </a:rPr>
              <a:t>01</a:t>
            </a:r>
            <a:endParaRPr>
              <a:latin typeface="+mn-lt"/>
            </a:endParaRPr>
          </a:p>
        </p:txBody>
      </p:sp>
      <p:sp>
        <p:nvSpPr>
          <p:cNvPr id="305" name="Google Shape;305;p26"/>
          <p:cNvSpPr txBox="1">
            <a:spLocks noGrp="1"/>
          </p:cNvSpPr>
          <p:nvPr>
            <p:ph type="title"/>
          </p:nvPr>
        </p:nvSpPr>
        <p:spPr>
          <a:xfrm>
            <a:off x="527098" y="2190548"/>
            <a:ext cx="5674806" cy="1734900"/>
          </a:xfrm>
          <a:prstGeom prst="rect">
            <a:avLst/>
          </a:prstGeom>
        </p:spPr>
        <p:txBody>
          <a:bodyPr spcFirstLastPara="1" wrap="square" lIns="91425" tIns="91425" rIns="91425" bIns="91425" anchor="t" anchorCtr="0">
            <a:noAutofit/>
          </a:bodyPr>
          <a:lstStyle/>
          <a:p>
            <a:pPr lvl="0">
              <a:lnSpc>
                <a:spcPct val="150000"/>
              </a:lnSpc>
            </a:pPr>
            <a:r>
              <a:rPr lang="en-US">
                <a:latin typeface="+mn-lt"/>
              </a:rPr>
              <a:t>GIỚI HẠN CỦA DÃY SỐ</a:t>
            </a:r>
            <a:endParaRPr>
              <a:latin typeface="+mn-lt"/>
            </a:endParaRPr>
          </a:p>
        </p:txBody>
      </p:sp>
      <p:grpSp>
        <p:nvGrpSpPr>
          <p:cNvPr id="306" name="Google Shape;306;p26"/>
          <p:cNvGrpSpPr/>
          <p:nvPr/>
        </p:nvGrpSpPr>
        <p:grpSpPr>
          <a:xfrm>
            <a:off x="5872002" y="-309604"/>
            <a:ext cx="2025943" cy="1788473"/>
            <a:chOff x="3700913" y="792925"/>
            <a:chExt cx="717275" cy="633200"/>
          </a:xfrm>
        </p:grpSpPr>
        <p:sp>
          <p:nvSpPr>
            <p:cNvPr id="307" name="Google Shape;307;p26"/>
            <p:cNvSpPr/>
            <p:nvPr/>
          </p:nvSpPr>
          <p:spPr>
            <a:xfrm>
              <a:off x="3772638" y="1190250"/>
              <a:ext cx="645550" cy="235875"/>
            </a:xfrm>
            <a:custGeom>
              <a:avLst/>
              <a:gdLst/>
              <a:ahLst/>
              <a:cxnLst/>
              <a:rect l="l" t="t" r="r" b="b"/>
              <a:pathLst>
                <a:path w="25822" h="9435" extrusionOk="0">
                  <a:moveTo>
                    <a:pt x="25465" y="1"/>
                  </a:moveTo>
                  <a:lnTo>
                    <a:pt x="0" y="7910"/>
                  </a:lnTo>
                  <a:cubicBezTo>
                    <a:pt x="288" y="8839"/>
                    <a:pt x="1144" y="9434"/>
                    <a:pt x="2068" y="9434"/>
                  </a:cubicBezTo>
                  <a:cubicBezTo>
                    <a:pt x="2281" y="9434"/>
                    <a:pt x="2497" y="9403"/>
                    <a:pt x="2710" y="9336"/>
                  </a:cubicBezTo>
                  <a:lnTo>
                    <a:pt x="24039" y="2713"/>
                  </a:lnTo>
                  <a:cubicBezTo>
                    <a:pt x="25183" y="2357"/>
                    <a:pt x="25821" y="1143"/>
                    <a:pt x="25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3724988" y="806875"/>
              <a:ext cx="677150" cy="536975"/>
            </a:xfrm>
            <a:custGeom>
              <a:avLst/>
              <a:gdLst/>
              <a:ahLst/>
              <a:cxnLst/>
              <a:rect l="l" t="t" r="r" b="b"/>
              <a:pathLst>
                <a:path w="27086" h="21479" extrusionOk="0">
                  <a:moveTo>
                    <a:pt x="22594" y="0"/>
                  </a:moveTo>
                  <a:lnTo>
                    <a:pt x="0" y="7015"/>
                  </a:lnTo>
                  <a:lnTo>
                    <a:pt x="4491" y="21478"/>
                  </a:lnTo>
                  <a:lnTo>
                    <a:pt x="27086" y="14463"/>
                  </a:lnTo>
                  <a:lnTo>
                    <a:pt x="225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3700913" y="792925"/>
              <a:ext cx="687100" cy="547000"/>
            </a:xfrm>
            <a:custGeom>
              <a:avLst/>
              <a:gdLst/>
              <a:ahLst/>
              <a:cxnLst/>
              <a:rect l="l" t="t" r="r" b="b"/>
              <a:pathLst>
                <a:path w="27484" h="21880" extrusionOk="0">
                  <a:moveTo>
                    <a:pt x="22688" y="400"/>
                  </a:moveTo>
                  <a:lnTo>
                    <a:pt x="27086" y="14557"/>
                  </a:lnTo>
                  <a:lnTo>
                    <a:pt x="4796" y="21480"/>
                  </a:lnTo>
                  <a:lnTo>
                    <a:pt x="398" y="7322"/>
                  </a:lnTo>
                  <a:lnTo>
                    <a:pt x="22688" y="400"/>
                  </a:lnTo>
                  <a:close/>
                  <a:moveTo>
                    <a:pt x="22897" y="0"/>
                  </a:moveTo>
                  <a:lnTo>
                    <a:pt x="153" y="7065"/>
                  </a:lnTo>
                  <a:lnTo>
                    <a:pt x="1" y="7112"/>
                  </a:lnTo>
                  <a:lnTo>
                    <a:pt x="4587" y="21879"/>
                  </a:lnTo>
                  <a:lnTo>
                    <a:pt x="27333" y="14815"/>
                  </a:lnTo>
                  <a:lnTo>
                    <a:pt x="27484" y="14768"/>
                  </a:lnTo>
                  <a:lnTo>
                    <a:pt x="228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3756138" y="849850"/>
              <a:ext cx="578400" cy="438975"/>
            </a:xfrm>
            <a:custGeom>
              <a:avLst/>
              <a:gdLst/>
              <a:ahLst/>
              <a:cxnLst/>
              <a:rect l="l" t="t" r="r" b="b"/>
              <a:pathLst>
                <a:path w="23136" h="17559" extrusionOk="0">
                  <a:moveTo>
                    <a:pt x="19570" y="0"/>
                  </a:moveTo>
                  <a:lnTo>
                    <a:pt x="1" y="6077"/>
                  </a:lnTo>
                  <a:lnTo>
                    <a:pt x="3566" y="17559"/>
                  </a:lnTo>
                  <a:lnTo>
                    <a:pt x="23136" y="11482"/>
                  </a:lnTo>
                  <a:lnTo>
                    <a:pt x="195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3746538" y="1178475"/>
              <a:ext cx="655050" cy="244825"/>
            </a:xfrm>
            <a:custGeom>
              <a:avLst/>
              <a:gdLst/>
              <a:ahLst/>
              <a:cxnLst/>
              <a:rect l="l" t="t" r="r" b="b"/>
              <a:pathLst>
                <a:path w="26202" h="9793" extrusionOk="0">
                  <a:moveTo>
                    <a:pt x="25559" y="402"/>
                  </a:moveTo>
                  <a:lnTo>
                    <a:pt x="25559" y="402"/>
                  </a:lnTo>
                  <a:cubicBezTo>
                    <a:pt x="25786" y="1412"/>
                    <a:pt x="25201" y="2447"/>
                    <a:pt x="24195" y="2759"/>
                  </a:cubicBezTo>
                  <a:lnTo>
                    <a:pt x="2866" y="9384"/>
                  </a:lnTo>
                  <a:cubicBezTo>
                    <a:pt x="2670" y="9445"/>
                    <a:pt x="2470" y="9474"/>
                    <a:pt x="2273" y="9474"/>
                  </a:cubicBezTo>
                  <a:cubicBezTo>
                    <a:pt x="1471" y="9474"/>
                    <a:pt x="717" y="8990"/>
                    <a:pt x="407" y="8212"/>
                  </a:cubicBezTo>
                  <a:lnTo>
                    <a:pt x="25559" y="402"/>
                  </a:lnTo>
                  <a:close/>
                  <a:moveTo>
                    <a:pt x="25774" y="1"/>
                  </a:moveTo>
                  <a:lnTo>
                    <a:pt x="155" y="7958"/>
                  </a:lnTo>
                  <a:lnTo>
                    <a:pt x="1" y="8006"/>
                  </a:lnTo>
                  <a:lnTo>
                    <a:pt x="52" y="8158"/>
                  </a:lnTo>
                  <a:cubicBezTo>
                    <a:pt x="52" y="8158"/>
                    <a:pt x="82" y="8251"/>
                    <a:pt x="98" y="8294"/>
                  </a:cubicBezTo>
                  <a:cubicBezTo>
                    <a:pt x="448" y="9217"/>
                    <a:pt x="1331" y="9792"/>
                    <a:pt x="2273" y="9792"/>
                  </a:cubicBezTo>
                  <a:cubicBezTo>
                    <a:pt x="2502" y="9792"/>
                    <a:pt x="2732" y="9758"/>
                    <a:pt x="2961" y="9688"/>
                  </a:cubicBezTo>
                  <a:lnTo>
                    <a:pt x="24289" y="3064"/>
                  </a:lnTo>
                  <a:cubicBezTo>
                    <a:pt x="25514" y="2683"/>
                    <a:pt x="26201" y="1378"/>
                    <a:pt x="25820" y="153"/>
                  </a:cubicBezTo>
                  <a:lnTo>
                    <a:pt x="257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6"/>
          <p:cNvGrpSpPr/>
          <p:nvPr/>
        </p:nvGrpSpPr>
        <p:grpSpPr>
          <a:xfrm rot="-1800001">
            <a:off x="7135071" y="2034133"/>
            <a:ext cx="691766" cy="1123687"/>
            <a:chOff x="4557550" y="704650"/>
            <a:chExt cx="244925" cy="397850"/>
          </a:xfrm>
        </p:grpSpPr>
        <p:sp>
          <p:nvSpPr>
            <p:cNvPr id="313" name="Google Shape;313;p26"/>
            <p:cNvSpPr/>
            <p:nvPr/>
          </p:nvSpPr>
          <p:spPr>
            <a:xfrm>
              <a:off x="4658800" y="739175"/>
              <a:ext cx="78250" cy="137550"/>
            </a:xfrm>
            <a:custGeom>
              <a:avLst/>
              <a:gdLst/>
              <a:ahLst/>
              <a:cxnLst/>
              <a:rect l="l" t="t" r="r" b="b"/>
              <a:pathLst>
                <a:path w="3130" h="5502" extrusionOk="0">
                  <a:moveTo>
                    <a:pt x="1778" y="0"/>
                  </a:moveTo>
                  <a:cubicBezTo>
                    <a:pt x="1477" y="0"/>
                    <a:pt x="1189" y="101"/>
                    <a:pt x="951" y="292"/>
                  </a:cubicBezTo>
                  <a:cubicBezTo>
                    <a:pt x="676" y="511"/>
                    <a:pt x="504" y="827"/>
                    <a:pt x="467" y="1178"/>
                  </a:cubicBezTo>
                  <a:lnTo>
                    <a:pt x="0" y="5470"/>
                  </a:lnTo>
                  <a:lnTo>
                    <a:pt x="301" y="5501"/>
                  </a:lnTo>
                  <a:lnTo>
                    <a:pt x="767" y="1210"/>
                  </a:lnTo>
                  <a:cubicBezTo>
                    <a:pt x="796" y="941"/>
                    <a:pt x="929" y="697"/>
                    <a:pt x="1141" y="526"/>
                  </a:cubicBezTo>
                  <a:cubicBezTo>
                    <a:pt x="1323" y="380"/>
                    <a:pt x="1545" y="302"/>
                    <a:pt x="1775" y="302"/>
                  </a:cubicBezTo>
                  <a:cubicBezTo>
                    <a:pt x="1813" y="302"/>
                    <a:pt x="1850" y="304"/>
                    <a:pt x="1888" y="308"/>
                  </a:cubicBezTo>
                  <a:cubicBezTo>
                    <a:pt x="2157" y="338"/>
                    <a:pt x="2401" y="471"/>
                    <a:pt x="2572" y="682"/>
                  </a:cubicBezTo>
                  <a:cubicBezTo>
                    <a:pt x="2742" y="894"/>
                    <a:pt x="2820" y="1159"/>
                    <a:pt x="2790" y="1429"/>
                  </a:cubicBezTo>
                  <a:lnTo>
                    <a:pt x="2652" y="2691"/>
                  </a:lnTo>
                  <a:lnTo>
                    <a:pt x="2954" y="2722"/>
                  </a:lnTo>
                  <a:lnTo>
                    <a:pt x="3090" y="1462"/>
                  </a:lnTo>
                  <a:cubicBezTo>
                    <a:pt x="3129" y="1112"/>
                    <a:pt x="3028" y="767"/>
                    <a:pt x="2806" y="492"/>
                  </a:cubicBezTo>
                  <a:cubicBezTo>
                    <a:pt x="2587" y="219"/>
                    <a:pt x="2271" y="45"/>
                    <a:pt x="1921" y="8"/>
                  </a:cubicBezTo>
                  <a:cubicBezTo>
                    <a:pt x="1873" y="3"/>
                    <a:pt x="1825" y="0"/>
                    <a:pt x="1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4723225" y="704650"/>
              <a:ext cx="79250" cy="137575"/>
            </a:xfrm>
            <a:custGeom>
              <a:avLst/>
              <a:gdLst/>
              <a:ahLst/>
              <a:cxnLst/>
              <a:rect l="l" t="t" r="r" b="b"/>
              <a:pathLst>
                <a:path w="3170" h="5503" extrusionOk="0">
                  <a:moveTo>
                    <a:pt x="2869" y="0"/>
                  </a:moveTo>
                  <a:lnTo>
                    <a:pt x="2403" y="4292"/>
                  </a:lnTo>
                  <a:cubicBezTo>
                    <a:pt x="2347" y="4813"/>
                    <a:pt x="1904" y="5199"/>
                    <a:pt x="1391" y="5199"/>
                  </a:cubicBezTo>
                  <a:cubicBezTo>
                    <a:pt x="1355" y="5199"/>
                    <a:pt x="1318" y="5197"/>
                    <a:pt x="1282" y="5193"/>
                  </a:cubicBezTo>
                  <a:cubicBezTo>
                    <a:pt x="724" y="5133"/>
                    <a:pt x="320" y="4630"/>
                    <a:pt x="380" y="4072"/>
                  </a:cubicBezTo>
                  <a:lnTo>
                    <a:pt x="513" y="2843"/>
                  </a:lnTo>
                  <a:lnTo>
                    <a:pt x="213" y="2810"/>
                  </a:lnTo>
                  <a:lnTo>
                    <a:pt x="80" y="4041"/>
                  </a:lnTo>
                  <a:cubicBezTo>
                    <a:pt x="1" y="4764"/>
                    <a:pt x="525" y="5416"/>
                    <a:pt x="1249" y="5495"/>
                  </a:cubicBezTo>
                  <a:cubicBezTo>
                    <a:pt x="1298" y="5500"/>
                    <a:pt x="1344" y="5503"/>
                    <a:pt x="1392" y="5503"/>
                  </a:cubicBezTo>
                  <a:cubicBezTo>
                    <a:pt x="2057" y="5503"/>
                    <a:pt x="2630" y="5000"/>
                    <a:pt x="2703" y="4325"/>
                  </a:cubicBezTo>
                  <a:lnTo>
                    <a:pt x="3170" y="33"/>
                  </a:lnTo>
                  <a:lnTo>
                    <a:pt x="28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4569775" y="849175"/>
              <a:ext cx="188275" cy="253325"/>
            </a:xfrm>
            <a:custGeom>
              <a:avLst/>
              <a:gdLst/>
              <a:ahLst/>
              <a:cxnLst/>
              <a:rect l="l" t="t" r="r" b="b"/>
              <a:pathLst>
                <a:path w="7531" h="10133" extrusionOk="0">
                  <a:moveTo>
                    <a:pt x="3941" y="0"/>
                  </a:moveTo>
                  <a:cubicBezTo>
                    <a:pt x="2227" y="0"/>
                    <a:pt x="754" y="1292"/>
                    <a:pt x="564" y="3036"/>
                  </a:cubicBezTo>
                  <a:lnTo>
                    <a:pt x="202" y="6363"/>
                  </a:lnTo>
                  <a:cubicBezTo>
                    <a:pt x="1" y="8232"/>
                    <a:pt x="1349" y="9909"/>
                    <a:pt x="3218" y="10112"/>
                  </a:cubicBezTo>
                  <a:cubicBezTo>
                    <a:pt x="3342" y="10126"/>
                    <a:pt x="3465" y="10132"/>
                    <a:pt x="3588" y="10132"/>
                  </a:cubicBezTo>
                  <a:cubicBezTo>
                    <a:pt x="5302" y="10132"/>
                    <a:pt x="6777" y="8841"/>
                    <a:pt x="6967" y="7097"/>
                  </a:cubicBezTo>
                  <a:lnTo>
                    <a:pt x="7327" y="3770"/>
                  </a:lnTo>
                  <a:cubicBezTo>
                    <a:pt x="7530" y="1901"/>
                    <a:pt x="6180" y="224"/>
                    <a:pt x="4313" y="21"/>
                  </a:cubicBezTo>
                  <a:cubicBezTo>
                    <a:pt x="4188" y="7"/>
                    <a:pt x="4064" y="0"/>
                    <a:pt x="3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4557550" y="834500"/>
              <a:ext cx="193500" cy="260875"/>
            </a:xfrm>
            <a:custGeom>
              <a:avLst/>
              <a:gdLst/>
              <a:ahLst/>
              <a:cxnLst/>
              <a:rect l="l" t="t" r="r" b="b"/>
              <a:pathLst>
                <a:path w="7740" h="10435" extrusionOk="0">
                  <a:moveTo>
                    <a:pt x="3991" y="303"/>
                  </a:moveTo>
                  <a:cubicBezTo>
                    <a:pt x="4109" y="303"/>
                    <a:pt x="4228" y="310"/>
                    <a:pt x="4346" y="322"/>
                  </a:cubicBezTo>
                  <a:cubicBezTo>
                    <a:pt x="6128" y="516"/>
                    <a:pt x="7421" y="2122"/>
                    <a:pt x="7227" y="3904"/>
                  </a:cubicBezTo>
                  <a:lnTo>
                    <a:pt x="6867" y="7233"/>
                  </a:lnTo>
                  <a:cubicBezTo>
                    <a:pt x="6773" y="8095"/>
                    <a:pt x="6350" y="8871"/>
                    <a:pt x="5672" y="9415"/>
                  </a:cubicBezTo>
                  <a:cubicBezTo>
                    <a:pt x="5090" y="9884"/>
                    <a:pt x="4380" y="10133"/>
                    <a:pt x="3643" y="10133"/>
                  </a:cubicBezTo>
                  <a:cubicBezTo>
                    <a:pt x="3524" y="10133"/>
                    <a:pt x="3405" y="10126"/>
                    <a:pt x="3285" y="10113"/>
                  </a:cubicBezTo>
                  <a:cubicBezTo>
                    <a:pt x="2422" y="10019"/>
                    <a:pt x="1647" y="9596"/>
                    <a:pt x="1103" y="8919"/>
                  </a:cubicBezTo>
                  <a:cubicBezTo>
                    <a:pt x="558" y="8243"/>
                    <a:pt x="310" y="7394"/>
                    <a:pt x="404" y="6532"/>
                  </a:cubicBezTo>
                  <a:lnTo>
                    <a:pt x="766" y="3203"/>
                  </a:lnTo>
                  <a:cubicBezTo>
                    <a:pt x="859" y="2340"/>
                    <a:pt x="1283" y="1566"/>
                    <a:pt x="1959" y="1022"/>
                  </a:cubicBezTo>
                  <a:cubicBezTo>
                    <a:pt x="2542" y="552"/>
                    <a:pt x="3254" y="303"/>
                    <a:pt x="3991" y="303"/>
                  </a:cubicBezTo>
                  <a:close/>
                  <a:moveTo>
                    <a:pt x="3992" y="1"/>
                  </a:moveTo>
                  <a:cubicBezTo>
                    <a:pt x="3184" y="1"/>
                    <a:pt x="2407" y="272"/>
                    <a:pt x="1771" y="785"/>
                  </a:cubicBezTo>
                  <a:cubicBezTo>
                    <a:pt x="1031" y="1380"/>
                    <a:pt x="567" y="2226"/>
                    <a:pt x="464" y="3170"/>
                  </a:cubicBezTo>
                  <a:lnTo>
                    <a:pt x="104" y="6499"/>
                  </a:lnTo>
                  <a:cubicBezTo>
                    <a:pt x="1" y="7442"/>
                    <a:pt x="273" y="8369"/>
                    <a:pt x="866" y="9109"/>
                  </a:cubicBezTo>
                  <a:cubicBezTo>
                    <a:pt x="1461" y="9849"/>
                    <a:pt x="2309" y="10312"/>
                    <a:pt x="3252" y="10414"/>
                  </a:cubicBezTo>
                  <a:cubicBezTo>
                    <a:pt x="3382" y="10429"/>
                    <a:pt x="3512" y="10435"/>
                    <a:pt x="3642" y="10435"/>
                  </a:cubicBezTo>
                  <a:cubicBezTo>
                    <a:pt x="4448" y="10435"/>
                    <a:pt x="5225" y="10163"/>
                    <a:pt x="5862" y="9650"/>
                  </a:cubicBezTo>
                  <a:cubicBezTo>
                    <a:pt x="6602" y="9055"/>
                    <a:pt x="7066" y="8209"/>
                    <a:pt x="7167" y="7266"/>
                  </a:cubicBezTo>
                  <a:lnTo>
                    <a:pt x="7529" y="3937"/>
                  </a:lnTo>
                  <a:cubicBezTo>
                    <a:pt x="7740" y="1989"/>
                    <a:pt x="6327" y="232"/>
                    <a:pt x="4381" y="22"/>
                  </a:cubicBezTo>
                  <a:cubicBezTo>
                    <a:pt x="4251" y="8"/>
                    <a:pt x="4121" y="1"/>
                    <a:pt x="3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4648225" y="838400"/>
              <a:ext cx="22250" cy="136575"/>
            </a:xfrm>
            <a:custGeom>
              <a:avLst/>
              <a:gdLst/>
              <a:ahLst/>
              <a:cxnLst/>
              <a:rect l="l" t="t" r="r" b="b"/>
              <a:pathLst>
                <a:path w="890" h="5463" extrusionOk="0">
                  <a:moveTo>
                    <a:pt x="588" y="0"/>
                  </a:moveTo>
                  <a:lnTo>
                    <a:pt x="0" y="5429"/>
                  </a:lnTo>
                  <a:lnTo>
                    <a:pt x="301" y="5462"/>
                  </a:lnTo>
                  <a:lnTo>
                    <a:pt x="890" y="33"/>
                  </a:lnTo>
                  <a:lnTo>
                    <a:pt x="5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4632600" y="870500"/>
              <a:ext cx="53100" cy="74925"/>
            </a:xfrm>
            <a:custGeom>
              <a:avLst/>
              <a:gdLst/>
              <a:ahLst/>
              <a:cxnLst/>
              <a:rect l="l" t="t" r="r" b="b"/>
              <a:pathLst>
                <a:path w="2124" h="2997" extrusionOk="0">
                  <a:moveTo>
                    <a:pt x="1119" y="1"/>
                  </a:moveTo>
                  <a:cubicBezTo>
                    <a:pt x="641" y="1"/>
                    <a:pt x="228" y="361"/>
                    <a:pt x="175" y="849"/>
                  </a:cubicBezTo>
                  <a:lnTo>
                    <a:pt x="57" y="1944"/>
                  </a:lnTo>
                  <a:cubicBezTo>
                    <a:pt x="0" y="2465"/>
                    <a:pt x="377" y="2935"/>
                    <a:pt x="899" y="2991"/>
                  </a:cubicBezTo>
                  <a:cubicBezTo>
                    <a:pt x="933" y="2995"/>
                    <a:pt x="967" y="2997"/>
                    <a:pt x="1001" y="2997"/>
                  </a:cubicBezTo>
                  <a:cubicBezTo>
                    <a:pt x="1482" y="2997"/>
                    <a:pt x="1894" y="2636"/>
                    <a:pt x="1947" y="2148"/>
                  </a:cubicBezTo>
                  <a:lnTo>
                    <a:pt x="2066" y="1054"/>
                  </a:lnTo>
                  <a:cubicBezTo>
                    <a:pt x="2123" y="532"/>
                    <a:pt x="1745" y="63"/>
                    <a:pt x="1223" y="6"/>
                  </a:cubicBezTo>
                  <a:cubicBezTo>
                    <a:pt x="1188" y="2"/>
                    <a:pt x="1154" y="1"/>
                    <a:pt x="1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4629450" y="866700"/>
              <a:ext cx="60200" cy="82525"/>
            </a:xfrm>
            <a:custGeom>
              <a:avLst/>
              <a:gdLst/>
              <a:ahLst/>
              <a:cxnLst/>
              <a:rect l="l" t="t" r="r" b="b"/>
              <a:pathLst>
                <a:path w="2408" h="3301" extrusionOk="0">
                  <a:moveTo>
                    <a:pt x="1246" y="303"/>
                  </a:moveTo>
                  <a:cubicBezTo>
                    <a:pt x="1275" y="303"/>
                    <a:pt x="1304" y="305"/>
                    <a:pt x="1333" y="309"/>
                  </a:cubicBezTo>
                  <a:cubicBezTo>
                    <a:pt x="1771" y="356"/>
                    <a:pt x="2089" y="752"/>
                    <a:pt x="2041" y="1190"/>
                  </a:cubicBezTo>
                  <a:lnTo>
                    <a:pt x="1923" y="2284"/>
                  </a:lnTo>
                  <a:cubicBezTo>
                    <a:pt x="1899" y="2496"/>
                    <a:pt x="1795" y="2686"/>
                    <a:pt x="1629" y="2821"/>
                  </a:cubicBezTo>
                  <a:cubicBezTo>
                    <a:pt x="1486" y="2937"/>
                    <a:pt x="1311" y="2997"/>
                    <a:pt x="1129" y="2997"/>
                  </a:cubicBezTo>
                  <a:cubicBezTo>
                    <a:pt x="1100" y="2997"/>
                    <a:pt x="1071" y="2996"/>
                    <a:pt x="1041" y="2992"/>
                  </a:cubicBezTo>
                  <a:cubicBezTo>
                    <a:pt x="829" y="2969"/>
                    <a:pt x="639" y="2865"/>
                    <a:pt x="505" y="2698"/>
                  </a:cubicBezTo>
                  <a:cubicBezTo>
                    <a:pt x="372" y="2532"/>
                    <a:pt x="310" y="2324"/>
                    <a:pt x="333" y="2112"/>
                  </a:cubicBezTo>
                  <a:lnTo>
                    <a:pt x="452" y="1016"/>
                  </a:lnTo>
                  <a:cubicBezTo>
                    <a:pt x="496" y="608"/>
                    <a:pt x="844" y="303"/>
                    <a:pt x="1246" y="303"/>
                  </a:cubicBezTo>
                  <a:close/>
                  <a:moveTo>
                    <a:pt x="1248" y="1"/>
                  </a:moveTo>
                  <a:cubicBezTo>
                    <a:pt x="694" y="1"/>
                    <a:pt x="213" y="420"/>
                    <a:pt x="152" y="985"/>
                  </a:cubicBezTo>
                  <a:lnTo>
                    <a:pt x="32" y="2079"/>
                  </a:lnTo>
                  <a:cubicBezTo>
                    <a:pt x="1" y="2371"/>
                    <a:pt x="85" y="2659"/>
                    <a:pt x="270" y="2888"/>
                  </a:cubicBezTo>
                  <a:cubicBezTo>
                    <a:pt x="454" y="3118"/>
                    <a:pt x="717" y="3262"/>
                    <a:pt x="1010" y="3293"/>
                  </a:cubicBezTo>
                  <a:cubicBezTo>
                    <a:pt x="1050" y="3297"/>
                    <a:pt x="1091" y="3300"/>
                    <a:pt x="1130" y="3300"/>
                  </a:cubicBezTo>
                  <a:cubicBezTo>
                    <a:pt x="1381" y="3300"/>
                    <a:pt x="1621" y="3215"/>
                    <a:pt x="1819" y="3057"/>
                  </a:cubicBezTo>
                  <a:cubicBezTo>
                    <a:pt x="2049" y="2871"/>
                    <a:pt x="2192" y="2610"/>
                    <a:pt x="2224" y="2317"/>
                  </a:cubicBezTo>
                  <a:lnTo>
                    <a:pt x="2342" y="1223"/>
                  </a:lnTo>
                  <a:cubicBezTo>
                    <a:pt x="2408" y="619"/>
                    <a:pt x="1970" y="73"/>
                    <a:pt x="1366" y="7"/>
                  </a:cubicBezTo>
                  <a:cubicBezTo>
                    <a:pt x="1326" y="3"/>
                    <a:pt x="1287" y="1"/>
                    <a:pt x="12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26"/>
          <p:cNvSpPr/>
          <p:nvPr/>
        </p:nvSpPr>
        <p:spPr>
          <a:xfrm>
            <a:off x="6259537" y="2260350"/>
            <a:ext cx="127500" cy="127500"/>
          </a:xfrm>
          <a:prstGeom prst="donut">
            <a:avLst>
              <a:gd name="adj" fmla="val 2030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235455" y="166676"/>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tx1"/>
                </a:solidFill>
                <a:effectLst/>
                <a:uLnTx/>
                <a:uFillTx/>
                <a:ea typeface="Bad Script"/>
                <a:cs typeface="Bad Script"/>
                <a:sym typeface="Bad Script"/>
              </a:rPr>
              <a:t>H</a:t>
            </a:r>
            <a:r>
              <a:rPr kumimoji="0" lang="en" sz="2000" b="1" i="0" u="none" strike="noStrike" kern="0" cap="none" spc="0" normalizeH="0" baseline="0" noProof="0">
                <a:ln>
                  <a:noFill/>
                </a:ln>
                <a:solidFill>
                  <a:schemeClr val="tx1"/>
                </a:solidFill>
                <a:effectLst/>
                <a:uLnTx/>
                <a:uFillTx/>
                <a:ea typeface="Bad Script"/>
                <a:cs typeface="Bad Script"/>
                <a:sym typeface="Bad Script"/>
              </a:rPr>
              <a:t>Đ1</a:t>
            </a:r>
            <a:endParaRPr kumimoji="0" sz="2000" b="1" i="0" u="none" strike="noStrike" kern="0" cap="none" spc="0" normalizeH="0" baseline="0" noProof="0">
              <a:ln>
                <a:noFill/>
              </a:ln>
              <a:solidFill>
                <a:schemeClr val="tx1"/>
              </a:solidFill>
              <a:effectLst/>
              <a:uLnTx/>
              <a:uFillTx/>
              <a:ea typeface="Bad Script"/>
              <a:cs typeface="Bad Script"/>
              <a:sym typeface="Bad Script"/>
            </a:endParaRPr>
          </a:p>
        </p:txBody>
      </p:sp>
      <p:sp>
        <p:nvSpPr>
          <p:cNvPr id="12" name="TextBox 11"/>
          <p:cNvSpPr txBox="1"/>
          <p:nvPr/>
        </p:nvSpPr>
        <p:spPr>
          <a:xfrm>
            <a:off x="1258978" y="166676"/>
            <a:ext cx="4426357" cy="553998"/>
          </a:xfrm>
          <a:prstGeom prst="rect">
            <a:avLst/>
          </a:prstGeom>
          <a:noFill/>
        </p:spPr>
        <p:txBody>
          <a:bodyPr wrap="square" rtlCol="0">
            <a:spAutoFit/>
          </a:bodyPr>
          <a:lstStyle/>
          <a:p>
            <a:pPr algn="just">
              <a:lnSpc>
                <a:spcPct val="150000"/>
              </a:lnSpc>
            </a:pPr>
            <a:r>
              <a:rPr lang="vi-VN" sz="2000" b="1">
                <a:solidFill>
                  <a:srgbClr val="C00000"/>
                </a:solidFill>
                <a:latin typeface="+mn-lt"/>
              </a:rPr>
              <a:t>Nhận biết dãy số có giới hạn là 0</a:t>
            </a:r>
          </a:p>
        </p:txBody>
      </p:sp>
      <p:grpSp>
        <p:nvGrpSpPr>
          <p:cNvPr id="20" name="Google Shape;424;p35"/>
          <p:cNvGrpSpPr/>
          <p:nvPr/>
        </p:nvGrpSpPr>
        <p:grpSpPr>
          <a:xfrm rot="-899976">
            <a:off x="8184501" y="87955"/>
            <a:ext cx="1006257" cy="1079768"/>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436;p35"/>
          <p:cNvGrpSpPr/>
          <p:nvPr/>
        </p:nvGrpSpPr>
        <p:grpSpPr>
          <a:xfrm>
            <a:off x="8603182" y="4345172"/>
            <a:ext cx="629263" cy="79537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Rectangle 40"/>
          <p:cNvSpPr/>
          <p:nvPr/>
        </p:nvSpPr>
        <p:spPr>
          <a:xfrm>
            <a:off x="3835596" y="2168772"/>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chemeClr val="bg1">
                    <a:lumMod val="50000"/>
                  </a:schemeClr>
                </a:solidFill>
                <a:effectLst/>
                <a:uLnTx/>
                <a:uFillTx/>
                <a:latin typeface="Arial" panose="020B0604020202020204" pitchFamily="34" charset="0"/>
                <a:ea typeface="+mn-ea"/>
                <a:cs typeface="Arial"/>
                <a:sym typeface="Arial"/>
              </a:rPr>
              <a:t>Trả</a:t>
            </a:r>
            <a:r>
              <a:rPr kumimoji="0" lang="en-US" sz="1800" b="1" i="1" u="sng" strike="noStrike" kern="1200" cap="none" spc="0" normalizeH="0" noProof="0">
                <a:ln>
                  <a:noFill/>
                </a:ln>
                <a:solidFill>
                  <a:schemeClr val="bg1">
                    <a:lumMod val="50000"/>
                  </a:schemeClr>
                </a:solidFill>
                <a:effectLst/>
                <a:uLnTx/>
                <a:uFillTx/>
                <a:latin typeface="Arial" panose="020B0604020202020204" pitchFamily="34" charset="0"/>
                <a:ea typeface="+mn-ea"/>
                <a:cs typeface="Arial"/>
                <a:sym typeface="Arial"/>
              </a:rPr>
              <a:t> lời:</a:t>
            </a:r>
            <a:endParaRPr kumimoji="0" lang="en-US" sz="1800" b="1" i="1" u="sng" strike="noStrike" kern="1200" cap="none" spc="0" normalizeH="0" baseline="0" noProof="0" dirty="0">
              <a:ln>
                <a:noFill/>
              </a:ln>
              <a:solidFill>
                <a:schemeClr val="bg1">
                  <a:lumMod val="50000"/>
                </a:scheme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35455" y="603762"/>
                <a:ext cx="8780332" cy="1500988"/>
              </a:xfrm>
              <a:prstGeom prst="rect">
                <a:avLst/>
              </a:prstGeom>
            </p:spPr>
            <p:txBody>
              <a:bodyPr wrap="square">
                <a:spAutoFit/>
              </a:bodyPr>
              <a:lstStyle/>
              <a:p>
                <a:pPr lvl="0" algn="just">
                  <a:lnSpc>
                    <a:spcPct val="150000"/>
                  </a:lnSpc>
                </a:pPr>
                <a:r>
                  <a:rPr lang="vi-VN" sz="1800">
                    <a:latin typeface="Arial" panose="020B0604020202020204" pitchFamily="34" charset="0"/>
                  </a:rPr>
                  <a:t>Cho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lang="vi-VN" sz="1800">
                    <a:latin typeface="Times New Roman" panose="02020603050405020304" pitchFamily="18" charset="0"/>
                    <a:ea typeface="Dotum" panose="020B0600000101010101" pitchFamily="34" charset="-127"/>
                  </a:rPr>
                  <a:t> </a:t>
                </a:r>
                <a:r>
                  <a:rPr lang="vi-VN" sz="1800">
                    <a:latin typeface="Arial" panose="020B0604020202020204" pitchFamily="34" charset="0"/>
                  </a:rPr>
                  <a:t>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en-US"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rPr>
                        </m:ctrlPr>
                      </m:fPr>
                      <m:num>
                        <m:sSup>
                          <m:sSupPr>
                            <m:ctrlPr>
                              <a:rPr lang="en-US" sz="1800" i="1">
                                <a:latin typeface="Cambria Math" panose="02040503050406030204" pitchFamily="18" charset="0"/>
                                <a:ea typeface="Dotum" panose="020B0600000101010101" pitchFamily="34" charset="-127"/>
                              </a:rPr>
                            </m:ctrlPr>
                          </m:sSupPr>
                          <m:e>
                            <m:d>
                              <m:dPr>
                                <m:ctrlPr>
                                  <a:rPr lang="en-US" sz="1800" i="1">
                                    <a:latin typeface="Cambria Math" panose="02040503050406030204" pitchFamily="18" charset="0"/>
                                    <a:ea typeface="Dotum" panose="020B0600000101010101" pitchFamily="34" charset="-127"/>
                                  </a:rPr>
                                </m:ctrlPr>
                              </m:dPr>
                              <m:e>
                                <m:r>
                                  <a:rPr lang="vi-VN" sz="1800" i="1">
                                    <a:latin typeface="Cambria Math" panose="02040503050406030204" pitchFamily="18" charset="0"/>
                                    <a:ea typeface="Dotum" panose="020B0600000101010101" pitchFamily="34" charset="-127"/>
                                    <a:cs typeface="Times New Roman" panose="02020603050405020304" pitchFamily="18" charset="0"/>
                                  </a:rPr>
                                  <m:t>−1</m:t>
                                </m:r>
                              </m:e>
                            </m:d>
                          </m:e>
                          <m:sup>
                            <m:r>
                              <a:rPr lang="en-US" sz="1800" i="1">
                                <a:latin typeface="Cambria Math" panose="02040503050406030204" pitchFamily="18" charset="0"/>
                                <a:ea typeface="Dotum" panose="020B0600000101010101" pitchFamily="34" charset="-127"/>
                                <a:cs typeface="Times New Roman" panose="02020603050405020304" pitchFamily="18" charset="0"/>
                              </a:rPr>
                              <m:t>𝑛</m:t>
                            </m:r>
                          </m:sup>
                        </m:sSup>
                      </m:num>
                      <m:den>
                        <m:r>
                          <a:rPr lang="en-US" sz="1800" i="1">
                            <a:latin typeface="Cambria Math" panose="02040503050406030204" pitchFamily="18" charset="0"/>
                            <a:ea typeface="Dotum" panose="020B0600000101010101" pitchFamily="34" charset="-127"/>
                            <a:cs typeface="Times New Roman" panose="02020603050405020304" pitchFamily="18" charset="0"/>
                          </a:rPr>
                          <m:t>𝑛</m:t>
                        </m:r>
                      </m:den>
                    </m:f>
                  </m:oMath>
                </a14:m>
                <a:endParaRPr lang="en-US" sz="1800"/>
              </a:p>
              <a:p>
                <a:pPr lvl="0" algn="just">
                  <a:lnSpc>
                    <a:spcPct val="150000"/>
                  </a:lnSpc>
                </a:pPr>
                <a:r>
                  <a:rPr lang="vi-VN" sz="1800">
                    <a:latin typeface="Arial" panose="020B0604020202020204" pitchFamily="34" charset="0"/>
                  </a:rPr>
                  <a:t>a) Biểu diễn năm số hạng đầu của dãy số này trên trục số.</a:t>
                </a:r>
              </a:p>
              <a:p>
                <a:pPr lvl="0" algn="just">
                  <a:lnSpc>
                    <a:spcPct val="150000"/>
                  </a:lnSpc>
                </a:pPr>
                <a:r>
                  <a:rPr lang="vi-VN" sz="1800">
                    <a:latin typeface="Arial" panose="020B0604020202020204" pitchFamily="34" charset="0"/>
                  </a:rPr>
                  <a:t>b) Bắt đầu từ số hạng nào của dãy, khoảng cách từ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oMath>
                </a14:m>
                <a:r>
                  <a:rPr lang="vi-VN" sz="1800" baseline="-25000">
                    <a:latin typeface="Arial" panose="020B0604020202020204" pitchFamily="34" charset="0"/>
                  </a:rPr>
                  <a:t> </a:t>
                </a:r>
                <a:r>
                  <a:rPr lang="vi-VN" sz="1800">
                    <a:latin typeface="Arial" panose="020B0604020202020204" pitchFamily="34" charset="0"/>
                  </a:rPr>
                  <a:t>đến 0 nhỏ hơn 0,01?</a:t>
                </a:r>
              </a:p>
            </p:txBody>
          </p:sp>
        </mc:Choice>
        <mc:Fallback xmlns="">
          <p:sp>
            <p:nvSpPr>
              <p:cNvPr id="2" name="Rectangle 1"/>
              <p:cNvSpPr>
                <a:spLocks noRot="1" noChangeAspect="1" noMove="1" noResize="1" noEditPoints="1" noAdjustHandles="1" noChangeArrowheads="1" noChangeShapeType="1" noTextEdit="1"/>
              </p:cNvSpPr>
              <p:nvPr/>
            </p:nvSpPr>
            <p:spPr>
              <a:xfrm>
                <a:off x="235455" y="603762"/>
                <a:ext cx="8780332" cy="1500988"/>
              </a:xfrm>
              <a:prstGeom prst="rect">
                <a:avLst/>
              </a:prstGeom>
              <a:blipFill>
                <a:blip r:embed="rId3"/>
                <a:stretch>
                  <a:fillRect l="-625" b="-5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35455" y="2531016"/>
                <a:ext cx="8340493" cy="1641731"/>
              </a:xfrm>
              <a:prstGeom prst="rect">
                <a:avLst/>
              </a:prstGeom>
            </p:spPr>
            <p:txBody>
              <a:bodyPr wrap="square">
                <a:spAutoFit/>
              </a:bodyPr>
              <a:lstStyle/>
              <a:p>
                <a:pPr algn="just">
                  <a:lnSpc>
                    <a:spcPct val="150000"/>
                  </a:lnSpc>
                  <a:spcBef>
                    <a:spcPts val="100"/>
                  </a:spcBef>
                  <a:spcAft>
                    <a:spcPts val="100"/>
                  </a:spcAft>
                </a:pPr>
                <a:r>
                  <a:rPr lang="vi-VN" sz="1800">
                    <a:latin typeface="+mn-lt"/>
                    <a:ea typeface="Dotum" panose="020B0600000101010101" pitchFamily="34" charset="-127"/>
                  </a:rPr>
                  <a:t>a) Năm số hạng đầu của dãy số </a:t>
                </a:r>
                <a14:m>
                  <m:oMath xmlns:m="http://schemas.openxmlformats.org/officeDocument/2006/math">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r>
                      <a:rPr lang="vi-VN" sz="1800" i="1">
                        <a:effectLst/>
                        <a:latin typeface="Cambria Math" panose="02040503050406030204" pitchFamily="18" charset="0"/>
                        <a:ea typeface="Dotum" panose="020B0600000101010101" pitchFamily="34" charset="-127"/>
                      </a:rPr>
                      <m:t>)</m:t>
                    </m:r>
                  </m:oMath>
                </a14:m>
                <a:r>
                  <a:rPr lang="vi-VN" sz="1800">
                    <a:effectLst/>
                    <a:latin typeface="+mn-lt"/>
                    <a:ea typeface="Dotum" panose="020B0600000101010101" pitchFamily="34" charset="-127"/>
                  </a:rPr>
                  <a:t> đã cho là </a:t>
                </a:r>
                <a:endParaRPr lang="en-US" sz="1800">
                  <a:effectLst/>
                  <a:latin typeface="+mn-lt"/>
                  <a:ea typeface="Dotum" panose="020B0600000101010101" pitchFamily="34" charset="-127"/>
                </a:endParaRPr>
              </a:p>
              <a:p>
                <a:pPr algn="ctr">
                  <a:lnSpc>
                    <a:spcPct val="150000"/>
                  </a:lnSpc>
                  <a:spcBef>
                    <a:spcPts val="100"/>
                  </a:spcBef>
                  <a:spcAft>
                    <a:spcPts val="100"/>
                  </a:spcAft>
                </a:pP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1</m:t>
                            </m:r>
                          </m:sup>
                        </m:sSup>
                      </m:num>
                      <m:den>
                        <m:r>
                          <a:rPr lang="vi-VN" sz="1800" i="1">
                            <a:effectLst/>
                            <a:latin typeface="Cambria Math" panose="02040503050406030204" pitchFamily="18" charset="0"/>
                            <a:ea typeface="Dotum" panose="020B0600000101010101" pitchFamily="34" charset="-127"/>
                          </a:rPr>
                          <m:t>1</m:t>
                        </m:r>
                      </m:den>
                    </m:f>
                    <m:r>
                      <a:rPr lang="vi-VN" sz="1800" i="1">
                        <a:effectLst/>
                        <a:latin typeface="Cambria Math" panose="02040503050406030204" pitchFamily="18" charset="0"/>
                        <a:ea typeface="Dotum" panose="020B0600000101010101" pitchFamily="34" charset="-127"/>
                      </a:rPr>
                      <m:t>=1;</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2</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2</m:t>
                            </m:r>
                          </m:sup>
                        </m:sSup>
                      </m:num>
                      <m:den>
                        <m:r>
                          <a:rPr lang="vi-VN" sz="1800" i="1">
                            <a:effectLst/>
                            <a:latin typeface="Cambria Math" panose="02040503050406030204" pitchFamily="18" charset="0"/>
                            <a:ea typeface="Dotum" panose="020B0600000101010101" pitchFamily="34" charset="-127"/>
                          </a:rPr>
                          <m:t>2</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2</m:t>
                        </m:r>
                      </m:den>
                    </m:f>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3</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3</m:t>
                            </m:r>
                          </m:sup>
                        </m:sSup>
                      </m:num>
                      <m:den>
                        <m:r>
                          <a:rPr lang="vi-VN" sz="1800" i="1">
                            <a:effectLst/>
                            <a:latin typeface="Cambria Math" panose="02040503050406030204" pitchFamily="18" charset="0"/>
                            <a:ea typeface="Dotum" panose="020B0600000101010101" pitchFamily="34" charset="-127"/>
                          </a:rPr>
                          <m:t>3</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3</m:t>
                        </m:r>
                      </m:den>
                    </m:f>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4</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4</m:t>
                            </m:r>
                          </m:sup>
                        </m:sSup>
                      </m:num>
                      <m:den>
                        <m:r>
                          <a:rPr lang="vi-VN" sz="1800" i="1">
                            <a:effectLst/>
                            <a:latin typeface="Cambria Math" panose="02040503050406030204" pitchFamily="18" charset="0"/>
                            <a:ea typeface="Dotum" panose="020B0600000101010101" pitchFamily="34" charset="-127"/>
                          </a:rPr>
                          <m:t>4</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4</m:t>
                        </m:r>
                      </m:den>
                    </m:f>
                    <m:r>
                      <a:rPr lang="vi-VN" sz="1800" i="1">
                        <a:effectLst/>
                        <a:latin typeface="Cambria Math" panose="02040503050406030204" pitchFamily="18" charset="0"/>
                        <a:ea typeface="Dotum" panose="020B0600000101010101" pitchFamily="34" charset="-127"/>
                      </a:rPr>
                      <m:t>;</m:t>
                    </m:r>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5</m:t>
                        </m:r>
                      </m:sub>
                    </m:sSub>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5</m:t>
                            </m:r>
                          </m:sup>
                        </m:sSup>
                      </m:num>
                      <m:den>
                        <m:r>
                          <a:rPr lang="vi-VN" sz="1800" i="1">
                            <a:effectLst/>
                            <a:latin typeface="Cambria Math" panose="02040503050406030204" pitchFamily="18" charset="0"/>
                            <a:ea typeface="Dotum" panose="020B0600000101010101" pitchFamily="34" charset="-127"/>
                          </a:rPr>
                          <m:t>5</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5</m:t>
                        </m:r>
                      </m:den>
                    </m:f>
                  </m:oMath>
                </a14:m>
                <a:r>
                  <a:rPr lang="vi-VN" sz="1800" i="1">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spcBef>
                    <a:spcPts val="100"/>
                  </a:spcBef>
                  <a:spcAft>
                    <a:spcPts val="100"/>
                  </a:spcAft>
                </a:pPr>
                <a:r>
                  <a:rPr lang="vi-VN" sz="1800">
                    <a:effectLst/>
                    <a:latin typeface="+mn-lt"/>
                    <a:ea typeface="Dotum" panose="020B0600000101010101" pitchFamily="34" charset="-127"/>
                  </a:rPr>
                  <a:t>Biểu diễn các số hạng này trên trục số, ta được:</a:t>
                </a:r>
                <a:endParaRPr lang="en-US" sz="18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5455" y="2531016"/>
                <a:ext cx="8340493" cy="1641731"/>
              </a:xfrm>
              <a:prstGeom prst="rect">
                <a:avLst/>
              </a:prstGeom>
              <a:blipFill>
                <a:blip r:embed="rId4"/>
                <a:stretch>
                  <a:fillRect l="-658" b="-1852"/>
                </a:stretch>
              </a:blipFill>
            </p:spPr>
            <p:txBody>
              <a:bodyPr/>
              <a:lstStyle/>
              <a:p>
                <a:r>
                  <a:rPr lang="en-US">
                    <a:noFill/>
                  </a:rPr>
                  <a:t> </a:t>
                </a:r>
              </a:p>
            </p:txBody>
          </p:sp>
        </mc:Fallback>
      </mc:AlternateContent>
      <p:grpSp>
        <p:nvGrpSpPr>
          <p:cNvPr id="68" name="Group 67"/>
          <p:cNvGrpSpPr/>
          <p:nvPr/>
        </p:nvGrpSpPr>
        <p:grpSpPr>
          <a:xfrm>
            <a:off x="1512606" y="4109154"/>
            <a:ext cx="6226029" cy="949287"/>
            <a:chOff x="1701421" y="4112725"/>
            <a:chExt cx="6226029" cy="949287"/>
          </a:xfrm>
        </p:grpSpPr>
        <mc:AlternateContent xmlns:mc="http://schemas.openxmlformats.org/markup-compatibility/2006" xmlns:a14="http://schemas.microsoft.com/office/drawing/2010/main">
          <mc:Choice Requires="a14">
            <p:sp>
              <p:nvSpPr>
                <p:cNvPr id="59" name="Rectangle 58"/>
                <p:cNvSpPr/>
                <p:nvPr/>
              </p:nvSpPr>
              <p:spPr>
                <a:xfrm>
                  <a:off x="3776242" y="4115929"/>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3</m:t>
                            </m:r>
                          </m:sub>
                        </m:sSub>
                      </m:oMath>
                    </m:oMathPara>
                  </a14:m>
                  <a:endParaRPr lang="en-US"/>
                </a:p>
              </p:txBody>
            </p:sp>
          </mc:Choice>
          <mc:Fallback xmlns="">
            <p:sp>
              <p:nvSpPr>
                <p:cNvPr id="59" name="Rectangle 58"/>
                <p:cNvSpPr>
                  <a:spLocks noRot="1" noChangeAspect="1" noMove="1" noResize="1" noEditPoints="1" noAdjustHandles="1" noChangeArrowheads="1" noChangeShapeType="1" noTextEdit="1"/>
                </p:cNvSpPr>
                <p:nvPr/>
              </p:nvSpPr>
              <p:spPr>
                <a:xfrm>
                  <a:off x="3776242" y="4115929"/>
                  <a:ext cx="489173" cy="369332"/>
                </a:xfrm>
                <a:prstGeom prst="rect">
                  <a:avLst/>
                </a:prstGeom>
                <a:blipFill>
                  <a:blip r:embed="rId5"/>
                  <a:stretch>
                    <a:fillRect b="-1667"/>
                  </a:stretch>
                </a:blipFill>
              </p:spPr>
              <p:txBody>
                <a:bodyPr/>
                <a:lstStyle/>
                <a:p>
                  <a:r>
                    <a:rPr lang="en-US">
                      <a:noFill/>
                    </a:rPr>
                    <a:t> </a:t>
                  </a:r>
                </a:p>
              </p:txBody>
            </p:sp>
          </mc:Fallback>
        </mc:AlternateContent>
        <p:grpSp>
          <p:nvGrpSpPr>
            <p:cNvPr id="67" name="Group 66"/>
            <p:cNvGrpSpPr/>
            <p:nvPr/>
          </p:nvGrpSpPr>
          <p:grpSpPr>
            <a:xfrm>
              <a:off x="1701421" y="4112725"/>
              <a:ext cx="6226029" cy="949287"/>
              <a:chOff x="1701421" y="4112725"/>
              <a:chExt cx="6226029" cy="949287"/>
            </a:xfrm>
          </p:grpSpPr>
          <p:cxnSp>
            <p:nvCxnSpPr>
              <p:cNvPr id="13" name="Straight Arrow Connector 12"/>
              <p:cNvCxnSpPr/>
              <p:nvPr/>
            </p:nvCxnSpPr>
            <p:spPr>
              <a:xfrm flipV="1">
                <a:off x="1701421" y="4524133"/>
                <a:ext cx="6226029" cy="384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5623" y="4518345"/>
                <a:ext cx="2893" cy="830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Rectangle 48"/>
                  <p:cNvSpPr/>
                  <p:nvPr/>
                </p:nvSpPr>
                <p:spPr>
                  <a:xfrm>
                    <a:off x="2353698" y="4137319"/>
                    <a:ext cx="4838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vi-VN" sz="1800" i="1">
                                  <a:latin typeface="Cambria Math" panose="02040503050406030204" pitchFamily="18" charset="0"/>
                                  <a:ea typeface="Dotum" panose="020B0600000101010101" pitchFamily="34" charset="-127"/>
                                </a:rPr>
                                <m:t>1</m:t>
                              </m:r>
                            </m:sub>
                          </m:sSub>
                        </m:oMath>
                      </m:oMathPara>
                    </a14:m>
                    <a:endParaRPr lang="en-US"/>
                  </a:p>
                </p:txBody>
              </p:sp>
            </mc:Choice>
            <mc:Fallback xmlns="">
              <p:sp>
                <p:nvSpPr>
                  <p:cNvPr id="49" name="Rectangle 48"/>
                  <p:cNvSpPr>
                    <a:spLocks noRot="1" noChangeAspect="1" noMove="1" noResize="1" noEditPoints="1" noAdjustHandles="1" noChangeArrowheads="1" noChangeShapeType="1" noTextEdit="1"/>
                  </p:cNvSpPr>
                  <p:nvPr/>
                </p:nvSpPr>
                <p:spPr>
                  <a:xfrm>
                    <a:off x="2353698" y="4137319"/>
                    <a:ext cx="48385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2320547" y="4622683"/>
                    <a:ext cx="5501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Dotum" panose="020B0600000101010101" pitchFamily="34" charset="-127"/>
                            </a:rPr>
                            <m:t>−1</m:t>
                          </m:r>
                        </m:oMath>
                      </m:oMathPara>
                    </a14:m>
                    <a:endParaRPr lang="en-US"/>
                  </a:p>
                </p:txBody>
              </p:sp>
            </mc:Choice>
            <mc:Fallback xmlns="">
              <p:sp>
                <p:nvSpPr>
                  <p:cNvPr id="50" name="Rectangle 49"/>
                  <p:cNvSpPr>
                    <a:spLocks noRot="1" noChangeAspect="1" noMove="1" noResize="1" noEditPoints="1" noAdjustHandles="1" noChangeArrowheads="1" noChangeShapeType="1" noTextEdit="1"/>
                  </p:cNvSpPr>
                  <p:nvPr/>
                </p:nvSpPr>
                <p:spPr>
                  <a:xfrm>
                    <a:off x="2320547" y="4622683"/>
                    <a:ext cx="550151" cy="369332"/>
                  </a:xfrm>
                  <a:prstGeom prst="rect">
                    <a:avLst/>
                  </a:prstGeom>
                  <a:blipFill>
                    <a:blip r:embed="rId7"/>
                    <a:stretch>
                      <a:fillRect/>
                    </a:stretch>
                  </a:blipFill>
                </p:spPr>
                <p:txBody>
                  <a:bodyPr/>
                  <a:lstStyle/>
                  <a:p>
                    <a:r>
                      <a:rPr lang="en-US">
                        <a:noFill/>
                      </a:rPr>
                      <a:t> </a:t>
                    </a:r>
                  </a:p>
                </p:txBody>
              </p:sp>
            </mc:Fallback>
          </mc:AlternateContent>
          <p:sp>
            <p:nvSpPr>
              <p:cNvPr id="51" name="Oval 50"/>
              <p:cNvSpPr/>
              <p:nvPr/>
            </p:nvSpPr>
            <p:spPr>
              <a:xfrm>
                <a:off x="3972448" y="4524576"/>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299777" y="4523098"/>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4763755" y="4506651"/>
                <a:ext cx="2893" cy="830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287802" y="4519823"/>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91913" y="4518345"/>
                <a:ext cx="45719" cy="45719"/>
              </a:xfrm>
              <a:prstGeom prst="ellipse">
                <a:avLst/>
              </a:prstGeom>
              <a:solidFill>
                <a:srgbClr val="00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nvCxnSpPr>
            <p:spPr>
              <a:xfrm>
                <a:off x="6862897" y="4485756"/>
                <a:ext cx="2893" cy="830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Rectangle 56"/>
                  <p:cNvSpPr/>
                  <p:nvPr/>
                </p:nvSpPr>
                <p:spPr>
                  <a:xfrm>
                    <a:off x="6674384" y="4576614"/>
                    <a:ext cx="377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ea typeface="Dotum" panose="020B0600000101010101" pitchFamily="34" charset="-127"/>
                            </a:rPr>
                            <m:t>1</m:t>
                          </m:r>
                        </m:oMath>
                      </m:oMathPara>
                    </a14:m>
                    <a:endParaRPr lang="en-US"/>
                  </a:p>
                </p:txBody>
              </p:sp>
            </mc:Choice>
            <mc:Fallback xmlns="">
              <p:sp>
                <p:nvSpPr>
                  <p:cNvPr id="57" name="Rectangle 56"/>
                  <p:cNvSpPr>
                    <a:spLocks noRot="1" noChangeAspect="1" noMove="1" noResize="1" noEditPoints="1" noAdjustHandles="1" noChangeArrowheads="1" noChangeShapeType="1" noTextEdit="1"/>
                  </p:cNvSpPr>
                  <p:nvPr/>
                </p:nvSpPr>
                <p:spPr>
                  <a:xfrm>
                    <a:off x="6674384" y="4576614"/>
                    <a:ext cx="377026"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584028" y="4609080"/>
                    <a:ext cx="377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Dotum" panose="020B0600000101010101" pitchFamily="34" charset="-127"/>
                            </a:rPr>
                            <m:t>0</m:t>
                          </m:r>
                        </m:oMath>
                      </m:oMathPara>
                    </a14:m>
                    <a:endParaRPr lang="en-US"/>
                  </a:p>
                </p:txBody>
              </p:sp>
            </mc:Choice>
            <mc:Fallback xmlns="">
              <p:sp>
                <p:nvSpPr>
                  <p:cNvPr id="58" name="Rectangle 57"/>
                  <p:cNvSpPr>
                    <a:spLocks noRot="1" noChangeAspect="1" noMove="1" noResize="1" noEditPoints="1" noAdjustHandles="1" noChangeArrowheads="1" noChangeShapeType="1" noTextEdit="1"/>
                  </p:cNvSpPr>
                  <p:nvPr/>
                </p:nvSpPr>
                <p:spPr>
                  <a:xfrm>
                    <a:off x="4584028" y="4609080"/>
                    <a:ext cx="377026"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4114678" y="4126657"/>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5</m:t>
                              </m:r>
                            </m:sub>
                          </m:sSub>
                        </m:oMath>
                      </m:oMathPara>
                    </a14:m>
                    <a:endParaRPr lang="en-US"/>
                  </a:p>
                </p:txBody>
              </p:sp>
            </mc:Choice>
            <mc:Fallback xmlns="">
              <p:sp>
                <p:nvSpPr>
                  <p:cNvPr id="60" name="Rectangle 59"/>
                  <p:cNvSpPr>
                    <a:spLocks noRot="1" noChangeAspect="1" noMove="1" noResize="1" noEditPoints="1" noAdjustHandles="1" noChangeArrowheads="1" noChangeShapeType="1" noTextEdit="1"/>
                  </p:cNvSpPr>
                  <p:nvPr/>
                </p:nvSpPr>
                <p:spPr>
                  <a:xfrm>
                    <a:off x="4114678" y="4126657"/>
                    <a:ext cx="489173" cy="369332"/>
                  </a:xfrm>
                  <a:prstGeom prst="rect">
                    <a:avLst/>
                  </a:prstGeom>
                  <a:blipFill>
                    <a:blip r:embed="rId10"/>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5062532" y="4124508"/>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4</m:t>
                              </m:r>
                            </m:sub>
                          </m:sSub>
                        </m:oMath>
                      </m:oMathPara>
                    </a14:m>
                    <a:endParaRPr lang="en-US"/>
                  </a:p>
                </p:txBody>
              </p:sp>
            </mc:Choice>
            <mc:Fallback xmlns="">
              <p:sp>
                <p:nvSpPr>
                  <p:cNvPr id="61" name="Rectangle 60"/>
                  <p:cNvSpPr>
                    <a:spLocks noRot="1" noChangeAspect="1" noMove="1" noResize="1" noEditPoints="1" noAdjustHandles="1" noChangeArrowheads="1" noChangeShapeType="1" noTextEdit="1"/>
                  </p:cNvSpPr>
                  <p:nvPr/>
                </p:nvSpPr>
                <p:spPr>
                  <a:xfrm>
                    <a:off x="5062532" y="4124508"/>
                    <a:ext cx="489173"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5593045" y="4112725"/>
                    <a:ext cx="4891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rPr>
                                <m:t>𝑢</m:t>
                              </m:r>
                            </m:e>
                            <m:sub>
                              <m:r>
                                <a:rPr lang="en-US" sz="1800" b="0" i="1" smtClean="0">
                                  <a:latin typeface="Cambria Math" panose="02040503050406030204" pitchFamily="18" charset="0"/>
                                  <a:ea typeface="Dotum" panose="020B0600000101010101" pitchFamily="34" charset="-127"/>
                                </a:rPr>
                                <m:t>2</m:t>
                              </m:r>
                            </m:sub>
                          </m:sSub>
                        </m:oMath>
                      </m:oMathPara>
                    </a14:m>
                    <a:endParaRPr lang="en-US"/>
                  </a:p>
                </p:txBody>
              </p:sp>
            </mc:Choice>
            <mc:Fallback xmlns="">
              <p:sp>
                <p:nvSpPr>
                  <p:cNvPr id="62" name="Rectangle 61"/>
                  <p:cNvSpPr>
                    <a:spLocks noRot="1" noChangeAspect="1" noMove="1" noResize="1" noEditPoints="1" noAdjustHandles="1" noChangeArrowheads="1" noChangeShapeType="1" noTextEdit="1"/>
                  </p:cNvSpPr>
                  <p:nvPr/>
                </p:nvSpPr>
                <p:spPr>
                  <a:xfrm>
                    <a:off x="5593045" y="4112725"/>
                    <a:ext cx="489173"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p:cNvSpPr/>
                  <p:nvPr/>
                </p:nvSpPr>
                <p:spPr>
                  <a:xfrm>
                    <a:off x="3633022" y="4566844"/>
                    <a:ext cx="543739" cy="484876"/>
                  </a:xfrm>
                  <a:prstGeom prst="rect">
                    <a:avLst/>
                  </a:prstGeom>
                </p:spPr>
                <p:txBody>
                  <a:bodyPr wrap="none">
                    <a:spAutoFit/>
                  </a:bodyPr>
                  <a:lstStyle/>
                  <a:p>
                    <a14:m>
                      <m:oMath xmlns:m="http://schemas.openxmlformats.org/officeDocument/2006/math">
                        <m:r>
                          <a:rPr lang="vi-VN" sz="1800" i="1">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vi-VN" sz="1800" i="1">
                                <a:latin typeface="Cambria Math" panose="02040503050406030204" pitchFamily="18" charset="0"/>
                                <a:ea typeface="Dotum" panose="020B0600000101010101" pitchFamily="34" charset="-127"/>
                              </a:rPr>
                              <m:t>3</m:t>
                            </m:r>
                          </m:den>
                        </m:f>
                      </m:oMath>
                    </a14:m>
                    <a:r>
                      <a:rPr lang="en-US"/>
                      <a:t> </a:t>
                    </a:r>
                  </a:p>
                </p:txBody>
              </p:sp>
            </mc:Choice>
            <mc:Fallback xmlns="">
              <p:sp>
                <p:nvSpPr>
                  <p:cNvPr id="63" name="Rectangle 62"/>
                  <p:cNvSpPr>
                    <a:spLocks noRot="1" noChangeAspect="1" noMove="1" noResize="1" noEditPoints="1" noAdjustHandles="1" noChangeArrowheads="1" noChangeShapeType="1" noTextEdit="1"/>
                  </p:cNvSpPr>
                  <p:nvPr/>
                </p:nvSpPr>
                <p:spPr>
                  <a:xfrm>
                    <a:off x="3633022" y="4566844"/>
                    <a:ext cx="543739" cy="484876"/>
                  </a:xfrm>
                  <a:prstGeom prst="rect">
                    <a:avLst/>
                  </a:prstGeom>
                  <a:blipFill>
                    <a:blip r:embed="rId13"/>
                    <a:stretch>
                      <a:fillRect b="-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p:cNvSpPr/>
                  <p:nvPr/>
                </p:nvSpPr>
                <p:spPr>
                  <a:xfrm>
                    <a:off x="3998913" y="4568277"/>
                    <a:ext cx="543739" cy="485197"/>
                  </a:xfrm>
                  <a:prstGeom prst="rect">
                    <a:avLst/>
                  </a:prstGeom>
                </p:spPr>
                <p:txBody>
                  <a:bodyPr wrap="none">
                    <a:spAutoFit/>
                  </a:bodyPr>
                  <a:lstStyle/>
                  <a:p>
                    <a14:m>
                      <m:oMath xmlns:m="http://schemas.openxmlformats.org/officeDocument/2006/math">
                        <m:r>
                          <a:rPr lang="vi-VN" sz="1800" i="1" smtClean="0">
                            <a:latin typeface="Cambria Math" panose="02040503050406030204" pitchFamily="18" charset="0"/>
                            <a:ea typeface="Dotum" panose="020B0600000101010101" pitchFamily="34" charset="-127"/>
                          </a:rPr>
                          <m:t>−</m:t>
                        </m:r>
                        <m:f>
                          <m:fPr>
                            <m:ctrlPr>
                              <a:rPr lang="en-US" sz="1800" i="1">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en-US" sz="1800" b="0" i="1" smtClean="0">
                                <a:latin typeface="Cambria Math" panose="02040503050406030204" pitchFamily="18" charset="0"/>
                                <a:ea typeface="Dotum" panose="020B0600000101010101" pitchFamily="34" charset="-127"/>
                              </a:rPr>
                              <m:t>5</m:t>
                            </m:r>
                          </m:den>
                        </m:f>
                      </m:oMath>
                    </a14:m>
                    <a:r>
                      <a:rPr lang="en-US"/>
                      <a:t> </a:t>
                    </a:r>
                  </a:p>
                </p:txBody>
              </p:sp>
            </mc:Choice>
            <mc:Fallback xmlns="">
              <p:sp>
                <p:nvSpPr>
                  <p:cNvPr id="64" name="Rectangle 63"/>
                  <p:cNvSpPr>
                    <a:spLocks noRot="1" noChangeAspect="1" noMove="1" noResize="1" noEditPoints="1" noAdjustHandles="1" noChangeArrowheads="1" noChangeShapeType="1" noTextEdit="1"/>
                  </p:cNvSpPr>
                  <p:nvPr/>
                </p:nvSpPr>
                <p:spPr>
                  <a:xfrm>
                    <a:off x="3998913" y="4568277"/>
                    <a:ext cx="543739" cy="485197"/>
                  </a:xfrm>
                  <a:prstGeom prst="rect">
                    <a:avLst/>
                  </a:prstGeom>
                  <a:blipFill>
                    <a:blip r:embed="rId14"/>
                    <a:stretch>
                      <a:fillRect b="-25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5187277" y="4578546"/>
                    <a:ext cx="332142" cy="483466"/>
                  </a:xfrm>
                  <a:prstGeom prst="rect">
                    <a:avLst/>
                  </a:prstGeom>
                </p:spPr>
                <p:txBody>
                  <a:bodyPr wrap="none">
                    <a:spAutoFit/>
                  </a:bodyPr>
                  <a:lstStyle/>
                  <a:p>
                    <a14:m>
                      <m:oMath xmlns:m="http://schemas.openxmlformats.org/officeDocument/2006/math">
                        <m:f>
                          <m:fPr>
                            <m:ctrlPr>
                              <a:rPr lang="en-US" sz="1800" i="1" smtClean="0">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en-US" sz="1800" b="0" i="1" smtClean="0">
                                <a:latin typeface="Cambria Math" panose="02040503050406030204" pitchFamily="18" charset="0"/>
                                <a:ea typeface="Dotum" panose="020B0600000101010101" pitchFamily="34" charset="-127"/>
                              </a:rPr>
                              <m:t>4</m:t>
                            </m:r>
                          </m:den>
                        </m:f>
                      </m:oMath>
                    </a14:m>
                    <a:r>
                      <a:rPr lang="en-US"/>
                      <a:t> </a:t>
                    </a:r>
                  </a:p>
                </p:txBody>
              </p:sp>
            </mc:Choice>
            <mc:Fallback xmlns="">
              <p:sp>
                <p:nvSpPr>
                  <p:cNvPr id="65" name="Rectangle 64"/>
                  <p:cNvSpPr>
                    <a:spLocks noRot="1" noChangeAspect="1" noMove="1" noResize="1" noEditPoints="1" noAdjustHandles="1" noChangeArrowheads="1" noChangeShapeType="1" noTextEdit="1"/>
                  </p:cNvSpPr>
                  <p:nvPr/>
                </p:nvSpPr>
                <p:spPr>
                  <a:xfrm>
                    <a:off x="5187277" y="4578546"/>
                    <a:ext cx="332142" cy="483466"/>
                  </a:xfrm>
                  <a:prstGeom prst="rect">
                    <a:avLst/>
                  </a:prstGeom>
                  <a:blipFill>
                    <a:blip r:embed="rId15"/>
                    <a:stretch>
                      <a:fillRect b="-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5700918" y="4570260"/>
                    <a:ext cx="332142" cy="483466"/>
                  </a:xfrm>
                  <a:prstGeom prst="rect">
                    <a:avLst/>
                  </a:prstGeom>
                </p:spPr>
                <p:txBody>
                  <a:bodyPr wrap="none">
                    <a:spAutoFit/>
                  </a:bodyPr>
                  <a:lstStyle/>
                  <a:p>
                    <a14:m>
                      <m:oMath xmlns:m="http://schemas.openxmlformats.org/officeDocument/2006/math">
                        <m:f>
                          <m:fPr>
                            <m:ctrlPr>
                              <a:rPr lang="en-US" sz="1800" i="1" smtClean="0">
                                <a:latin typeface="Cambria Math" panose="02040503050406030204" pitchFamily="18" charset="0"/>
                                <a:ea typeface="Dotum" panose="020B0600000101010101" pitchFamily="34" charset="-127"/>
                              </a:rPr>
                            </m:ctrlPr>
                          </m:fPr>
                          <m:num>
                            <m:r>
                              <a:rPr lang="vi-VN" sz="1800" i="1">
                                <a:latin typeface="Cambria Math" panose="02040503050406030204" pitchFamily="18" charset="0"/>
                                <a:ea typeface="Dotum" panose="020B0600000101010101" pitchFamily="34" charset="-127"/>
                              </a:rPr>
                              <m:t>1</m:t>
                            </m:r>
                          </m:num>
                          <m:den>
                            <m:r>
                              <a:rPr lang="en-US" sz="1800" b="0" i="1" smtClean="0">
                                <a:latin typeface="Cambria Math" panose="02040503050406030204" pitchFamily="18" charset="0"/>
                                <a:ea typeface="Dotum" panose="020B0600000101010101" pitchFamily="34" charset="-127"/>
                              </a:rPr>
                              <m:t>2</m:t>
                            </m:r>
                          </m:den>
                        </m:f>
                      </m:oMath>
                    </a14:m>
                    <a:r>
                      <a:rPr lang="en-US"/>
                      <a:t> </a:t>
                    </a:r>
                  </a:p>
                </p:txBody>
              </p:sp>
            </mc:Choice>
            <mc:Fallback xmlns="">
              <p:sp>
                <p:nvSpPr>
                  <p:cNvPr id="66" name="Rectangle 65"/>
                  <p:cNvSpPr>
                    <a:spLocks noRot="1" noChangeAspect="1" noMove="1" noResize="1" noEditPoints="1" noAdjustHandles="1" noChangeArrowheads="1" noChangeShapeType="1" noTextEdit="1"/>
                  </p:cNvSpPr>
                  <p:nvPr/>
                </p:nvSpPr>
                <p:spPr>
                  <a:xfrm>
                    <a:off x="5700918" y="4570260"/>
                    <a:ext cx="332142" cy="483466"/>
                  </a:xfrm>
                  <a:prstGeom prst="rect">
                    <a:avLst/>
                  </a:prstGeom>
                  <a:blipFill>
                    <a:blip r:embed="rId16"/>
                    <a:stretch>
                      <a:fillRect b="-2532"/>
                    </a:stretch>
                  </a:blipFill>
                </p:spPr>
                <p:txBody>
                  <a:bodyPr/>
                  <a:lstStyle/>
                  <a:p>
                    <a:r>
                      <a:rPr lang="en-US">
                        <a:noFill/>
                      </a:rPr>
                      <a:t> </a:t>
                    </a:r>
                  </a:p>
                </p:txBody>
              </p:sp>
            </mc:Fallback>
          </mc:AlternateContent>
        </p:grpSp>
      </p:gr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randombar(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up)">
                                      <p:cBhvr>
                                        <p:cTn id="35" dur="500"/>
                                        <p:tgtEl>
                                          <p:spTgt spid="3">
                                            <p:txEl>
                                              <p:pRg st="2" end="2"/>
                                            </p:txEl>
                                          </p:spTgt>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up)">
                                      <p:cBhvr>
                                        <p:cTn id="3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4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alpha val="60000"/>
          </a:schemeClr>
        </a:solidFill>
        <a:effectLst/>
      </p:bgPr>
    </p:bg>
    <p:spTree>
      <p:nvGrpSpPr>
        <p:cNvPr id="1" name="Shape 395"/>
        <p:cNvGrpSpPr/>
        <p:nvPr/>
      </p:nvGrpSpPr>
      <p:grpSpPr>
        <a:xfrm>
          <a:off x="0" y="0"/>
          <a:ext cx="0" cy="0"/>
          <a:chOff x="0" y="0"/>
          <a:chExt cx="0" cy="0"/>
        </a:xfrm>
      </p:grpSpPr>
      <p:sp>
        <p:nvSpPr>
          <p:cNvPr id="11" name="Google Shape;2829;p39"/>
          <p:cNvSpPr/>
          <p:nvPr/>
        </p:nvSpPr>
        <p:spPr>
          <a:xfrm>
            <a:off x="235455" y="166676"/>
            <a:ext cx="936277" cy="501236"/>
          </a:xfrm>
          <a:prstGeom prst="roundRect">
            <a:avLst>
              <a:gd name="adj" fmla="val 50000"/>
            </a:avLst>
          </a:prstGeom>
          <a:solidFill>
            <a:srgbClr val="FFDF79"/>
          </a:solidFill>
          <a:ln w="9525" cap="flat" cmpd="sng">
            <a:solidFill>
              <a:srgbClr val="4657B0"/>
            </a:solidFill>
            <a:prstDash val="solid"/>
            <a:round/>
            <a:headEnd type="none" w="sm" len="sm"/>
            <a:tailEnd type="none" w="sm" len="sm"/>
          </a:ln>
          <a:effectLst>
            <a:outerShdw dist="38100" dir="2940000" algn="bl" rotWithShape="0">
              <a:srgbClr val="4657B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363636"/>
                </a:solidFill>
                <a:effectLst/>
                <a:uLnTx/>
                <a:uFillTx/>
                <a:latin typeface="Arial"/>
                <a:ea typeface="Bad Script"/>
                <a:cs typeface="Bad Script"/>
                <a:sym typeface="Bad Script"/>
              </a:rPr>
              <a:t>H</a:t>
            </a:r>
            <a:r>
              <a:rPr kumimoji="0" lang="en" sz="2000" b="1" i="0" u="none" strike="noStrike" kern="0" cap="none" spc="0" normalizeH="0" baseline="0" noProof="0">
                <a:ln>
                  <a:noFill/>
                </a:ln>
                <a:solidFill>
                  <a:srgbClr val="363636"/>
                </a:solidFill>
                <a:effectLst/>
                <a:uLnTx/>
                <a:uFillTx/>
                <a:latin typeface="Arial"/>
                <a:ea typeface="Bad Script"/>
                <a:cs typeface="Bad Script"/>
                <a:sym typeface="Bad Script"/>
              </a:rPr>
              <a:t>Đ1</a:t>
            </a:r>
            <a:endParaRPr kumimoji="0" sz="2000" b="1" i="0" u="none" strike="noStrike" kern="0" cap="none" spc="0" normalizeH="0" baseline="0" noProof="0">
              <a:ln>
                <a:noFill/>
              </a:ln>
              <a:solidFill>
                <a:srgbClr val="363636"/>
              </a:solidFill>
              <a:effectLst/>
              <a:uLnTx/>
              <a:uFillTx/>
              <a:latin typeface="Arial"/>
              <a:ea typeface="Bad Script"/>
              <a:cs typeface="Bad Script"/>
              <a:sym typeface="Bad Script"/>
            </a:endParaRPr>
          </a:p>
        </p:txBody>
      </p:sp>
      <p:sp>
        <p:nvSpPr>
          <p:cNvPr id="12" name="TextBox 11"/>
          <p:cNvSpPr txBox="1"/>
          <p:nvPr/>
        </p:nvSpPr>
        <p:spPr>
          <a:xfrm>
            <a:off x="1258978" y="166676"/>
            <a:ext cx="4426357" cy="55399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C00000"/>
                </a:solidFill>
                <a:effectLst/>
                <a:uLnTx/>
                <a:uFillTx/>
                <a:latin typeface="Arial" panose="020B0604020202020204" pitchFamily="34" charset="0"/>
                <a:cs typeface="Arial"/>
                <a:sym typeface="Arial"/>
              </a:rPr>
              <a:t>Nhận biết dãy số có giới hạn là 0</a:t>
            </a:r>
          </a:p>
        </p:txBody>
      </p:sp>
      <p:grpSp>
        <p:nvGrpSpPr>
          <p:cNvPr id="20" name="Google Shape;424;p35"/>
          <p:cNvGrpSpPr/>
          <p:nvPr/>
        </p:nvGrpSpPr>
        <p:grpSpPr>
          <a:xfrm rot="-899976">
            <a:off x="8184501" y="87955"/>
            <a:ext cx="1006257" cy="1079768"/>
            <a:chOff x="863425" y="2507500"/>
            <a:chExt cx="471750" cy="505150"/>
          </a:xfrm>
        </p:grpSpPr>
        <p:sp>
          <p:nvSpPr>
            <p:cNvPr id="21" name="Google Shape;425;p35"/>
            <p:cNvSpPr/>
            <p:nvPr/>
          </p:nvSpPr>
          <p:spPr>
            <a:xfrm>
              <a:off x="885950" y="2524875"/>
              <a:ext cx="449225" cy="487775"/>
            </a:xfrm>
            <a:custGeom>
              <a:avLst/>
              <a:gdLst/>
              <a:ahLst/>
              <a:cxnLst/>
              <a:rect l="l" t="t" r="r" b="b"/>
              <a:pathLst>
                <a:path w="17969" h="19511" extrusionOk="0">
                  <a:moveTo>
                    <a:pt x="14409" y="0"/>
                  </a:moveTo>
                  <a:cubicBezTo>
                    <a:pt x="14406" y="0"/>
                    <a:pt x="14403" y="0"/>
                    <a:pt x="14401" y="1"/>
                  </a:cubicBezTo>
                  <a:lnTo>
                    <a:pt x="41" y="3088"/>
                  </a:lnTo>
                  <a:cubicBezTo>
                    <a:pt x="17" y="3092"/>
                    <a:pt x="1" y="3116"/>
                    <a:pt x="7" y="3142"/>
                  </a:cubicBezTo>
                  <a:lnTo>
                    <a:pt x="3516" y="19475"/>
                  </a:lnTo>
                  <a:cubicBezTo>
                    <a:pt x="3522" y="19495"/>
                    <a:pt x="3540" y="19510"/>
                    <a:pt x="3560" y="19510"/>
                  </a:cubicBezTo>
                  <a:cubicBezTo>
                    <a:pt x="3564" y="19510"/>
                    <a:pt x="3567" y="19510"/>
                    <a:pt x="3570" y="19509"/>
                  </a:cubicBezTo>
                  <a:lnTo>
                    <a:pt x="17930" y="16422"/>
                  </a:lnTo>
                  <a:cubicBezTo>
                    <a:pt x="17954" y="16418"/>
                    <a:pt x="17969" y="16394"/>
                    <a:pt x="17964" y="16370"/>
                  </a:cubicBezTo>
                  <a:lnTo>
                    <a:pt x="14453" y="35"/>
                  </a:lnTo>
                  <a:cubicBezTo>
                    <a:pt x="14449" y="14"/>
                    <a:pt x="14430" y="0"/>
                    <a:pt x="1440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426;p35"/>
            <p:cNvSpPr/>
            <p:nvPr/>
          </p:nvSpPr>
          <p:spPr>
            <a:xfrm>
              <a:off x="863425" y="2507500"/>
              <a:ext cx="457100" cy="497675"/>
            </a:xfrm>
            <a:custGeom>
              <a:avLst/>
              <a:gdLst/>
              <a:ahLst/>
              <a:cxnLst/>
              <a:rect l="l" t="t" r="r" b="b"/>
              <a:pathLst>
                <a:path w="18284" h="19907" extrusionOk="0">
                  <a:moveTo>
                    <a:pt x="14442" y="379"/>
                  </a:moveTo>
                  <a:lnTo>
                    <a:pt x="17906" y="16489"/>
                  </a:lnTo>
                  <a:lnTo>
                    <a:pt x="3770" y="19528"/>
                  </a:lnTo>
                  <a:lnTo>
                    <a:pt x="338" y="3563"/>
                  </a:lnTo>
                  <a:cubicBezTo>
                    <a:pt x="329" y="3526"/>
                    <a:pt x="336" y="3485"/>
                    <a:pt x="359" y="3453"/>
                  </a:cubicBezTo>
                  <a:cubicBezTo>
                    <a:pt x="380" y="3420"/>
                    <a:pt x="413" y="3396"/>
                    <a:pt x="452" y="3388"/>
                  </a:cubicBezTo>
                  <a:lnTo>
                    <a:pt x="14442" y="379"/>
                  </a:lnTo>
                  <a:close/>
                  <a:moveTo>
                    <a:pt x="14687" y="1"/>
                  </a:moveTo>
                  <a:lnTo>
                    <a:pt x="384" y="3076"/>
                  </a:lnTo>
                  <a:cubicBezTo>
                    <a:pt x="263" y="3103"/>
                    <a:pt x="159" y="3174"/>
                    <a:pt x="91" y="3279"/>
                  </a:cubicBezTo>
                  <a:cubicBezTo>
                    <a:pt x="24" y="3384"/>
                    <a:pt x="0" y="3509"/>
                    <a:pt x="27" y="3630"/>
                  </a:cubicBezTo>
                  <a:lnTo>
                    <a:pt x="3527" y="19906"/>
                  </a:lnTo>
                  <a:lnTo>
                    <a:pt x="18284" y="16734"/>
                  </a:lnTo>
                  <a:lnTo>
                    <a:pt x="1468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427;p35"/>
            <p:cNvSpPr/>
            <p:nvPr/>
          </p:nvSpPr>
          <p:spPr>
            <a:xfrm>
              <a:off x="927125" y="2578225"/>
              <a:ext cx="320650" cy="188325"/>
            </a:xfrm>
            <a:custGeom>
              <a:avLst/>
              <a:gdLst/>
              <a:ahLst/>
              <a:cxnLst/>
              <a:rect l="l" t="t" r="r" b="b"/>
              <a:pathLst>
                <a:path w="12826" h="7533" extrusionOk="0">
                  <a:moveTo>
                    <a:pt x="11749" y="0"/>
                  </a:moveTo>
                  <a:lnTo>
                    <a:pt x="1" y="2525"/>
                  </a:lnTo>
                  <a:lnTo>
                    <a:pt x="1077" y="7533"/>
                  </a:lnTo>
                  <a:lnTo>
                    <a:pt x="12825" y="5008"/>
                  </a:lnTo>
                  <a:lnTo>
                    <a:pt x="1174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428;p35"/>
            <p:cNvSpPr/>
            <p:nvPr/>
          </p:nvSpPr>
          <p:spPr>
            <a:xfrm>
              <a:off x="905975" y="2564125"/>
              <a:ext cx="330100" cy="197800"/>
            </a:xfrm>
            <a:custGeom>
              <a:avLst/>
              <a:gdLst/>
              <a:ahLst/>
              <a:cxnLst/>
              <a:rect l="l" t="t" r="r" b="b"/>
              <a:pathLst>
                <a:path w="13204" h="7912" extrusionOk="0">
                  <a:moveTo>
                    <a:pt x="11815" y="377"/>
                  </a:moveTo>
                  <a:lnTo>
                    <a:pt x="12825" y="5074"/>
                  </a:lnTo>
                  <a:lnTo>
                    <a:pt x="1388" y="7533"/>
                  </a:lnTo>
                  <a:lnTo>
                    <a:pt x="379" y="2836"/>
                  </a:lnTo>
                  <a:lnTo>
                    <a:pt x="11815" y="377"/>
                  </a:lnTo>
                  <a:close/>
                  <a:moveTo>
                    <a:pt x="12060" y="1"/>
                  </a:moveTo>
                  <a:lnTo>
                    <a:pt x="1" y="2593"/>
                  </a:lnTo>
                  <a:lnTo>
                    <a:pt x="1144" y="7911"/>
                  </a:lnTo>
                  <a:lnTo>
                    <a:pt x="13203" y="5318"/>
                  </a:lnTo>
                  <a:lnTo>
                    <a:pt x="120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429;p35"/>
            <p:cNvSpPr/>
            <p:nvPr/>
          </p:nvSpPr>
          <p:spPr>
            <a:xfrm>
              <a:off x="944225" y="2792625"/>
              <a:ext cx="79650" cy="79700"/>
            </a:xfrm>
            <a:custGeom>
              <a:avLst/>
              <a:gdLst/>
              <a:ahLst/>
              <a:cxnLst/>
              <a:rect l="l" t="t" r="r" b="b"/>
              <a:pathLst>
                <a:path w="3186" h="3188" extrusionOk="0">
                  <a:moveTo>
                    <a:pt x="2378" y="378"/>
                  </a:moveTo>
                  <a:lnTo>
                    <a:pt x="2807" y="2378"/>
                  </a:lnTo>
                  <a:lnTo>
                    <a:pt x="807" y="2809"/>
                  </a:lnTo>
                  <a:lnTo>
                    <a:pt x="378" y="809"/>
                  </a:lnTo>
                  <a:lnTo>
                    <a:pt x="2378" y="378"/>
                  </a:lnTo>
                  <a:close/>
                  <a:moveTo>
                    <a:pt x="2622" y="0"/>
                  </a:moveTo>
                  <a:lnTo>
                    <a:pt x="0" y="564"/>
                  </a:lnTo>
                  <a:lnTo>
                    <a:pt x="564" y="3187"/>
                  </a:lnTo>
                  <a:lnTo>
                    <a:pt x="3186" y="2624"/>
                  </a:lnTo>
                  <a:lnTo>
                    <a:pt x="2622"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430;p35"/>
            <p:cNvSpPr/>
            <p:nvPr/>
          </p:nvSpPr>
          <p:spPr>
            <a:xfrm>
              <a:off x="1022025" y="2775900"/>
              <a:ext cx="79650" cy="79675"/>
            </a:xfrm>
            <a:custGeom>
              <a:avLst/>
              <a:gdLst/>
              <a:ahLst/>
              <a:cxnLst/>
              <a:rect l="l" t="t" r="r" b="b"/>
              <a:pathLst>
                <a:path w="3186" h="3187" extrusionOk="0">
                  <a:moveTo>
                    <a:pt x="2379" y="378"/>
                  </a:moveTo>
                  <a:lnTo>
                    <a:pt x="2809" y="2379"/>
                  </a:lnTo>
                  <a:lnTo>
                    <a:pt x="808" y="2808"/>
                  </a:lnTo>
                  <a:lnTo>
                    <a:pt x="379" y="808"/>
                  </a:lnTo>
                  <a:lnTo>
                    <a:pt x="2379" y="378"/>
                  </a:lnTo>
                  <a:close/>
                  <a:moveTo>
                    <a:pt x="2622" y="1"/>
                  </a:moveTo>
                  <a:lnTo>
                    <a:pt x="0" y="565"/>
                  </a:lnTo>
                  <a:lnTo>
                    <a:pt x="564" y="3187"/>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431;p35"/>
            <p:cNvSpPr/>
            <p:nvPr/>
          </p:nvSpPr>
          <p:spPr>
            <a:xfrm>
              <a:off x="1099825" y="2759175"/>
              <a:ext cx="79700" cy="79700"/>
            </a:xfrm>
            <a:custGeom>
              <a:avLst/>
              <a:gdLst/>
              <a:ahLst/>
              <a:cxnLst/>
              <a:rect l="l" t="t" r="r" b="b"/>
              <a:pathLst>
                <a:path w="3188" h="3188" extrusionOk="0">
                  <a:moveTo>
                    <a:pt x="2379" y="378"/>
                  </a:moveTo>
                  <a:lnTo>
                    <a:pt x="2810" y="2379"/>
                  </a:lnTo>
                  <a:lnTo>
                    <a:pt x="809" y="2809"/>
                  </a:lnTo>
                  <a:lnTo>
                    <a:pt x="379" y="807"/>
                  </a:lnTo>
                  <a:lnTo>
                    <a:pt x="2379" y="378"/>
                  </a:lnTo>
                  <a:close/>
                  <a:moveTo>
                    <a:pt x="2623" y="0"/>
                  </a:moveTo>
                  <a:lnTo>
                    <a:pt x="1" y="564"/>
                  </a:lnTo>
                  <a:lnTo>
                    <a:pt x="564" y="3187"/>
                  </a:lnTo>
                  <a:lnTo>
                    <a:pt x="3188" y="2622"/>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432;p35"/>
            <p:cNvSpPr/>
            <p:nvPr/>
          </p:nvSpPr>
          <p:spPr>
            <a:xfrm>
              <a:off x="960625" y="2868925"/>
              <a:ext cx="79650" cy="79675"/>
            </a:xfrm>
            <a:custGeom>
              <a:avLst/>
              <a:gdLst/>
              <a:ahLst/>
              <a:cxnLst/>
              <a:rect l="l" t="t" r="r" b="b"/>
              <a:pathLst>
                <a:path w="3186" h="3187" extrusionOk="0">
                  <a:moveTo>
                    <a:pt x="2379" y="379"/>
                  </a:moveTo>
                  <a:lnTo>
                    <a:pt x="2808" y="2379"/>
                  </a:lnTo>
                  <a:lnTo>
                    <a:pt x="808" y="2808"/>
                  </a:lnTo>
                  <a:lnTo>
                    <a:pt x="378" y="808"/>
                  </a:lnTo>
                  <a:lnTo>
                    <a:pt x="2379" y="379"/>
                  </a:lnTo>
                  <a:close/>
                  <a:moveTo>
                    <a:pt x="2622" y="1"/>
                  </a:moveTo>
                  <a:lnTo>
                    <a:pt x="0" y="564"/>
                  </a:lnTo>
                  <a:lnTo>
                    <a:pt x="564" y="3186"/>
                  </a:lnTo>
                  <a:lnTo>
                    <a:pt x="3186" y="2623"/>
                  </a:lnTo>
                  <a:lnTo>
                    <a:pt x="262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433;p35"/>
            <p:cNvSpPr/>
            <p:nvPr/>
          </p:nvSpPr>
          <p:spPr>
            <a:xfrm>
              <a:off x="1038425" y="2852175"/>
              <a:ext cx="79675" cy="79725"/>
            </a:xfrm>
            <a:custGeom>
              <a:avLst/>
              <a:gdLst/>
              <a:ahLst/>
              <a:cxnLst/>
              <a:rect l="l" t="t" r="r" b="b"/>
              <a:pathLst>
                <a:path w="3187" h="3189" extrusionOk="0">
                  <a:moveTo>
                    <a:pt x="2379" y="379"/>
                  </a:moveTo>
                  <a:lnTo>
                    <a:pt x="2808" y="2379"/>
                  </a:lnTo>
                  <a:lnTo>
                    <a:pt x="808" y="2810"/>
                  </a:lnTo>
                  <a:lnTo>
                    <a:pt x="379" y="808"/>
                  </a:lnTo>
                  <a:lnTo>
                    <a:pt x="2379" y="379"/>
                  </a:lnTo>
                  <a:close/>
                  <a:moveTo>
                    <a:pt x="2623" y="1"/>
                  </a:moveTo>
                  <a:lnTo>
                    <a:pt x="1" y="565"/>
                  </a:lnTo>
                  <a:lnTo>
                    <a:pt x="564" y="3188"/>
                  </a:lnTo>
                  <a:lnTo>
                    <a:pt x="3186" y="2623"/>
                  </a:lnTo>
                  <a:lnTo>
                    <a:pt x="26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434;p35"/>
            <p:cNvSpPr/>
            <p:nvPr/>
          </p:nvSpPr>
          <p:spPr>
            <a:xfrm>
              <a:off x="1116225" y="2835450"/>
              <a:ext cx="79675" cy="79700"/>
            </a:xfrm>
            <a:custGeom>
              <a:avLst/>
              <a:gdLst/>
              <a:ahLst/>
              <a:cxnLst/>
              <a:rect l="l" t="t" r="r" b="b"/>
              <a:pathLst>
                <a:path w="3187" h="3188" extrusionOk="0">
                  <a:moveTo>
                    <a:pt x="2379" y="378"/>
                  </a:moveTo>
                  <a:lnTo>
                    <a:pt x="2810" y="2379"/>
                  </a:lnTo>
                  <a:lnTo>
                    <a:pt x="810" y="2809"/>
                  </a:lnTo>
                  <a:lnTo>
                    <a:pt x="379" y="809"/>
                  </a:lnTo>
                  <a:lnTo>
                    <a:pt x="2379" y="378"/>
                  </a:lnTo>
                  <a:close/>
                  <a:moveTo>
                    <a:pt x="2623" y="0"/>
                  </a:moveTo>
                  <a:lnTo>
                    <a:pt x="1" y="565"/>
                  </a:lnTo>
                  <a:lnTo>
                    <a:pt x="564" y="3187"/>
                  </a:lnTo>
                  <a:lnTo>
                    <a:pt x="3186" y="2624"/>
                  </a:lnTo>
                  <a:lnTo>
                    <a:pt x="262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435;p35"/>
            <p:cNvSpPr/>
            <p:nvPr/>
          </p:nvSpPr>
          <p:spPr>
            <a:xfrm>
              <a:off x="1177625" y="2741900"/>
              <a:ext cx="98575" cy="156500"/>
            </a:xfrm>
            <a:custGeom>
              <a:avLst/>
              <a:gdLst/>
              <a:ahLst/>
              <a:cxnLst/>
              <a:rect l="l" t="t" r="r" b="b"/>
              <a:pathLst>
                <a:path w="3943" h="6260" extrusionOk="0">
                  <a:moveTo>
                    <a:pt x="2478" y="379"/>
                  </a:moveTo>
                  <a:lnTo>
                    <a:pt x="3565" y="5431"/>
                  </a:lnTo>
                  <a:lnTo>
                    <a:pt x="1466" y="5881"/>
                  </a:lnTo>
                  <a:lnTo>
                    <a:pt x="379" y="830"/>
                  </a:lnTo>
                  <a:lnTo>
                    <a:pt x="2478" y="379"/>
                  </a:lnTo>
                  <a:close/>
                  <a:moveTo>
                    <a:pt x="2723" y="1"/>
                  </a:moveTo>
                  <a:lnTo>
                    <a:pt x="1" y="587"/>
                  </a:lnTo>
                  <a:lnTo>
                    <a:pt x="1221" y="6260"/>
                  </a:lnTo>
                  <a:lnTo>
                    <a:pt x="3943" y="5675"/>
                  </a:lnTo>
                  <a:lnTo>
                    <a:pt x="2723"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2" name="Google Shape;436;p35"/>
          <p:cNvGrpSpPr/>
          <p:nvPr/>
        </p:nvGrpSpPr>
        <p:grpSpPr>
          <a:xfrm>
            <a:off x="8603182" y="4345172"/>
            <a:ext cx="629263" cy="795370"/>
            <a:chOff x="443025" y="893050"/>
            <a:chExt cx="445125" cy="504050"/>
          </a:xfrm>
        </p:grpSpPr>
        <p:sp>
          <p:nvSpPr>
            <p:cNvPr id="33" name="Google Shape;437;p35"/>
            <p:cNvSpPr/>
            <p:nvPr/>
          </p:nvSpPr>
          <p:spPr>
            <a:xfrm>
              <a:off x="476775" y="957400"/>
              <a:ext cx="409350" cy="439700"/>
            </a:xfrm>
            <a:custGeom>
              <a:avLst/>
              <a:gdLst/>
              <a:ahLst/>
              <a:cxnLst/>
              <a:rect l="l" t="t" r="r" b="b"/>
              <a:pathLst>
                <a:path w="16374" h="17588" extrusionOk="0">
                  <a:moveTo>
                    <a:pt x="3378" y="0"/>
                  </a:moveTo>
                  <a:lnTo>
                    <a:pt x="0" y="15639"/>
                  </a:lnTo>
                  <a:lnTo>
                    <a:pt x="8536" y="17484"/>
                  </a:lnTo>
                  <a:cubicBezTo>
                    <a:pt x="8860" y="17554"/>
                    <a:pt x="9184" y="17588"/>
                    <a:pt x="9504" y="17588"/>
                  </a:cubicBezTo>
                  <a:cubicBezTo>
                    <a:pt x="11605" y="17588"/>
                    <a:pt x="13496" y="16127"/>
                    <a:pt x="13958" y="13989"/>
                  </a:cubicBezTo>
                  <a:lnTo>
                    <a:pt x="16373" y="2808"/>
                  </a:lnTo>
                  <a:lnTo>
                    <a:pt x="337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438;p35"/>
            <p:cNvSpPr/>
            <p:nvPr/>
          </p:nvSpPr>
          <p:spPr>
            <a:xfrm>
              <a:off x="671800" y="1266075"/>
              <a:ext cx="146375" cy="105150"/>
            </a:xfrm>
            <a:custGeom>
              <a:avLst/>
              <a:gdLst/>
              <a:ahLst/>
              <a:cxnLst/>
              <a:rect l="l" t="t" r="r" b="b"/>
              <a:pathLst>
                <a:path w="5855" h="4206" extrusionOk="0">
                  <a:moveTo>
                    <a:pt x="1505" y="1"/>
                  </a:moveTo>
                  <a:lnTo>
                    <a:pt x="1497" y="134"/>
                  </a:lnTo>
                  <a:cubicBezTo>
                    <a:pt x="1425" y="1395"/>
                    <a:pt x="1010" y="2614"/>
                    <a:pt x="298" y="3659"/>
                  </a:cubicBezTo>
                  <a:lnTo>
                    <a:pt x="1" y="4094"/>
                  </a:lnTo>
                  <a:cubicBezTo>
                    <a:pt x="351" y="4169"/>
                    <a:pt x="701" y="4206"/>
                    <a:pt x="1045" y="4206"/>
                  </a:cubicBezTo>
                  <a:cubicBezTo>
                    <a:pt x="3314" y="4206"/>
                    <a:pt x="5356" y="2628"/>
                    <a:pt x="5855" y="319"/>
                  </a:cubicBezTo>
                  <a:lnTo>
                    <a:pt x="5855" y="319"/>
                  </a:lnTo>
                  <a:lnTo>
                    <a:pt x="5248" y="419"/>
                  </a:lnTo>
                  <a:cubicBezTo>
                    <a:pt x="4874" y="481"/>
                    <a:pt x="4498" y="511"/>
                    <a:pt x="4123" y="511"/>
                  </a:cubicBezTo>
                  <a:cubicBezTo>
                    <a:pt x="3628" y="511"/>
                    <a:pt x="3135" y="458"/>
                    <a:pt x="2651" y="354"/>
                  </a:cubicBezTo>
                  <a:cubicBezTo>
                    <a:pt x="2263" y="270"/>
                    <a:pt x="1878" y="152"/>
                    <a:pt x="1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439;p35"/>
            <p:cNvSpPr/>
            <p:nvPr/>
          </p:nvSpPr>
          <p:spPr>
            <a:xfrm>
              <a:off x="665650" y="1260700"/>
              <a:ext cx="157325" cy="114275"/>
            </a:xfrm>
            <a:custGeom>
              <a:avLst/>
              <a:gdLst/>
              <a:ahLst/>
              <a:cxnLst/>
              <a:rect l="l" t="t" r="r" b="b"/>
              <a:pathLst>
                <a:path w="6293" h="4571" extrusionOk="0">
                  <a:moveTo>
                    <a:pt x="1887" y="427"/>
                  </a:moveTo>
                  <a:cubicBezTo>
                    <a:pt x="2205" y="545"/>
                    <a:pt x="2534" y="642"/>
                    <a:pt x="2866" y="714"/>
                  </a:cubicBezTo>
                  <a:cubicBezTo>
                    <a:pt x="3364" y="821"/>
                    <a:pt x="3868" y="875"/>
                    <a:pt x="4371" y="875"/>
                  </a:cubicBezTo>
                  <a:cubicBezTo>
                    <a:pt x="4754" y="875"/>
                    <a:pt x="5136" y="843"/>
                    <a:pt x="5518" y="781"/>
                  </a:cubicBezTo>
                  <a:lnTo>
                    <a:pt x="5905" y="717"/>
                  </a:lnTo>
                  <a:lnTo>
                    <a:pt x="5905" y="717"/>
                  </a:lnTo>
                  <a:cubicBezTo>
                    <a:pt x="5346" y="2836"/>
                    <a:pt x="3418" y="4272"/>
                    <a:pt x="1287" y="4272"/>
                  </a:cubicBezTo>
                  <a:cubicBezTo>
                    <a:pt x="1026" y="4272"/>
                    <a:pt x="762" y="4250"/>
                    <a:pt x="496" y="4206"/>
                  </a:cubicBezTo>
                  <a:lnTo>
                    <a:pt x="667" y="3957"/>
                  </a:lnTo>
                  <a:cubicBezTo>
                    <a:pt x="1380" y="2910"/>
                    <a:pt x="1801" y="1691"/>
                    <a:pt x="1887" y="427"/>
                  </a:cubicBezTo>
                  <a:close/>
                  <a:moveTo>
                    <a:pt x="1615" y="0"/>
                  </a:moveTo>
                  <a:lnTo>
                    <a:pt x="1595" y="340"/>
                  </a:lnTo>
                  <a:cubicBezTo>
                    <a:pt x="1525" y="1575"/>
                    <a:pt x="1118" y="2767"/>
                    <a:pt x="422" y="3790"/>
                  </a:cubicBezTo>
                  <a:lnTo>
                    <a:pt x="0" y="4407"/>
                  </a:lnTo>
                  <a:lnTo>
                    <a:pt x="215" y="4454"/>
                  </a:lnTo>
                  <a:cubicBezTo>
                    <a:pt x="576" y="4531"/>
                    <a:pt x="937" y="4570"/>
                    <a:pt x="1296" y="4570"/>
                  </a:cubicBezTo>
                  <a:lnTo>
                    <a:pt x="1296" y="4569"/>
                  </a:lnTo>
                  <a:cubicBezTo>
                    <a:pt x="2260" y="4569"/>
                    <a:pt x="3205" y="4294"/>
                    <a:pt x="4035" y="3759"/>
                  </a:cubicBezTo>
                  <a:cubicBezTo>
                    <a:pt x="5174" y="3025"/>
                    <a:pt x="5960" y="1890"/>
                    <a:pt x="6246" y="566"/>
                  </a:cubicBezTo>
                  <a:lnTo>
                    <a:pt x="6292" y="353"/>
                  </a:lnTo>
                  <a:lnTo>
                    <a:pt x="5468" y="488"/>
                  </a:lnTo>
                  <a:cubicBezTo>
                    <a:pt x="5103" y="548"/>
                    <a:pt x="4736" y="578"/>
                    <a:pt x="4369" y="578"/>
                  </a:cubicBezTo>
                  <a:cubicBezTo>
                    <a:pt x="3887" y="578"/>
                    <a:pt x="3406" y="526"/>
                    <a:pt x="2929" y="424"/>
                  </a:cubicBezTo>
                  <a:cubicBezTo>
                    <a:pt x="2546" y="340"/>
                    <a:pt x="2168" y="225"/>
                    <a:pt x="1806" y="78"/>
                  </a:cubicBezTo>
                  <a:lnTo>
                    <a:pt x="1615"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440;p35"/>
            <p:cNvSpPr/>
            <p:nvPr/>
          </p:nvSpPr>
          <p:spPr>
            <a:xfrm>
              <a:off x="443025" y="893050"/>
              <a:ext cx="445125" cy="482150"/>
            </a:xfrm>
            <a:custGeom>
              <a:avLst/>
              <a:gdLst/>
              <a:ahLst/>
              <a:cxnLst/>
              <a:rect l="l" t="t" r="r" b="b"/>
              <a:pathLst>
                <a:path w="17805" h="19286" extrusionOk="0">
                  <a:moveTo>
                    <a:pt x="3960" y="377"/>
                  </a:moveTo>
                  <a:lnTo>
                    <a:pt x="4380" y="468"/>
                  </a:lnTo>
                  <a:cubicBezTo>
                    <a:pt x="4367" y="688"/>
                    <a:pt x="4424" y="906"/>
                    <a:pt x="4546" y="1096"/>
                  </a:cubicBezTo>
                  <a:cubicBezTo>
                    <a:pt x="4697" y="1329"/>
                    <a:pt x="4930" y="1490"/>
                    <a:pt x="5202" y="1550"/>
                  </a:cubicBezTo>
                  <a:cubicBezTo>
                    <a:pt x="5276" y="1566"/>
                    <a:pt x="5350" y="1574"/>
                    <a:pt x="5424" y="1574"/>
                  </a:cubicBezTo>
                  <a:cubicBezTo>
                    <a:pt x="5623" y="1574"/>
                    <a:pt x="5817" y="1517"/>
                    <a:pt x="5989" y="1407"/>
                  </a:cubicBezTo>
                  <a:cubicBezTo>
                    <a:pt x="6177" y="1286"/>
                    <a:pt x="6319" y="1109"/>
                    <a:pt x="6398" y="903"/>
                  </a:cubicBezTo>
                  <a:lnTo>
                    <a:pt x="7044" y="1043"/>
                  </a:lnTo>
                  <a:cubicBezTo>
                    <a:pt x="7013" y="1549"/>
                    <a:pt x="7355" y="2015"/>
                    <a:pt x="7865" y="2126"/>
                  </a:cubicBezTo>
                  <a:cubicBezTo>
                    <a:pt x="7939" y="2141"/>
                    <a:pt x="8013" y="2149"/>
                    <a:pt x="8086" y="2149"/>
                  </a:cubicBezTo>
                  <a:cubicBezTo>
                    <a:pt x="8285" y="2149"/>
                    <a:pt x="8480" y="2092"/>
                    <a:pt x="8651" y="1982"/>
                  </a:cubicBezTo>
                  <a:cubicBezTo>
                    <a:pt x="8839" y="1861"/>
                    <a:pt x="8981" y="1685"/>
                    <a:pt x="9061" y="1478"/>
                  </a:cubicBezTo>
                  <a:lnTo>
                    <a:pt x="9705" y="1617"/>
                  </a:lnTo>
                  <a:cubicBezTo>
                    <a:pt x="9691" y="1839"/>
                    <a:pt x="9748" y="2057"/>
                    <a:pt x="9871" y="2247"/>
                  </a:cubicBezTo>
                  <a:cubicBezTo>
                    <a:pt x="10022" y="2480"/>
                    <a:pt x="10255" y="2641"/>
                    <a:pt x="10527" y="2701"/>
                  </a:cubicBezTo>
                  <a:cubicBezTo>
                    <a:pt x="10601" y="2717"/>
                    <a:pt x="10675" y="2725"/>
                    <a:pt x="10749" y="2725"/>
                  </a:cubicBezTo>
                  <a:cubicBezTo>
                    <a:pt x="10948" y="2725"/>
                    <a:pt x="11142" y="2668"/>
                    <a:pt x="11313" y="2558"/>
                  </a:cubicBezTo>
                  <a:cubicBezTo>
                    <a:pt x="11502" y="2437"/>
                    <a:pt x="11644" y="2260"/>
                    <a:pt x="11723" y="2054"/>
                  </a:cubicBezTo>
                  <a:lnTo>
                    <a:pt x="12367" y="2193"/>
                  </a:lnTo>
                  <a:cubicBezTo>
                    <a:pt x="12354" y="2414"/>
                    <a:pt x="12411" y="2633"/>
                    <a:pt x="12533" y="2821"/>
                  </a:cubicBezTo>
                  <a:cubicBezTo>
                    <a:pt x="12684" y="3056"/>
                    <a:pt x="12917" y="3217"/>
                    <a:pt x="13189" y="3277"/>
                  </a:cubicBezTo>
                  <a:cubicBezTo>
                    <a:pt x="13263" y="3293"/>
                    <a:pt x="13337" y="3300"/>
                    <a:pt x="13411" y="3300"/>
                  </a:cubicBezTo>
                  <a:cubicBezTo>
                    <a:pt x="13609" y="3300"/>
                    <a:pt x="13804" y="3243"/>
                    <a:pt x="13976" y="3133"/>
                  </a:cubicBezTo>
                  <a:cubicBezTo>
                    <a:pt x="14164" y="3011"/>
                    <a:pt x="14306" y="2836"/>
                    <a:pt x="14385" y="2630"/>
                  </a:cubicBezTo>
                  <a:lnTo>
                    <a:pt x="15031" y="2769"/>
                  </a:lnTo>
                  <a:cubicBezTo>
                    <a:pt x="15000" y="3274"/>
                    <a:pt x="15342" y="3742"/>
                    <a:pt x="15852" y="3851"/>
                  </a:cubicBezTo>
                  <a:cubicBezTo>
                    <a:pt x="15926" y="3867"/>
                    <a:pt x="16000" y="3875"/>
                    <a:pt x="16073" y="3875"/>
                  </a:cubicBezTo>
                  <a:cubicBezTo>
                    <a:pt x="16502" y="3875"/>
                    <a:pt x="16893" y="3609"/>
                    <a:pt x="17048" y="3205"/>
                  </a:cubicBezTo>
                  <a:lnTo>
                    <a:pt x="17426" y="3287"/>
                  </a:lnTo>
                  <a:lnTo>
                    <a:pt x="14850" y="15207"/>
                  </a:lnTo>
                  <a:cubicBezTo>
                    <a:pt x="14369" y="17438"/>
                    <a:pt x="12388" y="18967"/>
                    <a:pt x="10192" y="18967"/>
                  </a:cubicBezTo>
                  <a:cubicBezTo>
                    <a:pt x="9860" y="18967"/>
                    <a:pt x="9522" y="18932"/>
                    <a:pt x="9185" y="18859"/>
                  </a:cubicBezTo>
                  <a:lnTo>
                    <a:pt x="378" y="16956"/>
                  </a:lnTo>
                  <a:lnTo>
                    <a:pt x="3960" y="377"/>
                  </a:lnTo>
                  <a:close/>
                  <a:moveTo>
                    <a:pt x="3716" y="0"/>
                  </a:moveTo>
                  <a:lnTo>
                    <a:pt x="0" y="17200"/>
                  </a:lnTo>
                  <a:lnTo>
                    <a:pt x="9117" y="19170"/>
                  </a:lnTo>
                  <a:cubicBezTo>
                    <a:pt x="9479" y="19248"/>
                    <a:pt x="9838" y="19285"/>
                    <a:pt x="10192" y="19285"/>
                  </a:cubicBezTo>
                  <a:lnTo>
                    <a:pt x="10194" y="19285"/>
                  </a:lnTo>
                  <a:cubicBezTo>
                    <a:pt x="12535" y="19285"/>
                    <a:pt x="14648" y="17654"/>
                    <a:pt x="15163" y="15275"/>
                  </a:cubicBezTo>
                  <a:lnTo>
                    <a:pt x="17804" y="3042"/>
                  </a:lnTo>
                  <a:lnTo>
                    <a:pt x="16816" y="2828"/>
                  </a:lnTo>
                  <a:lnTo>
                    <a:pt x="16782" y="2984"/>
                  </a:lnTo>
                  <a:cubicBezTo>
                    <a:pt x="16709" y="3324"/>
                    <a:pt x="16407" y="3556"/>
                    <a:pt x="16073" y="3556"/>
                  </a:cubicBezTo>
                  <a:cubicBezTo>
                    <a:pt x="16023" y="3556"/>
                    <a:pt x="15972" y="3551"/>
                    <a:pt x="15921" y="3540"/>
                  </a:cubicBezTo>
                  <a:cubicBezTo>
                    <a:pt x="15529" y="3456"/>
                    <a:pt x="15279" y="3069"/>
                    <a:pt x="15364" y="2677"/>
                  </a:cubicBezTo>
                  <a:lnTo>
                    <a:pt x="15397" y="2522"/>
                  </a:lnTo>
                  <a:lnTo>
                    <a:pt x="14154" y="2253"/>
                  </a:lnTo>
                  <a:lnTo>
                    <a:pt x="14119" y="2410"/>
                  </a:lnTo>
                  <a:cubicBezTo>
                    <a:pt x="14079" y="2598"/>
                    <a:pt x="13967" y="2761"/>
                    <a:pt x="13804" y="2866"/>
                  </a:cubicBezTo>
                  <a:cubicBezTo>
                    <a:pt x="13685" y="2942"/>
                    <a:pt x="13551" y="2981"/>
                    <a:pt x="13413" y="2981"/>
                  </a:cubicBezTo>
                  <a:cubicBezTo>
                    <a:pt x="13361" y="2981"/>
                    <a:pt x="13309" y="2976"/>
                    <a:pt x="13257" y="2964"/>
                  </a:cubicBezTo>
                  <a:cubicBezTo>
                    <a:pt x="13068" y="2924"/>
                    <a:pt x="12905" y="2812"/>
                    <a:pt x="12801" y="2649"/>
                  </a:cubicBezTo>
                  <a:cubicBezTo>
                    <a:pt x="12696" y="2486"/>
                    <a:pt x="12660" y="2292"/>
                    <a:pt x="12702" y="2103"/>
                  </a:cubicBezTo>
                  <a:lnTo>
                    <a:pt x="12735" y="1948"/>
                  </a:lnTo>
                  <a:lnTo>
                    <a:pt x="11491" y="1679"/>
                  </a:lnTo>
                  <a:lnTo>
                    <a:pt x="11457" y="1834"/>
                  </a:lnTo>
                  <a:cubicBezTo>
                    <a:pt x="11417" y="2024"/>
                    <a:pt x="11304" y="2186"/>
                    <a:pt x="11141" y="2290"/>
                  </a:cubicBezTo>
                  <a:cubicBezTo>
                    <a:pt x="11022" y="2367"/>
                    <a:pt x="10886" y="2407"/>
                    <a:pt x="10747" y="2407"/>
                  </a:cubicBezTo>
                  <a:cubicBezTo>
                    <a:pt x="10697" y="2407"/>
                    <a:pt x="10645" y="2401"/>
                    <a:pt x="10594" y="2390"/>
                  </a:cubicBezTo>
                  <a:cubicBezTo>
                    <a:pt x="10204" y="2305"/>
                    <a:pt x="9955" y="1918"/>
                    <a:pt x="10040" y="1528"/>
                  </a:cubicBezTo>
                  <a:lnTo>
                    <a:pt x="10073" y="1372"/>
                  </a:lnTo>
                  <a:lnTo>
                    <a:pt x="8829" y="1103"/>
                  </a:lnTo>
                  <a:lnTo>
                    <a:pt x="8795" y="1259"/>
                  </a:lnTo>
                  <a:cubicBezTo>
                    <a:pt x="8754" y="1449"/>
                    <a:pt x="8642" y="1610"/>
                    <a:pt x="8479" y="1715"/>
                  </a:cubicBezTo>
                  <a:cubicBezTo>
                    <a:pt x="8360" y="1792"/>
                    <a:pt x="8225" y="1831"/>
                    <a:pt x="8087" y="1831"/>
                  </a:cubicBezTo>
                  <a:cubicBezTo>
                    <a:pt x="8035" y="1831"/>
                    <a:pt x="7984" y="1826"/>
                    <a:pt x="7932" y="1815"/>
                  </a:cubicBezTo>
                  <a:cubicBezTo>
                    <a:pt x="7542" y="1731"/>
                    <a:pt x="7292" y="1344"/>
                    <a:pt x="7376" y="952"/>
                  </a:cubicBezTo>
                  <a:lnTo>
                    <a:pt x="7410" y="797"/>
                  </a:lnTo>
                  <a:lnTo>
                    <a:pt x="6165" y="529"/>
                  </a:lnTo>
                  <a:lnTo>
                    <a:pt x="6132" y="685"/>
                  </a:lnTo>
                  <a:cubicBezTo>
                    <a:pt x="6092" y="873"/>
                    <a:pt x="5978" y="1036"/>
                    <a:pt x="5817" y="1141"/>
                  </a:cubicBezTo>
                  <a:cubicBezTo>
                    <a:pt x="5698" y="1217"/>
                    <a:pt x="5563" y="1256"/>
                    <a:pt x="5426" y="1256"/>
                  </a:cubicBezTo>
                  <a:cubicBezTo>
                    <a:pt x="5374" y="1256"/>
                    <a:pt x="5322" y="1251"/>
                    <a:pt x="5270" y="1239"/>
                  </a:cubicBezTo>
                  <a:cubicBezTo>
                    <a:pt x="5080" y="1199"/>
                    <a:pt x="4918" y="1087"/>
                    <a:pt x="4814" y="924"/>
                  </a:cubicBezTo>
                  <a:cubicBezTo>
                    <a:pt x="4709" y="761"/>
                    <a:pt x="4673" y="567"/>
                    <a:pt x="4714" y="378"/>
                  </a:cubicBezTo>
                  <a:lnTo>
                    <a:pt x="4748" y="223"/>
                  </a:lnTo>
                  <a:lnTo>
                    <a:pt x="371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441;p35"/>
            <p:cNvSpPr/>
            <p:nvPr/>
          </p:nvSpPr>
          <p:spPr>
            <a:xfrm>
              <a:off x="592800" y="1047200"/>
              <a:ext cx="184450" cy="47300"/>
            </a:xfrm>
            <a:custGeom>
              <a:avLst/>
              <a:gdLst/>
              <a:ahLst/>
              <a:cxnLst/>
              <a:rect l="l" t="t" r="r" b="b"/>
              <a:pathLst>
                <a:path w="7378" h="1892" extrusionOk="0">
                  <a:moveTo>
                    <a:pt x="66" y="0"/>
                  </a:moveTo>
                  <a:lnTo>
                    <a:pt x="1" y="311"/>
                  </a:lnTo>
                  <a:lnTo>
                    <a:pt x="7311" y="1891"/>
                  </a:lnTo>
                  <a:lnTo>
                    <a:pt x="7378" y="1580"/>
                  </a:lnTo>
                  <a:lnTo>
                    <a:pt x="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442;p35"/>
            <p:cNvSpPr/>
            <p:nvPr/>
          </p:nvSpPr>
          <p:spPr>
            <a:xfrm>
              <a:off x="583300" y="1091175"/>
              <a:ext cx="184500" cy="47275"/>
            </a:xfrm>
            <a:custGeom>
              <a:avLst/>
              <a:gdLst/>
              <a:ahLst/>
              <a:cxnLst/>
              <a:rect l="l" t="t" r="r" b="b"/>
              <a:pathLst>
                <a:path w="7380" h="1891" extrusionOk="0">
                  <a:moveTo>
                    <a:pt x="68" y="1"/>
                  </a:moveTo>
                  <a:lnTo>
                    <a:pt x="1" y="312"/>
                  </a:lnTo>
                  <a:lnTo>
                    <a:pt x="7312" y="1890"/>
                  </a:lnTo>
                  <a:lnTo>
                    <a:pt x="7380"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443;p35"/>
            <p:cNvSpPr/>
            <p:nvPr/>
          </p:nvSpPr>
          <p:spPr>
            <a:xfrm>
              <a:off x="573825" y="1135125"/>
              <a:ext cx="184475" cy="47275"/>
            </a:xfrm>
            <a:custGeom>
              <a:avLst/>
              <a:gdLst/>
              <a:ahLst/>
              <a:cxnLst/>
              <a:rect l="l" t="t" r="r" b="b"/>
              <a:pathLst>
                <a:path w="7379" h="1891" extrusionOk="0">
                  <a:moveTo>
                    <a:pt x="68" y="1"/>
                  </a:moveTo>
                  <a:lnTo>
                    <a:pt x="0" y="312"/>
                  </a:lnTo>
                  <a:lnTo>
                    <a:pt x="7312" y="1890"/>
                  </a:lnTo>
                  <a:lnTo>
                    <a:pt x="7379" y="1579"/>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44;p35"/>
            <p:cNvSpPr/>
            <p:nvPr/>
          </p:nvSpPr>
          <p:spPr>
            <a:xfrm>
              <a:off x="564325" y="1179075"/>
              <a:ext cx="125225" cy="34475"/>
            </a:xfrm>
            <a:custGeom>
              <a:avLst/>
              <a:gdLst/>
              <a:ahLst/>
              <a:cxnLst/>
              <a:rect l="l" t="t" r="r" b="b"/>
              <a:pathLst>
                <a:path w="5009" h="1379" extrusionOk="0">
                  <a:moveTo>
                    <a:pt x="68" y="1"/>
                  </a:moveTo>
                  <a:lnTo>
                    <a:pt x="1" y="312"/>
                  </a:lnTo>
                  <a:lnTo>
                    <a:pt x="4941" y="1379"/>
                  </a:lnTo>
                  <a:lnTo>
                    <a:pt x="5008" y="1068"/>
                  </a:lnTo>
                  <a:lnTo>
                    <a:pt x="6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1" name="Rectangle 40"/>
          <p:cNvSpPr/>
          <p:nvPr/>
        </p:nvSpPr>
        <p:spPr>
          <a:xfrm>
            <a:off x="3835596" y="2168772"/>
            <a:ext cx="158005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189AE2">
                    <a:lumMod val="50000"/>
                  </a:srgbClr>
                </a:solidFill>
                <a:effectLst/>
                <a:uLnTx/>
                <a:uFillTx/>
                <a:latin typeface="Arial" panose="020B0604020202020204" pitchFamily="34" charset="0"/>
                <a:ea typeface="+mn-ea"/>
                <a:cs typeface="Arial"/>
                <a:sym typeface="Arial"/>
              </a:rPr>
              <a:t>Trả lời:</a:t>
            </a:r>
            <a:endParaRPr kumimoji="0" lang="en-US" sz="1800" b="1" i="1" u="sng" strike="noStrike" kern="1200" cap="none" spc="0" normalizeH="0" baseline="0" noProof="0" dirty="0">
              <a:ln>
                <a:noFill/>
              </a:ln>
              <a:solidFill>
                <a:srgbClr val="189AE2">
                  <a:lumMod val="50000"/>
                </a:srgbClr>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235455" y="603762"/>
                <a:ext cx="8780332" cy="150098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Cho dãy số </a:t>
                </a:r>
                <a14:m>
                  <m:oMath xmlns:m="http://schemas.openxmlformats.org/officeDocument/2006/math">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oMath>
                </a14:m>
                <a:r>
                  <a:rPr kumimoji="0" lang="vi-VN" sz="1800" b="0" i="0" u="none" strike="noStrike" kern="0" cap="none" spc="0" normalizeH="0" baseline="0" noProof="0">
                    <a:ln>
                      <a:noFill/>
                    </a:ln>
                    <a:solidFill>
                      <a:srgbClr val="000000"/>
                    </a:solidFill>
                    <a:effectLst/>
                    <a:uLnTx/>
                    <a:uFillTx/>
                    <a:latin typeface="Times New Roman" panose="02020603050405020304" pitchFamily="18" charset="0"/>
                    <a:ea typeface="Dotum" panose="020B0600000101010101" pitchFamily="34" charset="-127"/>
                    <a:cs typeface="Arial"/>
                    <a:sym typeface="Arial"/>
                  </a:rPr>
                  <a:t> </a:t>
                </a: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với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fPr>
                      <m:num>
                        <m:sSup>
                          <m:sSup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pPr>
                          <m:e>
                            <m:d>
                              <m:d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d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m:t>
                                </m:r>
                              </m:e>
                            </m:d>
                          </m:e>
                          <m:sup>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p>
                        </m:sSup>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den>
                    </m:f>
                  </m:oMath>
                </a14:m>
                <a:endParaRPr kumimoji="0" lang="en-US" sz="1800" b="0" i="0" u="none" strike="noStrike" kern="0" cap="none" spc="0" normalizeH="0" baseline="0" noProof="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a) Biểu diễn năm số hạng đầu của dãy số này trên trục số.</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b) Bắt đầu từ số hạng nào của dãy, khoảng cách từ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sym typeface="Arial"/>
                          </a:rPr>
                        </m:ctrlPr>
                      </m:sSubPr>
                      <m:e>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𝑢</m:t>
                        </m:r>
                      </m:e>
                      <m:sub>
                        <m:r>
                          <a:rPr kumimoji="0" lang="vi-VN"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𝑛</m:t>
                        </m:r>
                      </m:sub>
                    </m:sSub>
                  </m:oMath>
                </a14:m>
                <a:r>
                  <a:rPr kumimoji="0" lang="vi-VN" sz="1800" b="0" i="0" u="none" strike="noStrike" kern="0" cap="none" spc="0" normalizeH="0" baseline="-25000" noProof="0">
                    <a:ln>
                      <a:noFill/>
                    </a:ln>
                    <a:solidFill>
                      <a:srgbClr val="000000"/>
                    </a:solidFill>
                    <a:effectLst/>
                    <a:uLnTx/>
                    <a:uFillTx/>
                    <a:latin typeface="Arial" panose="020B0604020202020204" pitchFamily="34" charset="0"/>
                    <a:cs typeface="Arial"/>
                    <a:sym typeface="Arial"/>
                  </a:rPr>
                  <a:t> </a:t>
                </a:r>
                <a:r>
                  <a:rPr kumimoji="0" lang="vi-VN" sz="1800" b="0" i="0" u="none" strike="noStrike" kern="0" cap="none" spc="0" normalizeH="0" baseline="0" noProof="0">
                    <a:ln>
                      <a:noFill/>
                    </a:ln>
                    <a:solidFill>
                      <a:srgbClr val="000000"/>
                    </a:solidFill>
                    <a:effectLst/>
                    <a:uLnTx/>
                    <a:uFillTx/>
                    <a:latin typeface="Arial" panose="020B0604020202020204" pitchFamily="34" charset="0"/>
                    <a:cs typeface="Arial"/>
                    <a:sym typeface="Arial"/>
                  </a:rPr>
                  <a:t>đến 0 nhỏ hơn 0,01?</a:t>
                </a:r>
              </a:p>
            </p:txBody>
          </p:sp>
        </mc:Choice>
        <mc:Fallback xmlns="">
          <p:sp>
            <p:nvSpPr>
              <p:cNvPr id="2" name="Rectangle 1"/>
              <p:cNvSpPr>
                <a:spLocks noRot="1" noChangeAspect="1" noMove="1" noResize="1" noEditPoints="1" noAdjustHandles="1" noChangeArrowheads="1" noChangeShapeType="1" noTextEdit="1"/>
              </p:cNvSpPr>
              <p:nvPr/>
            </p:nvSpPr>
            <p:spPr>
              <a:xfrm>
                <a:off x="235455" y="603762"/>
                <a:ext cx="8780332" cy="1500988"/>
              </a:xfrm>
              <a:prstGeom prst="rect">
                <a:avLst/>
              </a:prstGeom>
              <a:blipFill>
                <a:blip r:embed="rId3"/>
                <a:stretch>
                  <a:fillRect l="-625" b="-56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35455" y="2590261"/>
                <a:ext cx="8735003" cy="1737592"/>
              </a:xfrm>
              <a:prstGeom prst="rect">
                <a:avLst/>
              </a:prstGeom>
            </p:spPr>
            <p:txBody>
              <a:bodyPr wrap="square">
                <a:spAutoFit/>
              </a:bodyPr>
              <a:lstStyle/>
              <a:p>
                <a:pPr algn="just">
                  <a:lnSpc>
                    <a:spcPct val="150000"/>
                  </a:lnSpc>
                </a:pPr>
                <a:r>
                  <a:rPr lang="vi-VN" sz="1800">
                    <a:latin typeface="+mn-lt"/>
                    <a:ea typeface="Dotum" panose="020B0600000101010101" pitchFamily="34" charset="-127"/>
                  </a:rPr>
                  <a:t>b) Khoảng cách từ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oMath>
                </a14:m>
                <a:r>
                  <a:rPr lang="vi-VN" sz="1800">
                    <a:effectLst/>
                    <a:latin typeface="+mn-lt"/>
                    <a:ea typeface="Dotum" panose="020B0600000101010101" pitchFamily="34" charset="-127"/>
                  </a:rPr>
                  <a:t> đến 0 là </a:t>
                </a:r>
                <a14:m>
                  <m:oMath xmlns:m="http://schemas.openxmlformats.org/officeDocument/2006/math">
                    <m:d>
                      <m:dPr>
                        <m:begChr m:val="|"/>
                        <m:endChr m:val="|"/>
                        <m:ctrlPr>
                          <a:rPr lang="en-US" sz="1800" i="1">
                            <a:effectLst/>
                            <a:latin typeface="Cambria Math" panose="02040503050406030204" pitchFamily="18" charset="0"/>
                            <a:ea typeface="Dotum" panose="020B0600000101010101" pitchFamily="34" charset="-127"/>
                          </a:rPr>
                        </m:ctrlPr>
                      </m:dPr>
                      <m:e>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d>
                                  <m:dPr>
                                    <m:ctrlPr>
                                      <a:rPr lang="en-US" sz="1800" i="1">
                                        <a:effectLst/>
                                        <a:latin typeface="Cambria Math" panose="02040503050406030204" pitchFamily="18" charset="0"/>
                                        <a:ea typeface="Dotum" panose="020B0600000101010101" pitchFamily="34" charset="-127"/>
                                      </a:rPr>
                                    </m:ctrlPr>
                                  </m:dPr>
                                  <m:e>
                                    <m:r>
                                      <a:rPr lang="vi-VN" sz="1800" i="1">
                                        <a:effectLst/>
                                        <a:latin typeface="Cambria Math" panose="02040503050406030204" pitchFamily="18" charset="0"/>
                                        <a:ea typeface="Dotum" panose="020B0600000101010101" pitchFamily="34" charset="-127"/>
                                      </a:rPr>
                                      <m:t>−1</m:t>
                                    </m:r>
                                  </m:e>
                                </m:d>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e>
                    </m:d>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1</m:t>
                            </m:r>
                          </m:e>
                          <m:sup>
                            <m:r>
                              <a:rPr lang="vi-VN" sz="1800" i="1">
                                <a:effectLst/>
                                <a:latin typeface="Cambria Math" panose="02040503050406030204" pitchFamily="18" charset="0"/>
                                <a:ea typeface="Dotum" panose="020B0600000101010101" pitchFamily="34" charset="-127"/>
                              </a:rPr>
                              <m:t>𝑛</m:t>
                            </m:r>
                          </m:sup>
                        </m:sSup>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 ∀</m:t>
                    </m:r>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m:t>
                    </m:r>
                    <m:sSup>
                      <m:sSupPr>
                        <m:ctrlPr>
                          <a:rPr lang="en-US" sz="1800" i="1">
                            <a:effectLst/>
                            <a:latin typeface="Cambria Math" panose="02040503050406030204" pitchFamily="18" charset="0"/>
                            <a:ea typeface="Dotum" panose="020B0600000101010101" pitchFamily="34" charset="-127"/>
                          </a:rPr>
                        </m:ctrlPr>
                      </m:sSupPr>
                      <m:e>
                        <m:r>
                          <a:rPr lang="vi-VN" sz="1800" i="1">
                            <a:effectLst/>
                            <a:latin typeface="Cambria Math" panose="02040503050406030204" pitchFamily="18" charset="0"/>
                            <a:ea typeface="Dotum" panose="020B0600000101010101" pitchFamily="34" charset="-127"/>
                          </a:rPr>
                          <m:t>ℕ</m:t>
                        </m:r>
                      </m:e>
                      <m:sup>
                        <m:r>
                          <a:rPr lang="vi-VN" sz="1800" i="1">
                            <a:effectLst/>
                            <a:latin typeface="Cambria Math" panose="02040503050406030204" pitchFamily="18" charset="0"/>
                            <a:ea typeface="Dotum" panose="020B0600000101010101" pitchFamily="34" charset="-127"/>
                          </a:rPr>
                          <m:t>∗</m:t>
                        </m:r>
                      </m:sup>
                    </m:sSup>
                  </m:oMath>
                </a14:m>
                <a:r>
                  <a:rPr lang="vi-VN" sz="1800">
                    <a:effectLst/>
                    <a:latin typeface="+mn-lt"/>
                    <a:ea typeface="Dotum" panose="020B0600000101010101" pitchFamily="34" charset="-127"/>
                  </a:rPr>
                  <a:t>.</a:t>
                </a:r>
                <a:endParaRPr lang="en-US" sz="1800">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Ta có: </a:t>
                </a:r>
                <a14:m>
                  <m:oMath xmlns:m="http://schemas.openxmlformats.org/officeDocument/2006/math">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&lt;0,01⟺</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𝑛</m:t>
                        </m:r>
                      </m:den>
                    </m:f>
                    <m:r>
                      <a:rPr lang="vi-VN" sz="1800" i="1">
                        <a:effectLst/>
                        <a:latin typeface="Cambria Math" panose="02040503050406030204" pitchFamily="18" charset="0"/>
                        <a:ea typeface="Dotum" panose="020B0600000101010101" pitchFamily="34" charset="-127"/>
                      </a:rPr>
                      <m:t>&lt;</m:t>
                    </m:r>
                    <m:f>
                      <m:fPr>
                        <m:ctrlPr>
                          <a:rPr lang="en-US" sz="1800" i="1">
                            <a:effectLst/>
                            <a:latin typeface="Cambria Math" panose="02040503050406030204" pitchFamily="18" charset="0"/>
                            <a:ea typeface="Dotum" panose="020B0600000101010101" pitchFamily="34" charset="-127"/>
                          </a:rPr>
                        </m:ctrlPr>
                      </m:fPr>
                      <m:num>
                        <m:r>
                          <a:rPr lang="vi-VN" sz="1800" i="1">
                            <a:effectLst/>
                            <a:latin typeface="Cambria Math" panose="02040503050406030204" pitchFamily="18" charset="0"/>
                            <a:ea typeface="Dotum" panose="020B0600000101010101" pitchFamily="34" charset="-127"/>
                          </a:rPr>
                          <m:t>1</m:t>
                        </m:r>
                      </m:num>
                      <m:den>
                        <m:r>
                          <a:rPr lang="vi-VN" sz="1800" i="1">
                            <a:effectLst/>
                            <a:latin typeface="Cambria Math" panose="02040503050406030204" pitchFamily="18" charset="0"/>
                            <a:ea typeface="Dotum" panose="020B0600000101010101" pitchFamily="34" charset="-127"/>
                          </a:rPr>
                          <m:t>100</m:t>
                        </m:r>
                      </m:den>
                    </m:f>
                    <m:r>
                      <a:rPr lang="vi-VN" sz="1800" i="1">
                        <a:effectLst/>
                        <a:latin typeface="Cambria Math" panose="02040503050406030204" pitchFamily="18" charset="0"/>
                        <a:ea typeface="Dotum" panose="020B0600000101010101" pitchFamily="34" charset="-127"/>
                      </a:rPr>
                      <m:t>⟺</m:t>
                    </m:r>
                    <m:r>
                      <a:rPr lang="vi-VN" sz="1800" i="1">
                        <a:effectLst/>
                        <a:latin typeface="Cambria Math" panose="02040503050406030204" pitchFamily="18" charset="0"/>
                        <a:ea typeface="Dotum" panose="020B0600000101010101" pitchFamily="34" charset="-127"/>
                      </a:rPr>
                      <m:t>𝑛</m:t>
                    </m:r>
                    <m:r>
                      <a:rPr lang="vi-VN" sz="1800" i="1">
                        <a:effectLst/>
                        <a:latin typeface="Cambria Math" panose="02040503050406030204" pitchFamily="18" charset="0"/>
                        <a:ea typeface="Dotum" panose="020B0600000101010101" pitchFamily="34" charset="-127"/>
                      </a:rPr>
                      <m:t>&gt;100</m:t>
                    </m:r>
                  </m:oMath>
                </a14:m>
                <a:endParaRPr lang="en-US" sz="1800">
                  <a:effectLst/>
                  <a:latin typeface="+mn-lt"/>
                  <a:ea typeface="Times New Roman" panose="02020603050405020304" pitchFamily="18" charset="0"/>
                </a:endParaRPr>
              </a:p>
              <a:p>
                <a:pPr algn="just">
                  <a:lnSpc>
                    <a:spcPct val="150000"/>
                  </a:lnSpc>
                </a:pPr>
                <a:r>
                  <a:rPr lang="vi-VN" sz="1800">
                    <a:effectLst/>
                    <a:latin typeface="+mn-lt"/>
                    <a:ea typeface="Dotum" panose="020B0600000101010101" pitchFamily="34" charset="-127"/>
                  </a:rPr>
                  <a:t>Vậy bắt đầu từ số hạng thứ 101 của dãy thì khoảng cách từ </a:t>
                </a:r>
                <a14:m>
                  <m:oMath xmlns:m="http://schemas.openxmlformats.org/officeDocument/2006/math">
                    <m:sSub>
                      <m:sSubPr>
                        <m:ctrlPr>
                          <a:rPr lang="en-US" sz="1800" i="1">
                            <a:effectLst/>
                            <a:latin typeface="Cambria Math" panose="02040503050406030204" pitchFamily="18" charset="0"/>
                            <a:ea typeface="Dotum" panose="020B0600000101010101" pitchFamily="34" charset="-127"/>
                          </a:rPr>
                        </m:ctrlPr>
                      </m:sSubPr>
                      <m:e>
                        <m:r>
                          <a:rPr lang="vi-VN" sz="1800" i="1">
                            <a:effectLst/>
                            <a:latin typeface="Cambria Math" panose="02040503050406030204" pitchFamily="18" charset="0"/>
                            <a:ea typeface="Dotum" panose="020B0600000101010101" pitchFamily="34" charset="-127"/>
                          </a:rPr>
                          <m:t>𝑢</m:t>
                        </m:r>
                      </m:e>
                      <m:sub>
                        <m:r>
                          <a:rPr lang="vi-VN" sz="1800" i="1">
                            <a:effectLst/>
                            <a:latin typeface="Cambria Math" panose="02040503050406030204" pitchFamily="18" charset="0"/>
                            <a:ea typeface="Dotum" panose="020B0600000101010101" pitchFamily="34" charset="-127"/>
                          </a:rPr>
                          <m:t>𝑛</m:t>
                        </m:r>
                      </m:sub>
                    </m:sSub>
                  </m:oMath>
                </a14:m>
                <a:r>
                  <a:rPr lang="vi-VN" sz="1800">
                    <a:effectLst/>
                    <a:latin typeface="+mn-lt"/>
                    <a:ea typeface="Dotum" panose="020B0600000101010101" pitchFamily="34" charset="-127"/>
                  </a:rPr>
                  <a:t> đến 0 nhỏ hơn 0,01.</a:t>
                </a:r>
                <a:endParaRPr lang="en-US" sz="18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35455" y="2590261"/>
                <a:ext cx="8735003" cy="1737592"/>
              </a:xfrm>
              <a:prstGeom prst="rect">
                <a:avLst/>
              </a:prstGeom>
              <a:blipFill>
                <a:blip r:embed="rId4"/>
                <a:stretch>
                  <a:fillRect l="-628" b="-1754"/>
                </a:stretch>
              </a:blipFill>
            </p:spPr>
            <p:txBody>
              <a:bodyPr/>
              <a:lstStyle/>
              <a:p>
                <a:r>
                  <a:rPr lang="en-US">
                    <a:noFill/>
                  </a:rPr>
                  <a:t> </a:t>
                </a:r>
              </a:p>
            </p:txBody>
          </p:sp>
        </mc:Fallback>
      </mc:AlternateContent>
    </p:spTree>
    <p:extLst>
      <p:ext uri="{BB962C8B-B14F-4D97-AF65-F5344CB8AC3E}">
        <p14:creationId xmlns:p14="http://schemas.microsoft.com/office/powerpoint/2010/main" val="33273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91" name="Google Shape;391;p32"/>
          <p:cNvSpPr/>
          <p:nvPr/>
        </p:nvSpPr>
        <p:spPr>
          <a:xfrm>
            <a:off x="5138411" y="4158531"/>
            <a:ext cx="3423900" cy="203409"/>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sz="1200" b="1">
              <a:solidFill>
                <a:schemeClr val="accent6"/>
              </a:solidFill>
            </a:endParaRPr>
          </a:p>
        </p:txBody>
      </p:sp>
      <p:sp>
        <p:nvSpPr>
          <p:cNvPr id="9" name="Rectangle 8"/>
          <p:cNvSpPr/>
          <p:nvPr/>
        </p:nvSpPr>
        <p:spPr>
          <a:xfrm>
            <a:off x="3463159" y="333950"/>
            <a:ext cx="2193228"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KHÁI</a:t>
            </a:r>
            <a:r>
              <a:rPr kumimoji="0" lang="en-US" sz="3000" b="1" i="0" u="none" strike="noStrike" kern="1200" cap="none" spc="0" normalizeH="0" noProof="0">
                <a:ln>
                  <a:noFill/>
                </a:ln>
                <a:solidFill>
                  <a:srgbClr val="C00000"/>
                </a:solidFill>
                <a:effectLst/>
                <a:uLnTx/>
                <a:uFillTx/>
                <a:latin typeface="Arial" panose="020B0604020202020204" pitchFamily="34" charset="0"/>
                <a:ea typeface="+mn-ea"/>
                <a:cs typeface="Arial" panose="020B0604020202020204" pitchFamily="34" charset="0"/>
              </a:rPr>
              <a:t> NIỆM</a:t>
            </a:r>
            <a:endParaRPr kumimoji="0" lang="en-US" sz="3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grpSp>
        <p:nvGrpSpPr>
          <p:cNvPr id="5" name="Group 4"/>
          <p:cNvGrpSpPr/>
          <p:nvPr/>
        </p:nvGrpSpPr>
        <p:grpSpPr>
          <a:xfrm>
            <a:off x="693154" y="1245755"/>
            <a:ext cx="7869157" cy="2554969"/>
            <a:chOff x="798003" y="1317922"/>
            <a:chExt cx="7869157" cy="2097764"/>
          </a:xfrm>
        </p:grpSpPr>
        <p:grpSp>
          <p:nvGrpSpPr>
            <p:cNvPr id="4" name="Group 3"/>
            <p:cNvGrpSpPr/>
            <p:nvPr/>
          </p:nvGrpSpPr>
          <p:grpSpPr>
            <a:xfrm>
              <a:off x="798003" y="1317922"/>
              <a:ext cx="7869157" cy="2097764"/>
              <a:chOff x="1329707" y="1322092"/>
              <a:chExt cx="3423939" cy="2371539"/>
            </a:xfrm>
          </p:grpSpPr>
          <p:sp>
            <p:nvSpPr>
              <p:cNvPr id="388" name="Google Shape;388;p32"/>
              <p:cNvSpPr/>
              <p:nvPr/>
            </p:nvSpPr>
            <p:spPr>
              <a:xfrm>
                <a:off x="1388846" y="1381231"/>
                <a:ext cx="3364800" cy="2312400"/>
              </a:xfrm>
              <a:prstGeom prst="rect">
                <a:avLst/>
              </a:prstGeom>
              <a:solidFill>
                <a:srgbClr val="C7E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2"/>
              <p:cNvSpPr/>
              <p:nvPr/>
            </p:nvSpPr>
            <p:spPr>
              <a:xfrm>
                <a:off x="1329707" y="1322092"/>
                <a:ext cx="3364800" cy="23124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1098139" y="1463431"/>
                  <a:ext cx="7251963" cy="1743635"/>
                </a:xfrm>
                <a:prstGeom prst="rect">
                  <a:avLst/>
                </a:prstGeom>
              </p:spPr>
              <p:txBody>
                <a:bodyPr wrap="square">
                  <a:spAutoFit/>
                </a:bodyPr>
                <a:lstStyle/>
                <a:p>
                  <a:pPr algn="just">
                    <a:lnSpc>
                      <a:spcPct val="150000"/>
                    </a:lnSpc>
                    <a:spcBef>
                      <a:spcPts val="100"/>
                    </a:spcBef>
                    <a:spcAft>
                      <a:spcPts val="100"/>
                    </a:spcAft>
                  </a:pPr>
                  <a:r>
                    <a:rPr lang="vi-VN" sz="2200">
                      <a:latin typeface="+mn-lt"/>
                      <a:ea typeface="Dotum" panose="020B0600000101010101" pitchFamily="34" charset="-127"/>
                    </a:rPr>
                    <a:t>Ta nói dãy số </a:t>
                  </a:r>
                  <a14:m>
                    <m:oMath xmlns:m="http://schemas.openxmlformats.org/officeDocument/2006/math">
                      <m:r>
                        <a:rPr lang="vi-VN" sz="2200" i="0">
                          <a:effectLst/>
                          <a:latin typeface="Cambria Math" panose="02040503050406030204" pitchFamily="18" charset="0"/>
                          <a:ea typeface="Dotum" panose="020B0600000101010101" pitchFamily="34" charset="-127"/>
                        </a:rPr>
                        <m:t>(</m:t>
                      </m:r>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m:t>
                      </m:r>
                    </m:oMath>
                  </a14:m>
                  <a:r>
                    <a:rPr lang="vi-VN" sz="2200">
                      <a:effectLst/>
                      <a:latin typeface="+mn-lt"/>
                      <a:ea typeface="Dotum" panose="020B0600000101010101" pitchFamily="34" charset="-127"/>
                    </a:rPr>
                    <a:t> có </a:t>
                  </a:r>
                  <a:r>
                    <a:rPr lang="vi-VN" sz="2200" b="1">
                      <a:effectLst/>
                      <a:latin typeface="+mn-lt"/>
                      <a:ea typeface="Dotum" panose="020B0600000101010101" pitchFamily="34" charset="-127"/>
                    </a:rPr>
                    <a:t>giới hạn là 0 </a:t>
                  </a:r>
                  <a:r>
                    <a:rPr lang="vi-VN" sz="2200">
                      <a:effectLst/>
                      <a:latin typeface="+mn-lt"/>
                      <a:ea typeface="Dotum" panose="020B0600000101010101" pitchFamily="34" charset="-127"/>
                    </a:rPr>
                    <a:t>khi n dần tới dương vô cực, nếu </a:t>
                  </a:r>
                  <a14:m>
                    <m:oMath xmlns:m="http://schemas.openxmlformats.org/officeDocument/2006/math">
                      <m:r>
                        <a:rPr lang="vi-VN" sz="2200" i="0">
                          <a:effectLst/>
                          <a:latin typeface="Cambria Math" panose="02040503050406030204" pitchFamily="18" charset="0"/>
                          <a:ea typeface="Dotum" panose="020B0600000101010101" pitchFamily="34" charset="-127"/>
                        </a:rPr>
                        <m:t>|</m:t>
                      </m:r>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m:t>
                      </m:r>
                    </m:oMath>
                  </a14:m>
                  <a:r>
                    <a:rPr lang="vi-VN" sz="2200">
                      <a:effectLst/>
                      <a:latin typeface="+mn-lt"/>
                      <a:ea typeface="Dotum" panose="020B0600000101010101" pitchFamily="34" charset="-127"/>
                    </a:rPr>
                    <a:t> có thể nhỏ hơn một số dương bé tùy ý, kể từ một số hạng nào đó trở đi, kí hiệu </a:t>
                  </a:r>
                  <a14:m>
                    <m:oMath xmlns:m="http://schemas.openxmlformats.org/officeDocument/2006/math">
                      <m:r>
                        <m:rPr>
                          <m:sty m:val="p"/>
                        </m:rPr>
                        <a:rPr lang="vi-VN" sz="2200" i="0">
                          <a:effectLst/>
                          <a:latin typeface="Cambria Math" panose="02040503050406030204" pitchFamily="18" charset="0"/>
                          <a:ea typeface="Dotum" panose="020B0600000101010101" pitchFamily="34" charset="-127"/>
                        </a:rPr>
                        <m:t>li</m:t>
                      </m:r>
                      <m:func>
                        <m:funcPr>
                          <m:ctrlPr>
                            <a:rPr lang="en-US" sz="2200" i="1">
                              <a:effectLst/>
                              <a:latin typeface="Cambria Math" panose="02040503050406030204" pitchFamily="18" charset="0"/>
                              <a:ea typeface="Dotum" panose="020B0600000101010101" pitchFamily="34" charset="-127"/>
                            </a:rPr>
                          </m:ctrlPr>
                        </m:funcPr>
                        <m:fName>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m</m:t>
                              </m:r>
                            </m:e>
                            <m:sub>
                              <m:r>
                                <m:rPr>
                                  <m:sty m:val="p"/>
                                </m:rPr>
                                <a:rPr lang="vi-VN" sz="2200" i="0">
                                  <a:effectLst/>
                                  <a:latin typeface="Cambria Math" panose="02040503050406030204" pitchFamily="18" charset="0"/>
                                  <a:ea typeface="Dotum" panose="020B0600000101010101" pitchFamily="34" charset="-127"/>
                                </a:rPr>
                                <m:t>x</m:t>
                              </m:r>
                              <m:r>
                                <a:rPr lang="vi-VN" sz="2200" i="0">
                                  <a:effectLst/>
                                  <a:latin typeface="Cambria Math" panose="02040503050406030204" pitchFamily="18" charset="0"/>
                                  <a:ea typeface="Dotum" panose="020B0600000101010101" pitchFamily="34" charset="-127"/>
                                </a:rPr>
                                <m:t>→+∞</m:t>
                              </m:r>
                            </m:sub>
                          </m:sSub>
                        </m:fName>
                        <m:e>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m:t>
                          </m:r>
                        </m:e>
                      </m:func>
                      <m:r>
                        <a:rPr lang="vi-VN" sz="2200" i="0">
                          <a:effectLst/>
                          <a:latin typeface="Cambria Math" panose="02040503050406030204" pitchFamily="18" charset="0"/>
                          <a:ea typeface="Dotum" panose="020B0600000101010101" pitchFamily="34" charset="-127"/>
                        </a:rPr>
                        <m:t>0</m:t>
                      </m:r>
                    </m:oMath>
                  </a14:m>
                  <a:r>
                    <a:rPr lang="vi-VN" sz="2200">
                      <a:effectLst/>
                      <a:latin typeface="+mn-lt"/>
                      <a:ea typeface="Dotum" panose="020B0600000101010101" pitchFamily="34" charset="-127"/>
                    </a:rPr>
                    <a:t> hay </a:t>
                  </a:r>
                  <a14:m>
                    <m:oMath xmlns:m="http://schemas.openxmlformats.org/officeDocument/2006/math">
                      <m:sSub>
                        <m:sSubPr>
                          <m:ctrlPr>
                            <a:rPr lang="en-US" sz="2200" i="1">
                              <a:effectLst/>
                              <a:latin typeface="Cambria Math" panose="02040503050406030204" pitchFamily="18" charset="0"/>
                              <a:ea typeface="Dotum" panose="020B0600000101010101" pitchFamily="34" charset="-127"/>
                            </a:rPr>
                          </m:ctrlPr>
                        </m:sSubPr>
                        <m:e>
                          <m:r>
                            <m:rPr>
                              <m:sty m:val="p"/>
                            </m:rPr>
                            <a:rPr lang="vi-VN" sz="2200" i="0">
                              <a:effectLst/>
                              <a:latin typeface="Cambria Math" panose="02040503050406030204" pitchFamily="18" charset="0"/>
                              <a:ea typeface="Dotum" panose="020B0600000101010101" pitchFamily="34" charset="-127"/>
                            </a:rPr>
                            <m:t>u</m:t>
                          </m:r>
                        </m:e>
                        <m:sub>
                          <m:r>
                            <m:rPr>
                              <m:sty m:val="p"/>
                            </m:rPr>
                            <a:rPr lang="vi-VN" sz="2200" i="0">
                              <a:effectLst/>
                              <a:latin typeface="Cambria Math" panose="02040503050406030204" pitchFamily="18" charset="0"/>
                              <a:ea typeface="Dotum" panose="020B0600000101010101" pitchFamily="34" charset="-127"/>
                            </a:rPr>
                            <m:t>n</m:t>
                          </m:r>
                        </m:sub>
                      </m:sSub>
                      <m:r>
                        <a:rPr lang="vi-VN" sz="2200" i="0">
                          <a:effectLst/>
                          <a:latin typeface="Cambria Math" panose="02040503050406030204" pitchFamily="18" charset="0"/>
                          <a:ea typeface="Dotum" panose="020B0600000101010101" pitchFamily="34" charset="-127"/>
                        </a:rPr>
                        <m:t>→0</m:t>
                      </m:r>
                    </m:oMath>
                  </a14:m>
                  <a:r>
                    <a:rPr lang="vi-VN" sz="2200">
                      <a:effectLst/>
                      <a:latin typeface="+mn-lt"/>
                      <a:ea typeface="Dotum" panose="020B0600000101010101" pitchFamily="34" charset="-127"/>
                    </a:rPr>
                    <a:t> khi</a:t>
                  </a:r>
                  <a:r>
                    <a:rPr lang="en-US" sz="2200">
                      <a:effectLst/>
                      <a:latin typeface="+mn-lt"/>
                      <a:ea typeface="Dotum" panose="020B0600000101010101" pitchFamily="34" charset="-127"/>
                    </a:rPr>
                    <a:t> </a:t>
                  </a:r>
                  <a14:m>
                    <m:oMath xmlns:m="http://schemas.openxmlformats.org/officeDocument/2006/math">
                      <m:r>
                        <m:rPr>
                          <m:sty m:val="p"/>
                        </m:rPr>
                        <a:rPr lang="vi-VN" sz="2200" i="0">
                          <a:effectLst/>
                          <a:latin typeface="Cambria Math" panose="02040503050406030204" pitchFamily="18" charset="0"/>
                          <a:ea typeface="Dotum" panose="020B0600000101010101" pitchFamily="34" charset="-127"/>
                        </a:rPr>
                        <m:t>n</m:t>
                      </m:r>
                      <m:r>
                        <a:rPr lang="vi-VN" sz="2200" i="0">
                          <a:effectLst/>
                          <a:latin typeface="Cambria Math" panose="02040503050406030204" pitchFamily="18" charset="0"/>
                          <a:ea typeface="Dotum" panose="020B0600000101010101" pitchFamily="34" charset="-127"/>
                        </a:rPr>
                        <m:t>→+∞</m:t>
                      </m:r>
                    </m:oMath>
                  </a14:m>
                  <a:r>
                    <a:rPr lang="vi-VN" sz="2200">
                      <a:effectLst/>
                      <a:latin typeface="+mn-lt"/>
                      <a:ea typeface="Dotum" panose="020B0600000101010101" pitchFamily="34" charset="-127"/>
                    </a:rPr>
                    <a:t>.</a:t>
                  </a:r>
                  <a:endParaRPr lang="en-US" sz="22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98139" y="1463431"/>
                  <a:ext cx="7251963" cy="1743635"/>
                </a:xfrm>
                <a:prstGeom prst="rect">
                  <a:avLst/>
                </a:prstGeom>
                <a:blipFill>
                  <a:blip r:embed="rId3"/>
                  <a:stretch>
                    <a:fillRect l="-1092" r="-1008" b="-2006"/>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1"/>
                                        </p:tgtEl>
                                        <p:attrNameLst>
                                          <p:attrName>style.visibility</p:attrName>
                                        </p:attrNameLst>
                                      </p:cBhvr>
                                      <p:to>
                                        <p:strVal val="visible"/>
                                      </p:to>
                                    </p:set>
                                    <p:animEffect transition="in" filter="fade">
                                      <p:cBhvr>
                                        <p:cTn id="17" dur="500"/>
                                        <p:tgtEl>
                                          <p:spTgt spid="391"/>
                                        </p:tgtEl>
                                      </p:cBhvr>
                                    </p:animEffect>
                                    <p:anim calcmode="lin" valueType="num">
                                      <p:cBhvr>
                                        <p:cTn id="18" dur="500" fill="hold"/>
                                        <p:tgtEl>
                                          <p:spTgt spid="391"/>
                                        </p:tgtEl>
                                        <p:attrNameLst>
                                          <p:attrName>ppt_x</p:attrName>
                                        </p:attrNameLst>
                                      </p:cBhvr>
                                      <p:tavLst>
                                        <p:tav tm="0">
                                          <p:val>
                                            <p:strVal val="#ppt_x"/>
                                          </p:val>
                                        </p:tav>
                                        <p:tav tm="100000">
                                          <p:val>
                                            <p:strVal val="#ppt_x"/>
                                          </p:val>
                                        </p:tav>
                                      </p:tavLst>
                                    </p:anim>
                                    <p:anim calcmode="lin" valueType="num">
                                      <p:cBhvr>
                                        <p:cTn id="19" dur="500" fill="hold"/>
                                        <p:tgtEl>
                                          <p:spTgt spid="3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ounded Rectangle 75"/>
          <p:cNvSpPr/>
          <p:nvPr/>
        </p:nvSpPr>
        <p:spPr>
          <a:xfrm>
            <a:off x="192024" y="201168"/>
            <a:ext cx="8732520" cy="47365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 name="TextBox 66"/>
              <p:cNvSpPr txBox="1"/>
              <p:nvPr/>
            </p:nvSpPr>
            <p:spPr>
              <a:xfrm>
                <a:off x="533226" y="672197"/>
                <a:ext cx="8099118" cy="681277"/>
              </a:xfrm>
              <a:prstGeom prst="rect">
                <a:avLst/>
              </a:prstGeom>
              <a:noFill/>
            </p:spPr>
            <p:txBody>
              <a:bodyPr wrap="square" rtlCol="0">
                <a:spAutoFit/>
              </a:bodyPr>
              <a:lstStyle/>
              <a:p>
                <a:pPr lvl="0" algn="ctr" defTabSz="457200">
                  <a:lnSpc>
                    <a:spcPct val="150000"/>
                  </a:lnSpc>
                  <a:buClrTx/>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Xét</a:t>
                </a:r>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dãy số </a:t>
                </a:r>
                <a14:m>
                  <m:oMath xmlns:m="http://schemas.openxmlformats.org/officeDocument/2006/math">
                    <m:r>
                      <a:rPr lang="vi-VN" sz="1800" i="1">
                        <a:latin typeface="Cambria Math" panose="02040503050406030204" pitchFamily="18" charset="0"/>
                        <a:ea typeface="Dotum" panose="020B0600000101010101" pitchFamily="34" charset="-127"/>
                        <a:cs typeface="Times New Roman" panose="02020603050405020304" pitchFamily="18" charset="0"/>
                      </a:rPr>
                      <m:t>(</m:t>
                    </m:r>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vi-VN" sz="1800" i="1">
                        <a:latin typeface="Cambria Math" panose="02040503050406030204" pitchFamily="18" charset="0"/>
                        <a:ea typeface="Dotum" panose="020B0600000101010101" pitchFamily="34" charset="-127"/>
                        <a:cs typeface="Times New Roman" panose="02020603050405020304" pitchFamily="18" charset="0"/>
                      </a:rPr>
                      <m:t>)</m:t>
                    </m:r>
                  </m:oMath>
                </a14:m>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với </a:t>
                </a:r>
                <a14:m>
                  <m:oMath xmlns:m="http://schemas.openxmlformats.org/officeDocument/2006/math">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r>
                      <a:rPr lang="en-US" sz="1800" b="0" i="1" smtClean="0">
                        <a:latin typeface="Cambria Math" panose="02040503050406030204" pitchFamily="18" charset="0"/>
                        <a:ea typeface="Dotum" panose="020B0600000101010101" pitchFamily="34" charset="-127"/>
                        <a:cs typeface="Times New Roman" panose="02020603050405020304" pitchFamily="18" charset="0"/>
                      </a:rPr>
                      <m:t>=</m:t>
                    </m:r>
                    <m:f>
                      <m:fPr>
                        <m:ctrlPr>
                          <a:rPr lang="en-US" sz="1800" b="0" i="1" smtClean="0">
                            <a:latin typeface="Cambria Math" panose="02040503050406030204" pitchFamily="18" charset="0"/>
                            <a:ea typeface="Dotum" panose="020B0600000101010101" pitchFamily="34" charset="-127"/>
                            <a:cs typeface="Times New Roman" panose="02020603050405020304" pitchFamily="18" charset="0"/>
                          </a:rPr>
                        </m:ctrlPr>
                      </m:fPr>
                      <m:num>
                        <m:r>
                          <a:rPr lang="en-US" sz="1800" b="0" i="1" smtClean="0">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1800" b="0" i="1" smtClean="0">
                                <a:latin typeface="Cambria Math" panose="02040503050406030204" pitchFamily="18" charset="0"/>
                                <a:ea typeface="Dotum" panose="020B0600000101010101" pitchFamily="34" charset="-127"/>
                                <a:cs typeface="Times New Roman" panose="02020603050405020304" pitchFamily="18" charset="0"/>
                              </a:rPr>
                            </m:ctrlPr>
                          </m:sSupPr>
                          <m:e>
                            <m:r>
                              <a:rPr lang="en-US" sz="1800" b="0" i="1" smtClean="0">
                                <a:latin typeface="Cambria Math" panose="02040503050406030204" pitchFamily="18" charset="0"/>
                                <a:ea typeface="Dotum" panose="020B0600000101010101" pitchFamily="34" charset="-127"/>
                                <a:cs typeface="Times New Roman" panose="02020603050405020304" pitchFamily="18" charset="0"/>
                              </a:rPr>
                              <m:t>𝑛</m:t>
                            </m:r>
                          </m:e>
                          <m:sup>
                            <m:r>
                              <a:rPr lang="en-US" sz="1800" b="0" i="1" smtClean="0">
                                <a:latin typeface="Cambria Math" panose="02040503050406030204" pitchFamily="18" charset="0"/>
                                <a:ea typeface="Dotum" panose="020B0600000101010101" pitchFamily="34" charset="-127"/>
                                <a:cs typeface="Times New Roman" panose="02020603050405020304" pitchFamily="18" charset="0"/>
                              </a:rPr>
                              <m:t>2</m:t>
                            </m:r>
                          </m:sup>
                        </m:sSup>
                      </m:den>
                    </m:f>
                  </m:oMath>
                </a14:m>
                <a:r>
                  <a:rPr kumimoji="0" lang="en-US" sz="1800" b="0" i="0" u="none" strike="noStrike" kern="1200" cap="none" spc="0" normalizeH="0" noProof="0">
                    <a:ln>
                      <a:noFill/>
                    </a:ln>
                    <a:solidFill>
                      <a:srgbClr val="000000"/>
                    </a:solidFill>
                    <a:effectLst/>
                    <a:uLnTx/>
                    <a:uFillTx/>
                    <a:latin typeface="Arial" panose="020B0604020202020204" pitchFamily="34" charset="0"/>
                    <a:ea typeface="+mn-ea"/>
                    <a:cs typeface="Arial" panose="020B0604020202020204" pitchFamily="34" charset="0"/>
                    <a:sym typeface="Arial"/>
                  </a:rPr>
                  <a:t>. Giải thích vì sao dãy số này có giới hạn là 0.  </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533226" y="672197"/>
                <a:ext cx="8099118" cy="681277"/>
              </a:xfrm>
              <a:prstGeom prst="rect">
                <a:avLst/>
              </a:prstGeom>
              <a:blipFill>
                <a:blip r:embed="rId2"/>
                <a:stretch>
                  <a:fillRect/>
                </a:stretch>
              </a:blipFill>
            </p:spPr>
            <p:txBody>
              <a:bodyPr/>
              <a:lstStyle/>
              <a:p>
                <a:r>
                  <a:rPr lang="en-US">
                    <a:noFill/>
                  </a:rPr>
                  <a:t> </a:t>
                </a:r>
              </a:p>
            </p:txBody>
          </p:sp>
        </mc:Fallback>
      </mc:AlternateContent>
      <p:sp>
        <p:nvSpPr>
          <p:cNvPr id="68" name="Rectangle 67"/>
          <p:cNvSpPr/>
          <p:nvPr/>
        </p:nvSpPr>
        <p:spPr>
          <a:xfrm>
            <a:off x="4247941" y="1377327"/>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69" name="Google Shape;735;p18"/>
          <p:cNvSpPr txBox="1">
            <a:spLocks noGrp="1"/>
          </p:cNvSpPr>
          <p:nvPr>
            <p:ph type="title"/>
          </p:nvPr>
        </p:nvSpPr>
        <p:spPr>
          <a:xfrm>
            <a:off x="3915619" y="385230"/>
            <a:ext cx="1285328" cy="3270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200" b="1">
                <a:solidFill>
                  <a:schemeClr val="bg1">
                    <a:lumMod val="50000"/>
                  </a:schemeClr>
                </a:solidFill>
                <a:highlight>
                  <a:schemeClr val="accent1"/>
                </a:highlight>
                <a:latin typeface="+mj-lt"/>
              </a:rPr>
              <a:t>Ví dụ 1:</a:t>
            </a:r>
            <a:endParaRPr sz="2200">
              <a:solidFill>
                <a:schemeClr val="bg1">
                  <a:lumMod val="50000"/>
                </a:schemeClr>
              </a:solidFill>
              <a:highlight>
                <a:schemeClr val="accent1"/>
              </a:highlight>
              <a:latin typeface="+mj-lt"/>
            </a:endParaRPr>
          </a:p>
        </p:txBody>
      </p:sp>
      <mc:AlternateContent xmlns:mc="http://schemas.openxmlformats.org/markup-compatibility/2006" xmlns:a14="http://schemas.microsoft.com/office/drawing/2010/main">
        <mc:Choice Requires="a14">
          <p:sp>
            <p:nvSpPr>
              <p:cNvPr id="71" name="Rectangle 70"/>
              <p:cNvSpPr/>
              <p:nvPr/>
            </p:nvSpPr>
            <p:spPr>
              <a:xfrm>
                <a:off x="418328" y="1712000"/>
                <a:ext cx="8279908" cy="2517099"/>
              </a:xfrm>
              <a:prstGeom prst="rect">
                <a:avLst/>
              </a:prstGeom>
            </p:spPr>
            <p:txBody>
              <a:bodyPr wrap="square">
                <a:spAutoFit/>
              </a:bodyPr>
              <a:lstStyle/>
              <a:p>
                <a:pPr algn="just">
                  <a:lnSpc>
                    <a:spcPct val="150000"/>
                  </a:lnSpc>
                </a:pPr>
                <a:r>
                  <a:rPr lang="en-US" sz="1800">
                    <a:latin typeface="+mj-lt"/>
                    <a:ea typeface="Arial" panose="020B0604020202020204" pitchFamily="34" charset="0"/>
                    <a:cs typeface="Times New Roman" panose="02020603050405020304" pitchFamily="18" charset="0"/>
                  </a:rPr>
                  <a:t>Dãy số này có giới hạn là 0, bởi vì </a:t>
                </a:r>
                <a14:m>
                  <m:oMath xmlns:m="http://schemas.openxmlformats.org/officeDocument/2006/math">
                    <m:d>
                      <m:dPr>
                        <m:begChr m:val="|"/>
                        <m:endChr m:val="|"/>
                        <m:ctrlPr>
                          <a:rPr lang="en-US" sz="1800" i="1" smtClean="0">
                            <a:latin typeface="Cambria Math" panose="02040503050406030204" pitchFamily="18" charset="0"/>
                            <a:cs typeface="Times New Roman" panose="02020603050405020304" pitchFamily="18" charset="0"/>
                          </a:rPr>
                        </m:ctrlPr>
                      </m:dPr>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e>
                    </m:d>
                    <m:r>
                      <a:rPr lang="en-US" sz="1800" b="0" i="1" smtClean="0">
                        <a:latin typeface="Cambria Math" panose="02040503050406030204" pitchFamily="18" charset="0"/>
                        <a:cs typeface="Times New Roman" panose="02020603050405020304" pitchFamily="18" charset="0"/>
                      </a:rPr>
                      <m: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en-US" sz="1800" i="1">
                                <a:latin typeface="Cambria Math" panose="02040503050406030204" pitchFamily="18" charset="0"/>
                                <a:ea typeface="Dotum" panose="020B0600000101010101" pitchFamily="34" charset="-127"/>
                                <a:cs typeface="Times New Roman" panose="02020603050405020304" pitchFamily="18" charset="0"/>
                              </a:rPr>
                              <m:t>𝑛</m:t>
                            </m:r>
                          </m:e>
                          <m:sup>
                            <m:r>
                              <a:rPr lang="en-US" sz="1800" i="1">
                                <a:latin typeface="Cambria Math" panose="02040503050406030204" pitchFamily="18" charset="0"/>
                                <a:ea typeface="Dotum" panose="020B0600000101010101" pitchFamily="34" charset="-127"/>
                                <a:cs typeface="Times New Roman" panose="02020603050405020304" pitchFamily="18" charset="0"/>
                              </a:rPr>
                              <m:t>2</m:t>
                            </m:r>
                          </m:sup>
                        </m:sSup>
                      </m:den>
                    </m:f>
                  </m:oMath>
                </a14:m>
                <a:r>
                  <a:rPr lang="en-US" sz="1800">
                    <a:latin typeface="+mj-lt"/>
                    <a:ea typeface="Arial" panose="020B0604020202020204" pitchFamily="34" charset="0"/>
                    <a:cs typeface="Times New Roman" panose="02020603050405020304" pitchFamily="18" charset="0"/>
                  </a:rPr>
                  <a:t> có thể nhỏ hơn một số dương bé tuỳ ý khi </a:t>
                </a:r>
                <a14:m>
                  <m:oMath xmlns:m="http://schemas.openxmlformats.org/officeDocument/2006/math">
                    <m:r>
                      <a:rPr lang="en-US" sz="1800" i="1" smtClean="0">
                        <a:latin typeface="Cambria Math" panose="02040503050406030204" pitchFamily="18" charset="0"/>
                        <a:ea typeface="Arial" panose="020B0604020202020204" pitchFamily="34" charset="0"/>
                        <a:cs typeface="Times New Roman" panose="02020603050405020304" pitchFamily="18" charset="0"/>
                      </a:rPr>
                      <m:t>𝑛</m:t>
                    </m:r>
                  </m:oMath>
                </a14:m>
                <a:r>
                  <a:rPr lang="en-US" sz="1800">
                    <a:latin typeface="+mj-lt"/>
                    <a:ea typeface="Arial" panose="020B0604020202020204" pitchFamily="34" charset="0"/>
                    <a:cs typeface="Times New Roman" panose="02020603050405020304" pitchFamily="18" charset="0"/>
                  </a:rPr>
                  <a:t> đủ lớn.</a:t>
                </a:r>
              </a:p>
              <a:p>
                <a:pPr algn="just">
                  <a:lnSpc>
                    <a:spcPct val="150000"/>
                  </a:lnSpc>
                </a:pPr>
                <a:r>
                  <a:rPr lang="en-US" sz="1800">
                    <a:latin typeface="+mj-lt"/>
                    <a:ea typeface="Arial" panose="020B0604020202020204" pitchFamily="34" charset="0"/>
                    <a:cs typeface="Times New Roman" panose="02020603050405020304" pitchFamily="18" charset="0"/>
                  </a:rPr>
                  <a:t>Chẳng hạn, để </a:t>
                </a:r>
                <a14:m>
                  <m:oMath xmlns:m="http://schemas.openxmlformats.org/officeDocument/2006/math">
                    <m:d>
                      <m:dPr>
                        <m:begChr m:val="|"/>
                        <m:endChr m:val="|"/>
                        <m:ctrlPr>
                          <a:rPr lang="en-US" sz="1800" i="1">
                            <a:latin typeface="Cambria Math" panose="02040503050406030204" pitchFamily="18" charset="0"/>
                            <a:cs typeface="Times New Roman" panose="02020603050405020304" pitchFamily="18" charset="0"/>
                          </a:rPr>
                        </m:ctrlPr>
                      </m:dPr>
                      <m:e>
                        <m:sSub>
                          <m:sSubPr>
                            <m:ctrlPr>
                              <a:rPr lang="en-US" sz="1800" i="1">
                                <a:latin typeface="Cambria Math" panose="02040503050406030204" pitchFamily="18" charset="0"/>
                                <a:ea typeface="Dotum" panose="020B0600000101010101" pitchFamily="34" charset="-127"/>
                              </a:rPr>
                            </m:ctrlPr>
                          </m:sSubPr>
                          <m:e>
                            <m:r>
                              <a:rPr lang="vi-VN" sz="1800" i="1">
                                <a:latin typeface="Cambria Math" panose="02040503050406030204" pitchFamily="18" charset="0"/>
                                <a:ea typeface="Dotum" panose="020B0600000101010101" pitchFamily="34" charset="-127"/>
                                <a:cs typeface="Times New Roman" panose="02020603050405020304" pitchFamily="18" charset="0"/>
                              </a:rPr>
                              <m:t>𝑢</m:t>
                            </m:r>
                          </m:e>
                          <m:sub>
                            <m:r>
                              <a:rPr lang="vi-VN" sz="1800" i="1">
                                <a:latin typeface="Cambria Math" panose="02040503050406030204" pitchFamily="18" charset="0"/>
                                <a:ea typeface="Dotum" panose="020B0600000101010101" pitchFamily="34" charset="-127"/>
                                <a:cs typeface="Times New Roman" panose="02020603050405020304" pitchFamily="18" charset="0"/>
                              </a:rPr>
                              <m:t>𝑛</m:t>
                            </m:r>
                          </m:sub>
                        </m:sSub>
                      </m:e>
                    </m:d>
                    <m:r>
                      <a:rPr lang="en-US" sz="1800" b="0" i="1" smtClean="0">
                        <a:latin typeface="Cambria Math" panose="02040503050406030204" pitchFamily="18" charset="0"/>
                        <a:ea typeface="Dotum" panose="020B0600000101010101" pitchFamily="34" charset="-127"/>
                        <a:cs typeface="Times New Roman" panose="02020603050405020304" pitchFamily="18" charset="0"/>
                      </a:rPr>
                      <m:t>&lt;0,0001</m:t>
                    </m:r>
                  </m:oMath>
                </a14:m>
                <a:r>
                  <a:rPr lang="en-US" sz="1800">
                    <a:latin typeface="+mj-lt"/>
                    <a:ea typeface="Arial" panose="020B0604020202020204" pitchFamily="34" charset="0"/>
                    <a:cs typeface="Times New Roman" panose="02020603050405020304" pitchFamily="18" charset="0"/>
                  </a:rPr>
                  <a:t> tức là </a:t>
                </a:r>
                <a14:m>
                  <m:oMath xmlns:m="http://schemas.openxmlformats.org/officeDocument/2006/math">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en-US" sz="1800" i="1">
                                <a:latin typeface="Cambria Math" panose="02040503050406030204" pitchFamily="18" charset="0"/>
                                <a:ea typeface="Dotum" panose="020B0600000101010101" pitchFamily="34" charset="-127"/>
                                <a:cs typeface="Times New Roman" panose="02020603050405020304" pitchFamily="18" charset="0"/>
                              </a:rPr>
                              <m:t>𝑛</m:t>
                            </m:r>
                          </m:e>
                          <m:sup>
                            <m:r>
                              <a:rPr lang="en-US" sz="1800" i="1">
                                <a:latin typeface="Cambria Math" panose="02040503050406030204" pitchFamily="18" charset="0"/>
                                <a:ea typeface="Dotum" panose="020B0600000101010101" pitchFamily="34" charset="-127"/>
                                <a:cs typeface="Times New Roman" panose="02020603050405020304" pitchFamily="18" charset="0"/>
                              </a:rPr>
                              <m:t>2</m:t>
                            </m:r>
                          </m:sup>
                        </m:sSup>
                      </m:den>
                    </m:f>
                    <m:r>
                      <a:rPr lang="en-US" sz="1800" b="0" i="1" smtClean="0">
                        <a:latin typeface="Cambria Math" panose="02040503050406030204" pitchFamily="18" charset="0"/>
                        <a:ea typeface="Dotum" panose="020B0600000101010101" pitchFamily="34" charset="-127"/>
                        <a:cs typeface="Times New Roman" panose="02020603050405020304" pitchFamily="18" charset="0"/>
                      </a:rPr>
                      <m:t>&lt;</m:t>
                    </m:r>
                    <m:f>
                      <m:fPr>
                        <m:ctrlPr>
                          <a:rPr lang="en-US" sz="1800" i="1">
                            <a:latin typeface="Cambria Math" panose="02040503050406030204" pitchFamily="18" charset="0"/>
                            <a:ea typeface="Dotum" panose="020B0600000101010101" pitchFamily="34" charset="-127"/>
                            <a:cs typeface="Times New Roman" panose="02020603050405020304" pitchFamily="18" charset="0"/>
                          </a:rPr>
                        </m:ctrlPr>
                      </m:fPr>
                      <m:num>
                        <m:r>
                          <a:rPr lang="en-US" sz="1800" i="1">
                            <a:latin typeface="Cambria Math" panose="02040503050406030204" pitchFamily="18" charset="0"/>
                            <a:ea typeface="Dotum" panose="020B0600000101010101" pitchFamily="34" charset="-127"/>
                            <a:cs typeface="Times New Roman" panose="02020603050405020304" pitchFamily="18" charset="0"/>
                          </a:rPr>
                          <m:t>1</m:t>
                        </m:r>
                      </m:num>
                      <m:den>
                        <m:r>
                          <a:rPr lang="en-US" sz="1800" b="0" i="1" smtClean="0">
                            <a:latin typeface="Cambria Math" panose="02040503050406030204" pitchFamily="18" charset="0"/>
                            <a:ea typeface="Dotum" panose="020B0600000101010101" pitchFamily="34" charset="-127"/>
                            <a:cs typeface="Times New Roman" panose="02020603050405020304" pitchFamily="18" charset="0"/>
                          </a:rPr>
                          <m:t>10 000</m:t>
                        </m:r>
                      </m:den>
                    </m:f>
                  </m:oMath>
                </a14:m>
                <a:r>
                  <a:rPr lang="en-US" sz="1800">
                    <a:latin typeface="+mj-lt"/>
                    <a:ea typeface="Arial" panose="020B0604020202020204" pitchFamily="34" charset="0"/>
                    <a:cs typeface="Times New Roman" panose="02020603050405020304" pitchFamily="18" charset="0"/>
                  </a:rPr>
                  <a:t>, ta cần </a:t>
                </a:r>
                <a14:m>
                  <m:oMath xmlns:m="http://schemas.openxmlformats.org/officeDocument/2006/math">
                    <m:sSup>
                      <m:sSupPr>
                        <m:ctrlPr>
                          <a:rPr lang="en-US" sz="1800" i="1">
                            <a:latin typeface="Cambria Math" panose="02040503050406030204" pitchFamily="18" charset="0"/>
                            <a:ea typeface="Dotum" panose="020B0600000101010101" pitchFamily="34" charset="-127"/>
                            <a:cs typeface="Times New Roman" panose="02020603050405020304" pitchFamily="18" charset="0"/>
                          </a:rPr>
                        </m:ctrlPr>
                      </m:sSupPr>
                      <m:e>
                        <m:r>
                          <a:rPr lang="en-US" sz="1800" i="1">
                            <a:latin typeface="Cambria Math" panose="02040503050406030204" pitchFamily="18" charset="0"/>
                            <a:ea typeface="Dotum" panose="020B0600000101010101" pitchFamily="34" charset="-127"/>
                            <a:cs typeface="Times New Roman" panose="02020603050405020304" pitchFamily="18" charset="0"/>
                          </a:rPr>
                          <m:t>𝑛</m:t>
                        </m:r>
                      </m:e>
                      <m:sup>
                        <m:r>
                          <a:rPr lang="en-US" sz="1800" i="1">
                            <a:latin typeface="Cambria Math" panose="02040503050406030204" pitchFamily="18" charset="0"/>
                            <a:ea typeface="Dotum" panose="020B0600000101010101" pitchFamily="34" charset="-127"/>
                            <a:cs typeface="Times New Roman" panose="02020603050405020304" pitchFamily="18" charset="0"/>
                          </a:rPr>
                          <m:t>2</m:t>
                        </m:r>
                      </m:sup>
                    </m:sSup>
                    <m:r>
                      <a:rPr lang="en-US" sz="1800" b="0" i="1" smtClean="0">
                        <a:latin typeface="Cambria Math" panose="02040503050406030204" pitchFamily="18" charset="0"/>
                        <a:ea typeface="Dotum" panose="020B0600000101010101" pitchFamily="34" charset="-127"/>
                        <a:cs typeface="Times New Roman" panose="02020603050405020304" pitchFamily="18" charset="0"/>
                      </a:rPr>
                      <m:t>&gt;</m:t>
                    </m:r>
                    <m:r>
                      <a:rPr lang="en-US" sz="1800" i="1">
                        <a:latin typeface="Cambria Math" panose="02040503050406030204" pitchFamily="18" charset="0"/>
                        <a:ea typeface="Dotum" panose="020B0600000101010101" pitchFamily="34" charset="-127"/>
                        <a:cs typeface="Times New Roman" panose="02020603050405020304" pitchFamily="18" charset="0"/>
                      </a:rPr>
                      <m:t>10 000</m:t>
                    </m:r>
                  </m:oMath>
                </a14:m>
                <a:r>
                  <a:rPr lang="en-US" sz="1800">
                    <a:latin typeface="+mj-lt"/>
                    <a:ea typeface="Arial" panose="020B0604020202020204" pitchFamily="34" charset="0"/>
                    <a:cs typeface="Times New Roman" panose="02020603050405020304" pitchFamily="18" charset="0"/>
                  </a:rPr>
                  <a:t> hay </a:t>
                </a:r>
                <a14:m>
                  <m:oMath xmlns:m="http://schemas.openxmlformats.org/officeDocument/2006/math">
                    <m:r>
                      <m:rPr>
                        <m:sty m:val="p"/>
                      </m:rPr>
                      <a:rPr lang="en-US" sz="1800" b="0" i="0" smtClean="0">
                        <a:latin typeface="Cambria Math" panose="02040503050406030204" pitchFamily="18" charset="0"/>
                        <a:ea typeface="Dotum" panose="020B0600000101010101" pitchFamily="34" charset="-127"/>
                        <a:cs typeface="Times New Roman" panose="02020603050405020304" pitchFamily="18" charset="0"/>
                      </a:rPr>
                      <m:t>n</m:t>
                    </m:r>
                    <m:r>
                      <a:rPr lang="en-US" sz="1800" b="0" i="0" smtClean="0">
                        <a:latin typeface="Cambria Math" panose="02040503050406030204" pitchFamily="18" charset="0"/>
                        <a:ea typeface="Dotum" panose="020B0600000101010101" pitchFamily="34" charset="-127"/>
                        <a:cs typeface="Times New Roman" panose="02020603050405020304" pitchFamily="18" charset="0"/>
                      </a:rPr>
                      <m:t>&gt;</m:t>
                    </m:r>
                    <m:r>
                      <a:rPr lang="en-US" sz="1800" i="1">
                        <a:latin typeface="Cambria Math" panose="02040503050406030204" pitchFamily="18" charset="0"/>
                        <a:ea typeface="Dotum" panose="020B0600000101010101" pitchFamily="34" charset="-127"/>
                        <a:cs typeface="Times New Roman" panose="02020603050405020304" pitchFamily="18" charset="0"/>
                      </a:rPr>
                      <m:t>100</m:t>
                    </m:r>
                  </m:oMath>
                </a14:m>
                <a:r>
                  <a:rPr lang="en-US" sz="1800">
                    <a:latin typeface="+mj-lt"/>
                    <a:ea typeface="Arial" panose="020B0604020202020204" pitchFamily="34" charset="0"/>
                    <a:cs typeface="Times New Roman" panose="02020603050405020304" pitchFamily="18" charset="0"/>
                  </a:rPr>
                  <a:t>.</a:t>
                </a:r>
              </a:p>
              <a:p>
                <a:pPr algn="just">
                  <a:lnSpc>
                    <a:spcPct val="150000"/>
                  </a:lnSpc>
                </a:pPr>
                <a:r>
                  <a:rPr lang="en-US" sz="1800">
                    <a:latin typeface="+mj-lt"/>
                    <a:ea typeface="Arial" panose="020B0604020202020204" pitchFamily="34" charset="0"/>
                    <a:cs typeface="Times New Roman" panose="02020603050405020304" pitchFamily="18" charset="0"/>
                  </a:rPr>
                  <a:t>Như vậy các số hạng của dãy kể từ số hạng thứ 101 đều có giá trị tuyệt đối nhỏ hơn </a:t>
                </a:r>
                <a14:m>
                  <m:oMath xmlns:m="http://schemas.openxmlformats.org/officeDocument/2006/math">
                    <m:r>
                      <a:rPr lang="en-US" sz="1800" i="1">
                        <a:latin typeface="Cambria Math" panose="02040503050406030204" pitchFamily="18" charset="0"/>
                        <a:ea typeface="Dotum" panose="020B0600000101010101" pitchFamily="34" charset="-127"/>
                        <a:cs typeface="Times New Roman" panose="02020603050405020304" pitchFamily="18" charset="0"/>
                      </a:rPr>
                      <m:t>0,0001</m:t>
                    </m:r>
                  </m:oMath>
                </a14:m>
                <a:r>
                  <a:rPr lang="en-US" sz="1800">
                    <a:latin typeface="+mj-lt"/>
                    <a:ea typeface="Arial" panose="020B0604020202020204" pitchFamily="34" charset="0"/>
                    <a:cs typeface="Times New Roman" panose="02020603050405020304" pitchFamily="18" charset="0"/>
                  </a:rPr>
                  <a:t>.</a:t>
                </a:r>
              </a:p>
            </p:txBody>
          </p:sp>
        </mc:Choice>
        <mc:Fallback xmlns="">
          <p:sp>
            <p:nvSpPr>
              <p:cNvPr id="71" name="Rectangle 70"/>
              <p:cNvSpPr>
                <a:spLocks noRot="1" noChangeAspect="1" noMove="1" noResize="1" noEditPoints="1" noAdjustHandles="1" noChangeArrowheads="1" noChangeShapeType="1" noTextEdit="1"/>
              </p:cNvSpPr>
              <p:nvPr/>
            </p:nvSpPr>
            <p:spPr>
              <a:xfrm>
                <a:off x="418328" y="1712000"/>
                <a:ext cx="8279908" cy="2517099"/>
              </a:xfrm>
              <a:prstGeom prst="rect">
                <a:avLst/>
              </a:prstGeom>
              <a:blipFill>
                <a:blip r:embed="rId3"/>
                <a:stretch>
                  <a:fillRect l="-663" r="-589" b="-969"/>
                </a:stretch>
              </a:blipFill>
            </p:spPr>
            <p:txBody>
              <a:bodyPr/>
              <a:lstStyle/>
              <a:p>
                <a:r>
                  <a:rPr lang="en-US">
                    <a:noFill/>
                  </a:rPr>
                  <a:t> </a:t>
                </a:r>
              </a:p>
            </p:txBody>
          </p:sp>
        </mc:Fallback>
      </mc:AlternateContent>
      <p:pic>
        <p:nvPicPr>
          <p:cNvPr id="87" name="Picture 86"/>
          <p:cNvPicPr>
            <a:picLocks noChangeAspect="1"/>
          </p:cNvPicPr>
          <p:nvPr/>
        </p:nvPicPr>
        <p:blipFill>
          <a:blip r:embed="rId4"/>
          <a:stretch>
            <a:fillRect/>
          </a:stretch>
        </p:blipFill>
        <p:spPr>
          <a:xfrm rot="11551457">
            <a:off x="7926960" y="4136890"/>
            <a:ext cx="786452" cy="780356"/>
          </a:xfrm>
          <a:prstGeom prst="rect">
            <a:avLst/>
          </a:prstGeom>
        </p:spPr>
      </p:pic>
      <p:pic>
        <p:nvPicPr>
          <p:cNvPr id="88" name="Picture 87"/>
          <p:cNvPicPr>
            <a:picLocks noChangeAspect="1"/>
          </p:cNvPicPr>
          <p:nvPr/>
        </p:nvPicPr>
        <p:blipFill>
          <a:blip r:embed="rId4"/>
          <a:stretch>
            <a:fillRect/>
          </a:stretch>
        </p:blipFill>
        <p:spPr>
          <a:xfrm rot="4865895">
            <a:off x="349832" y="4136890"/>
            <a:ext cx="786452" cy="780356"/>
          </a:xfrm>
          <a:prstGeom prst="rect">
            <a:avLst/>
          </a:prstGeom>
        </p:spPr>
      </p:pic>
    </p:spTree>
    <p:extLst>
      <p:ext uri="{BB962C8B-B14F-4D97-AF65-F5344CB8AC3E}">
        <p14:creationId xmlns:p14="http://schemas.microsoft.com/office/powerpoint/2010/main" val="33670228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randombar(horizontal)">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barn(inVertical)">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anim calcmode="lin" valueType="num">
                                      <p:cBhvr>
                                        <p:cTn id="21" dur="500" fill="hold"/>
                                        <p:tgtEl>
                                          <p:spTgt spid="71"/>
                                        </p:tgtEl>
                                        <p:attrNameLst>
                                          <p:attrName>ppt_x</p:attrName>
                                        </p:attrNameLst>
                                      </p:cBhvr>
                                      <p:tavLst>
                                        <p:tav tm="0">
                                          <p:val>
                                            <p:strVal val="#ppt_x"/>
                                          </p:val>
                                        </p:tav>
                                        <p:tav tm="100000">
                                          <p:val>
                                            <p:strVal val="#ppt_x"/>
                                          </p:val>
                                        </p:tav>
                                      </p:tavLst>
                                    </p:anim>
                                    <p:anim calcmode="lin" valueType="num">
                                      <p:cBhvr>
                                        <p:cTn id="22" dur="5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Google Shape;136;p4"/>
              <p:cNvSpPr/>
              <p:nvPr/>
            </p:nvSpPr>
            <p:spPr>
              <a:xfrm>
                <a:off x="376059" y="532739"/>
                <a:ext cx="8370377" cy="4104859"/>
              </a:xfrm>
              <a:prstGeom prst="wedgeRoundRectCallout">
                <a:avLst>
                  <a:gd name="adj1" fmla="val 53334"/>
                  <a:gd name="adj2" fmla="val -24897"/>
                  <a:gd name="adj3" fmla="val 16667"/>
                </a:avLst>
              </a:prstGeom>
              <a:solidFill>
                <a:srgbClr val="FFFF99"/>
              </a:solidFill>
              <a:ln w="12700" cap="flat" cmpd="sng">
                <a:solidFill>
                  <a:srgbClr val="395E89"/>
                </a:solidFill>
                <a:prstDash val="dash"/>
                <a:round/>
                <a:headEnd type="none" w="sm" len="sm"/>
                <a:tailEnd type="none" w="sm" len="sm"/>
              </a:ln>
            </p:spPr>
            <p:txBody>
              <a:bodyPr spcFirstLastPara="1" wrap="square" lIns="91425" tIns="45700" rIns="91425" bIns="45700" anchor="ctr" anchorCtr="0">
                <a:noAutofit/>
              </a:bodyPr>
              <a:lstStyle/>
              <a:p>
                <a:pPr algn="just">
                  <a:lnSpc>
                    <a:spcPct val="150000"/>
                  </a:lnSpc>
                  <a:spcBef>
                    <a:spcPts val="600"/>
                  </a:spcBef>
                  <a:spcAft>
                    <a:spcPts val="600"/>
                  </a:spcAft>
                </a:pPr>
                <a:r>
                  <a:rPr lang="vi-VN" sz="2300" b="1">
                    <a:solidFill>
                      <a:schemeClr val="bg1">
                        <a:lumMod val="50000"/>
                      </a:schemeClr>
                    </a:solidFill>
                    <a:latin typeface="+mn-lt"/>
                    <a:ea typeface="Dotum" panose="020B0600000101010101" pitchFamily="34" charset="-127"/>
                  </a:rPr>
                  <a:t>Chú ý</a:t>
                </a:r>
                <a:endParaRPr lang="en-US" sz="2300">
                  <a:solidFill>
                    <a:schemeClr val="bg1">
                      <a:lumMod val="50000"/>
                    </a:schemeClr>
                  </a:solidFill>
                  <a:effectLst/>
                  <a:latin typeface="+mn-lt"/>
                  <a:ea typeface="Times New Roman" panose="02020603050405020304" pitchFamily="18" charset="0"/>
                </a:endParaRPr>
              </a:p>
              <a:p>
                <a:pPr algn="just">
                  <a:lnSpc>
                    <a:spcPct val="150000"/>
                  </a:lnSpc>
                  <a:spcBef>
                    <a:spcPts val="600"/>
                  </a:spcBef>
                  <a:spcAft>
                    <a:spcPts val="600"/>
                  </a:spcAft>
                </a:pPr>
                <a:r>
                  <a:rPr lang="vi-VN" sz="2100">
                    <a:effectLst/>
                    <a:latin typeface="+mn-lt"/>
                    <a:ea typeface="Dotum" panose="020B0600000101010101" pitchFamily="34" charset="-127"/>
                  </a:rPr>
                  <a:t>Từ định nghĩa dãy số có giới hạn 0, ta có kết quả như sau:</a:t>
                </a:r>
                <a:endParaRPr lang="en-US" sz="2100">
                  <a:effectLst/>
                  <a:latin typeface="+mn-lt"/>
                  <a:ea typeface="Times New Roman" panose="02020603050405020304" pitchFamily="18" charset="0"/>
                </a:endParaRPr>
              </a:p>
              <a:p>
                <a:pPr marL="342900" indent="-342900" algn="just">
                  <a:lnSpc>
                    <a:spcPct val="150000"/>
                  </a:lnSpc>
                  <a:spcBef>
                    <a:spcPts val="600"/>
                  </a:spcBef>
                  <a:spcAft>
                    <a:spcPts val="600"/>
                  </a:spcAft>
                  <a:buFont typeface="Wingdings" panose="05000000000000000000" pitchFamily="2" charset="2"/>
                  <a:buChar char="§"/>
                </a:pP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f>
                          <m:fPr>
                            <m:ctrlPr>
                              <a:rPr lang="en-US" sz="2100" i="1">
                                <a:effectLst/>
                                <a:latin typeface="Cambria Math" panose="02040503050406030204" pitchFamily="18" charset="0"/>
                                <a:ea typeface="Dotum" panose="020B0600000101010101" pitchFamily="34" charset="-127"/>
                              </a:rPr>
                            </m:ctrlPr>
                          </m:fPr>
                          <m:num>
                            <m:r>
                              <a:rPr lang="vi-VN" sz="2100" i="1">
                                <a:effectLst/>
                                <a:latin typeface="Cambria Math" panose="02040503050406030204" pitchFamily="18" charset="0"/>
                                <a:ea typeface="Dotum" panose="020B0600000101010101" pitchFamily="34" charset="-127"/>
                              </a:rPr>
                              <m:t>1</m:t>
                            </m:r>
                          </m:num>
                          <m:den>
                            <m:sSup>
                              <m:sSupPr>
                                <m:ctrlPr>
                                  <a:rPr lang="en-US" sz="2100" i="1">
                                    <a:effectLst/>
                                    <a:latin typeface="Cambria Math" panose="02040503050406030204" pitchFamily="18" charset="0"/>
                                    <a:ea typeface="Dotum" panose="020B0600000101010101" pitchFamily="34" charset="-127"/>
                                  </a:rPr>
                                </m:ctrlPr>
                              </m:sSupPr>
                              <m:e>
                                <m:r>
                                  <a:rPr lang="vi-VN" sz="2100" i="1">
                                    <a:effectLst/>
                                    <a:latin typeface="Cambria Math" panose="02040503050406030204" pitchFamily="18" charset="0"/>
                                    <a:ea typeface="Dotum" panose="020B0600000101010101" pitchFamily="34" charset="-127"/>
                                  </a:rPr>
                                  <m:t>𝑛</m:t>
                                </m:r>
                              </m:e>
                              <m:sup>
                                <m:r>
                                  <a:rPr lang="vi-VN" sz="2100" i="1">
                                    <a:effectLst/>
                                    <a:latin typeface="Cambria Math" panose="02040503050406030204" pitchFamily="18" charset="0"/>
                                    <a:ea typeface="Dotum" panose="020B0600000101010101" pitchFamily="34" charset="-127"/>
                                  </a:rPr>
                                  <m:t>𝑘</m:t>
                                </m:r>
                              </m:sup>
                            </m:sSup>
                          </m:den>
                        </m:f>
                        <m:r>
                          <a:rPr lang="vi-VN" sz="2100" i="1">
                            <a:effectLst/>
                            <a:latin typeface="Cambria Math" panose="02040503050406030204" pitchFamily="18" charset="0"/>
                            <a:ea typeface="Dotum" panose="020B0600000101010101" pitchFamily="34" charset="-127"/>
                          </a:rPr>
                          <m:t>=0</m:t>
                        </m:r>
                      </m:e>
                    </m:func>
                    <m:r>
                      <a:rPr lang="vi-VN" sz="2100" i="1">
                        <a:effectLst/>
                        <a:latin typeface="Cambria Math" panose="02040503050406030204" pitchFamily="18" charset="0"/>
                        <a:ea typeface="Dotum" panose="020B0600000101010101" pitchFamily="34" charset="-127"/>
                      </a:rPr>
                      <m:t> </m:t>
                    </m:r>
                  </m:oMath>
                </a14:m>
                <a:r>
                  <a:rPr lang="vi-VN" sz="2100">
                    <a:effectLst/>
                    <a:latin typeface="+mn-lt"/>
                    <a:ea typeface="Dotum" panose="020B0600000101010101" pitchFamily="34" charset="-127"/>
                  </a:rPr>
                  <a:t>với k là một số nguyên dương.</a:t>
                </a:r>
                <a:endParaRPr lang="en-US" sz="2100">
                  <a:latin typeface="+mn-lt"/>
                  <a:ea typeface="Dotum" panose="020B0600000101010101" pitchFamily="34" charset="-127"/>
                </a:endParaRPr>
              </a:p>
              <a:p>
                <a:pPr marL="342900" indent="-342900" algn="just">
                  <a:lnSpc>
                    <a:spcPct val="150000"/>
                  </a:lnSpc>
                  <a:spcBef>
                    <a:spcPts val="600"/>
                  </a:spcBef>
                  <a:spcAft>
                    <a:spcPts val="600"/>
                  </a:spcAft>
                  <a:buFont typeface="Wingdings" panose="05000000000000000000" pitchFamily="2" charset="2"/>
                  <a:buChar char="§"/>
                </a:pP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sSup>
                          <m:sSupPr>
                            <m:ctrlPr>
                              <a:rPr lang="en-US" sz="2100" i="1">
                                <a:effectLst/>
                                <a:latin typeface="Cambria Math" panose="02040503050406030204" pitchFamily="18" charset="0"/>
                                <a:ea typeface="Dotum" panose="020B0600000101010101" pitchFamily="34" charset="-127"/>
                              </a:rPr>
                            </m:ctrlPr>
                          </m:sSupPr>
                          <m:e>
                            <m:r>
                              <a:rPr lang="vi-VN" sz="2100" i="1">
                                <a:effectLst/>
                                <a:latin typeface="Cambria Math" panose="02040503050406030204" pitchFamily="18" charset="0"/>
                                <a:ea typeface="Dotum" panose="020B0600000101010101" pitchFamily="34" charset="-127"/>
                              </a:rPr>
                              <m:t>𝑞</m:t>
                            </m:r>
                          </m:e>
                          <m:sup>
                            <m:r>
                              <a:rPr lang="vi-VN" sz="2100" i="1">
                                <a:effectLst/>
                                <a:latin typeface="Cambria Math" panose="02040503050406030204" pitchFamily="18" charset="0"/>
                                <a:ea typeface="Dotum" panose="020B0600000101010101" pitchFamily="34" charset="-127"/>
                              </a:rPr>
                              <m:t>𝑛</m:t>
                            </m:r>
                          </m:sup>
                        </m:sSup>
                      </m:e>
                    </m:func>
                    <m:r>
                      <a:rPr lang="vi-VN" sz="2100" i="1">
                        <a:effectLst/>
                        <a:latin typeface="Cambria Math" panose="02040503050406030204" pitchFamily="18" charset="0"/>
                        <a:ea typeface="Dotum" panose="020B0600000101010101" pitchFamily="34" charset="-127"/>
                      </a:rPr>
                      <m:t>=0</m:t>
                    </m:r>
                  </m:oMath>
                </a14:m>
                <a:r>
                  <a:rPr lang="vi-VN" sz="2100">
                    <a:effectLst/>
                    <a:latin typeface="+mn-lt"/>
                    <a:ea typeface="Dotum" panose="020B0600000101010101" pitchFamily="34" charset="-127"/>
                  </a:rPr>
                  <a:t> nếu </a:t>
                </a:r>
                <a14:m>
                  <m:oMath xmlns:m="http://schemas.openxmlformats.org/officeDocument/2006/math">
                    <m:d>
                      <m:dPr>
                        <m:begChr m:val="|"/>
                        <m:endChr m:val="|"/>
                        <m:ctrlPr>
                          <a:rPr lang="en-US" sz="2100" i="1">
                            <a:effectLst/>
                            <a:latin typeface="Cambria Math" panose="02040503050406030204" pitchFamily="18" charset="0"/>
                            <a:ea typeface="Dotum" panose="020B0600000101010101" pitchFamily="34" charset="-127"/>
                          </a:rPr>
                        </m:ctrlPr>
                      </m:dPr>
                      <m:e>
                        <m:r>
                          <a:rPr lang="vi-VN" sz="2100" i="1">
                            <a:effectLst/>
                            <a:latin typeface="Cambria Math" panose="02040503050406030204" pitchFamily="18" charset="0"/>
                            <a:ea typeface="Dotum" panose="020B0600000101010101" pitchFamily="34" charset="-127"/>
                          </a:rPr>
                          <m:t>𝑞</m:t>
                        </m:r>
                      </m:e>
                    </m:d>
                    <m:r>
                      <a:rPr lang="vi-VN" sz="2100" i="1">
                        <a:effectLst/>
                        <a:latin typeface="Cambria Math" panose="02040503050406030204" pitchFamily="18" charset="0"/>
                        <a:ea typeface="Dotum" panose="020B0600000101010101" pitchFamily="34" charset="-127"/>
                      </a:rPr>
                      <m:t>&lt;1;</m:t>
                    </m:r>
                  </m:oMath>
                </a14:m>
                <a:endParaRPr lang="en-US" sz="2100">
                  <a:effectLst/>
                  <a:latin typeface="+mn-lt"/>
                  <a:ea typeface="Dotum" panose="020B0600000101010101" pitchFamily="34" charset="-127"/>
                </a:endParaRPr>
              </a:p>
              <a:p>
                <a:pPr marL="342900" indent="-342900" algn="just">
                  <a:lnSpc>
                    <a:spcPct val="150000"/>
                  </a:lnSpc>
                  <a:spcBef>
                    <a:spcPts val="600"/>
                  </a:spcBef>
                  <a:spcAft>
                    <a:spcPts val="600"/>
                  </a:spcAft>
                  <a:buFont typeface="Wingdings" panose="05000000000000000000" pitchFamily="2" charset="2"/>
                  <a:buChar char="§"/>
                </a:pPr>
                <a:r>
                  <a:rPr lang="vi-VN" sz="2100">
                    <a:effectLst/>
                    <a:latin typeface="+mn-lt"/>
                    <a:ea typeface="Dotum" panose="020B0600000101010101" pitchFamily="34" charset="-127"/>
                  </a:rPr>
                  <a:t>Nếu </a:t>
                </a:r>
                <a14:m>
                  <m:oMath xmlns:m="http://schemas.openxmlformats.org/officeDocument/2006/math">
                    <m:d>
                      <m:dPr>
                        <m:begChr m:val="|"/>
                        <m:endChr m:val="|"/>
                        <m:ctrlPr>
                          <a:rPr lang="en-US" sz="2100" i="1">
                            <a:effectLst/>
                            <a:latin typeface="Cambria Math" panose="02040503050406030204" pitchFamily="18" charset="0"/>
                            <a:ea typeface="Dotum" panose="020B0600000101010101" pitchFamily="34" charset="-127"/>
                          </a:rPr>
                        </m:ctrlPr>
                      </m:dPr>
                      <m:e>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𝑢</m:t>
                            </m:r>
                          </m:e>
                          <m:sub>
                            <m:r>
                              <a:rPr lang="vi-VN" sz="2100" i="1">
                                <a:effectLst/>
                                <a:latin typeface="Cambria Math" panose="02040503050406030204" pitchFamily="18" charset="0"/>
                                <a:ea typeface="Dotum" panose="020B0600000101010101" pitchFamily="34" charset="-127"/>
                              </a:rPr>
                              <m:t>𝑛</m:t>
                            </m:r>
                          </m:sub>
                        </m:sSub>
                      </m:e>
                    </m:d>
                    <m:r>
                      <a:rPr lang="vi-VN" sz="2100" i="1">
                        <a:effectLst/>
                        <a:latin typeface="Cambria Math" panose="02040503050406030204" pitchFamily="18" charset="0"/>
                        <a:ea typeface="Dotum" panose="020B0600000101010101" pitchFamily="34" charset="-127"/>
                      </a:rPr>
                      <m:t>≤</m:t>
                    </m:r>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𝑣</m:t>
                        </m:r>
                      </m:e>
                      <m:sub>
                        <m:r>
                          <a:rPr lang="vi-VN" sz="2100" i="1">
                            <a:effectLst/>
                            <a:latin typeface="Cambria Math" panose="02040503050406030204" pitchFamily="18" charset="0"/>
                            <a:ea typeface="Dotum" panose="020B0600000101010101" pitchFamily="34" charset="-127"/>
                          </a:rPr>
                          <m:t>𝑛</m:t>
                        </m:r>
                      </m:sub>
                    </m:sSub>
                  </m:oMath>
                </a14:m>
                <a:r>
                  <a:rPr lang="vi-VN" sz="2100">
                    <a:effectLst/>
                    <a:latin typeface="+mn-lt"/>
                    <a:ea typeface="Dotum" panose="020B0600000101010101" pitchFamily="34" charset="-127"/>
                  </a:rPr>
                  <a:t> với mọi </a:t>
                </a:r>
                <a14:m>
                  <m:oMath xmlns:m="http://schemas.openxmlformats.org/officeDocument/2006/math">
                    <m:r>
                      <a:rPr lang="vi-VN" sz="2100" i="1">
                        <a:effectLst/>
                        <a:latin typeface="Cambria Math" panose="02040503050406030204" pitchFamily="18" charset="0"/>
                        <a:ea typeface="Dotum" panose="020B0600000101010101" pitchFamily="34" charset="-127"/>
                      </a:rPr>
                      <m:t>𝑛</m:t>
                    </m:r>
                    <m:r>
                      <a:rPr lang="vi-VN" sz="2100" i="1">
                        <a:effectLst/>
                        <a:latin typeface="Cambria Math" panose="02040503050406030204" pitchFamily="18" charset="0"/>
                        <a:ea typeface="Dotum" panose="020B0600000101010101" pitchFamily="34" charset="-127"/>
                      </a:rPr>
                      <m:t>≥1</m:t>
                    </m:r>
                  </m:oMath>
                </a14:m>
                <a:r>
                  <a:rPr lang="vi-VN" sz="2100">
                    <a:effectLst/>
                    <a:latin typeface="+mn-lt"/>
                    <a:ea typeface="Dotum" panose="020B0600000101010101" pitchFamily="34" charset="-127"/>
                  </a:rPr>
                  <a:t> và </a:t>
                </a: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𝑣</m:t>
                            </m:r>
                          </m:e>
                          <m:sub>
                            <m:r>
                              <a:rPr lang="vi-VN" sz="2100" i="1">
                                <a:effectLst/>
                                <a:latin typeface="Cambria Math" panose="02040503050406030204" pitchFamily="18" charset="0"/>
                                <a:ea typeface="Dotum" panose="020B0600000101010101" pitchFamily="34" charset="-127"/>
                              </a:rPr>
                              <m:t>𝑛</m:t>
                            </m:r>
                          </m:sub>
                        </m:sSub>
                      </m:e>
                    </m:func>
                    <m:r>
                      <a:rPr lang="vi-VN" sz="2100" i="1">
                        <a:effectLst/>
                        <a:latin typeface="Cambria Math" panose="02040503050406030204" pitchFamily="18" charset="0"/>
                        <a:ea typeface="Dotum" panose="020B0600000101010101" pitchFamily="34" charset="-127"/>
                      </a:rPr>
                      <m:t>=0</m:t>
                    </m:r>
                  </m:oMath>
                </a14:m>
                <a:r>
                  <a:rPr lang="vi-VN" sz="2100">
                    <a:effectLst/>
                    <a:latin typeface="+mn-lt"/>
                    <a:ea typeface="Dotum" panose="020B0600000101010101" pitchFamily="34" charset="-127"/>
                  </a:rPr>
                  <a:t> thì  </a:t>
                </a:r>
                <a14:m>
                  <m:oMath xmlns:m="http://schemas.openxmlformats.org/officeDocument/2006/math">
                    <m:func>
                      <m:funcPr>
                        <m:ctrlPr>
                          <a:rPr lang="en-US" sz="2100" i="1">
                            <a:effectLst/>
                            <a:latin typeface="Cambria Math" panose="02040503050406030204" pitchFamily="18" charset="0"/>
                            <a:ea typeface="Dotum" panose="020B0600000101010101" pitchFamily="34" charset="-127"/>
                          </a:rPr>
                        </m:ctrlPr>
                      </m:funcPr>
                      <m:fName>
                        <m:limLow>
                          <m:limLowPr>
                            <m:ctrlPr>
                              <a:rPr lang="en-US" sz="2100" i="1">
                                <a:effectLst/>
                                <a:latin typeface="Cambria Math" panose="02040503050406030204" pitchFamily="18" charset="0"/>
                                <a:ea typeface="Dotum" panose="020B0600000101010101" pitchFamily="34" charset="-127"/>
                              </a:rPr>
                            </m:ctrlPr>
                          </m:limLowPr>
                          <m:e>
                            <m:r>
                              <m:rPr>
                                <m:sty m:val="p"/>
                              </m:rPr>
                              <a:rPr lang="vi-VN" sz="2100">
                                <a:effectLst/>
                                <a:latin typeface="Cambria Math" panose="02040503050406030204" pitchFamily="18" charset="0"/>
                                <a:ea typeface="Times New Roman" panose="02020603050405020304" pitchFamily="18" charset="0"/>
                              </a:rPr>
                              <m:t>lim</m:t>
                            </m:r>
                          </m:e>
                          <m:lim>
                            <m:r>
                              <a:rPr lang="vi-VN" sz="2100" i="1">
                                <a:effectLst/>
                                <a:latin typeface="Cambria Math" panose="02040503050406030204" pitchFamily="18" charset="0"/>
                                <a:ea typeface="Dotum" panose="020B0600000101010101" pitchFamily="34" charset="-127"/>
                              </a:rPr>
                              <m:t>𝑥</m:t>
                            </m:r>
                            <m:r>
                              <a:rPr lang="vi-VN" sz="2100" i="1">
                                <a:effectLst/>
                                <a:latin typeface="Cambria Math" panose="02040503050406030204" pitchFamily="18" charset="0"/>
                                <a:ea typeface="Dotum" panose="020B0600000101010101" pitchFamily="34" charset="-127"/>
                              </a:rPr>
                              <m:t>→+∞</m:t>
                            </m:r>
                          </m:lim>
                        </m:limLow>
                      </m:fName>
                      <m:e>
                        <m:sSub>
                          <m:sSubPr>
                            <m:ctrlPr>
                              <a:rPr lang="en-US" sz="2100" i="1">
                                <a:effectLst/>
                                <a:latin typeface="Cambria Math" panose="02040503050406030204" pitchFamily="18" charset="0"/>
                                <a:ea typeface="Dotum" panose="020B0600000101010101" pitchFamily="34" charset="-127"/>
                              </a:rPr>
                            </m:ctrlPr>
                          </m:sSubPr>
                          <m:e>
                            <m:r>
                              <a:rPr lang="vi-VN" sz="2100" i="1">
                                <a:effectLst/>
                                <a:latin typeface="Cambria Math" panose="02040503050406030204" pitchFamily="18" charset="0"/>
                                <a:ea typeface="Dotum" panose="020B0600000101010101" pitchFamily="34" charset="-127"/>
                              </a:rPr>
                              <m:t>𝑢</m:t>
                            </m:r>
                          </m:e>
                          <m:sub>
                            <m:r>
                              <a:rPr lang="vi-VN" sz="2100" i="1">
                                <a:effectLst/>
                                <a:latin typeface="Cambria Math" panose="02040503050406030204" pitchFamily="18" charset="0"/>
                                <a:ea typeface="Dotum" panose="020B0600000101010101" pitchFamily="34" charset="-127"/>
                              </a:rPr>
                              <m:t>𝑛</m:t>
                            </m:r>
                          </m:sub>
                        </m:sSub>
                      </m:e>
                    </m:func>
                    <m:r>
                      <a:rPr lang="vi-VN" sz="2100" i="1">
                        <a:effectLst/>
                        <a:latin typeface="Cambria Math" panose="02040503050406030204" pitchFamily="18" charset="0"/>
                        <a:ea typeface="Dotum" panose="020B0600000101010101" pitchFamily="34" charset="-127"/>
                      </a:rPr>
                      <m:t>=0</m:t>
                    </m:r>
                  </m:oMath>
                </a14:m>
                <a:r>
                  <a:rPr lang="vi-VN" sz="2100">
                    <a:effectLst/>
                    <a:latin typeface="+mn-lt"/>
                    <a:ea typeface="Dotum" panose="020B0600000101010101" pitchFamily="34" charset="-127"/>
                  </a:rPr>
                  <a:t>.</a:t>
                </a:r>
                <a:endParaRPr lang="en-US" sz="2100">
                  <a:effectLst/>
                  <a:latin typeface="+mn-lt"/>
                  <a:ea typeface="Times New Roman" panose="02020603050405020304" pitchFamily="18" charset="0"/>
                </a:endParaRPr>
              </a:p>
            </p:txBody>
          </p:sp>
        </mc:Choice>
        <mc:Fallback xmlns="">
          <p:sp>
            <p:nvSpPr>
              <p:cNvPr id="15" name="Google Shape;136;p4"/>
              <p:cNvSpPr>
                <a:spLocks noRot="1" noChangeAspect="1" noMove="1" noResize="1" noEditPoints="1" noAdjustHandles="1" noChangeArrowheads="1" noChangeShapeType="1" noTextEdit="1"/>
              </p:cNvSpPr>
              <p:nvPr/>
            </p:nvSpPr>
            <p:spPr>
              <a:xfrm>
                <a:off x="376059" y="532739"/>
                <a:ext cx="8370377" cy="4104859"/>
              </a:xfrm>
              <a:prstGeom prst="wedgeRoundRectCallout">
                <a:avLst>
                  <a:gd name="adj1" fmla="val 53334"/>
                  <a:gd name="adj2" fmla="val -24897"/>
                  <a:gd name="adj3" fmla="val 16667"/>
                </a:avLst>
              </a:prstGeom>
              <a:blipFill>
                <a:blip r:embed="rId3"/>
                <a:stretch>
                  <a:fillRect/>
                </a:stretch>
              </a:blipFill>
              <a:ln w="12700" cap="flat" cmpd="sng">
                <a:solidFill>
                  <a:srgbClr val="395E89"/>
                </a:solidFill>
                <a:prstDash val="dash"/>
                <a:round/>
                <a:headEnd type="none" w="sm" len="sm"/>
                <a:tailEnd type="none" w="sm" len="sm"/>
              </a:ln>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7733234" y="349859"/>
            <a:ext cx="1141862" cy="1137710"/>
          </a:xfrm>
          <a:prstGeom prst="rect">
            <a:avLst/>
          </a:prstGeom>
        </p:spPr>
      </p:pic>
      <p:pic>
        <p:nvPicPr>
          <p:cNvPr id="3" name="Picture 2"/>
          <p:cNvPicPr>
            <a:picLocks noChangeAspect="1"/>
          </p:cNvPicPr>
          <p:nvPr/>
        </p:nvPicPr>
        <p:blipFill>
          <a:blip r:embed="rId5"/>
          <a:stretch>
            <a:fillRect/>
          </a:stretch>
        </p:blipFill>
        <p:spPr>
          <a:xfrm>
            <a:off x="301602" y="3729161"/>
            <a:ext cx="148914" cy="701703"/>
          </a:xfrm>
          <a:prstGeom prst="rect">
            <a:avLst/>
          </a:prstGeom>
        </p:spPr>
      </p:pic>
    </p:spTree>
    <p:extLst>
      <p:ext uri="{BB962C8B-B14F-4D97-AF65-F5344CB8AC3E}">
        <p14:creationId xmlns:p14="http://schemas.microsoft.com/office/powerpoint/2010/main" val="427066307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500"/>
                                        <p:tgtEl>
                                          <p:spTgt spid="15"/>
                                        </p:tgtEl>
                                      </p:cBhvr>
                                    </p:animEffect>
                                  </p:child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edg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All About Asymptotes by Slidesgo">
  <a:themeElements>
    <a:clrScheme name="Simple Light">
      <a:dk1>
        <a:srgbClr val="363636"/>
      </a:dk1>
      <a:lt1>
        <a:srgbClr val="189AE2"/>
      </a:lt1>
      <a:dk2>
        <a:srgbClr val="C7EBF0"/>
      </a:dk2>
      <a:lt2>
        <a:srgbClr val="FFFFFF"/>
      </a:lt2>
      <a:accent1>
        <a:srgbClr val="FFFFFF"/>
      </a:accent1>
      <a:accent2>
        <a:srgbClr val="FFFFFF"/>
      </a:accent2>
      <a:accent3>
        <a:srgbClr val="FFFFFF"/>
      </a:accent3>
      <a:accent4>
        <a:srgbClr val="FFFFFF"/>
      </a:accent4>
      <a:accent5>
        <a:srgbClr val="FFFFFF"/>
      </a:accent5>
      <a:accent6>
        <a:srgbClr val="FFFFFF"/>
      </a:accent6>
      <a:hlink>
        <a:srgbClr val="36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1315</Words>
  <Application>Microsoft Office PowerPoint</Application>
  <PresentationFormat>On-screen Show (16:9)</PresentationFormat>
  <Paragraphs>122</Paragraphs>
  <Slides>21</Slides>
  <Notes>19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Bad Script</vt:lpstr>
      <vt:lpstr>Times New Roman</vt:lpstr>
      <vt:lpstr>Calibri Light</vt:lpstr>
      <vt:lpstr>Mukta</vt:lpstr>
      <vt:lpstr>Bebas Neue</vt:lpstr>
      <vt:lpstr>Cambria Math</vt:lpstr>
      <vt:lpstr>Wingdings</vt:lpstr>
      <vt:lpstr>Open Sans</vt:lpstr>
      <vt:lpstr>Arial</vt:lpstr>
      <vt:lpstr>Dotum</vt:lpstr>
      <vt:lpstr>Calibri</vt:lpstr>
      <vt:lpstr>All About Asymptotes by Slidesgo</vt:lpstr>
      <vt:lpstr>2_Office Theme</vt:lpstr>
      <vt:lpstr>PowerPoint Presentation</vt:lpstr>
      <vt:lpstr>KHỞI ĐỘNG</vt:lpstr>
      <vt:lpstr>01</vt:lpstr>
      <vt:lpstr>01</vt:lpstr>
      <vt:lpstr>PowerPoint Presentation</vt:lpstr>
      <vt:lpstr>PowerPoint Presentation</vt:lpstr>
      <vt:lpstr>PowerPoint Presentation</vt:lpstr>
      <vt:lpstr>Ví dụ 1:</vt:lpstr>
      <vt:lpstr>PowerPoint Presentation</vt:lpstr>
      <vt:lpstr>PowerPoint Presentation</vt:lpstr>
      <vt:lpstr>PowerPoint Presentation</vt:lpstr>
      <vt:lpstr>PowerPoint Presentation</vt:lpstr>
      <vt:lpstr>Ví dụ 2:</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2025-01-31T15:17:59Z</dcterms:modified>
</cp:coreProperties>
</file>