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6" r:id="rId3"/>
    <p:sldId id="267" r:id="rId4"/>
    <p:sldId id="270" r:id="rId5"/>
    <p:sldId id="258" r:id="rId6"/>
    <p:sldId id="304" r:id="rId7"/>
    <p:sldId id="274" r:id="rId8"/>
    <p:sldId id="279" r:id="rId9"/>
    <p:sldId id="275" r:id="rId10"/>
    <p:sldId id="325" r:id="rId11"/>
    <p:sldId id="326" r:id="rId12"/>
    <p:sldId id="278" r:id="rId13"/>
    <p:sldId id="273" r:id="rId14"/>
    <p:sldId id="308" r:id="rId15"/>
    <p:sldId id="281" r:id="rId16"/>
    <p:sldId id="3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C71F5-1DE1-4E57-BC89-D3BBF1B2B4A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8ACBA-7883-4177-A065-E2DC5F3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6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98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1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31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982B-9BD1-37F5-40E1-89411D24A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81399-F8A8-4529-E5A4-73DAFA1EC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C90DE-2DD4-C7DC-C80D-AF311C04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B681-87EA-4EBE-BDB1-B36A1552C04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B8328-A153-28CD-A88B-385428EB9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D186-DB40-7015-8637-3A026639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1065-FF10-4639-95DA-14FFF14A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2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4024-B10B-103A-E75C-ED9801FF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1138BB-68E5-3C60-6742-BB37E9BC3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6D095-6D55-686B-3334-BF6888F2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B681-87EA-4EBE-BDB1-B36A1552C04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0B2CC-98ED-6B46-1ECD-E1D218CE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E8331-CFA4-39C3-D3AA-87693431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1065-FF10-4639-95DA-14FFF14A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3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20D532-86A4-3027-17A6-F403C7933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60BCDE-D8A2-147A-BAC5-DD27436B7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1FD33-130D-651B-B0B7-480358FD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B681-87EA-4EBE-BDB1-B36A1552C04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CEFE-AEEA-CC2C-DB8F-5BD9E65E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05008-6E05-C2DD-9A91-CF417003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1065-FF10-4639-95DA-14FFF14A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8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D04B-DE1A-A40D-C660-EF7B9410C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23EBA-4F57-2B16-F2B3-58FABBE8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560CD-6A20-FDFC-8BBC-62342A16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B681-87EA-4EBE-BDB1-B36A1552C04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FCA4A-7911-D6DD-12AF-C38BAA8D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2203-6BDB-D209-B481-6825D995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1065-FF10-4639-95DA-14FFF14A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6549-E713-C339-3F96-985F95BE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74D04-601F-E787-BE19-263C1B267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10D69-E488-0068-2E7C-F446E8FA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B681-87EA-4EBE-BDB1-B36A1552C04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1BA59-0AFE-C592-474B-92A3311F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B76D-99DA-37CF-8137-5B0CD864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1065-FF10-4639-95DA-14FFF14A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8352-079B-134F-D48A-0B9818E1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8499E-F177-C3C8-1FF4-241065722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78C4C-5594-DDD3-F9E2-127691839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99979-E54E-6DCF-9A62-9676C199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B681-87EA-4EBE-BDB1-B36A1552C04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947B2-5BBA-4A24-7C6B-19A4A38B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683F3-12B1-CCFA-A0FB-CDBC80B7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1065-FF10-4639-95DA-14FFF14A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6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CF09-A8FB-06ED-F680-BE7DE1A0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4612D-8563-6F07-9166-ACA12BA0C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6402F-7826-B281-190C-A46813748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930AA-B1BB-5CBC-89BA-9E0C23A1B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7010A-9DE1-94B9-40CC-2A456B7AE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34F9C-DA04-8FC3-E5E1-1C5C808B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B681-87EA-4EBE-BDB1-B36A1552C04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F241B-9444-1D43-F765-CD1956CE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B842DB-9B58-4A2F-85E3-3F7865C1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1065-FF10-4639-95DA-14FFF14A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3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7D0D-119E-3937-9C77-67E8CBA0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FCB55-F51B-6BC0-7743-2F6ADCF8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B681-87EA-4EBE-BDB1-B36A1552C04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208D9-A15E-3D88-A2AF-6F9C0B23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38590-0F32-BE41-7AAE-4585A2FB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1065-FF10-4639-95DA-14FFF14A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0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1B9EE8-EFCE-6C5B-FAEB-EA6FD6FD5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B681-87EA-4EBE-BDB1-B36A1552C04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0641A-0917-538F-6926-23A96BBC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D674B-216B-6DF1-E446-03F276CC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1065-FF10-4639-95DA-14FFF14A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7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9A9D-F884-E97C-E2B5-6ECFE803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44386-A6A1-6775-8B32-902616256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FD9FA-74C7-8F51-9AEC-5B15BD84A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E83FB-A78D-3FB7-84CC-7061DA26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B681-87EA-4EBE-BDB1-B36A1552C04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A12A8-BA75-F0CD-09B7-26D4799E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822E8-5229-3D95-0F71-536B336D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1065-FF10-4639-95DA-14FFF14A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843-C951-209E-4134-F19F68863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DB7403-F9E9-1156-531C-390E5A574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76129-343F-90D9-4F12-444F94575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4D3CB-2B0F-2159-7DFC-7FB2CD20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B681-87EA-4EBE-BDB1-B36A1552C04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FC86E-7D37-D313-DE17-AB61B6B5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1F9A5-9EFF-7702-02A2-9A09EB1C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1065-FF10-4639-95DA-14FFF14A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3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ABD9B-FCC4-E760-9520-81DF8E05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B88EC-A47C-83B7-D7CC-723F4CA82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7D069-F547-9B00-0335-48B7FCC90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FB681-87EA-4EBE-BDB1-B36A1552C04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BC120-D30E-4F2D-F4F2-A20E2DC2E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BB115-F80B-F1AF-41E7-63C6BB432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21065-FF10-4639-95DA-14FFF14A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6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9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45079" cy="6858000"/>
            <a:chOff x="0" y="0"/>
            <a:chExt cx="57089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-3455764" y="3293439"/>
            <a:ext cx="8102371" cy="530337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2057401" y="1422979"/>
            <a:ext cx="9804400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CHƯƠNG</a:t>
            </a:r>
            <a:r>
              <a:rPr lang="vi-VN" sz="2667" b="1" kern="0" dirty="0">
                <a:solidFill>
                  <a:srgbClr val="0070C0"/>
                </a:solidFill>
                <a:cs typeface="Arial" panose="020B0604020202020204" pitchFamily="34" charset="0"/>
              </a:rPr>
              <a:t> II. DÃY SỐ. CẤP SỐ CỘNG VÀ CẤP SỐ NHÂN</a:t>
            </a:r>
            <a:endParaRPr lang="en-US" sz="2667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0000" y="2209800"/>
            <a:ext cx="8483600" cy="1118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kern="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6: CẤP SỐ CỘNG</a:t>
            </a:r>
            <a:endParaRPr lang="en-US" sz="4000" b="1" kern="0" dirty="0">
              <a:solidFill>
                <a:srgbClr val="C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667" b="1" ker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TIẾT 1</a:t>
            </a:r>
            <a:endParaRPr lang="en-US" sz="5334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136" y="4902200"/>
            <a:ext cx="2555328" cy="15437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4FAAF4-CEB8-B467-30B4-11181E2B8618}"/>
              </a:ext>
            </a:extLst>
          </p:cNvPr>
          <p:cNvSpPr/>
          <p:nvPr/>
        </p:nvSpPr>
        <p:spPr>
          <a:xfrm>
            <a:off x="1622986" y="228220"/>
            <a:ext cx="2965139" cy="635799"/>
          </a:xfrm>
          <a:prstGeom prst="rect">
            <a:avLst/>
          </a:prstGeom>
          <a:noFill/>
        </p:spPr>
        <p:txBody>
          <a:bodyPr wrap="none" lIns="60944" tIns="30472" rIns="60944" bIns="3047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296259" algn="l"/>
              </a:tabLst>
            </a:pPr>
            <a:r>
              <a:rPr lang="en-US" sz="1866" b="1" spc="33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66" b="1" spc="33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THPT Ngô Lê Tân</a:t>
            </a:r>
          </a:p>
          <a:p>
            <a:pPr algn="ctr">
              <a:tabLst>
                <a:tab pos="296259" algn="l"/>
              </a:tabLst>
            </a:pPr>
            <a:r>
              <a:rPr lang="en-US" sz="1866" b="1" spc="33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866" b="1" spc="33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66" b="1" spc="33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1866" b="1" spc="33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Tin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E2E20-F766-0F1E-27EB-BCC1BDC8F9E7}"/>
              </a:ext>
            </a:extLst>
          </p:cNvPr>
          <p:cNvSpPr/>
          <p:nvPr/>
        </p:nvSpPr>
        <p:spPr>
          <a:xfrm>
            <a:off x="8840107" y="5079095"/>
            <a:ext cx="2929424" cy="635799"/>
          </a:xfrm>
          <a:prstGeom prst="rect">
            <a:avLst/>
          </a:prstGeom>
          <a:noFill/>
        </p:spPr>
        <p:txBody>
          <a:bodyPr wrap="none" lIns="60944" tIns="30472" rIns="60944" bIns="3047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296259" algn="l"/>
              </a:tabLst>
            </a:pPr>
            <a:r>
              <a:rPr lang="en-US" sz="1866" b="1" spc="33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866" b="1" spc="33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866" b="1" spc="33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66" b="1" spc="33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66" b="1" spc="33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66" b="1" spc="33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1866" b="1" spc="33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66" b="1" spc="33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1866" b="1" spc="33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96259" algn="l"/>
              </a:tabLst>
            </a:pPr>
            <a:r>
              <a:rPr lang="en-US" sz="1866" b="1" spc="33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66" b="1" spc="33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11A6</a:t>
            </a:r>
            <a:endParaRPr lang="en-US" sz="1866" b="1" spc="33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60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F26B7-3A50-9BBB-7C09-1C8D087FD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D0081C-B9BB-95C9-69CC-15CAFD0DD039}"/>
              </a:ext>
            </a:extLst>
          </p:cNvPr>
          <p:cNvGrpSpPr/>
          <p:nvPr/>
        </p:nvGrpSpPr>
        <p:grpSpPr>
          <a:xfrm>
            <a:off x="369474" y="1397000"/>
            <a:ext cx="3190373" cy="523220"/>
            <a:chOff x="1735556" y="555458"/>
            <a:chExt cx="4785560" cy="7848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BBA133-5A93-1B02-7DAB-E4568D08FF18}"/>
                </a:ext>
              </a:extLst>
            </p:cNvPr>
            <p:cNvSpPr txBox="1"/>
            <p:nvPr/>
          </p:nvSpPr>
          <p:spPr>
            <a:xfrm>
              <a:off x="2939716" y="555458"/>
              <a:ext cx="3581400" cy="784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defRPr/>
              </a:pPr>
              <a:r>
                <a:rPr lang="nl-NL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 2:</a:t>
              </a:r>
              <a:endPara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232A23-981F-C155-36BB-7E7ED5360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5556" y="571501"/>
              <a:ext cx="1145200" cy="61664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E0FFA0F-C20B-B380-5C40-C41D713686C3}"/>
                  </a:ext>
                </a:extLst>
              </p:cNvPr>
              <p:cNvSpPr/>
              <p:nvPr/>
            </p:nvSpPr>
            <p:spPr>
              <a:xfrm>
                <a:off x="2286000" y="1254396"/>
                <a:ext cx="9448800" cy="2479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cấp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cộng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E0FFA0F-C20B-B380-5C40-C41D71368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254396"/>
                <a:ext cx="9448800" cy="2479012"/>
              </a:xfrm>
              <a:prstGeom prst="rect">
                <a:avLst/>
              </a:prstGeom>
              <a:blipFill>
                <a:blip r:embed="rId3"/>
                <a:stretch>
                  <a:fillRect l="-1226" b="-5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7B6345E-515B-2694-24D1-DADF8C913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251" y="562015"/>
            <a:ext cx="1000398" cy="8815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4AD082-492F-1946-5522-C9C680E185E2}"/>
              </a:ext>
            </a:extLst>
          </p:cNvPr>
          <p:cNvSpPr/>
          <p:nvPr/>
        </p:nvSpPr>
        <p:spPr>
          <a:xfrm>
            <a:off x="5781575" y="3646091"/>
            <a:ext cx="133748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667" b="1" i="1" u="sng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lang="en-US" sz="2667" b="1" i="1" u="sng">
              <a:solidFill>
                <a:srgbClr val="1F497D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BB63C4-9290-CB9E-9337-2872D554DAAF}"/>
              </a:ext>
            </a:extLst>
          </p:cNvPr>
          <p:cNvSpPr/>
          <p:nvPr/>
        </p:nvSpPr>
        <p:spPr>
          <a:xfrm>
            <a:off x="1234915" y="4286647"/>
            <a:ext cx="8473900" cy="2479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Ta có: u</a:t>
            </a:r>
            <a:r>
              <a:rPr lang="en-US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u</a:t>
            </a:r>
            <a:r>
              <a:rPr lang="en-US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d;</a:t>
            </a:r>
          </a:p>
          <a:p>
            <a:pPr>
              <a:lnSpc>
                <a:spcPct val="150000"/>
              </a:lnSpc>
            </a:pP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d = (u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d) + d = 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+ 2d;</a:t>
            </a:r>
            <a:endParaRPr lang="en-US" sz="2667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d = (u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+ 2d) + d = 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+ 3d;</a:t>
            </a:r>
            <a:endParaRPr lang="en-US" sz="2667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d = (u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+ 3d) + d = 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+ 4d.</a:t>
            </a:r>
            <a:endParaRPr lang="en-US" sz="2667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702ED8-C2C1-1DDC-FEAE-7728292B7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032750" y="5412998"/>
            <a:ext cx="910257" cy="1558714"/>
          </a:xfrm>
          <a:prstGeom prst="rect">
            <a:avLst/>
          </a:prstGeom>
        </p:spPr>
      </p:pic>
      <p:sp>
        <p:nvSpPr>
          <p:cNvPr id="15" name="Pentagon 7">
            <a:extLst>
              <a:ext uri="{FF2B5EF4-FFF2-40B4-BE49-F238E27FC236}">
                <a16:creationId xmlns:a16="http://schemas.microsoft.com/office/drawing/2014/main" id="{A7970D83-70EE-4073-857B-5BDFB59D782C}"/>
              </a:ext>
            </a:extLst>
          </p:cNvPr>
          <p:cNvSpPr/>
          <p:nvPr/>
        </p:nvSpPr>
        <p:spPr>
          <a:xfrm>
            <a:off x="57853" y="75264"/>
            <a:ext cx="4616387" cy="660400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SỐ HẠNG TỔNG QUÁT</a:t>
            </a:r>
          </a:p>
        </p:txBody>
      </p:sp>
    </p:spTree>
    <p:extLst>
      <p:ext uri="{BB962C8B-B14F-4D97-AF65-F5344CB8AC3E}">
        <p14:creationId xmlns:p14="http://schemas.microsoft.com/office/powerpoint/2010/main" val="31422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ED7B2-6EBB-D749-5616-AD24C6903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738FE5-2A78-1D53-6140-3363B0940344}"/>
              </a:ext>
            </a:extLst>
          </p:cNvPr>
          <p:cNvGrpSpPr/>
          <p:nvPr/>
        </p:nvGrpSpPr>
        <p:grpSpPr>
          <a:xfrm>
            <a:off x="225298" y="1005324"/>
            <a:ext cx="3190373" cy="523220"/>
            <a:chOff x="1735556" y="555458"/>
            <a:chExt cx="4785560" cy="7848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09CEAE-F6D6-3DC4-9D4A-4FAD8E42D4E8}"/>
                </a:ext>
              </a:extLst>
            </p:cNvPr>
            <p:cNvSpPr txBox="1"/>
            <p:nvPr/>
          </p:nvSpPr>
          <p:spPr>
            <a:xfrm>
              <a:off x="2939716" y="555458"/>
              <a:ext cx="3581400" cy="784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defRPr/>
              </a:pPr>
              <a:r>
                <a:rPr lang="nl-NL" sz="28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 2:</a:t>
              </a:r>
              <a:endPara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4F5FB5-2CB3-479C-F941-D4DFB6857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5556" y="571501"/>
              <a:ext cx="1145200" cy="61664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5F0F58-D876-89A8-9DFA-8B1B8332BD0E}"/>
                  </a:ext>
                </a:extLst>
              </p:cNvPr>
              <p:cNvSpPr/>
              <p:nvPr/>
            </p:nvSpPr>
            <p:spPr>
              <a:xfrm>
                <a:off x="2044948" y="900356"/>
                <a:ext cx="9762749" cy="1863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cấp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cộng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5F0F58-D876-89A8-9DFA-8B1B8332BD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948" y="900356"/>
                <a:ext cx="9762749" cy="1863331"/>
              </a:xfrm>
              <a:prstGeom prst="rect">
                <a:avLst/>
              </a:prstGeom>
              <a:blipFill>
                <a:blip r:embed="rId3"/>
                <a:stretch>
                  <a:fillRect l="-1186" b="-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A369925-CC45-920F-0EA2-67BAAD289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636" y="228601"/>
            <a:ext cx="1000398" cy="8815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E2B832-E8E5-9A9E-15A6-09F6BF028ABF}"/>
              </a:ext>
            </a:extLst>
          </p:cNvPr>
          <p:cNvSpPr/>
          <p:nvPr/>
        </p:nvSpPr>
        <p:spPr>
          <a:xfrm>
            <a:off x="5791200" y="2957076"/>
            <a:ext cx="133748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defRPr/>
            </a:pPr>
            <a:r>
              <a:rPr lang="en-US" sz="2667" b="1" i="1" u="sng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667" b="1" i="1" u="sng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b="1" i="1" u="sng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667" b="1" i="1" u="sng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667" b="1" i="1" u="sng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598771-E783-8430-699F-84008C0B0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179134" y="5079584"/>
            <a:ext cx="910257" cy="15587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E804D5-E0FD-0F55-9412-66A0AF5C985E}"/>
              </a:ext>
            </a:extLst>
          </p:cNvPr>
          <p:cNvSpPr/>
          <p:nvPr/>
        </p:nvSpPr>
        <p:spPr>
          <a:xfrm>
            <a:off x="2044948" y="3569244"/>
            <a:ext cx="9347868" cy="186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defRPr/>
            </a:pPr>
            <a:r>
              <a:rPr lang="nl-NL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Từ câu a, ta dự đoán công thức tính số hạng tổng quát u</a:t>
            </a:r>
            <a:r>
              <a:rPr lang="nl-NL" sz="2667" baseline="-25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nl-NL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defTabSz="609630">
              <a:lnSpc>
                <a:spcPct val="150000"/>
              </a:lnSpc>
              <a:defRPr/>
            </a:pPr>
            <a:r>
              <a:rPr lang="nl-NL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u</a:t>
            </a:r>
            <a:r>
              <a:rPr lang="nl-NL" sz="2667" baseline="-25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và d là: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09630">
              <a:lnSpc>
                <a:spcPct val="150000"/>
              </a:lnSpc>
              <a:defRPr/>
            </a:pPr>
            <a:r>
              <a:rPr lang="nl-NL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nl-NL" sz="2667" baseline="-25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nl-NL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u</a:t>
            </a:r>
            <a:r>
              <a:rPr lang="nl-NL" sz="2667" baseline="-25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(n – 1)d.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Pentagon 7">
            <a:extLst>
              <a:ext uri="{FF2B5EF4-FFF2-40B4-BE49-F238E27FC236}">
                <a16:creationId xmlns:a16="http://schemas.microsoft.com/office/drawing/2014/main" id="{DD6F98C5-401F-8B90-BD81-A01C9E9B1D60}"/>
              </a:ext>
            </a:extLst>
          </p:cNvPr>
          <p:cNvSpPr/>
          <p:nvPr/>
        </p:nvSpPr>
        <p:spPr>
          <a:xfrm>
            <a:off x="57853" y="75264"/>
            <a:ext cx="4616387" cy="660400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SỐ HẠNG TỔNG QUÁT</a:t>
            </a:r>
          </a:p>
        </p:txBody>
      </p:sp>
    </p:spTree>
    <p:extLst>
      <p:ext uri="{BB962C8B-B14F-4D97-AF65-F5344CB8AC3E}">
        <p14:creationId xmlns:p14="http://schemas.microsoft.com/office/powerpoint/2010/main" val="45954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759943" y="492862"/>
            <a:ext cx="2660316" cy="65883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702" y="272041"/>
            <a:ext cx="1207403" cy="1124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050" y="5062766"/>
            <a:ext cx="1616102" cy="1668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5C52C4-0A0A-EEA1-EF44-18F6511D174D}"/>
                  </a:ext>
                </a:extLst>
              </p:cNvPr>
              <p:cNvSpPr txBox="1"/>
              <p:nvPr/>
            </p:nvSpPr>
            <p:spPr>
              <a:xfrm>
                <a:off x="1879600" y="1705493"/>
                <a:ext cx="9093200" cy="1749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nl-NL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cấp số cộng </a:t>
                </a:r>
                <a14:m>
                  <m:oMath xmlns:m="http://schemas.openxmlformats.org/officeDocument/2006/math">
                    <m:r>
                      <a:rPr lang="nl-NL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nl-NL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số hạng đầu và công sai d thì số hạng tổng quát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nl-NL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nó được xác định theo công thức:</a:t>
                </a:r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nl-NL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nl-NL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nl-NL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nl-NL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nl-NL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5C52C4-0A0A-EEA1-EF44-18F6511D1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1705493"/>
                <a:ext cx="9093200" cy="1749966"/>
              </a:xfrm>
              <a:prstGeom prst="rect">
                <a:avLst/>
              </a:prstGeom>
              <a:blipFill>
                <a:blip r:embed="rId4"/>
                <a:stretch>
                  <a:fillRect l="-100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4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5316410" y="491138"/>
            <a:ext cx="1559181" cy="702662"/>
            <a:chOff x="609600" y="1498707"/>
            <a:chExt cx="2133600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1939553" cy="9479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609630">
                <a:lnSpc>
                  <a:spcPct val="150000"/>
                </a:lnSpc>
                <a:defRPr/>
              </a:pPr>
              <a:r>
                <a:rPr lang="nl-NL" sz="2667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lang="nl-NL" sz="2667" b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3:</a:t>
              </a:r>
              <a:endPara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371600" y="1397000"/>
                <a:ext cx="9347200" cy="1247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 năm số hạng đầu và số hạng thứ 100 của cấp số cộng 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10, 5, … </m:t>
                    </m:r>
                  </m:oMath>
                </a14:m>
                <a:endParaRPr lang="en-US" sz="2667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397000"/>
                <a:ext cx="9347200" cy="1247649"/>
              </a:xfrm>
              <a:prstGeom prst="rect">
                <a:avLst/>
              </a:prstGeom>
              <a:blipFill>
                <a:blip r:embed="rId2"/>
                <a:stretch>
                  <a:fillRect l="-1239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Callout 63"/>
          <p:cNvSpPr/>
          <p:nvPr/>
        </p:nvSpPr>
        <p:spPr>
          <a:xfrm>
            <a:off x="5413550" y="2769513"/>
            <a:ext cx="1192785" cy="65948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9982">
            <a:off x="11016596" y="244049"/>
            <a:ext cx="1131607" cy="2007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11200" y="3727455"/>
                <a:ext cx="10871200" cy="2171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defRPr/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Cấp số cộng này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và công sai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=5−10=−5</m:t>
                    </m:r>
                  </m:oMath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defRPr/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Do đó năm số hạng đầu là: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10, 5, 0, −5, −10 .</m:t>
                    </m:r>
                  </m:oMath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defRPr/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Số hạng thứ 100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100−1</m:t>
                        </m:r>
                      </m:e>
                    </m:d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=10+99.</m:t>
                    </m:r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=−485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3727455"/>
                <a:ext cx="10871200" cy="2171107"/>
              </a:xfrm>
              <a:prstGeom prst="rect">
                <a:avLst/>
              </a:prstGeom>
              <a:blipFill>
                <a:blip r:embed="rId4"/>
                <a:stretch>
                  <a:fillRect l="-1066" b="-6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7466" y="5613401"/>
            <a:ext cx="713279" cy="106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5320694" y="677696"/>
            <a:ext cx="1559181" cy="702662"/>
            <a:chOff x="609600" y="1498707"/>
            <a:chExt cx="2133600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1939553" cy="9479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609630">
                <a:lnSpc>
                  <a:spcPct val="150000"/>
                </a:lnSpc>
                <a:defRPr/>
              </a:pPr>
              <a:r>
                <a:rPr lang="nl-NL" sz="2667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dụ 4:</a:t>
              </a:r>
              <a:endPara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99240" y="1323539"/>
                <a:ext cx="10324360" cy="1247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hạng thứ 10 của một cấp số cộng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bằng 48 và số hạng thứ 18 bằng 88. Tìm số hạng thứ 100 của cấp số cộng đó. 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0" y="1323539"/>
                <a:ext cx="10324360" cy="1247649"/>
              </a:xfrm>
              <a:prstGeom prst="rect">
                <a:avLst/>
              </a:prstGeom>
              <a:blipFill>
                <a:blip r:embed="rId2"/>
                <a:stretch>
                  <a:fillRect l="-1122" r="-118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Callout 63"/>
          <p:cNvSpPr/>
          <p:nvPr/>
        </p:nvSpPr>
        <p:spPr>
          <a:xfrm>
            <a:off x="5499608" y="2717800"/>
            <a:ext cx="1192785" cy="65948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72986">
            <a:off x="11288412" y="5561995"/>
            <a:ext cx="1159060" cy="8870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68235">
            <a:off x="11105443" y="328239"/>
            <a:ext cx="738547" cy="1179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5282" y="3581401"/>
                <a:ext cx="10655145" cy="2786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 sử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số hạng đầu và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công sai của cấp số cộng đó. Ta có:</a:t>
                </a:r>
              </a:p>
              <a:p>
                <a:pPr algn="ctr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=48;</m:t>
                    </m:r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+17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=88</m:t>
                    </m:r>
                  </m:oMath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Giải hệ này ta được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số hạng thứ 100 của cấp số cộng này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+99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=498</m:t>
                    </m:r>
                  </m:oMath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82" y="3581401"/>
                <a:ext cx="10655145" cy="2786789"/>
              </a:xfrm>
              <a:prstGeom prst="rect">
                <a:avLst/>
              </a:prstGeom>
              <a:blipFill>
                <a:blip r:embed="rId5"/>
                <a:stretch>
                  <a:fillRect l="-1087" b="-4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3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633616" y="3201818"/>
            <a:ext cx="8102371" cy="530337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/>
          <p:cNvSpPr txBox="1"/>
          <p:nvPr/>
        </p:nvSpPr>
        <p:spPr>
          <a:xfrm>
            <a:off x="4826000" y="228600"/>
            <a:ext cx="3053722" cy="69923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en-US" sz="3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65200" y="1151285"/>
                <a:ext cx="10972800" cy="1739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800"/>
                  </a:spcBef>
                </a:pPr>
                <a:r>
                  <a:rPr lang="vi-VN" sz="2467">
                    <a:solidFill>
                      <a:srgbClr val="000000"/>
                    </a:solidFill>
                    <a:latin typeface="OpenSans"/>
                  </a:rPr>
                  <a:t>Cho dãy số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467">
                    <a:solidFill>
                      <a:srgbClr val="000000"/>
                    </a:solidFill>
                    <a:latin typeface="OpenSans"/>
                  </a:rPr>
                  <a:t> với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4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24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4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vi-VN" sz="2467">
                    <a:solidFill>
                      <a:srgbClr val="000000"/>
                    </a:solidFill>
                    <a:latin typeface="OpenSans"/>
                  </a:rPr>
                  <a:t>. Chứng minh rằng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467">
                    <a:solidFill>
                      <a:srgbClr val="000000"/>
                    </a:solidFill>
                    <a:latin typeface="OpenSans"/>
                  </a:rPr>
                  <a:t> là một cấp số cộng. Xác định số hạng đầu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467">
                    <a:solidFill>
                      <a:srgbClr val="000000"/>
                    </a:solidFill>
                    <a:latin typeface="OpenSans"/>
                  </a:rPr>
                  <a:t> và công sai </a:t>
                </a:r>
                <a:r>
                  <a:rPr lang="vi-VN" sz="2467" i="1">
                    <a:solidFill>
                      <a:srgbClr val="000000"/>
                    </a:solidFill>
                    <a:latin typeface="OpenSans"/>
                  </a:rPr>
                  <a:t>d</a:t>
                </a:r>
                <a:r>
                  <a:rPr lang="vi-VN" sz="2467">
                    <a:solidFill>
                      <a:srgbClr val="000000"/>
                    </a:solidFill>
                    <a:latin typeface="OpenSans"/>
                  </a:rPr>
                  <a:t> của cấp số cộng này. Từ đó viết số hạng tổng quát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vi-VN" sz="2467">
                    <a:solidFill>
                      <a:srgbClr val="000000"/>
                    </a:solidFill>
                    <a:latin typeface="OpenSans"/>
                  </a:rPr>
                  <a:t> dưới dạng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4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4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en-US" sz="24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4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vi-VN" sz="2467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1151285"/>
                <a:ext cx="10972800" cy="1739643"/>
              </a:xfrm>
              <a:prstGeom prst="rect">
                <a:avLst/>
              </a:prstGeom>
              <a:blipFill>
                <a:blip r:embed="rId4"/>
                <a:stretch>
                  <a:fillRect l="-889" r="-889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5840382" y="3156081"/>
            <a:ext cx="1024957" cy="541422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4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4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733" y="228600"/>
            <a:ext cx="880472" cy="8312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8568" y="3842073"/>
            <a:ext cx="10959432" cy="2869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có: u</a:t>
            </a:r>
            <a:r>
              <a:rPr lang="en-US" sz="24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4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u</a:t>
            </a:r>
            <a:r>
              <a:rPr lang="en-US" sz="24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– 1 </a:t>
            </a:r>
            <a:r>
              <a:rPr lang="en-US" sz="24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(4n – 3) – [4(n – 1) – 3] </a:t>
            </a:r>
          </a:p>
          <a:p>
            <a:pPr algn="just">
              <a:lnSpc>
                <a:spcPct val="150000"/>
              </a:lnSpc>
            </a:pPr>
            <a:r>
              <a:rPr lang="en-US" sz="2467">
                <a:latin typeface="Arial" panose="020B0604020202020204" pitchFamily="34" charset="0"/>
                <a:ea typeface="Caudex"/>
                <a:cs typeface="Arial" panose="020B0604020202020204" pitchFamily="34" charset="0"/>
              </a:rPr>
              <a:t>                          = 4n – 3 – (4n – 4 – 3) = 4, với mọi n ≥ 2.</a:t>
            </a:r>
            <a:endParaRPr lang="en-US" sz="2467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đó, dãy số (u</a:t>
            </a:r>
            <a:r>
              <a:rPr lang="en-US" sz="24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4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là một cấp số cộng với số hạng đầu u</a:t>
            </a:r>
            <a:r>
              <a:rPr lang="en-US" sz="24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4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4 . 1 – 3 = 1 và công sai d = 4.</a:t>
            </a:r>
          </a:p>
          <a:p>
            <a:pPr algn="just">
              <a:lnSpc>
                <a:spcPct val="150000"/>
              </a:lnSpc>
            </a:pPr>
            <a:r>
              <a:rPr lang="en-US" sz="24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hạng tổng quát là: u</a:t>
            </a:r>
            <a:r>
              <a:rPr lang="en-US" sz="24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4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1 + (n – 1) . 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9640" y="3065570"/>
            <a:ext cx="1038360" cy="9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70619" y="425399"/>
            <a:ext cx="6848000" cy="2582659"/>
            <a:chOff x="4129800" y="287531"/>
            <a:chExt cx="10272000" cy="3873989"/>
          </a:xfrm>
        </p:grpSpPr>
        <p:grpSp>
          <p:nvGrpSpPr>
            <p:cNvPr id="13" name="Group 2"/>
            <p:cNvGrpSpPr/>
            <p:nvPr/>
          </p:nvGrpSpPr>
          <p:grpSpPr>
            <a:xfrm>
              <a:off x="4924472" y="287531"/>
              <a:ext cx="8610597" cy="3873989"/>
              <a:chOff x="-298267" y="-28575"/>
              <a:chExt cx="3248785" cy="841375"/>
            </a:xfrm>
          </p:grpSpPr>
          <p:sp>
            <p:nvSpPr>
              <p:cNvPr id="15" name="Freeform 3"/>
              <p:cNvSpPr/>
              <p:nvPr/>
            </p:nvSpPr>
            <p:spPr>
              <a:xfrm>
                <a:off x="-298267" y="29859"/>
                <a:ext cx="3248785" cy="272376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/>
              </a:p>
            </p:txBody>
          </p:sp>
        </p:grpSp>
        <p:sp>
          <p:nvSpPr>
            <p:cNvPr id="14" name="Google Shape;7771;p33"/>
            <p:cNvSpPr txBox="1">
              <a:spLocks/>
            </p:cNvSpPr>
            <p:nvPr/>
          </p:nvSpPr>
          <p:spPr>
            <a:xfrm>
              <a:off x="4129800" y="800100"/>
              <a:ext cx="102720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81267" rIns="81267" bIns="8126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04596F"/>
                </a:buClr>
              </a:pPr>
              <a:r>
                <a:rPr lang="vi-VN" sz="3867" b="1" kern="0">
                  <a:solidFill>
                    <a:srgbClr val="FFFF00"/>
                  </a:solidFill>
                  <a:latin typeface="Arial" panose="020B0604020202020204" pitchFamily="34" charset="0"/>
                </a:rPr>
                <a:t>HƯỚNG DẪN VỀ NHÀ</a:t>
              </a:r>
            </a:p>
          </p:txBody>
        </p:sp>
      </p:grpSp>
      <p:grpSp>
        <p:nvGrpSpPr>
          <p:cNvPr id="20" name="Google Shape;1097;p63"/>
          <p:cNvGrpSpPr/>
          <p:nvPr/>
        </p:nvGrpSpPr>
        <p:grpSpPr>
          <a:xfrm>
            <a:off x="660400" y="2297244"/>
            <a:ext cx="2964939" cy="2249357"/>
            <a:chOff x="1026411" y="3000040"/>
            <a:chExt cx="4447408" cy="4574994"/>
          </a:xfrm>
        </p:grpSpPr>
        <p:sp>
          <p:nvSpPr>
            <p:cNvPr id="21" name="Google Shape;1098;p63"/>
            <p:cNvSpPr/>
            <p:nvPr/>
          </p:nvSpPr>
          <p:spPr>
            <a:xfrm rot="10800000">
              <a:off x="1026411" y="3000040"/>
              <a:ext cx="4447408" cy="4574994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Google Shape;1100;p63"/>
            <p:cNvSpPr txBox="1"/>
            <p:nvPr/>
          </p:nvSpPr>
          <p:spPr>
            <a:xfrm>
              <a:off x="1234645" y="4062061"/>
              <a:ext cx="4030938" cy="2629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lnSpc>
                  <a:spcPct val="150000"/>
                </a:lnSpc>
                <a:defRPr/>
              </a:pP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Ôn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tập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kiến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thức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đã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học</a:t>
              </a:r>
              <a:endParaRPr sz="2667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101;p63"/>
          <p:cNvGrpSpPr/>
          <p:nvPr/>
        </p:nvGrpSpPr>
        <p:grpSpPr>
          <a:xfrm>
            <a:off x="4318000" y="2313924"/>
            <a:ext cx="3198505" cy="2249357"/>
            <a:chOff x="6899689" y="2868931"/>
            <a:chExt cx="4797758" cy="3798570"/>
          </a:xfrm>
        </p:grpSpPr>
        <p:sp>
          <p:nvSpPr>
            <p:cNvPr id="25" name="Google Shape;1102;p63"/>
            <p:cNvSpPr/>
            <p:nvPr/>
          </p:nvSpPr>
          <p:spPr>
            <a:xfrm rot="10800000">
              <a:off x="6899689" y="2868931"/>
              <a:ext cx="4797758" cy="3798570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Google Shape;1104;p63"/>
            <p:cNvSpPr txBox="1"/>
            <p:nvPr/>
          </p:nvSpPr>
          <p:spPr>
            <a:xfrm>
              <a:off x="6982285" y="3780659"/>
              <a:ext cx="4632564" cy="2183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lnSpc>
                  <a:spcPct val="150000"/>
                </a:lnSpc>
                <a:defRPr/>
              </a:pP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Hoàn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thành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tập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trong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SBT</a:t>
              </a:r>
              <a:endParaRPr sz="2667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1105;p63"/>
          <p:cNvGrpSpPr/>
          <p:nvPr/>
        </p:nvGrpSpPr>
        <p:grpSpPr>
          <a:xfrm>
            <a:off x="8143600" y="2293871"/>
            <a:ext cx="3313289" cy="2249357"/>
            <a:chOff x="12251211" y="3009914"/>
            <a:chExt cx="4969934" cy="4565119"/>
          </a:xfrm>
        </p:grpSpPr>
        <p:sp>
          <p:nvSpPr>
            <p:cNvPr id="29" name="Google Shape;1106;p63"/>
            <p:cNvSpPr/>
            <p:nvPr/>
          </p:nvSpPr>
          <p:spPr>
            <a:xfrm rot="10800000">
              <a:off x="12263298" y="3009914"/>
              <a:ext cx="4957847" cy="4565119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Google Shape;1108;p63"/>
            <p:cNvSpPr txBox="1"/>
            <p:nvPr/>
          </p:nvSpPr>
          <p:spPr>
            <a:xfrm>
              <a:off x="12251211" y="4076487"/>
              <a:ext cx="4957847" cy="2623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lnSpc>
                  <a:spcPct val="150000"/>
                </a:lnSpc>
                <a:defRPr/>
              </a:pP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Đọc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trước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endParaRPr sz="2667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en-US" sz="2667" b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Bài 7: Cấp số nhân</a:t>
              </a:r>
              <a:endParaRPr sz="2667" b="1" i="1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262" y="5443443"/>
            <a:ext cx="2288674" cy="1245873"/>
          </a:xfrm>
          <a:prstGeom prst="rect">
            <a:avLst/>
          </a:prstGeom>
        </p:spPr>
      </p:pic>
      <p:pic>
        <p:nvPicPr>
          <p:cNvPr id="32" name="Google Shape;921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90780">
            <a:off x="8966023" y="-113476"/>
            <a:ext cx="4322735" cy="935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0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419601" y="273507"/>
            <a:ext cx="2016899" cy="687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4596F"/>
              </a:buClr>
            </a:pPr>
            <a:r>
              <a:rPr lang="en-US" sz="3867" b="1" kern="0" dirty="0">
                <a:solidFill>
                  <a:srgbClr val="C00000"/>
                </a:solidFill>
              </a:rPr>
              <a:t>MỞ ĐẦU</a:t>
            </a:r>
            <a:endParaRPr lang="vi-VN" sz="3867" b="1" kern="0" dirty="0">
              <a:solidFill>
                <a:srgbClr val="C0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4522">
            <a:off x="3534858" y="4802065"/>
            <a:ext cx="928198" cy="139470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507297" y="1100446"/>
            <a:ext cx="10356925" cy="2479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hát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25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ghế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16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ghế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18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ghế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ghế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tục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liền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ghế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ghế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hát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80775">
            <a:off x="239956" y="-61010"/>
            <a:ext cx="1296995" cy="126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1" y="3317644"/>
            <a:ext cx="4775903" cy="3006470"/>
          </a:xfrm>
          <a:prstGeom prst="rect">
            <a:avLst/>
          </a:prstGeom>
          <a:pattFill prst="pct50">
            <a:fgClr>
              <a:srgbClr val="92D050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40850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12802" y="1851206"/>
            <a:ext cx="6369329" cy="69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vi-VN" sz="3000" b="1" dirty="0"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vi-VN" sz="3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12802" y="3429000"/>
            <a:ext cx="6369329" cy="69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vi-VN" sz="3000" b="1" dirty="0">
                <a:ea typeface="Calibri" panose="020F0502020204030204" pitchFamily="34" charset="0"/>
                <a:cs typeface="Arial" panose="020B0604020202020204" pitchFamily="34" charset="0"/>
              </a:rPr>
              <a:t>Số hạng tổng quát</a:t>
            </a:r>
            <a:endParaRPr lang="vi-VN" sz="3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9936">
            <a:off x="477642" y="321036"/>
            <a:ext cx="1323841" cy="145838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1600">
            <a:off x="445846" y="5821479"/>
            <a:ext cx="1273027" cy="974255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78D2E0D7-EB3B-8453-7B4C-47A00D6FA7AF}"/>
              </a:ext>
            </a:extLst>
          </p:cNvPr>
          <p:cNvSpPr/>
          <p:nvPr/>
        </p:nvSpPr>
        <p:spPr>
          <a:xfrm>
            <a:off x="3200400" y="381000"/>
            <a:ext cx="6096000" cy="762000"/>
          </a:xfrm>
          <a:prstGeom prst="flowChartTerminator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09F598-23EE-6EDE-BB86-342D17C8E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951946" y="3105284"/>
            <a:ext cx="3880677" cy="3203322"/>
          </a:xfrm>
          <a:prstGeom prst="rect">
            <a:avLst/>
          </a:prstGeom>
        </p:spPr>
      </p:pic>
      <p:sp>
        <p:nvSpPr>
          <p:cNvPr id="5" name="Pentagon 9">
            <a:extLst>
              <a:ext uri="{FF2B5EF4-FFF2-40B4-BE49-F238E27FC236}">
                <a16:creationId xmlns:a16="http://schemas.microsoft.com/office/drawing/2014/main" id="{3045937C-5BE6-D979-EC2C-63B8CF9134A9}"/>
              </a:ext>
            </a:extLst>
          </p:cNvPr>
          <p:cNvSpPr/>
          <p:nvPr/>
        </p:nvSpPr>
        <p:spPr>
          <a:xfrm>
            <a:off x="3298312" y="1867643"/>
            <a:ext cx="1040105" cy="79525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67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Pentagon 10">
            <a:extLst>
              <a:ext uri="{FF2B5EF4-FFF2-40B4-BE49-F238E27FC236}">
                <a16:creationId xmlns:a16="http://schemas.microsoft.com/office/drawing/2014/main" id="{A558357A-47EF-CEC6-839E-A86E7AA4427D}"/>
              </a:ext>
            </a:extLst>
          </p:cNvPr>
          <p:cNvSpPr/>
          <p:nvPr/>
        </p:nvSpPr>
        <p:spPr>
          <a:xfrm>
            <a:off x="3289843" y="3365608"/>
            <a:ext cx="1040105" cy="79525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67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155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3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3252" y="1211839"/>
            <a:ext cx="3086609" cy="523220"/>
            <a:chOff x="1735556" y="555458"/>
            <a:chExt cx="4785560" cy="962080"/>
          </a:xfrm>
        </p:grpSpPr>
        <p:sp>
          <p:nvSpPr>
            <p:cNvPr id="25" name="TextBox 24"/>
            <p:cNvSpPr txBox="1"/>
            <p:nvPr/>
          </p:nvSpPr>
          <p:spPr>
            <a:xfrm>
              <a:off x="2939716" y="555458"/>
              <a:ext cx="3581400" cy="962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defRPr/>
              </a:pPr>
              <a:r>
                <a:rPr lang="nl-NL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 1:</a:t>
              </a:r>
              <a:endPara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5556" y="571501"/>
              <a:ext cx="1145200" cy="61664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855187" y="1084805"/>
                <a:ext cx="10577763" cy="1784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Cho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dãy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số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5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5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 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gồm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tất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cả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các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số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tự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nhiên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lẻ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,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xếp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theo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thứ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tự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tăng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dần</a:t>
                </a:r>
                <a:endParaRPr lang="en-US" sz="2533" dirty="0">
                  <a:solidFill>
                    <a:srgbClr val="000000"/>
                  </a:solidFill>
                  <a:latin typeface="OpenSan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a)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Viết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năm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số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hạng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đầu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của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dãy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số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b)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Dự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đoán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công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thức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biểu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diễn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số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hạng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 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theo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số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hạng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533" dirty="0">
                  <a:solidFill>
                    <a:srgbClr val="000000"/>
                  </a:solidFill>
                  <a:latin typeface="OpenSans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87" y="1084805"/>
                <a:ext cx="10577763" cy="1784976"/>
              </a:xfrm>
              <a:prstGeom prst="rect">
                <a:avLst/>
              </a:prstGeom>
              <a:blipFill>
                <a:blip r:embed="rId3"/>
                <a:stretch>
                  <a:fillRect l="-979" b="-7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1" y="19944"/>
            <a:ext cx="1149023" cy="11230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0365" y="3548245"/>
            <a:ext cx="10710786" cy="3050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25" indent="-495325" algn="just">
              <a:lnSpc>
                <a:spcPct val="150000"/>
              </a:lnSpc>
              <a:spcAft>
                <a:spcPts val="533"/>
              </a:spcAft>
              <a:buAutoNum type="alphaLcParenR"/>
            </a:pP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(u</a:t>
            </a:r>
            <a:r>
              <a:rPr lang="en-US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lẻ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1; 3; 5; 7; 9</a:t>
            </a:r>
          </a:p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(u</a:t>
            </a:r>
            <a:r>
              <a:rPr lang="en-US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đoán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</a:t>
            </a:r>
            <a:r>
              <a:rPr lang="en-US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</a:t>
            </a:r>
            <a:r>
              <a:rPr lang="en-US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– 1 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u</a:t>
            </a:r>
            <a:r>
              <a:rPr lang="en-US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– 1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8800" y="2863250"/>
            <a:ext cx="1688607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67" b="1" i="1" u="sng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667" b="1" i="1" u="sng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b="1" i="1" u="sng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667" b="1" i="1" u="sng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667" b="1" i="1" u="sng" dirty="0">
              <a:solidFill>
                <a:srgbClr val="1F49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50" y="5689101"/>
            <a:ext cx="434534" cy="740683"/>
          </a:xfrm>
          <a:prstGeom prst="rect">
            <a:avLst/>
          </a:prstGeom>
        </p:spPr>
      </p:pic>
      <p:sp>
        <p:nvSpPr>
          <p:cNvPr id="3" name="Pentagon 7">
            <a:extLst>
              <a:ext uri="{FF2B5EF4-FFF2-40B4-BE49-F238E27FC236}">
                <a16:creationId xmlns:a16="http://schemas.microsoft.com/office/drawing/2014/main" id="{C4D299CE-967E-122E-DBC9-DFDDEB9A45FD}"/>
              </a:ext>
            </a:extLst>
          </p:cNvPr>
          <p:cNvSpPr/>
          <p:nvPr/>
        </p:nvSpPr>
        <p:spPr>
          <a:xfrm>
            <a:off x="209614" y="200603"/>
            <a:ext cx="2863743" cy="660400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ĐỊNH NGHĨA</a:t>
            </a:r>
          </a:p>
        </p:txBody>
      </p:sp>
    </p:spTree>
    <p:extLst>
      <p:ext uri="{BB962C8B-B14F-4D97-AF65-F5344CB8AC3E}">
        <p14:creationId xmlns:p14="http://schemas.microsoft.com/office/powerpoint/2010/main" val="147450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569661" y="5228907"/>
            <a:ext cx="4900279" cy="87985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7" name="Group 46"/>
          <p:cNvGrpSpPr/>
          <p:nvPr/>
        </p:nvGrpSpPr>
        <p:grpSpPr>
          <a:xfrm>
            <a:off x="3565244" y="647700"/>
            <a:ext cx="4900279" cy="2209801"/>
            <a:chOff x="5013372" y="800100"/>
            <a:chExt cx="7350418" cy="3314701"/>
          </a:xfrm>
        </p:grpSpPr>
        <p:grpSp>
          <p:nvGrpSpPr>
            <p:cNvPr id="42" name="Group 5"/>
            <p:cNvGrpSpPr/>
            <p:nvPr/>
          </p:nvGrpSpPr>
          <p:grpSpPr>
            <a:xfrm>
              <a:off x="5013372" y="884039"/>
              <a:ext cx="6096004" cy="3230762"/>
              <a:chOff x="0" y="-38100"/>
              <a:chExt cx="1605532" cy="850900"/>
            </a:xfrm>
          </p:grpSpPr>
          <p:sp>
            <p:nvSpPr>
              <p:cNvPr id="43" name="Freeform 6"/>
              <p:cNvSpPr/>
              <p:nvPr/>
            </p:nvSpPr>
            <p:spPr>
              <a:xfrm>
                <a:off x="521798" y="99046"/>
                <a:ext cx="1083734" cy="247505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</p:sp>
          <p:sp>
            <p:nvSpPr>
              <p:cNvPr id="44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defRPr/>
                </a:pPr>
                <a:endParaRPr sz="933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5" name="TextBox 12"/>
            <p:cNvSpPr txBox="1"/>
            <p:nvPr/>
          </p:nvSpPr>
          <p:spPr>
            <a:xfrm>
              <a:off x="5512988" y="800100"/>
              <a:ext cx="6850802" cy="1380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87"/>
                </a:lnSpc>
              </a:pPr>
              <a:r>
                <a:rPr lang="en-US" sz="3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09600" y="1752600"/>
                <a:ext cx="10820400" cy="4109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anose="020B0604020202020204" pitchFamily="34" charset="0"/>
                  <a:buChar char="•"/>
                </a:pP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Cấp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dãy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hữu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vô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),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kể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mỗi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đứng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trước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d.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cấp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anose="020B0604020202020204" pitchFamily="34" charset="0"/>
                  <a:buChar char="•"/>
                </a:pP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Cấp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67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867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67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67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2867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bởi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truy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hồi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67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67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67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2867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67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67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67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867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2867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67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67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867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≥2</m:t>
                    </m:r>
                  </m:oMath>
                </a14:m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52600"/>
                <a:ext cx="10820400" cy="4109908"/>
              </a:xfrm>
              <a:prstGeom prst="rect">
                <a:avLst/>
              </a:prstGeom>
              <a:blipFill>
                <a:blip r:embed="rId4"/>
                <a:stretch>
                  <a:fillRect l="-1070" r="-1183" b="-3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132" y="5410200"/>
            <a:ext cx="1129868" cy="886068"/>
          </a:xfrm>
          <a:prstGeom prst="rect">
            <a:avLst/>
          </a:prstGeom>
        </p:spPr>
      </p:pic>
      <p:sp>
        <p:nvSpPr>
          <p:cNvPr id="8" name="Pentagon 7">
            <a:extLst>
              <a:ext uri="{FF2B5EF4-FFF2-40B4-BE49-F238E27FC236}">
                <a16:creationId xmlns:a16="http://schemas.microsoft.com/office/drawing/2014/main" id="{92CE274D-51E9-8ABF-16E0-FDBE27AD0862}"/>
              </a:ext>
            </a:extLst>
          </p:cNvPr>
          <p:cNvSpPr/>
          <p:nvPr/>
        </p:nvSpPr>
        <p:spPr>
          <a:xfrm>
            <a:off x="126769" y="50989"/>
            <a:ext cx="2863743" cy="660400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ĐỊNH NGHĨA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30800" y="765973"/>
            <a:ext cx="2444122" cy="63196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en-US" sz="2667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5601" y="1603514"/>
            <a:ext cx="10769600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ts val="800"/>
              </a:spcBef>
              <a:defRPr/>
            </a:pPr>
            <a:r>
              <a:rPr lang="es-ES" sz="2800">
                <a:solidFill>
                  <a:srgbClr val="000000"/>
                </a:solidFill>
                <a:latin typeface="Open Sans"/>
              </a:rPr>
              <a:t>Dãy số không đổi a, a, a, … Có phải là một cấp số cộng không?</a:t>
            </a:r>
            <a:endParaRPr lang="vi-VN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830183" y="2588502"/>
            <a:ext cx="1180218" cy="655867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553" y="5410200"/>
            <a:ext cx="1332099" cy="1257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8000" y="3725909"/>
                <a:ext cx="10898281" cy="1369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Dãy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a, a, ...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cấp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sai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= 0.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dãy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hằng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3725909"/>
                <a:ext cx="10898281" cy="1369286"/>
              </a:xfrm>
              <a:prstGeom prst="rect">
                <a:avLst/>
              </a:prstGeom>
              <a:blipFill>
                <a:blip r:embed="rId3"/>
                <a:stretch>
                  <a:fillRect l="-111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1712">
            <a:off x="11216576" y="157566"/>
            <a:ext cx="841779" cy="1262669"/>
          </a:xfrm>
          <a:prstGeom prst="rect">
            <a:avLst/>
          </a:prstGeom>
        </p:spPr>
      </p:pic>
      <p:sp>
        <p:nvSpPr>
          <p:cNvPr id="6" name="Pentagon 7">
            <a:extLst>
              <a:ext uri="{FF2B5EF4-FFF2-40B4-BE49-F238E27FC236}">
                <a16:creationId xmlns:a16="http://schemas.microsoft.com/office/drawing/2014/main" id="{79C14B3A-8F2B-B215-13E9-FB4A0DDD89B4}"/>
              </a:ext>
            </a:extLst>
          </p:cNvPr>
          <p:cNvSpPr/>
          <p:nvPr/>
        </p:nvSpPr>
        <p:spPr>
          <a:xfrm>
            <a:off x="101601" y="79200"/>
            <a:ext cx="2863743" cy="660400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ĐỊNH NGHĨA</a:t>
            </a:r>
          </a:p>
        </p:txBody>
      </p:sp>
    </p:spTree>
    <p:extLst>
      <p:ext uri="{BB962C8B-B14F-4D97-AF65-F5344CB8AC3E}">
        <p14:creationId xmlns:p14="http://schemas.microsoft.com/office/powerpoint/2010/main" val="215015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5398144" y="814314"/>
            <a:ext cx="1559181" cy="702662"/>
            <a:chOff x="609600" y="1498707"/>
            <a:chExt cx="2133600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1939553" cy="9479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609630">
                <a:lnSpc>
                  <a:spcPct val="150000"/>
                </a:lnSpc>
                <a:defRPr/>
              </a:pPr>
              <a:r>
                <a:rPr lang="nl-NL" sz="2667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lang="nl-NL" sz="2667" b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1:</a:t>
              </a:r>
              <a:endPara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Oval Callout 63"/>
          <p:cNvSpPr/>
          <p:nvPr/>
        </p:nvSpPr>
        <p:spPr>
          <a:xfrm>
            <a:off x="5382684" y="3043260"/>
            <a:ext cx="1192785" cy="65948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39982">
            <a:off x="10792126" y="393659"/>
            <a:ext cx="825215" cy="1463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832732" y="1461215"/>
                <a:ext cx="9804400" cy="1247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cấp số cộng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và công sai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Hãy viết năm số hạng đầu của cấp số cộng này.  </a:t>
                </a: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32" y="1461215"/>
                <a:ext cx="9804400" cy="1247649"/>
              </a:xfrm>
              <a:prstGeom prst="rect">
                <a:avLst/>
              </a:prstGeom>
              <a:blipFill>
                <a:blip r:embed="rId3"/>
                <a:stretch>
                  <a:fillRect l="-1182" r="-1182" b="-12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8400" y="5718289"/>
            <a:ext cx="713279" cy="10635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3532" y="4023876"/>
            <a:ext cx="7264401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 số hạng đầu của cấp số cộng này là:</a:t>
            </a:r>
            <a:endParaRPr lang="en-US" sz="2667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86525" y="4887476"/>
                <a:ext cx="10007740" cy="502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=2,  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=2+3=5,  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=5+3=8</m:t>
                      </m:r>
                    </m:oMath>
                  </m:oMathPara>
                </a14:m>
                <a:endParaRPr lang="en-US" sz="12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25" y="4887476"/>
                <a:ext cx="10007740" cy="5027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85133" y="5649476"/>
                <a:ext cx="8848961" cy="502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=8+3=11,  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=11+3=14</m:t>
                      </m:r>
                    </m:oMath>
                  </m:oMathPara>
                </a14:m>
                <a:endParaRPr lang="en-US" sz="120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33" y="5649476"/>
                <a:ext cx="8848961" cy="502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entagon 7">
            <a:extLst>
              <a:ext uri="{FF2B5EF4-FFF2-40B4-BE49-F238E27FC236}">
                <a16:creationId xmlns:a16="http://schemas.microsoft.com/office/drawing/2014/main" id="{3A0C5AE2-56F4-0921-00B0-942DEAF863C1}"/>
              </a:ext>
            </a:extLst>
          </p:cNvPr>
          <p:cNvSpPr/>
          <p:nvPr/>
        </p:nvSpPr>
        <p:spPr>
          <a:xfrm>
            <a:off x="101601" y="64215"/>
            <a:ext cx="2863743" cy="660400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ĐỊNH NGHĨA</a:t>
            </a:r>
          </a:p>
        </p:txBody>
      </p:sp>
    </p:spTree>
    <p:extLst>
      <p:ext uri="{BB962C8B-B14F-4D97-AF65-F5344CB8AC3E}">
        <p14:creationId xmlns:p14="http://schemas.microsoft.com/office/powerpoint/2010/main" val="45070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9" grpId="0"/>
      <p:bldP spid="4" grpId="0"/>
      <p:bldP spid="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5177515" y="897538"/>
            <a:ext cx="1559181" cy="702662"/>
            <a:chOff x="609600" y="1498707"/>
            <a:chExt cx="2133600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1939553" cy="9479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609630">
                <a:lnSpc>
                  <a:spcPct val="150000"/>
                </a:lnSpc>
                <a:defRPr/>
              </a:pPr>
              <a:r>
                <a:rPr lang="nl-NL" sz="2667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lang="nl-NL" sz="2667" b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2:</a:t>
              </a:r>
              <a:endPara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53241" y="1600200"/>
                <a:ext cx="10629159" cy="1247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cấp số cộng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−1.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Chứng minh rằng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là một cấp số cộng. Tìm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và công sai d của nó.  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41" y="1600200"/>
                <a:ext cx="10629159" cy="1247649"/>
              </a:xfrm>
              <a:prstGeom prst="rect">
                <a:avLst/>
              </a:prstGeom>
              <a:blipFill>
                <a:blip r:embed="rId2"/>
                <a:stretch>
                  <a:fillRect l="-1089" r="-1089" b="-12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Callout 63"/>
          <p:cNvSpPr/>
          <p:nvPr/>
        </p:nvSpPr>
        <p:spPr>
          <a:xfrm>
            <a:off x="5413553" y="3190175"/>
            <a:ext cx="1192785" cy="65948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72986">
            <a:off x="-204672" y="5561995"/>
            <a:ext cx="1159060" cy="8870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440" y="5243696"/>
            <a:ext cx="1133654" cy="143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68235">
            <a:off x="11223793" y="422233"/>
            <a:ext cx="738547" cy="1179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92212" y="4034240"/>
                <a:ext cx="9929789" cy="1965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  <m:d>
                          <m:d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cs typeface="Arial" panose="020B0604020202020204" pitchFamily="34" charset="0"/>
                  </a:rPr>
                  <a:t>, với mọi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667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667">
                    <a:latin typeface="Arial" panose="020B0604020202020204" pitchFamily="34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67">
                    <a:latin typeface="Arial" panose="020B0604020202020204" pitchFamily="34" charset="0"/>
                    <a:cs typeface="Arial" panose="020B0604020202020204" pitchFamily="34" charset="0"/>
                  </a:rPr>
                  <a:t> là cấp số cộng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=5.1−1=4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cs typeface="Arial" panose="020B0604020202020204" pitchFamily="34" charset="0"/>
                  </a:rPr>
                  <a:t> và công sai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12" y="4034240"/>
                <a:ext cx="9929789" cy="1965923"/>
              </a:xfrm>
              <a:prstGeom prst="rect">
                <a:avLst/>
              </a:prstGeom>
              <a:blipFill>
                <a:blip r:embed="rId6"/>
                <a:stretch>
                  <a:fillRect l="-1166" b="-7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entagon 7">
            <a:extLst>
              <a:ext uri="{FF2B5EF4-FFF2-40B4-BE49-F238E27FC236}">
                <a16:creationId xmlns:a16="http://schemas.microsoft.com/office/drawing/2014/main" id="{1A9BF559-B4A1-F74A-CAA2-BF9D5606264E}"/>
              </a:ext>
            </a:extLst>
          </p:cNvPr>
          <p:cNvSpPr/>
          <p:nvPr/>
        </p:nvSpPr>
        <p:spPr>
          <a:xfrm>
            <a:off x="114003" y="45299"/>
            <a:ext cx="2863743" cy="660400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ĐỊNH NGHĨA</a:t>
            </a:r>
          </a:p>
        </p:txBody>
      </p:sp>
    </p:spTree>
    <p:extLst>
      <p:ext uri="{BB962C8B-B14F-4D97-AF65-F5344CB8AC3E}">
        <p14:creationId xmlns:p14="http://schemas.microsoft.com/office/powerpoint/2010/main" val="13465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20277" y="493722"/>
            <a:ext cx="3161044" cy="57785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1190" y="1193800"/>
                <a:ext cx="11059221" cy="1257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800"/>
                  </a:spcBef>
                </a:pPr>
                <a:r>
                  <a:rPr lang="en-US" sz="2667">
                    <a:solidFill>
                      <a:srgbClr val="000000"/>
                    </a:solidFill>
                    <a:latin typeface="OpenSans"/>
                  </a:rPr>
                  <a:t>Cho dãy số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OpenSans"/>
                  </a:rPr>
                  <a:t> với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OpenSans"/>
                  </a:rPr>
                  <a:t>. Chứng minh rằng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OpenSans"/>
                  </a:rPr>
                  <a:t> là một cấp số cộng. Xác định số hạng đầu và công sai của cấp số cộng này.</a:t>
                </a:r>
                <a:endParaRPr lang="vi-VN" sz="2533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90" y="1193800"/>
                <a:ext cx="11059221" cy="1257460"/>
              </a:xfrm>
              <a:prstGeom prst="rect">
                <a:avLst/>
              </a:prstGeom>
              <a:blipFill>
                <a:blip r:embed="rId2"/>
                <a:stretch>
                  <a:fillRect l="-1047" r="-1047" b="-1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5880981" y="2639424"/>
            <a:ext cx="1039636" cy="637176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533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533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6161" y="6015956"/>
            <a:ext cx="865039" cy="8166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7610" y="288872"/>
            <a:ext cx="812800" cy="827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4400" y="3429000"/>
                <a:ext cx="11226800" cy="2709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533"/>
                  </a:spcAft>
                </a:pPr>
                <a:r>
                  <a:rPr lang="en-US" sz="2667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–2(</m:t>
                    </m:r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–1)+3= –2</m:t>
                    </m:r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+2+3 = –2</m:t>
                    </m:r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endParaRPr lang="en-US" sz="2667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533"/>
                  </a:spcAft>
                </a:pPr>
                <a:r>
                  <a:rPr lang="en-US" sz="2667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=(–2</m:t>
                    </m:r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+3) – (–2</m:t>
                    </m:r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+5)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udex"/>
                        <a:cs typeface="Arial" panose="020B0604020202020204" pitchFamily="34" charset="0"/>
                      </a:rPr>
                      <m:t>= –2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ea typeface="Caudex"/>
                    <a:cs typeface="Arial" panose="020B0604020202020204" pitchFamily="34" charset="0"/>
                  </a:rPr>
                  <a:t>, với mọi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udex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667" i="1">
                        <a:latin typeface="Cambria Math" panose="02040503050406030204" pitchFamily="18" charset="0"/>
                        <a:ea typeface="Caudex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ea typeface="Caudex"/>
                    <a:cs typeface="Arial" panose="020B0604020202020204" pitchFamily="34" charset="0"/>
                  </a:rPr>
                  <a:t>.</a:t>
                </a:r>
                <a:endParaRPr lang="en-US" sz="2667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533"/>
                  </a:spcAft>
                </a:pPr>
                <a:r>
                  <a:rPr lang="en-US" sz="2667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67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cấp số cộng có số hạng đầu là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2667" i="1" baseline="-25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– 2 . 1+3=1 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công sai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– 2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29000"/>
                <a:ext cx="11226800" cy="2709844"/>
              </a:xfrm>
              <a:prstGeom prst="rect">
                <a:avLst/>
              </a:prstGeom>
              <a:blipFill>
                <a:blip r:embed="rId5"/>
                <a:stretch>
                  <a:fillRect l="-1031" b="-5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entagon 7">
            <a:extLst>
              <a:ext uri="{FF2B5EF4-FFF2-40B4-BE49-F238E27FC236}">
                <a16:creationId xmlns:a16="http://schemas.microsoft.com/office/drawing/2014/main" id="{B1E0B297-FB38-2060-1690-793D2D44B5A9}"/>
              </a:ext>
            </a:extLst>
          </p:cNvPr>
          <p:cNvSpPr/>
          <p:nvPr/>
        </p:nvSpPr>
        <p:spPr>
          <a:xfrm>
            <a:off x="50801" y="56405"/>
            <a:ext cx="2863743" cy="660400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ĐỊNH NGHĨA</a:t>
            </a:r>
          </a:p>
        </p:txBody>
      </p:sp>
    </p:spTree>
    <p:extLst>
      <p:ext uri="{BB962C8B-B14F-4D97-AF65-F5344CB8AC3E}">
        <p14:creationId xmlns:p14="http://schemas.microsoft.com/office/powerpoint/2010/main" val="29063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1325</Words>
  <Application>Microsoft Office PowerPoint</Application>
  <PresentationFormat>Widescreen</PresentationFormat>
  <Paragraphs>107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Open Sans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2025-01-26T21:56:36Z</dcterms:created>
  <dcterms:modified xsi:type="dcterms:W3CDTF">2025-01-31T15:17:24Z</dcterms:modified>
</cp:coreProperties>
</file>