
<file path=[Content_Types].xml><?xml version="1.0" encoding="utf-8"?>
<Types xmlns="http://schemas.openxmlformats.org/package/2006/content-types">
  <Default Extension="tmp" ContentType="image/png"/>
  <Default Extension="jfif" ContentType="image/jpeg"/>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7" r:id="rId3"/>
    <p:sldId id="258" r:id="rId4"/>
    <p:sldId id="259" r:id="rId5"/>
    <p:sldId id="261" r:id="rId6"/>
    <p:sldId id="260" r:id="rId7"/>
    <p:sldId id="264" r:id="rId8"/>
    <p:sldId id="265" r:id="rId9"/>
    <p:sldId id="266" r:id="rId10"/>
    <p:sldId id="267" r:id="rId11"/>
    <p:sldId id="268" r:id="rId12"/>
    <p:sldId id="269" r:id="rId13"/>
    <p:sldId id="270" r:id="rId14"/>
    <p:sldId id="271" r:id="rId15"/>
    <p:sldId id="273" r:id="rId16"/>
    <p:sldId id="272" r:id="rId17"/>
    <p:sldId id="274" r:id="rId18"/>
    <p:sldId id="277" r:id="rId19"/>
    <p:sldId id="278" r:id="rId20"/>
    <p:sldId id="280" r:id="rId21"/>
    <p:sldId id="285" r:id="rId2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13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273E58B5-9941-4B75-953F-4FA7F139296A}" type="datetimeFigureOut">
              <a:rPr lang="vi-VN" smtClean="0"/>
              <a:t>27/01/2025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3855599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73E58B5-9941-4B75-953F-4FA7F139296A}" type="datetimeFigureOut">
              <a:rPr lang="vi-VN" smtClean="0"/>
              <a:t>27/01/2025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2471998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73E58B5-9941-4B75-953F-4FA7F139296A}" type="datetimeFigureOut">
              <a:rPr lang="vi-VN" smtClean="0"/>
              <a:t>27/01/2025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77873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73E58B5-9941-4B75-953F-4FA7F139296A}" type="datetimeFigureOut">
              <a:rPr lang="vi-VN" smtClean="0"/>
              <a:t>27/01/2025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2978078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E58B5-9941-4B75-953F-4FA7F139296A}" type="datetimeFigureOut">
              <a:rPr lang="vi-VN" smtClean="0"/>
              <a:t>27/01/2025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385385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273E58B5-9941-4B75-953F-4FA7F139296A}" type="datetimeFigureOut">
              <a:rPr lang="vi-VN" smtClean="0"/>
              <a:t>27/01/2025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368385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273E58B5-9941-4B75-953F-4FA7F139296A}" type="datetimeFigureOut">
              <a:rPr lang="vi-VN" smtClean="0"/>
              <a:t>27/01/2025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245300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273E58B5-9941-4B75-953F-4FA7F139296A}" type="datetimeFigureOut">
              <a:rPr lang="vi-VN" smtClean="0"/>
              <a:t>27/01/2025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256874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3E58B5-9941-4B75-953F-4FA7F139296A}" type="datetimeFigureOut">
              <a:rPr lang="vi-VN" smtClean="0"/>
              <a:t>27/01/2025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1440047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3E58B5-9941-4B75-953F-4FA7F139296A}" type="datetimeFigureOut">
              <a:rPr lang="vi-VN" smtClean="0"/>
              <a:t>27/01/2025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688908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3E58B5-9941-4B75-953F-4FA7F139296A}" type="datetimeFigureOut">
              <a:rPr lang="vi-VN" smtClean="0"/>
              <a:t>27/01/2025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81E64C-075D-4A04-93B8-087E11464BD6}" type="slidenum">
              <a:rPr lang="vi-VN" smtClean="0"/>
              <a:t>‹#›</a:t>
            </a:fld>
            <a:endParaRPr lang="vi-VN"/>
          </a:p>
        </p:txBody>
      </p:sp>
    </p:spTree>
    <p:extLst>
      <p:ext uri="{BB962C8B-B14F-4D97-AF65-F5344CB8AC3E}">
        <p14:creationId xmlns:p14="http://schemas.microsoft.com/office/powerpoint/2010/main" val="874670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E58B5-9941-4B75-953F-4FA7F139296A}" type="datetimeFigureOut">
              <a:rPr lang="vi-VN" smtClean="0"/>
              <a:t>27/01/2025</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1E64C-075D-4A04-93B8-087E11464BD6}" type="slidenum">
              <a:rPr lang="vi-VN" smtClean="0"/>
              <a:t>‹#›</a:t>
            </a:fld>
            <a:endParaRPr lang="vi-VN"/>
          </a:p>
        </p:txBody>
      </p:sp>
    </p:spTree>
    <p:extLst>
      <p:ext uri="{BB962C8B-B14F-4D97-AF65-F5344CB8AC3E}">
        <p14:creationId xmlns:p14="http://schemas.microsoft.com/office/powerpoint/2010/main" val="3064261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vi.wiktionary.org/wiki/h%C6%A1n" TargetMode="External"/><Relationship Id="rId3" Type="http://schemas.openxmlformats.org/officeDocument/2006/relationships/hyperlink" Target="https://vi.wiktionary.org/wiki/gi%E1%BA%A3_d%E1%BB%91i" TargetMode="External"/><Relationship Id="rId7" Type="http://schemas.openxmlformats.org/officeDocument/2006/relationships/hyperlink" Target="https://vi.wiktionary.org/wiki/%C4%91%E1%BA%B9p" TargetMode="External"/><Relationship Id="rId2" Type="http://schemas.openxmlformats.org/officeDocument/2006/relationships/hyperlink" Target="https://vi.wiktionary.org/wiki/l%C3%A0m_cao" TargetMode="External"/><Relationship Id="rId1" Type="http://schemas.openxmlformats.org/officeDocument/2006/relationships/slideLayout" Target="../slideLayouts/slideLayout2.xml"/><Relationship Id="rId6" Type="http://schemas.openxmlformats.org/officeDocument/2006/relationships/hyperlink" Target="https://vi.wiktionary.org/wiki/tr%E1%BB%9F_n%C3%AAn" TargetMode="External"/><Relationship Id="rId11" Type="http://schemas.openxmlformats.org/officeDocument/2006/relationships/hyperlink" Target="https://vi.wiktionary.org/wiki/gi%C3%A1_tr%E1%BB%8B" TargetMode="External"/><Relationship Id="rId5" Type="http://schemas.openxmlformats.org/officeDocument/2006/relationships/hyperlink" Target="https://vi.wiktionary.org/wiki/b%C3%AAn_ngo%C3%A0i" TargetMode="External"/><Relationship Id="rId10" Type="http://schemas.openxmlformats.org/officeDocument/2006/relationships/hyperlink" Target="https://vi.wiktionary.org/wiki/m%C3%ACnh" TargetMode="External"/><Relationship Id="rId4" Type="http://schemas.openxmlformats.org/officeDocument/2006/relationships/hyperlink" Target="https://vi.wiktionary.org/wiki/h%C3%ACnh_th%E1%BB%A9c" TargetMode="External"/><Relationship Id="rId9" Type="http://schemas.openxmlformats.org/officeDocument/2006/relationships/hyperlink" Target="https://vi.wiktionary.org/wiki/t%E1%BB%B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49.svg"/><Relationship Id="rId13" Type="http://schemas.openxmlformats.org/officeDocument/2006/relationships/image" Target="../media/image53.svg"/><Relationship Id="rId3" Type="http://schemas.openxmlformats.org/officeDocument/2006/relationships/image" Target="../media/image46.sv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image" Target="../media/image8.png"/><Relationship Id="rId16"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51.svg"/><Relationship Id="rId5" Type="http://schemas.openxmlformats.org/officeDocument/2006/relationships/image" Target="../media/image47.svg"/><Relationship Id="rId15" Type="http://schemas.openxmlformats.org/officeDocument/2006/relationships/image" Target="../media/image55.svg"/><Relationship Id="rId10" Type="http://schemas.openxmlformats.org/officeDocument/2006/relationships/image" Target="../media/image13.png"/><Relationship Id="rId4" Type="http://schemas.openxmlformats.org/officeDocument/2006/relationships/image" Target="../media/image9.png"/><Relationship Id="rId9" Type="http://schemas.openxmlformats.org/officeDocument/2006/relationships/image" Target="../media/image12.pn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1285876" y="441325"/>
            <a:ext cx="9344024" cy="6169025"/>
          </a:xfrm>
          <a:prstGeom prst="rect">
            <a:avLst/>
          </a:prstGeom>
          <a:noFill/>
        </p:spPr>
        <p:txBody>
          <a:bodyPr wrap="square" rtlCol="0" anchor="t">
            <a:noAutofit/>
          </a:bodyPr>
          <a:lstStyle/>
          <a:p>
            <a:pPr algn="ctr">
              <a:defRPr/>
            </a:pPr>
            <a:r>
              <a:rPr lang="en-US" sz="3200" b="1" cap="all" dirty="0" smtClean="0">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TRƯỜNG </a:t>
            </a:r>
            <a:r>
              <a:rPr lang="en-US" sz="3200" b="1" cap="all" dirty="0">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Thpt ngô lê tân</a:t>
            </a:r>
            <a:endParaRPr lang="en-US" sz="3200" b="1" cap="all" dirty="0">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endParaRPr>
          </a:p>
          <a:p>
            <a:pPr algn="ctr">
              <a:defRPr/>
            </a:pPr>
            <a:endParaRPr lang="en-US" sz="3200" b="1" cap="all" dirty="0">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endParaRPr>
          </a:p>
          <a:p>
            <a:pPr algn="ctr">
              <a:defRPr/>
            </a:pPr>
            <a:r>
              <a:rPr lang="en-US" sz="3735" b="1" cap="all" dirty="0" smtClean="0">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 </a:t>
            </a:r>
            <a:r>
              <a:rPr lang="en-US" sz="3735" b="1" cap="all" dirty="0">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CHÀO MỪNG </a:t>
            </a:r>
          </a:p>
          <a:p>
            <a:pPr algn="ctr">
              <a:defRPr/>
            </a:pPr>
            <a:r>
              <a:rPr lang="en-US" sz="3735" b="1" cap="all" dirty="0">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CÁC EM ĐẾN VỚI TIẾT HỌC hôm nay.</a:t>
            </a:r>
            <a:endParaRPr lang="en-US" sz="3735" b="1" cap="all" dirty="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sym typeface="+mn-ea"/>
            </a:endParaRPr>
          </a:p>
        </p:txBody>
      </p:sp>
      <p:sp>
        <p:nvSpPr>
          <p:cNvPr id="3" name="Text Box 2"/>
          <p:cNvSpPr txBox="1"/>
          <p:nvPr/>
        </p:nvSpPr>
        <p:spPr>
          <a:xfrm>
            <a:off x="3429000" y="3624739"/>
            <a:ext cx="4490720" cy="753110"/>
          </a:xfrm>
          <a:prstGeom prst="rect">
            <a:avLst/>
          </a:prstGeom>
          <a:noFill/>
        </p:spPr>
        <p:txBody>
          <a:bodyPr wrap="square" rtlCol="0" anchor="t">
            <a:noAutofit/>
          </a:bodyPr>
          <a:lstStyle/>
          <a:p>
            <a:pPr algn="ctr">
              <a:defRPr/>
            </a:pPr>
            <a:r>
              <a:rPr lang="en-US" sz="2000" b="1" cap="all" dirty="0" smtClean="0">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GV giảng dạy: PHAN THỊ LOAN</a:t>
            </a:r>
          </a:p>
        </p:txBody>
      </p:sp>
      <p:sp>
        <p:nvSpPr>
          <p:cNvPr id="6" name="Content Placeholder 5"/>
          <p:cNvSpPr>
            <a:spLocks noGrp="1"/>
          </p:cNvSpPr>
          <p:nvPr>
            <p:ph sz="half" idx="1"/>
          </p:nvPr>
        </p:nvSpPr>
        <p:spPr/>
        <p:txBody>
          <a:bodyPr/>
          <a:lstStyle/>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610100" y="3028950"/>
            <a:ext cx="3486150"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LỚP: 10A2</a:t>
            </a:r>
            <a:endParaRPr lang="en-US" b="1"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3267075" y="4611052"/>
            <a:ext cx="5924550" cy="1200329"/>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BÀI 3: GIAO CẢM VỚI THIÊN NHIÊN</a:t>
            </a:r>
          </a:p>
          <a:p>
            <a:r>
              <a:rPr lang="en-US" b="1" dirty="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              (THƠ) </a:t>
            </a:r>
          </a:p>
          <a:p>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28:Thực </a:t>
            </a:r>
            <a:r>
              <a:rPr lang="en-US" b="1" dirty="0" err="1" smtClean="0">
                <a:solidFill>
                  <a:srgbClr val="FF0000"/>
                </a:solidFill>
                <a:latin typeface="Times New Roman" panose="02020603050405020304" pitchFamily="18" charset="0"/>
                <a:cs typeface="Times New Roman" panose="02020603050405020304" pitchFamily="18" charset="0"/>
              </a:rPr>
              <a:t>hành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tiếng</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Việt</a:t>
            </a:r>
            <a:r>
              <a:rPr lang="en-US" b="1" smtClean="0">
                <a:solidFill>
                  <a:srgbClr val="FF0000"/>
                </a:solidFill>
                <a:latin typeface="Times New Roman" panose="02020603050405020304" pitchFamily="18" charset="0"/>
                <a:cs typeface="Times New Roman" panose="02020603050405020304" pitchFamily="18" charset="0"/>
              </a:rPr>
              <a:t>:</a:t>
            </a:r>
            <a:endParaRPr lang="en-US" b="1" dirty="0" smtClean="0">
              <a:solidFill>
                <a:srgbClr val="FF0000"/>
              </a:solidFill>
              <a:latin typeface="Times New Roman" panose="02020603050405020304" pitchFamily="18" charset="0"/>
              <a:cs typeface="Times New Roman" panose="02020603050405020304" pitchFamily="18" charset="0"/>
            </a:endParaRPr>
          </a:p>
          <a:p>
            <a:r>
              <a:rPr lang="en-US" b="1" dirty="0" smtClean="0">
                <a:solidFill>
                  <a:srgbClr val="FF0000"/>
                </a:solidFill>
                <a:latin typeface="Times New Roman" panose="02020603050405020304" pitchFamily="18" charset="0"/>
                <a:cs typeface="Times New Roman" panose="02020603050405020304" pitchFamily="18" charset="0"/>
              </a:rPr>
              <a:t>		SỬA LỖI DÙNG TỪ</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3149492"/>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circle(in)">
                                      <p:cBhvr>
                                        <p:cTn id="2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0" y="820131"/>
            <a:ext cx="6334812" cy="5872897"/>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solidFill>
                  <a:srgbClr val="0070C0"/>
                </a:solidFill>
                <a:latin typeface="Times New Roman" panose="02020603050405020304" pitchFamily="18" charset="0"/>
                <a:cs typeface="Times New Roman" panose="02020603050405020304" pitchFamily="18" charset="0"/>
              </a:rPr>
              <a:t>đ) Lỗi lặp từ: Lặp cụm từ </a:t>
            </a:r>
            <a:r>
              <a:rPr lang="vi-VN" sz="2800" i="1" dirty="0">
                <a:solidFill>
                  <a:srgbClr val="0070C0"/>
                </a:solidFill>
                <a:latin typeface="Times New Roman" panose="02020603050405020304" pitchFamily="18" charset="0"/>
                <a:cs typeface="Times New Roman" panose="02020603050405020304" pitchFamily="18" charset="0"/>
              </a:rPr>
              <a:t>bài “Thơ duyên” của Xuân Diệu.</a:t>
            </a:r>
            <a:endParaRPr lang="vi-VN" sz="2800" dirty="0">
              <a:solidFill>
                <a:srgbClr val="0070C0"/>
              </a:solidFill>
              <a:latin typeface="Times New Roman" panose="02020603050405020304" pitchFamily="18" charset="0"/>
              <a:cs typeface="Times New Roman" panose="02020603050405020304" pitchFamily="18" charset="0"/>
            </a:endParaRPr>
          </a:p>
          <a:p>
            <a:r>
              <a:rPr lang="vi-VN" sz="2800" dirty="0">
                <a:solidFill>
                  <a:srgbClr val="0070C0"/>
                </a:solidFill>
                <a:latin typeface="Times New Roman" panose="02020603050405020304" pitchFamily="18" charset="0"/>
                <a:cs typeface="Times New Roman" panose="02020603050405020304" pitchFamily="18" charset="0"/>
              </a:rPr>
              <a:t>Cách sửa: Thay cụm từ </a:t>
            </a:r>
            <a:r>
              <a:rPr lang="vi-VN" sz="2800" i="1" dirty="0">
                <a:solidFill>
                  <a:srgbClr val="0070C0"/>
                </a:solidFill>
                <a:latin typeface="Times New Roman" panose="02020603050405020304" pitchFamily="18" charset="0"/>
                <a:cs typeface="Times New Roman" panose="02020603050405020304" pitchFamily="18" charset="0"/>
              </a:rPr>
              <a:t>bài “Thơ duyên” của Xuân Diệu </a:t>
            </a:r>
            <a:r>
              <a:rPr lang="vi-VN" sz="2800" dirty="0">
                <a:solidFill>
                  <a:srgbClr val="0070C0"/>
                </a:solidFill>
                <a:latin typeface="Times New Roman" panose="02020603050405020304" pitchFamily="18" charset="0"/>
                <a:cs typeface="Times New Roman" panose="02020603050405020304" pitchFamily="18" charset="0"/>
              </a:rPr>
              <a:t>bằng cụm từ tương đương khác (tác phẩm này, bài thơ này).</a:t>
            </a:r>
          </a:p>
          <a:p>
            <a:r>
              <a:rPr lang="en-US" sz="2800" dirty="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a:t>
            </a:r>
            <a:r>
              <a:rPr lang="vi-VN" sz="2800" i="1" dirty="0">
                <a:solidFill>
                  <a:srgbClr val="0070C0"/>
                </a:solidFill>
                <a:latin typeface="Times New Roman" panose="02020603050405020304" pitchFamily="18" charset="0"/>
                <a:cs typeface="Times New Roman" panose="02020603050405020304" pitchFamily="18" charset="0"/>
              </a:rPr>
              <a:t>Tôi rất thích ''Thơ duyên'' của Xuân Diệu vì bài thơ này rất hay.</a:t>
            </a:r>
            <a:endParaRPr lang="vi-VN" sz="2800" dirty="0">
              <a:solidFill>
                <a:srgbClr val="0070C0"/>
              </a:solidFill>
              <a:latin typeface="Times New Roman" panose="02020603050405020304" pitchFamily="18" charset="0"/>
              <a:cs typeface="Times New Roman" panose="02020603050405020304" pitchFamily="18" charset="0"/>
            </a:endParaRPr>
          </a:p>
        </p:txBody>
      </p:sp>
      <p:sp>
        <p:nvSpPr>
          <p:cNvPr id="5" name="Hexagon 4"/>
          <p:cNvSpPr/>
          <p:nvPr/>
        </p:nvSpPr>
        <p:spPr>
          <a:xfrm>
            <a:off x="6334812" y="820131"/>
            <a:ext cx="5857188" cy="5872897"/>
          </a:xfrm>
          <a:prstGeom prst="hexagon">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i="1" dirty="0">
                <a:solidFill>
                  <a:srgbClr val="002060"/>
                </a:solidFill>
                <a:latin typeface="Times New Roman" panose="02020603050405020304" pitchFamily="18" charset="0"/>
                <a:cs typeface="Times New Roman" panose="02020603050405020304" pitchFamily="18" charset="0"/>
              </a:rPr>
              <a:t>e) </a:t>
            </a:r>
            <a:r>
              <a:rPr lang="vi-VN" sz="2800" dirty="0">
                <a:solidFill>
                  <a:srgbClr val="002060"/>
                </a:solidFill>
                <a:latin typeface="Times New Roman" panose="02020603050405020304" pitchFamily="18" charset="0"/>
                <a:cs typeface="Times New Roman" panose="02020603050405020304" pitchFamily="18" charset="0"/>
              </a:rPr>
              <a:t>Lỗi dùng từ không phù hợp với kiểu văn bản: Từ “</a:t>
            </a:r>
            <a:r>
              <a:rPr lang="vi-VN" sz="2800" i="1" dirty="0">
                <a:solidFill>
                  <a:srgbClr val="002060"/>
                </a:solidFill>
                <a:latin typeface="Times New Roman" panose="02020603050405020304" pitchFamily="18" charset="0"/>
                <a:cs typeface="Times New Roman" panose="02020603050405020304" pitchFamily="18" charset="0"/>
              </a:rPr>
              <a:t>xin phiền</a:t>
            </a:r>
            <a:r>
              <a:rPr lang="vi-VN" sz="2800" dirty="0">
                <a:solidFill>
                  <a:srgbClr val="002060"/>
                </a:solidFill>
                <a:latin typeface="Times New Roman" panose="02020603050405020304" pitchFamily="18" charset="0"/>
                <a:cs typeface="Times New Roman" panose="02020603050405020304" pitchFamily="18" charset="0"/>
              </a:rPr>
              <a:t>” không phù hợp với kiểu văn bản đơn từ.</a:t>
            </a:r>
          </a:p>
          <a:p>
            <a:r>
              <a:rPr lang="en-US" sz="2800" b="1" dirty="0" err="1">
                <a:solidFill>
                  <a:srgbClr val="002060"/>
                </a:solidFill>
                <a:latin typeface="Times New Roman" panose="02020603050405020304" pitchFamily="18" charset="0"/>
                <a:cs typeface="Times New Roman" panose="02020603050405020304" pitchFamily="18" charset="0"/>
              </a:rPr>
              <a:t>Cách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sửa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thay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thế</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xin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phiền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kính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mong</a:t>
            </a:r>
            <a:endParaRPr lang="vi-VN" sz="2800" dirty="0">
              <a:solidFill>
                <a:srgbClr val="002060"/>
              </a:solidFill>
              <a:latin typeface="Times New Roman" panose="02020603050405020304" pitchFamily="18" charset="0"/>
              <a:cs typeface="Times New Roman" panose="02020603050405020304" pitchFamily="18" charset="0"/>
            </a:endParaRPr>
          </a:p>
          <a:p>
            <a:r>
              <a:rPr lang="en-US" sz="2800"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a:t>
            </a:r>
            <a:r>
              <a:rPr lang="en-US" sz="2800" i="1" dirty="0" err="1">
                <a:solidFill>
                  <a:srgbClr val="002060"/>
                </a:solidFill>
                <a:latin typeface="Times New Roman" panose="02020603050405020304" pitchFamily="18" charset="0"/>
                <a:cs typeface="Times New Roman" panose="02020603050405020304" pitchFamily="18" charset="0"/>
              </a:rPr>
              <a:t>Kính</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mong</a:t>
            </a:r>
            <a:r>
              <a:rPr lang="en-US" sz="2800" i="1" dirty="0">
                <a:solidFill>
                  <a:srgbClr val="002060"/>
                </a:solidFill>
                <a:latin typeface="Times New Roman" panose="02020603050405020304" pitchFamily="18" charset="0"/>
                <a:cs typeface="Times New Roman" panose="02020603050405020304" pitchFamily="18" charset="0"/>
              </a:rPr>
              <a:t> Ban </a:t>
            </a:r>
            <a:r>
              <a:rPr lang="en-US" sz="2800" i="1" dirty="0" err="1">
                <a:solidFill>
                  <a:srgbClr val="002060"/>
                </a:solidFill>
                <a:latin typeface="Times New Roman" panose="02020603050405020304" pitchFamily="18" charset="0"/>
                <a:cs typeface="Times New Roman" panose="02020603050405020304" pitchFamily="18" charset="0"/>
              </a:rPr>
              <a:t>Giám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hiệu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xem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xét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giải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quyết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vấn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đề</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này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giúp</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tôi</a:t>
            </a:r>
            <a:r>
              <a:rPr lang="en-US" sz="2800" i="1" dirty="0">
                <a:solidFill>
                  <a:srgbClr val="002060"/>
                </a:solidFill>
                <a:latin typeface="Times New Roman" panose="02020603050405020304" pitchFamily="18" charset="0"/>
                <a:cs typeface="Times New Roman" panose="02020603050405020304" pitchFamily="18" charset="0"/>
              </a:rPr>
              <a:t>.</a:t>
            </a:r>
            <a:endParaRPr lang="vi-VN" sz="2800" dirty="0">
              <a:solidFill>
                <a:srgbClr val="002060"/>
              </a:solidFill>
              <a:latin typeface="Times New Roman" panose="02020603050405020304" pitchFamily="18" charset="0"/>
              <a:cs typeface="Times New Roman" panose="02020603050405020304" pitchFamily="18" charset="0"/>
            </a:endParaRPr>
          </a:p>
        </p:txBody>
      </p:sp>
      <p:sp>
        <p:nvSpPr>
          <p:cNvPr id="6" name="Flowchart: Terminator 5"/>
          <p:cNvSpPr/>
          <p:nvPr/>
        </p:nvSpPr>
        <p:spPr>
          <a:xfrm>
            <a:off x="3742441" y="75415"/>
            <a:ext cx="4289196" cy="65045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r>
              <a:rPr lang="en-US" sz="2800" b="1">
                <a:solidFill>
                  <a:srgbClr val="FF0000"/>
                </a:solidFill>
                <a:latin typeface="Times New Roman" panose="02020603050405020304" pitchFamily="18" charset="0"/>
                <a:cs typeface="Times New Roman" panose="02020603050405020304" pitchFamily="18" charset="0"/>
              </a:rPr>
              <a:t>Bài tập 1 (tr.71/ SGK): </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68225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791852" y="131975"/>
            <a:ext cx="10388338" cy="970961"/>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rgbClr val="FF0000"/>
                </a:solidFill>
                <a:latin typeface="Times New Roman" panose="02020603050405020304" pitchFamily="18" charset="0"/>
                <a:cs typeface="Times New Roman" panose="02020603050405020304" pitchFamily="18" charset="0"/>
              </a:rPr>
              <a:t>2. Bài tập 2 (tr. 71/ SGK): </a:t>
            </a:r>
          </a:p>
          <a:p>
            <a:pPr algn="ctr"/>
            <a:r>
              <a:rPr lang="vi-VN" sz="2800" b="1" dirty="0">
                <a:solidFill>
                  <a:srgbClr val="FF0000"/>
                </a:solidFill>
                <a:latin typeface="Times New Roman" panose="02020603050405020304" pitchFamily="18" charset="0"/>
                <a:cs typeface="Times New Roman" panose="02020603050405020304" pitchFamily="18" charset="0"/>
              </a:rPr>
              <a:t>Lựa chọn từ ngữ ở cột A với nghĩa tương ứng ở cột B:</a:t>
            </a:r>
            <a:endParaRPr lang="vi-VN" sz="2800" dirty="0">
              <a:solidFill>
                <a:srgbClr val="FF0000"/>
              </a:solidFill>
              <a:latin typeface="Times New Roman" panose="02020603050405020304" pitchFamily="18" charset="0"/>
              <a:cs typeface="Times New Roman" panose="02020603050405020304" pitchFamily="18" charset="0"/>
            </a:endParaRPr>
          </a:p>
        </p:txBody>
      </p:sp>
      <p:sp>
        <p:nvSpPr>
          <p:cNvPr id="5" name="Flowchart: Delay 4"/>
          <p:cNvSpPr/>
          <p:nvPr/>
        </p:nvSpPr>
        <p:spPr>
          <a:xfrm>
            <a:off x="452487" y="1706252"/>
            <a:ext cx="2714919" cy="4128940"/>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latin typeface="Times New Roman" panose="02020603050405020304" pitchFamily="18" charset="0"/>
                <a:cs typeface="Times New Roman" panose="02020603050405020304" pitchFamily="18" charset="0"/>
              </a:rPr>
              <a:t>Thảo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luận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theo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cặp</a:t>
            </a:r>
            <a:endParaRPr lang="vi-VN" sz="32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6413" y="1706252"/>
            <a:ext cx="3763735" cy="4128940"/>
          </a:xfrm>
          <a:prstGeom prst="rect">
            <a:avLst/>
          </a:prstGeom>
        </p:spPr>
      </p:pic>
      <p:sp>
        <p:nvSpPr>
          <p:cNvPr id="7" name="Flowchart: Delay 6"/>
          <p:cNvSpPr/>
          <p:nvPr/>
        </p:nvSpPr>
        <p:spPr>
          <a:xfrm>
            <a:off x="7918515" y="1706252"/>
            <a:ext cx="3846137" cy="4128940"/>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latin typeface="Times New Roman" panose="02020603050405020304" pitchFamily="18" charset="0"/>
                <a:cs typeface="Times New Roman" panose="02020603050405020304" pitchFamily="18" charset="0"/>
              </a:rPr>
              <a:t>Nối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cột</a:t>
            </a:r>
            <a:r>
              <a:rPr lang="en-US" sz="3200" dirty="0">
                <a:latin typeface="Times New Roman" panose="02020603050405020304" pitchFamily="18" charset="0"/>
                <a:cs typeface="Times New Roman" panose="02020603050405020304" pitchFamily="18" charset="0"/>
              </a:rPr>
              <a:t> A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ứng</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cột</a:t>
            </a:r>
            <a:r>
              <a:rPr lang="en-US" sz="3200" dirty="0">
                <a:latin typeface="Times New Roman" panose="02020603050405020304" pitchFamily="18" charset="0"/>
                <a:cs typeface="Times New Roman" panose="02020603050405020304" pitchFamily="18" charset="0"/>
              </a:rPr>
              <a:t> B</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6792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129700" y="141403"/>
            <a:ext cx="5882325" cy="678730"/>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a:solidFill>
                  <a:srgbClr val="FF0000"/>
                </a:solidFill>
                <a:latin typeface="Times New Roman" panose="02020603050405020304" pitchFamily="18" charset="0"/>
                <a:cs typeface="Times New Roman" panose="02020603050405020304" pitchFamily="18" charset="0"/>
              </a:rPr>
              <a:t>2. Bài tập 2 (tr. 71/ SGK): </a:t>
            </a:r>
            <a:endParaRPr lang="vi-VN" sz="2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53259519"/>
              </p:ext>
            </p:extLst>
          </p:nvPr>
        </p:nvGraphicFramePr>
        <p:xfrm>
          <a:off x="311085" y="1131559"/>
          <a:ext cx="11632675" cy="2804160"/>
        </p:xfrm>
        <a:graphic>
          <a:graphicData uri="http://schemas.openxmlformats.org/drawingml/2006/table">
            <a:tbl>
              <a:tblPr firstRow="1" firstCol="1" bandRow="1">
                <a:tableStyleId>{5C22544A-7EE6-4342-B048-85BDC9FD1C3A}</a:tableStyleId>
              </a:tblPr>
              <a:tblGrid>
                <a:gridCol w="2494501">
                  <a:extLst>
                    <a:ext uri="{9D8B030D-6E8A-4147-A177-3AD203B41FA5}">
                      <a16:colId xmlns:a16="http://schemas.microsoft.com/office/drawing/2014/main" val="3189110300"/>
                    </a:ext>
                  </a:extLst>
                </a:gridCol>
                <a:gridCol w="9138174">
                  <a:extLst>
                    <a:ext uri="{9D8B030D-6E8A-4147-A177-3AD203B41FA5}">
                      <a16:colId xmlns:a16="http://schemas.microsoft.com/office/drawing/2014/main" val="3404728429"/>
                    </a:ext>
                  </a:extLst>
                </a:gridCol>
              </a:tblGrid>
              <a:tr h="0">
                <a:tc>
                  <a:txBody>
                    <a:bodyPr/>
                    <a:lstStyle/>
                    <a:p>
                      <a:pPr algn="ctr">
                        <a:lnSpc>
                          <a:spcPct val="115000"/>
                        </a:lnSpc>
                        <a:spcBef>
                          <a:spcPts val="600"/>
                        </a:spcBef>
                        <a:spcAft>
                          <a:spcPts val="600"/>
                        </a:spcAft>
                        <a:tabLst>
                          <a:tab pos="1386840" algn="l"/>
                        </a:tabLst>
                      </a:pPr>
                      <a:r>
                        <a:rPr lang="en-US" sz="3200" dirty="0" err="1">
                          <a:solidFill>
                            <a:srgbClr val="0070C0"/>
                          </a:solidFill>
                          <a:effectLst/>
                          <a:latin typeface="Times New Roman" panose="02020603050405020304" pitchFamily="18" charset="0"/>
                          <a:cs typeface="Times New Roman" panose="02020603050405020304" pitchFamily="18" charset="0"/>
                        </a:rPr>
                        <a:t>Cột</a:t>
                      </a:r>
                      <a:r>
                        <a:rPr lang="en-US" sz="3200" dirty="0">
                          <a:solidFill>
                            <a:srgbClr val="0070C0"/>
                          </a:solidFill>
                          <a:effectLst/>
                          <a:latin typeface="Times New Roman" panose="02020603050405020304" pitchFamily="18" charset="0"/>
                          <a:cs typeface="Times New Roman" panose="02020603050405020304" pitchFamily="18" charset="0"/>
                        </a:rPr>
                        <a:t> A</a:t>
                      </a:r>
                      <a:endParaRPr lang="vi-VN"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3200" dirty="0" err="1">
                          <a:solidFill>
                            <a:srgbClr val="0070C0"/>
                          </a:solidFill>
                          <a:effectLst/>
                          <a:latin typeface="Times New Roman" panose="02020603050405020304" pitchFamily="18" charset="0"/>
                          <a:cs typeface="Times New Roman" panose="02020603050405020304" pitchFamily="18" charset="0"/>
                        </a:rPr>
                        <a:t>Cột</a:t>
                      </a:r>
                      <a:r>
                        <a:rPr lang="en-US" sz="3200" dirty="0">
                          <a:solidFill>
                            <a:srgbClr val="0070C0"/>
                          </a:solidFill>
                          <a:effectLst/>
                          <a:latin typeface="Times New Roman" panose="02020603050405020304" pitchFamily="18" charset="0"/>
                          <a:cs typeface="Times New Roman" panose="02020603050405020304" pitchFamily="18" charset="0"/>
                        </a:rPr>
                        <a:t> B</a:t>
                      </a:r>
                      <a:endParaRPr lang="vi-VN"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262323601"/>
                  </a:ext>
                </a:extLst>
              </a:tr>
              <a:tr h="0">
                <a:tc>
                  <a:txBody>
                    <a:bodyPr/>
                    <a:lstStyle/>
                    <a:p>
                      <a:pPr>
                        <a:lnSpc>
                          <a:spcPct val="115000"/>
                        </a:lnSpc>
                        <a:spcBef>
                          <a:spcPts val="600"/>
                        </a:spcBef>
                        <a:spcAft>
                          <a:spcPts val="600"/>
                        </a:spcAft>
                        <a:tabLst>
                          <a:tab pos="1386840" algn="l"/>
                        </a:tabLst>
                      </a:pPr>
                      <a:r>
                        <a:rPr lang="en-US" sz="3200" dirty="0" err="1">
                          <a:solidFill>
                            <a:schemeClr val="accent6">
                              <a:lumMod val="50000"/>
                            </a:schemeClr>
                          </a:solidFill>
                          <a:effectLst/>
                          <a:latin typeface="Times New Roman" panose="02020603050405020304" pitchFamily="18" charset="0"/>
                          <a:cs typeface="Times New Roman" panose="02020603050405020304" pitchFamily="18" charset="0"/>
                        </a:rPr>
                        <a:t>đề</a:t>
                      </a:r>
                      <a:r>
                        <a:rPr lang="en-US" sz="320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3200" dirty="0" err="1">
                          <a:solidFill>
                            <a:schemeClr val="accent6">
                              <a:lumMod val="50000"/>
                            </a:schemeClr>
                          </a:solidFill>
                          <a:effectLst/>
                          <a:latin typeface="Times New Roman" panose="02020603050405020304" pitchFamily="18" charset="0"/>
                          <a:cs typeface="Times New Roman" panose="02020603050405020304" pitchFamily="18" charset="0"/>
                        </a:rPr>
                        <a:t>xuất</a:t>
                      </a:r>
                      <a:endParaRPr lang="vi-VN" sz="32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đưa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ra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một</a:t>
                      </a:r>
                      <a:r>
                        <a:rPr lang="en-US" sz="3200" dirty="0">
                          <a:effectLst/>
                          <a:latin typeface="Times New Roman" panose="02020603050405020304" pitchFamily="18" charset="0"/>
                          <a:cs typeface="Times New Roman" panose="02020603050405020304" pitchFamily="18" charset="0"/>
                        </a:rPr>
                        <a:t> ý </a:t>
                      </a:r>
                      <a:r>
                        <a:rPr lang="en-US" sz="3200" dirty="0" err="1">
                          <a:effectLst/>
                          <a:latin typeface="Times New Roman" panose="02020603050405020304" pitchFamily="18" charset="0"/>
                          <a:cs typeface="Times New Roman" panose="02020603050405020304" pitchFamily="18" charset="0"/>
                        </a:rPr>
                        <a:t>kiến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giải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pháp</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0635729"/>
                  </a:ext>
                </a:extLst>
              </a:tr>
              <a:tr h="0">
                <a:tc>
                  <a:txBody>
                    <a:bodyPr/>
                    <a:lstStyle/>
                    <a:p>
                      <a:pPr>
                        <a:lnSpc>
                          <a:spcPct val="115000"/>
                        </a:lnSpc>
                        <a:spcBef>
                          <a:spcPts val="600"/>
                        </a:spcBef>
                        <a:spcAft>
                          <a:spcPts val="600"/>
                        </a:spcAft>
                        <a:tabLst>
                          <a:tab pos="1386840" algn="l"/>
                        </a:tabLst>
                      </a:pPr>
                      <a:r>
                        <a:rPr lang="en-US" sz="3200" dirty="0" err="1">
                          <a:solidFill>
                            <a:schemeClr val="accent6">
                              <a:lumMod val="50000"/>
                            </a:schemeClr>
                          </a:solidFill>
                          <a:effectLst/>
                          <a:latin typeface="Times New Roman" panose="02020603050405020304" pitchFamily="18" charset="0"/>
                          <a:cs typeface="Times New Roman" panose="02020603050405020304" pitchFamily="18" charset="0"/>
                        </a:rPr>
                        <a:t>đề</a:t>
                      </a:r>
                      <a:r>
                        <a:rPr lang="en-US" sz="320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3200" dirty="0" err="1">
                          <a:solidFill>
                            <a:schemeClr val="accent6">
                              <a:lumMod val="50000"/>
                            </a:schemeClr>
                          </a:solidFill>
                          <a:effectLst/>
                          <a:latin typeface="Times New Roman" panose="02020603050405020304" pitchFamily="18" charset="0"/>
                          <a:cs typeface="Times New Roman" panose="02020603050405020304" pitchFamily="18" charset="0"/>
                        </a:rPr>
                        <a:t>cử</a:t>
                      </a:r>
                      <a:endParaRPr lang="vi-VN" sz="32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giới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thiệu</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ra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để</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lựa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chọn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mà</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bầu</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7014998"/>
                  </a:ext>
                </a:extLst>
              </a:tr>
              <a:tr h="0">
                <a:tc>
                  <a:txBody>
                    <a:bodyPr/>
                    <a:lstStyle/>
                    <a:p>
                      <a:pPr>
                        <a:lnSpc>
                          <a:spcPct val="115000"/>
                        </a:lnSpc>
                        <a:spcBef>
                          <a:spcPts val="600"/>
                        </a:spcBef>
                        <a:spcAft>
                          <a:spcPts val="600"/>
                        </a:spcAft>
                        <a:tabLst>
                          <a:tab pos="1386840" algn="l"/>
                        </a:tabLst>
                      </a:pPr>
                      <a:r>
                        <a:rPr lang="en-US" sz="3200" dirty="0" err="1">
                          <a:solidFill>
                            <a:schemeClr val="accent6">
                              <a:lumMod val="50000"/>
                            </a:schemeClr>
                          </a:solidFill>
                          <a:effectLst/>
                          <a:latin typeface="Times New Roman" panose="02020603050405020304" pitchFamily="18" charset="0"/>
                          <a:cs typeface="Times New Roman" panose="02020603050405020304" pitchFamily="18" charset="0"/>
                        </a:rPr>
                        <a:t>đề</a:t>
                      </a:r>
                      <a:r>
                        <a:rPr lang="en-US" sz="320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3200" dirty="0" err="1">
                          <a:solidFill>
                            <a:schemeClr val="accent6">
                              <a:lumMod val="50000"/>
                            </a:schemeClr>
                          </a:solidFill>
                          <a:effectLst/>
                          <a:latin typeface="Times New Roman" panose="02020603050405020304" pitchFamily="18" charset="0"/>
                          <a:cs typeface="Times New Roman" panose="02020603050405020304" pitchFamily="18" charset="0"/>
                        </a:rPr>
                        <a:t>đạt</a:t>
                      </a:r>
                      <a:endParaRPr lang="vi-VN" sz="32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trình</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bày</a:t>
                      </a:r>
                      <a:r>
                        <a:rPr lang="en-US" sz="3200" dirty="0">
                          <a:effectLst/>
                          <a:latin typeface="Times New Roman" panose="02020603050405020304" pitchFamily="18" charset="0"/>
                          <a:cs typeface="Times New Roman" panose="02020603050405020304" pitchFamily="18" charset="0"/>
                        </a:rPr>
                        <a:t> ý </a:t>
                      </a:r>
                      <a:r>
                        <a:rPr lang="en-US" sz="3200" dirty="0" err="1">
                          <a:effectLst/>
                          <a:latin typeface="Times New Roman" panose="02020603050405020304" pitchFamily="18" charset="0"/>
                          <a:cs typeface="Times New Roman" panose="02020603050405020304" pitchFamily="18" charset="0"/>
                        </a:rPr>
                        <a:t>kiến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nguyện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vọng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lên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cấp</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trên</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9572727"/>
                  </a:ext>
                </a:extLst>
              </a:tr>
              <a:tr h="0">
                <a:tc>
                  <a:txBody>
                    <a:bodyPr/>
                    <a:lstStyle/>
                    <a:p>
                      <a:pPr>
                        <a:lnSpc>
                          <a:spcPct val="115000"/>
                        </a:lnSpc>
                        <a:spcBef>
                          <a:spcPts val="600"/>
                        </a:spcBef>
                        <a:spcAft>
                          <a:spcPts val="600"/>
                        </a:spcAft>
                        <a:tabLst>
                          <a:tab pos="1386840" algn="l"/>
                        </a:tabLst>
                      </a:pPr>
                      <a:r>
                        <a:rPr lang="en-US" sz="3200" dirty="0" err="1">
                          <a:solidFill>
                            <a:schemeClr val="accent6">
                              <a:lumMod val="50000"/>
                            </a:schemeClr>
                          </a:solidFill>
                          <a:effectLst/>
                          <a:latin typeface="Times New Roman" panose="02020603050405020304" pitchFamily="18" charset="0"/>
                          <a:cs typeface="Times New Roman" panose="02020603050405020304" pitchFamily="18" charset="0"/>
                        </a:rPr>
                        <a:t>đề</a:t>
                      </a:r>
                      <a:r>
                        <a:rPr lang="en-US" sz="320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3200" dirty="0" err="1">
                          <a:solidFill>
                            <a:schemeClr val="accent6">
                              <a:lumMod val="50000"/>
                            </a:schemeClr>
                          </a:solidFill>
                          <a:effectLst/>
                          <a:latin typeface="Times New Roman" panose="02020603050405020304" pitchFamily="18" charset="0"/>
                          <a:cs typeface="Times New Roman" panose="02020603050405020304" pitchFamily="18" charset="0"/>
                        </a:rPr>
                        <a:t>bạt</a:t>
                      </a:r>
                      <a:endParaRPr lang="vi-VN" sz="32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đưa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một</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giứ</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chức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vụ</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cao</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hơn</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3651398"/>
                  </a:ext>
                </a:extLst>
              </a:tr>
            </a:tbl>
          </a:graphicData>
        </a:graphic>
      </p:graphicFrame>
    </p:spTree>
    <p:extLst>
      <p:ext uri="{BB962C8B-B14F-4D97-AF65-F5344CB8AC3E}">
        <p14:creationId xmlns:p14="http://schemas.microsoft.com/office/powerpoint/2010/main" val="155232363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0" y="0"/>
            <a:ext cx="12192000" cy="1178351"/>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rgbClr val="FF0000"/>
                </a:solidFill>
                <a:latin typeface="Times New Roman" panose="02020603050405020304" pitchFamily="18" charset="0"/>
                <a:cs typeface="Times New Roman" panose="02020603050405020304" pitchFamily="18" charset="0"/>
              </a:rPr>
              <a:t>Bài tập 3 (tr. 71/ SGK): </a:t>
            </a:r>
          </a:p>
          <a:p>
            <a:pPr algn="ctr"/>
            <a:r>
              <a:rPr lang="vi-VN" sz="2800" b="1" dirty="0">
                <a:solidFill>
                  <a:srgbClr val="FF0000"/>
                </a:solidFill>
                <a:latin typeface="Times New Roman" panose="02020603050405020304" pitchFamily="18" charset="0"/>
                <a:cs typeface="Times New Roman" panose="02020603050405020304" pitchFamily="18" charset="0"/>
              </a:rPr>
              <a:t>Đặt câu với các từ sau để thấy rõ sự khác biệt về ý nghĩa </a:t>
            </a:r>
          </a:p>
          <a:p>
            <a:pPr algn="ctr"/>
            <a:r>
              <a:rPr lang="vi-VN" sz="2800" b="1" dirty="0">
                <a:solidFill>
                  <a:srgbClr val="FF0000"/>
                </a:solidFill>
                <a:latin typeface="Times New Roman" panose="02020603050405020304" pitchFamily="18" charset="0"/>
                <a:cs typeface="Times New Roman" panose="02020603050405020304" pitchFamily="18" charset="0"/>
              </a:rPr>
              <a:t>của chúng</a:t>
            </a:r>
            <a:endParaRPr lang="vi-VN" sz="2800" dirty="0">
              <a:solidFill>
                <a:srgbClr val="FF000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160256" y="1611983"/>
            <a:ext cx="2988297" cy="4637988"/>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latin typeface="Times New Roman" panose="02020603050405020304" pitchFamily="18" charset="0"/>
                <a:cs typeface="Times New Roman" panose="02020603050405020304" pitchFamily="18" charset="0"/>
              </a:rPr>
              <a:t>Thảo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luận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nhóm</a:t>
            </a:r>
            <a:r>
              <a:rPr lang="en-US" sz="3200" b="1" dirty="0">
                <a:latin typeface="Times New Roman" panose="02020603050405020304" pitchFamily="18" charset="0"/>
                <a:cs typeface="Times New Roman" panose="02020603050405020304" pitchFamily="18" charset="0"/>
              </a:rPr>
              <a:t>: 6 </a:t>
            </a:r>
            <a:r>
              <a:rPr lang="en-US" sz="3200" b="1" dirty="0" err="1">
                <a:latin typeface="Times New Roman" panose="02020603050405020304" pitchFamily="18" charset="0"/>
                <a:cs typeface="Times New Roman" panose="02020603050405020304" pitchFamily="18" charset="0"/>
              </a:rPr>
              <a:t>nhóm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nhỏ</a:t>
            </a:r>
            <a:endParaRPr lang="vi-VN" sz="3200" dirty="0">
              <a:latin typeface="Times New Roman" panose="02020603050405020304" pitchFamily="18" charset="0"/>
              <a:cs typeface="Times New Roman" panose="02020603050405020304" pitchFamily="18" charset="0"/>
            </a:endParaRPr>
          </a:p>
        </p:txBody>
      </p:sp>
      <p:sp>
        <p:nvSpPr>
          <p:cNvPr id="6" name="Flowchart: Stored Data 5"/>
          <p:cNvSpPr/>
          <p:nvPr/>
        </p:nvSpPr>
        <p:spPr>
          <a:xfrm>
            <a:off x="3414075" y="1611983"/>
            <a:ext cx="2988297" cy="4637988"/>
          </a:xfrm>
          <a:prstGeom prst="flowChartOnlineStorag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err="1">
                <a:latin typeface="Times New Roman" panose="02020603050405020304" pitchFamily="18" charset="0"/>
                <a:cs typeface="Times New Roman" panose="02020603050405020304" pitchFamily="18" charset="0"/>
              </a:rPr>
              <a:t>Đặt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rõ</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chúng</a:t>
            </a:r>
            <a:r>
              <a:rPr lang="en-US" sz="3200"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sp>
        <p:nvSpPr>
          <p:cNvPr id="8" name="Flowchart: Terminator 7"/>
          <p:cNvSpPr/>
          <p:nvPr/>
        </p:nvSpPr>
        <p:spPr>
          <a:xfrm>
            <a:off x="6667894" y="1611983"/>
            <a:ext cx="5323001" cy="103694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Nhóm</a:t>
            </a:r>
            <a:r>
              <a:rPr lang="en-US" sz="2800" b="1" dirty="0">
                <a:latin typeface="Times New Roman" panose="02020603050405020304" pitchFamily="18" charset="0"/>
                <a:cs typeface="Times New Roman" panose="02020603050405020304" pitchFamily="18" charset="0"/>
              </a:rPr>
              <a:t> 1, 2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 (</a:t>
            </a:r>
            <a:r>
              <a:rPr lang="en-US" sz="2800" i="1" dirty="0" err="1">
                <a:latin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bộ</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9" name="Flowchart: Terminator 8"/>
          <p:cNvSpPr/>
          <p:nvPr/>
        </p:nvSpPr>
        <p:spPr>
          <a:xfrm>
            <a:off x="6667893" y="2894028"/>
            <a:ext cx="5323001" cy="1423448"/>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Nhóm</a:t>
            </a:r>
            <a:r>
              <a:rPr lang="en-US" sz="2800" b="1" dirty="0">
                <a:latin typeface="Times New Roman" panose="02020603050405020304" pitchFamily="18" charset="0"/>
                <a:cs typeface="Times New Roman" panose="02020603050405020304" pitchFamily="18" charset="0"/>
              </a:rPr>
              <a:t> 3,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b (</a:t>
            </a:r>
            <a:r>
              <a:rPr lang="en-US" sz="2800" i="1" dirty="0" err="1">
                <a:latin typeface="Times New Roman" panose="02020603050405020304" pitchFamily="18" charset="0"/>
                <a:cs typeface="Times New Roman" panose="02020603050405020304" pitchFamily="18" charset="0"/>
              </a:rPr>
              <a:t>nhẹ</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nhàng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nhè</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nhẹ</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nhẹ</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nhõm</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10" name="Flowchart: Terminator 9"/>
          <p:cNvSpPr/>
          <p:nvPr/>
        </p:nvSpPr>
        <p:spPr>
          <a:xfrm>
            <a:off x="6667893" y="4571997"/>
            <a:ext cx="5323001" cy="167797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Nhóm</a:t>
            </a:r>
            <a:r>
              <a:rPr lang="en-US" sz="2800" b="1" dirty="0">
                <a:latin typeface="Times New Roman" panose="02020603050405020304" pitchFamily="18" charset="0"/>
                <a:cs typeface="Times New Roman" panose="02020603050405020304" pitchFamily="18" charset="0"/>
              </a:rPr>
              <a:t> 5, 6</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c (</a:t>
            </a:r>
            <a:r>
              <a:rPr lang="en-US" sz="2800" i="1" dirty="0" err="1">
                <a:latin typeface="Times New Roman" panose="02020603050405020304" pitchFamily="18" charset="0"/>
                <a:cs typeface="Times New Roman" panose="02020603050405020304" pitchFamily="18" charset="0"/>
              </a:rPr>
              <a:t>nho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nhỏ</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nhỏ</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nhoi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nhỏ</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nhen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nhỏ</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nhặt</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2426503"/>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ppt_w</p:attrName>
                                        </p:attrNameLst>
                                      </p:cBhvr>
                                      <p:tavLst>
                                        <p:tav tm="0">
                                          <p:val>
                                            <p:fltVal val="0"/>
                                          </p:val>
                                        </p:tav>
                                        <p:tav tm="100000">
                                          <p:val>
                                            <p:strVal val="#ppt_w"/>
                                          </p:val>
                                        </p:tav>
                                      </p:tavLst>
                                    </p:anim>
                                    <p:anim calcmode="lin" valueType="num">
                                      <p:cBhvr>
                                        <p:cTn id="19" dur="1000" fill="hold"/>
                                        <p:tgtEl>
                                          <p:spTgt spid="6"/>
                                        </p:tgtEl>
                                        <p:attrNameLst>
                                          <p:attrName>ppt_h</p:attrName>
                                        </p:attrNameLst>
                                      </p:cBhvr>
                                      <p:tavLst>
                                        <p:tav tm="0">
                                          <p:val>
                                            <p:fltVal val="0"/>
                                          </p:val>
                                        </p:tav>
                                        <p:tav tm="100000">
                                          <p:val>
                                            <p:strVal val="#ppt_h"/>
                                          </p:val>
                                        </p:tav>
                                      </p:tavLst>
                                    </p:anim>
                                    <p:anim calcmode="lin" valueType="num">
                                      <p:cBhvr>
                                        <p:cTn id="20" dur="1000" fill="hold"/>
                                        <p:tgtEl>
                                          <p:spTgt spid="6"/>
                                        </p:tgtEl>
                                        <p:attrNameLst>
                                          <p:attrName>style.rotation</p:attrName>
                                        </p:attrNameLst>
                                      </p:cBhvr>
                                      <p:tavLst>
                                        <p:tav tm="0">
                                          <p:val>
                                            <p:fltVal val="90"/>
                                          </p:val>
                                        </p:tav>
                                        <p:tav tm="100000">
                                          <p:val>
                                            <p:fltVal val="0"/>
                                          </p:val>
                                        </p:tav>
                                      </p:tavLst>
                                    </p:anim>
                                    <p:animEffect transition="in" filter="fade">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circle(in)">
                                      <p:cBhvr>
                                        <p:cTn id="33" dur="2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down)">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516198" y="0"/>
            <a:ext cx="5005633" cy="603315"/>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rgbClr val="FF0000"/>
                </a:solidFill>
                <a:latin typeface="Times New Roman" panose="02020603050405020304" pitchFamily="18" charset="0"/>
                <a:cs typeface="Times New Roman" panose="02020603050405020304" pitchFamily="18" charset="0"/>
              </a:rPr>
              <a:t>Bài tập 3 (tr. 71/ SGK): </a:t>
            </a:r>
          </a:p>
        </p:txBody>
      </p:sp>
      <p:graphicFrame>
        <p:nvGraphicFramePr>
          <p:cNvPr id="5" name="Table 4"/>
          <p:cNvGraphicFramePr>
            <a:graphicFrameLocks noGrp="1"/>
          </p:cNvGraphicFramePr>
          <p:nvPr>
            <p:extLst>
              <p:ext uri="{D42A27DB-BD31-4B8C-83A1-F6EECF244321}">
                <p14:modId xmlns:p14="http://schemas.microsoft.com/office/powerpoint/2010/main" val="3483148433"/>
              </p:ext>
            </p:extLst>
          </p:nvPr>
        </p:nvGraphicFramePr>
        <p:xfrm>
          <a:off x="94268" y="716436"/>
          <a:ext cx="11990896" cy="6041136"/>
        </p:xfrm>
        <a:graphic>
          <a:graphicData uri="http://schemas.openxmlformats.org/drawingml/2006/table">
            <a:tbl>
              <a:tblPr firstRow="1" firstCol="1" bandRow="1">
                <a:tableStyleId>{5C22544A-7EE6-4342-B048-85BDC9FD1C3A}</a:tableStyleId>
              </a:tblPr>
              <a:tblGrid>
                <a:gridCol w="824974">
                  <a:extLst>
                    <a:ext uri="{9D8B030D-6E8A-4147-A177-3AD203B41FA5}">
                      <a16:colId xmlns:a16="http://schemas.microsoft.com/office/drawing/2014/main" val="2959625510"/>
                    </a:ext>
                  </a:extLst>
                </a:gridCol>
                <a:gridCol w="1247053">
                  <a:extLst>
                    <a:ext uri="{9D8B030D-6E8A-4147-A177-3AD203B41FA5}">
                      <a16:colId xmlns:a16="http://schemas.microsoft.com/office/drawing/2014/main" val="3301059427"/>
                    </a:ext>
                  </a:extLst>
                </a:gridCol>
                <a:gridCol w="4375907">
                  <a:extLst>
                    <a:ext uri="{9D8B030D-6E8A-4147-A177-3AD203B41FA5}">
                      <a16:colId xmlns:a16="http://schemas.microsoft.com/office/drawing/2014/main" val="397566684"/>
                    </a:ext>
                  </a:extLst>
                </a:gridCol>
                <a:gridCol w="5542962">
                  <a:extLst>
                    <a:ext uri="{9D8B030D-6E8A-4147-A177-3AD203B41FA5}">
                      <a16:colId xmlns:a16="http://schemas.microsoft.com/office/drawing/2014/main" val="3041125434"/>
                    </a:ext>
                  </a:extLst>
                </a:gridCol>
              </a:tblGrid>
              <a:tr h="106113">
                <a:tc>
                  <a:txBody>
                    <a:bodyPr/>
                    <a:lstStyle/>
                    <a:p>
                      <a:pPr algn="ctr">
                        <a:lnSpc>
                          <a:spcPct val="115000"/>
                        </a:lnSpc>
                        <a:spcBef>
                          <a:spcPts val="600"/>
                        </a:spcBef>
                        <a:spcAft>
                          <a:spcPts val="600"/>
                        </a:spcAft>
                        <a:tabLst>
                          <a:tab pos="1386840" algn="l"/>
                        </a:tabLst>
                      </a:pPr>
                      <a:r>
                        <a:rPr lang="en-US" sz="2800" dirty="0" err="1">
                          <a:solidFill>
                            <a:srgbClr val="0070C0"/>
                          </a:solidFill>
                          <a:effectLst/>
                          <a:latin typeface="Times New Roman" panose="02020603050405020304" pitchFamily="18" charset="0"/>
                          <a:cs typeface="Times New Roman" panose="02020603050405020304" pitchFamily="18" charset="0"/>
                        </a:rPr>
                        <a:t>Gói</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từ</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2800" dirty="0" err="1">
                          <a:solidFill>
                            <a:srgbClr val="0070C0"/>
                          </a:solidFill>
                          <a:effectLst/>
                          <a:latin typeface="Times New Roman" panose="02020603050405020304" pitchFamily="18" charset="0"/>
                          <a:cs typeface="Times New Roman" panose="02020603050405020304" pitchFamily="18" charset="0"/>
                        </a:rPr>
                        <a:t>Từ</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ngữ</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2800" dirty="0" err="1">
                          <a:solidFill>
                            <a:srgbClr val="0070C0"/>
                          </a:solidFill>
                          <a:effectLst/>
                          <a:latin typeface="Times New Roman" panose="02020603050405020304" pitchFamily="18" charset="0"/>
                          <a:cs typeface="Times New Roman" panose="02020603050405020304" pitchFamily="18" charset="0"/>
                        </a:rPr>
                        <a:t>Nghĩa</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của</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từ</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2800" dirty="0" err="1">
                          <a:solidFill>
                            <a:srgbClr val="0070C0"/>
                          </a:solidFill>
                          <a:effectLst/>
                          <a:latin typeface="Times New Roman" panose="02020603050405020304" pitchFamily="18" charset="0"/>
                          <a:cs typeface="Times New Roman" panose="02020603050405020304" pitchFamily="18" charset="0"/>
                        </a:rPr>
                        <a:t>Đặt</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câu</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3795980"/>
                  </a:ext>
                </a:extLst>
              </a:tr>
              <a:tr h="318339">
                <a:tc rowSpan="3">
                  <a:txBody>
                    <a:bodyPr/>
                    <a:lstStyle/>
                    <a:p>
                      <a:pPr algn="ctr">
                        <a:lnSpc>
                          <a:spcPct val="115000"/>
                        </a:lnSpc>
                        <a:spcBef>
                          <a:spcPts val="600"/>
                        </a:spcBef>
                        <a:spcAft>
                          <a:spcPts val="600"/>
                        </a:spcAft>
                        <a:tabLst>
                          <a:tab pos="1386840" algn="l"/>
                        </a:tabLst>
                      </a:pPr>
                      <a:r>
                        <a:rPr lang="en-US" sz="2800" dirty="0">
                          <a:solidFill>
                            <a:schemeClr val="accent6">
                              <a:lumMod val="50000"/>
                            </a:schemeClr>
                          </a:solidFill>
                          <a:effectLst/>
                          <a:latin typeface="Times New Roman" panose="02020603050405020304" pitchFamily="18" charset="0"/>
                          <a:cs typeface="Times New Roman" panose="02020603050405020304" pitchFamily="18" charset="0"/>
                        </a:rPr>
                        <a:t>a</a:t>
                      </a:r>
                      <a:endParaRPr lang="vi-VN" sz="28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bộ</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u="sng" dirty="0" err="1">
                          <a:effectLst/>
                          <a:latin typeface="Times New Roman" panose="02020603050405020304" pitchFamily="18" charset="0"/>
                          <a:cs typeface="Times New Roman" panose="02020603050405020304" pitchFamily="18" charset="0"/>
                          <a:hlinkClick r:id="rId2" tooltip="làm cao"/>
                        </a:rPr>
                        <a:t>Làm</a:t>
                      </a:r>
                      <a:r>
                        <a:rPr lang="en-US" sz="2800" u="sng" dirty="0">
                          <a:effectLst/>
                          <a:latin typeface="Times New Roman" panose="02020603050405020304" pitchFamily="18" charset="0"/>
                          <a:cs typeface="Times New Roman" panose="02020603050405020304" pitchFamily="18" charset="0"/>
                          <a:hlinkClick r:id="rId2" tooltip="làm cao"/>
                        </a:rPr>
                        <a:t> </a:t>
                      </a:r>
                      <a:r>
                        <a:rPr lang="en-US" sz="2800" u="sng" dirty="0" err="1">
                          <a:effectLst/>
                          <a:latin typeface="Times New Roman" panose="02020603050405020304" pitchFamily="18" charset="0"/>
                          <a:cs typeface="Times New Roman" panose="02020603050405020304" pitchFamily="18" charset="0"/>
                          <a:hlinkClick r:id="rId2" tooltip="làm cao"/>
                        </a:rPr>
                        <a:t>cao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cs typeface="Times New Roman" panose="02020603050405020304" pitchFamily="18" charset="0"/>
                          <a:hlinkClick r:id="rId3" tooltip="giả dối"/>
                        </a:rPr>
                        <a:t>giả</a:t>
                      </a:r>
                      <a:r>
                        <a:rPr lang="en-US" sz="2800" u="sng" dirty="0">
                          <a:effectLst/>
                          <a:latin typeface="Times New Roman" panose="02020603050405020304" pitchFamily="18" charset="0"/>
                          <a:cs typeface="Times New Roman" panose="02020603050405020304" pitchFamily="18" charset="0"/>
                          <a:hlinkClick r:id="rId3" tooltip="giả dối"/>
                        </a:rPr>
                        <a:t> </a:t>
                      </a:r>
                      <a:r>
                        <a:rPr lang="en-US" sz="2800" u="sng" dirty="0" err="1">
                          <a:effectLst/>
                          <a:latin typeface="Times New Roman" panose="02020603050405020304" pitchFamily="18" charset="0"/>
                          <a:cs typeface="Times New Roman" panose="02020603050405020304" pitchFamily="18" charset="0"/>
                          <a:hlinkClick r:id="rId3" tooltip="giả dối"/>
                        </a:rPr>
                        <a:t>dối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Tỏ</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thái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khinh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thường</a:t>
                      </a:r>
                      <a:r>
                        <a:rPr lang="en-US" sz="2800" dirty="0">
                          <a:effectLst/>
                          <a:latin typeface="Times New Roman" panose="02020603050405020304" pitchFamily="18" charset="0"/>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Hắn ta làm bộ như không quen biết tôi.</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46609725"/>
                  </a:ext>
                </a:extLst>
              </a:tr>
              <a:tr h="530564">
                <a:tc vMerge="1">
                  <a:txBody>
                    <a:bodyPr/>
                    <a:lstStyle/>
                    <a:p>
                      <a:endParaRPr lang="vi-VN"/>
                    </a:p>
                  </a:txBody>
                  <a:tcPr/>
                </a:tc>
                <a:tc>
                  <a:txBody>
                    <a:bodyPr/>
                    <a:lstStyle/>
                    <a:p>
                      <a:pP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dáng</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cs typeface="Times New Roman" panose="02020603050405020304" pitchFamily="18" charset="0"/>
                          <a:hlinkClick r:id="rId4" tooltip="hình thức"/>
                        </a:rPr>
                        <a:t>hình</a:t>
                      </a:r>
                      <a:r>
                        <a:rPr lang="en-US" sz="2800" u="sng" dirty="0">
                          <a:effectLst/>
                          <a:latin typeface="Times New Roman" panose="02020603050405020304" pitchFamily="18" charset="0"/>
                          <a:cs typeface="Times New Roman" panose="02020603050405020304" pitchFamily="18" charset="0"/>
                          <a:hlinkClick r:id="rId4" tooltip="hình thức"/>
                        </a:rPr>
                        <a:t> </a:t>
                      </a:r>
                      <a:r>
                        <a:rPr lang="en-US" sz="2800" u="sng" dirty="0" err="1">
                          <a:effectLst/>
                          <a:latin typeface="Times New Roman" panose="02020603050405020304" pitchFamily="18" charset="0"/>
                          <a:cs typeface="Times New Roman" panose="02020603050405020304" pitchFamily="18" charset="0"/>
                          <a:hlinkClick r:id="rId4" tooltip="hình thức"/>
                        </a:rPr>
                        <a:t>thức</a:t>
                      </a:r>
                      <a:r>
                        <a:rPr lang="en-US" sz="2800" dirty="0">
                          <a:effectLst/>
                          <a:latin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cs typeface="Times New Roman" panose="02020603050405020304" pitchFamily="18" charset="0"/>
                          <a:hlinkClick r:id="rId5" tooltip="bên ngoài"/>
                        </a:rPr>
                        <a:t>bên</a:t>
                      </a:r>
                      <a:r>
                        <a:rPr lang="en-US" sz="2800" u="sng" dirty="0">
                          <a:effectLst/>
                          <a:latin typeface="Times New Roman" panose="02020603050405020304" pitchFamily="18" charset="0"/>
                          <a:cs typeface="Times New Roman" panose="02020603050405020304" pitchFamily="18" charset="0"/>
                          <a:hlinkClick r:id="rId5" tooltip="bên ngoài"/>
                        </a:rPr>
                        <a:t> </a:t>
                      </a:r>
                      <a:r>
                        <a:rPr lang="en-US" sz="2800" u="sng" dirty="0" err="1">
                          <a:effectLst/>
                          <a:latin typeface="Times New Roman" panose="02020603050405020304" pitchFamily="18" charset="0"/>
                          <a:cs typeface="Times New Roman" panose="02020603050405020304" pitchFamily="18" charset="0"/>
                          <a:hlinkClick r:id="rId5" tooltip="bên ngoài"/>
                        </a:rPr>
                        <a:t>ngoài</a:t>
                      </a:r>
                      <a:r>
                        <a:rPr lang="en-US" sz="2800" dirty="0">
                          <a:effectLst/>
                          <a:latin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cs typeface="Times New Roman" panose="02020603050405020304" pitchFamily="18" charset="0"/>
                          <a:hlinkClick r:id="rId6" tooltip="trở nên"/>
                        </a:rPr>
                        <a:t>trở</a:t>
                      </a:r>
                      <a:r>
                        <a:rPr lang="en-US" sz="2800" u="sng" dirty="0">
                          <a:effectLst/>
                          <a:latin typeface="Times New Roman" panose="02020603050405020304" pitchFamily="18" charset="0"/>
                          <a:cs typeface="Times New Roman" panose="02020603050405020304" pitchFamily="18" charset="0"/>
                          <a:hlinkClick r:id="rId6" tooltip="trở nên"/>
                        </a:rPr>
                        <a:t> </a:t>
                      </a:r>
                      <a:r>
                        <a:rPr lang="en-US" sz="2800" u="sng" dirty="0" err="1">
                          <a:effectLst/>
                          <a:latin typeface="Times New Roman" panose="02020603050405020304" pitchFamily="18" charset="0"/>
                          <a:cs typeface="Times New Roman" panose="02020603050405020304" pitchFamily="18" charset="0"/>
                          <a:hlinkClick r:id="rId6" tooltip="trở nên"/>
                        </a:rPr>
                        <a:t>nên</a:t>
                      </a:r>
                      <a:r>
                        <a:rPr lang="en-US" sz="2800" dirty="0">
                          <a:effectLst/>
                          <a:latin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cs typeface="Times New Roman" panose="02020603050405020304" pitchFamily="18" charset="0"/>
                          <a:hlinkClick r:id="rId7" tooltip="đẹp"/>
                        </a:rPr>
                        <a:t>đẹp</a:t>
                      </a:r>
                      <a:r>
                        <a:rPr lang="en-US" sz="2800" dirty="0">
                          <a:effectLst/>
                          <a:latin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cs typeface="Times New Roman" panose="02020603050405020304" pitchFamily="18" charset="0"/>
                          <a:hlinkClick r:id="rId8" tooltip="hơn"/>
                        </a:rPr>
                        <a:t>hơn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trang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điểm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chải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chuốt</a:t>
                      </a:r>
                      <a:r>
                        <a:rPr lang="en-US" sz="2800" dirty="0">
                          <a:effectLst/>
                          <a:latin typeface="Times New Roman" panose="02020603050405020304" pitchFamily="18" charset="0"/>
                          <a:cs typeface="Times New Roman" panose="02020603050405020304" pitchFamily="18" charset="0"/>
                        </a:rPr>
                        <a:t> hay </a:t>
                      </a:r>
                      <a:r>
                        <a:rPr lang="en-US" sz="2800" dirty="0" err="1">
                          <a:effectLst/>
                          <a:latin typeface="Times New Roman" panose="02020603050405020304" pitchFamily="18" charset="0"/>
                          <a:cs typeface="Times New Roman" panose="02020603050405020304" pitchFamily="18" charset="0"/>
                        </a:rPr>
                        <a:t>điệu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bộ</a:t>
                      </a:r>
                      <a:r>
                        <a:rPr lang="en-US" sz="2800" dirty="0">
                          <a:effectLst/>
                          <a:latin typeface="Times New Roman" panose="02020603050405020304" pitchFamily="18" charset="0"/>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Nó càng lớn càng thích làm dáng.</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1248118"/>
                  </a:ext>
                </a:extLst>
              </a:tr>
              <a:tr h="813769">
                <a:tc vMerge="1">
                  <a:txBody>
                    <a:bodyPr/>
                    <a:lstStyle/>
                    <a:p>
                      <a:endParaRPr lang="vi-VN"/>
                    </a:p>
                  </a:txBody>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làm cao</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u="sng" dirty="0" err="1">
                          <a:effectLst/>
                          <a:latin typeface="Times New Roman" panose="02020603050405020304" pitchFamily="18" charset="0"/>
                          <a:cs typeface="Times New Roman" panose="02020603050405020304" pitchFamily="18" charset="0"/>
                          <a:hlinkClick r:id="rId9" tooltip="tự"/>
                        </a:rPr>
                        <a:t>Tự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cs typeface="Times New Roman" panose="02020603050405020304" pitchFamily="18" charset="0"/>
                          <a:hlinkClick r:id="rId10" tooltip="mình"/>
                        </a:rPr>
                        <a:t>mình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cs typeface="Times New Roman" panose="02020603050405020304" pitchFamily="18" charset="0"/>
                          <a:hlinkClick r:id="rId11" tooltip="giá trị"/>
                        </a:rPr>
                        <a:t>giá</a:t>
                      </a:r>
                      <a:r>
                        <a:rPr lang="en-US" sz="2800" u="sng" dirty="0">
                          <a:effectLst/>
                          <a:latin typeface="Times New Roman" panose="02020603050405020304" pitchFamily="18" charset="0"/>
                          <a:cs typeface="Times New Roman" panose="02020603050405020304" pitchFamily="18" charset="0"/>
                          <a:hlinkClick r:id="rId11" tooltip="giá trị"/>
                        </a:rPr>
                        <a:t> </a:t>
                      </a:r>
                      <a:r>
                        <a:rPr lang="en-US" sz="2800" u="sng" dirty="0" err="1">
                          <a:effectLst/>
                          <a:latin typeface="Times New Roman" panose="02020603050405020304" pitchFamily="18" charset="0"/>
                          <a:cs typeface="Times New Roman" panose="02020603050405020304" pitchFamily="18" charset="0"/>
                          <a:hlinkClick r:id="rId11" tooltip="giá trị"/>
                        </a:rPr>
                        <a:t>trị</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lớn</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Dù</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hời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nhưng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vẫn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cao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không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chịu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bộ</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ghế</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cs typeface="Times New Roman" panose="02020603050405020304" pitchFamily="18" charset="0"/>
                        </a:rPr>
                        <a:t>.</a:t>
                      </a:r>
                      <a:endParaRPr lang="vi-VN" sz="2800" dirty="0">
                        <a:effectLst/>
                        <a:latin typeface="Times New Roman" panose="02020603050405020304" pitchFamily="18" charset="0"/>
                        <a:cs typeface="Times New Roman" panose="02020603050405020304" pitchFamily="18" charset="0"/>
                      </a:endParaRPr>
                    </a:p>
                    <a:p>
                      <a:pPr marL="0" lvl="0" indent="0">
                        <a:lnSpc>
                          <a:spcPct val="115000"/>
                        </a:lnSpc>
                        <a:spcBef>
                          <a:spcPts val="600"/>
                        </a:spcBef>
                        <a:spcAft>
                          <a:spcPts val="600"/>
                        </a:spcAft>
                        <a:buSzPts val="1400"/>
                        <a:buFont typeface="Times New Roman" panose="02020603050405020304" pitchFamily="18" charset="0"/>
                        <a:buNone/>
                        <a:tabLst>
                          <a:tab pos="1386840" algn="l"/>
                        </a:tabLst>
                      </a:pPr>
                      <a:r>
                        <a:rPr lang="vi-VN"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Nó</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cs typeface="Times New Roman" panose="02020603050405020304" pitchFamily="18" charset="0"/>
                        </a:rPr>
                        <a:t> ta </a:t>
                      </a:r>
                      <a:r>
                        <a:rPr lang="en-US" sz="2800" dirty="0" err="1">
                          <a:effectLst/>
                          <a:latin typeface="Times New Roman" panose="02020603050405020304" pitchFamily="18" charset="0"/>
                          <a:cs typeface="Times New Roman" panose="02020603050405020304" pitchFamily="18" charset="0"/>
                        </a:rPr>
                        <a:t>mà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vẫn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cao</a:t>
                      </a:r>
                      <a:r>
                        <a:rPr lang="en-US" sz="2800" dirty="0">
                          <a:effectLst/>
                          <a:latin typeface="Times New Roman" panose="02020603050405020304" pitchFamily="18" charset="0"/>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836270"/>
                  </a:ext>
                </a:extLst>
              </a:tr>
            </a:tbl>
          </a:graphicData>
        </a:graphic>
      </p:graphicFrame>
    </p:spTree>
    <p:extLst>
      <p:ext uri="{BB962C8B-B14F-4D97-AF65-F5344CB8AC3E}">
        <p14:creationId xmlns:p14="http://schemas.microsoft.com/office/powerpoint/2010/main" val="28195796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516198" y="-76200"/>
            <a:ext cx="5005633" cy="603315"/>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rgbClr val="FF0000"/>
                </a:solidFill>
                <a:latin typeface="Times New Roman" panose="02020603050405020304" pitchFamily="18" charset="0"/>
                <a:cs typeface="Times New Roman" panose="02020603050405020304" pitchFamily="18" charset="0"/>
              </a:rPr>
              <a:t>Bài tập 3 (tr. 71/ SGK): </a:t>
            </a:r>
          </a:p>
        </p:txBody>
      </p:sp>
      <p:graphicFrame>
        <p:nvGraphicFramePr>
          <p:cNvPr id="5" name="Table 4"/>
          <p:cNvGraphicFramePr>
            <a:graphicFrameLocks noGrp="1"/>
          </p:cNvGraphicFramePr>
          <p:nvPr>
            <p:extLst>
              <p:ext uri="{D42A27DB-BD31-4B8C-83A1-F6EECF244321}">
                <p14:modId xmlns:p14="http://schemas.microsoft.com/office/powerpoint/2010/main" val="506981916"/>
              </p:ext>
            </p:extLst>
          </p:nvPr>
        </p:nvGraphicFramePr>
        <p:xfrm>
          <a:off x="144543" y="829558"/>
          <a:ext cx="11990896" cy="5199888"/>
        </p:xfrm>
        <a:graphic>
          <a:graphicData uri="http://schemas.openxmlformats.org/drawingml/2006/table">
            <a:tbl>
              <a:tblPr firstRow="1" firstCol="1" bandRow="1">
                <a:tableStyleId>{5C22544A-7EE6-4342-B048-85BDC9FD1C3A}</a:tableStyleId>
              </a:tblPr>
              <a:tblGrid>
                <a:gridCol w="824974">
                  <a:extLst>
                    <a:ext uri="{9D8B030D-6E8A-4147-A177-3AD203B41FA5}">
                      <a16:colId xmlns:a16="http://schemas.microsoft.com/office/drawing/2014/main" val="2959625510"/>
                    </a:ext>
                  </a:extLst>
                </a:gridCol>
                <a:gridCol w="1538013">
                  <a:extLst>
                    <a:ext uri="{9D8B030D-6E8A-4147-A177-3AD203B41FA5}">
                      <a16:colId xmlns:a16="http://schemas.microsoft.com/office/drawing/2014/main" val="3301059427"/>
                    </a:ext>
                  </a:extLst>
                </a:gridCol>
                <a:gridCol w="4609707">
                  <a:extLst>
                    <a:ext uri="{9D8B030D-6E8A-4147-A177-3AD203B41FA5}">
                      <a16:colId xmlns:a16="http://schemas.microsoft.com/office/drawing/2014/main" val="397566684"/>
                    </a:ext>
                  </a:extLst>
                </a:gridCol>
                <a:gridCol w="5018202">
                  <a:extLst>
                    <a:ext uri="{9D8B030D-6E8A-4147-A177-3AD203B41FA5}">
                      <a16:colId xmlns:a16="http://schemas.microsoft.com/office/drawing/2014/main" val="3041125434"/>
                    </a:ext>
                  </a:extLst>
                </a:gridCol>
              </a:tblGrid>
              <a:tr h="106113">
                <a:tc>
                  <a:txBody>
                    <a:bodyPr/>
                    <a:lstStyle/>
                    <a:p>
                      <a:pPr algn="ctr">
                        <a:lnSpc>
                          <a:spcPct val="115000"/>
                        </a:lnSpc>
                        <a:spcBef>
                          <a:spcPts val="600"/>
                        </a:spcBef>
                        <a:spcAft>
                          <a:spcPts val="600"/>
                        </a:spcAft>
                        <a:tabLst>
                          <a:tab pos="1386840" algn="l"/>
                        </a:tabLst>
                      </a:pPr>
                      <a:r>
                        <a:rPr lang="en-US" sz="3200" dirty="0" err="1">
                          <a:solidFill>
                            <a:srgbClr val="0070C0"/>
                          </a:solidFill>
                          <a:effectLst/>
                          <a:latin typeface="Times New Roman" panose="02020603050405020304" pitchFamily="18" charset="0"/>
                          <a:cs typeface="Times New Roman" panose="02020603050405020304" pitchFamily="18" charset="0"/>
                        </a:rPr>
                        <a:t>Gói</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từ</a:t>
                      </a:r>
                      <a:endParaRPr lang="vi-VN"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3200" dirty="0" err="1">
                          <a:solidFill>
                            <a:srgbClr val="0070C0"/>
                          </a:solidFill>
                          <a:effectLst/>
                          <a:latin typeface="Times New Roman" panose="02020603050405020304" pitchFamily="18" charset="0"/>
                          <a:cs typeface="Times New Roman" panose="02020603050405020304" pitchFamily="18" charset="0"/>
                        </a:rPr>
                        <a:t>Từ</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ngữ</a:t>
                      </a:r>
                      <a:endParaRPr lang="vi-VN"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3200" dirty="0" err="1">
                          <a:solidFill>
                            <a:srgbClr val="0070C0"/>
                          </a:solidFill>
                          <a:effectLst/>
                          <a:latin typeface="Times New Roman" panose="02020603050405020304" pitchFamily="18" charset="0"/>
                          <a:cs typeface="Times New Roman" panose="02020603050405020304" pitchFamily="18" charset="0"/>
                        </a:rPr>
                        <a:t>Nghĩa</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của</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từ</a:t>
                      </a:r>
                      <a:endParaRPr lang="vi-VN"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3200" dirty="0" err="1">
                          <a:solidFill>
                            <a:srgbClr val="0070C0"/>
                          </a:solidFill>
                          <a:effectLst/>
                          <a:latin typeface="Times New Roman" panose="02020603050405020304" pitchFamily="18" charset="0"/>
                          <a:cs typeface="Times New Roman" panose="02020603050405020304" pitchFamily="18" charset="0"/>
                        </a:rPr>
                        <a:t>Đặt</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câu</a:t>
                      </a:r>
                      <a:endParaRPr lang="vi-VN"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3795980"/>
                  </a:ext>
                </a:extLst>
              </a:tr>
              <a:tr h="318339">
                <a:tc rowSpan="3">
                  <a:txBody>
                    <a:bodyPr/>
                    <a:lstStyle/>
                    <a:p>
                      <a:pPr algn="ctr">
                        <a:lnSpc>
                          <a:spcPct val="115000"/>
                        </a:lnSpc>
                        <a:spcBef>
                          <a:spcPts val="600"/>
                        </a:spcBef>
                        <a:spcAft>
                          <a:spcPts val="600"/>
                        </a:spcAft>
                        <a:tabLst>
                          <a:tab pos="1386840" algn="l"/>
                        </a:tabLst>
                      </a:pPr>
                      <a:r>
                        <a:rPr lang="en-US" sz="3200" dirty="0">
                          <a:solidFill>
                            <a:schemeClr val="accent6">
                              <a:lumMod val="50000"/>
                            </a:schemeClr>
                          </a:solidFill>
                          <a:effectLst/>
                          <a:latin typeface="Times New Roman" panose="02020603050405020304" pitchFamily="18" charset="0"/>
                          <a:cs typeface="Times New Roman" panose="02020603050405020304" pitchFamily="18" charset="0"/>
                        </a:rPr>
                        <a:t>b</a:t>
                      </a:r>
                      <a:endParaRPr lang="vi-VN" sz="32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nhẹ</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nhàng</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Nhẹ</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nói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chung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thoải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mái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không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gò</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bó</a:t>
                      </a:r>
                      <a:r>
                        <a:rPr lang="en-US" sz="3200" dirty="0">
                          <a:effectLst/>
                          <a:latin typeface="Times New Roman" panose="02020603050405020304" pitchFamily="18" charset="0"/>
                          <a:cs typeface="Times New Roman" panose="02020603050405020304" pitchFamily="18" charset="0"/>
                        </a:rPr>
                        <a:t>.</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Công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việc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tôi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khá</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nhẹ</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nhàng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lương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lại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cao</a:t>
                      </a:r>
                      <a:r>
                        <a:rPr lang="en-US" sz="3200" dirty="0">
                          <a:effectLst/>
                          <a:latin typeface="Times New Roman" panose="02020603050405020304" pitchFamily="18" charset="0"/>
                          <a:cs typeface="Times New Roman" panose="02020603050405020304" pitchFamily="18" charset="0"/>
                        </a:rPr>
                        <a:t>.</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7308220"/>
                  </a:ext>
                </a:extLst>
              </a:tr>
              <a:tr h="212226">
                <a:tc vMerge="1">
                  <a:txBody>
                    <a:bodyPr/>
                    <a:lstStyle/>
                    <a:p>
                      <a:endParaRPr lang="vi-VN"/>
                    </a:p>
                  </a:txBody>
                  <a:tcPr/>
                </a:tc>
                <a:tc>
                  <a:txBody>
                    <a:bodyPr/>
                    <a:lstStyle/>
                    <a:p>
                      <a:pPr algn="ct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nhè</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nhẹ</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Hết</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sức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nhẹ</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3200">
                          <a:effectLst/>
                          <a:latin typeface="Times New Roman" panose="02020603050405020304" pitchFamily="18" charset="0"/>
                          <a:cs typeface="Times New Roman" panose="02020603050405020304" pitchFamily="18" charset="0"/>
                        </a:rPr>
                        <a:t>Cháu nhè nhẹ tay kẻo vỡ đồ bên trong.</a:t>
                      </a:r>
                      <a:endParaRPr lang="vi-VN"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3963108"/>
                  </a:ext>
                </a:extLst>
              </a:tr>
              <a:tr h="601543">
                <a:tc vMerge="1">
                  <a:txBody>
                    <a:bodyPr/>
                    <a:lstStyle/>
                    <a:p>
                      <a:endParaRPr lang="vi-VN"/>
                    </a:p>
                  </a:txBody>
                  <a:tcPr/>
                </a:tc>
                <a:tc>
                  <a:txBody>
                    <a:bodyPr/>
                    <a:lstStyle/>
                    <a:p>
                      <a:pPr algn="ct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nhẹ</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nhõm</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tabLst>
                          <a:tab pos="1386840" algn="l"/>
                        </a:tabLst>
                      </a:pPr>
                      <a:r>
                        <a:rPr lang="en-US" sz="3200" dirty="0" err="1">
                          <a:effectLst/>
                          <a:latin typeface="Times New Roman" panose="02020603050405020304" pitchFamily="18" charset="0"/>
                          <a:cs typeface="Times New Roman" panose="02020603050405020304" pitchFamily="18" charset="0"/>
                        </a:rPr>
                        <a:t>Như</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nhẹ</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Nói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về</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thanh</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tao</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Làm</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xong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công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việc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đó</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tôi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thấy</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nhẹ</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nhõm</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cả</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cs typeface="Times New Roman" panose="02020603050405020304" pitchFamily="18" charset="0"/>
                        </a:rPr>
                        <a:t>.</a:t>
                      </a:r>
                      <a:endParaRPr lang="vi-VN" sz="3200" dirty="0">
                        <a:effectLst/>
                        <a:latin typeface="Times New Roman" panose="02020603050405020304" pitchFamily="18" charset="0"/>
                        <a:cs typeface="Times New Roman" panose="02020603050405020304" pitchFamily="18" charset="0"/>
                      </a:endParaRPr>
                    </a:p>
                    <a:p>
                      <a:pPr>
                        <a:lnSpc>
                          <a:spcPct val="115000"/>
                        </a:lnSpc>
                        <a:spcBef>
                          <a:spcPts val="600"/>
                        </a:spcBef>
                        <a:spcAft>
                          <a:spcPts val="600"/>
                        </a:spcAft>
                        <a:tabLst>
                          <a:tab pos="1386840" algn="l"/>
                        </a:tabLst>
                      </a:pP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Cô</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bé</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đó</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trông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nhẹ</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nhõm</a:t>
                      </a:r>
                      <a:r>
                        <a:rPr lang="en-US" sz="3200" dirty="0">
                          <a:effectLst/>
                          <a:latin typeface="Times New Roman" panose="02020603050405020304" pitchFamily="18" charset="0"/>
                          <a:cs typeface="Times New Roman" panose="02020603050405020304" pitchFamily="18" charset="0"/>
                        </a:rPr>
                        <a:t>.</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2803119"/>
                  </a:ext>
                </a:extLst>
              </a:tr>
            </a:tbl>
          </a:graphicData>
        </a:graphic>
      </p:graphicFrame>
    </p:spTree>
    <p:extLst>
      <p:ext uri="{BB962C8B-B14F-4D97-AF65-F5344CB8AC3E}">
        <p14:creationId xmlns:p14="http://schemas.microsoft.com/office/powerpoint/2010/main" val="15603196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3516198" y="0"/>
            <a:ext cx="5005633" cy="603315"/>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rgbClr val="FF0000"/>
                </a:solidFill>
                <a:latin typeface="Times New Roman" panose="02020603050405020304" pitchFamily="18" charset="0"/>
                <a:cs typeface="Times New Roman" panose="02020603050405020304" pitchFamily="18" charset="0"/>
              </a:rPr>
              <a:t>Bài tập 3 (tr. 71/ SGK): </a:t>
            </a:r>
          </a:p>
        </p:txBody>
      </p:sp>
      <p:graphicFrame>
        <p:nvGraphicFramePr>
          <p:cNvPr id="5" name="Table 4"/>
          <p:cNvGraphicFramePr>
            <a:graphicFrameLocks noGrp="1"/>
          </p:cNvGraphicFramePr>
          <p:nvPr>
            <p:extLst>
              <p:ext uri="{D42A27DB-BD31-4B8C-83A1-F6EECF244321}">
                <p14:modId xmlns:p14="http://schemas.microsoft.com/office/powerpoint/2010/main" val="199179666"/>
              </p:ext>
            </p:extLst>
          </p:nvPr>
        </p:nvGraphicFramePr>
        <p:xfrm>
          <a:off x="207390" y="707010"/>
          <a:ext cx="11783505" cy="6041136"/>
        </p:xfrm>
        <a:graphic>
          <a:graphicData uri="http://schemas.openxmlformats.org/drawingml/2006/table">
            <a:tbl>
              <a:tblPr firstRow="1" firstCol="1" bandRow="1">
                <a:tableStyleId>{5C22544A-7EE6-4342-B048-85BDC9FD1C3A}</a:tableStyleId>
              </a:tblPr>
              <a:tblGrid>
                <a:gridCol w="2062373">
                  <a:extLst>
                    <a:ext uri="{9D8B030D-6E8A-4147-A177-3AD203B41FA5}">
                      <a16:colId xmlns:a16="http://schemas.microsoft.com/office/drawing/2014/main" val="2959625510"/>
                    </a:ext>
                  </a:extLst>
                </a:gridCol>
                <a:gridCol w="2319800">
                  <a:extLst>
                    <a:ext uri="{9D8B030D-6E8A-4147-A177-3AD203B41FA5}">
                      <a16:colId xmlns:a16="http://schemas.microsoft.com/office/drawing/2014/main" val="3301059427"/>
                    </a:ext>
                  </a:extLst>
                </a:gridCol>
                <a:gridCol w="3700666">
                  <a:extLst>
                    <a:ext uri="{9D8B030D-6E8A-4147-A177-3AD203B41FA5}">
                      <a16:colId xmlns:a16="http://schemas.microsoft.com/office/drawing/2014/main" val="397566684"/>
                    </a:ext>
                  </a:extLst>
                </a:gridCol>
                <a:gridCol w="3700666">
                  <a:extLst>
                    <a:ext uri="{9D8B030D-6E8A-4147-A177-3AD203B41FA5}">
                      <a16:colId xmlns:a16="http://schemas.microsoft.com/office/drawing/2014/main" val="3041125434"/>
                    </a:ext>
                  </a:extLst>
                </a:gridCol>
              </a:tblGrid>
              <a:tr h="106113">
                <a:tc>
                  <a:txBody>
                    <a:bodyPr/>
                    <a:lstStyle/>
                    <a:p>
                      <a:pPr algn="ctr">
                        <a:lnSpc>
                          <a:spcPct val="115000"/>
                        </a:lnSpc>
                        <a:spcBef>
                          <a:spcPts val="600"/>
                        </a:spcBef>
                        <a:spcAft>
                          <a:spcPts val="600"/>
                        </a:spcAft>
                        <a:tabLst>
                          <a:tab pos="1386840" algn="l"/>
                        </a:tabLst>
                      </a:pPr>
                      <a:r>
                        <a:rPr lang="en-US" sz="2800" dirty="0" err="1">
                          <a:solidFill>
                            <a:srgbClr val="0070C0"/>
                          </a:solidFill>
                          <a:effectLst/>
                          <a:latin typeface="Times New Roman" panose="02020603050405020304" pitchFamily="18" charset="0"/>
                          <a:cs typeface="Times New Roman" panose="02020603050405020304" pitchFamily="18" charset="0"/>
                        </a:rPr>
                        <a:t>Gói</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từ</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2800" dirty="0" err="1">
                          <a:solidFill>
                            <a:srgbClr val="0070C0"/>
                          </a:solidFill>
                          <a:effectLst/>
                          <a:latin typeface="Times New Roman" panose="02020603050405020304" pitchFamily="18" charset="0"/>
                          <a:cs typeface="Times New Roman" panose="02020603050405020304" pitchFamily="18" charset="0"/>
                        </a:rPr>
                        <a:t>Từ</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ngữ</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2800" dirty="0" err="1">
                          <a:solidFill>
                            <a:srgbClr val="0070C0"/>
                          </a:solidFill>
                          <a:effectLst/>
                          <a:latin typeface="Times New Roman" panose="02020603050405020304" pitchFamily="18" charset="0"/>
                          <a:cs typeface="Times New Roman" panose="02020603050405020304" pitchFamily="18" charset="0"/>
                        </a:rPr>
                        <a:t>Nghĩa</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của</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từ</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2800" dirty="0" err="1">
                          <a:solidFill>
                            <a:srgbClr val="0070C0"/>
                          </a:solidFill>
                          <a:effectLst/>
                          <a:latin typeface="Times New Roman" panose="02020603050405020304" pitchFamily="18" charset="0"/>
                          <a:cs typeface="Times New Roman" panose="02020603050405020304" pitchFamily="18" charset="0"/>
                        </a:rPr>
                        <a:t>Đặt</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câu</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3795980"/>
                  </a:ext>
                </a:extLst>
              </a:tr>
              <a:tr h="212226">
                <a:tc rowSpan="4">
                  <a:txBody>
                    <a:bodyPr/>
                    <a:lstStyle/>
                    <a:p>
                      <a:pPr algn="ctr">
                        <a:lnSpc>
                          <a:spcPct val="115000"/>
                        </a:lnSpc>
                        <a:spcBef>
                          <a:spcPts val="600"/>
                        </a:spcBef>
                        <a:spcAft>
                          <a:spcPts val="600"/>
                        </a:spcAft>
                        <a:tabLst>
                          <a:tab pos="1386840" algn="l"/>
                        </a:tabLst>
                      </a:pPr>
                      <a:r>
                        <a:rPr lang="en-US" sz="2800" dirty="0">
                          <a:solidFill>
                            <a:schemeClr val="accent6">
                              <a:lumMod val="50000"/>
                            </a:schemeClr>
                          </a:solidFill>
                          <a:effectLst/>
                          <a:latin typeface="Times New Roman" panose="02020603050405020304" pitchFamily="18" charset="0"/>
                          <a:cs typeface="Times New Roman" panose="02020603050405020304" pitchFamily="18" charset="0"/>
                        </a:rPr>
                        <a:t>c</a:t>
                      </a:r>
                      <a:endParaRPr lang="vi-VN" sz="280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nho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nhỏ</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nhỏ</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Tôi ước có một ngôi nhà nho nhỏ trên đồi.</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971891"/>
                  </a:ext>
                </a:extLst>
              </a:tr>
              <a:tr h="212226">
                <a:tc vMerge="1">
                  <a:txBody>
                    <a:bodyPr/>
                    <a:lstStyle/>
                    <a:p>
                      <a:endParaRPr lang="vi-VN"/>
                    </a:p>
                  </a:txBody>
                  <a:tcPr/>
                </a:tc>
                <a:tc>
                  <a:txBody>
                    <a:bodyPr/>
                    <a:lstStyle/>
                    <a:p>
                      <a:pPr algn="ct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nhỏ</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nhoi</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Ít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ỏi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nhỏ</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mọn</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Mâm cơm mới nhỏ nhoi làm sao!</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2920086"/>
                  </a:ext>
                </a:extLst>
              </a:tr>
              <a:tr h="212226">
                <a:tc vMerge="1">
                  <a:txBody>
                    <a:bodyPr/>
                    <a:lstStyle/>
                    <a:p>
                      <a:endParaRPr lang="vi-VN"/>
                    </a:p>
                  </a:txBody>
                  <a:tcPr/>
                </a:tc>
                <a:tc>
                  <a:txBody>
                    <a:bodyPr/>
                    <a:lstStyle/>
                    <a:p>
                      <a:pPr algn="ct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nhỏ</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nhen</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Hẹp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hòi</a:t>
                      </a:r>
                      <a:r>
                        <a:rPr lang="en-US" sz="2800" dirty="0">
                          <a:effectLst/>
                          <a:latin typeface="Times New Roman" panose="02020603050405020304" pitchFamily="18" charset="0"/>
                          <a:cs typeface="Times New Roman" panose="02020603050405020304" pitchFamily="18" charset="0"/>
                        </a:rPr>
                        <a:t>, hay </a:t>
                      </a:r>
                      <a:r>
                        <a:rPr lang="en-US" sz="2800" dirty="0" err="1">
                          <a:effectLst/>
                          <a:latin typeface="Times New Roman" panose="02020603050405020304" pitchFamily="18" charset="0"/>
                          <a:cs typeface="Times New Roman" panose="02020603050405020304" pitchFamily="18" charset="0"/>
                        </a:rPr>
                        <a:t>chấp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nhặt</a:t>
                      </a:r>
                      <a:r>
                        <a:rPr lang="en-US" sz="2800" dirty="0">
                          <a:effectLst/>
                          <a:latin typeface="Times New Roman" panose="02020603050405020304" pitchFamily="18" charset="0"/>
                          <a:cs typeface="Times New Roman" panose="02020603050405020304" pitchFamily="18" charset="0"/>
                        </a:rPr>
                        <a:t>, hay </a:t>
                      </a:r>
                      <a:r>
                        <a:rPr lang="en-US" sz="2800" dirty="0" err="1">
                          <a:effectLst/>
                          <a:latin typeface="Times New Roman" panose="02020603050405020304" pitchFamily="18" charset="0"/>
                          <a:cs typeface="Times New Roman" panose="02020603050405020304" pitchFamily="18" charset="0"/>
                        </a:rPr>
                        <a:t>thù</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vặt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Lòng dạ người đàn bà đó thật nhỏ nhen.</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3908369"/>
                  </a:ext>
                </a:extLst>
              </a:tr>
              <a:tr h="813769">
                <a:tc vMerge="1">
                  <a:txBody>
                    <a:bodyPr/>
                    <a:lstStyle/>
                    <a:p>
                      <a:endParaRPr lang="vi-VN"/>
                    </a:p>
                  </a:txBody>
                  <a:tcPr/>
                </a:tc>
                <a:tc>
                  <a:txBody>
                    <a:bodyPr/>
                    <a:lstStyle/>
                    <a:p>
                      <a:pPr algn="ct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nhỏ</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nhặt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tabLst>
                          <a:tab pos="1386840" algn="l"/>
                        </a:tabLst>
                      </a:pPr>
                      <a:r>
                        <a:rPr lang="en-US" sz="2800" dirty="0" err="1">
                          <a:effectLst/>
                          <a:latin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vụn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vặt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Hẹp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hòi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đối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nhìn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nhận</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nSpc>
                          <a:spcPct val="115000"/>
                        </a:lnSpc>
                        <a:spcBef>
                          <a:spcPts val="600"/>
                        </a:spcBef>
                        <a:spcAft>
                          <a:spcPts val="600"/>
                        </a:spcAft>
                        <a:buSzPts val="1400"/>
                        <a:buFont typeface="Times New Roman" panose="02020603050405020304" pitchFamily="18" charset="0"/>
                        <a:buNone/>
                        <a:tabLst>
                          <a:tab pos="1386840" algn="l"/>
                        </a:tabLst>
                      </a:pPr>
                      <a:r>
                        <a:rPr lang="vi-VN"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Công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việc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nhỏ</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nhặt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cũng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phải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hô</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hào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mọi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cùng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cs typeface="Times New Roman" panose="02020603050405020304" pitchFamily="18" charset="0"/>
                        </a:rPr>
                        <a:t>.</a:t>
                      </a:r>
                      <a:endParaRPr lang="vi-VN" sz="2800" dirty="0">
                        <a:effectLst/>
                        <a:latin typeface="Times New Roman" panose="02020603050405020304" pitchFamily="18" charset="0"/>
                        <a:cs typeface="Times New Roman" panose="02020603050405020304" pitchFamily="18" charset="0"/>
                      </a:endParaRPr>
                    </a:p>
                    <a:p>
                      <a:pPr marL="0" lvl="0" indent="0">
                        <a:lnSpc>
                          <a:spcPct val="115000"/>
                        </a:lnSpc>
                        <a:spcBef>
                          <a:spcPts val="600"/>
                        </a:spcBef>
                        <a:spcAft>
                          <a:spcPts val="600"/>
                        </a:spcAft>
                        <a:buSzPts val="1400"/>
                        <a:buFont typeface="Times New Roman" panose="02020603050405020304" pitchFamily="18" charset="0"/>
                        <a:buNone/>
                        <a:tabLst>
                          <a:tab pos="1386840" algn="l"/>
                        </a:tabLs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nó</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nhiều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lúc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nhỏ</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nhặt</a:t>
                      </a:r>
                      <a:r>
                        <a:rPr lang="en-US" sz="2800" dirty="0">
                          <a:effectLst/>
                          <a:latin typeface="Times New Roman" panose="02020603050405020304" pitchFamily="18" charset="0"/>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940" marR="319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104537"/>
                  </a:ext>
                </a:extLst>
              </a:tr>
            </a:tbl>
          </a:graphicData>
        </a:graphic>
      </p:graphicFrame>
    </p:spTree>
    <p:extLst>
      <p:ext uri="{BB962C8B-B14F-4D97-AF65-F5344CB8AC3E}">
        <p14:creationId xmlns:p14="http://schemas.microsoft.com/office/powerpoint/2010/main" val="123647623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917436" y="158109"/>
            <a:ext cx="6367283" cy="716437"/>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a:solidFill>
                  <a:srgbClr val="FF0000"/>
                </a:solidFill>
                <a:latin typeface="Times New Roman" panose="02020603050405020304" pitchFamily="18" charset="0"/>
                <a:cs typeface="Times New Roman" panose="02020603050405020304" pitchFamily="18" charset="0"/>
              </a:rPr>
              <a:t>HOẠT ĐỘNG 4: VẬN DỤNG</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5" name="Teardrop 4"/>
          <p:cNvSpPr/>
          <p:nvPr/>
        </p:nvSpPr>
        <p:spPr>
          <a:xfrm>
            <a:off x="609600" y="1381812"/>
            <a:ext cx="6095999" cy="5429839"/>
          </a:xfrm>
          <a:prstGeom prst="teardrop">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latin typeface="Times New Roman" panose="02020603050405020304" pitchFamily="18" charset="0"/>
                <a:cs typeface="Times New Roman" panose="02020603050405020304" pitchFamily="18" charset="0"/>
              </a:rPr>
              <a:t>Hãy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khoảng</a:t>
            </a:r>
            <a:r>
              <a:rPr lang="en-US" sz="3200" dirty="0">
                <a:latin typeface="Times New Roman" panose="02020603050405020304" pitchFamily="18" charset="0"/>
                <a:cs typeface="Times New Roman" panose="02020603050405020304" pitchFamily="18" charset="0"/>
              </a:rPr>
              <a:t> 200 </a:t>
            </a:r>
            <a:r>
              <a:rPr lang="en-US" sz="3200" dirty="0" err="1">
                <a:latin typeface="Times New Roman" panose="02020603050405020304" pitchFamily="18" charset="0"/>
                <a:cs typeface="Times New Roman" panose="02020603050405020304" pitchFamily="18" charset="0"/>
              </a:rPr>
              <a:t>chữ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niềm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vui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0482" y="1588730"/>
            <a:ext cx="4543197" cy="4791749"/>
          </a:xfrm>
          <a:prstGeom prst="rect">
            <a:avLst/>
          </a:prstGeom>
        </p:spPr>
      </p:pic>
    </p:spTree>
    <p:extLst>
      <p:ext uri="{BB962C8B-B14F-4D97-AF65-F5344CB8AC3E}">
        <p14:creationId xmlns:p14="http://schemas.microsoft.com/office/powerpoint/2010/main" val="292751848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ppt_w</p:attrName>
                                        </p:attrNameLst>
                                      </p:cBhvr>
                                      <p:tavLst>
                                        <p:tav tm="0">
                                          <p:val>
                                            <p:fltVal val="0"/>
                                          </p:val>
                                        </p:tav>
                                        <p:tav tm="100000">
                                          <p:val>
                                            <p:strVal val="#ppt_w"/>
                                          </p:val>
                                        </p:tav>
                                      </p:tavLst>
                                    </p:anim>
                                    <p:anim calcmode="lin" valueType="num">
                                      <p:cBhvr>
                                        <p:cTn id="19" dur="1000" fill="hold"/>
                                        <p:tgtEl>
                                          <p:spTgt spid="6"/>
                                        </p:tgtEl>
                                        <p:attrNameLst>
                                          <p:attrName>ppt_h</p:attrName>
                                        </p:attrNameLst>
                                      </p:cBhvr>
                                      <p:tavLst>
                                        <p:tav tm="0">
                                          <p:val>
                                            <p:fltVal val="0"/>
                                          </p:val>
                                        </p:tav>
                                        <p:tav tm="100000">
                                          <p:val>
                                            <p:strVal val="#ppt_h"/>
                                          </p:val>
                                        </p:tav>
                                      </p:tavLst>
                                    </p:anim>
                                    <p:anim calcmode="lin" valueType="num">
                                      <p:cBhvr>
                                        <p:cTn id="20" dur="1000" fill="hold"/>
                                        <p:tgtEl>
                                          <p:spTgt spid="6"/>
                                        </p:tgtEl>
                                        <p:attrNameLst>
                                          <p:attrName>style.rotation</p:attrName>
                                        </p:attrNameLst>
                                      </p:cBhvr>
                                      <p:tavLst>
                                        <p:tav tm="0">
                                          <p:val>
                                            <p:fltVal val="90"/>
                                          </p:val>
                                        </p:tav>
                                        <p:tav tm="100000">
                                          <p:val>
                                            <p:fltVal val="0"/>
                                          </p:val>
                                        </p:tav>
                                      </p:tavLst>
                                    </p:anim>
                                    <p:animEffect transition="in" filter="fade">
                                      <p:cBhvr>
                                        <p:cTn id="2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207391" y="150829"/>
            <a:ext cx="11642102" cy="6278251"/>
          </a:xfrm>
          <a:prstGeom prst="round2Same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Đoạn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văn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tham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khảo</a:t>
            </a:r>
            <a:r>
              <a:rPr lang="en-US" sz="3600" b="1" dirty="0">
                <a:solidFill>
                  <a:srgbClr val="FF0000"/>
                </a:solidFill>
                <a:latin typeface="Times New Roman" panose="02020603050405020304" pitchFamily="18" charset="0"/>
                <a:cs typeface="Times New Roman" panose="02020603050405020304" pitchFamily="18" charset="0"/>
              </a:rPr>
              <a:t> </a:t>
            </a:r>
            <a:endParaRPr lang="vi-VN" sz="3600" dirty="0">
              <a:solidFill>
                <a:srgbClr val="FF0000"/>
              </a:solidFill>
              <a:latin typeface="Times New Roman" panose="02020603050405020304" pitchFamily="18" charset="0"/>
              <a:cs typeface="Times New Roman" panose="02020603050405020304" pitchFamily="18" charset="0"/>
            </a:endParaRPr>
          </a:p>
          <a:p>
            <a:r>
              <a:rPr lang="en-US" sz="2800" dirty="0" err="1">
                <a:solidFill>
                  <a:schemeClr val="accent6">
                    <a:lumMod val="50000"/>
                  </a:schemeClr>
                </a:solidFill>
                <a:latin typeface="Times New Roman" panose="02020603050405020304" pitchFamily="18" charset="0"/>
                <a:cs typeface="Times New Roman" panose="02020603050405020304" pitchFamily="18" charset="0"/>
              </a:rPr>
              <a:t>Không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biết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có</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từ</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bao</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giờ</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chỉ</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biết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khi</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sinh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ra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đã</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cạnh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che</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chở</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cho</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gắn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bó</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với</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hàng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ngày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ở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quanh</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đó</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cây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cối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vầng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trăng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dòng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sông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trước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bông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hoa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nhỏ</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tiếng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chim</a:t>
            </a:r>
            <a:r>
              <a:rPr lang="en-US" sz="2800" dirty="0">
                <a:solidFill>
                  <a:schemeClr val="accent6">
                    <a:lumMod val="50000"/>
                  </a:schemeClr>
                </a:solidFill>
                <a:latin typeface="Times New Roman" panose="02020603050405020304" pitchFamily="18" charset="0"/>
                <a:cs typeface="Times New Roman" panose="02020603050405020304" pitchFamily="18" charset="0"/>
              </a:rPr>
              <a:t> ca,…</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Mối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quan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hệ</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giữa</a:t>
            </a:r>
            <a:r>
              <a:rPr lang="en-US" sz="2800" dirty="0">
                <a:solidFill>
                  <a:schemeClr val="accent6">
                    <a:lumMod val="50000"/>
                  </a:schemeClr>
                </a:solidFill>
                <a:latin typeface="Times New Roman" panose="02020603050405020304" pitchFamily="18" charset="0"/>
                <a:cs typeface="Times New Roman" panose="02020603050405020304" pitchFamily="18" charset="0"/>
              </a:rPr>
              <a:t> con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người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vô</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cùng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khăng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khít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gắn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bó</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bởi</a:t>
            </a:r>
            <a:r>
              <a:rPr lang="en-US" sz="2800" dirty="0">
                <a:solidFill>
                  <a:schemeClr val="accent6">
                    <a:lumMod val="50000"/>
                  </a:schemeClr>
                </a:solidFill>
                <a:latin typeface="Times New Roman" panose="02020603050405020304" pitchFamily="18" charset="0"/>
                <a:cs typeface="Times New Roman" panose="02020603050405020304" pitchFamily="18" charset="0"/>
              </a:rPr>
              <a:t> con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người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tìm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thấy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những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niềm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vui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quý</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giá</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khi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giao</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hoà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với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Chẳng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vậy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từ</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xưa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đến</a:t>
            </a:r>
            <a:r>
              <a:rPr lang="en-US" sz="2800" dirty="0">
                <a:solidFill>
                  <a:schemeClr val="accent6">
                    <a:lumMod val="50000"/>
                  </a:schemeClr>
                </a:solidFill>
                <a:latin typeface="Times New Roman" panose="02020603050405020304" pitchFamily="18" charset="0"/>
                <a:cs typeface="Times New Roman" panose="02020603050405020304" pitchFamily="18" charset="0"/>
              </a:rPr>
              <a:t> nay,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luôn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người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bạn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lớn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của</a:t>
            </a:r>
            <a:r>
              <a:rPr lang="en-US" sz="2800" dirty="0">
                <a:solidFill>
                  <a:schemeClr val="accent6">
                    <a:lumMod val="50000"/>
                  </a:schemeClr>
                </a:solidFill>
                <a:latin typeface="Times New Roman" panose="02020603050405020304" pitchFamily="18" charset="0"/>
                <a:cs typeface="Times New Roman" panose="02020603050405020304" pitchFamily="18" charset="0"/>
              </a:rPr>
              <a:t> con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người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Núi</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láng</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giềng</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chim</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bầu</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bạn</a:t>
            </a:r>
            <a:r>
              <a:rPr lang="en-US" sz="2800" i="1" dirty="0">
                <a:solidFill>
                  <a:schemeClr val="accent6">
                    <a:lumMod val="50000"/>
                  </a:schemeClr>
                </a:solidFill>
                <a:latin typeface="Times New Roman" panose="02020603050405020304" pitchFamily="18" charset="0"/>
                <a:cs typeface="Times New Roman" panose="02020603050405020304" pitchFamily="18" charset="0"/>
              </a:rPr>
              <a:t> -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Mây</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khách</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khứa</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nguyệt</a:t>
            </a:r>
            <a:r>
              <a:rPr lang="en-US" sz="2800" i="1" dirty="0">
                <a:solidFill>
                  <a:schemeClr val="accent6">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6">
                    <a:lumMod val="50000"/>
                  </a:schemeClr>
                </a:solidFill>
                <a:latin typeface="Times New Roman" panose="02020603050405020304" pitchFamily="18" charset="0"/>
                <a:cs typeface="Times New Roman" panose="02020603050405020304" pitchFamily="18" charset="0"/>
              </a:rPr>
              <a:t>anh</a:t>
            </a:r>
            <a:r>
              <a:rPr lang="en-US" sz="2800" i="1" dirty="0">
                <a:solidFill>
                  <a:schemeClr val="accent6">
                    <a:lumMod val="50000"/>
                  </a:schemeClr>
                </a:solidFill>
                <a:latin typeface="Times New Roman" panose="02020603050405020304" pitchFamily="18" charset="0"/>
                <a:cs typeface="Times New Roman" panose="02020603050405020304" pitchFamily="18" charset="0"/>
              </a:rPr>
              <a:t> tam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Nguyễn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Trãi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Tâm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hồn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chúng</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thật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bình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yên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khi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mỗi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ngày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mới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được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những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tia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nắng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mai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ấm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áp</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đánh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thức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được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những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tiếng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chim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líu</a:t>
            </a:r>
            <a:r>
              <a:rPr lang="en-US" sz="2800" dirty="0">
                <a:solidFill>
                  <a:schemeClr val="accent6">
                    <a:lumMod val="50000"/>
                  </a:schemeClr>
                </a:solidFill>
                <a:latin typeface="Times New Roman" panose="02020603050405020304" pitchFamily="18" charset="0"/>
                <a:cs typeface="Times New Roman" panose="02020603050405020304" pitchFamily="18" charset="0"/>
              </a:rPr>
              <a:t> lo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gọi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dậy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Bước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chân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ra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khu</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vườn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ngay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trước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hít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một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hơi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thật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sâu</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lồng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ngực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như</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căng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tràn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hương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thơm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của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muôn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hoa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endParaRPr lang="vi-VN" sz="2800"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44023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414779" y="84841"/>
            <a:ext cx="11519555" cy="6683604"/>
          </a:xfrm>
          <a:prstGeom prst="round2Same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Round Same Side Corner Rectangle 4"/>
          <p:cNvSpPr/>
          <p:nvPr/>
        </p:nvSpPr>
        <p:spPr>
          <a:xfrm>
            <a:off x="257666" y="0"/>
            <a:ext cx="11764651" cy="6768445"/>
          </a:xfrm>
          <a:prstGeom prst="round2Same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FF0000"/>
                </a:solidFill>
                <a:latin typeface="Times New Roman" panose="02020603050405020304" pitchFamily="18" charset="0"/>
                <a:cs typeface="Times New Roman" panose="02020603050405020304" pitchFamily="18" charset="0"/>
              </a:rPr>
              <a:t>Đoạn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tham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khảo</a:t>
            </a:r>
            <a:r>
              <a:rPr lang="en-US" sz="2800" b="1" dirty="0">
                <a:solidFill>
                  <a:srgbClr val="FF0000"/>
                </a:solidFill>
                <a:latin typeface="Times New Roman" panose="02020603050405020304" pitchFamily="18" charset="0"/>
                <a:cs typeface="Times New Roman" panose="02020603050405020304" pitchFamily="18" charset="0"/>
              </a:rPr>
              <a:t> </a:t>
            </a:r>
            <a:endParaRPr lang="vi-VN" sz="2800" dirty="0">
              <a:solidFill>
                <a:srgbClr val="FF0000"/>
              </a:solidFill>
              <a:latin typeface="Times New Roman" panose="02020603050405020304" pitchFamily="18" charset="0"/>
              <a:cs typeface="Times New Roman" panose="02020603050405020304" pitchFamily="18" charset="0"/>
            </a:endParaRPr>
          </a:p>
          <a:p>
            <a:r>
              <a:rPr lang="en-US" sz="2800" dirty="0" err="1">
                <a:solidFill>
                  <a:schemeClr val="accent6">
                    <a:lumMod val="50000"/>
                  </a:schemeClr>
                </a:solidFill>
                <a:latin typeface="Times New Roman" panose="02020603050405020304" pitchFamily="18" charset="0"/>
                <a:cs typeface="Times New Roman" panose="02020603050405020304" pitchFamily="18" charset="0"/>
              </a:rPr>
              <a:t>Những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lúc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mệt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mỏi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trong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cuộc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sống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vì</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vòng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xoay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công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việc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tìm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về</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giữa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chốn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bình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lặng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tâm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hồn</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như</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được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thanh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lọc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gột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rửa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bao</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muộn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phiền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Lòng</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sẽ</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thấy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nhẹ</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nhõm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thanh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thản</a:t>
            </a:r>
            <a:r>
              <a:rPr lang="en-US" sz="2800" dirty="0">
                <a:solidFill>
                  <a:schemeClr val="accent6">
                    <a:lumMod val="50000"/>
                  </a:schemeClr>
                </a:solidFill>
                <a:latin typeface="Times New Roman" panose="02020603050405020304" pitchFamily="18" charset="0"/>
                <a:cs typeface="Times New Roman" panose="02020603050405020304" pitchFamily="18" charset="0"/>
              </a:rPr>
              <a:t>, an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yên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như</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được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tiếp</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thêm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nguồn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năng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lượng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tươi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mới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Khi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mở</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rộng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mình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ra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đón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nhận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cảm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nhận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bằng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những</a:t>
            </a:r>
            <a:r>
              <a:rPr lang="en-US" sz="2800" dirty="0">
                <a:solidFill>
                  <a:schemeClr val="accent6">
                    <a:lumMod val="50000"/>
                  </a:schemeClr>
                </a:solidFill>
                <a:latin typeface="Times New Roman" panose="02020603050405020304" pitchFamily="18" charset="0"/>
                <a:cs typeface="Times New Roman" panose="02020603050405020304" pitchFamily="18" charset="0"/>
              </a:rPr>
              <a:t> rung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động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nơi</a:t>
            </a:r>
            <a:r>
              <a:rPr lang="en-US" sz="2800" dirty="0">
                <a:solidFill>
                  <a:schemeClr val="accent6">
                    <a:lumMod val="50000"/>
                  </a:schemeClr>
                </a:solidFill>
                <a:latin typeface="Times New Roman" panose="02020603050405020304" pitchFamily="18" charset="0"/>
                <a:cs typeface="Times New Roman" panose="02020603050405020304" pitchFamily="18" charset="0"/>
              </a:rPr>
              <a:t> con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tim</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sẽ</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tìm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thấy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những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món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quà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kì</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diệu</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ban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tặng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cho</a:t>
            </a:r>
            <a:r>
              <a:rPr lang="en-US" sz="2800" dirty="0">
                <a:solidFill>
                  <a:schemeClr val="accent6">
                    <a:lumMod val="50000"/>
                  </a:schemeClr>
                </a:solidFill>
                <a:latin typeface="Times New Roman" panose="02020603050405020304" pitchFamily="18" charset="0"/>
                <a:cs typeface="Times New Roman" panose="02020603050405020304" pitchFamily="18" charset="0"/>
              </a:rPr>
              <a:t> con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người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cũng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dạy</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bao</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bài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học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về</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sự</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chăm</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chỉ</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của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loài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ong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sự</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đoàn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kết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của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loài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kiến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về</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sức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mạnh</a:t>
            </a:r>
            <a:r>
              <a:rPr lang="en-US" sz="2800" dirty="0">
                <a:solidFill>
                  <a:schemeClr val="accent6">
                    <a:lumMod val="50000"/>
                  </a:schemeClr>
                </a:solidFill>
                <a:latin typeface="Times New Roman" panose="02020603050405020304" pitchFamily="18" charset="0"/>
                <a:cs typeface="Times New Roman" panose="02020603050405020304" pitchFamily="18" charset="0"/>
              </a:rPr>
              <a:t> phi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thường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vượt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khắc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nghiệt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của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cỏ</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dại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về</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cả</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sự</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bao</a:t>
            </a:r>
            <a:r>
              <a:rPr lang="en-US" sz="2800" dirty="0">
                <a:solidFill>
                  <a:schemeClr val="accent6">
                    <a:lumMod val="50000"/>
                  </a:schemeClr>
                </a:solidFill>
                <a:latin typeface="Times New Roman" panose="02020603050405020304" pitchFamily="18" charset="0"/>
                <a:cs typeface="Times New Roman" panose="02020603050405020304" pitchFamily="18" charset="0"/>
              </a:rPr>
              <a:t> dung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của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trước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bao</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tội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lỗi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của</a:t>
            </a:r>
            <a:r>
              <a:rPr lang="en-US" sz="2800" dirty="0">
                <a:solidFill>
                  <a:schemeClr val="accent6">
                    <a:lumMod val="50000"/>
                  </a:schemeClr>
                </a:solidFill>
                <a:latin typeface="Times New Roman" panose="02020603050405020304" pitchFamily="18" charset="0"/>
                <a:cs typeface="Times New Roman" panose="02020603050405020304" pitchFamily="18" charset="0"/>
              </a:rPr>
              <a:t> con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người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Mẹ</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vẫn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luôn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kiên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nhẫn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bình</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lặng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che</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chở</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vỗ</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về</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là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nơi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nương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náu</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cho</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sau</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những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mệt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mỏi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của</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cuộc</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sống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Mỗi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chúng</a:t>
            </a:r>
            <a:r>
              <a:rPr lang="en-US" sz="2800" dirty="0">
                <a:solidFill>
                  <a:schemeClr val="accent6">
                    <a:lumMod val="50000"/>
                  </a:schemeClr>
                </a:solidFill>
                <a:latin typeface="Times New Roman" panose="02020603050405020304" pitchFamily="18" charset="0"/>
                <a:cs typeface="Times New Roman" panose="02020603050405020304" pitchFamily="18" charset="0"/>
              </a:rPr>
              <a:t> ta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hãy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biết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ơn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hãy</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sống</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hoà</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hợp</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với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để</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thiên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nhiên</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mãi</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6">
                    <a:lumMod val="50000"/>
                  </a:schemeClr>
                </a:solidFill>
                <a:latin typeface="Times New Roman" panose="02020603050405020304" pitchFamily="18" charset="0"/>
                <a:cs typeface="Times New Roman" panose="02020603050405020304" pitchFamily="18" charset="0"/>
              </a:rPr>
              <a:t>đẹp</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endParaRPr lang="vi-VN" sz="2800"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93368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2328420" y="84842"/>
            <a:ext cx="6975835" cy="933254"/>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a:solidFill>
                  <a:srgbClr val="FF0000"/>
                </a:solidFill>
                <a:latin typeface="Times New Roman" panose="02020603050405020304" pitchFamily="18" charset="0"/>
                <a:cs typeface="Times New Roman" panose="02020603050405020304" pitchFamily="18" charset="0"/>
              </a:rPr>
              <a:t>HOẠT ĐỘNG 1: KHỞI ĐỘNG</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5" name="Flowchart: Terminator 4"/>
          <p:cNvSpPr/>
          <p:nvPr/>
        </p:nvSpPr>
        <p:spPr>
          <a:xfrm>
            <a:off x="499619" y="1150070"/>
            <a:ext cx="10633436" cy="820132"/>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vi-VN" sz="2800" b="1" dirty="0">
              <a:latin typeface="Times New Roman" panose="02020603050405020304" pitchFamily="18" charset="0"/>
              <a:cs typeface="Times New Roman" panose="02020603050405020304" pitchFamily="18" charset="0"/>
            </a:endParaRPr>
          </a:p>
          <a:p>
            <a:r>
              <a:rPr lang="vi-VN" sz="2800" b="1" dirty="0">
                <a:latin typeface="Times New Roman" panose="02020603050405020304" pitchFamily="18" charset="0"/>
                <a:cs typeface="Times New Roman" panose="02020603050405020304" pitchFamily="18" charset="0"/>
              </a:rPr>
              <a:t>PP trò chơi: Ai nhanh hơn? </a:t>
            </a:r>
            <a:r>
              <a:rPr lang="en-US" sz="2800" b="1" dirty="0">
                <a:latin typeface="Times New Roman" panose="02020603050405020304" pitchFamily="18" charset="0"/>
                <a:cs typeface="Times New Roman" panose="02020603050405020304" pitchFamily="18" charset="0"/>
              </a:rPr>
              <a:t>P</a:t>
            </a:r>
            <a:r>
              <a:rPr lang="vi-VN" sz="2800" b="1" dirty="0">
                <a:latin typeface="Times New Roman" panose="02020603050405020304" pitchFamily="18" charset="0"/>
                <a:cs typeface="Times New Roman" panose="02020603050405020304" pitchFamily="18" charset="0"/>
              </a:rPr>
              <a:t>hát hiện và sửa lại cho đúng:</a:t>
            </a:r>
            <a:endParaRPr lang="vi-VN" sz="2800" dirty="0">
              <a:effectLst/>
              <a:latin typeface="Times New Roman" panose="02020603050405020304" pitchFamily="18" charset="0"/>
              <a:cs typeface="Times New Roman" panose="02020603050405020304" pitchFamily="18" charset="0"/>
            </a:endParaRPr>
          </a:p>
          <a:p>
            <a:endParaRPr lang="vi-VN" sz="2800" dirty="0">
              <a:effectLst/>
              <a:latin typeface="Times New Roman" panose="02020603050405020304" pitchFamily="18" charset="0"/>
              <a:cs typeface="Times New Roman" panose="02020603050405020304" pitchFamily="18" charset="0"/>
            </a:endParaRP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168087" y="2121226"/>
            <a:ext cx="2638425" cy="4618939"/>
          </a:xfrm>
          <a:prstGeom prst="rect">
            <a:avLst/>
          </a:prstGeom>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3104365" y="2121226"/>
            <a:ext cx="2674266" cy="4618939"/>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6681" y="2121226"/>
            <a:ext cx="2661967" cy="4618939"/>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46037" y="2102176"/>
            <a:ext cx="2988297" cy="4739132"/>
          </a:xfrm>
          <a:prstGeom prst="rect">
            <a:avLst/>
          </a:prstGeom>
        </p:spPr>
      </p:pic>
    </p:spTree>
    <p:extLst>
      <p:ext uri="{BB962C8B-B14F-4D97-AF65-F5344CB8AC3E}">
        <p14:creationId xmlns:p14="http://schemas.microsoft.com/office/powerpoint/2010/main" val="38277234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par>
                                <p:cTn id="19" presetID="6" presetClass="entr" presetSubtype="16"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par>
                                <p:cTn id="22" presetID="6" presetClass="entr" presetSubtype="16"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circle(in)">
                                      <p:cBhvr>
                                        <p:cTn id="24" dur="2000"/>
                                        <p:tgtEl>
                                          <p:spTgt spid="8"/>
                                        </p:tgtEl>
                                      </p:cBhvr>
                                    </p:animEffect>
                                  </p:childTnLst>
                                </p:cTn>
                              </p:par>
                              <p:par>
                                <p:cTn id="25" presetID="6" presetClass="entr" presetSubtype="16"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ircle(in)">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828042" y="150829"/>
            <a:ext cx="4477731" cy="1055802"/>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800" b="1">
                <a:latin typeface="Times New Roman" panose="02020603050405020304" pitchFamily="18" charset="0"/>
                <a:cs typeface="Times New Roman" panose="02020603050405020304" pitchFamily="18" charset="0"/>
              </a:rPr>
              <a:t>HƯỚNG DẪN TỰ HỌC</a:t>
            </a:r>
            <a:endParaRPr lang="vi-VN" sz="2800">
              <a:latin typeface="Times New Roman" panose="02020603050405020304" pitchFamily="18" charset="0"/>
              <a:cs typeface="Times New Roman" panose="02020603050405020304" pitchFamily="18" charset="0"/>
            </a:endParaRPr>
          </a:p>
        </p:txBody>
      </p:sp>
      <p:sp>
        <p:nvSpPr>
          <p:cNvPr id="5" name="Hexagon 4"/>
          <p:cNvSpPr/>
          <p:nvPr/>
        </p:nvSpPr>
        <p:spPr>
          <a:xfrm>
            <a:off x="386498" y="1282045"/>
            <a:ext cx="10803118" cy="2809188"/>
          </a:xfrm>
          <a:prstGeom prst="hexagon">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BR" sz="2800" dirty="0">
                <a:solidFill>
                  <a:schemeClr val="accent6">
                    <a:lumMod val="50000"/>
                  </a:schemeClr>
                </a:solidFill>
                <a:latin typeface="Times New Roman" panose="02020603050405020304" pitchFamily="18" charset="0"/>
                <a:cs typeface="Times New Roman" panose="02020603050405020304" pitchFamily="18" charset="0"/>
              </a:rPr>
              <a:t>- Hoàn thiện các bài tập phần Thực hành Tiếng Việt.</a:t>
            </a:r>
            <a:endParaRPr lang="vi-VN" sz="2800" dirty="0">
              <a:solidFill>
                <a:schemeClr val="accent6">
                  <a:lumMod val="50000"/>
                </a:schemeClr>
              </a:solidFill>
              <a:latin typeface="Times New Roman" panose="02020603050405020304" pitchFamily="18" charset="0"/>
              <a:cs typeface="Times New Roman" panose="02020603050405020304" pitchFamily="18" charset="0"/>
            </a:endParaRPr>
          </a:p>
          <a:p>
            <a:pPr lvl="0"/>
            <a:r>
              <a:rPr lang="pt-BR" sz="2800" dirty="0">
                <a:solidFill>
                  <a:schemeClr val="accent6">
                    <a:lumMod val="50000"/>
                  </a:schemeClr>
                </a:solidFill>
                <a:latin typeface="Times New Roman" panose="02020603050405020304" pitchFamily="18" charset="0"/>
                <a:cs typeface="Times New Roman" panose="02020603050405020304" pitchFamily="18" charset="0"/>
              </a:rPr>
              <a:t> - Đọc lại các bài kiểm tra môn Ngữ văn, tìm và sửa các lỗi dùng từ trong các đoạn văn, bài văn đã viết.</a:t>
            </a:r>
            <a:endParaRPr lang="vi-VN" sz="2800" dirty="0">
              <a:solidFill>
                <a:schemeClr val="accent6">
                  <a:lumMod val="50000"/>
                </a:schemeClr>
              </a:solidFill>
              <a:latin typeface="Times New Roman" panose="02020603050405020304" pitchFamily="18" charset="0"/>
              <a:cs typeface="Times New Roman" panose="02020603050405020304" pitchFamily="18" charset="0"/>
            </a:endParaRPr>
          </a:p>
          <a:p>
            <a:pPr lvl="0"/>
            <a:r>
              <a:rPr lang="pt-BR" sz="2800" dirty="0">
                <a:solidFill>
                  <a:schemeClr val="accent6">
                    <a:lumMod val="50000"/>
                  </a:schemeClr>
                </a:solidFill>
                <a:latin typeface="Times New Roman" panose="02020603050405020304" pitchFamily="18" charset="0"/>
                <a:cs typeface="Times New Roman" panose="02020603050405020304" pitchFamily="18" charset="0"/>
              </a:rPr>
              <a:t>- Soạn bài Thực hành đọc mở rộng theo thể loại: Văn bản “</a:t>
            </a:r>
            <a:r>
              <a:rPr lang="pt-BR" sz="2800" b="1" i="1" dirty="0">
                <a:solidFill>
                  <a:schemeClr val="accent6">
                    <a:lumMod val="50000"/>
                  </a:schemeClr>
                </a:solidFill>
                <a:latin typeface="Times New Roman" panose="02020603050405020304" pitchFamily="18" charset="0"/>
                <a:cs typeface="Times New Roman" panose="02020603050405020304" pitchFamily="18" charset="0"/>
              </a:rPr>
              <a:t>Nắng đã hanh rồi” </a:t>
            </a:r>
            <a:r>
              <a:rPr lang="pt-BR" sz="2800" dirty="0">
                <a:solidFill>
                  <a:schemeClr val="accent6">
                    <a:lumMod val="50000"/>
                  </a:schemeClr>
                </a:solidFill>
                <a:latin typeface="Times New Roman" panose="02020603050405020304" pitchFamily="18" charset="0"/>
                <a:cs typeface="Times New Roman" panose="02020603050405020304" pitchFamily="18" charset="0"/>
              </a:rPr>
              <a:t>(Vũ Quần Phương)</a:t>
            </a:r>
            <a:endParaRPr lang="vi-VN" sz="2800"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38337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F003BCCC-31DD-B47F-A78C-8B1797CFD777}"/>
              </a:ext>
            </a:extLst>
          </p:cNvPr>
          <p:cNvGrpSpPr/>
          <p:nvPr/>
        </p:nvGrpSpPr>
        <p:grpSpPr>
          <a:xfrm>
            <a:off x="1206913" y="583292"/>
            <a:ext cx="9516037" cy="3967762"/>
            <a:chOff x="1786306" y="1021386"/>
            <a:chExt cx="14274056" cy="5951644"/>
          </a:xfrm>
        </p:grpSpPr>
        <p:grpSp>
          <p:nvGrpSpPr>
            <p:cNvPr id="3" name="Group 3"/>
            <p:cNvGrpSpPr/>
            <p:nvPr/>
          </p:nvGrpSpPr>
          <p:grpSpPr>
            <a:xfrm rot="-146663">
              <a:off x="1786306" y="1058246"/>
              <a:ext cx="14274056" cy="5914784"/>
              <a:chOff x="0" y="0"/>
              <a:chExt cx="11421411" cy="2788234"/>
            </a:xfrm>
            <a:solidFill>
              <a:srgbClr val="FDE5A4"/>
            </a:solidFill>
          </p:grpSpPr>
          <p:sp>
            <p:nvSpPr>
              <p:cNvPr id="4" name="Freeform 4"/>
              <p:cNvSpPr/>
              <p:nvPr/>
            </p:nvSpPr>
            <p:spPr>
              <a:xfrm>
                <a:off x="0" y="-4073"/>
                <a:ext cx="11427802" cy="2794837"/>
              </a:xfrm>
              <a:custGeom>
                <a:avLst/>
                <a:gdLst/>
                <a:ahLst/>
                <a:cxnLst/>
                <a:rect l="l" t="t" r="r" b="b"/>
                <a:pathLst>
                  <a:path w="11427802" h="2794837">
                    <a:moveTo>
                      <a:pt x="10800024" y="2740359"/>
                    </a:moveTo>
                    <a:cubicBezTo>
                      <a:pt x="10800024" y="2740359"/>
                      <a:pt x="10069150" y="2794837"/>
                      <a:pt x="8528318" y="2792216"/>
                    </a:cubicBezTo>
                    <a:cubicBezTo>
                      <a:pt x="4238092" y="2790053"/>
                      <a:pt x="1057074" y="2782229"/>
                      <a:pt x="1057074" y="2782229"/>
                    </a:cubicBezTo>
                    <a:cubicBezTo>
                      <a:pt x="812932" y="2773394"/>
                      <a:pt x="449110" y="2752164"/>
                      <a:pt x="282371" y="2693987"/>
                    </a:cubicBezTo>
                    <a:cubicBezTo>
                      <a:pt x="4469" y="2597023"/>
                      <a:pt x="0" y="2423744"/>
                      <a:pt x="0" y="1944697"/>
                    </a:cubicBezTo>
                    <a:lnTo>
                      <a:pt x="0" y="1944680"/>
                    </a:lnTo>
                    <a:cubicBezTo>
                      <a:pt x="8536" y="491230"/>
                      <a:pt x="0" y="345608"/>
                      <a:pt x="77597" y="223930"/>
                    </a:cubicBezTo>
                    <a:cubicBezTo>
                      <a:pt x="217372" y="4759"/>
                      <a:pt x="519255" y="4073"/>
                      <a:pt x="937909" y="4073"/>
                    </a:cubicBezTo>
                    <a:cubicBezTo>
                      <a:pt x="937909" y="4073"/>
                      <a:pt x="2437955" y="15681"/>
                      <a:pt x="6946367" y="7673"/>
                    </a:cubicBezTo>
                    <a:cubicBezTo>
                      <a:pt x="9850222" y="0"/>
                      <a:pt x="10566955" y="6979"/>
                      <a:pt x="10566955" y="6979"/>
                    </a:cubicBezTo>
                    <a:cubicBezTo>
                      <a:pt x="10935263" y="14458"/>
                      <a:pt x="11073523" y="42638"/>
                      <a:pt x="11271263" y="165219"/>
                    </a:cubicBezTo>
                    <a:cubicBezTo>
                      <a:pt x="11422280" y="258836"/>
                      <a:pt x="11427802" y="476157"/>
                      <a:pt x="11418662" y="1944680"/>
                    </a:cubicBezTo>
                    <a:lnTo>
                      <a:pt x="11418662" y="1944697"/>
                    </a:lnTo>
                    <a:cubicBezTo>
                      <a:pt x="11418660" y="2541710"/>
                      <a:pt x="11375877" y="2690297"/>
                      <a:pt x="10800024" y="2740359"/>
                    </a:cubicBezTo>
                    <a:close/>
                  </a:path>
                </a:pathLst>
              </a:custGeom>
              <a:grpFill/>
            </p:spPr>
          </p:sp>
        </p:grpSp>
        <p:sp>
          <p:nvSpPr>
            <p:cNvPr id="25" name="TextBox 24">
              <a:extLst>
                <a:ext uri="{FF2B5EF4-FFF2-40B4-BE49-F238E27FC236}">
                  <a16:creationId xmlns:a16="http://schemas.microsoft.com/office/drawing/2014/main" id="{BA8D0318-18B5-AD95-C798-F3D65EAC0BF5}"/>
                </a:ext>
              </a:extLst>
            </p:cNvPr>
            <p:cNvSpPr txBox="1"/>
            <p:nvPr/>
          </p:nvSpPr>
          <p:spPr>
            <a:xfrm rot="21424782">
              <a:off x="3182080" y="1021386"/>
              <a:ext cx="11811824" cy="5451300"/>
            </a:xfrm>
            <a:prstGeom prst="rect">
              <a:avLst/>
            </a:prstGeom>
            <a:noFill/>
          </p:spPr>
          <p:txBody>
            <a:bodyPr wrap="square">
              <a:spAutoFit/>
            </a:bodyPr>
            <a:lstStyle/>
            <a:p>
              <a:pPr algn="ctr">
                <a:lnSpc>
                  <a:spcPct val="150000"/>
                </a:lnSpc>
              </a:pPr>
              <a:r>
                <a:rPr lang="vi-VN" sz="5334" b="1">
                  <a:latin typeface="Arial" panose="020B0604020202020204" pitchFamily="34" charset="0"/>
                  <a:cs typeface="Arial" panose="020B0604020202020204" pitchFamily="34" charset="0"/>
                </a:rPr>
                <a:t>BÀI HỌC KẾT THÚC, CẢM ƠN CÁC EM </a:t>
              </a:r>
              <a:endParaRPr lang="en-US" sz="5334" b="1">
                <a:latin typeface="Arial" panose="020B0604020202020204" pitchFamily="34" charset="0"/>
                <a:cs typeface="Arial" panose="020B0604020202020204" pitchFamily="34" charset="0"/>
              </a:endParaRPr>
            </a:p>
            <a:p>
              <a:pPr algn="ctr">
                <a:lnSpc>
                  <a:spcPct val="150000"/>
                </a:lnSpc>
              </a:pPr>
              <a:r>
                <a:rPr lang="vi-VN" sz="5334" b="1">
                  <a:latin typeface="Arial" panose="020B0604020202020204" pitchFamily="34" charset="0"/>
                  <a:cs typeface="Arial" panose="020B0604020202020204" pitchFamily="34" charset="0"/>
                </a:rPr>
                <a:t>ĐÃ LẮNG NGHE!</a:t>
              </a:r>
            </a:p>
          </p:txBody>
        </p:sp>
      </p:grpSp>
      <p:pic>
        <p:nvPicPr>
          <p:cNvPr id="2" name="Picture 2"/>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4358581" y="4497668"/>
            <a:ext cx="3008743" cy="2079794"/>
          </a:xfrm>
          <a:prstGeom prst="rect">
            <a:avLst/>
          </a:prstGeom>
        </p:spPr>
      </p:pic>
      <p:pic>
        <p:nvPicPr>
          <p:cNvPr id="13" name="Picture 13"/>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rot="3695158">
            <a:off x="986873" y="2754889"/>
            <a:ext cx="355921" cy="344919"/>
          </a:xfrm>
          <a:prstGeom prst="rect">
            <a:avLst/>
          </a:prstGeom>
        </p:spPr>
      </p:pic>
      <p:pic>
        <p:nvPicPr>
          <p:cNvPr id="14" name="Picture 14"/>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rot="-5780729">
            <a:off x="9973544" y="5946449"/>
            <a:ext cx="218109" cy="211368"/>
          </a:xfrm>
          <a:prstGeom prst="rect">
            <a:avLst/>
          </a:prstGeom>
        </p:spPr>
      </p:pic>
      <p:pic>
        <p:nvPicPr>
          <p:cNvPr id="15" name="Picture 15"/>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a:fillRect/>
          </a:stretch>
        </p:blipFill>
        <p:spPr>
          <a:xfrm rot="-5780729">
            <a:off x="9856454" y="1781983"/>
            <a:ext cx="218109" cy="211368"/>
          </a:xfrm>
          <a:prstGeom prst="rect">
            <a:avLst/>
          </a:prstGeom>
        </p:spPr>
      </p:pic>
      <p:pic>
        <p:nvPicPr>
          <p:cNvPr id="16" name="Picture 16"/>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p:blipFill>
        <p:spPr>
          <a:xfrm rot="714461">
            <a:off x="1977699" y="401252"/>
            <a:ext cx="252558" cy="244751"/>
          </a:xfrm>
          <a:prstGeom prst="rect">
            <a:avLst/>
          </a:prstGeom>
        </p:spPr>
      </p:pic>
      <p:pic>
        <p:nvPicPr>
          <p:cNvPr id="17" name="Picture 17"/>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p:blipFill>
        <p:spPr>
          <a:xfrm rot="-820620">
            <a:off x="8674405" y="3921104"/>
            <a:ext cx="333979" cy="323657"/>
          </a:xfrm>
          <a:prstGeom prst="rect">
            <a:avLst/>
          </a:prstGeom>
        </p:spPr>
      </p:pic>
      <p:pic>
        <p:nvPicPr>
          <p:cNvPr id="18" name="Picture 18"/>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p:blipFill>
        <p:spPr>
          <a:xfrm rot="-1154097">
            <a:off x="2168434" y="5690078"/>
            <a:ext cx="334046" cy="323721"/>
          </a:xfrm>
          <a:prstGeom prst="rect">
            <a:avLst/>
          </a:prstGeom>
        </p:spPr>
      </p:pic>
      <p:pic>
        <p:nvPicPr>
          <p:cNvPr id="19" name="Picture 19"/>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rcRect/>
          <a:stretch>
            <a:fillRect/>
          </a:stretch>
        </p:blipFill>
        <p:spPr>
          <a:xfrm rot="-1108428">
            <a:off x="5706399" y="455391"/>
            <a:ext cx="517067" cy="169222"/>
          </a:xfrm>
          <a:prstGeom prst="rect">
            <a:avLst/>
          </a:prstGeom>
        </p:spPr>
      </p:pic>
      <p:pic>
        <p:nvPicPr>
          <p:cNvPr id="20" name="Picture 20"/>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rcRect/>
          <a:stretch>
            <a:fillRect/>
          </a:stretch>
        </p:blipFill>
        <p:spPr>
          <a:xfrm rot="-2700000">
            <a:off x="2656225" y="3246562"/>
            <a:ext cx="529900" cy="529900"/>
          </a:xfrm>
          <a:prstGeom prst="rect">
            <a:avLst/>
          </a:prstGeom>
        </p:spPr>
      </p:pic>
      <p:grpSp>
        <p:nvGrpSpPr>
          <p:cNvPr id="21" name="Group 21"/>
          <p:cNvGrpSpPr>
            <a:grpSpLocks noChangeAspect="1"/>
          </p:cNvGrpSpPr>
          <p:nvPr/>
        </p:nvGrpSpPr>
        <p:grpSpPr>
          <a:xfrm rot="-3244736">
            <a:off x="10950705" y="3437232"/>
            <a:ext cx="332403" cy="287861"/>
            <a:chOff x="0" y="0"/>
            <a:chExt cx="6350000" cy="5499100"/>
          </a:xfrm>
        </p:grpSpPr>
        <p:sp>
          <p:nvSpPr>
            <p:cNvPr id="22" name="Freeform 22"/>
            <p:cNvSpPr/>
            <p:nvPr/>
          </p:nvSpPr>
          <p:spPr>
            <a:xfrm>
              <a:off x="0" y="0"/>
              <a:ext cx="6350000" cy="5499100"/>
            </a:xfrm>
            <a:custGeom>
              <a:avLst/>
              <a:gdLst/>
              <a:ahLst/>
              <a:cxnLst/>
              <a:rect l="l" t="t" r="r" b="b"/>
              <a:pathLst>
                <a:path w="6350000" h="5499100">
                  <a:moveTo>
                    <a:pt x="0" y="5499100"/>
                  </a:moveTo>
                  <a:lnTo>
                    <a:pt x="3175000" y="0"/>
                  </a:lnTo>
                  <a:lnTo>
                    <a:pt x="6350000" y="5499100"/>
                  </a:lnTo>
                  <a:lnTo>
                    <a:pt x="0" y="5499100"/>
                  </a:lnTo>
                  <a:close/>
                </a:path>
              </a:pathLst>
            </a:custGeom>
            <a:solidFill>
              <a:srgbClr val="F6C496"/>
            </a:solidFill>
          </p:spPr>
        </p:sp>
      </p:grpSp>
      <p:pic>
        <p:nvPicPr>
          <p:cNvPr id="23" name="Picture 23"/>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rId15"/>
              </a:ext>
            </a:extLst>
          </a:blip>
          <a:srcRect l="33272" t="32416"/>
          <a:stretch>
            <a:fillRect/>
          </a:stretch>
        </p:blipFill>
        <p:spPr>
          <a:xfrm rot="9919327">
            <a:off x="4093394" y="4207484"/>
            <a:ext cx="352817" cy="343049"/>
          </a:xfrm>
          <a:prstGeom prst="rect">
            <a:avLst/>
          </a:prstGeom>
        </p:spPr>
      </p:pic>
      <p:pic>
        <p:nvPicPr>
          <p:cNvPr id="24" name="Picture 24"/>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xmlns="" r:embed="rId15"/>
              </a:ext>
            </a:extLst>
          </a:blip>
          <a:srcRect l="33272" t="32416"/>
          <a:stretch>
            <a:fillRect/>
          </a:stretch>
        </p:blipFill>
        <p:spPr>
          <a:xfrm rot="9226163" flipH="1" flipV="1">
            <a:off x="7715818" y="5144300"/>
            <a:ext cx="373472" cy="363133"/>
          </a:xfrm>
          <a:prstGeom prst="rect">
            <a:avLst/>
          </a:prstGeom>
        </p:spPr>
      </p:pic>
    </p:spTree>
    <p:extLst>
      <p:ext uri="{BB962C8B-B14F-4D97-AF65-F5344CB8AC3E}">
        <p14:creationId xmlns:p14="http://schemas.microsoft.com/office/powerpoint/2010/main" val="589555927"/>
      </p:ext>
    </p:extLst>
  </p:cSld>
  <p:clrMapOvr>
    <a:masterClrMapping/>
  </p:clrMapOvr>
  <p:transition spd="med">
    <p:split orient="ver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555422" y="63804"/>
            <a:ext cx="8832915" cy="867266"/>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a:solidFill>
                  <a:srgbClr val="FF0000"/>
                </a:solidFill>
                <a:latin typeface="Times New Roman" panose="02020603050405020304" pitchFamily="18" charset="0"/>
                <a:cs typeface="Times New Roman" panose="02020603050405020304" pitchFamily="18" charset="0"/>
              </a:rPr>
              <a:t>HOẠT ĐỘNG 2: HÌNH THÀNH KIẾN THỨC</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3" name="Flowchart: Terminator 2"/>
          <p:cNvSpPr/>
          <p:nvPr/>
        </p:nvSpPr>
        <p:spPr>
          <a:xfrm>
            <a:off x="1401418" y="1020278"/>
            <a:ext cx="9359626" cy="770021"/>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latin typeface="Times New Roman" panose="02020603050405020304" pitchFamily="18" charset="0"/>
                <a:cs typeface="Times New Roman" panose="02020603050405020304" pitchFamily="18" charset="0"/>
              </a:rPr>
              <a:t>Làm việc cặp đôi để hoàn thành Phiếu học tập số 1</a:t>
            </a:r>
            <a:endParaRPr lang="vi-VN"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36466701"/>
              </p:ext>
            </p:extLst>
          </p:nvPr>
        </p:nvGraphicFramePr>
        <p:xfrm>
          <a:off x="156881" y="1879507"/>
          <a:ext cx="11848700" cy="4907280"/>
        </p:xfrm>
        <a:graphic>
          <a:graphicData uri="http://schemas.openxmlformats.org/drawingml/2006/table">
            <a:tbl>
              <a:tblPr firstRow="1" firstCol="1" bandRow="1">
                <a:tableStyleId>{5C22544A-7EE6-4342-B048-85BDC9FD1C3A}</a:tableStyleId>
              </a:tblPr>
              <a:tblGrid>
                <a:gridCol w="8900492">
                  <a:extLst>
                    <a:ext uri="{9D8B030D-6E8A-4147-A177-3AD203B41FA5}">
                      <a16:colId xmlns:a16="http://schemas.microsoft.com/office/drawing/2014/main" val="1428715490"/>
                    </a:ext>
                  </a:extLst>
                </a:gridCol>
                <a:gridCol w="1328286">
                  <a:extLst>
                    <a:ext uri="{9D8B030D-6E8A-4147-A177-3AD203B41FA5}">
                      <a16:colId xmlns:a16="http://schemas.microsoft.com/office/drawing/2014/main" val="3341284868"/>
                    </a:ext>
                  </a:extLst>
                </a:gridCol>
                <a:gridCol w="1619922">
                  <a:extLst>
                    <a:ext uri="{9D8B030D-6E8A-4147-A177-3AD203B41FA5}">
                      <a16:colId xmlns:a16="http://schemas.microsoft.com/office/drawing/2014/main" val="2593902069"/>
                    </a:ext>
                  </a:extLst>
                </a:gridCol>
              </a:tblGrid>
              <a:tr h="0">
                <a:tc>
                  <a:txBody>
                    <a:bodyPr/>
                    <a:lstStyle/>
                    <a:p>
                      <a:pPr algn="ctr">
                        <a:lnSpc>
                          <a:spcPct val="115000"/>
                        </a:lnSpc>
                        <a:spcBef>
                          <a:spcPts val="600"/>
                        </a:spcBef>
                        <a:spcAft>
                          <a:spcPts val="600"/>
                        </a:spcAft>
                        <a:tabLst>
                          <a:tab pos="1386840" algn="l"/>
                        </a:tabLst>
                      </a:pPr>
                      <a:r>
                        <a:rPr lang="en-US" sz="2800" dirty="0" err="1">
                          <a:solidFill>
                            <a:srgbClr val="FF0000"/>
                          </a:solidFill>
                          <a:effectLst/>
                          <a:latin typeface="Times New Roman" panose="02020603050405020304" pitchFamily="18" charset="0"/>
                          <a:cs typeface="Times New Roman" panose="02020603050405020304" pitchFamily="18" charset="0"/>
                        </a:rPr>
                        <a:t>Câu</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văn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chứa</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lỗi</a:t>
                      </a:r>
                      <a:endParaRPr lang="vi-VN"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2800" dirty="0" err="1">
                          <a:solidFill>
                            <a:srgbClr val="FF0000"/>
                          </a:solidFill>
                          <a:effectLst/>
                          <a:latin typeface="Times New Roman" panose="02020603050405020304" pitchFamily="18" charset="0"/>
                          <a:cs typeface="Times New Roman" panose="02020603050405020304" pitchFamily="18" charset="0"/>
                        </a:rPr>
                        <a:t>Lỗi</a:t>
                      </a:r>
                      <a:endParaRPr lang="vi-VN"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tabLst>
                          <a:tab pos="1386840" algn="l"/>
                        </a:tabLst>
                      </a:pPr>
                      <a:r>
                        <a:rPr lang="en-US" sz="2800" dirty="0" err="1">
                          <a:solidFill>
                            <a:srgbClr val="FF0000"/>
                          </a:solidFill>
                          <a:effectLst/>
                          <a:latin typeface="Times New Roman" panose="02020603050405020304" pitchFamily="18" charset="0"/>
                          <a:cs typeface="Times New Roman" panose="02020603050405020304" pitchFamily="18" charset="0"/>
                        </a:rPr>
                        <a:t>Sửa</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lại</a:t>
                      </a:r>
                      <a:endParaRPr lang="vi-VN"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42828130"/>
                  </a:ext>
                </a:extLst>
              </a:tr>
              <a:tr h="0">
                <a:tc>
                  <a:txBody>
                    <a:bodyPr/>
                    <a:lstStyle/>
                    <a:p>
                      <a:pPr>
                        <a:lnSpc>
                          <a:spcPct val="115000"/>
                        </a:lnSpc>
                        <a:spcBef>
                          <a:spcPts val="600"/>
                        </a:spcBef>
                        <a:spcAft>
                          <a:spcPts val="600"/>
                        </a:spcAft>
                        <a:tabLst>
                          <a:tab pos="1386840" algn="l"/>
                        </a:tabLst>
                      </a:pP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1.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Đó</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là</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một</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khung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cảnh</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buổi</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chiều</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thu</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vô</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cùng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lãng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mạng</a:t>
                      </a:r>
                      <a:endParaRPr lang="vi-VN" sz="2800" b="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2800" dirty="0">
                          <a:effectLst/>
                          <a:latin typeface="Times New Roman" panose="02020603050405020304" pitchFamily="18" charset="0"/>
                          <a:cs typeface="Times New Roman" panose="02020603050405020304" pitchFamily="18" charset="0"/>
                        </a:rPr>
                        <a:t> </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600"/>
                        </a:spcBef>
                        <a:spcAft>
                          <a:spcPts val="600"/>
                        </a:spcAft>
                        <a:tabLst>
                          <a:tab pos="1386840" algn="l"/>
                        </a:tabLst>
                      </a:pPr>
                      <a:r>
                        <a:rPr lang="en-US" sz="2800" dirty="0">
                          <a:effectLst/>
                          <a:latin typeface="Times New Roman" panose="02020603050405020304" pitchFamily="18" charset="0"/>
                          <a:cs typeface="Times New Roman" panose="02020603050405020304" pitchFamily="18" charset="0"/>
                        </a:rPr>
                        <a:t> </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6272936"/>
                  </a:ext>
                </a:extLst>
              </a:tr>
              <a:tr h="0">
                <a:tc>
                  <a:txBody>
                    <a:bodyPr/>
                    <a:lstStyle/>
                    <a:p>
                      <a:pPr>
                        <a:lnSpc>
                          <a:spcPct val="115000"/>
                        </a:lnSpc>
                        <a:spcBef>
                          <a:spcPts val="600"/>
                        </a:spcBef>
                        <a:spcAft>
                          <a:spcPts val="600"/>
                        </a:spcAft>
                        <a:tabLst>
                          <a:tab pos="1386840" algn="l"/>
                        </a:tabLst>
                      </a:pP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2.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Lượng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mưa</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năm</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nay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kéo</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dài</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đã</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gây</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nhiều</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thiệt</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hại</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cho</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mùa</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màng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a:t>
                      </a:r>
                      <a:endParaRPr lang="vi-VN" sz="2800" b="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 </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 </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951727"/>
                  </a:ext>
                </a:extLst>
              </a:tr>
              <a:tr h="0">
                <a:tc>
                  <a:txBody>
                    <a:bodyPr/>
                    <a:lstStyle/>
                    <a:p>
                      <a:pPr>
                        <a:lnSpc>
                          <a:spcPct val="115000"/>
                        </a:lnSpc>
                        <a:spcBef>
                          <a:spcPts val="600"/>
                        </a:spcBef>
                        <a:spcAft>
                          <a:spcPts val="600"/>
                        </a:spcAft>
                        <a:tabLst>
                          <a:tab pos="1386840" algn="l"/>
                        </a:tabLst>
                      </a:pP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3.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Lớp</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trẻ</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chúng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ta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là</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niềm</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hi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vọng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đất</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nước</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Việt</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Nam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hàng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ngàn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năm</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văn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hiến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a:t>
                      </a:r>
                      <a:endParaRPr lang="vi-VN" sz="2800" b="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 </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 </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2554940"/>
                  </a:ext>
                </a:extLst>
              </a:tr>
              <a:tr h="0">
                <a:tc>
                  <a:txBody>
                    <a:bodyPr/>
                    <a:lstStyle/>
                    <a:p>
                      <a:pPr>
                        <a:lnSpc>
                          <a:spcPct val="115000"/>
                        </a:lnSpc>
                        <a:spcBef>
                          <a:spcPts val="600"/>
                        </a:spcBef>
                        <a:spcAft>
                          <a:spcPts val="600"/>
                        </a:spcAft>
                      </a:pP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4.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Bài</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hát</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nói</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Hương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Sơn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phong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cảnh</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(Chu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Mạnh</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Trinh)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đã</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vẽ</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nên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bức</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tranh</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cảnh</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sắc</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thiên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nhiên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hết</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sức</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là</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tươi</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đẹp</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a:t>
                      </a:r>
                      <a:endParaRPr lang="vi-VN" sz="2800" b="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 </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 </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2829684"/>
                  </a:ext>
                </a:extLst>
              </a:tr>
              <a:tr h="0">
                <a:tc>
                  <a:txBody>
                    <a:bodyPr/>
                    <a:lstStyle/>
                    <a:p>
                      <a:pPr>
                        <a:lnSpc>
                          <a:spcPct val="115000"/>
                        </a:lnSpc>
                        <a:spcBef>
                          <a:spcPts val="600"/>
                        </a:spcBef>
                        <a:spcAft>
                          <a:spcPts val="600"/>
                        </a:spcAft>
                        <a:tabLst>
                          <a:tab pos="1386840" algn="l"/>
                        </a:tabLst>
                      </a:pP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5.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Truyện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thần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thoại</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có</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rất</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nhiều</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yếu</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tố</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tưởng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tượng</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kì</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thú</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nên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em</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rất</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thích</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đọc</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truyện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thần</a:t>
                      </a:r>
                      <a:r>
                        <a:rPr lang="en-US" sz="2800" b="0" dirty="0">
                          <a:solidFill>
                            <a:schemeClr val="accent6">
                              <a:lumMod val="50000"/>
                            </a:schemeClr>
                          </a:solidFill>
                          <a:effectLst/>
                          <a:latin typeface="Times New Roman" panose="02020603050405020304" pitchFamily="18" charset="0"/>
                          <a:cs typeface="Times New Roman" panose="02020603050405020304" pitchFamily="18" charset="0"/>
                        </a:rPr>
                        <a:t> </a:t>
                      </a:r>
                      <a:r>
                        <a:rPr lang="en-US" sz="2800" b="0" dirty="0" err="1">
                          <a:solidFill>
                            <a:schemeClr val="accent6">
                              <a:lumMod val="50000"/>
                            </a:schemeClr>
                          </a:solidFill>
                          <a:effectLst/>
                          <a:latin typeface="Times New Roman" panose="02020603050405020304" pitchFamily="18" charset="0"/>
                          <a:cs typeface="Times New Roman" panose="02020603050405020304" pitchFamily="18" charset="0"/>
                        </a:rPr>
                        <a:t>thoại</a:t>
                      </a:r>
                      <a:endParaRPr lang="vi-VN" sz="2800" b="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tabLst>
                          <a:tab pos="1386840" algn="l"/>
                        </a:tabLst>
                      </a:pPr>
                      <a:r>
                        <a:rPr lang="en-US" sz="2800">
                          <a:effectLst/>
                          <a:latin typeface="Times New Roman" panose="02020603050405020304" pitchFamily="18" charset="0"/>
                          <a:cs typeface="Times New Roman" panose="02020603050405020304" pitchFamily="18" charset="0"/>
                        </a:rPr>
                        <a:t> </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600"/>
                        </a:spcBef>
                        <a:spcAft>
                          <a:spcPts val="600"/>
                        </a:spcAft>
                        <a:tabLst>
                          <a:tab pos="1386840" algn="l"/>
                        </a:tabLst>
                      </a:pPr>
                      <a:r>
                        <a:rPr lang="en-US" sz="2800" dirty="0">
                          <a:effectLst/>
                          <a:latin typeface="Times New Roman" panose="02020603050405020304" pitchFamily="18" charset="0"/>
                          <a:cs typeface="Times New Roman" panose="02020603050405020304" pitchFamily="18" charset="0"/>
                        </a:rPr>
                        <a:t> </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563506"/>
                  </a:ext>
                </a:extLst>
              </a:tr>
            </a:tbl>
          </a:graphicData>
        </a:graphic>
      </p:graphicFrame>
    </p:spTree>
    <p:extLst>
      <p:ext uri="{BB962C8B-B14F-4D97-AF65-F5344CB8AC3E}">
        <p14:creationId xmlns:p14="http://schemas.microsoft.com/office/powerpoint/2010/main" val="158833568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9883" y="96253"/>
            <a:ext cx="6631806" cy="64489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a:solidFill>
                  <a:srgbClr val="0070C0"/>
                </a:solidFill>
                <a:latin typeface="Times New Roman" panose="02020603050405020304" pitchFamily="18" charset="0"/>
                <a:cs typeface="Times New Roman" panose="02020603050405020304" pitchFamily="18" charset="0"/>
              </a:rPr>
              <a:t>I. Lý thuyết về tri thức tiếng Việt</a:t>
            </a:r>
            <a:endParaRPr lang="vi-VN" sz="3200">
              <a:solidFill>
                <a:srgbClr val="0070C0"/>
              </a:solidFill>
              <a:latin typeface="Times New Roman" panose="02020603050405020304" pitchFamily="18" charset="0"/>
              <a:cs typeface="Times New Roman" panose="02020603050405020304" pitchFamily="18" charset="0"/>
            </a:endParaRPr>
          </a:p>
        </p:txBody>
      </p:sp>
      <p:sp>
        <p:nvSpPr>
          <p:cNvPr id="3" name="Flowchart: Delay 2"/>
          <p:cNvSpPr/>
          <p:nvPr/>
        </p:nvSpPr>
        <p:spPr>
          <a:xfrm>
            <a:off x="416561" y="1560980"/>
            <a:ext cx="3414032" cy="3388092"/>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T</a:t>
            </a:r>
            <a:r>
              <a:rPr lang="vi-VN" sz="3200" dirty="0">
                <a:latin typeface="Times New Roman" panose="02020603050405020304" pitchFamily="18" charset="0"/>
                <a:cs typeface="Times New Roman" panose="02020603050405020304" pitchFamily="18" charset="0"/>
              </a:rPr>
              <a:t>hảo luận và hoàn thành Phiếu học tập 01 trong 05 phút.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592" y="1560980"/>
            <a:ext cx="3061097" cy="2890672"/>
          </a:xfrm>
          <a:prstGeom prst="rect">
            <a:avLst/>
          </a:prstGeom>
        </p:spPr>
      </p:pic>
      <p:sp>
        <p:nvSpPr>
          <p:cNvPr id="5" name="Flowchart: Delay 4"/>
          <p:cNvSpPr/>
          <p:nvPr/>
        </p:nvSpPr>
        <p:spPr>
          <a:xfrm>
            <a:off x="6994689" y="1574276"/>
            <a:ext cx="4939645" cy="3374796"/>
          </a:xfrm>
          <a:prstGeom prst="flowChartDelay">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vi-VN" sz="3200">
                <a:latin typeface="Times New Roman" panose="02020603050405020304" pitchFamily="18" charset="0"/>
                <a:cs typeface="Times New Roman" panose="02020603050405020304" pitchFamily="18" charset="0"/>
              </a:rPr>
              <a:t>Qua phân tích các ví dụ, dựa vào phần Tri thức Ngữ văn (trang 64), em hãy khái quát những lỗi hay gặp khi sử dụng từ.</a:t>
            </a:r>
          </a:p>
        </p:txBody>
      </p:sp>
    </p:spTree>
    <p:extLst>
      <p:ext uri="{BB962C8B-B14F-4D97-AF65-F5344CB8AC3E}">
        <p14:creationId xmlns:p14="http://schemas.microsoft.com/office/powerpoint/2010/main" val="25083387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272618" y="36921"/>
            <a:ext cx="8465270" cy="631597"/>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latin typeface="Times New Roman" panose="02020603050405020304" pitchFamily="18" charset="0"/>
                <a:cs typeface="Times New Roman" panose="02020603050405020304" pitchFamily="18" charset="0"/>
              </a:rPr>
              <a:t>Một số lỗi dùng từ hay gặp và cách sửa</a:t>
            </a:r>
            <a:endParaRPr lang="vi-VN"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80928947"/>
              </p:ext>
            </p:extLst>
          </p:nvPr>
        </p:nvGraphicFramePr>
        <p:xfrm>
          <a:off x="160256" y="839796"/>
          <a:ext cx="11887199" cy="3873039"/>
        </p:xfrm>
        <a:graphic>
          <a:graphicData uri="http://schemas.openxmlformats.org/drawingml/2006/table">
            <a:tbl>
              <a:tblPr firstRow="1" firstCol="1" bandRow="1">
                <a:tableStyleId>{5C22544A-7EE6-4342-B048-85BDC9FD1C3A}</a:tableStyleId>
              </a:tblPr>
              <a:tblGrid>
                <a:gridCol w="5146004">
                  <a:extLst>
                    <a:ext uri="{9D8B030D-6E8A-4147-A177-3AD203B41FA5}">
                      <a16:colId xmlns:a16="http://schemas.microsoft.com/office/drawing/2014/main" val="2597421288"/>
                    </a:ext>
                  </a:extLst>
                </a:gridCol>
                <a:gridCol w="6741195">
                  <a:extLst>
                    <a:ext uri="{9D8B030D-6E8A-4147-A177-3AD203B41FA5}">
                      <a16:colId xmlns:a16="http://schemas.microsoft.com/office/drawing/2014/main" val="3477470049"/>
                    </a:ext>
                  </a:extLst>
                </a:gridCol>
              </a:tblGrid>
              <a:tr h="165213">
                <a:tc>
                  <a:txBody>
                    <a:bodyPr/>
                    <a:lstStyle/>
                    <a:p>
                      <a:pPr algn="ctr">
                        <a:lnSpc>
                          <a:spcPct val="115000"/>
                        </a:lnSpc>
                        <a:spcBef>
                          <a:spcPts val="600"/>
                        </a:spcBef>
                        <a:spcAft>
                          <a:spcPts val="600"/>
                        </a:spcAft>
                      </a:pPr>
                      <a:r>
                        <a:rPr lang="en-US" sz="2800" dirty="0" err="1">
                          <a:solidFill>
                            <a:srgbClr val="00B050"/>
                          </a:solidFill>
                          <a:effectLst/>
                          <a:latin typeface="Times New Roman" panose="02020603050405020304" pitchFamily="18" charset="0"/>
                          <a:cs typeface="Times New Roman" panose="02020603050405020304" pitchFamily="18" charset="0"/>
                        </a:rPr>
                        <a:t>Lỗi</a:t>
                      </a:r>
                      <a:r>
                        <a:rPr lang="en-US" sz="2800" dirty="0">
                          <a:solidFill>
                            <a:srgbClr val="00B050"/>
                          </a:solidFill>
                          <a:effectLst/>
                          <a:latin typeface="Times New Roman" panose="02020603050405020304" pitchFamily="18" charset="0"/>
                          <a:cs typeface="Times New Roman" panose="02020603050405020304" pitchFamily="18" charset="0"/>
                        </a:rPr>
                        <a:t> </a:t>
                      </a:r>
                      <a:r>
                        <a:rPr lang="en-US" sz="2800" dirty="0" err="1">
                          <a:solidFill>
                            <a:srgbClr val="00B050"/>
                          </a:solidFill>
                          <a:effectLst/>
                          <a:latin typeface="Times New Roman" panose="02020603050405020304" pitchFamily="18" charset="0"/>
                          <a:cs typeface="Times New Roman" panose="02020603050405020304" pitchFamily="18" charset="0"/>
                        </a:rPr>
                        <a:t>dùng</a:t>
                      </a:r>
                      <a:r>
                        <a:rPr lang="en-US" sz="2800" dirty="0">
                          <a:solidFill>
                            <a:srgbClr val="00B050"/>
                          </a:solidFill>
                          <a:effectLst/>
                          <a:latin typeface="Times New Roman" panose="02020603050405020304" pitchFamily="18" charset="0"/>
                          <a:cs typeface="Times New Roman" panose="02020603050405020304" pitchFamily="18" charset="0"/>
                        </a:rPr>
                        <a:t> </a:t>
                      </a:r>
                      <a:r>
                        <a:rPr lang="en-US" sz="2800" dirty="0" err="1">
                          <a:solidFill>
                            <a:srgbClr val="00B050"/>
                          </a:solidFill>
                          <a:effectLst/>
                          <a:latin typeface="Times New Roman" panose="02020603050405020304" pitchFamily="18" charset="0"/>
                          <a:cs typeface="Times New Roman" panose="02020603050405020304" pitchFamily="18" charset="0"/>
                        </a:rPr>
                        <a:t>từ</a:t>
                      </a:r>
                      <a:endParaRPr lang="vi-VN" sz="28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pPr>
                      <a:r>
                        <a:rPr lang="en-US" sz="2800" dirty="0" err="1">
                          <a:solidFill>
                            <a:srgbClr val="00B050"/>
                          </a:solidFill>
                          <a:effectLst/>
                          <a:latin typeface="Times New Roman" panose="02020603050405020304" pitchFamily="18" charset="0"/>
                          <a:cs typeface="Times New Roman" panose="02020603050405020304" pitchFamily="18" charset="0"/>
                        </a:rPr>
                        <a:t>Cách</a:t>
                      </a:r>
                      <a:r>
                        <a:rPr lang="en-US" sz="2800" dirty="0">
                          <a:solidFill>
                            <a:srgbClr val="00B050"/>
                          </a:solidFill>
                          <a:effectLst/>
                          <a:latin typeface="Times New Roman" panose="02020603050405020304" pitchFamily="18" charset="0"/>
                          <a:cs typeface="Times New Roman" panose="02020603050405020304" pitchFamily="18" charset="0"/>
                        </a:rPr>
                        <a:t> </a:t>
                      </a:r>
                      <a:r>
                        <a:rPr lang="en-US" sz="2800" dirty="0" err="1">
                          <a:solidFill>
                            <a:srgbClr val="00B050"/>
                          </a:solidFill>
                          <a:effectLst/>
                          <a:latin typeface="Times New Roman" panose="02020603050405020304" pitchFamily="18" charset="0"/>
                          <a:cs typeface="Times New Roman" panose="02020603050405020304" pitchFamily="18" charset="0"/>
                        </a:rPr>
                        <a:t>sửa</a:t>
                      </a:r>
                      <a:endParaRPr lang="vi-VN" sz="28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8859721"/>
                  </a:ext>
                </a:extLst>
              </a:tr>
              <a:tr h="936574">
                <a:tc>
                  <a:txBody>
                    <a:bodyPr/>
                    <a:lstStyle/>
                    <a:p>
                      <a:pPr marL="342900" lvl="0" indent="-342900">
                        <a:lnSpc>
                          <a:spcPct val="115000"/>
                        </a:lnSpc>
                        <a:spcBef>
                          <a:spcPts val="600"/>
                        </a:spcBef>
                        <a:spcAft>
                          <a:spcPts val="600"/>
                        </a:spcAft>
                        <a:buSzPts val="1400"/>
                        <a:buFont typeface="Times New Roman" panose="02020603050405020304" pitchFamily="18" charset="0"/>
                        <a:buChar char="-"/>
                      </a:pPr>
                      <a:r>
                        <a:rPr lang="en-US" sz="2800" b="0" dirty="0" err="1">
                          <a:solidFill>
                            <a:srgbClr val="002060"/>
                          </a:solidFill>
                          <a:effectLst/>
                          <a:latin typeface="Times New Roman" panose="02020603050405020304" pitchFamily="18" charset="0"/>
                          <a:cs typeface="Times New Roman" panose="02020603050405020304" pitchFamily="18" charset="0"/>
                        </a:rPr>
                        <a:t>Lỗi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lặp</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từ</a:t>
                      </a:r>
                      <a:endParaRPr lang="vi-VN" sz="28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Bef>
                          <a:spcPts val="600"/>
                        </a:spcBef>
                        <a:spcAft>
                          <a:spcPts val="600"/>
                        </a:spcAft>
                      </a:pPr>
                      <a:endParaRPr lang="vi-VN" sz="2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pPr>
                      <a:r>
                        <a:rPr lang="en-US" sz="2800" dirty="0" err="1">
                          <a:solidFill>
                            <a:srgbClr val="0070C0"/>
                          </a:solidFill>
                          <a:effectLst/>
                          <a:latin typeface="Times New Roman" panose="02020603050405020304" pitchFamily="18" charset="0"/>
                          <a:cs typeface="Times New Roman" panose="02020603050405020304" pitchFamily="18" charset="0"/>
                        </a:rPr>
                        <a:t>Lược</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bỏ</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hoặc</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thay</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thế</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từ</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ngữ</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bị</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lặp</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bằng</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từ</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ngữ</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khác</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1872974"/>
                  </a:ext>
                </a:extLst>
              </a:tr>
              <a:tr h="660851">
                <a:tc>
                  <a:txBody>
                    <a:bodyPr/>
                    <a:lstStyle/>
                    <a:p>
                      <a:pPr marL="342900" lvl="0" indent="-342900">
                        <a:lnSpc>
                          <a:spcPct val="115000"/>
                        </a:lnSpc>
                        <a:spcBef>
                          <a:spcPts val="600"/>
                        </a:spcBef>
                        <a:spcAft>
                          <a:spcPts val="600"/>
                        </a:spcAft>
                        <a:buSzPts val="1400"/>
                        <a:buFont typeface="Times New Roman" panose="02020603050405020304" pitchFamily="18" charset="0"/>
                        <a:buChar char="-"/>
                      </a:pPr>
                      <a:r>
                        <a:rPr lang="en-US" sz="2800" b="0" dirty="0" err="1">
                          <a:solidFill>
                            <a:srgbClr val="002060"/>
                          </a:solidFill>
                          <a:effectLst/>
                          <a:latin typeface="Times New Roman" panose="02020603050405020304" pitchFamily="18" charset="0"/>
                          <a:cs typeface="Times New Roman" panose="02020603050405020304" pitchFamily="18" charset="0"/>
                        </a:rPr>
                        <a:t>Lỗi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dùng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từ</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không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đúng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hình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thức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ngữ</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âm</a:t>
                      </a:r>
                      <a:endParaRPr lang="vi-VN" sz="2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pPr>
                      <a:r>
                        <a:rPr lang="en-US" sz="2800" dirty="0" err="1">
                          <a:solidFill>
                            <a:srgbClr val="0070C0"/>
                          </a:solidFill>
                          <a:effectLst/>
                          <a:latin typeface="Times New Roman" panose="02020603050405020304" pitchFamily="18" charset="0"/>
                          <a:cs typeface="Times New Roman" panose="02020603050405020304" pitchFamily="18" charset="0"/>
                        </a:rPr>
                        <a:t>Sửa</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lại</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từ</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cho</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đúng</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hình</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thức</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ngữ</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âm</a:t>
                      </a: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5503086"/>
                  </a:ext>
                </a:extLst>
              </a:tr>
              <a:tr h="1266999">
                <a:tc>
                  <a:txBody>
                    <a:bodyPr/>
                    <a:lstStyle/>
                    <a:p>
                      <a:pPr marL="342900" lvl="0" indent="-342900">
                        <a:lnSpc>
                          <a:spcPct val="115000"/>
                        </a:lnSpc>
                        <a:spcBef>
                          <a:spcPts val="600"/>
                        </a:spcBef>
                        <a:spcAft>
                          <a:spcPts val="600"/>
                        </a:spcAft>
                        <a:buSzPts val="1400"/>
                        <a:buFont typeface="Times New Roman" panose="02020603050405020304" pitchFamily="18" charset="0"/>
                        <a:buChar char="-"/>
                      </a:pPr>
                      <a:r>
                        <a:rPr lang="en-US" sz="2800" b="0" dirty="0" err="1">
                          <a:solidFill>
                            <a:srgbClr val="002060"/>
                          </a:solidFill>
                          <a:effectLst/>
                          <a:latin typeface="Times New Roman" panose="02020603050405020304" pitchFamily="18" charset="0"/>
                          <a:cs typeface="Times New Roman" panose="02020603050405020304" pitchFamily="18" charset="0"/>
                        </a:rPr>
                        <a:t>Lỗi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dùng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từ</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không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đúng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nghĩa</a:t>
                      </a:r>
                      <a:endParaRPr lang="vi-VN" sz="2800" b="0" dirty="0">
                        <a:solidFill>
                          <a:srgbClr val="002060"/>
                        </a:solidFill>
                        <a:effectLst/>
                        <a:latin typeface="Times New Roman" panose="02020603050405020304" pitchFamily="18" charset="0"/>
                        <a:cs typeface="Times New Roman" panose="02020603050405020304" pitchFamily="18" charset="0"/>
                      </a:endParaRPr>
                    </a:p>
                    <a:p>
                      <a:pPr marL="101600">
                        <a:lnSpc>
                          <a:spcPct val="115000"/>
                        </a:lnSpc>
                        <a:spcBef>
                          <a:spcPts val="600"/>
                        </a:spcBef>
                        <a:spcAft>
                          <a:spcPts val="600"/>
                        </a:spcAft>
                      </a:pPr>
                      <a:r>
                        <a:rPr lang="en-US" sz="2800" b="0" dirty="0">
                          <a:solidFill>
                            <a:srgbClr val="002060"/>
                          </a:solidFill>
                          <a:effectLst/>
                          <a:latin typeface="Times New Roman" panose="02020603050405020304" pitchFamily="18" charset="0"/>
                          <a:cs typeface="Times New Roman" panose="02020603050405020304" pitchFamily="18" charset="0"/>
                        </a:rPr>
                        <a:t> </a:t>
                      </a:r>
                      <a:endParaRPr lang="vi-VN" sz="2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pPr>
                      <a:r>
                        <a:rPr lang="en-US" sz="2800" dirty="0" err="1">
                          <a:solidFill>
                            <a:srgbClr val="0070C0"/>
                          </a:solidFill>
                          <a:effectLst/>
                          <a:latin typeface="Times New Roman" panose="02020603050405020304" pitchFamily="18" charset="0"/>
                          <a:cs typeface="Times New Roman" panose="02020603050405020304" pitchFamily="18" charset="0"/>
                        </a:rPr>
                        <a:t>Thay</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thế</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từ</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đúng</a:t>
                      </a:r>
                      <a:r>
                        <a:rPr lang="en-US" sz="2800" dirty="0">
                          <a:solidFill>
                            <a:srgbClr val="0070C0"/>
                          </a:solidFill>
                          <a:effectLst/>
                          <a:latin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cs typeface="Times New Roman" panose="02020603050405020304" pitchFamily="18" charset="0"/>
                        </a:rPr>
                        <a:t>nghĩa</a:t>
                      </a:r>
                      <a:r>
                        <a:rPr lang="en-US" sz="2800" dirty="0">
                          <a:solidFill>
                            <a:srgbClr val="0070C0"/>
                          </a:solidFill>
                          <a:effectLst/>
                          <a:latin typeface="Times New Roman" panose="02020603050405020304" pitchFamily="18" charset="0"/>
                          <a:cs typeface="Times New Roman" panose="02020603050405020304" pitchFamily="18" charset="0"/>
                        </a:rPr>
                        <a:t> </a:t>
                      </a:r>
                      <a:endParaRPr lang="vi-VN" sz="2800" dirty="0">
                        <a:solidFill>
                          <a:srgbClr val="0070C0"/>
                        </a:solidFill>
                        <a:effectLst/>
                        <a:latin typeface="Times New Roman" panose="02020603050405020304" pitchFamily="18" charset="0"/>
                        <a:cs typeface="Times New Roman" panose="02020603050405020304" pitchFamily="18" charset="0"/>
                      </a:endParaRPr>
                    </a:p>
                    <a:p>
                      <a:pPr>
                        <a:lnSpc>
                          <a:spcPct val="115000"/>
                        </a:lnSpc>
                        <a:spcBef>
                          <a:spcPts val="600"/>
                        </a:spcBef>
                        <a:spcAft>
                          <a:spcPts val="600"/>
                        </a:spcAft>
                      </a:pPr>
                      <a:endPar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3701633"/>
                  </a:ext>
                </a:extLst>
              </a:tr>
            </a:tbl>
          </a:graphicData>
        </a:graphic>
      </p:graphicFrame>
    </p:spTree>
    <p:extLst>
      <p:ext uri="{BB962C8B-B14F-4D97-AF65-F5344CB8AC3E}">
        <p14:creationId xmlns:p14="http://schemas.microsoft.com/office/powerpoint/2010/main" val="11798432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55835752"/>
              </p:ext>
            </p:extLst>
          </p:nvPr>
        </p:nvGraphicFramePr>
        <p:xfrm>
          <a:off x="160256" y="839796"/>
          <a:ext cx="11887199" cy="3364992"/>
        </p:xfrm>
        <a:graphic>
          <a:graphicData uri="http://schemas.openxmlformats.org/drawingml/2006/table">
            <a:tbl>
              <a:tblPr firstRow="1" firstCol="1" bandRow="1">
                <a:tableStyleId>{5C22544A-7EE6-4342-B048-85BDC9FD1C3A}</a:tableStyleId>
              </a:tblPr>
              <a:tblGrid>
                <a:gridCol w="5146004">
                  <a:extLst>
                    <a:ext uri="{9D8B030D-6E8A-4147-A177-3AD203B41FA5}">
                      <a16:colId xmlns:a16="http://schemas.microsoft.com/office/drawing/2014/main" val="2597421288"/>
                    </a:ext>
                  </a:extLst>
                </a:gridCol>
                <a:gridCol w="6741195">
                  <a:extLst>
                    <a:ext uri="{9D8B030D-6E8A-4147-A177-3AD203B41FA5}">
                      <a16:colId xmlns:a16="http://schemas.microsoft.com/office/drawing/2014/main" val="3477470049"/>
                    </a:ext>
                  </a:extLst>
                </a:gridCol>
              </a:tblGrid>
              <a:tr h="165213">
                <a:tc>
                  <a:txBody>
                    <a:bodyPr/>
                    <a:lstStyle/>
                    <a:p>
                      <a:pPr algn="ctr">
                        <a:lnSpc>
                          <a:spcPct val="115000"/>
                        </a:lnSpc>
                        <a:spcBef>
                          <a:spcPts val="600"/>
                        </a:spcBef>
                        <a:spcAft>
                          <a:spcPts val="600"/>
                        </a:spcAft>
                      </a:pPr>
                      <a:r>
                        <a:rPr lang="en-US" sz="3200" dirty="0" err="1">
                          <a:solidFill>
                            <a:srgbClr val="00B050"/>
                          </a:solidFill>
                          <a:effectLst/>
                          <a:latin typeface="Times New Roman" panose="02020603050405020304" pitchFamily="18" charset="0"/>
                          <a:cs typeface="Times New Roman" panose="02020603050405020304" pitchFamily="18" charset="0"/>
                        </a:rPr>
                        <a:t>Lỗi</a:t>
                      </a:r>
                      <a:r>
                        <a:rPr lang="en-US" sz="3200" dirty="0">
                          <a:solidFill>
                            <a:srgbClr val="00B050"/>
                          </a:solidFill>
                          <a:effectLst/>
                          <a:latin typeface="Times New Roman" panose="02020603050405020304" pitchFamily="18" charset="0"/>
                          <a:cs typeface="Times New Roman" panose="02020603050405020304" pitchFamily="18" charset="0"/>
                        </a:rPr>
                        <a:t> </a:t>
                      </a:r>
                      <a:r>
                        <a:rPr lang="en-US" sz="3200" dirty="0" err="1">
                          <a:solidFill>
                            <a:srgbClr val="00B050"/>
                          </a:solidFill>
                          <a:effectLst/>
                          <a:latin typeface="Times New Roman" panose="02020603050405020304" pitchFamily="18" charset="0"/>
                          <a:cs typeface="Times New Roman" panose="02020603050405020304" pitchFamily="18" charset="0"/>
                        </a:rPr>
                        <a:t>dùng</a:t>
                      </a:r>
                      <a:r>
                        <a:rPr lang="en-US" sz="3200" dirty="0">
                          <a:solidFill>
                            <a:srgbClr val="00B050"/>
                          </a:solidFill>
                          <a:effectLst/>
                          <a:latin typeface="Times New Roman" panose="02020603050405020304" pitchFamily="18" charset="0"/>
                          <a:cs typeface="Times New Roman" panose="02020603050405020304" pitchFamily="18" charset="0"/>
                        </a:rPr>
                        <a:t> </a:t>
                      </a:r>
                      <a:r>
                        <a:rPr lang="en-US" sz="3200" dirty="0" err="1">
                          <a:solidFill>
                            <a:srgbClr val="00B050"/>
                          </a:solidFill>
                          <a:effectLst/>
                          <a:latin typeface="Times New Roman" panose="02020603050405020304" pitchFamily="18" charset="0"/>
                          <a:cs typeface="Times New Roman" panose="02020603050405020304" pitchFamily="18" charset="0"/>
                        </a:rPr>
                        <a:t>từ</a:t>
                      </a:r>
                      <a:endParaRPr lang="vi-VN" sz="3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pPr>
                      <a:r>
                        <a:rPr lang="en-US" sz="3200" dirty="0" err="1">
                          <a:solidFill>
                            <a:srgbClr val="00B050"/>
                          </a:solidFill>
                          <a:effectLst/>
                          <a:latin typeface="Times New Roman" panose="02020603050405020304" pitchFamily="18" charset="0"/>
                          <a:cs typeface="Times New Roman" panose="02020603050405020304" pitchFamily="18" charset="0"/>
                        </a:rPr>
                        <a:t>Cách</a:t>
                      </a:r>
                      <a:r>
                        <a:rPr lang="en-US" sz="3200" dirty="0">
                          <a:solidFill>
                            <a:srgbClr val="00B050"/>
                          </a:solidFill>
                          <a:effectLst/>
                          <a:latin typeface="Times New Roman" panose="02020603050405020304" pitchFamily="18" charset="0"/>
                          <a:cs typeface="Times New Roman" panose="02020603050405020304" pitchFamily="18" charset="0"/>
                        </a:rPr>
                        <a:t> </a:t>
                      </a:r>
                      <a:r>
                        <a:rPr lang="en-US" sz="3200" dirty="0" err="1">
                          <a:solidFill>
                            <a:srgbClr val="00B050"/>
                          </a:solidFill>
                          <a:effectLst/>
                          <a:latin typeface="Times New Roman" panose="02020603050405020304" pitchFamily="18" charset="0"/>
                          <a:cs typeface="Times New Roman" panose="02020603050405020304" pitchFamily="18" charset="0"/>
                        </a:rPr>
                        <a:t>sửa</a:t>
                      </a:r>
                      <a:endParaRPr lang="vi-VN" sz="3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8859721"/>
                  </a:ext>
                </a:extLst>
              </a:tr>
              <a:tr h="660851">
                <a:tc>
                  <a:txBody>
                    <a:bodyPr/>
                    <a:lstStyle/>
                    <a:p>
                      <a:pPr marL="342900" lvl="0" indent="-342900">
                        <a:lnSpc>
                          <a:spcPct val="115000"/>
                        </a:lnSpc>
                        <a:spcBef>
                          <a:spcPts val="600"/>
                        </a:spcBef>
                        <a:spcAft>
                          <a:spcPts val="600"/>
                        </a:spcAft>
                        <a:buSzPts val="1400"/>
                        <a:buFont typeface="Times New Roman" panose="02020603050405020304" pitchFamily="18" charset="0"/>
                        <a:buChar char="-"/>
                      </a:pPr>
                      <a:r>
                        <a:rPr lang="en-US" sz="3200" b="0" dirty="0" err="1">
                          <a:solidFill>
                            <a:srgbClr val="002060"/>
                          </a:solidFill>
                          <a:effectLst/>
                          <a:latin typeface="Times New Roman" panose="02020603050405020304" pitchFamily="18" charset="0"/>
                          <a:cs typeface="Times New Roman" panose="02020603050405020304" pitchFamily="18" charset="0"/>
                        </a:rPr>
                        <a:t>Lỗi</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dùng</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từ</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không</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phù</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hợp</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khả</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năng</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kết</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hơp</a:t>
                      </a:r>
                      <a:endParaRPr lang="vi-VN" sz="32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pPr>
                      <a:r>
                        <a:rPr lang="en-US" sz="3200" dirty="0" err="1">
                          <a:solidFill>
                            <a:srgbClr val="0070C0"/>
                          </a:solidFill>
                          <a:effectLst/>
                          <a:latin typeface="Times New Roman" panose="02020603050405020304" pitchFamily="18" charset="0"/>
                          <a:cs typeface="Times New Roman" panose="02020603050405020304" pitchFamily="18" charset="0"/>
                        </a:rPr>
                        <a:t>Thêm</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bớt</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thay</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thế</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từ</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ngữ</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thường</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là</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hư</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từ</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cho</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phù</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hợp</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với</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khả</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năng</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kết</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hợp</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của</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từ</a:t>
                      </a:r>
                      <a:r>
                        <a:rPr lang="en-US" sz="3200" dirty="0">
                          <a:solidFill>
                            <a:srgbClr val="0070C0"/>
                          </a:solidFill>
                          <a:effectLst/>
                          <a:latin typeface="Times New Roman" panose="02020603050405020304" pitchFamily="18" charset="0"/>
                          <a:cs typeface="Times New Roman" panose="02020603050405020304" pitchFamily="18" charset="0"/>
                        </a:rPr>
                        <a:t>.</a:t>
                      </a:r>
                      <a:endParaRPr lang="vi-VN"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814386"/>
                  </a:ext>
                </a:extLst>
              </a:tr>
              <a:tr h="660851">
                <a:tc>
                  <a:txBody>
                    <a:bodyPr/>
                    <a:lstStyle/>
                    <a:p>
                      <a:pPr marL="342900" lvl="0" indent="-342900">
                        <a:lnSpc>
                          <a:spcPct val="115000"/>
                        </a:lnSpc>
                        <a:spcBef>
                          <a:spcPts val="600"/>
                        </a:spcBef>
                        <a:spcAft>
                          <a:spcPts val="600"/>
                        </a:spcAft>
                        <a:buSzPts val="1400"/>
                        <a:buFont typeface="Times New Roman" panose="02020603050405020304" pitchFamily="18" charset="0"/>
                        <a:buChar char="-"/>
                      </a:pPr>
                      <a:r>
                        <a:rPr lang="en-US" sz="3200" b="0" dirty="0" err="1">
                          <a:solidFill>
                            <a:srgbClr val="002060"/>
                          </a:solidFill>
                          <a:effectLst/>
                          <a:latin typeface="Times New Roman" panose="02020603050405020304" pitchFamily="18" charset="0"/>
                          <a:cs typeface="Times New Roman" panose="02020603050405020304" pitchFamily="18" charset="0"/>
                        </a:rPr>
                        <a:t>Lỗi</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dùng</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từ</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không</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phù</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hợp</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với</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kiểu</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văn</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bản</a:t>
                      </a:r>
                      <a:endParaRPr lang="vi-VN" sz="32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ct val="115000"/>
                        </a:lnSpc>
                        <a:spcBef>
                          <a:spcPts val="600"/>
                        </a:spcBef>
                        <a:spcAft>
                          <a:spcPts val="600"/>
                        </a:spcAft>
                      </a:pPr>
                      <a:r>
                        <a:rPr lang="en-US" sz="3200" dirty="0" err="1">
                          <a:solidFill>
                            <a:srgbClr val="0070C0"/>
                          </a:solidFill>
                          <a:effectLst/>
                          <a:latin typeface="Times New Roman" panose="02020603050405020304" pitchFamily="18" charset="0"/>
                          <a:cs typeface="Times New Roman" panose="02020603050405020304" pitchFamily="18" charset="0"/>
                        </a:rPr>
                        <a:t>Lược</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bỏ</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thay</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thế</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bằng</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từ</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ngữ</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phù</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hợp</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với</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kiểu</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văn</a:t>
                      </a:r>
                      <a:r>
                        <a:rPr lang="en-US" sz="3200" dirty="0">
                          <a:solidFill>
                            <a:srgbClr val="0070C0"/>
                          </a:solidFill>
                          <a:effectLst/>
                          <a:latin typeface="Times New Roman" panose="02020603050405020304" pitchFamily="18" charset="0"/>
                          <a:cs typeface="Times New Roman" panose="02020603050405020304" pitchFamily="18" charset="0"/>
                        </a:rPr>
                        <a:t> </a:t>
                      </a:r>
                      <a:r>
                        <a:rPr lang="en-US" sz="3200" dirty="0" err="1">
                          <a:solidFill>
                            <a:srgbClr val="0070C0"/>
                          </a:solidFill>
                          <a:effectLst/>
                          <a:latin typeface="Times New Roman" panose="02020603050405020304" pitchFamily="18" charset="0"/>
                          <a:cs typeface="Times New Roman" panose="02020603050405020304" pitchFamily="18" charset="0"/>
                        </a:rPr>
                        <a:t>bản</a:t>
                      </a:r>
                      <a:r>
                        <a:rPr lang="en-US" sz="3200" dirty="0">
                          <a:solidFill>
                            <a:srgbClr val="0070C0"/>
                          </a:solidFill>
                          <a:effectLst/>
                          <a:latin typeface="Times New Roman" panose="02020603050405020304" pitchFamily="18" charset="0"/>
                          <a:cs typeface="Times New Roman" panose="02020603050405020304" pitchFamily="18" charset="0"/>
                        </a:rPr>
                        <a:t>.</a:t>
                      </a:r>
                      <a:endParaRPr lang="vi-VN"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30" marR="497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1317861"/>
                  </a:ext>
                </a:extLst>
              </a:tr>
            </a:tbl>
          </a:graphicData>
        </a:graphic>
      </p:graphicFrame>
      <p:sp>
        <p:nvSpPr>
          <p:cNvPr id="5" name="Flowchart: Terminator 4"/>
          <p:cNvSpPr/>
          <p:nvPr/>
        </p:nvSpPr>
        <p:spPr>
          <a:xfrm>
            <a:off x="1272618" y="36921"/>
            <a:ext cx="8465270" cy="631597"/>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a:latin typeface="Times New Roman" panose="02020603050405020304" pitchFamily="18" charset="0"/>
                <a:cs typeface="Times New Roman" panose="02020603050405020304" pitchFamily="18" charset="0"/>
              </a:rPr>
              <a:t>*Một số lỗi dùng từ hay gặp và cách sửa</a:t>
            </a:r>
            <a:endParaRPr lang="vi-VN"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6340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 Same Side Corner Rectangle 5"/>
          <p:cNvSpPr/>
          <p:nvPr/>
        </p:nvSpPr>
        <p:spPr>
          <a:xfrm>
            <a:off x="1498861" y="103694"/>
            <a:ext cx="8597245" cy="801278"/>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FF0000"/>
                </a:solidFill>
                <a:latin typeface="Times New Roman" panose="02020603050405020304" pitchFamily="18" charset="0"/>
                <a:cs typeface="Times New Roman" panose="02020603050405020304" pitchFamily="18" charset="0"/>
              </a:rPr>
              <a:t>HOẠT ĐỘNG 3: </a:t>
            </a:r>
            <a:r>
              <a:rPr lang="pt-BR" sz="3200" b="1" dirty="0" smtClean="0">
                <a:solidFill>
                  <a:srgbClr val="FF0000"/>
                </a:solidFill>
                <a:latin typeface="Times New Roman" panose="02020603050405020304" pitchFamily="18" charset="0"/>
                <a:cs typeface="Times New Roman" panose="02020603050405020304" pitchFamily="18" charset="0"/>
              </a:rPr>
              <a:t>LUYỆN TẬP</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7" name="Flowchart: Stored Data 6"/>
          <p:cNvSpPr/>
          <p:nvPr/>
        </p:nvSpPr>
        <p:spPr>
          <a:xfrm>
            <a:off x="245097" y="1244337"/>
            <a:ext cx="3337088" cy="4496585"/>
          </a:xfrm>
          <a:prstGeom prst="flowChartOnlineStorag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latin typeface="Times New Roman" panose="02020603050405020304" pitchFamily="18" charset="0"/>
                <a:cs typeface="Times New Roman" panose="02020603050405020304" pitchFamily="18" charset="0"/>
              </a:rPr>
              <a:t>Thảo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luận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theo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cặp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hợp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theo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dãy</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bàn</a:t>
            </a:r>
            <a:endParaRPr lang="vi-VN" sz="3200" dirty="0">
              <a:latin typeface="Times New Roman" panose="02020603050405020304" pitchFamily="18" charset="0"/>
              <a:cs typeface="Times New Roman" panose="02020603050405020304" pitchFamily="18" charset="0"/>
            </a:endParaRPr>
          </a:p>
        </p:txBody>
      </p:sp>
      <p:sp>
        <p:nvSpPr>
          <p:cNvPr id="8" name="Flowchart: Stored Data 7"/>
          <p:cNvSpPr/>
          <p:nvPr/>
        </p:nvSpPr>
        <p:spPr>
          <a:xfrm>
            <a:off x="4135223" y="1244337"/>
            <a:ext cx="4150937" cy="4496585"/>
          </a:xfrm>
          <a:prstGeom prst="flowChartOnlineStorag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err="1">
                <a:solidFill>
                  <a:srgbClr val="002060"/>
                </a:solidFill>
                <a:latin typeface="Times New Roman" panose="02020603050405020304" pitchFamily="18" charset="0"/>
                <a:cs typeface="Times New Roman" panose="02020603050405020304" pitchFamily="18" charset="0"/>
              </a:rPr>
              <a:t>Đọc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thực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yêu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cầu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Bài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tập</a:t>
            </a:r>
            <a:r>
              <a:rPr lang="en-US" sz="3200" dirty="0">
                <a:solidFill>
                  <a:srgbClr val="002060"/>
                </a:solidFill>
                <a:latin typeface="Times New Roman" panose="02020603050405020304" pitchFamily="18" charset="0"/>
                <a:cs typeface="Times New Roman" panose="02020603050405020304" pitchFamily="18" charset="0"/>
              </a:rPr>
              <a:t> 1 (Tr.71/ SGK): </a:t>
            </a:r>
            <a:r>
              <a:rPr lang="en-US" sz="3200" dirty="0" err="1">
                <a:solidFill>
                  <a:srgbClr val="002060"/>
                </a:solidFill>
                <a:latin typeface="Times New Roman" panose="02020603050405020304" pitchFamily="18" charset="0"/>
                <a:cs typeface="Times New Roman" panose="02020603050405020304" pitchFamily="18" charset="0"/>
              </a:rPr>
              <a:t>Tìm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sửa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lỗi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dùng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từ</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trường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hợp</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p:txBody>
      </p:sp>
      <p:sp>
        <p:nvSpPr>
          <p:cNvPr id="9" name="Flowchart: Stored Data 8"/>
          <p:cNvSpPr/>
          <p:nvPr/>
        </p:nvSpPr>
        <p:spPr>
          <a:xfrm>
            <a:off x="8864337" y="1357459"/>
            <a:ext cx="3249105" cy="4496585"/>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Tx/>
              <a:buChar char="-"/>
            </a:pPr>
            <a:r>
              <a:rPr lang="en-US" sz="3200" b="1" dirty="0" err="1">
                <a:latin typeface="Times New Roman" panose="02020603050405020304" pitchFamily="18" charset="0"/>
                <a:cs typeface="Times New Roman" panose="02020603050405020304" pitchFamily="18" charset="0"/>
              </a:rPr>
              <a:t>Dãy</a:t>
            </a:r>
            <a:r>
              <a:rPr lang="en-US" sz="3200" b="1" dirty="0">
                <a:latin typeface="Times New Roman" panose="02020603050405020304" pitchFamily="18" charset="0"/>
                <a:cs typeface="Times New Roman" panose="02020603050405020304" pitchFamily="18" charset="0"/>
              </a:rPr>
              <a:t> 1</a:t>
            </a:r>
            <a:r>
              <a:rPr lang="en-US" sz="3200" dirty="0">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ý a, b, c</a:t>
            </a:r>
            <a:endParaRPr lang="vi-VN" sz="3200" dirty="0">
              <a:latin typeface="Times New Roman" panose="02020603050405020304" pitchFamily="18" charset="0"/>
              <a:cs typeface="Times New Roman" panose="02020603050405020304" pitchFamily="18" charset="0"/>
            </a:endParaRPr>
          </a:p>
          <a:p>
            <a:pPr marL="457200" indent="-457200">
              <a:buFontTx/>
              <a:buChar char="-"/>
            </a:pPr>
            <a:r>
              <a:rPr lang="en-US" sz="3200" b="1" dirty="0" err="1">
                <a:latin typeface="Times New Roman" panose="02020603050405020304" pitchFamily="18" charset="0"/>
                <a:cs typeface="Times New Roman" panose="02020603050405020304" pitchFamily="18" charset="0"/>
              </a:rPr>
              <a:t>Dãy</a:t>
            </a:r>
            <a:r>
              <a:rPr lang="en-US" sz="3200" b="1" dirty="0">
                <a:latin typeface="Times New Roman" panose="02020603050405020304" pitchFamily="18" charset="0"/>
                <a:cs typeface="Times New Roman" panose="02020603050405020304" pitchFamily="18" charset="0"/>
              </a:rPr>
              <a:t> 2</a:t>
            </a:r>
            <a:r>
              <a:rPr lang="en-US" sz="3200" dirty="0">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ý d, đ, e</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2271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circle(in)">
                                      <p:cBhvr>
                                        <p:cTn id="23"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1781665" y="65988"/>
            <a:ext cx="8804635" cy="886119"/>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AutoNum type="arabicPeriod"/>
            </a:pP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cs typeface="Times New Roman" panose="02020603050405020304" pitchFamily="18" charset="0"/>
              </a:rPr>
              <a:t> 1 (tr.71/ SGK): </a:t>
            </a:r>
          </a:p>
          <a:p>
            <a:r>
              <a:rPr lang="en-US" sz="2800" b="1" dirty="0" err="1">
                <a:solidFill>
                  <a:srgbClr val="FF0000"/>
                </a:solidFill>
                <a:latin typeface="Times New Roman" panose="02020603050405020304" pitchFamily="18" charset="0"/>
                <a:cs typeface="Times New Roman" panose="02020603050405020304" pitchFamily="18" charset="0"/>
              </a:rPr>
              <a:t>Tìm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sửa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lỗi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dùng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từ</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trong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trường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hợp</a:t>
            </a:r>
            <a:r>
              <a:rPr lang="en-US" sz="2800" b="1" dirty="0">
                <a:solidFill>
                  <a:srgbClr val="FF0000"/>
                </a:solidFill>
                <a:latin typeface="Times New Roman" panose="02020603050405020304" pitchFamily="18" charset="0"/>
                <a:cs typeface="Times New Roman" panose="02020603050405020304" pitchFamily="18" charset="0"/>
              </a:rPr>
              <a:t>:</a:t>
            </a:r>
            <a:endParaRPr lang="vi-VN" sz="2800" dirty="0">
              <a:solidFill>
                <a:srgbClr val="FF0000"/>
              </a:solidFill>
              <a:latin typeface="Times New Roman" panose="02020603050405020304" pitchFamily="18" charset="0"/>
              <a:cs typeface="Times New Roman" panose="02020603050405020304" pitchFamily="18" charset="0"/>
            </a:endParaRPr>
          </a:p>
        </p:txBody>
      </p:sp>
      <p:sp>
        <p:nvSpPr>
          <p:cNvPr id="5" name="Plaque 4"/>
          <p:cNvSpPr/>
          <p:nvPr/>
        </p:nvSpPr>
        <p:spPr>
          <a:xfrm>
            <a:off x="47133" y="1234911"/>
            <a:ext cx="3874417" cy="5297859"/>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latin typeface="Times New Roman" panose="02020603050405020304" pitchFamily="18" charset="0"/>
                <a:cs typeface="Times New Roman" panose="02020603050405020304" pitchFamily="18" charset="0"/>
              </a:rPr>
              <a:t>a) Lỗi dùng từ không đúng hình thức </a:t>
            </a:r>
            <a:r>
              <a:rPr lang="vi-VN" sz="2800" dirty="0"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âm</a:t>
            </a:r>
            <a:endParaRPr lang="vi-VN" sz="2800" dirty="0">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Cách sửa: Thay “chín mùi” </a:t>
            </a:r>
            <a:r>
              <a:rPr lang="en-US" sz="2800" dirty="0">
                <a:latin typeface="Times New Roman" panose="02020603050405020304" pitchFamily="18" charset="0"/>
                <a:cs typeface="Times New Roman" panose="02020603050405020304" pitchFamily="18" charset="0"/>
                <a:sym typeface="Wingdings" panose="05000000000000000000" pitchFamily="2" charset="2"/>
              </a:rPr>
              <a:t></a:t>
            </a:r>
            <a:r>
              <a:rPr lang="vi-VN" sz="2800" dirty="0">
                <a:latin typeface="Times New Roman" panose="02020603050405020304" pitchFamily="18" charset="0"/>
                <a:cs typeface="Times New Roman" panose="02020603050405020304" pitchFamily="18" charset="0"/>
              </a:rPr>
              <a:t> chín muồi</a:t>
            </a:r>
          </a:p>
          <a:p>
            <a:r>
              <a:rPr lang="en-US" sz="2800" dirty="0">
                <a:latin typeface="Times New Roman" panose="02020603050405020304" pitchFamily="18" charset="0"/>
                <a:cs typeface="Times New Roman" panose="02020603050405020304" pitchFamily="18" charset="0"/>
                <a:sym typeface="Wingdings" panose="05000000000000000000" pitchFamily="2" charset="2"/>
              </a:rPr>
              <a:t></a:t>
            </a:r>
            <a:r>
              <a:rPr lang="vi-VN" sz="2800" i="1" dirty="0">
                <a:latin typeface="Times New Roman" panose="02020603050405020304" pitchFamily="18" charset="0"/>
                <a:cs typeface="Times New Roman" panose="02020603050405020304" pitchFamily="18" charset="0"/>
              </a:rPr>
              <a:t>Thời cơ đã chín muồi nhưng họ lại không biết nắm bắt.</a:t>
            </a:r>
            <a:endParaRPr lang="vi-VN" sz="2800" dirty="0">
              <a:latin typeface="Times New Roman" panose="02020603050405020304" pitchFamily="18" charset="0"/>
              <a:cs typeface="Times New Roman" panose="02020603050405020304" pitchFamily="18" charset="0"/>
            </a:endParaRPr>
          </a:p>
        </p:txBody>
      </p:sp>
      <p:sp>
        <p:nvSpPr>
          <p:cNvPr id="6" name="Plaque 5"/>
          <p:cNvSpPr/>
          <p:nvPr/>
        </p:nvSpPr>
        <p:spPr>
          <a:xfrm>
            <a:off x="4036244" y="1234912"/>
            <a:ext cx="3863418" cy="5297860"/>
          </a:xfrm>
          <a:prstGeom prst="plaqu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solidFill>
                  <a:schemeClr val="accent6">
                    <a:lumMod val="50000"/>
                  </a:schemeClr>
                </a:solidFill>
                <a:latin typeface="Times New Roman" panose="02020603050405020304" pitchFamily="18" charset="0"/>
                <a:cs typeface="Times New Roman" panose="02020603050405020304" pitchFamily="18" charset="0"/>
              </a:rPr>
              <a:t>b) Lỗi dùng từ không phù hợp với khả năng kết </a:t>
            </a:r>
            <a:r>
              <a:rPr lang="vi-VN" sz="2800" dirty="0" smtClean="0">
                <a:solidFill>
                  <a:schemeClr val="accent6">
                    <a:lumMod val="50000"/>
                  </a:schemeClr>
                </a:solidFill>
                <a:latin typeface="Times New Roman" panose="02020603050405020304" pitchFamily="18" charset="0"/>
                <a:cs typeface="Times New Roman" panose="02020603050405020304" pitchFamily="18" charset="0"/>
              </a:rPr>
              <a:t>hợp </a:t>
            </a:r>
            <a:r>
              <a:rPr lang="vi-VN" sz="2800" dirty="0">
                <a:solidFill>
                  <a:schemeClr val="accent6">
                    <a:lumMod val="50000"/>
                  </a:schemeClr>
                </a:solidFill>
                <a:latin typeface="Times New Roman" panose="02020603050405020304" pitchFamily="18" charset="0"/>
                <a:cs typeface="Times New Roman" panose="02020603050405020304" pitchFamily="18" charset="0"/>
              </a:rPr>
              <a:t>từ “giấu giếm” không thể kết hợp với hư từ “với”.</a:t>
            </a:r>
          </a:p>
          <a:p>
            <a:r>
              <a:rPr lang="vi-VN" sz="2800" dirty="0">
                <a:solidFill>
                  <a:schemeClr val="accent6">
                    <a:lumMod val="50000"/>
                  </a:schemeClr>
                </a:solidFill>
                <a:latin typeface="Times New Roman" panose="02020603050405020304" pitchFamily="18" charset="0"/>
                <a:cs typeface="Times New Roman" panose="02020603050405020304" pitchFamily="18" charset="0"/>
              </a:rPr>
              <a:t>Cách sửa: Bỏ từ “với”</a:t>
            </a:r>
          </a:p>
          <a:p>
            <a:r>
              <a:rPr lang="en-US" sz="2800" dirty="0">
                <a:solidFill>
                  <a:schemeClr val="accent6">
                    <a:lumMod val="50000"/>
                  </a:schemeClr>
                </a:solidFill>
                <a:latin typeface="Times New Roman" panose="02020603050405020304" pitchFamily="18" charset="0"/>
                <a:cs typeface="Times New Roman" panose="02020603050405020304" pitchFamily="18" charset="0"/>
                <a:sym typeface="Wingdings" panose="05000000000000000000" pitchFamily="2" charset="2"/>
              </a:rPr>
              <a:t></a:t>
            </a:r>
            <a:r>
              <a:rPr lang="en-US" sz="2800" dirty="0">
                <a:solidFill>
                  <a:schemeClr val="accent6">
                    <a:lumMod val="50000"/>
                  </a:schemeClr>
                </a:solidFill>
                <a:latin typeface="Times New Roman" panose="02020603050405020304" pitchFamily="18" charset="0"/>
                <a:cs typeface="Times New Roman" panose="02020603050405020304" pitchFamily="18" charset="0"/>
              </a:rPr>
              <a:t> </a:t>
            </a:r>
            <a:r>
              <a:rPr lang="vi-VN" sz="2800" i="1" dirty="0">
                <a:solidFill>
                  <a:schemeClr val="accent6">
                    <a:lumMod val="50000"/>
                  </a:schemeClr>
                </a:solidFill>
                <a:latin typeface="Times New Roman" panose="02020603050405020304" pitchFamily="18" charset="0"/>
                <a:cs typeface="Times New Roman" panose="02020603050405020304" pitchFamily="18" charset="0"/>
              </a:rPr>
              <a:t>Nó không giấu giếm ba mẹ chuyện gì.</a:t>
            </a:r>
            <a:endParaRPr lang="vi-VN" sz="28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7" name="Plaque 6"/>
          <p:cNvSpPr/>
          <p:nvPr/>
        </p:nvSpPr>
        <p:spPr>
          <a:xfrm>
            <a:off x="8014356" y="1234912"/>
            <a:ext cx="4051954" cy="5297860"/>
          </a:xfrm>
          <a:prstGeom prst="plaqu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solidFill>
                  <a:schemeClr val="accent5">
                    <a:lumMod val="50000"/>
                  </a:schemeClr>
                </a:solidFill>
                <a:latin typeface="Times New Roman" panose="02020603050405020304" pitchFamily="18" charset="0"/>
                <a:cs typeface="Times New Roman" panose="02020603050405020304" pitchFamily="18" charset="0"/>
              </a:rPr>
              <a:t>c) Lỗi dùng từ không đúng hình thức ngữ </a:t>
            </a:r>
            <a:r>
              <a:rPr lang="vi-VN" sz="2800" dirty="0" smtClean="0">
                <a:solidFill>
                  <a:schemeClr val="accent5">
                    <a:lumMod val="50000"/>
                  </a:schemeClr>
                </a:solidFill>
                <a:latin typeface="Times New Roman" panose="02020603050405020304" pitchFamily="18" charset="0"/>
                <a:cs typeface="Times New Roman" panose="02020603050405020304" pitchFamily="18" charset="0"/>
              </a:rPr>
              <a:t>âm</a:t>
            </a:r>
            <a:endParaRPr lang="vi-VN" sz="2800" dirty="0">
              <a:solidFill>
                <a:schemeClr val="accent5">
                  <a:lumMod val="50000"/>
                </a:schemeClr>
              </a:solidFill>
              <a:latin typeface="Times New Roman" panose="02020603050405020304" pitchFamily="18" charset="0"/>
              <a:cs typeface="Times New Roman" panose="02020603050405020304" pitchFamily="18" charset="0"/>
            </a:endParaRPr>
          </a:p>
          <a:p>
            <a:r>
              <a:rPr lang="en-US" sz="2800" dirty="0" err="1">
                <a:solidFill>
                  <a:schemeClr val="accent5">
                    <a:lumMod val="50000"/>
                  </a:schemeClr>
                </a:solidFill>
                <a:latin typeface="Times New Roman" panose="02020603050405020304" pitchFamily="18" charset="0"/>
                <a:cs typeface="Times New Roman" panose="02020603050405020304" pitchFamily="18" charset="0"/>
              </a:rPr>
              <a:t>Cách</a:t>
            </a:r>
            <a:r>
              <a:rPr lang="en-US" sz="2800" dirty="0">
                <a:solidFill>
                  <a:schemeClr val="accent5">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5">
                    <a:lumMod val="50000"/>
                  </a:schemeClr>
                </a:solidFill>
                <a:latin typeface="Times New Roman" panose="02020603050405020304" pitchFamily="18" charset="0"/>
                <a:cs typeface="Times New Roman" panose="02020603050405020304" pitchFamily="18" charset="0"/>
              </a:rPr>
              <a:t>sửa</a:t>
            </a:r>
            <a:r>
              <a:rPr lang="en-US" sz="2800" dirty="0">
                <a:solidFill>
                  <a:schemeClr val="accent5">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5">
                    <a:lumMod val="50000"/>
                  </a:schemeClr>
                </a:solidFill>
                <a:latin typeface="Times New Roman" panose="02020603050405020304" pitchFamily="18" charset="0"/>
                <a:cs typeface="Times New Roman" panose="02020603050405020304" pitchFamily="18" charset="0"/>
              </a:rPr>
              <a:t>Thay</a:t>
            </a:r>
            <a:r>
              <a:rPr lang="en-US" sz="2800" dirty="0">
                <a:solidFill>
                  <a:schemeClr val="accent5">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5">
                    <a:lumMod val="50000"/>
                  </a:schemeClr>
                </a:solidFill>
                <a:latin typeface="Times New Roman" panose="02020603050405020304" pitchFamily="18" charset="0"/>
                <a:cs typeface="Times New Roman" panose="02020603050405020304" pitchFamily="18" charset="0"/>
              </a:rPr>
              <a:t>thăm</a:t>
            </a:r>
            <a:r>
              <a:rPr lang="en-US" sz="2800" dirty="0">
                <a:solidFill>
                  <a:schemeClr val="accent5">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5">
                    <a:lumMod val="50000"/>
                  </a:schemeClr>
                </a:solidFill>
                <a:latin typeface="Times New Roman" panose="02020603050405020304" pitchFamily="18" charset="0"/>
                <a:cs typeface="Times New Roman" panose="02020603050405020304" pitchFamily="18" charset="0"/>
              </a:rPr>
              <a:t>quan</a:t>
            </a:r>
            <a:r>
              <a:rPr lang="en-US" sz="2800" dirty="0">
                <a:solidFill>
                  <a:schemeClr val="accent5">
                    <a:lumMod val="50000"/>
                  </a:schemeClr>
                </a:solidFill>
                <a:latin typeface="Times New Roman" panose="02020603050405020304" pitchFamily="18" charset="0"/>
                <a:cs typeface="Times New Roman" panose="02020603050405020304" pitchFamily="18" charset="0"/>
              </a:rPr>
              <a:t>” </a:t>
            </a:r>
            <a:r>
              <a:rPr lang="en-US" sz="2800" dirty="0">
                <a:solidFill>
                  <a:schemeClr val="accent5">
                    <a:lumMod val="50000"/>
                  </a:schemeClr>
                </a:solidFill>
                <a:latin typeface="Times New Roman" panose="02020603050405020304" pitchFamily="18" charset="0"/>
                <a:cs typeface="Times New Roman" panose="02020603050405020304" pitchFamily="18" charset="0"/>
                <a:sym typeface="Wingdings" panose="05000000000000000000" pitchFamily="2" charset="2"/>
              </a:rPr>
              <a:t></a:t>
            </a:r>
            <a:r>
              <a:rPr lang="en-US" sz="2800" dirty="0">
                <a:solidFill>
                  <a:schemeClr val="accent5">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5">
                    <a:lumMod val="50000"/>
                  </a:schemeClr>
                </a:solidFill>
                <a:latin typeface="Times New Roman" panose="02020603050405020304" pitchFamily="18" charset="0"/>
                <a:cs typeface="Times New Roman" panose="02020603050405020304" pitchFamily="18" charset="0"/>
              </a:rPr>
              <a:t>tham</a:t>
            </a:r>
            <a:r>
              <a:rPr lang="en-US" sz="2800" dirty="0">
                <a:solidFill>
                  <a:schemeClr val="accent5">
                    <a:lumMod val="50000"/>
                  </a:schemeClr>
                </a:solidFill>
                <a:latin typeface="Times New Roman" panose="02020603050405020304" pitchFamily="18" charset="0"/>
                <a:cs typeface="Times New Roman" panose="02020603050405020304" pitchFamily="18" charset="0"/>
              </a:rPr>
              <a:t> </a:t>
            </a:r>
            <a:r>
              <a:rPr lang="en-US" sz="2800" dirty="0" err="1">
                <a:solidFill>
                  <a:schemeClr val="accent5">
                    <a:lumMod val="50000"/>
                  </a:schemeClr>
                </a:solidFill>
                <a:latin typeface="Times New Roman" panose="02020603050405020304" pitchFamily="18" charset="0"/>
                <a:cs typeface="Times New Roman" panose="02020603050405020304" pitchFamily="18" charset="0"/>
              </a:rPr>
              <a:t>quan</a:t>
            </a:r>
            <a:endParaRPr lang="vi-VN" sz="2800" dirty="0">
              <a:solidFill>
                <a:schemeClr val="accent5">
                  <a:lumMod val="50000"/>
                </a:schemeClr>
              </a:solidFill>
              <a:latin typeface="Times New Roman" panose="02020603050405020304" pitchFamily="18" charset="0"/>
              <a:cs typeface="Times New Roman" panose="02020603050405020304" pitchFamily="18" charset="0"/>
            </a:endParaRPr>
          </a:p>
          <a:p>
            <a:r>
              <a:rPr lang="en-US" sz="2800" dirty="0">
                <a:solidFill>
                  <a:schemeClr val="accent5">
                    <a:lumMod val="50000"/>
                  </a:schemeClr>
                </a:solidFill>
                <a:latin typeface="Times New Roman" panose="02020603050405020304" pitchFamily="18" charset="0"/>
                <a:cs typeface="Times New Roman" panose="02020603050405020304" pitchFamily="18" charset="0"/>
                <a:sym typeface="Wingdings" panose="05000000000000000000" pitchFamily="2" charset="2"/>
              </a:rPr>
              <a:t></a:t>
            </a:r>
            <a:r>
              <a:rPr lang="vi-VN" sz="2800" i="1" dirty="0">
                <a:solidFill>
                  <a:schemeClr val="accent5">
                    <a:lumMod val="50000"/>
                  </a:schemeClr>
                </a:solidFill>
                <a:latin typeface="Times New Roman" panose="02020603050405020304" pitchFamily="18" charset="0"/>
                <a:cs typeface="Times New Roman" panose="02020603050405020304" pitchFamily="18" charset="0"/>
              </a:rPr>
              <a:t>Ngày mai, lớp em sẽ đi tham quan bảo tàng</a:t>
            </a:r>
            <a:r>
              <a:rPr lang="en-US" sz="2800" i="1" dirty="0">
                <a:solidFill>
                  <a:schemeClr val="accent5">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5">
                    <a:lumMod val="50000"/>
                  </a:schemeClr>
                </a:solidFill>
                <a:latin typeface="Times New Roman" panose="02020603050405020304" pitchFamily="18" charset="0"/>
                <a:cs typeface="Times New Roman" panose="02020603050405020304" pitchFamily="18" charset="0"/>
              </a:rPr>
              <a:t>thành</a:t>
            </a:r>
            <a:r>
              <a:rPr lang="en-US" sz="2800" i="1" dirty="0">
                <a:solidFill>
                  <a:schemeClr val="accent5">
                    <a:lumMod val="50000"/>
                  </a:schemeClr>
                </a:solidFill>
                <a:latin typeface="Times New Roman" panose="02020603050405020304" pitchFamily="18" charset="0"/>
                <a:cs typeface="Times New Roman" panose="02020603050405020304" pitchFamily="18" charset="0"/>
              </a:rPr>
              <a:t> </a:t>
            </a:r>
            <a:r>
              <a:rPr lang="en-US" sz="2800" i="1" dirty="0" err="1">
                <a:solidFill>
                  <a:schemeClr val="accent5">
                    <a:lumMod val="50000"/>
                  </a:schemeClr>
                </a:solidFill>
                <a:latin typeface="Times New Roman" panose="02020603050405020304" pitchFamily="18" charset="0"/>
                <a:cs typeface="Times New Roman" panose="02020603050405020304" pitchFamily="18" charset="0"/>
              </a:rPr>
              <a:t>phố</a:t>
            </a:r>
            <a:r>
              <a:rPr lang="vi-VN" sz="2800" i="1" dirty="0">
                <a:solidFill>
                  <a:schemeClr val="accent5">
                    <a:lumMod val="50000"/>
                  </a:schemeClr>
                </a:solidFill>
                <a:latin typeface="Times New Roman" panose="02020603050405020304" pitchFamily="18" charset="0"/>
                <a:cs typeface="Times New Roman" panose="02020603050405020304" pitchFamily="18" charset="0"/>
              </a:rPr>
              <a:t> Hồ Chí Minh.</a:t>
            </a:r>
            <a:endParaRPr lang="vi-VN" sz="2800" dirty="0">
              <a:solidFill>
                <a:schemeClr val="accent5">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22197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35670" y="282804"/>
            <a:ext cx="11604396" cy="5825765"/>
          </a:xfrm>
          <a:prstGeom prst="frame">
            <a:avLst>
              <a:gd name="adj1" fmla="val 521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7" name="Rectangle 6"/>
          <p:cNvSpPr/>
          <p:nvPr/>
        </p:nvSpPr>
        <p:spPr>
          <a:xfrm>
            <a:off x="499619" y="855216"/>
            <a:ext cx="10878534" cy="4622804"/>
          </a:xfrm>
          <a:prstGeom prst="rect">
            <a:avLst/>
          </a:prstGeom>
        </p:spPr>
        <p:txBody>
          <a:bodyPr wrap="square">
            <a:spAutoFit/>
          </a:bodyPr>
          <a:lstStyle/>
          <a:p>
            <a:pPr>
              <a:lnSpc>
                <a:spcPct val="115000"/>
              </a:lnSpc>
            </a:pP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tập</a:t>
            </a:r>
            <a:r>
              <a:rPr lang="en-US" sz="3200" b="1" dirty="0">
                <a:solidFill>
                  <a:srgbClr val="FF0000"/>
                </a:solidFill>
                <a:latin typeface="Times New Roman" panose="02020603050405020304" pitchFamily="18" charset="0"/>
                <a:cs typeface="Times New Roman" panose="02020603050405020304" pitchFamily="18" charset="0"/>
              </a:rPr>
              <a:t> 1 (tr.71/ SGK): </a:t>
            </a:r>
          </a:p>
          <a:p>
            <a:pPr>
              <a:lnSpc>
                <a:spcPct val="115000"/>
              </a:lnSpc>
            </a:pPr>
            <a:r>
              <a:rPr lang="vi-VN"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 Dùng từ không đúng nghĩa và lỗi lặp từ: “bất tử” có nghĩa là không bao giờ chết, còn sống mãi trong trí nhớ, tình cảm người đời. Do đó, “bất từ” không dùng cho “những bài hát”, cần thay thế bằng “bất hủ”. Tuy nhiên, khi dùng “bất hủ” thay cho “bất tử” thì câu vẫn mắc lỗi lặp từ (“bất hủ” = còn lại mãi với thời gian).</a:t>
            </a:r>
            <a:endParaRPr lang="vi-VN" sz="32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vi-VN"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 sửa: Bỏ tử “bất tử”</a:t>
            </a:r>
            <a:endParaRPr lang="vi-VN" sz="32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vi-VN"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 bài hát ấy sẽ còn lại mãi với thời gian.</a:t>
            </a:r>
            <a:endParaRPr lang="vi-VN"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5471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1865</Words>
  <Application>Microsoft Office PowerPoint</Application>
  <PresentationFormat>Widescreen</PresentationFormat>
  <Paragraphs>169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Admin</cp:lastModifiedBy>
  <cp:revision>28</cp:revision>
  <dcterms:created xsi:type="dcterms:W3CDTF">2022-07-27T02:51:27Z</dcterms:created>
  <dcterms:modified xsi:type="dcterms:W3CDTF">2025-01-27T01:47:42Z</dcterms:modified>
</cp:coreProperties>
</file>