
<file path=[Content_Types].xml><?xml version="1.0" encoding="utf-8"?>
<Types xmlns="http://schemas.openxmlformats.org/package/2006/content-types">
  <Default Extension="tmp" ContentType="image/png"/>
  <Default Extension="jfif" ContentType="image/jpeg"/>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257" r:id="rId3"/>
    <p:sldId id="258" r:id="rId4"/>
    <p:sldId id="259" r:id="rId5"/>
    <p:sldId id="261" r:id="rId6"/>
    <p:sldId id="260" r:id="rId7"/>
    <p:sldId id="264" r:id="rId8"/>
    <p:sldId id="265" r:id="rId9"/>
    <p:sldId id="266" r:id="rId10"/>
    <p:sldId id="267" r:id="rId11"/>
    <p:sldId id="268" r:id="rId12"/>
    <p:sldId id="269" r:id="rId13"/>
    <p:sldId id="270" r:id="rId14"/>
    <p:sldId id="271" r:id="rId15"/>
    <p:sldId id="273" r:id="rId16"/>
    <p:sldId id="272" r:id="rId17"/>
    <p:sldId id="274" r:id="rId18"/>
    <p:sldId id="277" r:id="rId19"/>
    <p:sldId id="278" r:id="rId20"/>
    <p:sldId id="280" r:id="rId21"/>
    <p:sldId id="285" r:id="rId22"/>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2" d="100"/>
          <a:sy n="102" d="100"/>
        </p:scale>
        <p:origin x="138"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p:cNvSpPr>
            <a:spLocks noGrp="1"/>
          </p:cNvSpPr>
          <p:nvPr>
            <p:ph type="dt" sz="half" idx="10"/>
          </p:nvPr>
        </p:nvSpPr>
        <p:spPr/>
        <p:txBody>
          <a:bodyPr/>
          <a:lstStyle/>
          <a:p>
            <a:fld id="{273E58B5-9941-4B75-953F-4FA7F139296A}" type="datetimeFigureOut">
              <a:rPr lang="vi-VN" smtClean="0"/>
              <a:t>27/01/2025</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281E64C-075D-4A04-93B8-087E11464BD6}" type="slidenum">
              <a:rPr lang="vi-VN" smtClean="0"/>
              <a:t>‹#›</a:t>
            </a:fld>
            <a:endParaRPr lang="vi-VN"/>
          </a:p>
        </p:txBody>
      </p:sp>
    </p:spTree>
    <p:extLst>
      <p:ext uri="{BB962C8B-B14F-4D97-AF65-F5344CB8AC3E}">
        <p14:creationId xmlns:p14="http://schemas.microsoft.com/office/powerpoint/2010/main" val="3855599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273E58B5-9941-4B75-953F-4FA7F139296A}" type="datetimeFigureOut">
              <a:rPr lang="vi-VN" smtClean="0"/>
              <a:t>27/01/2025</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281E64C-075D-4A04-93B8-087E11464BD6}" type="slidenum">
              <a:rPr lang="vi-VN" smtClean="0"/>
              <a:t>‹#›</a:t>
            </a:fld>
            <a:endParaRPr lang="vi-VN"/>
          </a:p>
        </p:txBody>
      </p:sp>
    </p:spTree>
    <p:extLst>
      <p:ext uri="{BB962C8B-B14F-4D97-AF65-F5344CB8AC3E}">
        <p14:creationId xmlns:p14="http://schemas.microsoft.com/office/powerpoint/2010/main" val="2471998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273E58B5-9941-4B75-953F-4FA7F139296A}" type="datetimeFigureOut">
              <a:rPr lang="vi-VN" smtClean="0"/>
              <a:t>27/01/2025</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281E64C-075D-4A04-93B8-087E11464BD6}" type="slidenum">
              <a:rPr lang="vi-VN" smtClean="0"/>
              <a:t>‹#›</a:t>
            </a:fld>
            <a:endParaRPr lang="vi-VN"/>
          </a:p>
        </p:txBody>
      </p:sp>
    </p:spTree>
    <p:extLst>
      <p:ext uri="{BB962C8B-B14F-4D97-AF65-F5344CB8AC3E}">
        <p14:creationId xmlns:p14="http://schemas.microsoft.com/office/powerpoint/2010/main" val="778739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273E58B5-9941-4B75-953F-4FA7F139296A}" type="datetimeFigureOut">
              <a:rPr lang="vi-VN" smtClean="0"/>
              <a:t>27/01/2025</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281E64C-075D-4A04-93B8-087E11464BD6}" type="slidenum">
              <a:rPr lang="vi-VN" smtClean="0"/>
              <a:t>‹#›</a:t>
            </a:fld>
            <a:endParaRPr lang="vi-VN"/>
          </a:p>
        </p:txBody>
      </p:sp>
    </p:spTree>
    <p:extLst>
      <p:ext uri="{BB962C8B-B14F-4D97-AF65-F5344CB8AC3E}">
        <p14:creationId xmlns:p14="http://schemas.microsoft.com/office/powerpoint/2010/main" val="2978078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73E58B5-9941-4B75-953F-4FA7F139296A}" type="datetimeFigureOut">
              <a:rPr lang="vi-VN" smtClean="0"/>
              <a:t>27/01/2025</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281E64C-075D-4A04-93B8-087E11464BD6}" type="slidenum">
              <a:rPr lang="vi-VN" smtClean="0"/>
              <a:t>‹#›</a:t>
            </a:fld>
            <a:endParaRPr lang="vi-VN"/>
          </a:p>
        </p:txBody>
      </p:sp>
    </p:spTree>
    <p:extLst>
      <p:ext uri="{BB962C8B-B14F-4D97-AF65-F5344CB8AC3E}">
        <p14:creationId xmlns:p14="http://schemas.microsoft.com/office/powerpoint/2010/main" val="3853854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p:cNvSpPr>
            <a:spLocks noGrp="1"/>
          </p:cNvSpPr>
          <p:nvPr>
            <p:ph type="dt" sz="half" idx="10"/>
          </p:nvPr>
        </p:nvSpPr>
        <p:spPr/>
        <p:txBody>
          <a:bodyPr/>
          <a:lstStyle/>
          <a:p>
            <a:fld id="{273E58B5-9941-4B75-953F-4FA7F139296A}" type="datetimeFigureOut">
              <a:rPr lang="vi-VN" smtClean="0"/>
              <a:t>27/01/2025</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7281E64C-075D-4A04-93B8-087E11464BD6}" type="slidenum">
              <a:rPr lang="vi-VN" smtClean="0"/>
              <a:t>‹#›</a:t>
            </a:fld>
            <a:endParaRPr lang="vi-VN"/>
          </a:p>
        </p:txBody>
      </p:sp>
    </p:spTree>
    <p:extLst>
      <p:ext uri="{BB962C8B-B14F-4D97-AF65-F5344CB8AC3E}">
        <p14:creationId xmlns:p14="http://schemas.microsoft.com/office/powerpoint/2010/main" val="3683853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p:cNvSpPr>
            <a:spLocks noGrp="1"/>
          </p:cNvSpPr>
          <p:nvPr>
            <p:ph type="dt" sz="half" idx="10"/>
          </p:nvPr>
        </p:nvSpPr>
        <p:spPr/>
        <p:txBody>
          <a:bodyPr/>
          <a:lstStyle/>
          <a:p>
            <a:fld id="{273E58B5-9941-4B75-953F-4FA7F139296A}" type="datetimeFigureOut">
              <a:rPr lang="vi-VN" smtClean="0"/>
              <a:t>27/01/2025</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7281E64C-075D-4A04-93B8-087E11464BD6}" type="slidenum">
              <a:rPr lang="vi-VN" smtClean="0"/>
              <a:t>‹#›</a:t>
            </a:fld>
            <a:endParaRPr lang="vi-VN"/>
          </a:p>
        </p:txBody>
      </p:sp>
    </p:spTree>
    <p:extLst>
      <p:ext uri="{BB962C8B-B14F-4D97-AF65-F5344CB8AC3E}">
        <p14:creationId xmlns:p14="http://schemas.microsoft.com/office/powerpoint/2010/main" val="2453004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2"/>
          <p:cNvSpPr>
            <a:spLocks noGrp="1"/>
          </p:cNvSpPr>
          <p:nvPr>
            <p:ph type="dt" sz="half" idx="10"/>
          </p:nvPr>
        </p:nvSpPr>
        <p:spPr/>
        <p:txBody>
          <a:bodyPr/>
          <a:lstStyle/>
          <a:p>
            <a:fld id="{273E58B5-9941-4B75-953F-4FA7F139296A}" type="datetimeFigureOut">
              <a:rPr lang="vi-VN" smtClean="0"/>
              <a:t>27/01/2025</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7281E64C-075D-4A04-93B8-087E11464BD6}" type="slidenum">
              <a:rPr lang="vi-VN" smtClean="0"/>
              <a:t>‹#›</a:t>
            </a:fld>
            <a:endParaRPr lang="vi-VN"/>
          </a:p>
        </p:txBody>
      </p:sp>
    </p:spTree>
    <p:extLst>
      <p:ext uri="{BB962C8B-B14F-4D97-AF65-F5344CB8AC3E}">
        <p14:creationId xmlns:p14="http://schemas.microsoft.com/office/powerpoint/2010/main" val="256874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3E58B5-9941-4B75-953F-4FA7F139296A}" type="datetimeFigureOut">
              <a:rPr lang="vi-VN" smtClean="0"/>
              <a:t>27/01/2025</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7281E64C-075D-4A04-93B8-087E11464BD6}" type="slidenum">
              <a:rPr lang="vi-VN" smtClean="0"/>
              <a:t>‹#›</a:t>
            </a:fld>
            <a:endParaRPr lang="vi-VN"/>
          </a:p>
        </p:txBody>
      </p:sp>
    </p:spTree>
    <p:extLst>
      <p:ext uri="{BB962C8B-B14F-4D97-AF65-F5344CB8AC3E}">
        <p14:creationId xmlns:p14="http://schemas.microsoft.com/office/powerpoint/2010/main" val="1440047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73E58B5-9941-4B75-953F-4FA7F139296A}" type="datetimeFigureOut">
              <a:rPr lang="vi-VN" smtClean="0"/>
              <a:t>27/01/2025</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7281E64C-075D-4A04-93B8-087E11464BD6}" type="slidenum">
              <a:rPr lang="vi-VN" smtClean="0"/>
              <a:t>‹#›</a:t>
            </a:fld>
            <a:endParaRPr lang="vi-VN"/>
          </a:p>
        </p:txBody>
      </p:sp>
    </p:spTree>
    <p:extLst>
      <p:ext uri="{BB962C8B-B14F-4D97-AF65-F5344CB8AC3E}">
        <p14:creationId xmlns:p14="http://schemas.microsoft.com/office/powerpoint/2010/main" val="688908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73E58B5-9941-4B75-953F-4FA7F139296A}" type="datetimeFigureOut">
              <a:rPr lang="vi-VN" smtClean="0"/>
              <a:t>27/01/2025</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7281E64C-075D-4A04-93B8-087E11464BD6}" type="slidenum">
              <a:rPr lang="vi-VN" smtClean="0"/>
              <a:t>‹#›</a:t>
            </a:fld>
            <a:endParaRPr lang="vi-VN"/>
          </a:p>
        </p:txBody>
      </p:sp>
    </p:spTree>
    <p:extLst>
      <p:ext uri="{BB962C8B-B14F-4D97-AF65-F5344CB8AC3E}">
        <p14:creationId xmlns:p14="http://schemas.microsoft.com/office/powerpoint/2010/main" val="874670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3E58B5-9941-4B75-953F-4FA7F139296A}" type="datetimeFigureOut">
              <a:rPr lang="vi-VN" smtClean="0"/>
              <a:t>27/01/2025</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81E64C-075D-4A04-93B8-087E11464BD6}" type="slidenum">
              <a:rPr lang="vi-VN" smtClean="0"/>
              <a:t>‹#›</a:t>
            </a:fld>
            <a:endParaRPr lang="vi-VN"/>
          </a:p>
        </p:txBody>
      </p:sp>
    </p:spTree>
    <p:extLst>
      <p:ext uri="{BB962C8B-B14F-4D97-AF65-F5344CB8AC3E}">
        <p14:creationId xmlns:p14="http://schemas.microsoft.com/office/powerpoint/2010/main" val="30642611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vi.wiktionary.org/wiki/h%C6%A1n" TargetMode="External"/><Relationship Id="rId3" Type="http://schemas.openxmlformats.org/officeDocument/2006/relationships/hyperlink" Target="https://vi.wiktionary.org/wiki/gi%E1%BA%A3_d%E1%BB%91i" TargetMode="External"/><Relationship Id="rId7" Type="http://schemas.openxmlformats.org/officeDocument/2006/relationships/hyperlink" Target="https://vi.wiktionary.org/wiki/%C4%91%E1%BA%B9p" TargetMode="External"/><Relationship Id="rId2" Type="http://schemas.openxmlformats.org/officeDocument/2006/relationships/hyperlink" Target="https://vi.wiktionary.org/wiki/l%C3%A0m_cao" TargetMode="External"/><Relationship Id="rId1" Type="http://schemas.openxmlformats.org/officeDocument/2006/relationships/slideLayout" Target="../slideLayouts/slideLayout2.xml"/><Relationship Id="rId6" Type="http://schemas.openxmlformats.org/officeDocument/2006/relationships/hyperlink" Target="https://vi.wiktionary.org/wiki/tr%E1%BB%9F_n%C3%AAn" TargetMode="External"/><Relationship Id="rId11" Type="http://schemas.openxmlformats.org/officeDocument/2006/relationships/hyperlink" Target="https://vi.wiktionary.org/wiki/gi%C3%A1_tr%E1%BB%8B" TargetMode="External"/><Relationship Id="rId5" Type="http://schemas.openxmlformats.org/officeDocument/2006/relationships/hyperlink" Target="https://vi.wiktionary.org/wiki/b%C3%AAn_ngo%C3%A0i" TargetMode="External"/><Relationship Id="rId10" Type="http://schemas.openxmlformats.org/officeDocument/2006/relationships/hyperlink" Target="https://vi.wiktionary.org/wiki/m%C3%ACnh" TargetMode="External"/><Relationship Id="rId4" Type="http://schemas.openxmlformats.org/officeDocument/2006/relationships/hyperlink" Target="https://vi.wiktionary.org/wiki/h%C3%ACnh_th%E1%BB%A9c" TargetMode="External"/><Relationship Id="rId9" Type="http://schemas.openxmlformats.org/officeDocument/2006/relationships/hyperlink" Target="https://vi.wiktionary.org/wiki/t%E1%BB%B1"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tmp"/><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49.svg"/><Relationship Id="rId13" Type="http://schemas.openxmlformats.org/officeDocument/2006/relationships/image" Target="../media/image53.svg"/><Relationship Id="rId3" Type="http://schemas.openxmlformats.org/officeDocument/2006/relationships/image" Target="../media/image46.svg"/><Relationship Id="rId7" Type="http://schemas.openxmlformats.org/officeDocument/2006/relationships/image" Target="../media/image11.png"/><Relationship Id="rId12" Type="http://schemas.openxmlformats.org/officeDocument/2006/relationships/image" Target="../media/image14.png"/><Relationship Id="rId2" Type="http://schemas.openxmlformats.org/officeDocument/2006/relationships/image" Target="../media/image8.png"/><Relationship Id="rId16" Type="http://schemas.openxmlformats.org/officeDocument/2006/relationships/image" Target="../media/image16.png"/><Relationship Id="rId1" Type="http://schemas.openxmlformats.org/officeDocument/2006/relationships/slideLayout" Target="../slideLayouts/slideLayout7.xml"/><Relationship Id="rId6" Type="http://schemas.openxmlformats.org/officeDocument/2006/relationships/image" Target="../media/image10.png"/><Relationship Id="rId11" Type="http://schemas.openxmlformats.org/officeDocument/2006/relationships/image" Target="../media/image51.svg"/><Relationship Id="rId5" Type="http://schemas.openxmlformats.org/officeDocument/2006/relationships/image" Target="../media/image47.svg"/><Relationship Id="rId15" Type="http://schemas.openxmlformats.org/officeDocument/2006/relationships/image" Target="../media/image55.svg"/><Relationship Id="rId10" Type="http://schemas.openxmlformats.org/officeDocument/2006/relationships/image" Target="../media/image13.png"/><Relationship Id="rId4" Type="http://schemas.openxmlformats.org/officeDocument/2006/relationships/image" Target="../media/image9.png"/><Relationship Id="rId9" Type="http://schemas.openxmlformats.org/officeDocument/2006/relationships/image" Target="../media/image12.png"/><Relationship Id="rId14" Type="http://schemas.openxmlformats.org/officeDocument/2006/relationships/image" Target="../media/image1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f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p:nvPr/>
        </p:nvSpPr>
        <p:spPr>
          <a:xfrm>
            <a:off x="1285876" y="441325"/>
            <a:ext cx="9344024" cy="6169025"/>
          </a:xfrm>
          <a:prstGeom prst="rect">
            <a:avLst/>
          </a:prstGeom>
          <a:noFill/>
        </p:spPr>
        <p:txBody>
          <a:bodyPr wrap="square" rtlCol="0" anchor="t">
            <a:noAutofit/>
          </a:bodyPr>
          <a:lstStyle/>
          <a:p>
            <a:pPr algn="ctr">
              <a:defRPr/>
            </a:pPr>
            <a:r>
              <a:rPr lang="en-US" sz="3200" b="1" cap="all" dirty="0" smtClean="0">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anose="02020603050405020304" pitchFamily="18" charset="0"/>
                <a:cs typeface="Times New Roman" panose="02020603050405020304" pitchFamily="18" charset="0"/>
                <a:sym typeface="+mn-ea"/>
              </a:rPr>
              <a:t>TRƯỜNG </a:t>
            </a:r>
            <a:r>
              <a:rPr lang="en-US" sz="3200" b="1" cap="all" dirty="0">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anose="02020603050405020304" pitchFamily="18" charset="0"/>
                <a:cs typeface="Times New Roman" panose="02020603050405020304" pitchFamily="18" charset="0"/>
                <a:sym typeface="+mn-ea"/>
              </a:rPr>
              <a:t>Thpt ngô lê tân</a:t>
            </a:r>
            <a:endParaRPr lang="en-US" sz="3200" b="1" cap="all" dirty="0">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anose="02020603050405020304" pitchFamily="18" charset="0"/>
              <a:cs typeface="Times New Roman" panose="02020603050405020304" pitchFamily="18" charset="0"/>
            </a:endParaRPr>
          </a:p>
          <a:p>
            <a:pPr algn="ctr">
              <a:defRPr/>
            </a:pPr>
            <a:endParaRPr lang="en-US" sz="3200" b="1" cap="all" dirty="0">
              <a:solidFill>
                <a:srgbClr val="FFFF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anose="02020603050405020304" pitchFamily="18" charset="0"/>
              <a:cs typeface="Times New Roman" panose="02020603050405020304" pitchFamily="18" charset="0"/>
              <a:sym typeface="+mn-ea"/>
            </a:endParaRPr>
          </a:p>
          <a:p>
            <a:pPr algn="ctr">
              <a:defRPr/>
            </a:pPr>
            <a:r>
              <a:rPr lang="en-US" sz="3735" b="1" cap="all" dirty="0" smtClean="0">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anose="02020603050405020304" pitchFamily="18" charset="0"/>
                <a:cs typeface="Times New Roman" panose="02020603050405020304" pitchFamily="18" charset="0"/>
                <a:sym typeface="+mn-ea"/>
              </a:rPr>
              <a:t> </a:t>
            </a:r>
            <a:r>
              <a:rPr lang="en-US" sz="3735" b="1" cap="all" dirty="0">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anose="02020603050405020304" pitchFamily="18" charset="0"/>
                <a:cs typeface="Times New Roman" panose="02020603050405020304" pitchFamily="18" charset="0"/>
                <a:sym typeface="+mn-ea"/>
              </a:rPr>
              <a:t>CHÀO MỪNG </a:t>
            </a:r>
          </a:p>
          <a:p>
            <a:pPr algn="ctr">
              <a:defRPr/>
            </a:pPr>
            <a:r>
              <a:rPr lang="en-US" sz="3735" b="1" cap="all" dirty="0">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anose="02020603050405020304" pitchFamily="18" charset="0"/>
                <a:cs typeface="Times New Roman" panose="02020603050405020304" pitchFamily="18" charset="0"/>
                <a:sym typeface="+mn-ea"/>
              </a:rPr>
              <a:t>CÁC EM ĐẾN VỚI TIẾT HỌC hôm nay.</a:t>
            </a:r>
            <a:endParaRPr lang="en-US" sz="3735" b="1" cap="all" dirty="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sym typeface="+mn-ea"/>
            </a:endParaRPr>
          </a:p>
        </p:txBody>
      </p:sp>
      <p:sp>
        <p:nvSpPr>
          <p:cNvPr id="3" name="Text Box 2"/>
          <p:cNvSpPr txBox="1"/>
          <p:nvPr/>
        </p:nvSpPr>
        <p:spPr>
          <a:xfrm>
            <a:off x="3429000" y="3624739"/>
            <a:ext cx="4490720" cy="753110"/>
          </a:xfrm>
          <a:prstGeom prst="rect">
            <a:avLst/>
          </a:prstGeom>
          <a:noFill/>
        </p:spPr>
        <p:txBody>
          <a:bodyPr wrap="square" rtlCol="0" anchor="t">
            <a:noAutofit/>
          </a:bodyPr>
          <a:lstStyle/>
          <a:p>
            <a:pPr algn="ctr">
              <a:defRPr/>
            </a:pPr>
            <a:r>
              <a:rPr lang="en-US" sz="2000" b="1" cap="all" dirty="0" smtClean="0">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anose="02020603050405020304" pitchFamily="18" charset="0"/>
                <a:cs typeface="Times New Roman" panose="02020603050405020304" pitchFamily="18" charset="0"/>
                <a:sym typeface="+mn-ea"/>
              </a:rPr>
              <a:t>GV giảng dạy: PHAN THỊ LOAN</a:t>
            </a:r>
          </a:p>
        </p:txBody>
      </p:sp>
      <p:sp>
        <p:nvSpPr>
          <p:cNvPr id="6" name="Content Placeholder 5"/>
          <p:cNvSpPr>
            <a:spLocks noGrp="1"/>
          </p:cNvSpPr>
          <p:nvPr>
            <p:ph sz="half" idx="1"/>
          </p:nvPr>
        </p:nvSpPr>
        <p:spPr/>
        <p:txBody>
          <a:bodyPr/>
          <a:lstStyle/>
          <a:p>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
        <p:nvSpPr>
          <p:cNvPr id="8" name="TextBox 7"/>
          <p:cNvSpPr txBox="1"/>
          <p:nvPr/>
        </p:nvSpPr>
        <p:spPr>
          <a:xfrm>
            <a:off x="4610100" y="3028950"/>
            <a:ext cx="3486150" cy="369332"/>
          </a:xfrm>
          <a:prstGeom prst="rect">
            <a:avLst/>
          </a:prstGeom>
          <a:noFill/>
        </p:spPr>
        <p:txBody>
          <a:bodyPr wrap="square" rtlCol="0">
            <a:spAutoFit/>
          </a:bodyPr>
          <a:lstStyle/>
          <a:p>
            <a:r>
              <a:rPr lang="en-US" b="1" dirty="0" smtClean="0">
                <a:latin typeface="Times New Roman" panose="02020603050405020304" pitchFamily="18" charset="0"/>
                <a:cs typeface="Times New Roman" panose="02020603050405020304" pitchFamily="18" charset="0"/>
              </a:rPr>
              <a:t>LỚP: 10A2</a:t>
            </a:r>
            <a:endParaRPr lang="en-US" b="1" dirty="0">
              <a:latin typeface="Times New Roman" panose="02020603050405020304" pitchFamily="18" charset="0"/>
              <a:cs typeface="Times New Roman" panose="02020603050405020304" pitchFamily="18" charset="0"/>
            </a:endParaRPr>
          </a:p>
        </p:txBody>
      </p:sp>
      <p:sp>
        <p:nvSpPr>
          <p:cNvPr id="13" name="TextBox 12"/>
          <p:cNvSpPr txBox="1"/>
          <p:nvPr/>
        </p:nvSpPr>
        <p:spPr>
          <a:xfrm>
            <a:off x="3267075" y="4611052"/>
            <a:ext cx="5924550" cy="1200329"/>
          </a:xfrm>
          <a:prstGeom prst="rect">
            <a:avLst/>
          </a:prstGeom>
          <a:noFill/>
        </p:spPr>
        <p:txBody>
          <a:bodyPr wrap="square" rtlCol="0">
            <a:spAutoFit/>
          </a:bodyPr>
          <a:lstStyle/>
          <a:p>
            <a:r>
              <a:rPr lang="en-US" b="1" dirty="0" smtClean="0">
                <a:solidFill>
                  <a:srgbClr val="FF0000"/>
                </a:solidFill>
                <a:latin typeface="Times New Roman" panose="02020603050405020304" pitchFamily="18" charset="0"/>
                <a:cs typeface="Times New Roman" panose="02020603050405020304" pitchFamily="18" charset="0"/>
              </a:rPr>
              <a:t>BÀI 3: GIAO CẢM VỚI THIÊN NHIÊN</a:t>
            </a:r>
          </a:p>
          <a:p>
            <a:r>
              <a:rPr lang="en-US" b="1" dirty="0">
                <a:solidFill>
                  <a:srgbClr val="FF0000"/>
                </a:solidFill>
                <a:latin typeface="Times New Roman" panose="02020603050405020304" pitchFamily="18" charset="0"/>
                <a:cs typeface="Times New Roman" panose="02020603050405020304" pitchFamily="18" charset="0"/>
              </a:rPr>
              <a:t>	</a:t>
            </a:r>
            <a:r>
              <a:rPr lang="en-US" b="1" dirty="0" smtClean="0">
                <a:solidFill>
                  <a:srgbClr val="FF0000"/>
                </a:solidFill>
                <a:latin typeface="Times New Roman" panose="02020603050405020304" pitchFamily="18" charset="0"/>
                <a:cs typeface="Times New Roman" panose="02020603050405020304" pitchFamily="18" charset="0"/>
              </a:rPr>
              <a:t>              (THƠ) </a:t>
            </a:r>
          </a:p>
          <a:p>
            <a:r>
              <a:rPr lang="en-US" b="1" dirty="0" err="1" smtClean="0">
                <a:solidFill>
                  <a:srgbClr val="FF0000"/>
                </a:solidFill>
                <a:latin typeface="Times New Roman" panose="02020603050405020304" pitchFamily="18" charset="0"/>
                <a:cs typeface="Times New Roman" panose="02020603050405020304" pitchFamily="18" charset="0"/>
              </a:rPr>
              <a:t>Tiết</a:t>
            </a:r>
            <a:r>
              <a:rPr lang="en-US" b="1" dirty="0" smtClean="0">
                <a:solidFill>
                  <a:srgbClr val="FF0000"/>
                </a:solidFill>
                <a:latin typeface="Times New Roman" panose="02020603050405020304" pitchFamily="18" charset="0"/>
                <a:cs typeface="Times New Roman" panose="02020603050405020304" pitchFamily="18" charset="0"/>
              </a:rPr>
              <a:t> 28:Thực </a:t>
            </a:r>
            <a:r>
              <a:rPr lang="en-US" b="1" dirty="0" err="1" smtClean="0">
                <a:solidFill>
                  <a:srgbClr val="FF0000"/>
                </a:solidFill>
                <a:latin typeface="Times New Roman" panose="02020603050405020304" pitchFamily="18" charset="0"/>
                <a:cs typeface="Times New Roman" panose="02020603050405020304" pitchFamily="18" charset="0"/>
              </a:rPr>
              <a:t>hành</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tiếng</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Việt</a:t>
            </a:r>
            <a:r>
              <a:rPr lang="en-US" b="1" smtClean="0">
                <a:solidFill>
                  <a:srgbClr val="FF0000"/>
                </a:solidFill>
                <a:latin typeface="Times New Roman" panose="02020603050405020304" pitchFamily="18" charset="0"/>
                <a:cs typeface="Times New Roman" panose="02020603050405020304" pitchFamily="18" charset="0"/>
              </a:rPr>
              <a:t>:</a:t>
            </a:r>
            <a:endParaRPr lang="en-US" b="1" dirty="0" smtClean="0">
              <a:solidFill>
                <a:srgbClr val="FF0000"/>
              </a:solidFill>
              <a:latin typeface="Times New Roman" panose="02020603050405020304" pitchFamily="18" charset="0"/>
              <a:cs typeface="Times New Roman" panose="02020603050405020304" pitchFamily="18" charset="0"/>
            </a:endParaRPr>
          </a:p>
          <a:p>
            <a:r>
              <a:rPr lang="en-US" b="1" dirty="0" smtClean="0">
                <a:solidFill>
                  <a:srgbClr val="FF0000"/>
                </a:solidFill>
                <a:latin typeface="Times New Roman" panose="02020603050405020304" pitchFamily="18" charset="0"/>
                <a:cs typeface="Times New Roman" panose="02020603050405020304" pitchFamily="18" charset="0"/>
              </a:rPr>
              <a:t>		SỬA LỖI DÙNG TỪ</a:t>
            </a:r>
            <a:endParaRPr lang="en-US"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3149492"/>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7" presetClass="entr" presetSubtype="4"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0" fill="hold"/>
                                        <p:tgtEl>
                                          <p:spTgt spid="2">
                                            <p:txEl>
                                              <p:pRg st="2" end="2"/>
                                            </p:txEl>
                                          </p:spTgt>
                                        </p:tgtEl>
                                        <p:attrNameLst>
                                          <p:attrName>ppt_y</p:attrName>
                                        </p:attrNameLst>
                                      </p:cBhvr>
                                      <p:tavLst>
                                        <p:tav tm="0">
                                          <p:val>
                                            <p:strVal val="1+#ppt_h/2"/>
                                          </p:val>
                                        </p:tav>
                                        <p:tav tm="100000">
                                          <p:val>
                                            <p:strVal val="#ppt_y"/>
                                          </p:val>
                                        </p:tav>
                                      </p:tavLst>
                                    </p:anim>
                                  </p:childTnLst>
                                </p:cTn>
                              </p:par>
                              <p:par>
                                <p:cTn id="13" presetID="7" presetClass="entr" presetSubtype="4"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 calcmode="lin" valueType="num">
                                      <p:cBhvr additive="base">
                                        <p:cTn id="15" dur="5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6" dur="5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circle(in)">
                                      <p:cBhvr>
                                        <p:cTn id="21"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xagon 3"/>
          <p:cNvSpPr/>
          <p:nvPr/>
        </p:nvSpPr>
        <p:spPr>
          <a:xfrm>
            <a:off x="0" y="820131"/>
            <a:ext cx="6334812" cy="5872897"/>
          </a:xfrm>
          <a:prstGeom prst="hex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800" dirty="0">
                <a:solidFill>
                  <a:srgbClr val="0070C0"/>
                </a:solidFill>
                <a:latin typeface="Times New Roman" panose="02020603050405020304" pitchFamily="18" charset="0"/>
                <a:cs typeface="Times New Roman" panose="02020603050405020304" pitchFamily="18" charset="0"/>
              </a:rPr>
              <a:t>đ) Lỗi lặp từ: Lặp cụm từ </a:t>
            </a:r>
            <a:r>
              <a:rPr lang="vi-VN" sz="2800" i="1" dirty="0">
                <a:solidFill>
                  <a:srgbClr val="0070C0"/>
                </a:solidFill>
                <a:latin typeface="Times New Roman" panose="02020603050405020304" pitchFamily="18" charset="0"/>
                <a:cs typeface="Times New Roman" panose="02020603050405020304" pitchFamily="18" charset="0"/>
              </a:rPr>
              <a:t>bài “Thơ duyên” của Xuân Diệu.</a:t>
            </a:r>
            <a:endParaRPr lang="vi-VN" sz="2800" dirty="0">
              <a:solidFill>
                <a:srgbClr val="0070C0"/>
              </a:solidFill>
              <a:latin typeface="Times New Roman" panose="02020603050405020304" pitchFamily="18" charset="0"/>
              <a:cs typeface="Times New Roman" panose="02020603050405020304" pitchFamily="18" charset="0"/>
            </a:endParaRPr>
          </a:p>
          <a:p>
            <a:r>
              <a:rPr lang="vi-VN" sz="2800" dirty="0">
                <a:solidFill>
                  <a:srgbClr val="0070C0"/>
                </a:solidFill>
                <a:latin typeface="Times New Roman" panose="02020603050405020304" pitchFamily="18" charset="0"/>
                <a:cs typeface="Times New Roman" panose="02020603050405020304" pitchFamily="18" charset="0"/>
              </a:rPr>
              <a:t>Cách sửa: Thay cụm từ </a:t>
            </a:r>
            <a:r>
              <a:rPr lang="vi-VN" sz="2800" i="1" dirty="0">
                <a:solidFill>
                  <a:srgbClr val="0070C0"/>
                </a:solidFill>
                <a:latin typeface="Times New Roman" panose="02020603050405020304" pitchFamily="18" charset="0"/>
                <a:cs typeface="Times New Roman" panose="02020603050405020304" pitchFamily="18" charset="0"/>
              </a:rPr>
              <a:t>bài “Thơ duyên” của Xuân Diệu </a:t>
            </a:r>
            <a:r>
              <a:rPr lang="vi-VN" sz="2800" dirty="0">
                <a:solidFill>
                  <a:srgbClr val="0070C0"/>
                </a:solidFill>
                <a:latin typeface="Times New Roman" panose="02020603050405020304" pitchFamily="18" charset="0"/>
                <a:cs typeface="Times New Roman" panose="02020603050405020304" pitchFamily="18" charset="0"/>
              </a:rPr>
              <a:t>bằng cụm từ tương đương khác (tác phẩm này, bài thơ này).</a:t>
            </a:r>
          </a:p>
          <a:p>
            <a:r>
              <a:rPr lang="en-US" sz="2800" dirty="0">
                <a:solidFill>
                  <a:srgbClr val="0070C0"/>
                </a:solidFill>
                <a:latin typeface="Times New Roman" panose="02020603050405020304" pitchFamily="18" charset="0"/>
                <a:cs typeface="Times New Roman" panose="02020603050405020304" pitchFamily="18" charset="0"/>
                <a:sym typeface="Wingdings" panose="05000000000000000000" pitchFamily="2" charset="2"/>
              </a:rPr>
              <a:t></a:t>
            </a:r>
            <a:r>
              <a:rPr lang="vi-VN" sz="2800" i="1" dirty="0">
                <a:solidFill>
                  <a:srgbClr val="0070C0"/>
                </a:solidFill>
                <a:latin typeface="Times New Roman" panose="02020603050405020304" pitchFamily="18" charset="0"/>
                <a:cs typeface="Times New Roman" panose="02020603050405020304" pitchFamily="18" charset="0"/>
              </a:rPr>
              <a:t>Tôi rất thích ''Thơ duyên'' của Xuân Diệu vì bài thơ này rất hay.</a:t>
            </a:r>
            <a:endParaRPr lang="vi-VN" sz="2800" dirty="0">
              <a:solidFill>
                <a:srgbClr val="0070C0"/>
              </a:solidFill>
              <a:latin typeface="Times New Roman" panose="02020603050405020304" pitchFamily="18" charset="0"/>
              <a:cs typeface="Times New Roman" panose="02020603050405020304" pitchFamily="18" charset="0"/>
            </a:endParaRPr>
          </a:p>
        </p:txBody>
      </p:sp>
      <p:sp>
        <p:nvSpPr>
          <p:cNvPr id="5" name="Hexagon 4"/>
          <p:cNvSpPr/>
          <p:nvPr/>
        </p:nvSpPr>
        <p:spPr>
          <a:xfrm>
            <a:off x="6334812" y="820131"/>
            <a:ext cx="5857188" cy="5872897"/>
          </a:xfrm>
          <a:prstGeom prst="hexago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800" i="1" dirty="0">
                <a:solidFill>
                  <a:srgbClr val="002060"/>
                </a:solidFill>
                <a:latin typeface="Times New Roman" panose="02020603050405020304" pitchFamily="18" charset="0"/>
                <a:cs typeface="Times New Roman" panose="02020603050405020304" pitchFamily="18" charset="0"/>
              </a:rPr>
              <a:t>e) </a:t>
            </a:r>
            <a:r>
              <a:rPr lang="vi-VN" sz="2800" dirty="0">
                <a:solidFill>
                  <a:srgbClr val="002060"/>
                </a:solidFill>
                <a:latin typeface="Times New Roman" panose="02020603050405020304" pitchFamily="18" charset="0"/>
                <a:cs typeface="Times New Roman" panose="02020603050405020304" pitchFamily="18" charset="0"/>
              </a:rPr>
              <a:t>Lỗi dùng từ không phù hợp với kiểu văn bản: Từ “</a:t>
            </a:r>
            <a:r>
              <a:rPr lang="vi-VN" sz="2800" i="1" dirty="0">
                <a:solidFill>
                  <a:srgbClr val="002060"/>
                </a:solidFill>
                <a:latin typeface="Times New Roman" panose="02020603050405020304" pitchFamily="18" charset="0"/>
                <a:cs typeface="Times New Roman" panose="02020603050405020304" pitchFamily="18" charset="0"/>
              </a:rPr>
              <a:t>xin phiền</a:t>
            </a:r>
            <a:r>
              <a:rPr lang="vi-VN" sz="2800" dirty="0">
                <a:solidFill>
                  <a:srgbClr val="002060"/>
                </a:solidFill>
                <a:latin typeface="Times New Roman" panose="02020603050405020304" pitchFamily="18" charset="0"/>
                <a:cs typeface="Times New Roman" panose="02020603050405020304" pitchFamily="18" charset="0"/>
              </a:rPr>
              <a:t>” không phù hợp với kiểu văn bản đơn từ.</a:t>
            </a:r>
          </a:p>
          <a:p>
            <a:r>
              <a:rPr lang="en-US" sz="2800" b="1" dirty="0" err="1">
                <a:solidFill>
                  <a:srgbClr val="002060"/>
                </a:solidFill>
                <a:latin typeface="Times New Roman" panose="02020603050405020304" pitchFamily="18" charset="0"/>
                <a:cs typeface="Times New Roman" panose="02020603050405020304" pitchFamily="18" charset="0"/>
              </a:rPr>
              <a:t>Cách</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sửa</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thay</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thế</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xin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phiền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kính</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mong</a:t>
            </a:r>
            <a:endParaRPr lang="vi-VN" sz="2800" dirty="0">
              <a:solidFill>
                <a:srgbClr val="002060"/>
              </a:solidFill>
              <a:latin typeface="Times New Roman" panose="02020603050405020304" pitchFamily="18" charset="0"/>
              <a:cs typeface="Times New Roman" panose="02020603050405020304" pitchFamily="18" charset="0"/>
            </a:endParaRPr>
          </a:p>
          <a:p>
            <a:r>
              <a:rPr lang="en-US" sz="2800"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a:t>
            </a:r>
            <a:r>
              <a:rPr lang="en-US" sz="2800" i="1" dirty="0" err="1">
                <a:solidFill>
                  <a:srgbClr val="002060"/>
                </a:solidFill>
                <a:latin typeface="Times New Roman" panose="02020603050405020304" pitchFamily="18" charset="0"/>
                <a:cs typeface="Times New Roman" panose="02020603050405020304" pitchFamily="18" charset="0"/>
              </a:rPr>
              <a:t>Kính</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mong</a:t>
            </a:r>
            <a:r>
              <a:rPr lang="en-US" sz="2800" i="1" dirty="0">
                <a:solidFill>
                  <a:srgbClr val="002060"/>
                </a:solidFill>
                <a:latin typeface="Times New Roman" panose="02020603050405020304" pitchFamily="18" charset="0"/>
                <a:cs typeface="Times New Roman" panose="02020603050405020304" pitchFamily="18" charset="0"/>
              </a:rPr>
              <a:t> Ban </a:t>
            </a:r>
            <a:r>
              <a:rPr lang="en-US" sz="2800" i="1" dirty="0" err="1">
                <a:solidFill>
                  <a:srgbClr val="002060"/>
                </a:solidFill>
                <a:latin typeface="Times New Roman" panose="02020603050405020304" pitchFamily="18" charset="0"/>
                <a:cs typeface="Times New Roman" panose="02020603050405020304" pitchFamily="18" charset="0"/>
              </a:rPr>
              <a:t>Giám</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hiệu</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xem</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xét</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và</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giải</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quyết</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vấn</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đề</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này</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giúp</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tôi</a:t>
            </a:r>
            <a:r>
              <a:rPr lang="en-US" sz="2800" i="1" dirty="0">
                <a:solidFill>
                  <a:srgbClr val="002060"/>
                </a:solidFill>
                <a:latin typeface="Times New Roman" panose="02020603050405020304" pitchFamily="18" charset="0"/>
                <a:cs typeface="Times New Roman" panose="02020603050405020304" pitchFamily="18" charset="0"/>
              </a:rPr>
              <a:t>.</a:t>
            </a:r>
            <a:endParaRPr lang="vi-VN" sz="2800" dirty="0">
              <a:solidFill>
                <a:srgbClr val="002060"/>
              </a:solidFill>
              <a:latin typeface="Times New Roman" panose="02020603050405020304" pitchFamily="18" charset="0"/>
              <a:cs typeface="Times New Roman" panose="02020603050405020304" pitchFamily="18" charset="0"/>
            </a:endParaRPr>
          </a:p>
        </p:txBody>
      </p:sp>
      <p:sp>
        <p:nvSpPr>
          <p:cNvPr id="6" name="Flowchart: Terminator 5"/>
          <p:cNvSpPr/>
          <p:nvPr/>
        </p:nvSpPr>
        <p:spPr>
          <a:xfrm>
            <a:off x="3742441" y="75415"/>
            <a:ext cx="4289196" cy="650450"/>
          </a:xfrm>
          <a:prstGeom prst="flowChartTermina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pPr>
            <a:r>
              <a:rPr lang="en-US" sz="2800" b="1">
                <a:solidFill>
                  <a:srgbClr val="FF0000"/>
                </a:solidFill>
                <a:latin typeface="Times New Roman" panose="02020603050405020304" pitchFamily="18" charset="0"/>
                <a:cs typeface="Times New Roman" panose="02020603050405020304" pitchFamily="18" charset="0"/>
              </a:rPr>
              <a:t>Bài tập 1 (tr.71/ SGK): </a:t>
            </a:r>
            <a:endParaRPr lang="en-US" sz="28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682254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circle(in)">
                                      <p:cBhvr>
                                        <p:cTn id="18"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xagon 3"/>
          <p:cNvSpPr/>
          <p:nvPr/>
        </p:nvSpPr>
        <p:spPr>
          <a:xfrm>
            <a:off x="791852" y="131975"/>
            <a:ext cx="10388338" cy="970961"/>
          </a:xfrm>
          <a:prstGeom prst="hex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b="1" dirty="0">
                <a:solidFill>
                  <a:srgbClr val="FF0000"/>
                </a:solidFill>
                <a:latin typeface="Times New Roman" panose="02020603050405020304" pitchFamily="18" charset="0"/>
                <a:cs typeface="Times New Roman" panose="02020603050405020304" pitchFamily="18" charset="0"/>
              </a:rPr>
              <a:t>2. Bài tập 2 (tr. 71/ SGK): </a:t>
            </a:r>
          </a:p>
          <a:p>
            <a:pPr algn="ctr"/>
            <a:r>
              <a:rPr lang="vi-VN" sz="2800" b="1" dirty="0">
                <a:solidFill>
                  <a:srgbClr val="FF0000"/>
                </a:solidFill>
                <a:latin typeface="Times New Roman" panose="02020603050405020304" pitchFamily="18" charset="0"/>
                <a:cs typeface="Times New Roman" panose="02020603050405020304" pitchFamily="18" charset="0"/>
              </a:rPr>
              <a:t>Lựa chọn từ ngữ ở cột A với nghĩa tương ứng ở cột B:</a:t>
            </a:r>
            <a:endParaRPr lang="vi-VN" sz="2800" dirty="0">
              <a:solidFill>
                <a:srgbClr val="FF0000"/>
              </a:solidFill>
              <a:latin typeface="Times New Roman" panose="02020603050405020304" pitchFamily="18" charset="0"/>
              <a:cs typeface="Times New Roman" panose="02020603050405020304" pitchFamily="18" charset="0"/>
            </a:endParaRPr>
          </a:p>
        </p:txBody>
      </p:sp>
      <p:sp>
        <p:nvSpPr>
          <p:cNvPr id="5" name="Flowchart: Delay 4"/>
          <p:cNvSpPr/>
          <p:nvPr/>
        </p:nvSpPr>
        <p:spPr>
          <a:xfrm>
            <a:off x="452487" y="1706252"/>
            <a:ext cx="2714919" cy="4128940"/>
          </a:xfrm>
          <a:prstGeom prst="flowChartDelay">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latin typeface="Times New Roman" panose="02020603050405020304" pitchFamily="18" charset="0"/>
                <a:cs typeface="Times New Roman" panose="02020603050405020304" pitchFamily="18" charset="0"/>
              </a:rPr>
              <a:t>Thảo</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luận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theo</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cặp</a:t>
            </a:r>
            <a:endParaRPr lang="vi-VN" sz="3200" dirty="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6413" y="1706252"/>
            <a:ext cx="3763735" cy="4128940"/>
          </a:xfrm>
          <a:prstGeom prst="rect">
            <a:avLst/>
          </a:prstGeom>
        </p:spPr>
      </p:pic>
      <p:sp>
        <p:nvSpPr>
          <p:cNvPr id="7" name="Flowchart: Delay 6"/>
          <p:cNvSpPr/>
          <p:nvPr/>
        </p:nvSpPr>
        <p:spPr>
          <a:xfrm>
            <a:off x="7918515" y="1706252"/>
            <a:ext cx="3846137" cy="4128940"/>
          </a:xfrm>
          <a:prstGeom prst="flowChartDela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a:latin typeface="Times New Roman" panose="02020603050405020304" pitchFamily="18" charset="0"/>
                <a:cs typeface="Times New Roman" panose="02020603050405020304" pitchFamily="18" charset="0"/>
              </a:rPr>
              <a:t>Nối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từ</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ngữ</a:t>
            </a:r>
            <a:r>
              <a:rPr lang="en-US" sz="3200" dirty="0">
                <a:latin typeface="Times New Roman" panose="02020603050405020304" pitchFamily="18" charset="0"/>
                <a:cs typeface="Times New Roman" panose="02020603050405020304" pitchFamily="18" charset="0"/>
              </a:rPr>
              <a:t> ở </a:t>
            </a:r>
            <a:r>
              <a:rPr lang="en-US" sz="3200" dirty="0" err="1">
                <a:latin typeface="Times New Roman" panose="02020603050405020304" pitchFamily="18" charset="0"/>
                <a:cs typeface="Times New Roman" panose="02020603050405020304" pitchFamily="18" charset="0"/>
              </a:rPr>
              <a:t>cột</a:t>
            </a:r>
            <a:r>
              <a:rPr lang="en-US" sz="3200" dirty="0">
                <a:latin typeface="Times New Roman" panose="02020603050405020304" pitchFamily="18" charset="0"/>
                <a:cs typeface="Times New Roman" panose="02020603050405020304" pitchFamily="18" charset="0"/>
              </a:rPr>
              <a:t> A </a:t>
            </a:r>
            <a:r>
              <a:rPr lang="en-US" sz="3200" dirty="0" err="1">
                <a:latin typeface="Times New Roman" panose="02020603050405020304" pitchFamily="18" charset="0"/>
                <a:cs typeface="Times New Roman" panose="02020603050405020304" pitchFamily="18" charset="0"/>
              </a:rPr>
              <a:t>với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nghĩa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tương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ứng</a:t>
            </a:r>
            <a:r>
              <a:rPr lang="en-US" sz="3200" dirty="0">
                <a:latin typeface="Times New Roman" panose="02020603050405020304" pitchFamily="18" charset="0"/>
                <a:cs typeface="Times New Roman" panose="02020603050405020304" pitchFamily="18" charset="0"/>
              </a:rPr>
              <a:t> ở </a:t>
            </a:r>
            <a:r>
              <a:rPr lang="en-US" sz="3200" dirty="0" err="1">
                <a:latin typeface="Times New Roman" panose="02020603050405020304" pitchFamily="18" charset="0"/>
                <a:cs typeface="Times New Roman" panose="02020603050405020304" pitchFamily="18" charset="0"/>
              </a:rPr>
              <a:t>cột</a:t>
            </a:r>
            <a:r>
              <a:rPr lang="en-US" sz="3200" dirty="0">
                <a:latin typeface="Times New Roman" panose="02020603050405020304" pitchFamily="18" charset="0"/>
                <a:cs typeface="Times New Roman" panose="02020603050405020304" pitchFamily="18" charset="0"/>
              </a:rPr>
              <a:t> B</a:t>
            </a:r>
            <a:endParaRPr lang="vi-V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767927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circle(in)">
                                      <p:cBhvr>
                                        <p:cTn id="18" dur="2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down)">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xagon 3"/>
          <p:cNvSpPr/>
          <p:nvPr/>
        </p:nvSpPr>
        <p:spPr>
          <a:xfrm>
            <a:off x="3129700" y="141403"/>
            <a:ext cx="5882325" cy="678730"/>
          </a:xfrm>
          <a:prstGeom prst="hex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b="1">
                <a:solidFill>
                  <a:srgbClr val="FF0000"/>
                </a:solidFill>
                <a:latin typeface="Times New Roman" panose="02020603050405020304" pitchFamily="18" charset="0"/>
                <a:cs typeface="Times New Roman" panose="02020603050405020304" pitchFamily="18" charset="0"/>
              </a:rPr>
              <a:t>2. Bài tập 2 (tr. 71/ SGK): </a:t>
            </a:r>
            <a:endParaRPr lang="vi-VN" sz="2800" b="1" dirty="0">
              <a:solidFill>
                <a:srgbClr val="FF0000"/>
              </a:solidFill>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653259519"/>
              </p:ext>
            </p:extLst>
          </p:nvPr>
        </p:nvGraphicFramePr>
        <p:xfrm>
          <a:off x="311085" y="1131559"/>
          <a:ext cx="11632675" cy="2804160"/>
        </p:xfrm>
        <a:graphic>
          <a:graphicData uri="http://schemas.openxmlformats.org/drawingml/2006/table">
            <a:tbl>
              <a:tblPr firstRow="1" firstCol="1" bandRow="1">
                <a:tableStyleId>{5C22544A-7EE6-4342-B048-85BDC9FD1C3A}</a:tableStyleId>
              </a:tblPr>
              <a:tblGrid>
                <a:gridCol w="2494501">
                  <a:extLst>
                    <a:ext uri="{9D8B030D-6E8A-4147-A177-3AD203B41FA5}">
                      <a16:colId xmlns:a16="http://schemas.microsoft.com/office/drawing/2014/main" val="3189110300"/>
                    </a:ext>
                  </a:extLst>
                </a:gridCol>
                <a:gridCol w="9138174">
                  <a:extLst>
                    <a:ext uri="{9D8B030D-6E8A-4147-A177-3AD203B41FA5}">
                      <a16:colId xmlns:a16="http://schemas.microsoft.com/office/drawing/2014/main" val="3404728429"/>
                    </a:ext>
                  </a:extLst>
                </a:gridCol>
              </a:tblGrid>
              <a:tr h="0">
                <a:tc>
                  <a:txBody>
                    <a:bodyPr/>
                    <a:lstStyle/>
                    <a:p>
                      <a:pPr algn="ctr">
                        <a:lnSpc>
                          <a:spcPct val="115000"/>
                        </a:lnSpc>
                        <a:spcBef>
                          <a:spcPts val="600"/>
                        </a:spcBef>
                        <a:spcAft>
                          <a:spcPts val="600"/>
                        </a:spcAft>
                        <a:tabLst>
                          <a:tab pos="1386840" algn="l"/>
                        </a:tabLst>
                      </a:pPr>
                      <a:r>
                        <a:rPr lang="en-US" sz="3200" dirty="0" err="1">
                          <a:solidFill>
                            <a:srgbClr val="0070C0"/>
                          </a:solidFill>
                          <a:effectLst/>
                          <a:latin typeface="Times New Roman" panose="02020603050405020304" pitchFamily="18" charset="0"/>
                          <a:cs typeface="Times New Roman" panose="02020603050405020304" pitchFamily="18" charset="0"/>
                        </a:rPr>
                        <a:t>Cột</a:t>
                      </a:r>
                      <a:r>
                        <a:rPr lang="en-US" sz="3200" dirty="0">
                          <a:solidFill>
                            <a:srgbClr val="0070C0"/>
                          </a:solidFill>
                          <a:effectLst/>
                          <a:latin typeface="Times New Roman" panose="02020603050405020304" pitchFamily="18" charset="0"/>
                          <a:cs typeface="Times New Roman" panose="02020603050405020304" pitchFamily="18" charset="0"/>
                        </a:rPr>
                        <a:t> A</a:t>
                      </a:r>
                      <a:endParaRPr lang="vi-VN" sz="32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Bef>
                          <a:spcPts val="600"/>
                        </a:spcBef>
                        <a:spcAft>
                          <a:spcPts val="600"/>
                        </a:spcAft>
                        <a:tabLst>
                          <a:tab pos="1386840" algn="l"/>
                        </a:tabLst>
                      </a:pPr>
                      <a:r>
                        <a:rPr lang="en-US" sz="3200" dirty="0" err="1">
                          <a:solidFill>
                            <a:srgbClr val="0070C0"/>
                          </a:solidFill>
                          <a:effectLst/>
                          <a:latin typeface="Times New Roman" panose="02020603050405020304" pitchFamily="18" charset="0"/>
                          <a:cs typeface="Times New Roman" panose="02020603050405020304" pitchFamily="18" charset="0"/>
                        </a:rPr>
                        <a:t>Cột</a:t>
                      </a:r>
                      <a:r>
                        <a:rPr lang="en-US" sz="3200" dirty="0">
                          <a:solidFill>
                            <a:srgbClr val="0070C0"/>
                          </a:solidFill>
                          <a:effectLst/>
                          <a:latin typeface="Times New Roman" panose="02020603050405020304" pitchFamily="18" charset="0"/>
                          <a:cs typeface="Times New Roman" panose="02020603050405020304" pitchFamily="18" charset="0"/>
                        </a:rPr>
                        <a:t> B</a:t>
                      </a:r>
                      <a:endParaRPr lang="vi-VN" sz="32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262323601"/>
                  </a:ext>
                </a:extLst>
              </a:tr>
              <a:tr h="0">
                <a:tc>
                  <a:txBody>
                    <a:bodyPr/>
                    <a:lstStyle/>
                    <a:p>
                      <a:pPr>
                        <a:lnSpc>
                          <a:spcPct val="115000"/>
                        </a:lnSpc>
                        <a:spcBef>
                          <a:spcPts val="600"/>
                        </a:spcBef>
                        <a:spcAft>
                          <a:spcPts val="600"/>
                        </a:spcAft>
                        <a:tabLst>
                          <a:tab pos="1386840" algn="l"/>
                        </a:tabLst>
                      </a:pPr>
                      <a:r>
                        <a:rPr lang="en-US" sz="3200" dirty="0" err="1">
                          <a:solidFill>
                            <a:schemeClr val="accent6">
                              <a:lumMod val="50000"/>
                            </a:schemeClr>
                          </a:solidFill>
                          <a:effectLst/>
                          <a:latin typeface="Times New Roman" panose="02020603050405020304" pitchFamily="18" charset="0"/>
                          <a:cs typeface="Times New Roman" panose="02020603050405020304" pitchFamily="18" charset="0"/>
                        </a:rPr>
                        <a:t>đề</a:t>
                      </a:r>
                      <a:r>
                        <a:rPr lang="en-US" sz="320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3200" dirty="0" err="1">
                          <a:solidFill>
                            <a:schemeClr val="accent6">
                              <a:lumMod val="50000"/>
                            </a:schemeClr>
                          </a:solidFill>
                          <a:effectLst/>
                          <a:latin typeface="Times New Roman" panose="02020603050405020304" pitchFamily="18" charset="0"/>
                          <a:cs typeface="Times New Roman" panose="02020603050405020304" pitchFamily="18" charset="0"/>
                        </a:rPr>
                        <a:t>xuất</a:t>
                      </a:r>
                      <a:endParaRPr lang="vi-VN" sz="3200"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nSpc>
                          <a:spcPct val="115000"/>
                        </a:lnSpc>
                        <a:spcBef>
                          <a:spcPts val="600"/>
                        </a:spcBef>
                        <a:spcAft>
                          <a:spcPts val="600"/>
                        </a:spcAft>
                        <a:tabLst>
                          <a:tab pos="1386840" algn="l"/>
                        </a:tabLst>
                      </a:pPr>
                      <a:r>
                        <a:rPr lang="en-US" sz="3200" dirty="0" err="1">
                          <a:effectLst/>
                          <a:latin typeface="Times New Roman" panose="02020603050405020304" pitchFamily="18" charset="0"/>
                          <a:cs typeface="Times New Roman" panose="02020603050405020304" pitchFamily="18" charset="0"/>
                        </a:rPr>
                        <a:t>đưa</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ra</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một</a:t>
                      </a:r>
                      <a:r>
                        <a:rPr lang="en-US" sz="3200" dirty="0">
                          <a:effectLst/>
                          <a:latin typeface="Times New Roman" panose="02020603050405020304" pitchFamily="18" charset="0"/>
                          <a:cs typeface="Times New Roman" panose="02020603050405020304" pitchFamily="18" charset="0"/>
                        </a:rPr>
                        <a:t> ý </a:t>
                      </a:r>
                      <a:r>
                        <a:rPr lang="en-US" sz="3200" dirty="0" err="1">
                          <a:effectLst/>
                          <a:latin typeface="Times New Roman" panose="02020603050405020304" pitchFamily="18" charset="0"/>
                          <a:cs typeface="Times New Roman" panose="02020603050405020304" pitchFamily="18" charset="0"/>
                        </a:rPr>
                        <a:t>kiến</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giải</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pháp</a:t>
                      </a:r>
                      <a:endParaRPr lang="vi-VN"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20635729"/>
                  </a:ext>
                </a:extLst>
              </a:tr>
              <a:tr h="0">
                <a:tc>
                  <a:txBody>
                    <a:bodyPr/>
                    <a:lstStyle/>
                    <a:p>
                      <a:pPr>
                        <a:lnSpc>
                          <a:spcPct val="115000"/>
                        </a:lnSpc>
                        <a:spcBef>
                          <a:spcPts val="600"/>
                        </a:spcBef>
                        <a:spcAft>
                          <a:spcPts val="600"/>
                        </a:spcAft>
                        <a:tabLst>
                          <a:tab pos="1386840" algn="l"/>
                        </a:tabLst>
                      </a:pPr>
                      <a:r>
                        <a:rPr lang="en-US" sz="3200" dirty="0" err="1">
                          <a:solidFill>
                            <a:schemeClr val="accent6">
                              <a:lumMod val="50000"/>
                            </a:schemeClr>
                          </a:solidFill>
                          <a:effectLst/>
                          <a:latin typeface="Times New Roman" panose="02020603050405020304" pitchFamily="18" charset="0"/>
                          <a:cs typeface="Times New Roman" panose="02020603050405020304" pitchFamily="18" charset="0"/>
                        </a:rPr>
                        <a:t>đề</a:t>
                      </a:r>
                      <a:r>
                        <a:rPr lang="en-US" sz="320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3200" dirty="0" err="1">
                          <a:solidFill>
                            <a:schemeClr val="accent6">
                              <a:lumMod val="50000"/>
                            </a:schemeClr>
                          </a:solidFill>
                          <a:effectLst/>
                          <a:latin typeface="Times New Roman" panose="02020603050405020304" pitchFamily="18" charset="0"/>
                          <a:cs typeface="Times New Roman" panose="02020603050405020304" pitchFamily="18" charset="0"/>
                        </a:rPr>
                        <a:t>cử</a:t>
                      </a:r>
                      <a:endParaRPr lang="vi-VN" sz="3200"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nSpc>
                          <a:spcPct val="115000"/>
                        </a:lnSpc>
                        <a:spcBef>
                          <a:spcPts val="600"/>
                        </a:spcBef>
                        <a:spcAft>
                          <a:spcPts val="600"/>
                        </a:spcAft>
                        <a:tabLst>
                          <a:tab pos="1386840" algn="l"/>
                        </a:tabLst>
                      </a:pPr>
                      <a:r>
                        <a:rPr lang="en-US" sz="3200" dirty="0" err="1">
                          <a:effectLst/>
                          <a:latin typeface="Times New Roman" panose="02020603050405020304" pitchFamily="18" charset="0"/>
                          <a:cs typeface="Times New Roman" panose="02020603050405020304" pitchFamily="18" charset="0"/>
                        </a:rPr>
                        <a:t>giới</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thiệu</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ra</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để</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lựa</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chọn</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mà</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bầu</a:t>
                      </a:r>
                      <a:endParaRPr lang="vi-VN"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37014998"/>
                  </a:ext>
                </a:extLst>
              </a:tr>
              <a:tr h="0">
                <a:tc>
                  <a:txBody>
                    <a:bodyPr/>
                    <a:lstStyle/>
                    <a:p>
                      <a:pPr>
                        <a:lnSpc>
                          <a:spcPct val="115000"/>
                        </a:lnSpc>
                        <a:spcBef>
                          <a:spcPts val="600"/>
                        </a:spcBef>
                        <a:spcAft>
                          <a:spcPts val="600"/>
                        </a:spcAft>
                        <a:tabLst>
                          <a:tab pos="1386840" algn="l"/>
                        </a:tabLst>
                      </a:pPr>
                      <a:r>
                        <a:rPr lang="en-US" sz="3200" dirty="0" err="1">
                          <a:solidFill>
                            <a:schemeClr val="accent6">
                              <a:lumMod val="50000"/>
                            </a:schemeClr>
                          </a:solidFill>
                          <a:effectLst/>
                          <a:latin typeface="Times New Roman" panose="02020603050405020304" pitchFamily="18" charset="0"/>
                          <a:cs typeface="Times New Roman" panose="02020603050405020304" pitchFamily="18" charset="0"/>
                        </a:rPr>
                        <a:t>đề</a:t>
                      </a:r>
                      <a:r>
                        <a:rPr lang="en-US" sz="320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3200" dirty="0" err="1">
                          <a:solidFill>
                            <a:schemeClr val="accent6">
                              <a:lumMod val="50000"/>
                            </a:schemeClr>
                          </a:solidFill>
                          <a:effectLst/>
                          <a:latin typeface="Times New Roman" panose="02020603050405020304" pitchFamily="18" charset="0"/>
                          <a:cs typeface="Times New Roman" panose="02020603050405020304" pitchFamily="18" charset="0"/>
                        </a:rPr>
                        <a:t>đạt</a:t>
                      </a:r>
                      <a:endParaRPr lang="vi-VN" sz="3200"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nSpc>
                          <a:spcPct val="115000"/>
                        </a:lnSpc>
                        <a:spcBef>
                          <a:spcPts val="600"/>
                        </a:spcBef>
                        <a:spcAft>
                          <a:spcPts val="600"/>
                        </a:spcAft>
                        <a:tabLst>
                          <a:tab pos="1386840" algn="l"/>
                        </a:tabLst>
                      </a:pPr>
                      <a:r>
                        <a:rPr lang="en-US" sz="3200" dirty="0" err="1">
                          <a:effectLst/>
                          <a:latin typeface="Times New Roman" panose="02020603050405020304" pitchFamily="18" charset="0"/>
                          <a:cs typeface="Times New Roman" panose="02020603050405020304" pitchFamily="18" charset="0"/>
                        </a:rPr>
                        <a:t>trình</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bày</a:t>
                      </a:r>
                      <a:r>
                        <a:rPr lang="en-US" sz="3200" dirty="0">
                          <a:effectLst/>
                          <a:latin typeface="Times New Roman" panose="02020603050405020304" pitchFamily="18" charset="0"/>
                          <a:cs typeface="Times New Roman" panose="02020603050405020304" pitchFamily="18" charset="0"/>
                        </a:rPr>
                        <a:t> ý </a:t>
                      </a:r>
                      <a:r>
                        <a:rPr lang="en-US" sz="3200" dirty="0" err="1">
                          <a:effectLst/>
                          <a:latin typeface="Times New Roman" panose="02020603050405020304" pitchFamily="18" charset="0"/>
                          <a:cs typeface="Times New Roman" panose="02020603050405020304" pitchFamily="18" charset="0"/>
                        </a:rPr>
                        <a:t>kiến</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nguyện</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vọng</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lên</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cấp</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trên</a:t>
                      </a:r>
                      <a:endParaRPr lang="vi-VN"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89572727"/>
                  </a:ext>
                </a:extLst>
              </a:tr>
              <a:tr h="0">
                <a:tc>
                  <a:txBody>
                    <a:bodyPr/>
                    <a:lstStyle/>
                    <a:p>
                      <a:pPr>
                        <a:lnSpc>
                          <a:spcPct val="115000"/>
                        </a:lnSpc>
                        <a:spcBef>
                          <a:spcPts val="600"/>
                        </a:spcBef>
                        <a:spcAft>
                          <a:spcPts val="600"/>
                        </a:spcAft>
                        <a:tabLst>
                          <a:tab pos="1386840" algn="l"/>
                        </a:tabLst>
                      </a:pPr>
                      <a:r>
                        <a:rPr lang="en-US" sz="3200" dirty="0" err="1">
                          <a:solidFill>
                            <a:schemeClr val="accent6">
                              <a:lumMod val="50000"/>
                            </a:schemeClr>
                          </a:solidFill>
                          <a:effectLst/>
                          <a:latin typeface="Times New Roman" panose="02020603050405020304" pitchFamily="18" charset="0"/>
                          <a:cs typeface="Times New Roman" panose="02020603050405020304" pitchFamily="18" charset="0"/>
                        </a:rPr>
                        <a:t>đề</a:t>
                      </a:r>
                      <a:r>
                        <a:rPr lang="en-US" sz="320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3200" dirty="0" err="1">
                          <a:solidFill>
                            <a:schemeClr val="accent6">
                              <a:lumMod val="50000"/>
                            </a:schemeClr>
                          </a:solidFill>
                          <a:effectLst/>
                          <a:latin typeface="Times New Roman" panose="02020603050405020304" pitchFamily="18" charset="0"/>
                          <a:cs typeface="Times New Roman" panose="02020603050405020304" pitchFamily="18" charset="0"/>
                        </a:rPr>
                        <a:t>bạt</a:t>
                      </a:r>
                      <a:endParaRPr lang="vi-VN" sz="3200"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nSpc>
                          <a:spcPct val="115000"/>
                        </a:lnSpc>
                        <a:spcBef>
                          <a:spcPts val="600"/>
                        </a:spcBef>
                        <a:spcAft>
                          <a:spcPts val="600"/>
                        </a:spcAft>
                        <a:tabLst>
                          <a:tab pos="1386840" algn="l"/>
                        </a:tabLst>
                      </a:pPr>
                      <a:r>
                        <a:rPr lang="en-US" sz="3200" dirty="0" err="1">
                          <a:effectLst/>
                          <a:latin typeface="Times New Roman" panose="02020603050405020304" pitchFamily="18" charset="0"/>
                          <a:cs typeface="Times New Roman" panose="02020603050405020304" pitchFamily="18" charset="0"/>
                        </a:rPr>
                        <a:t>đưa</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một</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người</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giứ</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chức</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vụ</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cao</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hơn</a:t>
                      </a:r>
                      <a:endParaRPr lang="vi-VN"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53651398"/>
                  </a:ext>
                </a:extLst>
              </a:tr>
            </a:tbl>
          </a:graphicData>
        </a:graphic>
      </p:graphicFrame>
    </p:spTree>
    <p:extLst>
      <p:ext uri="{BB962C8B-B14F-4D97-AF65-F5344CB8AC3E}">
        <p14:creationId xmlns:p14="http://schemas.microsoft.com/office/powerpoint/2010/main" val="1552323635"/>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xagon 3"/>
          <p:cNvSpPr/>
          <p:nvPr/>
        </p:nvSpPr>
        <p:spPr>
          <a:xfrm>
            <a:off x="0" y="0"/>
            <a:ext cx="12192000" cy="1178351"/>
          </a:xfrm>
          <a:prstGeom prst="hex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b="1" dirty="0">
                <a:solidFill>
                  <a:srgbClr val="FF0000"/>
                </a:solidFill>
                <a:latin typeface="Times New Roman" panose="02020603050405020304" pitchFamily="18" charset="0"/>
                <a:cs typeface="Times New Roman" panose="02020603050405020304" pitchFamily="18" charset="0"/>
              </a:rPr>
              <a:t>Bài tập 3 (tr. 71/ SGK): </a:t>
            </a:r>
          </a:p>
          <a:p>
            <a:pPr algn="ctr"/>
            <a:r>
              <a:rPr lang="vi-VN" sz="2800" b="1" dirty="0">
                <a:solidFill>
                  <a:srgbClr val="FF0000"/>
                </a:solidFill>
                <a:latin typeface="Times New Roman" panose="02020603050405020304" pitchFamily="18" charset="0"/>
                <a:cs typeface="Times New Roman" panose="02020603050405020304" pitchFamily="18" charset="0"/>
              </a:rPr>
              <a:t>Đặt câu với các từ sau để thấy rõ sự khác biệt về ý nghĩa </a:t>
            </a:r>
          </a:p>
          <a:p>
            <a:pPr algn="ctr"/>
            <a:r>
              <a:rPr lang="vi-VN" sz="2800" b="1" dirty="0">
                <a:solidFill>
                  <a:srgbClr val="FF0000"/>
                </a:solidFill>
                <a:latin typeface="Times New Roman" panose="02020603050405020304" pitchFamily="18" charset="0"/>
                <a:cs typeface="Times New Roman" panose="02020603050405020304" pitchFamily="18" charset="0"/>
              </a:rPr>
              <a:t>của chúng</a:t>
            </a:r>
            <a:endParaRPr lang="vi-VN" sz="2800" dirty="0">
              <a:solidFill>
                <a:srgbClr val="FF0000"/>
              </a:solidFill>
              <a:latin typeface="Times New Roman" panose="02020603050405020304" pitchFamily="18" charset="0"/>
              <a:cs typeface="Times New Roman" panose="02020603050405020304" pitchFamily="18" charset="0"/>
            </a:endParaRPr>
          </a:p>
        </p:txBody>
      </p:sp>
      <p:sp>
        <p:nvSpPr>
          <p:cNvPr id="5" name="Flowchart: Stored Data 4"/>
          <p:cNvSpPr/>
          <p:nvPr/>
        </p:nvSpPr>
        <p:spPr>
          <a:xfrm>
            <a:off x="160256" y="1611983"/>
            <a:ext cx="2988297" cy="4637988"/>
          </a:xfrm>
          <a:prstGeom prst="flowChartOnlineStorag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latin typeface="Times New Roman" panose="02020603050405020304" pitchFamily="18" charset="0"/>
                <a:cs typeface="Times New Roman" panose="02020603050405020304" pitchFamily="18" charset="0"/>
              </a:rPr>
              <a:t>Thảo</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luận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nhóm</a:t>
            </a:r>
            <a:r>
              <a:rPr lang="en-US" sz="3200" b="1" dirty="0">
                <a:latin typeface="Times New Roman" panose="02020603050405020304" pitchFamily="18" charset="0"/>
                <a:cs typeface="Times New Roman" panose="02020603050405020304" pitchFamily="18" charset="0"/>
              </a:rPr>
              <a:t>: 6 </a:t>
            </a:r>
            <a:r>
              <a:rPr lang="en-US" sz="3200" b="1" dirty="0" err="1">
                <a:latin typeface="Times New Roman" panose="02020603050405020304" pitchFamily="18" charset="0"/>
                <a:cs typeface="Times New Roman" panose="02020603050405020304" pitchFamily="18" charset="0"/>
              </a:rPr>
              <a:t>nhóm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nhỏ</a:t>
            </a:r>
            <a:endParaRPr lang="vi-VN" sz="3200" dirty="0">
              <a:latin typeface="Times New Roman" panose="02020603050405020304" pitchFamily="18" charset="0"/>
              <a:cs typeface="Times New Roman" panose="02020603050405020304" pitchFamily="18" charset="0"/>
            </a:endParaRPr>
          </a:p>
        </p:txBody>
      </p:sp>
      <p:sp>
        <p:nvSpPr>
          <p:cNvPr id="6" name="Flowchart: Stored Data 5"/>
          <p:cNvSpPr/>
          <p:nvPr/>
        </p:nvSpPr>
        <p:spPr>
          <a:xfrm>
            <a:off x="3414075" y="1611983"/>
            <a:ext cx="2988297" cy="4637988"/>
          </a:xfrm>
          <a:prstGeom prst="flowChartOnlineStorag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err="1">
                <a:latin typeface="Times New Roman" panose="02020603050405020304" pitchFamily="18" charset="0"/>
                <a:cs typeface="Times New Roman" panose="02020603050405020304" pitchFamily="18" charset="0"/>
              </a:rPr>
              <a:t>Đặt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câu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với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từ</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để</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thấy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rõ</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sự</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biệt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về</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nghĩa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chúng</a:t>
            </a:r>
            <a:r>
              <a:rPr lang="en-US" sz="3200" dirty="0">
                <a:latin typeface="Times New Roman" panose="02020603050405020304" pitchFamily="18" charset="0"/>
                <a:cs typeface="Times New Roman" panose="02020603050405020304" pitchFamily="18" charset="0"/>
              </a:rPr>
              <a:t>.</a:t>
            </a:r>
            <a:endParaRPr lang="vi-VN" sz="3200" dirty="0">
              <a:latin typeface="Times New Roman" panose="02020603050405020304" pitchFamily="18" charset="0"/>
              <a:cs typeface="Times New Roman" panose="02020603050405020304" pitchFamily="18" charset="0"/>
            </a:endParaRPr>
          </a:p>
        </p:txBody>
      </p:sp>
      <p:sp>
        <p:nvSpPr>
          <p:cNvPr id="8" name="Flowchart: Terminator 7"/>
          <p:cNvSpPr/>
          <p:nvPr/>
        </p:nvSpPr>
        <p:spPr>
          <a:xfrm>
            <a:off x="6667894" y="1611983"/>
            <a:ext cx="5323001" cy="1036949"/>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Nhóm</a:t>
            </a:r>
            <a:r>
              <a:rPr lang="en-US" sz="2800" b="1" dirty="0">
                <a:latin typeface="Times New Roman" panose="02020603050405020304" pitchFamily="18" charset="0"/>
                <a:cs typeface="Times New Roman" panose="02020603050405020304" pitchFamily="18" charset="0"/>
              </a:rPr>
              <a:t> 1, 2</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Đặt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gói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 (</a:t>
            </a:r>
            <a:r>
              <a:rPr lang="en-US" sz="2800" i="1" dirty="0" err="1">
                <a:latin typeface="Times New Roman" panose="02020603050405020304" pitchFamily="18" charset="0"/>
                <a:cs typeface="Times New Roman" panose="02020603050405020304" pitchFamily="18" charset="0"/>
              </a:rPr>
              <a:t>làm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bộ</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làm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dáng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làm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cao</a:t>
            </a:r>
            <a:r>
              <a:rPr lang="en-US" sz="2800" dirty="0">
                <a:latin typeface="Times New Roman" panose="02020603050405020304" pitchFamily="18" charset="0"/>
                <a:cs typeface="Times New Roman" panose="02020603050405020304" pitchFamily="18" charset="0"/>
              </a:rPr>
              <a:t>)</a:t>
            </a:r>
            <a:endParaRPr lang="vi-VN" sz="2800" dirty="0">
              <a:latin typeface="Times New Roman" panose="02020603050405020304" pitchFamily="18" charset="0"/>
              <a:cs typeface="Times New Roman" panose="02020603050405020304" pitchFamily="18" charset="0"/>
            </a:endParaRPr>
          </a:p>
        </p:txBody>
      </p:sp>
      <p:sp>
        <p:nvSpPr>
          <p:cNvPr id="9" name="Flowchart: Terminator 8"/>
          <p:cNvSpPr/>
          <p:nvPr/>
        </p:nvSpPr>
        <p:spPr>
          <a:xfrm>
            <a:off x="6667893" y="2894028"/>
            <a:ext cx="5323001" cy="1423448"/>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Nhóm</a:t>
            </a:r>
            <a:r>
              <a:rPr lang="en-US" sz="2800" b="1" dirty="0">
                <a:latin typeface="Times New Roman" panose="02020603050405020304" pitchFamily="18" charset="0"/>
                <a:cs typeface="Times New Roman" panose="02020603050405020304" pitchFamily="18" charset="0"/>
              </a:rPr>
              <a:t> 3, 4:</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Đặt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gói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b (</a:t>
            </a:r>
            <a:r>
              <a:rPr lang="en-US" sz="2800" i="1" dirty="0" err="1">
                <a:latin typeface="Times New Roman" panose="02020603050405020304" pitchFamily="18" charset="0"/>
                <a:cs typeface="Times New Roman" panose="02020603050405020304" pitchFamily="18" charset="0"/>
              </a:rPr>
              <a:t>nhẹ</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nhàng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nhè</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nhẹ</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nhẹ</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nhõm</a:t>
            </a:r>
            <a:r>
              <a:rPr lang="en-US" sz="2800" dirty="0">
                <a:latin typeface="Times New Roman" panose="02020603050405020304" pitchFamily="18" charset="0"/>
                <a:cs typeface="Times New Roman" panose="02020603050405020304" pitchFamily="18" charset="0"/>
              </a:rPr>
              <a:t>)</a:t>
            </a:r>
            <a:endParaRPr lang="vi-VN" sz="2800" dirty="0">
              <a:latin typeface="Times New Roman" panose="02020603050405020304" pitchFamily="18" charset="0"/>
              <a:cs typeface="Times New Roman" panose="02020603050405020304" pitchFamily="18" charset="0"/>
            </a:endParaRPr>
          </a:p>
        </p:txBody>
      </p:sp>
      <p:sp>
        <p:nvSpPr>
          <p:cNvPr id="10" name="Flowchart: Terminator 9"/>
          <p:cNvSpPr/>
          <p:nvPr/>
        </p:nvSpPr>
        <p:spPr>
          <a:xfrm>
            <a:off x="6667893" y="4571997"/>
            <a:ext cx="5323001" cy="167797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Nhóm</a:t>
            </a:r>
            <a:r>
              <a:rPr lang="en-US" sz="2800" b="1" dirty="0">
                <a:latin typeface="Times New Roman" panose="02020603050405020304" pitchFamily="18" charset="0"/>
                <a:cs typeface="Times New Roman" panose="02020603050405020304" pitchFamily="18" charset="0"/>
              </a:rPr>
              <a:t> 5, 6</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Đặt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gói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c (</a:t>
            </a:r>
            <a:r>
              <a:rPr lang="en-US" sz="2800" i="1" dirty="0" err="1">
                <a:latin typeface="Times New Roman" panose="02020603050405020304" pitchFamily="18" charset="0"/>
                <a:cs typeface="Times New Roman" panose="02020603050405020304" pitchFamily="18" charset="0"/>
              </a:rPr>
              <a:t>nho</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nhỏ</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nhỏ</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nhoi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nhỏ</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nhen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nhỏ</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nhặt</a:t>
            </a:r>
            <a:r>
              <a:rPr lang="en-US" sz="2800" dirty="0">
                <a:latin typeface="Times New Roman" panose="02020603050405020304" pitchFamily="18" charset="0"/>
                <a:cs typeface="Times New Roman" panose="02020603050405020304" pitchFamily="18" charset="0"/>
              </a:rPr>
              <a:t>)</a:t>
            </a:r>
            <a:endParaRPr lang="vi-V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2426503"/>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randombar(horizont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1000" fill="hold"/>
                                        <p:tgtEl>
                                          <p:spTgt spid="6"/>
                                        </p:tgtEl>
                                        <p:attrNameLst>
                                          <p:attrName>ppt_w</p:attrName>
                                        </p:attrNameLst>
                                      </p:cBhvr>
                                      <p:tavLst>
                                        <p:tav tm="0">
                                          <p:val>
                                            <p:fltVal val="0"/>
                                          </p:val>
                                        </p:tav>
                                        <p:tav tm="100000">
                                          <p:val>
                                            <p:strVal val="#ppt_w"/>
                                          </p:val>
                                        </p:tav>
                                      </p:tavLst>
                                    </p:anim>
                                    <p:anim calcmode="lin" valueType="num">
                                      <p:cBhvr>
                                        <p:cTn id="19" dur="1000" fill="hold"/>
                                        <p:tgtEl>
                                          <p:spTgt spid="6"/>
                                        </p:tgtEl>
                                        <p:attrNameLst>
                                          <p:attrName>ppt_h</p:attrName>
                                        </p:attrNameLst>
                                      </p:cBhvr>
                                      <p:tavLst>
                                        <p:tav tm="0">
                                          <p:val>
                                            <p:fltVal val="0"/>
                                          </p:val>
                                        </p:tav>
                                        <p:tav tm="100000">
                                          <p:val>
                                            <p:strVal val="#ppt_h"/>
                                          </p:val>
                                        </p:tav>
                                      </p:tavLst>
                                    </p:anim>
                                    <p:anim calcmode="lin" valueType="num">
                                      <p:cBhvr>
                                        <p:cTn id="20" dur="1000" fill="hold"/>
                                        <p:tgtEl>
                                          <p:spTgt spid="6"/>
                                        </p:tgtEl>
                                        <p:attrNameLst>
                                          <p:attrName>style.rotation</p:attrName>
                                        </p:attrNameLst>
                                      </p:cBhvr>
                                      <p:tavLst>
                                        <p:tav tm="0">
                                          <p:val>
                                            <p:fltVal val="90"/>
                                          </p:val>
                                        </p:tav>
                                        <p:tav tm="100000">
                                          <p:val>
                                            <p:fltVal val="0"/>
                                          </p:val>
                                        </p:tav>
                                      </p:tavLst>
                                    </p:anim>
                                    <p:animEffect transition="in" filter="fade">
                                      <p:cBhvr>
                                        <p:cTn id="21" dur="10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p:cTn id="26" dur="500" fill="hold"/>
                                        <p:tgtEl>
                                          <p:spTgt spid="8"/>
                                        </p:tgtEl>
                                        <p:attrNameLst>
                                          <p:attrName>ppt_w</p:attrName>
                                        </p:attrNameLst>
                                      </p:cBhvr>
                                      <p:tavLst>
                                        <p:tav tm="0">
                                          <p:val>
                                            <p:fltVal val="0"/>
                                          </p:val>
                                        </p:tav>
                                        <p:tav tm="100000">
                                          <p:val>
                                            <p:strVal val="#ppt_w"/>
                                          </p:val>
                                        </p:tav>
                                      </p:tavLst>
                                    </p:anim>
                                    <p:anim calcmode="lin" valueType="num">
                                      <p:cBhvr>
                                        <p:cTn id="27" dur="500" fill="hold"/>
                                        <p:tgtEl>
                                          <p:spTgt spid="8"/>
                                        </p:tgtEl>
                                        <p:attrNameLst>
                                          <p:attrName>ppt_h</p:attrName>
                                        </p:attrNameLst>
                                      </p:cBhvr>
                                      <p:tavLst>
                                        <p:tav tm="0">
                                          <p:val>
                                            <p:fltVal val="0"/>
                                          </p:val>
                                        </p:tav>
                                        <p:tav tm="100000">
                                          <p:val>
                                            <p:strVal val="#ppt_h"/>
                                          </p:val>
                                        </p:tav>
                                      </p:tavLst>
                                    </p:anim>
                                    <p:animEffect transition="in" filter="fade">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circle(in)">
                                      <p:cBhvr>
                                        <p:cTn id="33" dur="20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wipe(down)">
                                      <p:cBhvr>
                                        <p:cTn id="3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8" grpId="0" animBg="1"/>
      <p:bldP spid="9"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xagon 3"/>
          <p:cNvSpPr/>
          <p:nvPr/>
        </p:nvSpPr>
        <p:spPr>
          <a:xfrm>
            <a:off x="3516198" y="0"/>
            <a:ext cx="5005633" cy="603315"/>
          </a:xfrm>
          <a:prstGeom prst="hex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b="1" dirty="0">
                <a:solidFill>
                  <a:srgbClr val="FF0000"/>
                </a:solidFill>
                <a:latin typeface="Times New Roman" panose="02020603050405020304" pitchFamily="18" charset="0"/>
                <a:cs typeface="Times New Roman" panose="02020603050405020304" pitchFamily="18" charset="0"/>
              </a:rPr>
              <a:t>Bài tập 3 (tr. 71/ SGK): </a:t>
            </a:r>
          </a:p>
        </p:txBody>
      </p:sp>
      <p:graphicFrame>
        <p:nvGraphicFramePr>
          <p:cNvPr id="5" name="Table 4"/>
          <p:cNvGraphicFramePr>
            <a:graphicFrameLocks noGrp="1"/>
          </p:cNvGraphicFramePr>
          <p:nvPr>
            <p:extLst>
              <p:ext uri="{D42A27DB-BD31-4B8C-83A1-F6EECF244321}">
                <p14:modId xmlns:p14="http://schemas.microsoft.com/office/powerpoint/2010/main" val="3483148433"/>
              </p:ext>
            </p:extLst>
          </p:nvPr>
        </p:nvGraphicFramePr>
        <p:xfrm>
          <a:off x="94268" y="716436"/>
          <a:ext cx="11990896" cy="6041136"/>
        </p:xfrm>
        <a:graphic>
          <a:graphicData uri="http://schemas.openxmlformats.org/drawingml/2006/table">
            <a:tbl>
              <a:tblPr firstRow="1" firstCol="1" bandRow="1">
                <a:tableStyleId>{5C22544A-7EE6-4342-B048-85BDC9FD1C3A}</a:tableStyleId>
              </a:tblPr>
              <a:tblGrid>
                <a:gridCol w="824974">
                  <a:extLst>
                    <a:ext uri="{9D8B030D-6E8A-4147-A177-3AD203B41FA5}">
                      <a16:colId xmlns:a16="http://schemas.microsoft.com/office/drawing/2014/main" val="2959625510"/>
                    </a:ext>
                  </a:extLst>
                </a:gridCol>
                <a:gridCol w="1247053">
                  <a:extLst>
                    <a:ext uri="{9D8B030D-6E8A-4147-A177-3AD203B41FA5}">
                      <a16:colId xmlns:a16="http://schemas.microsoft.com/office/drawing/2014/main" val="3301059427"/>
                    </a:ext>
                  </a:extLst>
                </a:gridCol>
                <a:gridCol w="4375907">
                  <a:extLst>
                    <a:ext uri="{9D8B030D-6E8A-4147-A177-3AD203B41FA5}">
                      <a16:colId xmlns:a16="http://schemas.microsoft.com/office/drawing/2014/main" val="397566684"/>
                    </a:ext>
                  </a:extLst>
                </a:gridCol>
                <a:gridCol w="5542962">
                  <a:extLst>
                    <a:ext uri="{9D8B030D-6E8A-4147-A177-3AD203B41FA5}">
                      <a16:colId xmlns:a16="http://schemas.microsoft.com/office/drawing/2014/main" val="3041125434"/>
                    </a:ext>
                  </a:extLst>
                </a:gridCol>
              </a:tblGrid>
              <a:tr h="106113">
                <a:tc>
                  <a:txBody>
                    <a:bodyPr/>
                    <a:lstStyle/>
                    <a:p>
                      <a:pPr algn="ctr">
                        <a:lnSpc>
                          <a:spcPct val="115000"/>
                        </a:lnSpc>
                        <a:spcBef>
                          <a:spcPts val="600"/>
                        </a:spcBef>
                        <a:spcAft>
                          <a:spcPts val="600"/>
                        </a:spcAft>
                        <a:tabLst>
                          <a:tab pos="1386840" algn="l"/>
                        </a:tabLst>
                      </a:pPr>
                      <a:r>
                        <a:rPr lang="en-US" sz="2800" dirty="0" err="1">
                          <a:solidFill>
                            <a:srgbClr val="0070C0"/>
                          </a:solidFill>
                          <a:effectLst/>
                          <a:latin typeface="Times New Roman" panose="02020603050405020304" pitchFamily="18" charset="0"/>
                          <a:cs typeface="Times New Roman" panose="02020603050405020304" pitchFamily="18" charset="0"/>
                        </a:rPr>
                        <a:t>Gói</a:t>
                      </a:r>
                      <a:r>
                        <a:rPr lang="en-US" sz="2800" dirty="0">
                          <a:solidFill>
                            <a:srgbClr val="0070C0"/>
                          </a:solidFill>
                          <a:effectLst/>
                          <a:latin typeface="Times New Roman" panose="02020603050405020304" pitchFamily="18" charset="0"/>
                          <a:cs typeface="Times New Roman" panose="02020603050405020304" pitchFamily="18" charset="0"/>
                        </a:rPr>
                        <a:t> </a:t>
                      </a:r>
                      <a:r>
                        <a:rPr lang="en-US" sz="2800" dirty="0" err="1">
                          <a:solidFill>
                            <a:srgbClr val="0070C0"/>
                          </a:solidFill>
                          <a:effectLst/>
                          <a:latin typeface="Times New Roman" panose="02020603050405020304" pitchFamily="18" charset="0"/>
                          <a:cs typeface="Times New Roman" panose="02020603050405020304" pitchFamily="18" charset="0"/>
                        </a:rPr>
                        <a:t>từ</a:t>
                      </a:r>
                      <a:endParaRPr lang="vi-VN" sz="28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940" marR="319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Bef>
                          <a:spcPts val="600"/>
                        </a:spcBef>
                        <a:spcAft>
                          <a:spcPts val="600"/>
                        </a:spcAft>
                        <a:tabLst>
                          <a:tab pos="1386840" algn="l"/>
                        </a:tabLst>
                      </a:pPr>
                      <a:r>
                        <a:rPr lang="en-US" sz="2800" dirty="0" err="1">
                          <a:solidFill>
                            <a:srgbClr val="0070C0"/>
                          </a:solidFill>
                          <a:effectLst/>
                          <a:latin typeface="Times New Roman" panose="02020603050405020304" pitchFamily="18" charset="0"/>
                          <a:cs typeface="Times New Roman" panose="02020603050405020304" pitchFamily="18" charset="0"/>
                        </a:rPr>
                        <a:t>Từ</a:t>
                      </a:r>
                      <a:r>
                        <a:rPr lang="en-US" sz="2800" dirty="0">
                          <a:solidFill>
                            <a:srgbClr val="0070C0"/>
                          </a:solidFill>
                          <a:effectLst/>
                          <a:latin typeface="Times New Roman" panose="02020603050405020304" pitchFamily="18" charset="0"/>
                          <a:cs typeface="Times New Roman" panose="02020603050405020304" pitchFamily="18" charset="0"/>
                        </a:rPr>
                        <a:t> </a:t>
                      </a:r>
                      <a:r>
                        <a:rPr lang="en-US" sz="2800" dirty="0" err="1">
                          <a:solidFill>
                            <a:srgbClr val="0070C0"/>
                          </a:solidFill>
                          <a:effectLst/>
                          <a:latin typeface="Times New Roman" panose="02020603050405020304" pitchFamily="18" charset="0"/>
                          <a:cs typeface="Times New Roman" panose="02020603050405020304" pitchFamily="18" charset="0"/>
                        </a:rPr>
                        <a:t>ngữ</a:t>
                      </a:r>
                      <a:endParaRPr lang="vi-VN" sz="28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940" marR="319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Bef>
                          <a:spcPts val="600"/>
                        </a:spcBef>
                        <a:spcAft>
                          <a:spcPts val="600"/>
                        </a:spcAft>
                        <a:tabLst>
                          <a:tab pos="1386840" algn="l"/>
                        </a:tabLst>
                      </a:pPr>
                      <a:r>
                        <a:rPr lang="en-US" sz="2800" dirty="0" err="1">
                          <a:solidFill>
                            <a:srgbClr val="0070C0"/>
                          </a:solidFill>
                          <a:effectLst/>
                          <a:latin typeface="Times New Roman" panose="02020603050405020304" pitchFamily="18" charset="0"/>
                          <a:cs typeface="Times New Roman" panose="02020603050405020304" pitchFamily="18" charset="0"/>
                        </a:rPr>
                        <a:t>Nghĩa</a:t>
                      </a:r>
                      <a:r>
                        <a:rPr lang="en-US" sz="2800" dirty="0">
                          <a:solidFill>
                            <a:srgbClr val="0070C0"/>
                          </a:solidFill>
                          <a:effectLst/>
                          <a:latin typeface="Times New Roman" panose="02020603050405020304" pitchFamily="18" charset="0"/>
                          <a:cs typeface="Times New Roman" panose="02020603050405020304" pitchFamily="18" charset="0"/>
                        </a:rPr>
                        <a:t> </a:t>
                      </a:r>
                      <a:r>
                        <a:rPr lang="en-US" sz="2800" dirty="0" err="1">
                          <a:solidFill>
                            <a:srgbClr val="0070C0"/>
                          </a:solidFill>
                          <a:effectLst/>
                          <a:latin typeface="Times New Roman" panose="02020603050405020304" pitchFamily="18" charset="0"/>
                          <a:cs typeface="Times New Roman" panose="02020603050405020304" pitchFamily="18" charset="0"/>
                        </a:rPr>
                        <a:t>của</a:t>
                      </a:r>
                      <a:r>
                        <a:rPr lang="en-US" sz="2800" dirty="0">
                          <a:solidFill>
                            <a:srgbClr val="0070C0"/>
                          </a:solidFill>
                          <a:effectLst/>
                          <a:latin typeface="Times New Roman" panose="02020603050405020304" pitchFamily="18" charset="0"/>
                          <a:cs typeface="Times New Roman" panose="02020603050405020304" pitchFamily="18" charset="0"/>
                        </a:rPr>
                        <a:t> </a:t>
                      </a:r>
                      <a:r>
                        <a:rPr lang="en-US" sz="2800" dirty="0" err="1">
                          <a:solidFill>
                            <a:srgbClr val="0070C0"/>
                          </a:solidFill>
                          <a:effectLst/>
                          <a:latin typeface="Times New Roman" panose="02020603050405020304" pitchFamily="18" charset="0"/>
                          <a:cs typeface="Times New Roman" panose="02020603050405020304" pitchFamily="18" charset="0"/>
                        </a:rPr>
                        <a:t>từ</a:t>
                      </a:r>
                      <a:endParaRPr lang="vi-VN" sz="28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940" marR="319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Bef>
                          <a:spcPts val="600"/>
                        </a:spcBef>
                        <a:spcAft>
                          <a:spcPts val="600"/>
                        </a:spcAft>
                        <a:tabLst>
                          <a:tab pos="1386840" algn="l"/>
                        </a:tabLst>
                      </a:pPr>
                      <a:r>
                        <a:rPr lang="en-US" sz="2800" dirty="0" err="1">
                          <a:solidFill>
                            <a:srgbClr val="0070C0"/>
                          </a:solidFill>
                          <a:effectLst/>
                          <a:latin typeface="Times New Roman" panose="02020603050405020304" pitchFamily="18" charset="0"/>
                          <a:cs typeface="Times New Roman" panose="02020603050405020304" pitchFamily="18" charset="0"/>
                        </a:rPr>
                        <a:t>Đặt</a:t>
                      </a:r>
                      <a:r>
                        <a:rPr lang="en-US" sz="2800" dirty="0">
                          <a:solidFill>
                            <a:srgbClr val="0070C0"/>
                          </a:solidFill>
                          <a:effectLst/>
                          <a:latin typeface="Times New Roman" panose="02020603050405020304" pitchFamily="18" charset="0"/>
                          <a:cs typeface="Times New Roman" panose="02020603050405020304" pitchFamily="18" charset="0"/>
                        </a:rPr>
                        <a:t> </a:t>
                      </a:r>
                      <a:r>
                        <a:rPr lang="en-US" sz="2800" dirty="0" err="1">
                          <a:solidFill>
                            <a:srgbClr val="0070C0"/>
                          </a:solidFill>
                          <a:effectLst/>
                          <a:latin typeface="Times New Roman" panose="02020603050405020304" pitchFamily="18" charset="0"/>
                          <a:cs typeface="Times New Roman" panose="02020603050405020304" pitchFamily="18" charset="0"/>
                        </a:rPr>
                        <a:t>câu</a:t>
                      </a:r>
                      <a:endParaRPr lang="vi-VN" sz="28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940" marR="319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83795980"/>
                  </a:ext>
                </a:extLst>
              </a:tr>
              <a:tr h="318339">
                <a:tc rowSpan="3">
                  <a:txBody>
                    <a:bodyPr/>
                    <a:lstStyle/>
                    <a:p>
                      <a:pPr algn="ctr">
                        <a:lnSpc>
                          <a:spcPct val="115000"/>
                        </a:lnSpc>
                        <a:spcBef>
                          <a:spcPts val="600"/>
                        </a:spcBef>
                        <a:spcAft>
                          <a:spcPts val="600"/>
                        </a:spcAft>
                        <a:tabLst>
                          <a:tab pos="1386840" algn="l"/>
                        </a:tabLst>
                      </a:pPr>
                      <a:r>
                        <a:rPr lang="en-US" sz="2800" dirty="0">
                          <a:solidFill>
                            <a:schemeClr val="accent6">
                              <a:lumMod val="50000"/>
                            </a:schemeClr>
                          </a:solidFill>
                          <a:effectLst/>
                          <a:latin typeface="Times New Roman" panose="02020603050405020304" pitchFamily="18" charset="0"/>
                          <a:cs typeface="Times New Roman" panose="02020603050405020304" pitchFamily="18" charset="0"/>
                        </a:rPr>
                        <a:t>a</a:t>
                      </a:r>
                      <a:endParaRPr lang="vi-VN" sz="2800"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940" marR="319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nSpc>
                          <a:spcPct val="115000"/>
                        </a:lnSpc>
                        <a:spcBef>
                          <a:spcPts val="600"/>
                        </a:spcBef>
                        <a:spcAft>
                          <a:spcPts val="600"/>
                        </a:spcAft>
                        <a:tabLst>
                          <a:tab pos="1386840" algn="l"/>
                        </a:tabLst>
                      </a:pPr>
                      <a:r>
                        <a:rPr lang="en-US" sz="2800" dirty="0" err="1">
                          <a:effectLst/>
                          <a:latin typeface="Times New Roman" panose="02020603050405020304" pitchFamily="18" charset="0"/>
                          <a:cs typeface="Times New Roman" panose="02020603050405020304" pitchFamily="18" charset="0"/>
                        </a:rPr>
                        <a:t>làm</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bộ</a:t>
                      </a:r>
                      <a:endParaRPr lang="vi-V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940" marR="319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Bef>
                          <a:spcPts val="600"/>
                        </a:spcBef>
                        <a:spcAft>
                          <a:spcPts val="600"/>
                        </a:spcAft>
                        <a:tabLst>
                          <a:tab pos="1386840" algn="l"/>
                        </a:tabLst>
                      </a:pPr>
                      <a:r>
                        <a:rPr lang="en-US" sz="2800" u="sng" dirty="0" err="1">
                          <a:effectLst/>
                          <a:latin typeface="Times New Roman" panose="02020603050405020304" pitchFamily="18" charset="0"/>
                          <a:cs typeface="Times New Roman" panose="02020603050405020304" pitchFamily="18" charset="0"/>
                          <a:hlinkClick r:id="rId2" tooltip="làm cao"/>
                        </a:rPr>
                        <a:t>Làm</a:t>
                      </a:r>
                      <a:r>
                        <a:rPr lang="en-US" sz="2800" u="sng" dirty="0">
                          <a:effectLst/>
                          <a:latin typeface="Times New Roman" panose="02020603050405020304" pitchFamily="18" charset="0"/>
                          <a:cs typeface="Times New Roman" panose="02020603050405020304" pitchFamily="18" charset="0"/>
                          <a:hlinkClick r:id="rId2" tooltip="làm cao"/>
                        </a:rPr>
                        <a:t> </a:t>
                      </a:r>
                      <a:r>
                        <a:rPr lang="en-US" sz="2800" u="sng" dirty="0" err="1">
                          <a:effectLst/>
                          <a:latin typeface="Times New Roman" panose="02020603050405020304" pitchFamily="18" charset="0"/>
                          <a:cs typeface="Times New Roman" panose="02020603050405020304" pitchFamily="18" charset="0"/>
                          <a:hlinkClick r:id="rId2" tooltip="làm cao"/>
                        </a:rPr>
                        <a:t>cao</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một</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cách</a:t>
                      </a:r>
                      <a:r>
                        <a:rPr lang="en-US" sz="2800" dirty="0">
                          <a:effectLst/>
                          <a:latin typeface="Times New Roman" panose="02020603050405020304" pitchFamily="18" charset="0"/>
                          <a:cs typeface="Times New Roman" panose="02020603050405020304" pitchFamily="18" charset="0"/>
                        </a:rPr>
                        <a:t> </a:t>
                      </a:r>
                      <a:r>
                        <a:rPr lang="en-US" sz="2800" u="sng" dirty="0" err="1">
                          <a:effectLst/>
                          <a:latin typeface="Times New Roman" panose="02020603050405020304" pitchFamily="18" charset="0"/>
                          <a:cs typeface="Times New Roman" panose="02020603050405020304" pitchFamily="18" charset="0"/>
                          <a:hlinkClick r:id="rId3" tooltip="giả dối"/>
                        </a:rPr>
                        <a:t>giả</a:t>
                      </a:r>
                      <a:r>
                        <a:rPr lang="en-US" sz="2800" u="sng" dirty="0">
                          <a:effectLst/>
                          <a:latin typeface="Times New Roman" panose="02020603050405020304" pitchFamily="18" charset="0"/>
                          <a:cs typeface="Times New Roman" panose="02020603050405020304" pitchFamily="18" charset="0"/>
                          <a:hlinkClick r:id="rId3" tooltip="giả dối"/>
                        </a:rPr>
                        <a:t> </a:t>
                      </a:r>
                      <a:r>
                        <a:rPr lang="en-US" sz="2800" u="sng" dirty="0" err="1">
                          <a:effectLst/>
                          <a:latin typeface="Times New Roman" panose="02020603050405020304" pitchFamily="18" charset="0"/>
                          <a:cs typeface="Times New Roman" panose="02020603050405020304" pitchFamily="18" charset="0"/>
                          <a:hlinkClick r:id="rId3" tooltip="giả dối"/>
                        </a:rPr>
                        <a:t>dối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Tỏ</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thái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độ</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khinh</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thường</a:t>
                      </a:r>
                      <a:r>
                        <a:rPr lang="en-US" sz="2800" dirty="0">
                          <a:effectLst/>
                          <a:latin typeface="Times New Roman" panose="02020603050405020304" pitchFamily="18" charset="0"/>
                          <a:cs typeface="Times New Roman" panose="02020603050405020304" pitchFamily="18" charset="0"/>
                        </a:rPr>
                        <a:t>.</a:t>
                      </a:r>
                      <a:endParaRPr lang="vi-V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940" marR="319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Bef>
                          <a:spcPts val="600"/>
                        </a:spcBef>
                        <a:spcAft>
                          <a:spcPts val="600"/>
                        </a:spcAft>
                        <a:tabLst>
                          <a:tab pos="1386840" algn="l"/>
                        </a:tabLst>
                      </a:pPr>
                      <a:r>
                        <a:rPr lang="en-US" sz="2800">
                          <a:effectLst/>
                          <a:latin typeface="Times New Roman" panose="02020603050405020304" pitchFamily="18" charset="0"/>
                          <a:cs typeface="Times New Roman" panose="02020603050405020304" pitchFamily="18" charset="0"/>
                        </a:rPr>
                        <a:t>Hắn ta làm bộ như không quen biết tôi.</a:t>
                      </a:r>
                      <a:endParaRPr lang="vi-VN"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940" marR="319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46609725"/>
                  </a:ext>
                </a:extLst>
              </a:tr>
              <a:tr h="530564">
                <a:tc vMerge="1">
                  <a:txBody>
                    <a:bodyPr/>
                    <a:lstStyle/>
                    <a:p>
                      <a:endParaRPr lang="vi-VN"/>
                    </a:p>
                  </a:txBody>
                  <a:tcPr/>
                </a:tc>
                <a:tc>
                  <a:txBody>
                    <a:bodyPr/>
                    <a:lstStyle/>
                    <a:p>
                      <a:pPr>
                        <a:lnSpc>
                          <a:spcPct val="115000"/>
                        </a:lnSpc>
                        <a:spcBef>
                          <a:spcPts val="600"/>
                        </a:spcBef>
                        <a:spcAft>
                          <a:spcPts val="600"/>
                        </a:spcAft>
                        <a:tabLst>
                          <a:tab pos="1386840" algn="l"/>
                        </a:tabLst>
                      </a:pPr>
                      <a:r>
                        <a:rPr lang="en-US" sz="2800" dirty="0" err="1">
                          <a:effectLst/>
                          <a:latin typeface="Times New Roman" panose="02020603050405020304" pitchFamily="18" charset="0"/>
                          <a:cs typeface="Times New Roman" panose="02020603050405020304" pitchFamily="18" charset="0"/>
                        </a:rPr>
                        <a:t>làm</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dáng</a:t>
                      </a:r>
                      <a:endParaRPr lang="vi-V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940" marR="319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Bef>
                          <a:spcPts val="600"/>
                        </a:spcBef>
                        <a:spcAft>
                          <a:spcPts val="600"/>
                        </a:spcAft>
                        <a:tabLst>
                          <a:tab pos="1386840" algn="l"/>
                        </a:tabLst>
                      </a:pPr>
                      <a:r>
                        <a:rPr lang="en-US" sz="2800" dirty="0" err="1">
                          <a:effectLst/>
                          <a:latin typeface="Times New Roman" panose="02020603050405020304" pitchFamily="18" charset="0"/>
                          <a:cs typeface="Times New Roman" panose="02020603050405020304" pitchFamily="18" charset="0"/>
                        </a:rPr>
                        <a:t>Làm</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cho</a:t>
                      </a:r>
                      <a:r>
                        <a:rPr lang="en-US" sz="2800" dirty="0">
                          <a:effectLst/>
                          <a:latin typeface="Times New Roman" panose="02020603050405020304" pitchFamily="18" charset="0"/>
                          <a:cs typeface="Times New Roman" panose="02020603050405020304" pitchFamily="18" charset="0"/>
                        </a:rPr>
                        <a:t> </a:t>
                      </a:r>
                      <a:r>
                        <a:rPr lang="en-US" sz="2800" u="sng" dirty="0" err="1">
                          <a:effectLst/>
                          <a:latin typeface="Times New Roman" panose="02020603050405020304" pitchFamily="18" charset="0"/>
                          <a:cs typeface="Times New Roman" panose="02020603050405020304" pitchFamily="18" charset="0"/>
                          <a:hlinkClick r:id="rId4" tooltip="hình thức"/>
                        </a:rPr>
                        <a:t>hình</a:t>
                      </a:r>
                      <a:r>
                        <a:rPr lang="en-US" sz="2800" u="sng" dirty="0">
                          <a:effectLst/>
                          <a:latin typeface="Times New Roman" panose="02020603050405020304" pitchFamily="18" charset="0"/>
                          <a:cs typeface="Times New Roman" panose="02020603050405020304" pitchFamily="18" charset="0"/>
                          <a:hlinkClick r:id="rId4" tooltip="hình thức"/>
                        </a:rPr>
                        <a:t> </a:t>
                      </a:r>
                      <a:r>
                        <a:rPr lang="en-US" sz="2800" u="sng" dirty="0" err="1">
                          <a:effectLst/>
                          <a:latin typeface="Times New Roman" panose="02020603050405020304" pitchFamily="18" charset="0"/>
                          <a:cs typeface="Times New Roman" panose="02020603050405020304" pitchFamily="18" charset="0"/>
                          <a:hlinkClick r:id="rId4" tooltip="hình thức"/>
                        </a:rPr>
                        <a:t>thức</a:t>
                      </a:r>
                      <a:r>
                        <a:rPr lang="en-US" sz="2800" dirty="0">
                          <a:effectLst/>
                          <a:latin typeface="Times New Roman" panose="02020603050405020304" pitchFamily="18" charset="0"/>
                          <a:cs typeface="Times New Roman" panose="02020603050405020304" pitchFamily="18" charset="0"/>
                        </a:rPr>
                        <a:t> </a:t>
                      </a:r>
                      <a:r>
                        <a:rPr lang="en-US" sz="2800" u="sng" dirty="0" err="1">
                          <a:effectLst/>
                          <a:latin typeface="Times New Roman" panose="02020603050405020304" pitchFamily="18" charset="0"/>
                          <a:cs typeface="Times New Roman" panose="02020603050405020304" pitchFamily="18" charset="0"/>
                          <a:hlinkClick r:id="rId5" tooltip="bên ngoài"/>
                        </a:rPr>
                        <a:t>bên</a:t>
                      </a:r>
                      <a:r>
                        <a:rPr lang="en-US" sz="2800" u="sng" dirty="0">
                          <a:effectLst/>
                          <a:latin typeface="Times New Roman" panose="02020603050405020304" pitchFamily="18" charset="0"/>
                          <a:cs typeface="Times New Roman" panose="02020603050405020304" pitchFamily="18" charset="0"/>
                          <a:hlinkClick r:id="rId5" tooltip="bên ngoài"/>
                        </a:rPr>
                        <a:t> </a:t>
                      </a:r>
                      <a:r>
                        <a:rPr lang="en-US" sz="2800" u="sng" dirty="0" err="1">
                          <a:effectLst/>
                          <a:latin typeface="Times New Roman" panose="02020603050405020304" pitchFamily="18" charset="0"/>
                          <a:cs typeface="Times New Roman" panose="02020603050405020304" pitchFamily="18" charset="0"/>
                          <a:hlinkClick r:id="rId5" tooltip="bên ngoài"/>
                        </a:rPr>
                        <a:t>ngoài</a:t>
                      </a:r>
                      <a:r>
                        <a:rPr lang="en-US" sz="2800" dirty="0">
                          <a:effectLst/>
                          <a:latin typeface="Times New Roman" panose="02020603050405020304" pitchFamily="18" charset="0"/>
                          <a:cs typeface="Times New Roman" panose="02020603050405020304" pitchFamily="18" charset="0"/>
                        </a:rPr>
                        <a:t> </a:t>
                      </a:r>
                      <a:r>
                        <a:rPr lang="en-US" sz="2800" u="sng" dirty="0" err="1">
                          <a:effectLst/>
                          <a:latin typeface="Times New Roman" panose="02020603050405020304" pitchFamily="18" charset="0"/>
                          <a:cs typeface="Times New Roman" panose="02020603050405020304" pitchFamily="18" charset="0"/>
                          <a:hlinkClick r:id="rId6" tooltip="trở nên"/>
                        </a:rPr>
                        <a:t>trở</a:t>
                      </a:r>
                      <a:r>
                        <a:rPr lang="en-US" sz="2800" u="sng" dirty="0">
                          <a:effectLst/>
                          <a:latin typeface="Times New Roman" panose="02020603050405020304" pitchFamily="18" charset="0"/>
                          <a:cs typeface="Times New Roman" panose="02020603050405020304" pitchFamily="18" charset="0"/>
                          <a:hlinkClick r:id="rId6" tooltip="trở nên"/>
                        </a:rPr>
                        <a:t> </a:t>
                      </a:r>
                      <a:r>
                        <a:rPr lang="en-US" sz="2800" u="sng" dirty="0" err="1">
                          <a:effectLst/>
                          <a:latin typeface="Times New Roman" panose="02020603050405020304" pitchFamily="18" charset="0"/>
                          <a:cs typeface="Times New Roman" panose="02020603050405020304" pitchFamily="18" charset="0"/>
                          <a:hlinkClick r:id="rId6" tooltip="trở nên"/>
                        </a:rPr>
                        <a:t>nên</a:t>
                      </a:r>
                      <a:r>
                        <a:rPr lang="en-US" sz="2800" dirty="0">
                          <a:effectLst/>
                          <a:latin typeface="Times New Roman" panose="02020603050405020304" pitchFamily="18" charset="0"/>
                          <a:cs typeface="Times New Roman" panose="02020603050405020304" pitchFamily="18" charset="0"/>
                        </a:rPr>
                        <a:t> </a:t>
                      </a:r>
                      <a:r>
                        <a:rPr lang="en-US" sz="2800" u="sng" dirty="0" err="1">
                          <a:effectLst/>
                          <a:latin typeface="Times New Roman" panose="02020603050405020304" pitchFamily="18" charset="0"/>
                          <a:cs typeface="Times New Roman" panose="02020603050405020304" pitchFamily="18" charset="0"/>
                          <a:hlinkClick r:id="rId7" tooltip="đẹp"/>
                        </a:rPr>
                        <a:t>đẹp</a:t>
                      </a:r>
                      <a:r>
                        <a:rPr lang="en-US" sz="2800" dirty="0">
                          <a:effectLst/>
                          <a:latin typeface="Times New Roman" panose="02020603050405020304" pitchFamily="18" charset="0"/>
                          <a:cs typeface="Times New Roman" panose="02020603050405020304" pitchFamily="18" charset="0"/>
                        </a:rPr>
                        <a:t> </a:t>
                      </a:r>
                      <a:r>
                        <a:rPr lang="en-US" sz="2800" u="sng" dirty="0" err="1">
                          <a:effectLst/>
                          <a:latin typeface="Times New Roman" panose="02020603050405020304" pitchFamily="18" charset="0"/>
                          <a:cs typeface="Times New Roman" panose="02020603050405020304" pitchFamily="18" charset="0"/>
                          <a:hlinkClick r:id="rId8" tooltip="hơn"/>
                        </a:rPr>
                        <a:t>hơn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bằng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trang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điểm</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chải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chuốt</a:t>
                      </a:r>
                      <a:r>
                        <a:rPr lang="en-US" sz="2800" dirty="0">
                          <a:effectLst/>
                          <a:latin typeface="Times New Roman" panose="02020603050405020304" pitchFamily="18" charset="0"/>
                          <a:cs typeface="Times New Roman" panose="02020603050405020304" pitchFamily="18" charset="0"/>
                        </a:rPr>
                        <a:t> hay </a:t>
                      </a:r>
                      <a:r>
                        <a:rPr lang="en-US" sz="2800" dirty="0" err="1">
                          <a:effectLst/>
                          <a:latin typeface="Times New Roman" panose="02020603050405020304" pitchFamily="18" charset="0"/>
                          <a:cs typeface="Times New Roman" panose="02020603050405020304" pitchFamily="18" charset="0"/>
                        </a:rPr>
                        <a:t>điệu</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bộ</a:t>
                      </a:r>
                      <a:r>
                        <a:rPr lang="en-US" sz="2800" dirty="0">
                          <a:effectLst/>
                          <a:latin typeface="Times New Roman" panose="02020603050405020304" pitchFamily="18" charset="0"/>
                          <a:cs typeface="Times New Roman" panose="02020603050405020304" pitchFamily="18" charset="0"/>
                        </a:rPr>
                        <a:t>).</a:t>
                      </a:r>
                      <a:endParaRPr lang="vi-V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940" marR="319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Bef>
                          <a:spcPts val="600"/>
                        </a:spcBef>
                        <a:spcAft>
                          <a:spcPts val="600"/>
                        </a:spcAft>
                        <a:tabLst>
                          <a:tab pos="1386840" algn="l"/>
                        </a:tabLst>
                      </a:pPr>
                      <a:r>
                        <a:rPr lang="en-US" sz="2800">
                          <a:effectLst/>
                          <a:latin typeface="Times New Roman" panose="02020603050405020304" pitchFamily="18" charset="0"/>
                          <a:cs typeface="Times New Roman" panose="02020603050405020304" pitchFamily="18" charset="0"/>
                        </a:rPr>
                        <a:t>Nó càng lớn càng thích làm dáng.</a:t>
                      </a:r>
                      <a:endParaRPr lang="vi-VN"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940" marR="319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81248118"/>
                  </a:ext>
                </a:extLst>
              </a:tr>
              <a:tr h="813769">
                <a:tc vMerge="1">
                  <a:txBody>
                    <a:bodyPr/>
                    <a:lstStyle/>
                    <a:p>
                      <a:endParaRPr lang="vi-VN"/>
                    </a:p>
                  </a:txBody>
                  <a:tcPr/>
                </a:tc>
                <a:tc>
                  <a:txBody>
                    <a:bodyPr/>
                    <a:lstStyle/>
                    <a:p>
                      <a:pPr>
                        <a:lnSpc>
                          <a:spcPct val="115000"/>
                        </a:lnSpc>
                        <a:spcBef>
                          <a:spcPts val="600"/>
                        </a:spcBef>
                        <a:spcAft>
                          <a:spcPts val="600"/>
                        </a:spcAft>
                        <a:tabLst>
                          <a:tab pos="1386840" algn="l"/>
                        </a:tabLst>
                      </a:pPr>
                      <a:r>
                        <a:rPr lang="en-US" sz="2800">
                          <a:effectLst/>
                          <a:latin typeface="Times New Roman" panose="02020603050405020304" pitchFamily="18" charset="0"/>
                          <a:cs typeface="Times New Roman" panose="02020603050405020304" pitchFamily="18" charset="0"/>
                        </a:rPr>
                        <a:t>làm cao</a:t>
                      </a:r>
                      <a:endParaRPr lang="vi-VN"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940" marR="319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Bef>
                          <a:spcPts val="600"/>
                        </a:spcBef>
                        <a:spcAft>
                          <a:spcPts val="600"/>
                        </a:spcAft>
                        <a:tabLst>
                          <a:tab pos="1386840" algn="l"/>
                        </a:tabLst>
                      </a:pPr>
                      <a:r>
                        <a:rPr lang="en-US" sz="2800" u="sng" dirty="0" err="1">
                          <a:effectLst/>
                          <a:latin typeface="Times New Roman" panose="02020603050405020304" pitchFamily="18" charset="0"/>
                          <a:cs typeface="Times New Roman" panose="02020603050405020304" pitchFamily="18" charset="0"/>
                          <a:hlinkClick r:id="rId9" tooltip="tự"/>
                        </a:rPr>
                        <a:t>Tự</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cho</a:t>
                      </a:r>
                      <a:r>
                        <a:rPr lang="en-US" sz="2800" dirty="0">
                          <a:effectLst/>
                          <a:latin typeface="Times New Roman" panose="02020603050405020304" pitchFamily="18" charset="0"/>
                          <a:cs typeface="Times New Roman" panose="02020603050405020304" pitchFamily="18" charset="0"/>
                        </a:rPr>
                        <a:t> </a:t>
                      </a:r>
                      <a:r>
                        <a:rPr lang="en-US" sz="2800" u="sng" dirty="0" err="1">
                          <a:effectLst/>
                          <a:latin typeface="Times New Roman" panose="02020603050405020304" pitchFamily="18" charset="0"/>
                          <a:cs typeface="Times New Roman" panose="02020603050405020304" pitchFamily="18" charset="0"/>
                          <a:hlinkClick r:id="rId10" tooltip="mình"/>
                        </a:rPr>
                        <a:t>mình</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có</a:t>
                      </a:r>
                      <a:r>
                        <a:rPr lang="en-US" sz="2800" dirty="0">
                          <a:effectLst/>
                          <a:latin typeface="Times New Roman" panose="02020603050405020304" pitchFamily="18" charset="0"/>
                          <a:cs typeface="Times New Roman" panose="02020603050405020304" pitchFamily="18" charset="0"/>
                        </a:rPr>
                        <a:t> </a:t>
                      </a:r>
                      <a:r>
                        <a:rPr lang="en-US" sz="2800" u="sng" dirty="0" err="1">
                          <a:effectLst/>
                          <a:latin typeface="Times New Roman" panose="02020603050405020304" pitchFamily="18" charset="0"/>
                          <a:cs typeface="Times New Roman" panose="02020603050405020304" pitchFamily="18" charset="0"/>
                          <a:hlinkClick r:id="rId11" tooltip="giá trị"/>
                        </a:rPr>
                        <a:t>giá</a:t>
                      </a:r>
                      <a:r>
                        <a:rPr lang="en-US" sz="2800" u="sng" dirty="0">
                          <a:effectLst/>
                          <a:latin typeface="Times New Roman" panose="02020603050405020304" pitchFamily="18" charset="0"/>
                          <a:cs typeface="Times New Roman" panose="02020603050405020304" pitchFamily="18" charset="0"/>
                          <a:hlinkClick r:id="rId11" tooltip="giá trị"/>
                        </a:rPr>
                        <a:t> </a:t>
                      </a:r>
                      <a:r>
                        <a:rPr lang="en-US" sz="2800" u="sng" dirty="0" err="1">
                          <a:effectLst/>
                          <a:latin typeface="Times New Roman" panose="02020603050405020304" pitchFamily="18" charset="0"/>
                          <a:cs typeface="Times New Roman" panose="02020603050405020304" pitchFamily="18" charset="0"/>
                          <a:hlinkClick r:id="rId11" tooltip="giá trị"/>
                        </a:rPr>
                        <a:t>trị</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lớn</a:t>
                      </a:r>
                      <a:endParaRPr lang="vi-V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940" marR="319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Bef>
                          <a:spcPts val="600"/>
                        </a:spcBef>
                        <a:spcAft>
                          <a:spcPts val="600"/>
                        </a:spcAft>
                        <a:tabLst>
                          <a:tab pos="1386840" algn="l"/>
                        </a:tabLst>
                      </a:pP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Dù</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tôi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đưa</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ra</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giá</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hời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nhưng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bà</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chủ</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vẫn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làm</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cao</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không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chịu</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bán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bộ</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bàn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ghế</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đó</a:t>
                      </a:r>
                      <a:r>
                        <a:rPr lang="en-US" sz="2800" dirty="0">
                          <a:effectLst/>
                          <a:latin typeface="Times New Roman" panose="02020603050405020304" pitchFamily="18" charset="0"/>
                          <a:cs typeface="Times New Roman" panose="02020603050405020304" pitchFamily="18" charset="0"/>
                        </a:rPr>
                        <a:t>.</a:t>
                      </a:r>
                      <a:endParaRPr lang="vi-VN" sz="2800" dirty="0">
                        <a:effectLst/>
                        <a:latin typeface="Times New Roman" panose="02020603050405020304" pitchFamily="18" charset="0"/>
                        <a:cs typeface="Times New Roman" panose="02020603050405020304" pitchFamily="18" charset="0"/>
                      </a:endParaRPr>
                    </a:p>
                    <a:p>
                      <a:pPr marL="0" lvl="0" indent="0">
                        <a:lnSpc>
                          <a:spcPct val="115000"/>
                        </a:lnSpc>
                        <a:spcBef>
                          <a:spcPts val="600"/>
                        </a:spcBef>
                        <a:spcAft>
                          <a:spcPts val="600"/>
                        </a:spcAft>
                        <a:buSzPts val="1400"/>
                        <a:buFont typeface="Times New Roman" panose="02020603050405020304" pitchFamily="18" charset="0"/>
                        <a:buNone/>
                        <a:tabLst>
                          <a:tab pos="1386840" algn="l"/>
                        </a:tabLst>
                      </a:pPr>
                      <a:r>
                        <a:rPr lang="vi-VN"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Nó</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thích</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người</a:t>
                      </a:r>
                      <a:r>
                        <a:rPr lang="en-US" sz="2800" dirty="0">
                          <a:effectLst/>
                          <a:latin typeface="Times New Roman" panose="02020603050405020304" pitchFamily="18" charset="0"/>
                          <a:cs typeface="Times New Roman" panose="02020603050405020304" pitchFamily="18" charset="0"/>
                        </a:rPr>
                        <a:t> ta </a:t>
                      </a:r>
                      <a:r>
                        <a:rPr lang="en-US" sz="2800" dirty="0" err="1">
                          <a:effectLst/>
                          <a:latin typeface="Times New Roman" panose="02020603050405020304" pitchFamily="18" charset="0"/>
                          <a:cs typeface="Times New Roman" panose="02020603050405020304" pitchFamily="18" charset="0"/>
                        </a:rPr>
                        <a:t>mà</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vẫn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làm</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cao</a:t>
                      </a:r>
                      <a:r>
                        <a:rPr lang="en-US" sz="2800" dirty="0">
                          <a:effectLst/>
                          <a:latin typeface="Times New Roman" panose="02020603050405020304" pitchFamily="18" charset="0"/>
                          <a:cs typeface="Times New Roman" panose="02020603050405020304" pitchFamily="18" charset="0"/>
                        </a:rPr>
                        <a:t>.</a:t>
                      </a:r>
                      <a:endParaRPr lang="vi-V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940" marR="319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36836270"/>
                  </a:ext>
                </a:extLst>
              </a:tr>
            </a:tbl>
          </a:graphicData>
        </a:graphic>
      </p:graphicFrame>
    </p:spTree>
    <p:extLst>
      <p:ext uri="{BB962C8B-B14F-4D97-AF65-F5344CB8AC3E}">
        <p14:creationId xmlns:p14="http://schemas.microsoft.com/office/powerpoint/2010/main" val="28195796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80">
                                          <p:stCondLst>
                                            <p:cond delay="0"/>
                                          </p:stCondLst>
                                        </p:cTn>
                                        <p:tgtEl>
                                          <p:spTgt spid="5"/>
                                        </p:tgtEl>
                                      </p:cBhvr>
                                    </p:animEffect>
                                    <p:anim calcmode="lin" valueType="num">
                                      <p:cBhvr>
                                        <p:cTn id="1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9" dur="26">
                                          <p:stCondLst>
                                            <p:cond delay="650"/>
                                          </p:stCondLst>
                                        </p:cTn>
                                        <p:tgtEl>
                                          <p:spTgt spid="5"/>
                                        </p:tgtEl>
                                      </p:cBhvr>
                                      <p:to x="100000" y="60000"/>
                                    </p:animScale>
                                    <p:animScale>
                                      <p:cBhvr>
                                        <p:cTn id="20" dur="166" decel="50000">
                                          <p:stCondLst>
                                            <p:cond delay="676"/>
                                          </p:stCondLst>
                                        </p:cTn>
                                        <p:tgtEl>
                                          <p:spTgt spid="5"/>
                                        </p:tgtEl>
                                      </p:cBhvr>
                                      <p:to x="100000" y="100000"/>
                                    </p:animScale>
                                    <p:animScale>
                                      <p:cBhvr>
                                        <p:cTn id="21" dur="26">
                                          <p:stCondLst>
                                            <p:cond delay="1312"/>
                                          </p:stCondLst>
                                        </p:cTn>
                                        <p:tgtEl>
                                          <p:spTgt spid="5"/>
                                        </p:tgtEl>
                                      </p:cBhvr>
                                      <p:to x="100000" y="80000"/>
                                    </p:animScale>
                                    <p:animScale>
                                      <p:cBhvr>
                                        <p:cTn id="22" dur="166" decel="50000">
                                          <p:stCondLst>
                                            <p:cond delay="1338"/>
                                          </p:stCondLst>
                                        </p:cTn>
                                        <p:tgtEl>
                                          <p:spTgt spid="5"/>
                                        </p:tgtEl>
                                      </p:cBhvr>
                                      <p:to x="100000" y="100000"/>
                                    </p:animScale>
                                    <p:animScale>
                                      <p:cBhvr>
                                        <p:cTn id="23" dur="26">
                                          <p:stCondLst>
                                            <p:cond delay="1642"/>
                                          </p:stCondLst>
                                        </p:cTn>
                                        <p:tgtEl>
                                          <p:spTgt spid="5"/>
                                        </p:tgtEl>
                                      </p:cBhvr>
                                      <p:to x="100000" y="90000"/>
                                    </p:animScale>
                                    <p:animScale>
                                      <p:cBhvr>
                                        <p:cTn id="24" dur="166" decel="50000">
                                          <p:stCondLst>
                                            <p:cond delay="1668"/>
                                          </p:stCondLst>
                                        </p:cTn>
                                        <p:tgtEl>
                                          <p:spTgt spid="5"/>
                                        </p:tgtEl>
                                      </p:cBhvr>
                                      <p:to x="100000" y="100000"/>
                                    </p:animScale>
                                    <p:animScale>
                                      <p:cBhvr>
                                        <p:cTn id="25" dur="26">
                                          <p:stCondLst>
                                            <p:cond delay="1808"/>
                                          </p:stCondLst>
                                        </p:cTn>
                                        <p:tgtEl>
                                          <p:spTgt spid="5"/>
                                        </p:tgtEl>
                                      </p:cBhvr>
                                      <p:to x="100000" y="95000"/>
                                    </p:animScale>
                                    <p:animScale>
                                      <p:cBhvr>
                                        <p:cTn id="26"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xagon 3"/>
          <p:cNvSpPr/>
          <p:nvPr/>
        </p:nvSpPr>
        <p:spPr>
          <a:xfrm>
            <a:off x="3516198" y="-76200"/>
            <a:ext cx="5005633" cy="603315"/>
          </a:xfrm>
          <a:prstGeom prst="hex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b="1" dirty="0">
                <a:solidFill>
                  <a:srgbClr val="FF0000"/>
                </a:solidFill>
                <a:latin typeface="Times New Roman" panose="02020603050405020304" pitchFamily="18" charset="0"/>
                <a:cs typeface="Times New Roman" panose="02020603050405020304" pitchFamily="18" charset="0"/>
              </a:rPr>
              <a:t>Bài tập 3 (tr. 71/ SGK): </a:t>
            </a:r>
          </a:p>
        </p:txBody>
      </p:sp>
      <p:graphicFrame>
        <p:nvGraphicFramePr>
          <p:cNvPr id="5" name="Table 4"/>
          <p:cNvGraphicFramePr>
            <a:graphicFrameLocks noGrp="1"/>
          </p:cNvGraphicFramePr>
          <p:nvPr>
            <p:extLst>
              <p:ext uri="{D42A27DB-BD31-4B8C-83A1-F6EECF244321}">
                <p14:modId xmlns:p14="http://schemas.microsoft.com/office/powerpoint/2010/main" val="506981916"/>
              </p:ext>
            </p:extLst>
          </p:nvPr>
        </p:nvGraphicFramePr>
        <p:xfrm>
          <a:off x="144543" y="829558"/>
          <a:ext cx="11990896" cy="5199888"/>
        </p:xfrm>
        <a:graphic>
          <a:graphicData uri="http://schemas.openxmlformats.org/drawingml/2006/table">
            <a:tbl>
              <a:tblPr firstRow="1" firstCol="1" bandRow="1">
                <a:tableStyleId>{5C22544A-7EE6-4342-B048-85BDC9FD1C3A}</a:tableStyleId>
              </a:tblPr>
              <a:tblGrid>
                <a:gridCol w="824974">
                  <a:extLst>
                    <a:ext uri="{9D8B030D-6E8A-4147-A177-3AD203B41FA5}">
                      <a16:colId xmlns:a16="http://schemas.microsoft.com/office/drawing/2014/main" val="2959625510"/>
                    </a:ext>
                  </a:extLst>
                </a:gridCol>
                <a:gridCol w="1538013">
                  <a:extLst>
                    <a:ext uri="{9D8B030D-6E8A-4147-A177-3AD203B41FA5}">
                      <a16:colId xmlns:a16="http://schemas.microsoft.com/office/drawing/2014/main" val="3301059427"/>
                    </a:ext>
                  </a:extLst>
                </a:gridCol>
                <a:gridCol w="4609707">
                  <a:extLst>
                    <a:ext uri="{9D8B030D-6E8A-4147-A177-3AD203B41FA5}">
                      <a16:colId xmlns:a16="http://schemas.microsoft.com/office/drawing/2014/main" val="397566684"/>
                    </a:ext>
                  </a:extLst>
                </a:gridCol>
                <a:gridCol w="5018202">
                  <a:extLst>
                    <a:ext uri="{9D8B030D-6E8A-4147-A177-3AD203B41FA5}">
                      <a16:colId xmlns:a16="http://schemas.microsoft.com/office/drawing/2014/main" val="3041125434"/>
                    </a:ext>
                  </a:extLst>
                </a:gridCol>
              </a:tblGrid>
              <a:tr h="106113">
                <a:tc>
                  <a:txBody>
                    <a:bodyPr/>
                    <a:lstStyle/>
                    <a:p>
                      <a:pPr algn="ctr">
                        <a:lnSpc>
                          <a:spcPct val="115000"/>
                        </a:lnSpc>
                        <a:spcBef>
                          <a:spcPts val="600"/>
                        </a:spcBef>
                        <a:spcAft>
                          <a:spcPts val="600"/>
                        </a:spcAft>
                        <a:tabLst>
                          <a:tab pos="1386840" algn="l"/>
                        </a:tabLst>
                      </a:pPr>
                      <a:r>
                        <a:rPr lang="en-US" sz="3200" dirty="0" err="1">
                          <a:solidFill>
                            <a:srgbClr val="0070C0"/>
                          </a:solidFill>
                          <a:effectLst/>
                          <a:latin typeface="Times New Roman" panose="02020603050405020304" pitchFamily="18" charset="0"/>
                          <a:cs typeface="Times New Roman" panose="02020603050405020304" pitchFamily="18" charset="0"/>
                        </a:rPr>
                        <a:t>Gói</a:t>
                      </a:r>
                      <a:r>
                        <a:rPr lang="en-US" sz="3200" dirty="0">
                          <a:solidFill>
                            <a:srgbClr val="0070C0"/>
                          </a:solidFill>
                          <a:effectLst/>
                          <a:latin typeface="Times New Roman" panose="02020603050405020304" pitchFamily="18" charset="0"/>
                          <a:cs typeface="Times New Roman" panose="02020603050405020304" pitchFamily="18" charset="0"/>
                        </a:rPr>
                        <a:t> </a:t>
                      </a:r>
                      <a:r>
                        <a:rPr lang="en-US" sz="3200" dirty="0" err="1">
                          <a:solidFill>
                            <a:srgbClr val="0070C0"/>
                          </a:solidFill>
                          <a:effectLst/>
                          <a:latin typeface="Times New Roman" panose="02020603050405020304" pitchFamily="18" charset="0"/>
                          <a:cs typeface="Times New Roman" panose="02020603050405020304" pitchFamily="18" charset="0"/>
                        </a:rPr>
                        <a:t>từ</a:t>
                      </a:r>
                      <a:endParaRPr lang="vi-VN" sz="32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940" marR="319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Bef>
                          <a:spcPts val="600"/>
                        </a:spcBef>
                        <a:spcAft>
                          <a:spcPts val="600"/>
                        </a:spcAft>
                        <a:tabLst>
                          <a:tab pos="1386840" algn="l"/>
                        </a:tabLst>
                      </a:pPr>
                      <a:r>
                        <a:rPr lang="en-US" sz="3200" dirty="0" err="1">
                          <a:solidFill>
                            <a:srgbClr val="0070C0"/>
                          </a:solidFill>
                          <a:effectLst/>
                          <a:latin typeface="Times New Roman" panose="02020603050405020304" pitchFamily="18" charset="0"/>
                          <a:cs typeface="Times New Roman" panose="02020603050405020304" pitchFamily="18" charset="0"/>
                        </a:rPr>
                        <a:t>Từ</a:t>
                      </a:r>
                      <a:r>
                        <a:rPr lang="en-US" sz="3200" dirty="0">
                          <a:solidFill>
                            <a:srgbClr val="0070C0"/>
                          </a:solidFill>
                          <a:effectLst/>
                          <a:latin typeface="Times New Roman" panose="02020603050405020304" pitchFamily="18" charset="0"/>
                          <a:cs typeface="Times New Roman" panose="02020603050405020304" pitchFamily="18" charset="0"/>
                        </a:rPr>
                        <a:t> </a:t>
                      </a:r>
                      <a:r>
                        <a:rPr lang="en-US" sz="3200" dirty="0" err="1">
                          <a:solidFill>
                            <a:srgbClr val="0070C0"/>
                          </a:solidFill>
                          <a:effectLst/>
                          <a:latin typeface="Times New Roman" panose="02020603050405020304" pitchFamily="18" charset="0"/>
                          <a:cs typeface="Times New Roman" panose="02020603050405020304" pitchFamily="18" charset="0"/>
                        </a:rPr>
                        <a:t>ngữ</a:t>
                      </a:r>
                      <a:endParaRPr lang="vi-VN" sz="32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940" marR="319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Bef>
                          <a:spcPts val="600"/>
                        </a:spcBef>
                        <a:spcAft>
                          <a:spcPts val="600"/>
                        </a:spcAft>
                        <a:tabLst>
                          <a:tab pos="1386840" algn="l"/>
                        </a:tabLst>
                      </a:pPr>
                      <a:r>
                        <a:rPr lang="en-US" sz="3200" dirty="0" err="1">
                          <a:solidFill>
                            <a:srgbClr val="0070C0"/>
                          </a:solidFill>
                          <a:effectLst/>
                          <a:latin typeface="Times New Roman" panose="02020603050405020304" pitchFamily="18" charset="0"/>
                          <a:cs typeface="Times New Roman" panose="02020603050405020304" pitchFamily="18" charset="0"/>
                        </a:rPr>
                        <a:t>Nghĩa</a:t>
                      </a:r>
                      <a:r>
                        <a:rPr lang="en-US" sz="3200" dirty="0">
                          <a:solidFill>
                            <a:srgbClr val="0070C0"/>
                          </a:solidFill>
                          <a:effectLst/>
                          <a:latin typeface="Times New Roman" panose="02020603050405020304" pitchFamily="18" charset="0"/>
                          <a:cs typeface="Times New Roman" panose="02020603050405020304" pitchFamily="18" charset="0"/>
                        </a:rPr>
                        <a:t> </a:t>
                      </a:r>
                      <a:r>
                        <a:rPr lang="en-US" sz="3200" dirty="0" err="1">
                          <a:solidFill>
                            <a:srgbClr val="0070C0"/>
                          </a:solidFill>
                          <a:effectLst/>
                          <a:latin typeface="Times New Roman" panose="02020603050405020304" pitchFamily="18" charset="0"/>
                          <a:cs typeface="Times New Roman" panose="02020603050405020304" pitchFamily="18" charset="0"/>
                        </a:rPr>
                        <a:t>của</a:t>
                      </a:r>
                      <a:r>
                        <a:rPr lang="en-US" sz="3200" dirty="0">
                          <a:solidFill>
                            <a:srgbClr val="0070C0"/>
                          </a:solidFill>
                          <a:effectLst/>
                          <a:latin typeface="Times New Roman" panose="02020603050405020304" pitchFamily="18" charset="0"/>
                          <a:cs typeface="Times New Roman" panose="02020603050405020304" pitchFamily="18" charset="0"/>
                        </a:rPr>
                        <a:t> </a:t>
                      </a:r>
                      <a:r>
                        <a:rPr lang="en-US" sz="3200" dirty="0" err="1">
                          <a:solidFill>
                            <a:srgbClr val="0070C0"/>
                          </a:solidFill>
                          <a:effectLst/>
                          <a:latin typeface="Times New Roman" panose="02020603050405020304" pitchFamily="18" charset="0"/>
                          <a:cs typeface="Times New Roman" panose="02020603050405020304" pitchFamily="18" charset="0"/>
                        </a:rPr>
                        <a:t>từ</a:t>
                      </a:r>
                      <a:endParaRPr lang="vi-VN" sz="32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940" marR="319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Bef>
                          <a:spcPts val="600"/>
                        </a:spcBef>
                        <a:spcAft>
                          <a:spcPts val="600"/>
                        </a:spcAft>
                        <a:tabLst>
                          <a:tab pos="1386840" algn="l"/>
                        </a:tabLst>
                      </a:pPr>
                      <a:r>
                        <a:rPr lang="en-US" sz="3200" dirty="0" err="1">
                          <a:solidFill>
                            <a:srgbClr val="0070C0"/>
                          </a:solidFill>
                          <a:effectLst/>
                          <a:latin typeface="Times New Roman" panose="02020603050405020304" pitchFamily="18" charset="0"/>
                          <a:cs typeface="Times New Roman" panose="02020603050405020304" pitchFamily="18" charset="0"/>
                        </a:rPr>
                        <a:t>Đặt</a:t>
                      </a:r>
                      <a:r>
                        <a:rPr lang="en-US" sz="3200" dirty="0">
                          <a:solidFill>
                            <a:srgbClr val="0070C0"/>
                          </a:solidFill>
                          <a:effectLst/>
                          <a:latin typeface="Times New Roman" panose="02020603050405020304" pitchFamily="18" charset="0"/>
                          <a:cs typeface="Times New Roman" panose="02020603050405020304" pitchFamily="18" charset="0"/>
                        </a:rPr>
                        <a:t> </a:t>
                      </a:r>
                      <a:r>
                        <a:rPr lang="en-US" sz="3200" dirty="0" err="1">
                          <a:solidFill>
                            <a:srgbClr val="0070C0"/>
                          </a:solidFill>
                          <a:effectLst/>
                          <a:latin typeface="Times New Roman" panose="02020603050405020304" pitchFamily="18" charset="0"/>
                          <a:cs typeface="Times New Roman" panose="02020603050405020304" pitchFamily="18" charset="0"/>
                        </a:rPr>
                        <a:t>câu</a:t>
                      </a:r>
                      <a:endParaRPr lang="vi-VN" sz="32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940" marR="319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83795980"/>
                  </a:ext>
                </a:extLst>
              </a:tr>
              <a:tr h="318339">
                <a:tc rowSpan="3">
                  <a:txBody>
                    <a:bodyPr/>
                    <a:lstStyle/>
                    <a:p>
                      <a:pPr algn="ctr">
                        <a:lnSpc>
                          <a:spcPct val="115000"/>
                        </a:lnSpc>
                        <a:spcBef>
                          <a:spcPts val="600"/>
                        </a:spcBef>
                        <a:spcAft>
                          <a:spcPts val="600"/>
                        </a:spcAft>
                        <a:tabLst>
                          <a:tab pos="1386840" algn="l"/>
                        </a:tabLst>
                      </a:pPr>
                      <a:r>
                        <a:rPr lang="en-US" sz="3200" dirty="0">
                          <a:solidFill>
                            <a:schemeClr val="accent6">
                              <a:lumMod val="50000"/>
                            </a:schemeClr>
                          </a:solidFill>
                          <a:effectLst/>
                          <a:latin typeface="Times New Roman" panose="02020603050405020304" pitchFamily="18" charset="0"/>
                          <a:cs typeface="Times New Roman" panose="02020603050405020304" pitchFamily="18" charset="0"/>
                        </a:rPr>
                        <a:t>b</a:t>
                      </a:r>
                      <a:endParaRPr lang="vi-VN" sz="3200"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940" marR="319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Bef>
                          <a:spcPts val="600"/>
                        </a:spcBef>
                        <a:spcAft>
                          <a:spcPts val="600"/>
                        </a:spcAft>
                        <a:tabLst>
                          <a:tab pos="1386840" algn="l"/>
                        </a:tabLst>
                      </a:pPr>
                      <a:r>
                        <a:rPr lang="en-US" sz="3200" dirty="0" err="1">
                          <a:effectLst/>
                          <a:latin typeface="Times New Roman" panose="02020603050405020304" pitchFamily="18" charset="0"/>
                          <a:cs typeface="Times New Roman" panose="02020603050405020304" pitchFamily="18" charset="0"/>
                        </a:rPr>
                        <a:t>nhẹ</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nhàng</a:t>
                      </a:r>
                      <a:endParaRPr lang="vi-VN"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940" marR="319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600"/>
                        </a:spcAft>
                        <a:tabLst>
                          <a:tab pos="1386840" algn="l"/>
                        </a:tabLst>
                      </a:pPr>
                      <a:r>
                        <a:rPr lang="en-US" sz="3200" dirty="0" err="1">
                          <a:effectLst/>
                          <a:latin typeface="Times New Roman" panose="02020603050405020304" pitchFamily="18" charset="0"/>
                          <a:cs typeface="Times New Roman" panose="02020603050405020304" pitchFamily="18" charset="0"/>
                        </a:rPr>
                        <a:t>Nhẹ</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nói</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chung</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thoải</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mái</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không</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gò</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bó</a:t>
                      </a:r>
                      <a:r>
                        <a:rPr lang="en-US" sz="3200" dirty="0">
                          <a:effectLst/>
                          <a:latin typeface="Times New Roman" panose="02020603050405020304" pitchFamily="18" charset="0"/>
                          <a:cs typeface="Times New Roman" panose="02020603050405020304" pitchFamily="18" charset="0"/>
                        </a:rPr>
                        <a:t>.</a:t>
                      </a:r>
                      <a:endParaRPr lang="vi-VN"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940" marR="319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Bef>
                          <a:spcPts val="600"/>
                        </a:spcBef>
                        <a:spcAft>
                          <a:spcPts val="600"/>
                        </a:spcAft>
                        <a:tabLst>
                          <a:tab pos="1386840" algn="l"/>
                        </a:tabLst>
                      </a:pPr>
                      <a:r>
                        <a:rPr lang="en-US" sz="3200" dirty="0" err="1">
                          <a:effectLst/>
                          <a:latin typeface="Times New Roman" panose="02020603050405020304" pitchFamily="18" charset="0"/>
                          <a:cs typeface="Times New Roman" panose="02020603050405020304" pitchFamily="18" charset="0"/>
                        </a:rPr>
                        <a:t>Công</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việc</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của</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tôi</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khá</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nhẹ</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nhàng</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lương</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lại</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cao</a:t>
                      </a:r>
                      <a:r>
                        <a:rPr lang="en-US" sz="3200" dirty="0">
                          <a:effectLst/>
                          <a:latin typeface="Times New Roman" panose="02020603050405020304" pitchFamily="18" charset="0"/>
                          <a:cs typeface="Times New Roman" panose="02020603050405020304" pitchFamily="18" charset="0"/>
                        </a:rPr>
                        <a:t>.</a:t>
                      </a:r>
                      <a:endParaRPr lang="vi-VN"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940" marR="319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7308220"/>
                  </a:ext>
                </a:extLst>
              </a:tr>
              <a:tr h="212226">
                <a:tc vMerge="1">
                  <a:txBody>
                    <a:bodyPr/>
                    <a:lstStyle/>
                    <a:p>
                      <a:endParaRPr lang="vi-VN"/>
                    </a:p>
                  </a:txBody>
                  <a:tcPr/>
                </a:tc>
                <a:tc>
                  <a:txBody>
                    <a:bodyPr/>
                    <a:lstStyle/>
                    <a:p>
                      <a:pPr algn="ctr">
                        <a:lnSpc>
                          <a:spcPct val="115000"/>
                        </a:lnSpc>
                        <a:spcBef>
                          <a:spcPts val="600"/>
                        </a:spcBef>
                        <a:spcAft>
                          <a:spcPts val="600"/>
                        </a:spcAft>
                        <a:tabLst>
                          <a:tab pos="1386840" algn="l"/>
                        </a:tabLst>
                      </a:pPr>
                      <a:r>
                        <a:rPr lang="en-US" sz="3200" dirty="0" err="1">
                          <a:effectLst/>
                          <a:latin typeface="Times New Roman" panose="02020603050405020304" pitchFamily="18" charset="0"/>
                          <a:cs typeface="Times New Roman" panose="02020603050405020304" pitchFamily="18" charset="0"/>
                        </a:rPr>
                        <a:t>nhè</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nhẹ</a:t>
                      </a:r>
                      <a:endParaRPr lang="vi-VN"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940" marR="319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600"/>
                        </a:spcAft>
                        <a:tabLst>
                          <a:tab pos="1386840" algn="l"/>
                        </a:tabLst>
                      </a:pPr>
                      <a:r>
                        <a:rPr lang="en-US" sz="3200" dirty="0" err="1">
                          <a:effectLst/>
                          <a:latin typeface="Times New Roman" panose="02020603050405020304" pitchFamily="18" charset="0"/>
                          <a:cs typeface="Times New Roman" panose="02020603050405020304" pitchFamily="18" charset="0"/>
                        </a:rPr>
                        <a:t>Hết</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sức</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nhẹ</a:t>
                      </a:r>
                      <a:endParaRPr lang="vi-VN"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940" marR="319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Bef>
                          <a:spcPts val="600"/>
                        </a:spcBef>
                        <a:spcAft>
                          <a:spcPts val="600"/>
                        </a:spcAft>
                        <a:tabLst>
                          <a:tab pos="1386840" algn="l"/>
                        </a:tabLst>
                      </a:pPr>
                      <a:r>
                        <a:rPr lang="en-US" sz="3200">
                          <a:effectLst/>
                          <a:latin typeface="Times New Roman" panose="02020603050405020304" pitchFamily="18" charset="0"/>
                          <a:cs typeface="Times New Roman" panose="02020603050405020304" pitchFamily="18" charset="0"/>
                        </a:rPr>
                        <a:t>Cháu nhè nhẹ tay kẻo vỡ đồ bên trong.</a:t>
                      </a:r>
                      <a:endParaRPr lang="vi-VN"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940" marR="319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63963108"/>
                  </a:ext>
                </a:extLst>
              </a:tr>
              <a:tr h="601543">
                <a:tc vMerge="1">
                  <a:txBody>
                    <a:bodyPr/>
                    <a:lstStyle/>
                    <a:p>
                      <a:endParaRPr lang="vi-VN"/>
                    </a:p>
                  </a:txBody>
                  <a:tcPr/>
                </a:tc>
                <a:tc>
                  <a:txBody>
                    <a:bodyPr/>
                    <a:lstStyle/>
                    <a:p>
                      <a:pPr algn="ctr">
                        <a:lnSpc>
                          <a:spcPct val="115000"/>
                        </a:lnSpc>
                        <a:spcBef>
                          <a:spcPts val="600"/>
                        </a:spcBef>
                        <a:spcAft>
                          <a:spcPts val="600"/>
                        </a:spcAft>
                        <a:tabLst>
                          <a:tab pos="1386840" algn="l"/>
                        </a:tabLst>
                      </a:pPr>
                      <a:r>
                        <a:rPr lang="en-US" sz="3200" dirty="0" err="1">
                          <a:effectLst/>
                          <a:latin typeface="Times New Roman" panose="02020603050405020304" pitchFamily="18" charset="0"/>
                          <a:cs typeface="Times New Roman" panose="02020603050405020304" pitchFamily="18" charset="0"/>
                        </a:rPr>
                        <a:t>nhẹ</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nhõm</a:t>
                      </a:r>
                      <a:endParaRPr lang="vi-VN"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940" marR="319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600"/>
                        </a:spcAft>
                        <a:tabLst>
                          <a:tab pos="1386840" algn="l"/>
                        </a:tabLst>
                      </a:pPr>
                      <a:r>
                        <a:rPr lang="en-US" sz="3200" dirty="0" err="1">
                          <a:effectLst/>
                          <a:latin typeface="Times New Roman" panose="02020603050405020304" pitchFamily="18" charset="0"/>
                          <a:cs typeface="Times New Roman" panose="02020603050405020304" pitchFamily="18" charset="0"/>
                        </a:rPr>
                        <a:t>Như</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nhẹ</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Nói</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về</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người</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thanh</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tao</a:t>
                      </a:r>
                      <a:endParaRPr lang="vi-VN"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940" marR="319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Bef>
                          <a:spcPts val="600"/>
                        </a:spcBef>
                        <a:spcAft>
                          <a:spcPts val="600"/>
                        </a:spcAft>
                        <a:tabLst>
                          <a:tab pos="1386840" algn="l"/>
                        </a:tabLst>
                      </a:pP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Làm</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xong</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công</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việc</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đó</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tôi</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thấy</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nhẹ</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nhõm</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cả</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người</a:t>
                      </a:r>
                      <a:r>
                        <a:rPr lang="en-US" sz="3200" dirty="0">
                          <a:effectLst/>
                          <a:latin typeface="Times New Roman" panose="02020603050405020304" pitchFamily="18" charset="0"/>
                          <a:cs typeface="Times New Roman" panose="02020603050405020304" pitchFamily="18" charset="0"/>
                        </a:rPr>
                        <a:t>.</a:t>
                      </a:r>
                      <a:endParaRPr lang="vi-VN" sz="3200" dirty="0">
                        <a:effectLst/>
                        <a:latin typeface="Times New Roman" panose="02020603050405020304" pitchFamily="18" charset="0"/>
                        <a:cs typeface="Times New Roman" panose="02020603050405020304" pitchFamily="18" charset="0"/>
                      </a:endParaRPr>
                    </a:p>
                    <a:p>
                      <a:pPr>
                        <a:lnSpc>
                          <a:spcPct val="115000"/>
                        </a:lnSpc>
                        <a:spcBef>
                          <a:spcPts val="600"/>
                        </a:spcBef>
                        <a:spcAft>
                          <a:spcPts val="600"/>
                        </a:spcAft>
                        <a:tabLst>
                          <a:tab pos="1386840" algn="l"/>
                        </a:tabLst>
                      </a:pP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Cô</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bé</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đó</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trông</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nhẹ</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nhõm</a:t>
                      </a:r>
                      <a:r>
                        <a:rPr lang="en-US" sz="3200" dirty="0">
                          <a:effectLst/>
                          <a:latin typeface="Times New Roman" panose="02020603050405020304" pitchFamily="18" charset="0"/>
                          <a:cs typeface="Times New Roman" panose="02020603050405020304" pitchFamily="18" charset="0"/>
                        </a:rPr>
                        <a:t>.</a:t>
                      </a:r>
                      <a:endParaRPr lang="vi-VN"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940" marR="319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92803119"/>
                  </a:ext>
                </a:extLst>
              </a:tr>
            </a:tbl>
          </a:graphicData>
        </a:graphic>
      </p:graphicFrame>
    </p:spTree>
    <p:extLst>
      <p:ext uri="{BB962C8B-B14F-4D97-AF65-F5344CB8AC3E}">
        <p14:creationId xmlns:p14="http://schemas.microsoft.com/office/powerpoint/2010/main" val="156031968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xagon 3"/>
          <p:cNvSpPr/>
          <p:nvPr/>
        </p:nvSpPr>
        <p:spPr>
          <a:xfrm>
            <a:off x="3516198" y="0"/>
            <a:ext cx="5005633" cy="603315"/>
          </a:xfrm>
          <a:prstGeom prst="hex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b="1" dirty="0">
                <a:solidFill>
                  <a:srgbClr val="FF0000"/>
                </a:solidFill>
                <a:latin typeface="Times New Roman" panose="02020603050405020304" pitchFamily="18" charset="0"/>
                <a:cs typeface="Times New Roman" panose="02020603050405020304" pitchFamily="18" charset="0"/>
              </a:rPr>
              <a:t>Bài tập 3 (tr. 71/ SGK): </a:t>
            </a:r>
          </a:p>
        </p:txBody>
      </p:sp>
      <p:graphicFrame>
        <p:nvGraphicFramePr>
          <p:cNvPr id="5" name="Table 4"/>
          <p:cNvGraphicFramePr>
            <a:graphicFrameLocks noGrp="1"/>
          </p:cNvGraphicFramePr>
          <p:nvPr>
            <p:extLst>
              <p:ext uri="{D42A27DB-BD31-4B8C-83A1-F6EECF244321}">
                <p14:modId xmlns:p14="http://schemas.microsoft.com/office/powerpoint/2010/main" val="199179666"/>
              </p:ext>
            </p:extLst>
          </p:nvPr>
        </p:nvGraphicFramePr>
        <p:xfrm>
          <a:off x="207390" y="707010"/>
          <a:ext cx="11783505" cy="6041136"/>
        </p:xfrm>
        <a:graphic>
          <a:graphicData uri="http://schemas.openxmlformats.org/drawingml/2006/table">
            <a:tbl>
              <a:tblPr firstRow="1" firstCol="1" bandRow="1">
                <a:tableStyleId>{5C22544A-7EE6-4342-B048-85BDC9FD1C3A}</a:tableStyleId>
              </a:tblPr>
              <a:tblGrid>
                <a:gridCol w="2062373">
                  <a:extLst>
                    <a:ext uri="{9D8B030D-6E8A-4147-A177-3AD203B41FA5}">
                      <a16:colId xmlns:a16="http://schemas.microsoft.com/office/drawing/2014/main" val="2959625510"/>
                    </a:ext>
                  </a:extLst>
                </a:gridCol>
                <a:gridCol w="2319800">
                  <a:extLst>
                    <a:ext uri="{9D8B030D-6E8A-4147-A177-3AD203B41FA5}">
                      <a16:colId xmlns:a16="http://schemas.microsoft.com/office/drawing/2014/main" val="3301059427"/>
                    </a:ext>
                  </a:extLst>
                </a:gridCol>
                <a:gridCol w="3700666">
                  <a:extLst>
                    <a:ext uri="{9D8B030D-6E8A-4147-A177-3AD203B41FA5}">
                      <a16:colId xmlns:a16="http://schemas.microsoft.com/office/drawing/2014/main" val="397566684"/>
                    </a:ext>
                  </a:extLst>
                </a:gridCol>
                <a:gridCol w="3700666">
                  <a:extLst>
                    <a:ext uri="{9D8B030D-6E8A-4147-A177-3AD203B41FA5}">
                      <a16:colId xmlns:a16="http://schemas.microsoft.com/office/drawing/2014/main" val="3041125434"/>
                    </a:ext>
                  </a:extLst>
                </a:gridCol>
              </a:tblGrid>
              <a:tr h="106113">
                <a:tc>
                  <a:txBody>
                    <a:bodyPr/>
                    <a:lstStyle/>
                    <a:p>
                      <a:pPr algn="ctr">
                        <a:lnSpc>
                          <a:spcPct val="115000"/>
                        </a:lnSpc>
                        <a:spcBef>
                          <a:spcPts val="600"/>
                        </a:spcBef>
                        <a:spcAft>
                          <a:spcPts val="600"/>
                        </a:spcAft>
                        <a:tabLst>
                          <a:tab pos="1386840" algn="l"/>
                        </a:tabLst>
                      </a:pPr>
                      <a:r>
                        <a:rPr lang="en-US" sz="2800" dirty="0" err="1">
                          <a:solidFill>
                            <a:srgbClr val="0070C0"/>
                          </a:solidFill>
                          <a:effectLst/>
                          <a:latin typeface="Times New Roman" panose="02020603050405020304" pitchFamily="18" charset="0"/>
                          <a:cs typeface="Times New Roman" panose="02020603050405020304" pitchFamily="18" charset="0"/>
                        </a:rPr>
                        <a:t>Gói</a:t>
                      </a:r>
                      <a:r>
                        <a:rPr lang="en-US" sz="2800" dirty="0">
                          <a:solidFill>
                            <a:srgbClr val="0070C0"/>
                          </a:solidFill>
                          <a:effectLst/>
                          <a:latin typeface="Times New Roman" panose="02020603050405020304" pitchFamily="18" charset="0"/>
                          <a:cs typeface="Times New Roman" panose="02020603050405020304" pitchFamily="18" charset="0"/>
                        </a:rPr>
                        <a:t> </a:t>
                      </a:r>
                      <a:r>
                        <a:rPr lang="en-US" sz="2800" dirty="0" err="1">
                          <a:solidFill>
                            <a:srgbClr val="0070C0"/>
                          </a:solidFill>
                          <a:effectLst/>
                          <a:latin typeface="Times New Roman" panose="02020603050405020304" pitchFamily="18" charset="0"/>
                          <a:cs typeface="Times New Roman" panose="02020603050405020304" pitchFamily="18" charset="0"/>
                        </a:rPr>
                        <a:t>từ</a:t>
                      </a:r>
                      <a:endParaRPr lang="vi-VN" sz="28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940" marR="319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Bef>
                          <a:spcPts val="600"/>
                        </a:spcBef>
                        <a:spcAft>
                          <a:spcPts val="600"/>
                        </a:spcAft>
                        <a:tabLst>
                          <a:tab pos="1386840" algn="l"/>
                        </a:tabLst>
                      </a:pPr>
                      <a:r>
                        <a:rPr lang="en-US" sz="2800" dirty="0" err="1">
                          <a:solidFill>
                            <a:srgbClr val="0070C0"/>
                          </a:solidFill>
                          <a:effectLst/>
                          <a:latin typeface="Times New Roman" panose="02020603050405020304" pitchFamily="18" charset="0"/>
                          <a:cs typeface="Times New Roman" panose="02020603050405020304" pitchFamily="18" charset="0"/>
                        </a:rPr>
                        <a:t>Từ</a:t>
                      </a:r>
                      <a:r>
                        <a:rPr lang="en-US" sz="2800" dirty="0">
                          <a:solidFill>
                            <a:srgbClr val="0070C0"/>
                          </a:solidFill>
                          <a:effectLst/>
                          <a:latin typeface="Times New Roman" panose="02020603050405020304" pitchFamily="18" charset="0"/>
                          <a:cs typeface="Times New Roman" panose="02020603050405020304" pitchFamily="18" charset="0"/>
                        </a:rPr>
                        <a:t> </a:t>
                      </a:r>
                      <a:r>
                        <a:rPr lang="en-US" sz="2800" dirty="0" err="1">
                          <a:solidFill>
                            <a:srgbClr val="0070C0"/>
                          </a:solidFill>
                          <a:effectLst/>
                          <a:latin typeface="Times New Roman" panose="02020603050405020304" pitchFamily="18" charset="0"/>
                          <a:cs typeface="Times New Roman" panose="02020603050405020304" pitchFamily="18" charset="0"/>
                        </a:rPr>
                        <a:t>ngữ</a:t>
                      </a:r>
                      <a:endParaRPr lang="vi-VN" sz="28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940" marR="319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Bef>
                          <a:spcPts val="600"/>
                        </a:spcBef>
                        <a:spcAft>
                          <a:spcPts val="600"/>
                        </a:spcAft>
                        <a:tabLst>
                          <a:tab pos="1386840" algn="l"/>
                        </a:tabLst>
                      </a:pPr>
                      <a:r>
                        <a:rPr lang="en-US" sz="2800" dirty="0" err="1">
                          <a:solidFill>
                            <a:srgbClr val="0070C0"/>
                          </a:solidFill>
                          <a:effectLst/>
                          <a:latin typeface="Times New Roman" panose="02020603050405020304" pitchFamily="18" charset="0"/>
                          <a:cs typeface="Times New Roman" panose="02020603050405020304" pitchFamily="18" charset="0"/>
                        </a:rPr>
                        <a:t>Nghĩa</a:t>
                      </a:r>
                      <a:r>
                        <a:rPr lang="en-US" sz="2800" dirty="0">
                          <a:solidFill>
                            <a:srgbClr val="0070C0"/>
                          </a:solidFill>
                          <a:effectLst/>
                          <a:latin typeface="Times New Roman" panose="02020603050405020304" pitchFamily="18" charset="0"/>
                          <a:cs typeface="Times New Roman" panose="02020603050405020304" pitchFamily="18" charset="0"/>
                        </a:rPr>
                        <a:t> </a:t>
                      </a:r>
                      <a:r>
                        <a:rPr lang="en-US" sz="2800" dirty="0" err="1">
                          <a:solidFill>
                            <a:srgbClr val="0070C0"/>
                          </a:solidFill>
                          <a:effectLst/>
                          <a:latin typeface="Times New Roman" panose="02020603050405020304" pitchFamily="18" charset="0"/>
                          <a:cs typeface="Times New Roman" panose="02020603050405020304" pitchFamily="18" charset="0"/>
                        </a:rPr>
                        <a:t>của</a:t>
                      </a:r>
                      <a:r>
                        <a:rPr lang="en-US" sz="2800" dirty="0">
                          <a:solidFill>
                            <a:srgbClr val="0070C0"/>
                          </a:solidFill>
                          <a:effectLst/>
                          <a:latin typeface="Times New Roman" panose="02020603050405020304" pitchFamily="18" charset="0"/>
                          <a:cs typeface="Times New Roman" panose="02020603050405020304" pitchFamily="18" charset="0"/>
                        </a:rPr>
                        <a:t> </a:t>
                      </a:r>
                      <a:r>
                        <a:rPr lang="en-US" sz="2800" dirty="0" err="1">
                          <a:solidFill>
                            <a:srgbClr val="0070C0"/>
                          </a:solidFill>
                          <a:effectLst/>
                          <a:latin typeface="Times New Roman" panose="02020603050405020304" pitchFamily="18" charset="0"/>
                          <a:cs typeface="Times New Roman" panose="02020603050405020304" pitchFamily="18" charset="0"/>
                        </a:rPr>
                        <a:t>từ</a:t>
                      </a:r>
                      <a:endParaRPr lang="vi-VN" sz="28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940" marR="319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Bef>
                          <a:spcPts val="600"/>
                        </a:spcBef>
                        <a:spcAft>
                          <a:spcPts val="600"/>
                        </a:spcAft>
                        <a:tabLst>
                          <a:tab pos="1386840" algn="l"/>
                        </a:tabLst>
                      </a:pPr>
                      <a:r>
                        <a:rPr lang="en-US" sz="2800" dirty="0" err="1">
                          <a:solidFill>
                            <a:srgbClr val="0070C0"/>
                          </a:solidFill>
                          <a:effectLst/>
                          <a:latin typeface="Times New Roman" panose="02020603050405020304" pitchFamily="18" charset="0"/>
                          <a:cs typeface="Times New Roman" panose="02020603050405020304" pitchFamily="18" charset="0"/>
                        </a:rPr>
                        <a:t>Đặt</a:t>
                      </a:r>
                      <a:r>
                        <a:rPr lang="en-US" sz="2800" dirty="0">
                          <a:solidFill>
                            <a:srgbClr val="0070C0"/>
                          </a:solidFill>
                          <a:effectLst/>
                          <a:latin typeface="Times New Roman" panose="02020603050405020304" pitchFamily="18" charset="0"/>
                          <a:cs typeface="Times New Roman" panose="02020603050405020304" pitchFamily="18" charset="0"/>
                        </a:rPr>
                        <a:t> </a:t>
                      </a:r>
                      <a:r>
                        <a:rPr lang="en-US" sz="2800" dirty="0" err="1">
                          <a:solidFill>
                            <a:srgbClr val="0070C0"/>
                          </a:solidFill>
                          <a:effectLst/>
                          <a:latin typeface="Times New Roman" panose="02020603050405020304" pitchFamily="18" charset="0"/>
                          <a:cs typeface="Times New Roman" panose="02020603050405020304" pitchFamily="18" charset="0"/>
                        </a:rPr>
                        <a:t>câu</a:t>
                      </a:r>
                      <a:endParaRPr lang="vi-VN" sz="28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940" marR="319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83795980"/>
                  </a:ext>
                </a:extLst>
              </a:tr>
              <a:tr h="212226">
                <a:tc rowSpan="4">
                  <a:txBody>
                    <a:bodyPr/>
                    <a:lstStyle/>
                    <a:p>
                      <a:pPr algn="ctr">
                        <a:lnSpc>
                          <a:spcPct val="115000"/>
                        </a:lnSpc>
                        <a:spcBef>
                          <a:spcPts val="600"/>
                        </a:spcBef>
                        <a:spcAft>
                          <a:spcPts val="600"/>
                        </a:spcAft>
                        <a:tabLst>
                          <a:tab pos="1386840" algn="l"/>
                        </a:tabLst>
                      </a:pPr>
                      <a:r>
                        <a:rPr lang="en-US" sz="2800" dirty="0">
                          <a:solidFill>
                            <a:schemeClr val="accent6">
                              <a:lumMod val="50000"/>
                            </a:schemeClr>
                          </a:solidFill>
                          <a:effectLst/>
                          <a:latin typeface="Times New Roman" panose="02020603050405020304" pitchFamily="18" charset="0"/>
                          <a:cs typeface="Times New Roman" panose="02020603050405020304" pitchFamily="18" charset="0"/>
                        </a:rPr>
                        <a:t>c</a:t>
                      </a:r>
                      <a:endParaRPr lang="vi-VN" sz="2800"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940" marR="319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Bef>
                          <a:spcPts val="600"/>
                        </a:spcBef>
                        <a:spcAft>
                          <a:spcPts val="600"/>
                        </a:spcAft>
                        <a:tabLst>
                          <a:tab pos="1386840" algn="l"/>
                        </a:tabLst>
                      </a:pPr>
                      <a:r>
                        <a:rPr lang="en-US" sz="2800" dirty="0" err="1">
                          <a:effectLst/>
                          <a:latin typeface="Times New Roman" panose="02020603050405020304" pitchFamily="18" charset="0"/>
                          <a:cs typeface="Times New Roman" panose="02020603050405020304" pitchFamily="18" charset="0"/>
                        </a:rPr>
                        <a:t>nho</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nhỏ</a:t>
                      </a:r>
                      <a:endParaRPr lang="vi-V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940" marR="319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600"/>
                        </a:spcAft>
                        <a:tabLst>
                          <a:tab pos="1386840" algn="l"/>
                        </a:tabLst>
                      </a:pPr>
                      <a:r>
                        <a:rPr lang="en-US" sz="2800" dirty="0" err="1">
                          <a:effectLst/>
                          <a:latin typeface="Times New Roman" panose="02020603050405020304" pitchFamily="18" charset="0"/>
                          <a:cs typeface="Times New Roman" panose="02020603050405020304" pitchFamily="18" charset="0"/>
                        </a:rPr>
                        <a:t>Như</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nhỏ</a:t>
                      </a:r>
                      <a:endParaRPr lang="vi-V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940" marR="319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Bef>
                          <a:spcPts val="600"/>
                        </a:spcBef>
                        <a:spcAft>
                          <a:spcPts val="600"/>
                        </a:spcAft>
                        <a:tabLst>
                          <a:tab pos="1386840" algn="l"/>
                        </a:tabLst>
                      </a:pPr>
                      <a:r>
                        <a:rPr lang="en-US" sz="2800">
                          <a:effectLst/>
                          <a:latin typeface="Times New Roman" panose="02020603050405020304" pitchFamily="18" charset="0"/>
                          <a:cs typeface="Times New Roman" panose="02020603050405020304" pitchFamily="18" charset="0"/>
                        </a:rPr>
                        <a:t>Tôi ước có một ngôi nhà nho nhỏ trên đồi.</a:t>
                      </a:r>
                      <a:endParaRPr lang="vi-VN"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940" marR="319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6971891"/>
                  </a:ext>
                </a:extLst>
              </a:tr>
              <a:tr h="212226">
                <a:tc vMerge="1">
                  <a:txBody>
                    <a:bodyPr/>
                    <a:lstStyle/>
                    <a:p>
                      <a:endParaRPr lang="vi-VN"/>
                    </a:p>
                  </a:txBody>
                  <a:tcPr/>
                </a:tc>
                <a:tc>
                  <a:txBody>
                    <a:bodyPr/>
                    <a:lstStyle/>
                    <a:p>
                      <a:pPr algn="ctr">
                        <a:lnSpc>
                          <a:spcPct val="115000"/>
                        </a:lnSpc>
                        <a:spcBef>
                          <a:spcPts val="600"/>
                        </a:spcBef>
                        <a:spcAft>
                          <a:spcPts val="600"/>
                        </a:spcAft>
                        <a:tabLst>
                          <a:tab pos="1386840" algn="l"/>
                        </a:tabLst>
                      </a:pPr>
                      <a:r>
                        <a:rPr lang="en-US" sz="2800" dirty="0" err="1">
                          <a:effectLst/>
                          <a:latin typeface="Times New Roman" panose="02020603050405020304" pitchFamily="18" charset="0"/>
                          <a:cs typeface="Times New Roman" panose="02020603050405020304" pitchFamily="18" charset="0"/>
                        </a:rPr>
                        <a:t>nhỏ</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nhoi</a:t>
                      </a:r>
                      <a:endParaRPr lang="vi-V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940" marR="319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600"/>
                        </a:spcAft>
                        <a:tabLst>
                          <a:tab pos="1386840" algn="l"/>
                        </a:tabLst>
                      </a:pPr>
                      <a:r>
                        <a:rPr lang="en-US" sz="2800" dirty="0" err="1">
                          <a:effectLst/>
                          <a:latin typeface="Times New Roman" panose="02020603050405020304" pitchFamily="18" charset="0"/>
                          <a:cs typeface="Times New Roman" panose="02020603050405020304" pitchFamily="18" charset="0"/>
                        </a:rPr>
                        <a:t>Ít</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ỏi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nhỏ</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mọn</a:t>
                      </a:r>
                      <a:endParaRPr lang="vi-V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940" marR="319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Bef>
                          <a:spcPts val="600"/>
                        </a:spcBef>
                        <a:spcAft>
                          <a:spcPts val="600"/>
                        </a:spcAft>
                        <a:tabLst>
                          <a:tab pos="1386840" algn="l"/>
                        </a:tabLst>
                      </a:pPr>
                      <a:r>
                        <a:rPr lang="en-US" sz="2800">
                          <a:effectLst/>
                          <a:latin typeface="Times New Roman" panose="02020603050405020304" pitchFamily="18" charset="0"/>
                          <a:cs typeface="Times New Roman" panose="02020603050405020304" pitchFamily="18" charset="0"/>
                        </a:rPr>
                        <a:t>Mâm cơm mới nhỏ nhoi làm sao!</a:t>
                      </a:r>
                      <a:endParaRPr lang="vi-VN"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940" marR="319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02920086"/>
                  </a:ext>
                </a:extLst>
              </a:tr>
              <a:tr h="212226">
                <a:tc vMerge="1">
                  <a:txBody>
                    <a:bodyPr/>
                    <a:lstStyle/>
                    <a:p>
                      <a:endParaRPr lang="vi-VN"/>
                    </a:p>
                  </a:txBody>
                  <a:tcPr/>
                </a:tc>
                <a:tc>
                  <a:txBody>
                    <a:bodyPr/>
                    <a:lstStyle/>
                    <a:p>
                      <a:pPr algn="ctr">
                        <a:lnSpc>
                          <a:spcPct val="115000"/>
                        </a:lnSpc>
                        <a:spcBef>
                          <a:spcPts val="600"/>
                        </a:spcBef>
                        <a:spcAft>
                          <a:spcPts val="600"/>
                        </a:spcAft>
                        <a:tabLst>
                          <a:tab pos="1386840" algn="l"/>
                        </a:tabLst>
                      </a:pPr>
                      <a:r>
                        <a:rPr lang="en-US" sz="2800" dirty="0" err="1">
                          <a:effectLst/>
                          <a:latin typeface="Times New Roman" panose="02020603050405020304" pitchFamily="18" charset="0"/>
                          <a:cs typeface="Times New Roman" panose="02020603050405020304" pitchFamily="18" charset="0"/>
                        </a:rPr>
                        <a:t>nhỏ</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nhen</a:t>
                      </a:r>
                      <a:endParaRPr lang="vi-V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940" marR="319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600"/>
                        </a:spcAft>
                        <a:tabLst>
                          <a:tab pos="1386840" algn="l"/>
                        </a:tabLst>
                      </a:pPr>
                      <a:r>
                        <a:rPr lang="en-US" sz="2800" dirty="0" err="1">
                          <a:effectLst/>
                          <a:latin typeface="Times New Roman" panose="02020603050405020304" pitchFamily="18" charset="0"/>
                          <a:cs typeface="Times New Roman" panose="02020603050405020304" pitchFamily="18" charset="0"/>
                        </a:rPr>
                        <a:t>Hẹp</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hòi</a:t>
                      </a:r>
                      <a:r>
                        <a:rPr lang="en-US" sz="2800" dirty="0">
                          <a:effectLst/>
                          <a:latin typeface="Times New Roman" panose="02020603050405020304" pitchFamily="18" charset="0"/>
                          <a:cs typeface="Times New Roman" panose="02020603050405020304" pitchFamily="18" charset="0"/>
                        </a:rPr>
                        <a:t>, hay </a:t>
                      </a:r>
                      <a:r>
                        <a:rPr lang="en-US" sz="2800" dirty="0" err="1">
                          <a:effectLst/>
                          <a:latin typeface="Times New Roman" panose="02020603050405020304" pitchFamily="18" charset="0"/>
                          <a:cs typeface="Times New Roman" panose="02020603050405020304" pitchFamily="18" charset="0"/>
                        </a:rPr>
                        <a:t>chấp</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nhặt</a:t>
                      </a:r>
                      <a:r>
                        <a:rPr lang="en-US" sz="2800" dirty="0">
                          <a:effectLst/>
                          <a:latin typeface="Times New Roman" panose="02020603050405020304" pitchFamily="18" charset="0"/>
                          <a:cs typeface="Times New Roman" panose="02020603050405020304" pitchFamily="18" charset="0"/>
                        </a:rPr>
                        <a:t>, hay </a:t>
                      </a:r>
                      <a:r>
                        <a:rPr lang="en-US" sz="2800" dirty="0" err="1">
                          <a:effectLst/>
                          <a:latin typeface="Times New Roman" panose="02020603050405020304" pitchFamily="18" charset="0"/>
                          <a:cs typeface="Times New Roman" panose="02020603050405020304" pitchFamily="18" charset="0"/>
                        </a:rPr>
                        <a:t>thù</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vặt</a:t>
                      </a:r>
                      <a:endParaRPr lang="vi-V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940" marR="319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Bef>
                          <a:spcPts val="600"/>
                        </a:spcBef>
                        <a:spcAft>
                          <a:spcPts val="600"/>
                        </a:spcAft>
                        <a:tabLst>
                          <a:tab pos="1386840" algn="l"/>
                        </a:tabLst>
                      </a:pPr>
                      <a:r>
                        <a:rPr lang="en-US" sz="2800">
                          <a:effectLst/>
                          <a:latin typeface="Times New Roman" panose="02020603050405020304" pitchFamily="18" charset="0"/>
                          <a:cs typeface="Times New Roman" panose="02020603050405020304" pitchFamily="18" charset="0"/>
                        </a:rPr>
                        <a:t>Lòng dạ người đàn bà đó thật nhỏ nhen.</a:t>
                      </a:r>
                      <a:endParaRPr lang="vi-VN"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940" marR="319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13908369"/>
                  </a:ext>
                </a:extLst>
              </a:tr>
              <a:tr h="813769">
                <a:tc vMerge="1">
                  <a:txBody>
                    <a:bodyPr/>
                    <a:lstStyle/>
                    <a:p>
                      <a:endParaRPr lang="vi-VN"/>
                    </a:p>
                  </a:txBody>
                  <a:tcPr/>
                </a:tc>
                <a:tc>
                  <a:txBody>
                    <a:bodyPr/>
                    <a:lstStyle/>
                    <a:p>
                      <a:pPr algn="ctr">
                        <a:lnSpc>
                          <a:spcPct val="115000"/>
                        </a:lnSpc>
                        <a:spcBef>
                          <a:spcPts val="600"/>
                        </a:spcBef>
                        <a:spcAft>
                          <a:spcPts val="600"/>
                        </a:spcAft>
                        <a:tabLst>
                          <a:tab pos="1386840" algn="l"/>
                        </a:tabLst>
                      </a:pPr>
                      <a:r>
                        <a:rPr lang="en-US" sz="2800" dirty="0" err="1">
                          <a:effectLst/>
                          <a:latin typeface="Times New Roman" panose="02020603050405020304" pitchFamily="18" charset="0"/>
                          <a:cs typeface="Times New Roman" panose="02020603050405020304" pitchFamily="18" charset="0"/>
                        </a:rPr>
                        <a:t>nhỏ</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nhặt</a:t>
                      </a:r>
                      <a:endParaRPr lang="vi-V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940" marR="319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600"/>
                        </a:spcAft>
                        <a:tabLst>
                          <a:tab pos="1386840" algn="l"/>
                        </a:tabLst>
                      </a:pPr>
                      <a:r>
                        <a:rPr lang="en-US" sz="2800" dirty="0" err="1">
                          <a:effectLst/>
                          <a:latin typeface="Times New Roman" panose="02020603050405020304" pitchFamily="18" charset="0"/>
                          <a:cs typeface="Times New Roman" panose="02020603050405020304" pitchFamily="18" charset="0"/>
                        </a:rPr>
                        <a:t>Bé</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và</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vụn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vặt</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Hẹp</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hòi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trong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cách</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đối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xử</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nhìn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nhận</a:t>
                      </a:r>
                      <a:endParaRPr lang="vi-V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940" marR="319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nSpc>
                          <a:spcPct val="115000"/>
                        </a:lnSpc>
                        <a:spcBef>
                          <a:spcPts val="600"/>
                        </a:spcBef>
                        <a:spcAft>
                          <a:spcPts val="600"/>
                        </a:spcAft>
                        <a:buSzPts val="1400"/>
                        <a:buFont typeface="Times New Roman" panose="02020603050405020304" pitchFamily="18" charset="0"/>
                        <a:buNone/>
                        <a:tabLst>
                          <a:tab pos="1386840" algn="l"/>
                        </a:tabLst>
                      </a:pPr>
                      <a:r>
                        <a:rPr lang="vi-VN"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Công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việc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nhỏ</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nhặt</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đó</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mà</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cũng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phải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hô</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hào</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mọi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người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cùng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làm</a:t>
                      </a:r>
                      <a:r>
                        <a:rPr lang="en-US" sz="2800" dirty="0">
                          <a:effectLst/>
                          <a:latin typeface="Times New Roman" panose="02020603050405020304" pitchFamily="18" charset="0"/>
                          <a:cs typeface="Times New Roman" panose="02020603050405020304" pitchFamily="18" charset="0"/>
                        </a:rPr>
                        <a:t>.</a:t>
                      </a:r>
                      <a:endParaRPr lang="vi-VN" sz="2800" dirty="0">
                        <a:effectLst/>
                        <a:latin typeface="Times New Roman" panose="02020603050405020304" pitchFamily="18" charset="0"/>
                        <a:cs typeface="Times New Roman" panose="02020603050405020304" pitchFamily="18" charset="0"/>
                      </a:endParaRPr>
                    </a:p>
                    <a:p>
                      <a:pPr marL="0" lvl="0" indent="0">
                        <a:lnSpc>
                          <a:spcPct val="115000"/>
                        </a:lnSpc>
                        <a:spcBef>
                          <a:spcPts val="600"/>
                        </a:spcBef>
                        <a:spcAft>
                          <a:spcPts val="600"/>
                        </a:spcAft>
                        <a:buSzPts val="1400"/>
                        <a:buFont typeface="Times New Roman" panose="02020603050405020304" pitchFamily="18" charset="0"/>
                        <a:buNone/>
                        <a:tabLst>
                          <a:tab pos="1386840" algn="l"/>
                        </a:tabLst>
                      </a:pP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Tính</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khí</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nó</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nhiều</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lúc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nhỏ</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nhặt</a:t>
                      </a:r>
                      <a:r>
                        <a:rPr lang="en-US" sz="2800" dirty="0">
                          <a:effectLst/>
                          <a:latin typeface="Times New Roman" panose="02020603050405020304" pitchFamily="18" charset="0"/>
                          <a:cs typeface="Times New Roman" panose="02020603050405020304" pitchFamily="18" charset="0"/>
                        </a:rPr>
                        <a:t>.</a:t>
                      </a:r>
                      <a:endParaRPr lang="vi-V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940" marR="319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9104537"/>
                  </a:ext>
                </a:extLst>
              </a:tr>
            </a:tbl>
          </a:graphicData>
        </a:graphic>
      </p:graphicFrame>
    </p:spTree>
    <p:extLst>
      <p:ext uri="{BB962C8B-B14F-4D97-AF65-F5344CB8AC3E}">
        <p14:creationId xmlns:p14="http://schemas.microsoft.com/office/powerpoint/2010/main" val="123647623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style.rotation</p:attrName>
                                        </p:attrNameLst>
                                      </p:cBhvr>
                                      <p:tavLst>
                                        <p:tav tm="0">
                                          <p:val>
                                            <p:fltVal val="90"/>
                                          </p:val>
                                        </p:tav>
                                        <p:tav tm="100000">
                                          <p:val>
                                            <p:fltVal val="0"/>
                                          </p:val>
                                        </p:tav>
                                      </p:tavLst>
                                    </p:anim>
                                    <p:animEffect transition="in" filter="fade">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Same Side Corner Rectangle 3"/>
          <p:cNvSpPr/>
          <p:nvPr/>
        </p:nvSpPr>
        <p:spPr>
          <a:xfrm>
            <a:off x="917436" y="158109"/>
            <a:ext cx="6367283" cy="716437"/>
          </a:xfrm>
          <a:prstGeom prst="round2Same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a:solidFill>
                  <a:srgbClr val="FF0000"/>
                </a:solidFill>
                <a:latin typeface="Times New Roman" panose="02020603050405020304" pitchFamily="18" charset="0"/>
                <a:cs typeface="Times New Roman" panose="02020603050405020304" pitchFamily="18" charset="0"/>
              </a:rPr>
              <a:t>HOẠT ĐỘNG 4: VẬN DỤNG</a:t>
            </a:r>
            <a:endParaRPr lang="vi-VN" sz="3200">
              <a:solidFill>
                <a:srgbClr val="FF0000"/>
              </a:solidFill>
              <a:latin typeface="Times New Roman" panose="02020603050405020304" pitchFamily="18" charset="0"/>
              <a:cs typeface="Times New Roman" panose="02020603050405020304" pitchFamily="18" charset="0"/>
            </a:endParaRPr>
          </a:p>
        </p:txBody>
      </p:sp>
      <p:sp>
        <p:nvSpPr>
          <p:cNvPr id="5" name="Teardrop 4"/>
          <p:cNvSpPr/>
          <p:nvPr/>
        </p:nvSpPr>
        <p:spPr>
          <a:xfrm>
            <a:off x="609600" y="1381812"/>
            <a:ext cx="6095999" cy="5429839"/>
          </a:xfrm>
          <a:prstGeom prst="teardrop">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a:latin typeface="Times New Roman" panose="02020603050405020304" pitchFamily="18" charset="0"/>
                <a:cs typeface="Times New Roman" panose="02020603050405020304" pitchFamily="18" charset="0"/>
              </a:rPr>
              <a:t>Hãy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viết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một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đoạn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văn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khoảng</a:t>
            </a:r>
            <a:r>
              <a:rPr lang="en-US" sz="3200" dirty="0">
                <a:latin typeface="Times New Roman" panose="02020603050405020304" pitchFamily="18" charset="0"/>
                <a:cs typeface="Times New Roman" panose="02020603050405020304" pitchFamily="18" charset="0"/>
              </a:rPr>
              <a:t> 200 </a:t>
            </a:r>
            <a:r>
              <a:rPr lang="en-US" sz="3200" dirty="0" err="1">
                <a:latin typeface="Times New Roman" panose="02020603050405020304" pitchFamily="18" charset="0"/>
                <a:cs typeface="Times New Roman" panose="02020603050405020304" pitchFamily="18" charset="0"/>
              </a:rPr>
              <a:t>chữ</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sử</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dụng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từ</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ngữ</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gợi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cảm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thể</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hiện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niềm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vui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giao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cảm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với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thiên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nhiên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con </a:t>
            </a:r>
            <a:r>
              <a:rPr lang="en-US" sz="3200" dirty="0" err="1">
                <a:latin typeface="Times New Roman" panose="02020603050405020304" pitchFamily="18" charset="0"/>
                <a:cs typeface="Times New Roman" panose="02020603050405020304" pitchFamily="18" charset="0"/>
              </a:rPr>
              <a:t>người</a:t>
            </a:r>
            <a:r>
              <a:rPr lang="en-US" sz="3200" dirty="0">
                <a:latin typeface="Times New Roman" panose="02020603050405020304" pitchFamily="18" charset="0"/>
                <a:cs typeface="Times New Roman" panose="02020603050405020304" pitchFamily="18" charset="0"/>
              </a:rPr>
              <a:t>.</a:t>
            </a:r>
            <a:endParaRPr lang="vi-VN" sz="3200" dirty="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0482" y="1588730"/>
            <a:ext cx="4543197" cy="4791749"/>
          </a:xfrm>
          <a:prstGeom prst="rect">
            <a:avLst/>
          </a:prstGeom>
        </p:spPr>
      </p:pic>
    </p:spTree>
    <p:extLst>
      <p:ext uri="{BB962C8B-B14F-4D97-AF65-F5344CB8AC3E}">
        <p14:creationId xmlns:p14="http://schemas.microsoft.com/office/powerpoint/2010/main" val="292751848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randombar(horizont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1000" fill="hold"/>
                                        <p:tgtEl>
                                          <p:spTgt spid="6"/>
                                        </p:tgtEl>
                                        <p:attrNameLst>
                                          <p:attrName>ppt_w</p:attrName>
                                        </p:attrNameLst>
                                      </p:cBhvr>
                                      <p:tavLst>
                                        <p:tav tm="0">
                                          <p:val>
                                            <p:fltVal val="0"/>
                                          </p:val>
                                        </p:tav>
                                        <p:tav tm="100000">
                                          <p:val>
                                            <p:strVal val="#ppt_w"/>
                                          </p:val>
                                        </p:tav>
                                      </p:tavLst>
                                    </p:anim>
                                    <p:anim calcmode="lin" valueType="num">
                                      <p:cBhvr>
                                        <p:cTn id="19" dur="1000" fill="hold"/>
                                        <p:tgtEl>
                                          <p:spTgt spid="6"/>
                                        </p:tgtEl>
                                        <p:attrNameLst>
                                          <p:attrName>ppt_h</p:attrName>
                                        </p:attrNameLst>
                                      </p:cBhvr>
                                      <p:tavLst>
                                        <p:tav tm="0">
                                          <p:val>
                                            <p:fltVal val="0"/>
                                          </p:val>
                                        </p:tav>
                                        <p:tav tm="100000">
                                          <p:val>
                                            <p:strVal val="#ppt_h"/>
                                          </p:val>
                                        </p:tav>
                                      </p:tavLst>
                                    </p:anim>
                                    <p:anim calcmode="lin" valueType="num">
                                      <p:cBhvr>
                                        <p:cTn id="20" dur="1000" fill="hold"/>
                                        <p:tgtEl>
                                          <p:spTgt spid="6"/>
                                        </p:tgtEl>
                                        <p:attrNameLst>
                                          <p:attrName>style.rotation</p:attrName>
                                        </p:attrNameLst>
                                      </p:cBhvr>
                                      <p:tavLst>
                                        <p:tav tm="0">
                                          <p:val>
                                            <p:fltVal val="90"/>
                                          </p:val>
                                        </p:tav>
                                        <p:tav tm="100000">
                                          <p:val>
                                            <p:fltVal val="0"/>
                                          </p:val>
                                        </p:tav>
                                      </p:tavLst>
                                    </p:anim>
                                    <p:animEffect transition="in" filter="fade">
                                      <p:cBhvr>
                                        <p:cTn id="21"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Same Side Corner Rectangle 3"/>
          <p:cNvSpPr/>
          <p:nvPr/>
        </p:nvSpPr>
        <p:spPr>
          <a:xfrm>
            <a:off x="207391" y="150829"/>
            <a:ext cx="11642102" cy="6278251"/>
          </a:xfrm>
          <a:prstGeom prst="round2Same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a:solidFill>
                  <a:srgbClr val="FF0000"/>
                </a:solidFill>
                <a:latin typeface="Times New Roman" panose="02020603050405020304" pitchFamily="18" charset="0"/>
                <a:cs typeface="Times New Roman" panose="02020603050405020304" pitchFamily="18" charset="0"/>
              </a:rPr>
              <a:t>Đoạn</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văn</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tham</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khảo</a:t>
            </a:r>
            <a:r>
              <a:rPr lang="en-US" sz="3600" b="1" dirty="0">
                <a:solidFill>
                  <a:srgbClr val="FF0000"/>
                </a:solidFill>
                <a:latin typeface="Times New Roman" panose="02020603050405020304" pitchFamily="18" charset="0"/>
                <a:cs typeface="Times New Roman" panose="02020603050405020304" pitchFamily="18" charset="0"/>
              </a:rPr>
              <a:t> </a:t>
            </a:r>
            <a:endParaRPr lang="vi-VN" sz="3600" dirty="0">
              <a:solidFill>
                <a:srgbClr val="FF0000"/>
              </a:solidFill>
              <a:latin typeface="Times New Roman" panose="02020603050405020304" pitchFamily="18" charset="0"/>
              <a:cs typeface="Times New Roman" panose="02020603050405020304" pitchFamily="18" charset="0"/>
            </a:endParaRPr>
          </a:p>
          <a:p>
            <a:r>
              <a:rPr lang="en-US" sz="2800" dirty="0" err="1">
                <a:solidFill>
                  <a:schemeClr val="accent6">
                    <a:lumMod val="50000"/>
                  </a:schemeClr>
                </a:solidFill>
                <a:latin typeface="Times New Roman" panose="02020603050405020304" pitchFamily="18" charset="0"/>
                <a:cs typeface="Times New Roman" panose="02020603050405020304" pitchFamily="18" charset="0"/>
              </a:rPr>
              <a:t>Không</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biết</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thiên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nhiên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có</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từ</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bao</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giờ</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chỉ</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biết</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khi</a:t>
            </a:r>
            <a:r>
              <a:rPr lang="en-US" sz="2800" dirty="0">
                <a:solidFill>
                  <a:schemeClr val="accent6">
                    <a:lumMod val="50000"/>
                  </a:schemeClr>
                </a:solidFill>
                <a:latin typeface="Times New Roman" panose="02020603050405020304" pitchFamily="18" charset="0"/>
                <a:cs typeface="Times New Roman" panose="02020603050405020304" pitchFamily="18" charset="0"/>
              </a:rPr>
              <a:t> ta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sinh</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ra</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thiên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nhiên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đã</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bên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cạnh</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và</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che</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chở</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cho</a:t>
            </a:r>
            <a:r>
              <a:rPr lang="en-US" sz="2800" dirty="0">
                <a:solidFill>
                  <a:schemeClr val="accent6">
                    <a:lumMod val="50000"/>
                  </a:schemeClr>
                </a:solidFill>
                <a:latin typeface="Times New Roman" panose="02020603050405020304" pitchFamily="18" charset="0"/>
                <a:cs typeface="Times New Roman" panose="02020603050405020304" pitchFamily="18" charset="0"/>
              </a:rPr>
              <a:t> ta,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gắn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bó</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với</a:t>
            </a:r>
            <a:r>
              <a:rPr lang="en-US" sz="2800" dirty="0">
                <a:solidFill>
                  <a:schemeClr val="accent6">
                    <a:lumMod val="50000"/>
                  </a:schemeClr>
                </a:solidFill>
                <a:latin typeface="Times New Roman" panose="02020603050405020304" pitchFamily="18" charset="0"/>
                <a:cs typeface="Times New Roman" panose="02020603050405020304" pitchFamily="18" charset="0"/>
              </a:rPr>
              <a:t> ta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hàng</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ngày</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Thiên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nhiên</a:t>
            </a:r>
            <a:r>
              <a:rPr lang="en-US" sz="2800" dirty="0">
                <a:solidFill>
                  <a:schemeClr val="accent6">
                    <a:lumMod val="50000"/>
                  </a:schemeClr>
                </a:solidFill>
                <a:latin typeface="Times New Roman" panose="02020603050405020304" pitchFamily="18" charset="0"/>
                <a:cs typeface="Times New Roman" panose="02020603050405020304" pitchFamily="18" charset="0"/>
              </a:rPr>
              <a:t> ở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quanh</a:t>
            </a:r>
            <a:r>
              <a:rPr lang="en-US" sz="2800" dirty="0">
                <a:solidFill>
                  <a:schemeClr val="accent6">
                    <a:lumMod val="50000"/>
                  </a:schemeClr>
                </a:solidFill>
                <a:latin typeface="Times New Roman" panose="02020603050405020304" pitchFamily="18" charset="0"/>
                <a:cs typeface="Times New Roman" panose="02020603050405020304" pitchFamily="18" charset="0"/>
              </a:rPr>
              <a:t> ta,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đó</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là</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cây</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cối</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vầng</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trăng</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dòng</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sông</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trước</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nhà</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là</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bông</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hoa</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nhỏ</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là</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tiếng</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chim</a:t>
            </a:r>
            <a:r>
              <a:rPr lang="en-US" sz="2800" dirty="0">
                <a:solidFill>
                  <a:schemeClr val="accent6">
                    <a:lumMod val="50000"/>
                  </a:schemeClr>
                </a:solidFill>
                <a:latin typeface="Times New Roman" panose="02020603050405020304" pitchFamily="18" charset="0"/>
                <a:cs typeface="Times New Roman" panose="02020603050405020304" pitchFamily="18" charset="0"/>
              </a:rPr>
              <a:t> ca,…</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Mối</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quan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hệ</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giữa</a:t>
            </a:r>
            <a:r>
              <a:rPr lang="en-US" sz="2800" dirty="0">
                <a:solidFill>
                  <a:schemeClr val="accent6">
                    <a:lumMod val="50000"/>
                  </a:schemeClr>
                </a:solidFill>
                <a:latin typeface="Times New Roman" panose="02020603050405020304" pitchFamily="18" charset="0"/>
                <a:cs typeface="Times New Roman" panose="02020603050405020304" pitchFamily="18" charset="0"/>
              </a:rPr>
              <a:t> con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người</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và</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thiên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nhiên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vô</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cùng</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khăng</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khít</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gắn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bó</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bởi</a:t>
            </a:r>
            <a:r>
              <a:rPr lang="en-US" sz="2800" dirty="0">
                <a:solidFill>
                  <a:schemeClr val="accent6">
                    <a:lumMod val="50000"/>
                  </a:schemeClr>
                </a:solidFill>
                <a:latin typeface="Times New Roman" panose="02020603050405020304" pitchFamily="18" charset="0"/>
                <a:cs typeface="Times New Roman" panose="02020603050405020304" pitchFamily="18" charset="0"/>
              </a:rPr>
              <a:t> con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người</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tìm</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thấy</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những</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niềm</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vui</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quý</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giá</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khi</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giao</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hoà</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với</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thiên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nhiên</a:t>
            </a:r>
            <a:r>
              <a:rPr lang="en-US" sz="2800" dirty="0">
                <a:solidFill>
                  <a:schemeClr val="accent6">
                    <a:lumMod val="50000"/>
                  </a:schemeClr>
                </a:solidFill>
                <a:latin typeface="Times New Roman" panose="02020603050405020304" pitchFamily="18" charset="0"/>
                <a:cs typeface="Times New Roman" panose="02020603050405020304" pitchFamily="18" charset="0"/>
              </a:rPr>
              <a:t>. ,...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Chẳng</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vậy</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mà</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từ</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xưa</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đến</a:t>
            </a:r>
            <a:r>
              <a:rPr lang="en-US" sz="2800" dirty="0">
                <a:solidFill>
                  <a:schemeClr val="accent6">
                    <a:lumMod val="50000"/>
                  </a:schemeClr>
                </a:solidFill>
                <a:latin typeface="Times New Roman" panose="02020603050405020304" pitchFamily="18" charset="0"/>
                <a:cs typeface="Times New Roman" panose="02020603050405020304" pitchFamily="18" charset="0"/>
              </a:rPr>
              <a:t> nay,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thiên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nhiên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luôn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là</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người</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bạn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lớn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của</a:t>
            </a:r>
            <a:r>
              <a:rPr lang="en-US" sz="2800" dirty="0">
                <a:solidFill>
                  <a:schemeClr val="accent6">
                    <a:lumMod val="50000"/>
                  </a:schemeClr>
                </a:solidFill>
                <a:latin typeface="Times New Roman" panose="02020603050405020304" pitchFamily="18" charset="0"/>
                <a:cs typeface="Times New Roman" panose="02020603050405020304" pitchFamily="18" charset="0"/>
              </a:rPr>
              <a:t> con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người</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i="1" dirty="0" err="1">
                <a:solidFill>
                  <a:schemeClr val="accent6">
                    <a:lumMod val="50000"/>
                  </a:schemeClr>
                </a:solidFill>
                <a:latin typeface="Times New Roman" panose="02020603050405020304" pitchFamily="18" charset="0"/>
                <a:cs typeface="Times New Roman" panose="02020603050405020304" pitchFamily="18" charset="0"/>
              </a:rPr>
              <a:t>Núi</a:t>
            </a:r>
            <a:r>
              <a:rPr lang="en-US" sz="2800" i="1" dirty="0">
                <a:solidFill>
                  <a:schemeClr val="accent6">
                    <a:lumMod val="50000"/>
                  </a:schemeClr>
                </a:solidFill>
                <a:latin typeface="Times New Roman" panose="02020603050405020304" pitchFamily="18" charset="0"/>
                <a:cs typeface="Times New Roman" panose="02020603050405020304" pitchFamily="18" charset="0"/>
              </a:rPr>
              <a:t> </a:t>
            </a:r>
            <a:r>
              <a:rPr lang="en-US" sz="2800" i="1" dirty="0" err="1">
                <a:solidFill>
                  <a:schemeClr val="accent6">
                    <a:lumMod val="50000"/>
                  </a:schemeClr>
                </a:solidFill>
                <a:latin typeface="Times New Roman" panose="02020603050405020304" pitchFamily="18" charset="0"/>
                <a:cs typeface="Times New Roman" panose="02020603050405020304" pitchFamily="18" charset="0"/>
              </a:rPr>
              <a:t>láng</a:t>
            </a:r>
            <a:r>
              <a:rPr lang="en-US" sz="2800" i="1" dirty="0">
                <a:solidFill>
                  <a:schemeClr val="accent6">
                    <a:lumMod val="50000"/>
                  </a:schemeClr>
                </a:solidFill>
                <a:latin typeface="Times New Roman" panose="02020603050405020304" pitchFamily="18" charset="0"/>
                <a:cs typeface="Times New Roman" panose="02020603050405020304" pitchFamily="18" charset="0"/>
              </a:rPr>
              <a:t> </a:t>
            </a:r>
            <a:r>
              <a:rPr lang="en-US" sz="2800" i="1" dirty="0" err="1">
                <a:solidFill>
                  <a:schemeClr val="accent6">
                    <a:lumMod val="50000"/>
                  </a:schemeClr>
                </a:solidFill>
                <a:latin typeface="Times New Roman" panose="02020603050405020304" pitchFamily="18" charset="0"/>
                <a:cs typeface="Times New Roman" panose="02020603050405020304" pitchFamily="18" charset="0"/>
              </a:rPr>
              <a:t>giềng</a:t>
            </a:r>
            <a:r>
              <a:rPr lang="en-US" sz="2800" i="1" dirty="0">
                <a:solidFill>
                  <a:schemeClr val="accent6">
                    <a:lumMod val="50000"/>
                  </a:schemeClr>
                </a:solidFill>
                <a:latin typeface="Times New Roman" panose="02020603050405020304" pitchFamily="18" charset="0"/>
                <a:cs typeface="Times New Roman" panose="02020603050405020304" pitchFamily="18" charset="0"/>
              </a:rPr>
              <a:t>, </a:t>
            </a:r>
            <a:r>
              <a:rPr lang="en-US" sz="2800" i="1" dirty="0" err="1">
                <a:solidFill>
                  <a:schemeClr val="accent6">
                    <a:lumMod val="50000"/>
                  </a:schemeClr>
                </a:solidFill>
                <a:latin typeface="Times New Roman" panose="02020603050405020304" pitchFamily="18" charset="0"/>
                <a:cs typeface="Times New Roman" panose="02020603050405020304" pitchFamily="18" charset="0"/>
              </a:rPr>
              <a:t>chim</a:t>
            </a:r>
            <a:r>
              <a:rPr lang="en-US" sz="2800" i="1" dirty="0">
                <a:solidFill>
                  <a:schemeClr val="accent6">
                    <a:lumMod val="50000"/>
                  </a:schemeClr>
                </a:solidFill>
                <a:latin typeface="Times New Roman" panose="02020603050405020304" pitchFamily="18" charset="0"/>
                <a:cs typeface="Times New Roman" panose="02020603050405020304" pitchFamily="18" charset="0"/>
              </a:rPr>
              <a:t> </a:t>
            </a:r>
            <a:r>
              <a:rPr lang="en-US" sz="2800" i="1" dirty="0" err="1">
                <a:solidFill>
                  <a:schemeClr val="accent6">
                    <a:lumMod val="50000"/>
                  </a:schemeClr>
                </a:solidFill>
                <a:latin typeface="Times New Roman" panose="02020603050405020304" pitchFamily="18" charset="0"/>
                <a:cs typeface="Times New Roman" panose="02020603050405020304" pitchFamily="18" charset="0"/>
              </a:rPr>
              <a:t>bầu</a:t>
            </a:r>
            <a:r>
              <a:rPr lang="en-US" sz="2800" i="1" dirty="0">
                <a:solidFill>
                  <a:schemeClr val="accent6">
                    <a:lumMod val="50000"/>
                  </a:schemeClr>
                </a:solidFill>
                <a:latin typeface="Times New Roman" panose="02020603050405020304" pitchFamily="18" charset="0"/>
                <a:cs typeface="Times New Roman" panose="02020603050405020304" pitchFamily="18" charset="0"/>
              </a:rPr>
              <a:t> </a:t>
            </a:r>
            <a:r>
              <a:rPr lang="en-US" sz="2800" i="1" dirty="0" err="1">
                <a:solidFill>
                  <a:schemeClr val="accent6">
                    <a:lumMod val="50000"/>
                  </a:schemeClr>
                </a:solidFill>
                <a:latin typeface="Times New Roman" panose="02020603050405020304" pitchFamily="18" charset="0"/>
                <a:cs typeface="Times New Roman" panose="02020603050405020304" pitchFamily="18" charset="0"/>
              </a:rPr>
              <a:t>bạn</a:t>
            </a:r>
            <a:r>
              <a:rPr lang="en-US" sz="2800" i="1" dirty="0">
                <a:solidFill>
                  <a:schemeClr val="accent6">
                    <a:lumMod val="50000"/>
                  </a:schemeClr>
                </a:solidFill>
                <a:latin typeface="Times New Roman" panose="02020603050405020304" pitchFamily="18" charset="0"/>
                <a:cs typeface="Times New Roman" panose="02020603050405020304" pitchFamily="18" charset="0"/>
              </a:rPr>
              <a:t> - </a:t>
            </a:r>
            <a:r>
              <a:rPr lang="en-US" sz="2800" i="1" dirty="0" err="1">
                <a:solidFill>
                  <a:schemeClr val="accent6">
                    <a:lumMod val="50000"/>
                  </a:schemeClr>
                </a:solidFill>
                <a:latin typeface="Times New Roman" panose="02020603050405020304" pitchFamily="18" charset="0"/>
                <a:cs typeface="Times New Roman" panose="02020603050405020304" pitchFamily="18" charset="0"/>
              </a:rPr>
              <a:t>Mây</a:t>
            </a:r>
            <a:r>
              <a:rPr lang="en-US" sz="2800" i="1" dirty="0">
                <a:solidFill>
                  <a:schemeClr val="accent6">
                    <a:lumMod val="50000"/>
                  </a:schemeClr>
                </a:solidFill>
                <a:latin typeface="Times New Roman" panose="02020603050405020304" pitchFamily="18" charset="0"/>
                <a:cs typeface="Times New Roman" panose="02020603050405020304" pitchFamily="18" charset="0"/>
              </a:rPr>
              <a:t> </a:t>
            </a:r>
            <a:r>
              <a:rPr lang="en-US" sz="2800" i="1" dirty="0" err="1">
                <a:solidFill>
                  <a:schemeClr val="accent6">
                    <a:lumMod val="50000"/>
                  </a:schemeClr>
                </a:solidFill>
                <a:latin typeface="Times New Roman" panose="02020603050405020304" pitchFamily="18" charset="0"/>
                <a:cs typeface="Times New Roman" panose="02020603050405020304" pitchFamily="18" charset="0"/>
              </a:rPr>
              <a:t>khách</a:t>
            </a:r>
            <a:r>
              <a:rPr lang="en-US" sz="2800" i="1" dirty="0">
                <a:solidFill>
                  <a:schemeClr val="accent6">
                    <a:lumMod val="50000"/>
                  </a:schemeClr>
                </a:solidFill>
                <a:latin typeface="Times New Roman" panose="02020603050405020304" pitchFamily="18" charset="0"/>
                <a:cs typeface="Times New Roman" panose="02020603050405020304" pitchFamily="18" charset="0"/>
              </a:rPr>
              <a:t> </a:t>
            </a:r>
            <a:r>
              <a:rPr lang="en-US" sz="2800" i="1" dirty="0" err="1">
                <a:solidFill>
                  <a:schemeClr val="accent6">
                    <a:lumMod val="50000"/>
                  </a:schemeClr>
                </a:solidFill>
                <a:latin typeface="Times New Roman" panose="02020603050405020304" pitchFamily="18" charset="0"/>
                <a:cs typeface="Times New Roman" panose="02020603050405020304" pitchFamily="18" charset="0"/>
              </a:rPr>
              <a:t>khứa</a:t>
            </a:r>
            <a:r>
              <a:rPr lang="en-US" sz="2800" i="1" dirty="0">
                <a:solidFill>
                  <a:schemeClr val="accent6">
                    <a:lumMod val="50000"/>
                  </a:schemeClr>
                </a:solidFill>
                <a:latin typeface="Times New Roman" panose="02020603050405020304" pitchFamily="18" charset="0"/>
                <a:cs typeface="Times New Roman" panose="02020603050405020304" pitchFamily="18" charset="0"/>
              </a:rPr>
              <a:t>, </a:t>
            </a:r>
            <a:r>
              <a:rPr lang="en-US" sz="2800" i="1" dirty="0" err="1">
                <a:solidFill>
                  <a:schemeClr val="accent6">
                    <a:lumMod val="50000"/>
                  </a:schemeClr>
                </a:solidFill>
                <a:latin typeface="Times New Roman" panose="02020603050405020304" pitchFamily="18" charset="0"/>
                <a:cs typeface="Times New Roman" panose="02020603050405020304" pitchFamily="18" charset="0"/>
              </a:rPr>
              <a:t>nguyệt</a:t>
            </a:r>
            <a:r>
              <a:rPr lang="en-US" sz="2800" i="1" dirty="0">
                <a:solidFill>
                  <a:schemeClr val="accent6">
                    <a:lumMod val="50000"/>
                  </a:schemeClr>
                </a:solidFill>
                <a:latin typeface="Times New Roman" panose="02020603050405020304" pitchFamily="18" charset="0"/>
                <a:cs typeface="Times New Roman" panose="02020603050405020304" pitchFamily="18" charset="0"/>
              </a:rPr>
              <a:t> </a:t>
            </a:r>
            <a:r>
              <a:rPr lang="en-US" sz="2800" i="1" dirty="0" err="1">
                <a:solidFill>
                  <a:schemeClr val="accent6">
                    <a:lumMod val="50000"/>
                  </a:schemeClr>
                </a:solidFill>
                <a:latin typeface="Times New Roman" panose="02020603050405020304" pitchFamily="18" charset="0"/>
                <a:cs typeface="Times New Roman" panose="02020603050405020304" pitchFamily="18" charset="0"/>
              </a:rPr>
              <a:t>anh</a:t>
            </a:r>
            <a:r>
              <a:rPr lang="en-US" sz="2800" i="1" dirty="0">
                <a:solidFill>
                  <a:schemeClr val="accent6">
                    <a:lumMod val="50000"/>
                  </a:schemeClr>
                </a:solidFill>
                <a:latin typeface="Times New Roman" panose="02020603050405020304" pitchFamily="18" charset="0"/>
                <a:cs typeface="Times New Roman" panose="02020603050405020304" pitchFamily="18" charset="0"/>
              </a:rPr>
              <a:t> tam</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Nguyễn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Trãi</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Tâm</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hồn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chúng</a:t>
            </a:r>
            <a:r>
              <a:rPr lang="en-US" sz="2800" dirty="0">
                <a:solidFill>
                  <a:schemeClr val="accent6">
                    <a:lumMod val="50000"/>
                  </a:schemeClr>
                </a:solidFill>
                <a:latin typeface="Times New Roman" panose="02020603050405020304" pitchFamily="18" charset="0"/>
                <a:cs typeface="Times New Roman" panose="02020603050405020304" pitchFamily="18" charset="0"/>
              </a:rPr>
              <a:t> ta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thật</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bình</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yên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khi</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mỗi</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ngày</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mới</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được</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những</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tia</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nắng</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mai</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ấm</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áp</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đánh</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thức</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được</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những</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tiếng</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chim</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líu</a:t>
            </a:r>
            <a:r>
              <a:rPr lang="en-US" sz="2800" dirty="0">
                <a:solidFill>
                  <a:schemeClr val="accent6">
                    <a:lumMod val="50000"/>
                  </a:schemeClr>
                </a:solidFill>
                <a:latin typeface="Times New Roman" panose="02020603050405020304" pitchFamily="18" charset="0"/>
                <a:cs typeface="Times New Roman" panose="02020603050405020304" pitchFamily="18" charset="0"/>
              </a:rPr>
              <a:t> lo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bên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hiên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nhà</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gọi</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dậy</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Bước</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chân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ra</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khu</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vườn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ngay</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trước</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nhà</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hít</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một</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hơi</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thật</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sâu</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lồng</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ngực</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như</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căng</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tràn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hương</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thơm</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của</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muôn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hoa</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endParaRPr lang="vi-VN" sz="2800" dirty="0">
              <a:solidFill>
                <a:schemeClr val="accent6">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440238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Same Side Corner Rectangle 3"/>
          <p:cNvSpPr/>
          <p:nvPr/>
        </p:nvSpPr>
        <p:spPr>
          <a:xfrm>
            <a:off x="414779" y="84841"/>
            <a:ext cx="11519555" cy="6683604"/>
          </a:xfrm>
          <a:prstGeom prst="round2Same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5" name="Round Same Side Corner Rectangle 4"/>
          <p:cNvSpPr/>
          <p:nvPr/>
        </p:nvSpPr>
        <p:spPr>
          <a:xfrm>
            <a:off x="257666" y="0"/>
            <a:ext cx="11764651" cy="6768445"/>
          </a:xfrm>
          <a:prstGeom prst="round2Same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a:solidFill>
                  <a:srgbClr val="FF0000"/>
                </a:solidFill>
                <a:latin typeface="Times New Roman" panose="02020603050405020304" pitchFamily="18" charset="0"/>
                <a:cs typeface="Times New Roman" panose="02020603050405020304" pitchFamily="18" charset="0"/>
              </a:rPr>
              <a:t>Đoạn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văn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tham</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khảo</a:t>
            </a:r>
            <a:r>
              <a:rPr lang="en-US" sz="2800" b="1" dirty="0">
                <a:solidFill>
                  <a:srgbClr val="FF0000"/>
                </a:solidFill>
                <a:latin typeface="Times New Roman" panose="02020603050405020304" pitchFamily="18" charset="0"/>
                <a:cs typeface="Times New Roman" panose="02020603050405020304" pitchFamily="18" charset="0"/>
              </a:rPr>
              <a:t> </a:t>
            </a:r>
            <a:endParaRPr lang="vi-VN" sz="2800" dirty="0">
              <a:solidFill>
                <a:srgbClr val="FF0000"/>
              </a:solidFill>
              <a:latin typeface="Times New Roman" panose="02020603050405020304" pitchFamily="18" charset="0"/>
              <a:cs typeface="Times New Roman" panose="02020603050405020304" pitchFamily="18" charset="0"/>
            </a:endParaRPr>
          </a:p>
          <a:p>
            <a:r>
              <a:rPr lang="en-US" sz="2800" dirty="0" err="1">
                <a:solidFill>
                  <a:schemeClr val="accent6">
                    <a:lumMod val="50000"/>
                  </a:schemeClr>
                </a:solidFill>
                <a:latin typeface="Times New Roman" panose="02020603050405020304" pitchFamily="18" charset="0"/>
                <a:cs typeface="Times New Roman" panose="02020603050405020304" pitchFamily="18" charset="0"/>
              </a:rPr>
              <a:t>Những</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lúc</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mệt</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mỏi</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trong</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cuộc</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sống</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vì</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vòng</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xoay</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công</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việc</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tìm</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về</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giữa</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chốn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thiên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nhiên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bình</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lặng</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tâm</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hồn</a:t>
            </a:r>
            <a:r>
              <a:rPr lang="en-US" sz="2800" dirty="0">
                <a:solidFill>
                  <a:schemeClr val="accent6">
                    <a:lumMod val="50000"/>
                  </a:schemeClr>
                </a:solidFill>
                <a:latin typeface="Times New Roman" panose="02020603050405020304" pitchFamily="18" charset="0"/>
                <a:cs typeface="Times New Roman" panose="02020603050405020304" pitchFamily="18" charset="0"/>
              </a:rPr>
              <a:t> ta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như</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được</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thanh</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lọc</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gột</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rửa</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bao</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muộn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phiền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Lòng</a:t>
            </a:r>
            <a:r>
              <a:rPr lang="en-US" sz="2800" dirty="0">
                <a:solidFill>
                  <a:schemeClr val="accent6">
                    <a:lumMod val="50000"/>
                  </a:schemeClr>
                </a:solidFill>
                <a:latin typeface="Times New Roman" panose="02020603050405020304" pitchFamily="18" charset="0"/>
                <a:cs typeface="Times New Roman" panose="02020603050405020304" pitchFamily="18" charset="0"/>
              </a:rPr>
              <a:t> ta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sẽ</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thấy</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nhẹ</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nhõm</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thanh</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thản</a:t>
            </a:r>
            <a:r>
              <a:rPr lang="en-US" sz="2800" dirty="0">
                <a:solidFill>
                  <a:schemeClr val="accent6">
                    <a:lumMod val="50000"/>
                  </a:schemeClr>
                </a:solidFill>
                <a:latin typeface="Times New Roman" panose="02020603050405020304" pitchFamily="18" charset="0"/>
                <a:cs typeface="Times New Roman" panose="02020603050405020304" pitchFamily="18" charset="0"/>
              </a:rPr>
              <a:t>, an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yên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như</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được</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tiếp</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thêm</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nguồn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năng</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lượng</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tươi</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mới</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Khi</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mở</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rộng</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mình</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ra</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đón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nhận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thiên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nhiên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cảm</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nhận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thiên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nhiên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bằng</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những</a:t>
            </a:r>
            <a:r>
              <a:rPr lang="en-US" sz="2800" dirty="0">
                <a:solidFill>
                  <a:schemeClr val="accent6">
                    <a:lumMod val="50000"/>
                  </a:schemeClr>
                </a:solidFill>
                <a:latin typeface="Times New Roman" panose="02020603050405020304" pitchFamily="18" charset="0"/>
                <a:cs typeface="Times New Roman" panose="02020603050405020304" pitchFamily="18" charset="0"/>
              </a:rPr>
              <a:t> rung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động</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nơi</a:t>
            </a:r>
            <a:r>
              <a:rPr lang="en-US" sz="2800" dirty="0">
                <a:solidFill>
                  <a:schemeClr val="accent6">
                    <a:lumMod val="50000"/>
                  </a:schemeClr>
                </a:solidFill>
                <a:latin typeface="Times New Roman" panose="02020603050405020304" pitchFamily="18" charset="0"/>
                <a:cs typeface="Times New Roman" panose="02020603050405020304" pitchFamily="18" charset="0"/>
              </a:rPr>
              <a:t> con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tim</a:t>
            </a:r>
            <a:r>
              <a:rPr lang="en-US" sz="2800" dirty="0">
                <a:solidFill>
                  <a:schemeClr val="accent6">
                    <a:lumMod val="50000"/>
                  </a:schemeClr>
                </a:solidFill>
                <a:latin typeface="Times New Roman" panose="02020603050405020304" pitchFamily="18" charset="0"/>
                <a:cs typeface="Times New Roman" panose="02020603050405020304" pitchFamily="18" charset="0"/>
              </a:rPr>
              <a:t>, ta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sẽ</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tìm</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thấy</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những</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món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quà</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kì</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diệu</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mà</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thiên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nhiên</a:t>
            </a:r>
            <a:r>
              <a:rPr lang="en-US" sz="2800" dirty="0">
                <a:solidFill>
                  <a:schemeClr val="accent6">
                    <a:lumMod val="50000"/>
                  </a:schemeClr>
                </a:solidFill>
                <a:latin typeface="Times New Roman" panose="02020603050405020304" pitchFamily="18" charset="0"/>
                <a:cs typeface="Times New Roman" panose="02020603050405020304" pitchFamily="18" charset="0"/>
              </a:rPr>
              <a:t> ban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tặng</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cho</a:t>
            </a:r>
            <a:r>
              <a:rPr lang="en-US" sz="2800" dirty="0">
                <a:solidFill>
                  <a:schemeClr val="accent6">
                    <a:lumMod val="50000"/>
                  </a:schemeClr>
                </a:solidFill>
                <a:latin typeface="Times New Roman" panose="02020603050405020304" pitchFamily="18" charset="0"/>
                <a:cs typeface="Times New Roman" panose="02020603050405020304" pitchFamily="18" charset="0"/>
              </a:rPr>
              <a:t> con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người</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Thiên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nhiên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cũng</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dạy</a:t>
            </a:r>
            <a:r>
              <a:rPr lang="en-US" sz="2800" dirty="0">
                <a:solidFill>
                  <a:schemeClr val="accent6">
                    <a:lumMod val="50000"/>
                  </a:schemeClr>
                </a:solidFill>
                <a:latin typeface="Times New Roman" panose="02020603050405020304" pitchFamily="18" charset="0"/>
                <a:cs typeface="Times New Roman" panose="02020603050405020304" pitchFamily="18" charset="0"/>
              </a:rPr>
              <a:t> ta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bao</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bài</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học</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về</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sự</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chăm</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chỉ</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của</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loài</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ong</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sự</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đoàn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kết</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của</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loài</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kiến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về</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sức</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mạnh</a:t>
            </a:r>
            <a:r>
              <a:rPr lang="en-US" sz="2800" dirty="0">
                <a:solidFill>
                  <a:schemeClr val="accent6">
                    <a:lumMod val="50000"/>
                  </a:schemeClr>
                </a:solidFill>
                <a:latin typeface="Times New Roman" panose="02020603050405020304" pitchFamily="18" charset="0"/>
                <a:cs typeface="Times New Roman" panose="02020603050405020304" pitchFamily="18" charset="0"/>
              </a:rPr>
              <a:t> phi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thường</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vượt</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lên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khắc</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nghiệt</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của</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cỏ</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dại</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về</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cả</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sự</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bao</a:t>
            </a:r>
            <a:r>
              <a:rPr lang="en-US" sz="2800" dirty="0">
                <a:solidFill>
                  <a:schemeClr val="accent6">
                    <a:lumMod val="50000"/>
                  </a:schemeClr>
                </a:solidFill>
                <a:latin typeface="Times New Roman" panose="02020603050405020304" pitchFamily="18" charset="0"/>
                <a:cs typeface="Times New Roman" panose="02020603050405020304" pitchFamily="18" charset="0"/>
              </a:rPr>
              <a:t> dung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của</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thiên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nhiên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trước</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bao</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tội</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lỗi</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của</a:t>
            </a:r>
            <a:r>
              <a:rPr lang="en-US" sz="2800" dirty="0">
                <a:solidFill>
                  <a:schemeClr val="accent6">
                    <a:lumMod val="50000"/>
                  </a:schemeClr>
                </a:solidFill>
                <a:latin typeface="Times New Roman" panose="02020603050405020304" pitchFamily="18" charset="0"/>
                <a:cs typeface="Times New Roman" panose="02020603050405020304" pitchFamily="18" charset="0"/>
              </a:rPr>
              <a:t> con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người</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Mẹ</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thiên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nhiên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vẫn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luôn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kiên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nhẫn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bình</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lặng</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che</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chở</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vỗ</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về</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là</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nơi</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nương</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náu</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cho</a:t>
            </a:r>
            <a:r>
              <a:rPr lang="en-US" sz="2800" dirty="0">
                <a:solidFill>
                  <a:schemeClr val="accent6">
                    <a:lumMod val="50000"/>
                  </a:schemeClr>
                </a:solidFill>
                <a:latin typeface="Times New Roman" panose="02020603050405020304" pitchFamily="18" charset="0"/>
                <a:cs typeface="Times New Roman" panose="02020603050405020304" pitchFamily="18" charset="0"/>
              </a:rPr>
              <a:t> ta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sau</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những</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mệt</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mỏi</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của</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cuộc</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sống</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Mỗi</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chúng</a:t>
            </a:r>
            <a:r>
              <a:rPr lang="en-US" sz="2800" dirty="0">
                <a:solidFill>
                  <a:schemeClr val="accent6">
                    <a:lumMod val="50000"/>
                  </a:schemeClr>
                </a:solidFill>
                <a:latin typeface="Times New Roman" panose="02020603050405020304" pitchFamily="18" charset="0"/>
                <a:cs typeface="Times New Roman" panose="02020603050405020304" pitchFamily="18" charset="0"/>
              </a:rPr>
              <a:t> ta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hãy</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biết</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ơn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thiên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nhiên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hãy</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sống</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hoà</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hợp</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với</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thiên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nhiên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để</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thiên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nhiên</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mãi</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cs typeface="Times New Roman" panose="02020603050405020304" pitchFamily="18" charset="0"/>
              </a:rPr>
              <a:t>đẹp</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endParaRPr lang="vi-VN" sz="2800" dirty="0">
              <a:solidFill>
                <a:schemeClr val="accent6">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933682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Same Side Corner Rectangle 3"/>
          <p:cNvSpPr/>
          <p:nvPr/>
        </p:nvSpPr>
        <p:spPr>
          <a:xfrm>
            <a:off x="2328420" y="84842"/>
            <a:ext cx="6975835" cy="933254"/>
          </a:xfrm>
          <a:prstGeom prst="round2Same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b="1">
                <a:solidFill>
                  <a:srgbClr val="FF0000"/>
                </a:solidFill>
                <a:latin typeface="Times New Roman" panose="02020603050405020304" pitchFamily="18" charset="0"/>
                <a:cs typeface="Times New Roman" panose="02020603050405020304" pitchFamily="18" charset="0"/>
              </a:rPr>
              <a:t>HOẠT ĐỘNG 1: KHỞI ĐỘNG</a:t>
            </a:r>
            <a:endParaRPr lang="vi-VN" sz="3200">
              <a:solidFill>
                <a:srgbClr val="FF0000"/>
              </a:solidFill>
              <a:latin typeface="Times New Roman" panose="02020603050405020304" pitchFamily="18" charset="0"/>
              <a:cs typeface="Times New Roman" panose="02020603050405020304" pitchFamily="18" charset="0"/>
            </a:endParaRPr>
          </a:p>
        </p:txBody>
      </p:sp>
      <p:sp>
        <p:nvSpPr>
          <p:cNvPr id="5" name="Flowchart: Terminator 4"/>
          <p:cNvSpPr/>
          <p:nvPr/>
        </p:nvSpPr>
        <p:spPr>
          <a:xfrm>
            <a:off x="499619" y="1150070"/>
            <a:ext cx="10633436" cy="820132"/>
          </a:xfrm>
          <a:prstGeom prst="flowChartTermina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vi-VN" sz="2800" b="1" dirty="0">
              <a:latin typeface="Times New Roman" panose="02020603050405020304" pitchFamily="18" charset="0"/>
              <a:cs typeface="Times New Roman" panose="02020603050405020304" pitchFamily="18" charset="0"/>
            </a:endParaRPr>
          </a:p>
          <a:p>
            <a:r>
              <a:rPr lang="vi-VN" sz="2800" b="1" dirty="0">
                <a:latin typeface="Times New Roman" panose="02020603050405020304" pitchFamily="18" charset="0"/>
                <a:cs typeface="Times New Roman" panose="02020603050405020304" pitchFamily="18" charset="0"/>
              </a:rPr>
              <a:t>PP trò chơi: Ai nhanh hơn? </a:t>
            </a:r>
            <a:r>
              <a:rPr lang="en-US" sz="2800" b="1" dirty="0">
                <a:latin typeface="Times New Roman" panose="02020603050405020304" pitchFamily="18" charset="0"/>
                <a:cs typeface="Times New Roman" panose="02020603050405020304" pitchFamily="18" charset="0"/>
              </a:rPr>
              <a:t>P</a:t>
            </a:r>
            <a:r>
              <a:rPr lang="vi-VN" sz="2800" b="1" dirty="0">
                <a:latin typeface="Times New Roman" panose="02020603050405020304" pitchFamily="18" charset="0"/>
                <a:cs typeface="Times New Roman" panose="02020603050405020304" pitchFamily="18" charset="0"/>
              </a:rPr>
              <a:t>hát hiện và sửa lại cho đúng:</a:t>
            </a:r>
            <a:endParaRPr lang="vi-VN" sz="2800" dirty="0">
              <a:effectLst/>
              <a:latin typeface="Times New Roman" panose="02020603050405020304" pitchFamily="18" charset="0"/>
              <a:cs typeface="Times New Roman" panose="02020603050405020304" pitchFamily="18" charset="0"/>
            </a:endParaRPr>
          </a:p>
          <a:p>
            <a:endParaRPr lang="vi-VN" sz="2800" dirty="0">
              <a:effectLst/>
              <a:latin typeface="Times New Roman" panose="02020603050405020304" pitchFamily="18" charset="0"/>
              <a:cs typeface="Times New Roman" panose="02020603050405020304" pitchFamily="18" charset="0"/>
            </a:endParaRPr>
          </a:p>
        </p:txBody>
      </p:sp>
      <p:pic>
        <p:nvPicPr>
          <p:cNvPr id="6" name="Picture 5"/>
          <p:cNvPicPr/>
          <p:nvPr/>
        </p:nvPicPr>
        <p:blipFill>
          <a:blip r:embed="rId2">
            <a:extLst>
              <a:ext uri="{28A0092B-C50C-407E-A947-70E740481C1C}">
                <a14:useLocalDpi xmlns:a14="http://schemas.microsoft.com/office/drawing/2010/main" val="0"/>
              </a:ext>
            </a:extLst>
          </a:blip>
          <a:stretch>
            <a:fillRect/>
          </a:stretch>
        </p:blipFill>
        <p:spPr>
          <a:xfrm>
            <a:off x="168087" y="2121226"/>
            <a:ext cx="2638425" cy="4618939"/>
          </a:xfrm>
          <a:prstGeom prst="rect">
            <a:avLst/>
          </a:prstGeom>
        </p:spPr>
      </p:pic>
      <p:pic>
        <p:nvPicPr>
          <p:cNvPr id="7" name="Picture 6"/>
          <p:cNvPicPr/>
          <p:nvPr/>
        </p:nvPicPr>
        <p:blipFill>
          <a:blip r:embed="rId3">
            <a:extLst>
              <a:ext uri="{28A0092B-C50C-407E-A947-70E740481C1C}">
                <a14:useLocalDpi xmlns:a14="http://schemas.microsoft.com/office/drawing/2010/main" val="0"/>
              </a:ext>
            </a:extLst>
          </a:blip>
          <a:stretch>
            <a:fillRect/>
          </a:stretch>
        </p:blipFill>
        <p:spPr>
          <a:xfrm>
            <a:off x="3104365" y="2121226"/>
            <a:ext cx="2674266" cy="4618939"/>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76681" y="2121226"/>
            <a:ext cx="2661967" cy="4618939"/>
          </a:xfrm>
          <a:prstGeom prst="rect">
            <a:avLst/>
          </a:prstGeom>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46037" y="2102176"/>
            <a:ext cx="2988297" cy="4739132"/>
          </a:xfrm>
          <a:prstGeom prst="rect">
            <a:avLst/>
          </a:prstGeom>
        </p:spPr>
      </p:pic>
    </p:spTree>
    <p:extLst>
      <p:ext uri="{BB962C8B-B14F-4D97-AF65-F5344CB8AC3E}">
        <p14:creationId xmlns:p14="http://schemas.microsoft.com/office/powerpoint/2010/main" val="382772347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circle(in)">
                                      <p:cBhvr>
                                        <p:cTn id="18" dur="2000"/>
                                        <p:tgtEl>
                                          <p:spTgt spid="6"/>
                                        </p:tgtEl>
                                      </p:cBhvr>
                                    </p:animEffect>
                                  </p:childTnLst>
                                </p:cTn>
                              </p:par>
                              <p:par>
                                <p:cTn id="19" presetID="6" presetClass="entr" presetSubtype="16" fill="hold"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circle(in)">
                                      <p:cBhvr>
                                        <p:cTn id="21" dur="2000"/>
                                        <p:tgtEl>
                                          <p:spTgt spid="7"/>
                                        </p:tgtEl>
                                      </p:cBhvr>
                                    </p:animEffect>
                                  </p:childTnLst>
                                </p:cTn>
                              </p:par>
                              <p:par>
                                <p:cTn id="22" presetID="6" presetClass="entr" presetSubtype="16" fill="hold"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circle(in)">
                                      <p:cBhvr>
                                        <p:cTn id="24" dur="2000"/>
                                        <p:tgtEl>
                                          <p:spTgt spid="8"/>
                                        </p:tgtEl>
                                      </p:cBhvr>
                                    </p:animEffect>
                                  </p:childTnLst>
                                </p:cTn>
                              </p:par>
                              <p:par>
                                <p:cTn id="25" presetID="6" presetClass="entr" presetSubtype="16"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circle(in)">
                                      <p:cBhvr>
                                        <p:cTn id="2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Terminator 3"/>
          <p:cNvSpPr/>
          <p:nvPr/>
        </p:nvSpPr>
        <p:spPr>
          <a:xfrm>
            <a:off x="2828042" y="150829"/>
            <a:ext cx="4477731" cy="1055802"/>
          </a:xfrm>
          <a:prstGeom prst="flowChartTermina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2800" b="1">
                <a:latin typeface="Times New Roman" panose="02020603050405020304" pitchFamily="18" charset="0"/>
                <a:cs typeface="Times New Roman" panose="02020603050405020304" pitchFamily="18" charset="0"/>
              </a:rPr>
              <a:t>HƯỚNG DẪN TỰ HỌC</a:t>
            </a:r>
            <a:endParaRPr lang="vi-VN" sz="2800">
              <a:latin typeface="Times New Roman" panose="02020603050405020304" pitchFamily="18" charset="0"/>
              <a:cs typeface="Times New Roman" panose="02020603050405020304" pitchFamily="18" charset="0"/>
            </a:endParaRPr>
          </a:p>
        </p:txBody>
      </p:sp>
      <p:sp>
        <p:nvSpPr>
          <p:cNvPr id="5" name="Hexagon 4"/>
          <p:cNvSpPr/>
          <p:nvPr/>
        </p:nvSpPr>
        <p:spPr>
          <a:xfrm>
            <a:off x="386498" y="1282045"/>
            <a:ext cx="10803118" cy="2809188"/>
          </a:xfrm>
          <a:prstGeom prst="hexagon">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pt-BR" sz="2800" dirty="0">
                <a:solidFill>
                  <a:schemeClr val="accent6">
                    <a:lumMod val="50000"/>
                  </a:schemeClr>
                </a:solidFill>
                <a:latin typeface="Times New Roman" panose="02020603050405020304" pitchFamily="18" charset="0"/>
                <a:cs typeface="Times New Roman" panose="02020603050405020304" pitchFamily="18" charset="0"/>
              </a:rPr>
              <a:t>- Hoàn thiện các bài tập phần Thực hành Tiếng Việt.</a:t>
            </a:r>
            <a:endParaRPr lang="vi-VN" sz="2800" dirty="0">
              <a:solidFill>
                <a:schemeClr val="accent6">
                  <a:lumMod val="50000"/>
                </a:schemeClr>
              </a:solidFill>
              <a:latin typeface="Times New Roman" panose="02020603050405020304" pitchFamily="18" charset="0"/>
              <a:cs typeface="Times New Roman" panose="02020603050405020304" pitchFamily="18" charset="0"/>
            </a:endParaRPr>
          </a:p>
          <a:p>
            <a:pPr lvl="0"/>
            <a:r>
              <a:rPr lang="pt-BR" sz="2800" dirty="0">
                <a:solidFill>
                  <a:schemeClr val="accent6">
                    <a:lumMod val="50000"/>
                  </a:schemeClr>
                </a:solidFill>
                <a:latin typeface="Times New Roman" panose="02020603050405020304" pitchFamily="18" charset="0"/>
                <a:cs typeface="Times New Roman" panose="02020603050405020304" pitchFamily="18" charset="0"/>
              </a:rPr>
              <a:t> - Đọc lại các bài kiểm tra môn Ngữ văn, tìm và sửa các lỗi dùng từ trong các đoạn văn, bài văn đã viết.</a:t>
            </a:r>
            <a:endParaRPr lang="vi-VN" sz="2800" dirty="0">
              <a:solidFill>
                <a:schemeClr val="accent6">
                  <a:lumMod val="50000"/>
                </a:schemeClr>
              </a:solidFill>
              <a:latin typeface="Times New Roman" panose="02020603050405020304" pitchFamily="18" charset="0"/>
              <a:cs typeface="Times New Roman" panose="02020603050405020304" pitchFamily="18" charset="0"/>
            </a:endParaRPr>
          </a:p>
          <a:p>
            <a:pPr lvl="0"/>
            <a:r>
              <a:rPr lang="pt-BR" sz="2800" dirty="0">
                <a:solidFill>
                  <a:schemeClr val="accent6">
                    <a:lumMod val="50000"/>
                  </a:schemeClr>
                </a:solidFill>
                <a:latin typeface="Times New Roman" panose="02020603050405020304" pitchFamily="18" charset="0"/>
                <a:cs typeface="Times New Roman" panose="02020603050405020304" pitchFamily="18" charset="0"/>
              </a:rPr>
              <a:t>- Soạn bài Thực hành đọc mở rộng theo thể loại: Văn bản “</a:t>
            </a:r>
            <a:r>
              <a:rPr lang="pt-BR" sz="2800" b="1" i="1" dirty="0">
                <a:solidFill>
                  <a:schemeClr val="accent6">
                    <a:lumMod val="50000"/>
                  </a:schemeClr>
                </a:solidFill>
                <a:latin typeface="Times New Roman" panose="02020603050405020304" pitchFamily="18" charset="0"/>
                <a:cs typeface="Times New Roman" panose="02020603050405020304" pitchFamily="18" charset="0"/>
              </a:rPr>
              <a:t>Nắng đã hanh rồi” </a:t>
            </a:r>
            <a:r>
              <a:rPr lang="pt-BR" sz="2800" dirty="0">
                <a:solidFill>
                  <a:schemeClr val="accent6">
                    <a:lumMod val="50000"/>
                  </a:schemeClr>
                </a:solidFill>
                <a:latin typeface="Times New Roman" panose="02020603050405020304" pitchFamily="18" charset="0"/>
                <a:cs typeface="Times New Roman" panose="02020603050405020304" pitchFamily="18" charset="0"/>
              </a:rPr>
              <a:t>(Vũ Quần Phương)</a:t>
            </a:r>
            <a:endParaRPr lang="vi-VN" sz="2800" dirty="0">
              <a:solidFill>
                <a:schemeClr val="accent6">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383370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F003BCCC-31DD-B47F-A78C-8B1797CFD777}"/>
              </a:ext>
            </a:extLst>
          </p:cNvPr>
          <p:cNvGrpSpPr/>
          <p:nvPr/>
        </p:nvGrpSpPr>
        <p:grpSpPr>
          <a:xfrm>
            <a:off x="1206913" y="583292"/>
            <a:ext cx="9516037" cy="3967762"/>
            <a:chOff x="1786306" y="1021386"/>
            <a:chExt cx="14274056" cy="5951644"/>
          </a:xfrm>
        </p:grpSpPr>
        <p:grpSp>
          <p:nvGrpSpPr>
            <p:cNvPr id="3" name="Group 3"/>
            <p:cNvGrpSpPr/>
            <p:nvPr/>
          </p:nvGrpSpPr>
          <p:grpSpPr>
            <a:xfrm rot="-146663">
              <a:off x="1786306" y="1058246"/>
              <a:ext cx="14274056" cy="5914784"/>
              <a:chOff x="0" y="0"/>
              <a:chExt cx="11421411" cy="2788234"/>
            </a:xfrm>
            <a:solidFill>
              <a:srgbClr val="FDE5A4"/>
            </a:solidFill>
          </p:grpSpPr>
          <p:sp>
            <p:nvSpPr>
              <p:cNvPr id="4" name="Freeform 4"/>
              <p:cNvSpPr/>
              <p:nvPr/>
            </p:nvSpPr>
            <p:spPr>
              <a:xfrm>
                <a:off x="0" y="-4073"/>
                <a:ext cx="11427802" cy="2794837"/>
              </a:xfrm>
              <a:custGeom>
                <a:avLst/>
                <a:gdLst/>
                <a:ahLst/>
                <a:cxnLst/>
                <a:rect l="l" t="t" r="r" b="b"/>
                <a:pathLst>
                  <a:path w="11427802" h="2794837">
                    <a:moveTo>
                      <a:pt x="10800024" y="2740359"/>
                    </a:moveTo>
                    <a:cubicBezTo>
                      <a:pt x="10800024" y="2740359"/>
                      <a:pt x="10069150" y="2794837"/>
                      <a:pt x="8528318" y="2792216"/>
                    </a:cubicBezTo>
                    <a:cubicBezTo>
                      <a:pt x="4238092" y="2790053"/>
                      <a:pt x="1057074" y="2782229"/>
                      <a:pt x="1057074" y="2782229"/>
                    </a:cubicBezTo>
                    <a:cubicBezTo>
                      <a:pt x="812932" y="2773394"/>
                      <a:pt x="449110" y="2752164"/>
                      <a:pt x="282371" y="2693987"/>
                    </a:cubicBezTo>
                    <a:cubicBezTo>
                      <a:pt x="4469" y="2597023"/>
                      <a:pt x="0" y="2423744"/>
                      <a:pt x="0" y="1944697"/>
                    </a:cubicBezTo>
                    <a:lnTo>
                      <a:pt x="0" y="1944680"/>
                    </a:lnTo>
                    <a:cubicBezTo>
                      <a:pt x="8536" y="491230"/>
                      <a:pt x="0" y="345608"/>
                      <a:pt x="77597" y="223930"/>
                    </a:cubicBezTo>
                    <a:cubicBezTo>
                      <a:pt x="217372" y="4759"/>
                      <a:pt x="519255" y="4073"/>
                      <a:pt x="937909" y="4073"/>
                    </a:cubicBezTo>
                    <a:cubicBezTo>
                      <a:pt x="937909" y="4073"/>
                      <a:pt x="2437955" y="15681"/>
                      <a:pt x="6946367" y="7673"/>
                    </a:cubicBezTo>
                    <a:cubicBezTo>
                      <a:pt x="9850222" y="0"/>
                      <a:pt x="10566955" y="6979"/>
                      <a:pt x="10566955" y="6979"/>
                    </a:cubicBezTo>
                    <a:cubicBezTo>
                      <a:pt x="10935263" y="14458"/>
                      <a:pt x="11073523" y="42638"/>
                      <a:pt x="11271263" y="165219"/>
                    </a:cubicBezTo>
                    <a:cubicBezTo>
                      <a:pt x="11422280" y="258836"/>
                      <a:pt x="11427802" y="476157"/>
                      <a:pt x="11418662" y="1944680"/>
                    </a:cubicBezTo>
                    <a:lnTo>
                      <a:pt x="11418662" y="1944697"/>
                    </a:lnTo>
                    <a:cubicBezTo>
                      <a:pt x="11418660" y="2541710"/>
                      <a:pt x="11375877" y="2690297"/>
                      <a:pt x="10800024" y="2740359"/>
                    </a:cubicBezTo>
                    <a:close/>
                  </a:path>
                </a:pathLst>
              </a:custGeom>
              <a:grpFill/>
            </p:spPr>
          </p:sp>
        </p:grpSp>
        <p:sp>
          <p:nvSpPr>
            <p:cNvPr id="25" name="TextBox 24">
              <a:extLst>
                <a:ext uri="{FF2B5EF4-FFF2-40B4-BE49-F238E27FC236}">
                  <a16:creationId xmlns:a16="http://schemas.microsoft.com/office/drawing/2014/main" id="{BA8D0318-18B5-AD95-C798-F3D65EAC0BF5}"/>
                </a:ext>
              </a:extLst>
            </p:cNvPr>
            <p:cNvSpPr txBox="1"/>
            <p:nvPr/>
          </p:nvSpPr>
          <p:spPr>
            <a:xfrm rot="21424782">
              <a:off x="3182080" y="1021386"/>
              <a:ext cx="11811824" cy="5451300"/>
            </a:xfrm>
            <a:prstGeom prst="rect">
              <a:avLst/>
            </a:prstGeom>
            <a:noFill/>
          </p:spPr>
          <p:txBody>
            <a:bodyPr wrap="square">
              <a:spAutoFit/>
            </a:bodyPr>
            <a:lstStyle/>
            <a:p>
              <a:pPr algn="ctr">
                <a:lnSpc>
                  <a:spcPct val="150000"/>
                </a:lnSpc>
              </a:pPr>
              <a:r>
                <a:rPr lang="vi-VN" sz="5334" b="1">
                  <a:latin typeface="Arial" panose="020B0604020202020204" pitchFamily="34" charset="0"/>
                  <a:cs typeface="Arial" panose="020B0604020202020204" pitchFamily="34" charset="0"/>
                </a:rPr>
                <a:t>BÀI HỌC KẾT THÚC, CẢM ƠN CÁC EM </a:t>
              </a:r>
              <a:endParaRPr lang="en-US" sz="5334" b="1">
                <a:latin typeface="Arial" panose="020B0604020202020204" pitchFamily="34" charset="0"/>
                <a:cs typeface="Arial" panose="020B0604020202020204" pitchFamily="34" charset="0"/>
              </a:endParaRPr>
            </a:p>
            <a:p>
              <a:pPr algn="ctr">
                <a:lnSpc>
                  <a:spcPct val="150000"/>
                </a:lnSpc>
              </a:pPr>
              <a:r>
                <a:rPr lang="vi-VN" sz="5334" b="1">
                  <a:latin typeface="Arial" panose="020B0604020202020204" pitchFamily="34" charset="0"/>
                  <a:cs typeface="Arial" panose="020B0604020202020204" pitchFamily="34" charset="0"/>
                </a:rPr>
                <a:t>ĐÃ LẮNG NGHE!</a:t>
              </a:r>
            </a:p>
          </p:txBody>
        </p:sp>
      </p:grpSp>
      <p:pic>
        <p:nvPicPr>
          <p:cNvPr id="2" name="Picture 2"/>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a:stretch>
            <a:fillRect/>
          </a:stretch>
        </p:blipFill>
        <p:spPr>
          <a:xfrm>
            <a:off x="4358581" y="4497668"/>
            <a:ext cx="3008743" cy="2079794"/>
          </a:xfrm>
          <a:prstGeom prst="rect">
            <a:avLst/>
          </a:prstGeom>
        </p:spPr>
      </p:pic>
      <p:pic>
        <p:nvPicPr>
          <p:cNvPr id="13" name="Picture 13"/>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rcRect/>
          <a:stretch>
            <a:fillRect/>
          </a:stretch>
        </p:blipFill>
        <p:spPr>
          <a:xfrm rot="3695158">
            <a:off x="986873" y="2754889"/>
            <a:ext cx="355921" cy="344919"/>
          </a:xfrm>
          <a:prstGeom prst="rect">
            <a:avLst/>
          </a:prstGeom>
        </p:spPr>
      </p:pic>
      <p:pic>
        <p:nvPicPr>
          <p:cNvPr id="14" name="Picture 14"/>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rcRect/>
          <a:stretch>
            <a:fillRect/>
          </a:stretch>
        </p:blipFill>
        <p:spPr>
          <a:xfrm rot="-5780729">
            <a:off x="9973544" y="5946449"/>
            <a:ext cx="218109" cy="211368"/>
          </a:xfrm>
          <a:prstGeom prst="rect">
            <a:avLst/>
          </a:prstGeom>
        </p:spPr>
      </p:pic>
      <p:pic>
        <p:nvPicPr>
          <p:cNvPr id="15" name="Picture 15"/>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rcRect/>
          <a:stretch>
            <a:fillRect/>
          </a:stretch>
        </p:blipFill>
        <p:spPr>
          <a:xfrm rot="-5780729">
            <a:off x="9856454" y="1781983"/>
            <a:ext cx="218109" cy="211368"/>
          </a:xfrm>
          <a:prstGeom prst="rect">
            <a:avLst/>
          </a:prstGeom>
        </p:spPr>
      </p:pic>
      <p:pic>
        <p:nvPicPr>
          <p:cNvPr id="16" name="Picture 16"/>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rcRect/>
          <a:stretch>
            <a:fillRect/>
          </a:stretch>
        </p:blipFill>
        <p:spPr>
          <a:xfrm rot="714461">
            <a:off x="1977699" y="401252"/>
            <a:ext cx="252558" cy="244751"/>
          </a:xfrm>
          <a:prstGeom prst="rect">
            <a:avLst/>
          </a:prstGeom>
        </p:spPr>
      </p:pic>
      <p:pic>
        <p:nvPicPr>
          <p:cNvPr id="17" name="Picture 17"/>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rcRect/>
          <a:stretch>
            <a:fillRect/>
          </a:stretch>
        </p:blipFill>
        <p:spPr>
          <a:xfrm rot="-820620">
            <a:off x="8674405" y="3921104"/>
            <a:ext cx="333979" cy="323657"/>
          </a:xfrm>
          <a:prstGeom prst="rect">
            <a:avLst/>
          </a:prstGeom>
        </p:spPr>
      </p:pic>
      <p:pic>
        <p:nvPicPr>
          <p:cNvPr id="18" name="Picture 18"/>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rcRect/>
          <a:stretch>
            <a:fillRect/>
          </a:stretch>
        </p:blipFill>
        <p:spPr>
          <a:xfrm rot="-1154097">
            <a:off x="2168434" y="5690078"/>
            <a:ext cx="334046" cy="323721"/>
          </a:xfrm>
          <a:prstGeom prst="rect">
            <a:avLst/>
          </a:prstGeom>
        </p:spPr>
      </p:pic>
      <p:pic>
        <p:nvPicPr>
          <p:cNvPr id="19" name="Picture 19"/>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rcRect/>
          <a:stretch>
            <a:fillRect/>
          </a:stretch>
        </p:blipFill>
        <p:spPr>
          <a:xfrm rot="-1108428">
            <a:off x="5706399" y="455391"/>
            <a:ext cx="517067" cy="169222"/>
          </a:xfrm>
          <a:prstGeom prst="rect">
            <a:avLst/>
          </a:prstGeom>
        </p:spPr>
      </p:pic>
      <p:pic>
        <p:nvPicPr>
          <p:cNvPr id="20" name="Picture 20"/>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xmlns="" r:embed="rId13"/>
              </a:ext>
            </a:extLst>
          </a:blip>
          <a:srcRect/>
          <a:stretch>
            <a:fillRect/>
          </a:stretch>
        </p:blipFill>
        <p:spPr>
          <a:xfrm rot="-2700000">
            <a:off x="2656225" y="3246562"/>
            <a:ext cx="529900" cy="529900"/>
          </a:xfrm>
          <a:prstGeom prst="rect">
            <a:avLst/>
          </a:prstGeom>
        </p:spPr>
      </p:pic>
      <p:grpSp>
        <p:nvGrpSpPr>
          <p:cNvPr id="21" name="Group 21"/>
          <p:cNvGrpSpPr>
            <a:grpSpLocks noChangeAspect="1"/>
          </p:cNvGrpSpPr>
          <p:nvPr/>
        </p:nvGrpSpPr>
        <p:grpSpPr>
          <a:xfrm rot="-3244736">
            <a:off x="10950705" y="3437232"/>
            <a:ext cx="332403" cy="287861"/>
            <a:chOff x="0" y="0"/>
            <a:chExt cx="6350000" cy="5499100"/>
          </a:xfrm>
        </p:grpSpPr>
        <p:sp>
          <p:nvSpPr>
            <p:cNvPr id="22" name="Freeform 22"/>
            <p:cNvSpPr/>
            <p:nvPr/>
          </p:nvSpPr>
          <p:spPr>
            <a:xfrm>
              <a:off x="0" y="0"/>
              <a:ext cx="6350000" cy="5499100"/>
            </a:xfrm>
            <a:custGeom>
              <a:avLst/>
              <a:gdLst/>
              <a:ahLst/>
              <a:cxnLst/>
              <a:rect l="l" t="t" r="r" b="b"/>
              <a:pathLst>
                <a:path w="6350000" h="5499100">
                  <a:moveTo>
                    <a:pt x="0" y="5499100"/>
                  </a:moveTo>
                  <a:lnTo>
                    <a:pt x="3175000" y="0"/>
                  </a:lnTo>
                  <a:lnTo>
                    <a:pt x="6350000" y="5499100"/>
                  </a:lnTo>
                  <a:lnTo>
                    <a:pt x="0" y="5499100"/>
                  </a:lnTo>
                  <a:close/>
                </a:path>
              </a:pathLst>
            </a:custGeom>
            <a:solidFill>
              <a:srgbClr val="F6C496"/>
            </a:solidFill>
          </p:spPr>
        </p:sp>
      </p:grpSp>
      <p:pic>
        <p:nvPicPr>
          <p:cNvPr id="23" name="Picture 23"/>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xmlns="" r:embed="rId15"/>
              </a:ext>
            </a:extLst>
          </a:blip>
          <a:srcRect l="33272" t="32416"/>
          <a:stretch>
            <a:fillRect/>
          </a:stretch>
        </p:blipFill>
        <p:spPr>
          <a:xfrm rot="9919327">
            <a:off x="4093394" y="4207484"/>
            <a:ext cx="352817" cy="343049"/>
          </a:xfrm>
          <a:prstGeom prst="rect">
            <a:avLst/>
          </a:prstGeom>
        </p:spPr>
      </p:pic>
      <p:pic>
        <p:nvPicPr>
          <p:cNvPr id="24" name="Picture 24"/>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xmlns="" r:embed="rId15"/>
              </a:ext>
            </a:extLst>
          </a:blip>
          <a:srcRect l="33272" t="32416"/>
          <a:stretch>
            <a:fillRect/>
          </a:stretch>
        </p:blipFill>
        <p:spPr>
          <a:xfrm rot="9226163" flipH="1" flipV="1">
            <a:off x="7715818" y="5144300"/>
            <a:ext cx="373472" cy="363133"/>
          </a:xfrm>
          <a:prstGeom prst="rect">
            <a:avLst/>
          </a:prstGeom>
        </p:spPr>
      </p:pic>
    </p:spTree>
    <p:extLst>
      <p:ext uri="{BB962C8B-B14F-4D97-AF65-F5344CB8AC3E}">
        <p14:creationId xmlns:p14="http://schemas.microsoft.com/office/powerpoint/2010/main" val="589555927"/>
      </p:ext>
    </p:extLst>
  </p:cSld>
  <p:clrMapOvr>
    <a:masterClrMapping/>
  </p:clrMapOvr>
  <p:transition spd="med">
    <p:split orient="vert" dir="in"/>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Same Side Corner Rectangle 1"/>
          <p:cNvSpPr/>
          <p:nvPr/>
        </p:nvSpPr>
        <p:spPr>
          <a:xfrm>
            <a:off x="1555422" y="63804"/>
            <a:ext cx="8832915" cy="867266"/>
          </a:xfrm>
          <a:prstGeom prst="round2Same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3200" b="1">
                <a:solidFill>
                  <a:srgbClr val="FF0000"/>
                </a:solidFill>
                <a:latin typeface="Times New Roman" panose="02020603050405020304" pitchFamily="18" charset="0"/>
                <a:cs typeface="Times New Roman" panose="02020603050405020304" pitchFamily="18" charset="0"/>
              </a:rPr>
              <a:t>HOẠT ĐỘNG 2: HÌNH THÀNH KIẾN THỨC</a:t>
            </a:r>
            <a:endParaRPr lang="vi-VN" sz="3200">
              <a:solidFill>
                <a:srgbClr val="FF0000"/>
              </a:solidFill>
              <a:latin typeface="Times New Roman" panose="02020603050405020304" pitchFamily="18" charset="0"/>
              <a:cs typeface="Times New Roman" panose="02020603050405020304" pitchFamily="18" charset="0"/>
            </a:endParaRPr>
          </a:p>
        </p:txBody>
      </p:sp>
      <p:sp>
        <p:nvSpPr>
          <p:cNvPr id="3" name="Flowchart: Terminator 2"/>
          <p:cNvSpPr/>
          <p:nvPr/>
        </p:nvSpPr>
        <p:spPr>
          <a:xfrm>
            <a:off x="1401418" y="1020278"/>
            <a:ext cx="9359626" cy="770021"/>
          </a:xfrm>
          <a:prstGeom prst="flowChartTermina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dirty="0">
                <a:latin typeface="Times New Roman" panose="02020603050405020304" pitchFamily="18" charset="0"/>
                <a:cs typeface="Times New Roman" panose="02020603050405020304" pitchFamily="18" charset="0"/>
              </a:rPr>
              <a:t>Làm việc cặp đôi để hoàn thành Phiếu học tập số 1</a:t>
            </a:r>
            <a:endParaRPr lang="vi-VN" sz="2800"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836466701"/>
              </p:ext>
            </p:extLst>
          </p:nvPr>
        </p:nvGraphicFramePr>
        <p:xfrm>
          <a:off x="156881" y="1879507"/>
          <a:ext cx="11848700" cy="4907280"/>
        </p:xfrm>
        <a:graphic>
          <a:graphicData uri="http://schemas.openxmlformats.org/drawingml/2006/table">
            <a:tbl>
              <a:tblPr firstRow="1" firstCol="1" bandRow="1">
                <a:tableStyleId>{5C22544A-7EE6-4342-B048-85BDC9FD1C3A}</a:tableStyleId>
              </a:tblPr>
              <a:tblGrid>
                <a:gridCol w="8900492">
                  <a:extLst>
                    <a:ext uri="{9D8B030D-6E8A-4147-A177-3AD203B41FA5}">
                      <a16:colId xmlns:a16="http://schemas.microsoft.com/office/drawing/2014/main" val="1428715490"/>
                    </a:ext>
                  </a:extLst>
                </a:gridCol>
                <a:gridCol w="1328286">
                  <a:extLst>
                    <a:ext uri="{9D8B030D-6E8A-4147-A177-3AD203B41FA5}">
                      <a16:colId xmlns:a16="http://schemas.microsoft.com/office/drawing/2014/main" val="3341284868"/>
                    </a:ext>
                  </a:extLst>
                </a:gridCol>
                <a:gridCol w="1619922">
                  <a:extLst>
                    <a:ext uri="{9D8B030D-6E8A-4147-A177-3AD203B41FA5}">
                      <a16:colId xmlns:a16="http://schemas.microsoft.com/office/drawing/2014/main" val="2593902069"/>
                    </a:ext>
                  </a:extLst>
                </a:gridCol>
              </a:tblGrid>
              <a:tr h="0">
                <a:tc>
                  <a:txBody>
                    <a:bodyPr/>
                    <a:lstStyle/>
                    <a:p>
                      <a:pPr algn="ctr">
                        <a:lnSpc>
                          <a:spcPct val="115000"/>
                        </a:lnSpc>
                        <a:spcBef>
                          <a:spcPts val="600"/>
                        </a:spcBef>
                        <a:spcAft>
                          <a:spcPts val="600"/>
                        </a:spcAft>
                        <a:tabLst>
                          <a:tab pos="1386840" algn="l"/>
                        </a:tabLst>
                      </a:pPr>
                      <a:r>
                        <a:rPr lang="en-US" sz="2800" dirty="0" err="1">
                          <a:solidFill>
                            <a:srgbClr val="FF0000"/>
                          </a:solidFill>
                          <a:effectLst/>
                          <a:latin typeface="Times New Roman" panose="02020603050405020304" pitchFamily="18" charset="0"/>
                          <a:cs typeface="Times New Roman" panose="02020603050405020304" pitchFamily="18" charset="0"/>
                        </a:rPr>
                        <a:t>Câu</a:t>
                      </a:r>
                      <a:r>
                        <a:rPr lang="en-US" sz="2800" dirty="0">
                          <a:solidFill>
                            <a:srgbClr val="FF0000"/>
                          </a:solidFill>
                          <a:effectLst/>
                          <a:latin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cs typeface="Times New Roman" panose="02020603050405020304" pitchFamily="18" charset="0"/>
                        </a:rPr>
                        <a:t>văn</a:t>
                      </a:r>
                      <a:r>
                        <a:rPr lang="en-US" sz="2800" dirty="0">
                          <a:solidFill>
                            <a:srgbClr val="FF0000"/>
                          </a:solidFill>
                          <a:effectLst/>
                          <a:latin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cs typeface="Times New Roman" panose="02020603050405020304" pitchFamily="18" charset="0"/>
                        </a:rPr>
                        <a:t>chứa</a:t>
                      </a:r>
                      <a:r>
                        <a:rPr lang="en-US" sz="2800" dirty="0">
                          <a:solidFill>
                            <a:srgbClr val="FF0000"/>
                          </a:solidFill>
                          <a:effectLst/>
                          <a:latin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cs typeface="Times New Roman" panose="02020603050405020304" pitchFamily="18" charset="0"/>
                        </a:rPr>
                        <a:t>lỗi</a:t>
                      </a:r>
                      <a:endParaRPr lang="vi-VN"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Bef>
                          <a:spcPts val="600"/>
                        </a:spcBef>
                        <a:spcAft>
                          <a:spcPts val="600"/>
                        </a:spcAft>
                        <a:tabLst>
                          <a:tab pos="1386840" algn="l"/>
                        </a:tabLst>
                      </a:pPr>
                      <a:r>
                        <a:rPr lang="en-US" sz="2800" dirty="0" err="1">
                          <a:solidFill>
                            <a:srgbClr val="FF0000"/>
                          </a:solidFill>
                          <a:effectLst/>
                          <a:latin typeface="Times New Roman" panose="02020603050405020304" pitchFamily="18" charset="0"/>
                          <a:cs typeface="Times New Roman" panose="02020603050405020304" pitchFamily="18" charset="0"/>
                        </a:rPr>
                        <a:t>Lỗi</a:t>
                      </a:r>
                      <a:endParaRPr lang="vi-VN"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Bef>
                          <a:spcPts val="600"/>
                        </a:spcBef>
                        <a:spcAft>
                          <a:spcPts val="600"/>
                        </a:spcAft>
                        <a:tabLst>
                          <a:tab pos="1386840" algn="l"/>
                        </a:tabLst>
                      </a:pPr>
                      <a:r>
                        <a:rPr lang="en-US" sz="2800" dirty="0" err="1">
                          <a:solidFill>
                            <a:srgbClr val="FF0000"/>
                          </a:solidFill>
                          <a:effectLst/>
                          <a:latin typeface="Times New Roman" panose="02020603050405020304" pitchFamily="18" charset="0"/>
                          <a:cs typeface="Times New Roman" panose="02020603050405020304" pitchFamily="18" charset="0"/>
                        </a:rPr>
                        <a:t>Sửa</a:t>
                      </a:r>
                      <a:r>
                        <a:rPr lang="en-US" sz="2800" dirty="0">
                          <a:solidFill>
                            <a:srgbClr val="FF0000"/>
                          </a:solidFill>
                          <a:effectLst/>
                          <a:latin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cs typeface="Times New Roman" panose="02020603050405020304" pitchFamily="18" charset="0"/>
                        </a:rPr>
                        <a:t>lại</a:t>
                      </a:r>
                      <a:endParaRPr lang="vi-VN"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4142828130"/>
                  </a:ext>
                </a:extLst>
              </a:tr>
              <a:tr h="0">
                <a:tc>
                  <a:txBody>
                    <a:bodyPr/>
                    <a:lstStyle/>
                    <a:p>
                      <a:pPr>
                        <a:lnSpc>
                          <a:spcPct val="115000"/>
                        </a:lnSpc>
                        <a:spcBef>
                          <a:spcPts val="600"/>
                        </a:spcBef>
                        <a:spcAft>
                          <a:spcPts val="600"/>
                        </a:spcAft>
                        <a:tabLst>
                          <a:tab pos="1386840" algn="l"/>
                        </a:tabLst>
                      </a:pP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1.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Đó</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là</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một</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khung</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cảnh</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buổi</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chiều</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thu</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vô</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cùng</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lãng</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mạng</a:t>
                      </a:r>
                      <a:endParaRPr lang="vi-VN" sz="2800" b="0"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nSpc>
                          <a:spcPct val="115000"/>
                        </a:lnSpc>
                        <a:spcBef>
                          <a:spcPts val="600"/>
                        </a:spcBef>
                        <a:spcAft>
                          <a:spcPts val="600"/>
                        </a:spcAft>
                        <a:tabLst>
                          <a:tab pos="1386840" algn="l"/>
                        </a:tabLst>
                      </a:pPr>
                      <a:r>
                        <a:rPr lang="en-US" sz="2800" dirty="0">
                          <a:effectLst/>
                          <a:latin typeface="Times New Roman" panose="02020603050405020304" pitchFamily="18" charset="0"/>
                          <a:cs typeface="Times New Roman" panose="02020603050405020304" pitchFamily="18" charset="0"/>
                        </a:rPr>
                        <a:t> </a:t>
                      </a:r>
                      <a:endParaRPr lang="vi-V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Bef>
                          <a:spcPts val="600"/>
                        </a:spcBef>
                        <a:spcAft>
                          <a:spcPts val="600"/>
                        </a:spcAft>
                        <a:tabLst>
                          <a:tab pos="1386840" algn="l"/>
                        </a:tabLst>
                      </a:pPr>
                      <a:r>
                        <a:rPr lang="en-US" sz="2800" dirty="0">
                          <a:effectLst/>
                          <a:latin typeface="Times New Roman" panose="02020603050405020304" pitchFamily="18" charset="0"/>
                          <a:cs typeface="Times New Roman" panose="02020603050405020304" pitchFamily="18" charset="0"/>
                        </a:rPr>
                        <a:t> </a:t>
                      </a:r>
                      <a:endParaRPr lang="vi-V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6272936"/>
                  </a:ext>
                </a:extLst>
              </a:tr>
              <a:tr h="0">
                <a:tc>
                  <a:txBody>
                    <a:bodyPr/>
                    <a:lstStyle/>
                    <a:p>
                      <a:pPr>
                        <a:lnSpc>
                          <a:spcPct val="115000"/>
                        </a:lnSpc>
                        <a:spcBef>
                          <a:spcPts val="600"/>
                        </a:spcBef>
                        <a:spcAft>
                          <a:spcPts val="600"/>
                        </a:spcAft>
                        <a:tabLst>
                          <a:tab pos="1386840" algn="l"/>
                        </a:tabLst>
                      </a:pP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2.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Lượng</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mưa</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năm</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nay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kéo</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dài</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đã</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gây</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nhiều</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thiệt</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hại</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cho</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mùa</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màng</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a:t>
                      </a:r>
                      <a:endParaRPr lang="vi-VN" sz="2800" b="0"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nSpc>
                          <a:spcPct val="115000"/>
                        </a:lnSpc>
                        <a:spcBef>
                          <a:spcPts val="600"/>
                        </a:spcBef>
                        <a:spcAft>
                          <a:spcPts val="600"/>
                        </a:spcAft>
                        <a:tabLst>
                          <a:tab pos="1386840" algn="l"/>
                        </a:tabLst>
                      </a:pPr>
                      <a:r>
                        <a:rPr lang="en-US" sz="2800">
                          <a:effectLst/>
                          <a:latin typeface="Times New Roman" panose="02020603050405020304" pitchFamily="18" charset="0"/>
                          <a:cs typeface="Times New Roman" panose="02020603050405020304" pitchFamily="18" charset="0"/>
                        </a:rPr>
                        <a:t> </a:t>
                      </a:r>
                      <a:endParaRPr lang="vi-VN"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Bef>
                          <a:spcPts val="600"/>
                        </a:spcBef>
                        <a:spcAft>
                          <a:spcPts val="600"/>
                        </a:spcAft>
                        <a:tabLst>
                          <a:tab pos="1386840" algn="l"/>
                        </a:tabLst>
                      </a:pPr>
                      <a:r>
                        <a:rPr lang="en-US" sz="2800">
                          <a:effectLst/>
                          <a:latin typeface="Times New Roman" panose="02020603050405020304" pitchFamily="18" charset="0"/>
                          <a:cs typeface="Times New Roman" panose="02020603050405020304" pitchFamily="18" charset="0"/>
                        </a:rPr>
                        <a:t> </a:t>
                      </a:r>
                      <a:endParaRPr lang="vi-VN"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951727"/>
                  </a:ext>
                </a:extLst>
              </a:tr>
              <a:tr h="0">
                <a:tc>
                  <a:txBody>
                    <a:bodyPr/>
                    <a:lstStyle/>
                    <a:p>
                      <a:pPr>
                        <a:lnSpc>
                          <a:spcPct val="115000"/>
                        </a:lnSpc>
                        <a:spcBef>
                          <a:spcPts val="600"/>
                        </a:spcBef>
                        <a:spcAft>
                          <a:spcPts val="600"/>
                        </a:spcAft>
                        <a:tabLst>
                          <a:tab pos="1386840" algn="l"/>
                        </a:tabLst>
                      </a:pP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3.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Lớp</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trẻ</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chúng</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ta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là</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niềm</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hi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vọng</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đất</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nước</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Việt</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Nam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hàng</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ngàn</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năm</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văn</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hiến</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a:t>
                      </a:r>
                      <a:endParaRPr lang="vi-VN" sz="2800" b="0"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nSpc>
                          <a:spcPct val="115000"/>
                        </a:lnSpc>
                        <a:spcBef>
                          <a:spcPts val="600"/>
                        </a:spcBef>
                        <a:spcAft>
                          <a:spcPts val="600"/>
                        </a:spcAft>
                        <a:tabLst>
                          <a:tab pos="1386840" algn="l"/>
                        </a:tabLst>
                      </a:pPr>
                      <a:r>
                        <a:rPr lang="en-US" sz="2800">
                          <a:effectLst/>
                          <a:latin typeface="Times New Roman" panose="02020603050405020304" pitchFamily="18" charset="0"/>
                          <a:cs typeface="Times New Roman" panose="02020603050405020304" pitchFamily="18" charset="0"/>
                        </a:rPr>
                        <a:t> </a:t>
                      </a:r>
                      <a:endParaRPr lang="vi-VN"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Bef>
                          <a:spcPts val="600"/>
                        </a:spcBef>
                        <a:spcAft>
                          <a:spcPts val="600"/>
                        </a:spcAft>
                        <a:tabLst>
                          <a:tab pos="1386840" algn="l"/>
                        </a:tabLst>
                      </a:pPr>
                      <a:r>
                        <a:rPr lang="en-US" sz="2800">
                          <a:effectLst/>
                          <a:latin typeface="Times New Roman" panose="02020603050405020304" pitchFamily="18" charset="0"/>
                          <a:cs typeface="Times New Roman" panose="02020603050405020304" pitchFamily="18" charset="0"/>
                        </a:rPr>
                        <a:t> </a:t>
                      </a:r>
                      <a:endParaRPr lang="vi-VN"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12554940"/>
                  </a:ext>
                </a:extLst>
              </a:tr>
              <a:tr h="0">
                <a:tc>
                  <a:txBody>
                    <a:bodyPr/>
                    <a:lstStyle/>
                    <a:p>
                      <a:pPr>
                        <a:lnSpc>
                          <a:spcPct val="115000"/>
                        </a:lnSpc>
                        <a:spcBef>
                          <a:spcPts val="600"/>
                        </a:spcBef>
                        <a:spcAft>
                          <a:spcPts val="600"/>
                        </a:spcAft>
                      </a:pP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4.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Bài</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hát</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nói</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Hương</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Sơn</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phong</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cảnh</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(Chu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Mạnh</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Trinh)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đã</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vẽ</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nên</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bức</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tranh</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cảnh</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sắc</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thiên</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nhiên</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hết</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sức</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là</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tươi</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đẹp</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a:t>
                      </a:r>
                      <a:endParaRPr lang="vi-VN" sz="2800" b="0"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nSpc>
                          <a:spcPct val="115000"/>
                        </a:lnSpc>
                        <a:spcBef>
                          <a:spcPts val="600"/>
                        </a:spcBef>
                        <a:spcAft>
                          <a:spcPts val="600"/>
                        </a:spcAft>
                        <a:tabLst>
                          <a:tab pos="1386840" algn="l"/>
                        </a:tabLst>
                      </a:pPr>
                      <a:r>
                        <a:rPr lang="en-US" sz="2800">
                          <a:effectLst/>
                          <a:latin typeface="Times New Roman" panose="02020603050405020304" pitchFamily="18" charset="0"/>
                          <a:cs typeface="Times New Roman" panose="02020603050405020304" pitchFamily="18" charset="0"/>
                        </a:rPr>
                        <a:t> </a:t>
                      </a:r>
                      <a:endParaRPr lang="vi-VN"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Bef>
                          <a:spcPts val="600"/>
                        </a:spcBef>
                        <a:spcAft>
                          <a:spcPts val="600"/>
                        </a:spcAft>
                        <a:tabLst>
                          <a:tab pos="1386840" algn="l"/>
                        </a:tabLst>
                      </a:pPr>
                      <a:r>
                        <a:rPr lang="en-US" sz="2800">
                          <a:effectLst/>
                          <a:latin typeface="Times New Roman" panose="02020603050405020304" pitchFamily="18" charset="0"/>
                          <a:cs typeface="Times New Roman" panose="02020603050405020304" pitchFamily="18" charset="0"/>
                        </a:rPr>
                        <a:t> </a:t>
                      </a:r>
                      <a:endParaRPr lang="vi-VN"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2829684"/>
                  </a:ext>
                </a:extLst>
              </a:tr>
              <a:tr h="0">
                <a:tc>
                  <a:txBody>
                    <a:bodyPr/>
                    <a:lstStyle/>
                    <a:p>
                      <a:pPr>
                        <a:lnSpc>
                          <a:spcPct val="115000"/>
                        </a:lnSpc>
                        <a:spcBef>
                          <a:spcPts val="600"/>
                        </a:spcBef>
                        <a:spcAft>
                          <a:spcPts val="600"/>
                        </a:spcAft>
                        <a:tabLst>
                          <a:tab pos="1386840" algn="l"/>
                        </a:tabLst>
                      </a:pP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5.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Truyện</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thần</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thoại</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có</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rất</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nhiều</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yếu</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tố</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tưởng</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tượng</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kì</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thú</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nên</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em</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rất</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thích</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đọc</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truyện</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thần</a:t>
                      </a:r>
                      <a:r>
                        <a:rPr lang="en-US" sz="2800" b="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6">
                              <a:lumMod val="50000"/>
                            </a:schemeClr>
                          </a:solidFill>
                          <a:effectLst/>
                          <a:latin typeface="Times New Roman" panose="02020603050405020304" pitchFamily="18" charset="0"/>
                          <a:cs typeface="Times New Roman" panose="02020603050405020304" pitchFamily="18" charset="0"/>
                        </a:rPr>
                        <a:t>thoại</a:t>
                      </a:r>
                      <a:endParaRPr lang="vi-VN" sz="2800" b="0"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nSpc>
                          <a:spcPct val="115000"/>
                        </a:lnSpc>
                        <a:spcBef>
                          <a:spcPts val="600"/>
                        </a:spcBef>
                        <a:spcAft>
                          <a:spcPts val="600"/>
                        </a:spcAft>
                        <a:tabLst>
                          <a:tab pos="1386840" algn="l"/>
                        </a:tabLst>
                      </a:pPr>
                      <a:r>
                        <a:rPr lang="en-US" sz="2800">
                          <a:effectLst/>
                          <a:latin typeface="Times New Roman" panose="02020603050405020304" pitchFamily="18" charset="0"/>
                          <a:cs typeface="Times New Roman" panose="02020603050405020304" pitchFamily="18" charset="0"/>
                        </a:rPr>
                        <a:t> </a:t>
                      </a:r>
                      <a:endParaRPr lang="vi-VN"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Bef>
                          <a:spcPts val="600"/>
                        </a:spcBef>
                        <a:spcAft>
                          <a:spcPts val="600"/>
                        </a:spcAft>
                        <a:tabLst>
                          <a:tab pos="1386840" algn="l"/>
                        </a:tabLst>
                      </a:pPr>
                      <a:r>
                        <a:rPr lang="en-US" sz="2800" dirty="0">
                          <a:effectLst/>
                          <a:latin typeface="Times New Roman" panose="02020603050405020304" pitchFamily="18" charset="0"/>
                          <a:cs typeface="Times New Roman" panose="02020603050405020304" pitchFamily="18" charset="0"/>
                        </a:rPr>
                        <a:t> </a:t>
                      </a:r>
                      <a:endParaRPr lang="vi-V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5563506"/>
                  </a:ext>
                </a:extLst>
              </a:tr>
            </a:tbl>
          </a:graphicData>
        </a:graphic>
      </p:graphicFrame>
    </p:spTree>
    <p:extLst>
      <p:ext uri="{BB962C8B-B14F-4D97-AF65-F5344CB8AC3E}">
        <p14:creationId xmlns:p14="http://schemas.microsoft.com/office/powerpoint/2010/main" val="158833568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down)">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59883" y="96253"/>
            <a:ext cx="6631806" cy="64489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b="1">
                <a:solidFill>
                  <a:srgbClr val="0070C0"/>
                </a:solidFill>
                <a:latin typeface="Times New Roman" panose="02020603050405020304" pitchFamily="18" charset="0"/>
                <a:cs typeface="Times New Roman" panose="02020603050405020304" pitchFamily="18" charset="0"/>
              </a:rPr>
              <a:t>I. Lý thuyết về tri thức tiếng Việt</a:t>
            </a:r>
            <a:endParaRPr lang="vi-VN" sz="3200">
              <a:solidFill>
                <a:srgbClr val="0070C0"/>
              </a:solidFill>
              <a:latin typeface="Times New Roman" panose="02020603050405020304" pitchFamily="18" charset="0"/>
              <a:cs typeface="Times New Roman" panose="02020603050405020304" pitchFamily="18" charset="0"/>
            </a:endParaRPr>
          </a:p>
        </p:txBody>
      </p:sp>
      <p:sp>
        <p:nvSpPr>
          <p:cNvPr id="3" name="Flowchart: Delay 2"/>
          <p:cNvSpPr/>
          <p:nvPr/>
        </p:nvSpPr>
        <p:spPr>
          <a:xfrm>
            <a:off x="416561" y="1560980"/>
            <a:ext cx="3414032" cy="3388092"/>
          </a:xfrm>
          <a:prstGeom prst="flowChartDelay">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latin typeface="Times New Roman" panose="02020603050405020304" pitchFamily="18" charset="0"/>
                <a:cs typeface="Times New Roman" panose="02020603050405020304" pitchFamily="18" charset="0"/>
              </a:rPr>
              <a:t>T</a:t>
            </a:r>
            <a:r>
              <a:rPr lang="vi-VN" sz="3200" dirty="0">
                <a:latin typeface="Times New Roman" panose="02020603050405020304" pitchFamily="18" charset="0"/>
                <a:cs typeface="Times New Roman" panose="02020603050405020304" pitchFamily="18" charset="0"/>
              </a:rPr>
              <a:t>hảo luận và hoàn thành Phiếu học tập 01 trong 05 phút.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0592" y="1560980"/>
            <a:ext cx="3061097" cy="2890672"/>
          </a:xfrm>
          <a:prstGeom prst="rect">
            <a:avLst/>
          </a:prstGeom>
        </p:spPr>
      </p:pic>
      <p:sp>
        <p:nvSpPr>
          <p:cNvPr id="5" name="Flowchart: Delay 4"/>
          <p:cNvSpPr/>
          <p:nvPr/>
        </p:nvSpPr>
        <p:spPr>
          <a:xfrm>
            <a:off x="6994689" y="1574276"/>
            <a:ext cx="4939645" cy="3374796"/>
          </a:xfrm>
          <a:prstGeom prst="flowChartDelay">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vi-VN" sz="3200">
                <a:latin typeface="Times New Roman" panose="02020603050405020304" pitchFamily="18" charset="0"/>
                <a:cs typeface="Times New Roman" panose="02020603050405020304" pitchFamily="18" charset="0"/>
              </a:rPr>
              <a:t>Qua phân tích các ví dụ, dựa vào phần Tri thức Ngữ văn (trang 64), em hãy khái quát những lỗi hay gặp khi sử dụng từ.</a:t>
            </a:r>
          </a:p>
        </p:txBody>
      </p:sp>
    </p:spTree>
    <p:extLst>
      <p:ext uri="{BB962C8B-B14F-4D97-AF65-F5344CB8AC3E}">
        <p14:creationId xmlns:p14="http://schemas.microsoft.com/office/powerpoint/2010/main" val="250833879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arn(inVertical)">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down)">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Terminator 3"/>
          <p:cNvSpPr/>
          <p:nvPr/>
        </p:nvSpPr>
        <p:spPr>
          <a:xfrm>
            <a:off x="1272618" y="36921"/>
            <a:ext cx="8465270" cy="631597"/>
          </a:xfrm>
          <a:prstGeom prst="flowChartTermina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b="1" dirty="0">
                <a:latin typeface="Times New Roman" panose="02020603050405020304" pitchFamily="18" charset="0"/>
                <a:cs typeface="Times New Roman" panose="02020603050405020304" pitchFamily="18" charset="0"/>
              </a:rPr>
              <a:t>Một số lỗi dùng từ hay gặp và cách sửa</a:t>
            </a:r>
            <a:endParaRPr lang="vi-VN" sz="3200" dirty="0">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680928947"/>
              </p:ext>
            </p:extLst>
          </p:nvPr>
        </p:nvGraphicFramePr>
        <p:xfrm>
          <a:off x="160256" y="839796"/>
          <a:ext cx="11887199" cy="3873039"/>
        </p:xfrm>
        <a:graphic>
          <a:graphicData uri="http://schemas.openxmlformats.org/drawingml/2006/table">
            <a:tbl>
              <a:tblPr firstRow="1" firstCol="1" bandRow="1">
                <a:tableStyleId>{5C22544A-7EE6-4342-B048-85BDC9FD1C3A}</a:tableStyleId>
              </a:tblPr>
              <a:tblGrid>
                <a:gridCol w="5146004">
                  <a:extLst>
                    <a:ext uri="{9D8B030D-6E8A-4147-A177-3AD203B41FA5}">
                      <a16:colId xmlns:a16="http://schemas.microsoft.com/office/drawing/2014/main" val="2597421288"/>
                    </a:ext>
                  </a:extLst>
                </a:gridCol>
                <a:gridCol w="6741195">
                  <a:extLst>
                    <a:ext uri="{9D8B030D-6E8A-4147-A177-3AD203B41FA5}">
                      <a16:colId xmlns:a16="http://schemas.microsoft.com/office/drawing/2014/main" val="3477470049"/>
                    </a:ext>
                  </a:extLst>
                </a:gridCol>
              </a:tblGrid>
              <a:tr h="165213">
                <a:tc>
                  <a:txBody>
                    <a:bodyPr/>
                    <a:lstStyle/>
                    <a:p>
                      <a:pPr algn="ctr">
                        <a:lnSpc>
                          <a:spcPct val="115000"/>
                        </a:lnSpc>
                        <a:spcBef>
                          <a:spcPts val="600"/>
                        </a:spcBef>
                        <a:spcAft>
                          <a:spcPts val="600"/>
                        </a:spcAft>
                      </a:pPr>
                      <a:r>
                        <a:rPr lang="en-US" sz="2800" dirty="0" err="1">
                          <a:solidFill>
                            <a:srgbClr val="00B050"/>
                          </a:solidFill>
                          <a:effectLst/>
                          <a:latin typeface="Times New Roman" panose="02020603050405020304" pitchFamily="18" charset="0"/>
                          <a:cs typeface="Times New Roman" panose="02020603050405020304" pitchFamily="18" charset="0"/>
                        </a:rPr>
                        <a:t>Lỗi</a:t>
                      </a:r>
                      <a:r>
                        <a:rPr lang="en-US" sz="2800" dirty="0">
                          <a:solidFill>
                            <a:srgbClr val="00B050"/>
                          </a:solidFill>
                          <a:effectLst/>
                          <a:latin typeface="Times New Roman" panose="02020603050405020304" pitchFamily="18" charset="0"/>
                          <a:cs typeface="Times New Roman" panose="02020603050405020304" pitchFamily="18" charset="0"/>
                        </a:rPr>
                        <a:t> </a:t>
                      </a:r>
                      <a:r>
                        <a:rPr lang="en-US" sz="2800" dirty="0" err="1">
                          <a:solidFill>
                            <a:srgbClr val="00B050"/>
                          </a:solidFill>
                          <a:effectLst/>
                          <a:latin typeface="Times New Roman" panose="02020603050405020304" pitchFamily="18" charset="0"/>
                          <a:cs typeface="Times New Roman" panose="02020603050405020304" pitchFamily="18" charset="0"/>
                        </a:rPr>
                        <a:t>dùng</a:t>
                      </a:r>
                      <a:r>
                        <a:rPr lang="en-US" sz="2800" dirty="0">
                          <a:solidFill>
                            <a:srgbClr val="00B050"/>
                          </a:solidFill>
                          <a:effectLst/>
                          <a:latin typeface="Times New Roman" panose="02020603050405020304" pitchFamily="18" charset="0"/>
                          <a:cs typeface="Times New Roman" panose="02020603050405020304" pitchFamily="18" charset="0"/>
                        </a:rPr>
                        <a:t> </a:t>
                      </a:r>
                      <a:r>
                        <a:rPr lang="en-US" sz="2800" dirty="0" err="1">
                          <a:solidFill>
                            <a:srgbClr val="00B050"/>
                          </a:solidFill>
                          <a:effectLst/>
                          <a:latin typeface="Times New Roman" panose="02020603050405020304" pitchFamily="18" charset="0"/>
                          <a:cs typeface="Times New Roman" panose="02020603050405020304" pitchFamily="18" charset="0"/>
                        </a:rPr>
                        <a:t>từ</a:t>
                      </a:r>
                      <a:endParaRPr lang="vi-VN" sz="280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30" marR="497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Bef>
                          <a:spcPts val="600"/>
                        </a:spcBef>
                        <a:spcAft>
                          <a:spcPts val="600"/>
                        </a:spcAft>
                      </a:pPr>
                      <a:r>
                        <a:rPr lang="en-US" sz="2800" dirty="0" err="1">
                          <a:solidFill>
                            <a:srgbClr val="00B050"/>
                          </a:solidFill>
                          <a:effectLst/>
                          <a:latin typeface="Times New Roman" panose="02020603050405020304" pitchFamily="18" charset="0"/>
                          <a:cs typeface="Times New Roman" panose="02020603050405020304" pitchFamily="18" charset="0"/>
                        </a:rPr>
                        <a:t>Cách</a:t>
                      </a:r>
                      <a:r>
                        <a:rPr lang="en-US" sz="2800" dirty="0">
                          <a:solidFill>
                            <a:srgbClr val="00B050"/>
                          </a:solidFill>
                          <a:effectLst/>
                          <a:latin typeface="Times New Roman" panose="02020603050405020304" pitchFamily="18" charset="0"/>
                          <a:cs typeface="Times New Roman" panose="02020603050405020304" pitchFamily="18" charset="0"/>
                        </a:rPr>
                        <a:t> </a:t>
                      </a:r>
                      <a:r>
                        <a:rPr lang="en-US" sz="2800" dirty="0" err="1">
                          <a:solidFill>
                            <a:srgbClr val="00B050"/>
                          </a:solidFill>
                          <a:effectLst/>
                          <a:latin typeface="Times New Roman" panose="02020603050405020304" pitchFamily="18" charset="0"/>
                          <a:cs typeface="Times New Roman" panose="02020603050405020304" pitchFamily="18" charset="0"/>
                        </a:rPr>
                        <a:t>sửa</a:t>
                      </a:r>
                      <a:endParaRPr lang="vi-VN" sz="280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30" marR="497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868859721"/>
                  </a:ext>
                </a:extLst>
              </a:tr>
              <a:tr h="936574">
                <a:tc>
                  <a:txBody>
                    <a:bodyPr/>
                    <a:lstStyle/>
                    <a:p>
                      <a:pPr marL="342900" lvl="0" indent="-342900">
                        <a:lnSpc>
                          <a:spcPct val="115000"/>
                        </a:lnSpc>
                        <a:spcBef>
                          <a:spcPts val="600"/>
                        </a:spcBef>
                        <a:spcAft>
                          <a:spcPts val="600"/>
                        </a:spcAft>
                        <a:buSzPts val="1400"/>
                        <a:buFont typeface="Times New Roman" panose="02020603050405020304" pitchFamily="18" charset="0"/>
                        <a:buChar char="-"/>
                      </a:pPr>
                      <a:r>
                        <a:rPr lang="en-US" sz="2800" b="0" dirty="0" err="1">
                          <a:solidFill>
                            <a:srgbClr val="002060"/>
                          </a:solidFill>
                          <a:effectLst/>
                          <a:latin typeface="Times New Roman" panose="02020603050405020304" pitchFamily="18" charset="0"/>
                          <a:cs typeface="Times New Roman" panose="02020603050405020304" pitchFamily="18" charset="0"/>
                        </a:rPr>
                        <a:t>Lỗi</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lặp</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từ</a:t>
                      </a:r>
                      <a:endParaRPr lang="vi-VN" sz="2800" b="0" dirty="0">
                        <a:solidFill>
                          <a:srgbClr val="002060"/>
                        </a:solidFill>
                        <a:effectLst/>
                        <a:latin typeface="Times New Roman" panose="02020603050405020304" pitchFamily="18" charset="0"/>
                        <a:cs typeface="Times New Roman" panose="02020603050405020304" pitchFamily="18" charset="0"/>
                      </a:endParaRPr>
                    </a:p>
                    <a:p>
                      <a:pPr>
                        <a:lnSpc>
                          <a:spcPct val="115000"/>
                        </a:lnSpc>
                        <a:spcBef>
                          <a:spcPts val="600"/>
                        </a:spcBef>
                        <a:spcAft>
                          <a:spcPts val="600"/>
                        </a:spcAft>
                      </a:pPr>
                      <a:endParaRPr lang="vi-VN" sz="2800" b="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30" marR="497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nSpc>
                          <a:spcPct val="115000"/>
                        </a:lnSpc>
                        <a:spcBef>
                          <a:spcPts val="600"/>
                        </a:spcBef>
                        <a:spcAft>
                          <a:spcPts val="600"/>
                        </a:spcAft>
                      </a:pPr>
                      <a:r>
                        <a:rPr lang="en-US" sz="2800" dirty="0" err="1">
                          <a:solidFill>
                            <a:srgbClr val="0070C0"/>
                          </a:solidFill>
                          <a:effectLst/>
                          <a:latin typeface="Times New Roman" panose="02020603050405020304" pitchFamily="18" charset="0"/>
                          <a:cs typeface="Times New Roman" panose="02020603050405020304" pitchFamily="18" charset="0"/>
                        </a:rPr>
                        <a:t>Lược</a:t>
                      </a:r>
                      <a:r>
                        <a:rPr lang="en-US" sz="2800" dirty="0">
                          <a:solidFill>
                            <a:srgbClr val="0070C0"/>
                          </a:solidFill>
                          <a:effectLst/>
                          <a:latin typeface="Times New Roman" panose="02020603050405020304" pitchFamily="18" charset="0"/>
                          <a:cs typeface="Times New Roman" panose="02020603050405020304" pitchFamily="18" charset="0"/>
                        </a:rPr>
                        <a:t> </a:t>
                      </a:r>
                      <a:r>
                        <a:rPr lang="en-US" sz="2800" dirty="0" err="1">
                          <a:solidFill>
                            <a:srgbClr val="0070C0"/>
                          </a:solidFill>
                          <a:effectLst/>
                          <a:latin typeface="Times New Roman" panose="02020603050405020304" pitchFamily="18" charset="0"/>
                          <a:cs typeface="Times New Roman" panose="02020603050405020304" pitchFamily="18" charset="0"/>
                        </a:rPr>
                        <a:t>bỏ</a:t>
                      </a:r>
                      <a:r>
                        <a:rPr lang="en-US" sz="2800" dirty="0">
                          <a:solidFill>
                            <a:srgbClr val="0070C0"/>
                          </a:solidFill>
                          <a:effectLst/>
                          <a:latin typeface="Times New Roman" panose="02020603050405020304" pitchFamily="18" charset="0"/>
                          <a:cs typeface="Times New Roman" panose="02020603050405020304" pitchFamily="18" charset="0"/>
                        </a:rPr>
                        <a:t> </a:t>
                      </a:r>
                      <a:r>
                        <a:rPr lang="en-US" sz="2800" dirty="0" err="1">
                          <a:solidFill>
                            <a:srgbClr val="0070C0"/>
                          </a:solidFill>
                          <a:effectLst/>
                          <a:latin typeface="Times New Roman" panose="02020603050405020304" pitchFamily="18" charset="0"/>
                          <a:cs typeface="Times New Roman" panose="02020603050405020304" pitchFamily="18" charset="0"/>
                        </a:rPr>
                        <a:t>hoặc</a:t>
                      </a:r>
                      <a:r>
                        <a:rPr lang="en-US" sz="2800" dirty="0">
                          <a:solidFill>
                            <a:srgbClr val="0070C0"/>
                          </a:solidFill>
                          <a:effectLst/>
                          <a:latin typeface="Times New Roman" panose="02020603050405020304" pitchFamily="18" charset="0"/>
                          <a:cs typeface="Times New Roman" panose="02020603050405020304" pitchFamily="18" charset="0"/>
                        </a:rPr>
                        <a:t> </a:t>
                      </a:r>
                      <a:r>
                        <a:rPr lang="en-US" sz="2800" dirty="0" err="1">
                          <a:solidFill>
                            <a:srgbClr val="0070C0"/>
                          </a:solidFill>
                          <a:effectLst/>
                          <a:latin typeface="Times New Roman" panose="02020603050405020304" pitchFamily="18" charset="0"/>
                          <a:cs typeface="Times New Roman" panose="02020603050405020304" pitchFamily="18" charset="0"/>
                        </a:rPr>
                        <a:t>thay</a:t>
                      </a:r>
                      <a:r>
                        <a:rPr lang="en-US" sz="2800" dirty="0">
                          <a:solidFill>
                            <a:srgbClr val="0070C0"/>
                          </a:solidFill>
                          <a:effectLst/>
                          <a:latin typeface="Times New Roman" panose="02020603050405020304" pitchFamily="18" charset="0"/>
                          <a:cs typeface="Times New Roman" panose="02020603050405020304" pitchFamily="18" charset="0"/>
                        </a:rPr>
                        <a:t> </a:t>
                      </a:r>
                      <a:r>
                        <a:rPr lang="en-US" sz="2800" dirty="0" err="1">
                          <a:solidFill>
                            <a:srgbClr val="0070C0"/>
                          </a:solidFill>
                          <a:effectLst/>
                          <a:latin typeface="Times New Roman" panose="02020603050405020304" pitchFamily="18" charset="0"/>
                          <a:cs typeface="Times New Roman" panose="02020603050405020304" pitchFamily="18" charset="0"/>
                        </a:rPr>
                        <a:t>thế</a:t>
                      </a:r>
                      <a:r>
                        <a:rPr lang="en-US" sz="2800" dirty="0">
                          <a:solidFill>
                            <a:srgbClr val="0070C0"/>
                          </a:solidFill>
                          <a:effectLst/>
                          <a:latin typeface="Times New Roman" panose="02020603050405020304" pitchFamily="18" charset="0"/>
                          <a:cs typeface="Times New Roman" panose="02020603050405020304" pitchFamily="18" charset="0"/>
                        </a:rPr>
                        <a:t> </a:t>
                      </a:r>
                      <a:r>
                        <a:rPr lang="en-US" sz="2800" dirty="0" err="1">
                          <a:solidFill>
                            <a:srgbClr val="0070C0"/>
                          </a:solidFill>
                          <a:effectLst/>
                          <a:latin typeface="Times New Roman" panose="02020603050405020304" pitchFamily="18" charset="0"/>
                          <a:cs typeface="Times New Roman" panose="02020603050405020304" pitchFamily="18" charset="0"/>
                        </a:rPr>
                        <a:t>từ</a:t>
                      </a:r>
                      <a:r>
                        <a:rPr lang="en-US" sz="2800" dirty="0">
                          <a:solidFill>
                            <a:srgbClr val="0070C0"/>
                          </a:solidFill>
                          <a:effectLst/>
                          <a:latin typeface="Times New Roman" panose="02020603050405020304" pitchFamily="18" charset="0"/>
                          <a:cs typeface="Times New Roman" panose="02020603050405020304" pitchFamily="18" charset="0"/>
                        </a:rPr>
                        <a:t> </a:t>
                      </a:r>
                      <a:r>
                        <a:rPr lang="en-US" sz="2800" dirty="0" err="1">
                          <a:solidFill>
                            <a:srgbClr val="0070C0"/>
                          </a:solidFill>
                          <a:effectLst/>
                          <a:latin typeface="Times New Roman" panose="02020603050405020304" pitchFamily="18" charset="0"/>
                          <a:cs typeface="Times New Roman" panose="02020603050405020304" pitchFamily="18" charset="0"/>
                        </a:rPr>
                        <a:t>ngữ</a:t>
                      </a:r>
                      <a:r>
                        <a:rPr lang="en-US" sz="2800" dirty="0">
                          <a:solidFill>
                            <a:srgbClr val="0070C0"/>
                          </a:solidFill>
                          <a:effectLst/>
                          <a:latin typeface="Times New Roman" panose="02020603050405020304" pitchFamily="18" charset="0"/>
                          <a:cs typeface="Times New Roman" panose="02020603050405020304" pitchFamily="18" charset="0"/>
                        </a:rPr>
                        <a:t> </a:t>
                      </a:r>
                      <a:r>
                        <a:rPr lang="en-US" sz="2800" dirty="0" err="1">
                          <a:solidFill>
                            <a:srgbClr val="0070C0"/>
                          </a:solidFill>
                          <a:effectLst/>
                          <a:latin typeface="Times New Roman" panose="02020603050405020304" pitchFamily="18" charset="0"/>
                          <a:cs typeface="Times New Roman" panose="02020603050405020304" pitchFamily="18" charset="0"/>
                        </a:rPr>
                        <a:t>bị</a:t>
                      </a:r>
                      <a:r>
                        <a:rPr lang="en-US" sz="2800" dirty="0">
                          <a:solidFill>
                            <a:srgbClr val="0070C0"/>
                          </a:solidFill>
                          <a:effectLst/>
                          <a:latin typeface="Times New Roman" panose="02020603050405020304" pitchFamily="18" charset="0"/>
                          <a:cs typeface="Times New Roman" panose="02020603050405020304" pitchFamily="18" charset="0"/>
                        </a:rPr>
                        <a:t> </a:t>
                      </a:r>
                      <a:r>
                        <a:rPr lang="en-US" sz="2800" dirty="0" err="1">
                          <a:solidFill>
                            <a:srgbClr val="0070C0"/>
                          </a:solidFill>
                          <a:effectLst/>
                          <a:latin typeface="Times New Roman" panose="02020603050405020304" pitchFamily="18" charset="0"/>
                          <a:cs typeface="Times New Roman" panose="02020603050405020304" pitchFamily="18" charset="0"/>
                        </a:rPr>
                        <a:t>lặp</a:t>
                      </a:r>
                      <a:r>
                        <a:rPr lang="en-US" sz="2800" dirty="0">
                          <a:solidFill>
                            <a:srgbClr val="0070C0"/>
                          </a:solidFill>
                          <a:effectLst/>
                          <a:latin typeface="Times New Roman" panose="02020603050405020304" pitchFamily="18" charset="0"/>
                          <a:cs typeface="Times New Roman" panose="02020603050405020304" pitchFamily="18" charset="0"/>
                        </a:rPr>
                        <a:t> </a:t>
                      </a:r>
                      <a:r>
                        <a:rPr lang="en-US" sz="2800" dirty="0" err="1">
                          <a:solidFill>
                            <a:srgbClr val="0070C0"/>
                          </a:solidFill>
                          <a:effectLst/>
                          <a:latin typeface="Times New Roman" panose="02020603050405020304" pitchFamily="18" charset="0"/>
                          <a:cs typeface="Times New Roman" panose="02020603050405020304" pitchFamily="18" charset="0"/>
                        </a:rPr>
                        <a:t>bằng</a:t>
                      </a:r>
                      <a:r>
                        <a:rPr lang="en-US" sz="2800" dirty="0">
                          <a:solidFill>
                            <a:srgbClr val="0070C0"/>
                          </a:solidFill>
                          <a:effectLst/>
                          <a:latin typeface="Times New Roman" panose="02020603050405020304" pitchFamily="18" charset="0"/>
                          <a:cs typeface="Times New Roman" panose="02020603050405020304" pitchFamily="18" charset="0"/>
                        </a:rPr>
                        <a:t> </a:t>
                      </a:r>
                      <a:r>
                        <a:rPr lang="en-US" sz="2800" dirty="0" err="1">
                          <a:solidFill>
                            <a:srgbClr val="0070C0"/>
                          </a:solidFill>
                          <a:effectLst/>
                          <a:latin typeface="Times New Roman" panose="02020603050405020304" pitchFamily="18" charset="0"/>
                          <a:cs typeface="Times New Roman" panose="02020603050405020304" pitchFamily="18" charset="0"/>
                        </a:rPr>
                        <a:t>từ</a:t>
                      </a:r>
                      <a:r>
                        <a:rPr lang="en-US" sz="2800" dirty="0">
                          <a:solidFill>
                            <a:srgbClr val="0070C0"/>
                          </a:solidFill>
                          <a:effectLst/>
                          <a:latin typeface="Times New Roman" panose="02020603050405020304" pitchFamily="18" charset="0"/>
                          <a:cs typeface="Times New Roman" panose="02020603050405020304" pitchFamily="18" charset="0"/>
                        </a:rPr>
                        <a:t> </a:t>
                      </a:r>
                      <a:r>
                        <a:rPr lang="en-US" sz="2800" dirty="0" err="1">
                          <a:solidFill>
                            <a:srgbClr val="0070C0"/>
                          </a:solidFill>
                          <a:effectLst/>
                          <a:latin typeface="Times New Roman" panose="02020603050405020304" pitchFamily="18" charset="0"/>
                          <a:cs typeface="Times New Roman" panose="02020603050405020304" pitchFamily="18" charset="0"/>
                        </a:rPr>
                        <a:t>ngữ</a:t>
                      </a:r>
                      <a:r>
                        <a:rPr lang="en-US" sz="2800" dirty="0">
                          <a:solidFill>
                            <a:srgbClr val="0070C0"/>
                          </a:solidFill>
                          <a:effectLst/>
                          <a:latin typeface="Times New Roman" panose="02020603050405020304" pitchFamily="18" charset="0"/>
                          <a:cs typeface="Times New Roman" panose="02020603050405020304" pitchFamily="18" charset="0"/>
                        </a:rPr>
                        <a:t> </a:t>
                      </a:r>
                      <a:r>
                        <a:rPr lang="en-US" sz="2800" dirty="0" err="1">
                          <a:solidFill>
                            <a:srgbClr val="0070C0"/>
                          </a:solidFill>
                          <a:effectLst/>
                          <a:latin typeface="Times New Roman" panose="02020603050405020304" pitchFamily="18" charset="0"/>
                          <a:cs typeface="Times New Roman" panose="02020603050405020304" pitchFamily="18" charset="0"/>
                        </a:rPr>
                        <a:t>khác</a:t>
                      </a:r>
                      <a:endParaRPr lang="vi-VN" sz="28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30" marR="497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1872974"/>
                  </a:ext>
                </a:extLst>
              </a:tr>
              <a:tr h="660851">
                <a:tc>
                  <a:txBody>
                    <a:bodyPr/>
                    <a:lstStyle/>
                    <a:p>
                      <a:pPr marL="342900" lvl="0" indent="-342900">
                        <a:lnSpc>
                          <a:spcPct val="115000"/>
                        </a:lnSpc>
                        <a:spcBef>
                          <a:spcPts val="600"/>
                        </a:spcBef>
                        <a:spcAft>
                          <a:spcPts val="600"/>
                        </a:spcAft>
                        <a:buSzPts val="1400"/>
                        <a:buFont typeface="Times New Roman" panose="02020603050405020304" pitchFamily="18" charset="0"/>
                        <a:buChar char="-"/>
                      </a:pPr>
                      <a:r>
                        <a:rPr lang="en-US" sz="2800" b="0" dirty="0" err="1">
                          <a:solidFill>
                            <a:srgbClr val="002060"/>
                          </a:solidFill>
                          <a:effectLst/>
                          <a:latin typeface="Times New Roman" panose="02020603050405020304" pitchFamily="18" charset="0"/>
                          <a:cs typeface="Times New Roman" panose="02020603050405020304" pitchFamily="18" charset="0"/>
                        </a:rPr>
                        <a:t>Lỗi</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dùng</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từ</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không</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đúng</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hình</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thức</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ngữ</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âm</a:t>
                      </a:r>
                      <a:endParaRPr lang="vi-VN" sz="2800" b="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30" marR="497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nSpc>
                          <a:spcPct val="115000"/>
                        </a:lnSpc>
                        <a:spcBef>
                          <a:spcPts val="600"/>
                        </a:spcBef>
                        <a:spcAft>
                          <a:spcPts val="600"/>
                        </a:spcAft>
                      </a:pPr>
                      <a:r>
                        <a:rPr lang="en-US" sz="2800" dirty="0" err="1">
                          <a:solidFill>
                            <a:srgbClr val="0070C0"/>
                          </a:solidFill>
                          <a:effectLst/>
                          <a:latin typeface="Times New Roman" panose="02020603050405020304" pitchFamily="18" charset="0"/>
                          <a:cs typeface="Times New Roman" panose="02020603050405020304" pitchFamily="18" charset="0"/>
                        </a:rPr>
                        <a:t>Sửa</a:t>
                      </a:r>
                      <a:r>
                        <a:rPr lang="en-US" sz="2800" dirty="0">
                          <a:solidFill>
                            <a:srgbClr val="0070C0"/>
                          </a:solidFill>
                          <a:effectLst/>
                          <a:latin typeface="Times New Roman" panose="02020603050405020304" pitchFamily="18" charset="0"/>
                          <a:cs typeface="Times New Roman" panose="02020603050405020304" pitchFamily="18" charset="0"/>
                        </a:rPr>
                        <a:t> </a:t>
                      </a:r>
                      <a:r>
                        <a:rPr lang="en-US" sz="2800" dirty="0" err="1">
                          <a:solidFill>
                            <a:srgbClr val="0070C0"/>
                          </a:solidFill>
                          <a:effectLst/>
                          <a:latin typeface="Times New Roman" panose="02020603050405020304" pitchFamily="18" charset="0"/>
                          <a:cs typeface="Times New Roman" panose="02020603050405020304" pitchFamily="18" charset="0"/>
                        </a:rPr>
                        <a:t>lại</a:t>
                      </a:r>
                      <a:r>
                        <a:rPr lang="en-US" sz="2800" dirty="0">
                          <a:solidFill>
                            <a:srgbClr val="0070C0"/>
                          </a:solidFill>
                          <a:effectLst/>
                          <a:latin typeface="Times New Roman" panose="02020603050405020304" pitchFamily="18" charset="0"/>
                          <a:cs typeface="Times New Roman" panose="02020603050405020304" pitchFamily="18" charset="0"/>
                        </a:rPr>
                        <a:t> </a:t>
                      </a:r>
                      <a:r>
                        <a:rPr lang="en-US" sz="2800" dirty="0" err="1">
                          <a:solidFill>
                            <a:srgbClr val="0070C0"/>
                          </a:solidFill>
                          <a:effectLst/>
                          <a:latin typeface="Times New Roman" panose="02020603050405020304" pitchFamily="18" charset="0"/>
                          <a:cs typeface="Times New Roman" panose="02020603050405020304" pitchFamily="18" charset="0"/>
                        </a:rPr>
                        <a:t>từ</a:t>
                      </a:r>
                      <a:r>
                        <a:rPr lang="en-US" sz="2800" dirty="0">
                          <a:solidFill>
                            <a:srgbClr val="0070C0"/>
                          </a:solidFill>
                          <a:effectLst/>
                          <a:latin typeface="Times New Roman" panose="02020603050405020304" pitchFamily="18" charset="0"/>
                          <a:cs typeface="Times New Roman" panose="02020603050405020304" pitchFamily="18" charset="0"/>
                        </a:rPr>
                        <a:t> </a:t>
                      </a:r>
                      <a:r>
                        <a:rPr lang="en-US" sz="2800" dirty="0" err="1">
                          <a:solidFill>
                            <a:srgbClr val="0070C0"/>
                          </a:solidFill>
                          <a:effectLst/>
                          <a:latin typeface="Times New Roman" panose="02020603050405020304" pitchFamily="18" charset="0"/>
                          <a:cs typeface="Times New Roman" panose="02020603050405020304" pitchFamily="18" charset="0"/>
                        </a:rPr>
                        <a:t>cho</a:t>
                      </a:r>
                      <a:r>
                        <a:rPr lang="en-US" sz="2800" dirty="0">
                          <a:solidFill>
                            <a:srgbClr val="0070C0"/>
                          </a:solidFill>
                          <a:effectLst/>
                          <a:latin typeface="Times New Roman" panose="02020603050405020304" pitchFamily="18" charset="0"/>
                          <a:cs typeface="Times New Roman" panose="02020603050405020304" pitchFamily="18" charset="0"/>
                        </a:rPr>
                        <a:t> </a:t>
                      </a:r>
                      <a:r>
                        <a:rPr lang="en-US" sz="2800" dirty="0" err="1">
                          <a:solidFill>
                            <a:srgbClr val="0070C0"/>
                          </a:solidFill>
                          <a:effectLst/>
                          <a:latin typeface="Times New Roman" panose="02020603050405020304" pitchFamily="18" charset="0"/>
                          <a:cs typeface="Times New Roman" panose="02020603050405020304" pitchFamily="18" charset="0"/>
                        </a:rPr>
                        <a:t>đúng</a:t>
                      </a:r>
                      <a:r>
                        <a:rPr lang="en-US" sz="2800" dirty="0">
                          <a:solidFill>
                            <a:srgbClr val="0070C0"/>
                          </a:solidFill>
                          <a:effectLst/>
                          <a:latin typeface="Times New Roman" panose="02020603050405020304" pitchFamily="18" charset="0"/>
                          <a:cs typeface="Times New Roman" panose="02020603050405020304" pitchFamily="18" charset="0"/>
                        </a:rPr>
                        <a:t> </a:t>
                      </a:r>
                      <a:r>
                        <a:rPr lang="en-US" sz="2800" dirty="0" err="1">
                          <a:solidFill>
                            <a:srgbClr val="0070C0"/>
                          </a:solidFill>
                          <a:effectLst/>
                          <a:latin typeface="Times New Roman" panose="02020603050405020304" pitchFamily="18" charset="0"/>
                          <a:cs typeface="Times New Roman" panose="02020603050405020304" pitchFamily="18" charset="0"/>
                        </a:rPr>
                        <a:t>hình</a:t>
                      </a:r>
                      <a:r>
                        <a:rPr lang="en-US" sz="2800" dirty="0">
                          <a:solidFill>
                            <a:srgbClr val="0070C0"/>
                          </a:solidFill>
                          <a:effectLst/>
                          <a:latin typeface="Times New Roman" panose="02020603050405020304" pitchFamily="18" charset="0"/>
                          <a:cs typeface="Times New Roman" panose="02020603050405020304" pitchFamily="18" charset="0"/>
                        </a:rPr>
                        <a:t> </a:t>
                      </a:r>
                      <a:r>
                        <a:rPr lang="en-US" sz="2800" dirty="0" err="1">
                          <a:solidFill>
                            <a:srgbClr val="0070C0"/>
                          </a:solidFill>
                          <a:effectLst/>
                          <a:latin typeface="Times New Roman" panose="02020603050405020304" pitchFamily="18" charset="0"/>
                          <a:cs typeface="Times New Roman" panose="02020603050405020304" pitchFamily="18" charset="0"/>
                        </a:rPr>
                        <a:t>thức</a:t>
                      </a:r>
                      <a:r>
                        <a:rPr lang="en-US" sz="2800" dirty="0">
                          <a:solidFill>
                            <a:srgbClr val="0070C0"/>
                          </a:solidFill>
                          <a:effectLst/>
                          <a:latin typeface="Times New Roman" panose="02020603050405020304" pitchFamily="18" charset="0"/>
                          <a:cs typeface="Times New Roman" panose="02020603050405020304" pitchFamily="18" charset="0"/>
                        </a:rPr>
                        <a:t> </a:t>
                      </a:r>
                      <a:r>
                        <a:rPr lang="en-US" sz="2800" dirty="0" err="1">
                          <a:solidFill>
                            <a:srgbClr val="0070C0"/>
                          </a:solidFill>
                          <a:effectLst/>
                          <a:latin typeface="Times New Roman" panose="02020603050405020304" pitchFamily="18" charset="0"/>
                          <a:cs typeface="Times New Roman" panose="02020603050405020304" pitchFamily="18" charset="0"/>
                        </a:rPr>
                        <a:t>ngữ</a:t>
                      </a:r>
                      <a:r>
                        <a:rPr lang="en-US" sz="2800" dirty="0">
                          <a:solidFill>
                            <a:srgbClr val="0070C0"/>
                          </a:solidFill>
                          <a:effectLst/>
                          <a:latin typeface="Times New Roman" panose="02020603050405020304" pitchFamily="18" charset="0"/>
                          <a:cs typeface="Times New Roman" panose="02020603050405020304" pitchFamily="18" charset="0"/>
                        </a:rPr>
                        <a:t> </a:t>
                      </a:r>
                      <a:r>
                        <a:rPr lang="en-US" sz="2800" dirty="0" err="1">
                          <a:solidFill>
                            <a:srgbClr val="0070C0"/>
                          </a:solidFill>
                          <a:effectLst/>
                          <a:latin typeface="Times New Roman" panose="02020603050405020304" pitchFamily="18" charset="0"/>
                          <a:cs typeface="Times New Roman" panose="02020603050405020304" pitchFamily="18" charset="0"/>
                        </a:rPr>
                        <a:t>âm</a:t>
                      </a:r>
                      <a:endParaRPr lang="vi-VN" sz="28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30" marR="497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05503086"/>
                  </a:ext>
                </a:extLst>
              </a:tr>
              <a:tr h="1266999">
                <a:tc>
                  <a:txBody>
                    <a:bodyPr/>
                    <a:lstStyle/>
                    <a:p>
                      <a:pPr marL="342900" lvl="0" indent="-342900">
                        <a:lnSpc>
                          <a:spcPct val="115000"/>
                        </a:lnSpc>
                        <a:spcBef>
                          <a:spcPts val="600"/>
                        </a:spcBef>
                        <a:spcAft>
                          <a:spcPts val="600"/>
                        </a:spcAft>
                        <a:buSzPts val="1400"/>
                        <a:buFont typeface="Times New Roman" panose="02020603050405020304" pitchFamily="18" charset="0"/>
                        <a:buChar char="-"/>
                      </a:pPr>
                      <a:r>
                        <a:rPr lang="en-US" sz="2800" b="0" dirty="0" err="1">
                          <a:solidFill>
                            <a:srgbClr val="002060"/>
                          </a:solidFill>
                          <a:effectLst/>
                          <a:latin typeface="Times New Roman" panose="02020603050405020304" pitchFamily="18" charset="0"/>
                          <a:cs typeface="Times New Roman" panose="02020603050405020304" pitchFamily="18" charset="0"/>
                        </a:rPr>
                        <a:t>Lỗi</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dùng</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từ</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không</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đúng</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nghĩa</a:t>
                      </a:r>
                      <a:endParaRPr lang="vi-VN" sz="2800" b="0" dirty="0">
                        <a:solidFill>
                          <a:srgbClr val="002060"/>
                        </a:solidFill>
                        <a:effectLst/>
                        <a:latin typeface="Times New Roman" panose="02020603050405020304" pitchFamily="18" charset="0"/>
                        <a:cs typeface="Times New Roman" panose="02020603050405020304" pitchFamily="18" charset="0"/>
                      </a:endParaRPr>
                    </a:p>
                    <a:p>
                      <a:pPr marL="101600">
                        <a:lnSpc>
                          <a:spcPct val="115000"/>
                        </a:lnSpc>
                        <a:spcBef>
                          <a:spcPts val="600"/>
                        </a:spcBef>
                        <a:spcAft>
                          <a:spcPts val="600"/>
                        </a:spcAft>
                      </a:pPr>
                      <a:r>
                        <a:rPr lang="en-US" sz="2800" b="0" dirty="0">
                          <a:solidFill>
                            <a:srgbClr val="002060"/>
                          </a:solidFill>
                          <a:effectLst/>
                          <a:latin typeface="Times New Roman" panose="02020603050405020304" pitchFamily="18" charset="0"/>
                          <a:cs typeface="Times New Roman" panose="02020603050405020304" pitchFamily="18" charset="0"/>
                        </a:rPr>
                        <a:t> </a:t>
                      </a:r>
                      <a:endParaRPr lang="vi-VN" sz="2800" b="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30" marR="497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nSpc>
                          <a:spcPct val="115000"/>
                        </a:lnSpc>
                        <a:spcBef>
                          <a:spcPts val="600"/>
                        </a:spcBef>
                        <a:spcAft>
                          <a:spcPts val="600"/>
                        </a:spcAft>
                      </a:pPr>
                      <a:r>
                        <a:rPr lang="en-US" sz="2800" dirty="0" err="1">
                          <a:solidFill>
                            <a:srgbClr val="0070C0"/>
                          </a:solidFill>
                          <a:effectLst/>
                          <a:latin typeface="Times New Roman" panose="02020603050405020304" pitchFamily="18" charset="0"/>
                          <a:cs typeface="Times New Roman" panose="02020603050405020304" pitchFamily="18" charset="0"/>
                        </a:rPr>
                        <a:t>Thay</a:t>
                      </a:r>
                      <a:r>
                        <a:rPr lang="en-US" sz="2800" dirty="0">
                          <a:solidFill>
                            <a:srgbClr val="0070C0"/>
                          </a:solidFill>
                          <a:effectLst/>
                          <a:latin typeface="Times New Roman" panose="02020603050405020304" pitchFamily="18" charset="0"/>
                          <a:cs typeface="Times New Roman" panose="02020603050405020304" pitchFamily="18" charset="0"/>
                        </a:rPr>
                        <a:t> </a:t>
                      </a:r>
                      <a:r>
                        <a:rPr lang="en-US" sz="2800" dirty="0" err="1">
                          <a:solidFill>
                            <a:srgbClr val="0070C0"/>
                          </a:solidFill>
                          <a:effectLst/>
                          <a:latin typeface="Times New Roman" panose="02020603050405020304" pitchFamily="18" charset="0"/>
                          <a:cs typeface="Times New Roman" panose="02020603050405020304" pitchFamily="18" charset="0"/>
                        </a:rPr>
                        <a:t>thế</a:t>
                      </a:r>
                      <a:r>
                        <a:rPr lang="en-US" sz="2800" dirty="0">
                          <a:solidFill>
                            <a:srgbClr val="0070C0"/>
                          </a:solidFill>
                          <a:effectLst/>
                          <a:latin typeface="Times New Roman" panose="02020603050405020304" pitchFamily="18" charset="0"/>
                          <a:cs typeface="Times New Roman" panose="02020603050405020304" pitchFamily="18" charset="0"/>
                        </a:rPr>
                        <a:t> </a:t>
                      </a:r>
                      <a:r>
                        <a:rPr lang="en-US" sz="2800" dirty="0" err="1">
                          <a:solidFill>
                            <a:srgbClr val="0070C0"/>
                          </a:solidFill>
                          <a:effectLst/>
                          <a:latin typeface="Times New Roman" panose="02020603050405020304" pitchFamily="18" charset="0"/>
                          <a:cs typeface="Times New Roman" panose="02020603050405020304" pitchFamily="18" charset="0"/>
                        </a:rPr>
                        <a:t>từ</a:t>
                      </a:r>
                      <a:r>
                        <a:rPr lang="en-US" sz="2800" dirty="0">
                          <a:solidFill>
                            <a:srgbClr val="0070C0"/>
                          </a:solidFill>
                          <a:effectLst/>
                          <a:latin typeface="Times New Roman" panose="02020603050405020304" pitchFamily="18" charset="0"/>
                          <a:cs typeface="Times New Roman" panose="02020603050405020304" pitchFamily="18" charset="0"/>
                        </a:rPr>
                        <a:t> </a:t>
                      </a:r>
                      <a:r>
                        <a:rPr lang="en-US" sz="2800" dirty="0" err="1">
                          <a:solidFill>
                            <a:srgbClr val="0070C0"/>
                          </a:solidFill>
                          <a:effectLst/>
                          <a:latin typeface="Times New Roman" panose="02020603050405020304" pitchFamily="18" charset="0"/>
                          <a:cs typeface="Times New Roman" panose="02020603050405020304" pitchFamily="18" charset="0"/>
                        </a:rPr>
                        <a:t>đúng</a:t>
                      </a:r>
                      <a:r>
                        <a:rPr lang="en-US" sz="2800" dirty="0">
                          <a:solidFill>
                            <a:srgbClr val="0070C0"/>
                          </a:solidFill>
                          <a:effectLst/>
                          <a:latin typeface="Times New Roman" panose="02020603050405020304" pitchFamily="18" charset="0"/>
                          <a:cs typeface="Times New Roman" panose="02020603050405020304" pitchFamily="18" charset="0"/>
                        </a:rPr>
                        <a:t> </a:t>
                      </a:r>
                      <a:r>
                        <a:rPr lang="en-US" sz="2800" dirty="0" err="1">
                          <a:solidFill>
                            <a:srgbClr val="0070C0"/>
                          </a:solidFill>
                          <a:effectLst/>
                          <a:latin typeface="Times New Roman" panose="02020603050405020304" pitchFamily="18" charset="0"/>
                          <a:cs typeface="Times New Roman" panose="02020603050405020304" pitchFamily="18" charset="0"/>
                        </a:rPr>
                        <a:t>nghĩa</a:t>
                      </a:r>
                      <a:r>
                        <a:rPr lang="en-US" sz="2800" dirty="0">
                          <a:solidFill>
                            <a:srgbClr val="0070C0"/>
                          </a:solidFill>
                          <a:effectLst/>
                          <a:latin typeface="Times New Roman" panose="02020603050405020304" pitchFamily="18" charset="0"/>
                          <a:cs typeface="Times New Roman" panose="02020603050405020304" pitchFamily="18" charset="0"/>
                        </a:rPr>
                        <a:t> </a:t>
                      </a:r>
                      <a:endParaRPr lang="vi-VN" sz="2800" dirty="0">
                        <a:solidFill>
                          <a:srgbClr val="0070C0"/>
                        </a:solidFill>
                        <a:effectLst/>
                        <a:latin typeface="Times New Roman" panose="02020603050405020304" pitchFamily="18" charset="0"/>
                        <a:cs typeface="Times New Roman" panose="02020603050405020304" pitchFamily="18" charset="0"/>
                      </a:endParaRPr>
                    </a:p>
                    <a:p>
                      <a:pPr>
                        <a:lnSpc>
                          <a:spcPct val="115000"/>
                        </a:lnSpc>
                        <a:spcBef>
                          <a:spcPts val="600"/>
                        </a:spcBef>
                        <a:spcAft>
                          <a:spcPts val="600"/>
                        </a:spcAft>
                      </a:pPr>
                      <a:endParaRPr lang="vi-VN" sz="28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30" marR="497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63701633"/>
                  </a:ext>
                </a:extLst>
              </a:tr>
            </a:tbl>
          </a:graphicData>
        </a:graphic>
      </p:graphicFrame>
    </p:spTree>
    <p:extLst>
      <p:ext uri="{BB962C8B-B14F-4D97-AF65-F5344CB8AC3E}">
        <p14:creationId xmlns:p14="http://schemas.microsoft.com/office/powerpoint/2010/main" val="117984320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855835752"/>
              </p:ext>
            </p:extLst>
          </p:nvPr>
        </p:nvGraphicFramePr>
        <p:xfrm>
          <a:off x="160256" y="839796"/>
          <a:ext cx="11887199" cy="3364992"/>
        </p:xfrm>
        <a:graphic>
          <a:graphicData uri="http://schemas.openxmlformats.org/drawingml/2006/table">
            <a:tbl>
              <a:tblPr firstRow="1" firstCol="1" bandRow="1">
                <a:tableStyleId>{5C22544A-7EE6-4342-B048-85BDC9FD1C3A}</a:tableStyleId>
              </a:tblPr>
              <a:tblGrid>
                <a:gridCol w="5146004">
                  <a:extLst>
                    <a:ext uri="{9D8B030D-6E8A-4147-A177-3AD203B41FA5}">
                      <a16:colId xmlns:a16="http://schemas.microsoft.com/office/drawing/2014/main" val="2597421288"/>
                    </a:ext>
                  </a:extLst>
                </a:gridCol>
                <a:gridCol w="6741195">
                  <a:extLst>
                    <a:ext uri="{9D8B030D-6E8A-4147-A177-3AD203B41FA5}">
                      <a16:colId xmlns:a16="http://schemas.microsoft.com/office/drawing/2014/main" val="3477470049"/>
                    </a:ext>
                  </a:extLst>
                </a:gridCol>
              </a:tblGrid>
              <a:tr h="165213">
                <a:tc>
                  <a:txBody>
                    <a:bodyPr/>
                    <a:lstStyle/>
                    <a:p>
                      <a:pPr algn="ctr">
                        <a:lnSpc>
                          <a:spcPct val="115000"/>
                        </a:lnSpc>
                        <a:spcBef>
                          <a:spcPts val="600"/>
                        </a:spcBef>
                        <a:spcAft>
                          <a:spcPts val="600"/>
                        </a:spcAft>
                      </a:pPr>
                      <a:r>
                        <a:rPr lang="en-US" sz="3200" dirty="0" err="1">
                          <a:solidFill>
                            <a:srgbClr val="00B050"/>
                          </a:solidFill>
                          <a:effectLst/>
                          <a:latin typeface="Times New Roman" panose="02020603050405020304" pitchFamily="18" charset="0"/>
                          <a:cs typeface="Times New Roman" panose="02020603050405020304" pitchFamily="18" charset="0"/>
                        </a:rPr>
                        <a:t>Lỗi</a:t>
                      </a:r>
                      <a:r>
                        <a:rPr lang="en-US" sz="3200" dirty="0">
                          <a:solidFill>
                            <a:srgbClr val="00B050"/>
                          </a:solidFill>
                          <a:effectLst/>
                          <a:latin typeface="Times New Roman" panose="02020603050405020304" pitchFamily="18" charset="0"/>
                          <a:cs typeface="Times New Roman" panose="02020603050405020304" pitchFamily="18" charset="0"/>
                        </a:rPr>
                        <a:t> </a:t>
                      </a:r>
                      <a:r>
                        <a:rPr lang="en-US" sz="3200" dirty="0" err="1">
                          <a:solidFill>
                            <a:srgbClr val="00B050"/>
                          </a:solidFill>
                          <a:effectLst/>
                          <a:latin typeface="Times New Roman" panose="02020603050405020304" pitchFamily="18" charset="0"/>
                          <a:cs typeface="Times New Roman" panose="02020603050405020304" pitchFamily="18" charset="0"/>
                        </a:rPr>
                        <a:t>dùng</a:t>
                      </a:r>
                      <a:r>
                        <a:rPr lang="en-US" sz="3200" dirty="0">
                          <a:solidFill>
                            <a:srgbClr val="00B050"/>
                          </a:solidFill>
                          <a:effectLst/>
                          <a:latin typeface="Times New Roman" panose="02020603050405020304" pitchFamily="18" charset="0"/>
                          <a:cs typeface="Times New Roman" panose="02020603050405020304" pitchFamily="18" charset="0"/>
                        </a:rPr>
                        <a:t> </a:t>
                      </a:r>
                      <a:r>
                        <a:rPr lang="en-US" sz="3200" dirty="0" err="1">
                          <a:solidFill>
                            <a:srgbClr val="00B050"/>
                          </a:solidFill>
                          <a:effectLst/>
                          <a:latin typeface="Times New Roman" panose="02020603050405020304" pitchFamily="18" charset="0"/>
                          <a:cs typeface="Times New Roman" panose="02020603050405020304" pitchFamily="18" charset="0"/>
                        </a:rPr>
                        <a:t>từ</a:t>
                      </a:r>
                      <a:endParaRPr lang="vi-VN" sz="320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30" marR="497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Bef>
                          <a:spcPts val="600"/>
                        </a:spcBef>
                        <a:spcAft>
                          <a:spcPts val="600"/>
                        </a:spcAft>
                      </a:pPr>
                      <a:r>
                        <a:rPr lang="en-US" sz="3200" dirty="0" err="1">
                          <a:solidFill>
                            <a:srgbClr val="00B050"/>
                          </a:solidFill>
                          <a:effectLst/>
                          <a:latin typeface="Times New Roman" panose="02020603050405020304" pitchFamily="18" charset="0"/>
                          <a:cs typeface="Times New Roman" panose="02020603050405020304" pitchFamily="18" charset="0"/>
                        </a:rPr>
                        <a:t>Cách</a:t>
                      </a:r>
                      <a:r>
                        <a:rPr lang="en-US" sz="3200" dirty="0">
                          <a:solidFill>
                            <a:srgbClr val="00B050"/>
                          </a:solidFill>
                          <a:effectLst/>
                          <a:latin typeface="Times New Roman" panose="02020603050405020304" pitchFamily="18" charset="0"/>
                          <a:cs typeface="Times New Roman" panose="02020603050405020304" pitchFamily="18" charset="0"/>
                        </a:rPr>
                        <a:t> </a:t>
                      </a:r>
                      <a:r>
                        <a:rPr lang="en-US" sz="3200" dirty="0" err="1">
                          <a:solidFill>
                            <a:srgbClr val="00B050"/>
                          </a:solidFill>
                          <a:effectLst/>
                          <a:latin typeface="Times New Roman" panose="02020603050405020304" pitchFamily="18" charset="0"/>
                          <a:cs typeface="Times New Roman" panose="02020603050405020304" pitchFamily="18" charset="0"/>
                        </a:rPr>
                        <a:t>sửa</a:t>
                      </a:r>
                      <a:endParaRPr lang="vi-VN" sz="320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30" marR="497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868859721"/>
                  </a:ext>
                </a:extLst>
              </a:tr>
              <a:tr h="660851">
                <a:tc>
                  <a:txBody>
                    <a:bodyPr/>
                    <a:lstStyle/>
                    <a:p>
                      <a:pPr marL="342900" lvl="0" indent="-342900">
                        <a:lnSpc>
                          <a:spcPct val="115000"/>
                        </a:lnSpc>
                        <a:spcBef>
                          <a:spcPts val="600"/>
                        </a:spcBef>
                        <a:spcAft>
                          <a:spcPts val="600"/>
                        </a:spcAft>
                        <a:buSzPts val="1400"/>
                        <a:buFont typeface="Times New Roman" panose="02020603050405020304" pitchFamily="18" charset="0"/>
                        <a:buChar char="-"/>
                      </a:pPr>
                      <a:r>
                        <a:rPr lang="en-US" sz="3200" b="0" dirty="0" err="1">
                          <a:solidFill>
                            <a:srgbClr val="002060"/>
                          </a:solidFill>
                          <a:effectLst/>
                          <a:latin typeface="Times New Roman" panose="02020603050405020304" pitchFamily="18" charset="0"/>
                          <a:cs typeface="Times New Roman" panose="02020603050405020304" pitchFamily="18" charset="0"/>
                        </a:rPr>
                        <a:t>Lỗi</a:t>
                      </a:r>
                      <a:r>
                        <a:rPr lang="en-US" sz="3200" b="0" dirty="0">
                          <a:solidFill>
                            <a:srgbClr val="002060"/>
                          </a:solidFill>
                          <a:effectLst/>
                          <a:latin typeface="Times New Roman" panose="02020603050405020304" pitchFamily="18" charset="0"/>
                          <a:cs typeface="Times New Roman" panose="02020603050405020304" pitchFamily="18" charset="0"/>
                        </a:rPr>
                        <a:t> </a:t>
                      </a:r>
                      <a:r>
                        <a:rPr lang="en-US" sz="3200" b="0" dirty="0" err="1">
                          <a:solidFill>
                            <a:srgbClr val="002060"/>
                          </a:solidFill>
                          <a:effectLst/>
                          <a:latin typeface="Times New Roman" panose="02020603050405020304" pitchFamily="18" charset="0"/>
                          <a:cs typeface="Times New Roman" panose="02020603050405020304" pitchFamily="18" charset="0"/>
                        </a:rPr>
                        <a:t>dùng</a:t>
                      </a:r>
                      <a:r>
                        <a:rPr lang="en-US" sz="3200" b="0" dirty="0">
                          <a:solidFill>
                            <a:srgbClr val="002060"/>
                          </a:solidFill>
                          <a:effectLst/>
                          <a:latin typeface="Times New Roman" panose="02020603050405020304" pitchFamily="18" charset="0"/>
                          <a:cs typeface="Times New Roman" panose="02020603050405020304" pitchFamily="18" charset="0"/>
                        </a:rPr>
                        <a:t> </a:t>
                      </a:r>
                      <a:r>
                        <a:rPr lang="en-US" sz="3200" b="0" dirty="0" err="1">
                          <a:solidFill>
                            <a:srgbClr val="002060"/>
                          </a:solidFill>
                          <a:effectLst/>
                          <a:latin typeface="Times New Roman" panose="02020603050405020304" pitchFamily="18" charset="0"/>
                          <a:cs typeface="Times New Roman" panose="02020603050405020304" pitchFamily="18" charset="0"/>
                        </a:rPr>
                        <a:t>từ</a:t>
                      </a:r>
                      <a:r>
                        <a:rPr lang="en-US" sz="3200" b="0" dirty="0">
                          <a:solidFill>
                            <a:srgbClr val="002060"/>
                          </a:solidFill>
                          <a:effectLst/>
                          <a:latin typeface="Times New Roman" panose="02020603050405020304" pitchFamily="18" charset="0"/>
                          <a:cs typeface="Times New Roman" panose="02020603050405020304" pitchFamily="18" charset="0"/>
                        </a:rPr>
                        <a:t> </a:t>
                      </a:r>
                      <a:r>
                        <a:rPr lang="en-US" sz="3200" b="0" dirty="0" err="1">
                          <a:solidFill>
                            <a:srgbClr val="002060"/>
                          </a:solidFill>
                          <a:effectLst/>
                          <a:latin typeface="Times New Roman" panose="02020603050405020304" pitchFamily="18" charset="0"/>
                          <a:cs typeface="Times New Roman" panose="02020603050405020304" pitchFamily="18" charset="0"/>
                        </a:rPr>
                        <a:t>không</a:t>
                      </a:r>
                      <a:r>
                        <a:rPr lang="en-US" sz="3200" b="0" dirty="0">
                          <a:solidFill>
                            <a:srgbClr val="002060"/>
                          </a:solidFill>
                          <a:effectLst/>
                          <a:latin typeface="Times New Roman" panose="02020603050405020304" pitchFamily="18" charset="0"/>
                          <a:cs typeface="Times New Roman" panose="02020603050405020304" pitchFamily="18" charset="0"/>
                        </a:rPr>
                        <a:t> </a:t>
                      </a:r>
                      <a:r>
                        <a:rPr lang="en-US" sz="3200" b="0" dirty="0" err="1">
                          <a:solidFill>
                            <a:srgbClr val="002060"/>
                          </a:solidFill>
                          <a:effectLst/>
                          <a:latin typeface="Times New Roman" panose="02020603050405020304" pitchFamily="18" charset="0"/>
                          <a:cs typeface="Times New Roman" panose="02020603050405020304" pitchFamily="18" charset="0"/>
                        </a:rPr>
                        <a:t>phù</a:t>
                      </a:r>
                      <a:r>
                        <a:rPr lang="en-US" sz="3200" b="0" dirty="0">
                          <a:solidFill>
                            <a:srgbClr val="002060"/>
                          </a:solidFill>
                          <a:effectLst/>
                          <a:latin typeface="Times New Roman" panose="02020603050405020304" pitchFamily="18" charset="0"/>
                          <a:cs typeface="Times New Roman" panose="02020603050405020304" pitchFamily="18" charset="0"/>
                        </a:rPr>
                        <a:t> </a:t>
                      </a:r>
                      <a:r>
                        <a:rPr lang="en-US" sz="3200" b="0" dirty="0" err="1">
                          <a:solidFill>
                            <a:srgbClr val="002060"/>
                          </a:solidFill>
                          <a:effectLst/>
                          <a:latin typeface="Times New Roman" panose="02020603050405020304" pitchFamily="18" charset="0"/>
                          <a:cs typeface="Times New Roman" panose="02020603050405020304" pitchFamily="18" charset="0"/>
                        </a:rPr>
                        <a:t>hợp</a:t>
                      </a:r>
                      <a:r>
                        <a:rPr lang="en-US" sz="3200" b="0" dirty="0">
                          <a:solidFill>
                            <a:srgbClr val="002060"/>
                          </a:solidFill>
                          <a:effectLst/>
                          <a:latin typeface="Times New Roman" panose="02020603050405020304" pitchFamily="18" charset="0"/>
                          <a:cs typeface="Times New Roman" panose="02020603050405020304" pitchFamily="18" charset="0"/>
                        </a:rPr>
                        <a:t> </a:t>
                      </a:r>
                      <a:r>
                        <a:rPr lang="en-US" sz="3200" b="0" dirty="0" err="1">
                          <a:solidFill>
                            <a:srgbClr val="002060"/>
                          </a:solidFill>
                          <a:effectLst/>
                          <a:latin typeface="Times New Roman" panose="02020603050405020304" pitchFamily="18" charset="0"/>
                          <a:cs typeface="Times New Roman" panose="02020603050405020304" pitchFamily="18" charset="0"/>
                        </a:rPr>
                        <a:t>khả</a:t>
                      </a:r>
                      <a:r>
                        <a:rPr lang="en-US" sz="3200" b="0" dirty="0">
                          <a:solidFill>
                            <a:srgbClr val="002060"/>
                          </a:solidFill>
                          <a:effectLst/>
                          <a:latin typeface="Times New Roman" panose="02020603050405020304" pitchFamily="18" charset="0"/>
                          <a:cs typeface="Times New Roman" panose="02020603050405020304" pitchFamily="18" charset="0"/>
                        </a:rPr>
                        <a:t> </a:t>
                      </a:r>
                      <a:r>
                        <a:rPr lang="en-US" sz="3200" b="0" dirty="0" err="1">
                          <a:solidFill>
                            <a:srgbClr val="002060"/>
                          </a:solidFill>
                          <a:effectLst/>
                          <a:latin typeface="Times New Roman" panose="02020603050405020304" pitchFamily="18" charset="0"/>
                          <a:cs typeface="Times New Roman" panose="02020603050405020304" pitchFamily="18" charset="0"/>
                        </a:rPr>
                        <a:t>năng</a:t>
                      </a:r>
                      <a:r>
                        <a:rPr lang="en-US" sz="3200" b="0" dirty="0">
                          <a:solidFill>
                            <a:srgbClr val="002060"/>
                          </a:solidFill>
                          <a:effectLst/>
                          <a:latin typeface="Times New Roman" panose="02020603050405020304" pitchFamily="18" charset="0"/>
                          <a:cs typeface="Times New Roman" panose="02020603050405020304" pitchFamily="18" charset="0"/>
                        </a:rPr>
                        <a:t> </a:t>
                      </a:r>
                      <a:r>
                        <a:rPr lang="en-US" sz="3200" b="0" dirty="0" err="1">
                          <a:solidFill>
                            <a:srgbClr val="002060"/>
                          </a:solidFill>
                          <a:effectLst/>
                          <a:latin typeface="Times New Roman" panose="02020603050405020304" pitchFamily="18" charset="0"/>
                          <a:cs typeface="Times New Roman" panose="02020603050405020304" pitchFamily="18" charset="0"/>
                        </a:rPr>
                        <a:t>kết</a:t>
                      </a:r>
                      <a:r>
                        <a:rPr lang="en-US" sz="3200" b="0" dirty="0">
                          <a:solidFill>
                            <a:srgbClr val="002060"/>
                          </a:solidFill>
                          <a:effectLst/>
                          <a:latin typeface="Times New Roman" panose="02020603050405020304" pitchFamily="18" charset="0"/>
                          <a:cs typeface="Times New Roman" panose="02020603050405020304" pitchFamily="18" charset="0"/>
                        </a:rPr>
                        <a:t> </a:t>
                      </a:r>
                      <a:r>
                        <a:rPr lang="en-US" sz="3200" b="0" dirty="0" err="1">
                          <a:solidFill>
                            <a:srgbClr val="002060"/>
                          </a:solidFill>
                          <a:effectLst/>
                          <a:latin typeface="Times New Roman" panose="02020603050405020304" pitchFamily="18" charset="0"/>
                          <a:cs typeface="Times New Roman" panose="02020603050405020304" pitchFamily="18" charset="0"/>
                        </a:rPr>
                        <a:t>hơp</a:t>
                      </a:r>
                      <a:endParaRPr lang="vi-VN" sz="3200" b="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30" marR="497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nSpc>
                          <a:spcPct val="115000"/>
                        </a:lnSpc>
                        <a:spcBef>
                          <a:spcPts val="600"/>
                        </a:spcBef>
                        <a:spcAft>
                          <a:spcPts val="600"/>
                        </a:spcAft>
                      </a:pPr>
                      <a:r>
                        <a:rPr lang="en-US" sz="3200" dirty="0" err="1">
                          <a:solidFill>
                            <a:srgbClr val="0070C0"/>
                          </a:solidFill>
                          <a:effectLst/>
                          <a:latin typeface="Times New Roman" panose="02020603050405020304" pitchFamily="18" charset="0"/>
                          <a:cs typeface="Times New Roman" panose="02020603050405020304" pitchFamily="18" charset="0"/>
                        </a:rPr>
                        <a:t>Thêm</a:t>
                      </a:r>
                      <a:r>
                        <a:rPr lang="en-US" sz="3200" dirty="0">
                          <a:solidFill>
                            <a:srgbClr val="0070C0"/>
                          </a:solidFill>
                          <a:effectLst/>
                          <a:latin typeface="Times New Roman" panose="02020603050405020304" pitchFamily="18" charset="0"/>
                          <a:cs typeface="Times New Roman" panose="02020603050405020304" pitchFamily="18" charset="0"/>
                        </a:rPr>
                        <a:t>, </a:t>
                      </a:r>
                      <a:r>
                        <a:rPr lang="en-US" sz="3200" dirty="0" err="1">
                          <a:solidFill>
                            <a:srgbClr val="0070C0"/>
                          </a:solidFill>
                          <a:effectLst/>
                          <a:latin typeface="Times New Roman" panose="02020603050405020304" pitchFamily="18" charset="0"/>
                          <a:cs typeface="Times New Roman" panose="02020603050405020304" pitchFamily="18" charset="0"/>
                        </a:rPr>
                        <a:t>bớt</a:t>
                      </a:r>
                      <a:r>
                        <a:rPr lang="en-US" sz="3200" dirty="0">
                          <a:solidFill>
                            <a:srgbClr val="0070C0"/>
                          </a:solidFill>
                          <a:effectLst/>
                          <a:latin typeface="Times New Roman" panose="02020603050405020304" pitchFamily="18" charset="0"/>
                          <a:cs typeface="Times New Roman" panose="02020603050405020304" pitchFamily="18" charset="0"/>
                        </a:rPr>
                        <a:t>, </a:t>
                      </a:r>
                      <a:r>
                        <a:rPr lang="en-US" sz="3200" dirty="0" err="1">
                          <a:solidFill>
                            <a:srgbClr val="0070C0"/>
                          </a:solidFill>
                          <a:effectLst/>
                          <a:latin typeface="Times New Roman" panose="02020603050405020304" pitchFamily="18" charset="0"/>
                          <a:cs typeface="Times New Roman" panose="02020603050405020304" pitchFamily="18" charset="0"/>
                        </a:rPr>
                        <a:t>thay</a:t>
                      </a:r>
                      <a:r>
                        <a:rPr lang="en-US" sz="3200" dirty="0">
                          <a:solidFill>
                            <a:srgbClr val="0070C0"/>
                          </a:solidFill>
                          <a:effectLst/>
                          <a:latin typeface="Times New Roman" panose="02020603050405020304" pitchFamily="18" charset="0"/>
                          <a:cs typeface="Times New Roman" panose="02020603050405020304" pitchFamily="18" charset="0"/>
                        </a:rPr>
                        <a:t> </a:t>
                      </a:r>
                      <a:r>
                        <a:rPr lang="en-US" sz="3200" dirty="0" err="1">
                          <a:solidFill>
                            <a:srgbClr val="0070C0"/>
                          </a:solidFill>
                          <a:effectLst/>
                          <a:latin typeface="Times New Roman" panose="02020603050405020304" pitchFamily="18" charset="0"/>
                          <a:cs typeface="Times New Roman" panose="02020603050405020304" pitchFamily="18" charset="0"/>
                        </a:rPr>
                        <a:t>thế</a:t>
                      </a:r>
                      <a:r>
                        <a:rPr lang="en-US" sz="3200" dirty="0">
                          <a:solidFill>
                            <a:srgbClr val="0070C0"/>
                          </a:solidFill>
                          <a:effectLst/>
                          <a:latin typeface="Times New Roman" panose="02020603050405020304" pitchFamily="18" charset="0"/>
                          <a:cs typeface="Times New Roman" panose="02020603050405020304" pitchFamily="18" charset="0"/>
                        </a:rPr>
                        <a:t> </a:t>
                      </a:r>
                      <a:r>
                        <a:rPr lang="en-US" sz="3200" dirty="0" err="1">
                          <a:solidFill>
                            <a:srgbClr val="0070C0"/>
                          </a:solidFill>
                          <a:effectLst/>
                          <a:latin typeface="Times New Roman" panose="02020603050405020304" pitchFamily="18" charset="0"/>
                          <a:cs typeface="Times New Roman" panose="02020603050405020304" pitchFamily="18" charset="0"/>
                        </a:rPr>
                        <a:t>từ</a:t>
                      </a:r>
                      <a:r>
                        <a:rPr lang="en-US" sz="3200" dirty="0">
                          <a:solidFill>
                            <a:srgbClr val="0070C0"/>
                          </a:solidFill>
                          <a:effectLst/>
                          <a:latin typeface="Times New Roman" panose="02020603050405020304" pitchFamily="18" charset="0"/>
                          <a:cs typeface="Times New Roman" panose="02020603050405020304" pitchFamily="18" charset="0"/>
                        </a:rPr>
                        <a:t> </a:t>
                      </a:r>
                      <a:r>
                        <a:rPr lang="en-US" sz="3200" dirty="0" err="1">
                          <a:solidFill>
                            <a:srgbClr val="0070C0"/>
                          </a:solidFill>
                          <a:effectLst/>
                          <a:latin typeface="Times New Roman" panose="02020603050405020304" pitchFamily="18" charset="0"/>
                          <a:cs typeface="Times New Roman" panose="02020603050405020304" pitchFamily="18" charset="0"/>
                        </a:rPr>
                        <a:t>ngữ</a:t>
                      </a:r>
                      <a:r>
                        <a:rPr lang="en-US" sz="3200" dirty="0">
                          <a:solidFill>
                            <a:srgbClr val="0070C0"/>
                          </a:solidFill>
                          <a:effectLst/>
                          <a:latin typeface="Times New Roman" panose="02020603050405020304" pitchFamily="18" charset="0"/>
                          <a:cs typeface="Times New Roman" panose="02020603050405020304" pitchFamily="18" charset="0"/>
                        </a:rPr>
                        <a:t> (</a:t>
                      </a:r>
                      <a:r>
                        <a:rPr lang="en-US" sz="3200" dirty="0" err="1">
                          <a:solidFill>
                            <a:srgbClr val="0070C0"/>
                          </a:solidFill>
                          <a:effectLst/>
                          <a:latin typeface="Times New Roman" panose="02020603050405020304" pitchFamily="18" charset="0"/>
                          <a:cs typeface="Times New Roman" panose="02020603050405020304" pitchFamily="18" charset="0"/>
                        </a:rPr>
                        <a:t>thường</a:t>
                      </a:r>
                      <a:r>
                        <a:rPr lang="en-US" sz="3200" dirty="0">
                          <a:solidFill>
                            <a:srgbClr val="0070C0"/>
                          </a:solidFill>
                          <a:effectLst/>
                          <a:latin typeface="Times New Roman" panose="02020603050405020304" pitchFamily="18" charset="0"/>
                          <a:cs typeface="Times New Roman" panose="02020603050405020304" pitchFamily="18" charset="0"/>
                        </a:rPr>
                        <a:t> </a:t>
                      </a:r>
                      <a:r>
                        <a:rPr lang="en-US" sz="3200" dirty="0" err="1">
                          <a:solidFill>
                            <a:srgbClr val="0070C0"/>
                          </a:solidFill>
                          <a:effectLst/>
                          <a:latin typeface="Times New Roman" panose="02020603050405020304" pitchFamily="18" charset="0"/>
                          <a:cs typeface="Times New Roman" panose="02020603050405020304" pitchFamily="18" charset="0"/>
                        </a:rPr>
                        <a:t>là</a:t>
                      </a:r>
                      <a:r>
                        <a:rPr lang="en-US" sz="3200" dirty="0">
                          <a:solidFill>
                            <a:srgbClr val="0070C0"/>
                          </a:solidFill>
                          <a:effectLst/>
                          <a:latin typeface="Times New Roman" panose="02020603050405020304" pitchFamily="18" charset="0"/>
                          <a:cs typeface="Times New Roman" panose="02020603050405020304" pitchFamily="18" charset="0"/>
                        </a:rPr>
                        <a:t> </a:t>
                      </a:r>
                      <a:r>
                        <a:rPr lang="en-US" sz="3200" dirty="0" err="1">
                          <a:solidFill>
                            <a:srgbClr val="0070C0"/>
                          </a:solidFill>
                          <a:effectLst/>
                          <a:latin typeface="Times New Roman" panose="02020603050405020304" pitchFamily="18" charset="0"/>
                          <a:cs typeface="Times New Roman" panose="02020603050405020304" pitchFamily="18" charset="0"/>
                        </a:rPr>
                        <a:t>hư</a:t>
                      </a:r>
                      <a:r>
                        <a:rPr lang="en-US" sz="3200" dirty="0">
                          <a:solidFill>
                            <a:srgbClr val="0070C0"/>
                          </a:solidFill>
                          <a:effectLst/>
                          <a:latin typeface="Times New Roman" panose="02020603050405020304" pitchFamily="18" charset="0"/>
                          <a:cs typeface="Times New Roman" panose="02020603050405020304" pitchFamily="18" charset="0"/>
                        </a:rPr>
                        <a:t> </a:t>
                      </a:r>
                      <a:r>
                        <a:rPr lang="en-US" sz="3200" dirty="0" err="1">
                          <a:solidFill>
                            <a:srgbClr val="0070C0"/>
                          </a:solidFill>
                          <a:effectLst/>
                          <a:latin typeface="Times New Roman" panose="02020603050405020304" pitchFamily="18" charset="0"/>
                          <a:cs typeface="Times New Roman" panose="02020603050405020304" pitchFamily="18" charset="0"/>
                        </a:rPr>
                        <a:t>từ</a:t>
                      </a:r>
                      <a:r>
                        <a:rPr lang="en-US" sz="3200" dirty="0">
                          <a:solidFill>
                            <a:srgbClr val="0070C0"/>
                          </a:solidFill>
                          <a:effectLst/>
                          <a:latin typeface="Times New Roman" panose="02020603050405020304" pitchFamily="18" charset="0"/>
                          <a:cs typeface="Times New Roman" panose="02020603050405020304" pitchFamily="18" charset="0"/>
                        </a:rPr>
                        <a:t>) </a:t>
                      </a:r>
                      <a:r>
                        <a:rPr lang="en-US" sz="3200" dirty="0" err="1">
                          <a:solidFill>
                            <a:srgbClr val="0070C0"/>
                          </a:solidFill>
                          <a:effectLst/>
                          <a:latin typeface="Times New Roman" panose="02020603050405020304" pitchFamily="18" charset="0"/>
                          <a:cs typeface="Times New Roman" panose="02020603050405020304" pitchFamily="18" charset="0"/>
                        </a:rPr>
                        <a:t>cho</a:t>
                      </a:r>
                      <a:r>
                        <a:rPr lang="en-US" sz="3200" dirty="0">
                          <a:solidFill>
                            <a:srgbClr val="0070C0"/>
                          </a:solidFill>
                          <a:effectLst/>
                          <a:latin typeface="Times New Roman" panose="02020603050405020304" pitchFamily="18" charset="0"/>
                          <a:cs typeface="Times New Roman" panose="02020603050405020304" pitchFamily="18" charset="0"/>
                        </a:rPr>
                        <a:t> </a:t>
                      </a:r>
                      <a:r>
                        <a:rPr lang="en-US" sz="3200" dirty="0" err="1">
                          <a:solidFill>
                            <a:srgbClr val="0070C0"/>
                          </a:solidFill>
                          <a:effectLst/>
                          <a:latin typeface="Times New Roman" panose="02020603050405020304" pitchFamily="18" charset="0"/>
                          <a:cs typeface="Times New Roman" panose="02020603050405020304" pitchFamily="18" charset="0"/>
                        </a:rPr>
                        <a:t>phù</a:t>
                      </a:r>
                      <a:r>
                        <a:rPr lang="en-US" sz="3200" dirty="0">
                          <a:solidFill>
                            <a:srgbClr val="0070C0"/>
                          </a:solidFill>
                          <a:effectLst/>
                          <a:latin typeface="Times New Roman" panose="02020603050405020304" pitchFamily="18" charset="0"/>
                          <a:cs typeface="Times New Roman" panose="02020603050405020304" pitchFamily="18" charset="0"/>
                        </a:rPr>
                        <a:t> </a:t>
                      </a:r>
                      <a:r>
                        <a:rPr lang="en-US" sz="3200" dirty="0" err="1">
                          <a:solidFill>
                            <a:srgbClr val="0070C0"/>
                          </a:solidFill>
                          <a:effectLst/>
                          <a:latin typeface="Times New Roman" panose="02020603050405020304" pitchFamily="18" charset="0"/>
                          <a:cs typeface="Times New Roman" panose="02020603050405020304" pitchFamily="18" charset="0"/>
                        </a:rPr>
                        <a:t>hợp</a:t>
                      </a:r>
                      <a:r>
                        <a:rPr lang="en-US" sz="3200" dirty="0">
                          <a:solidFill>
                            <a:srgbClr val="0070C0"/>
                          </a:solidFill>
                          <a:effectLst/>
                          <a:latin typeface="Times New Roman" panose="02020603050405020304" pitchFamily="18" charset="0"/>
                          <a:cs typeface="Times New Roman" panose="02020603050405020304" pitchFamily="18" charset="0"/>
                        </a:rPr>
                        <a:t>  </a:t>
                      </a:r>
                      <a:r>
                        <a:rPr lang="en-US" sz="3200" dirty="0" err="1">
                          <a:solidFill>
                            <a:srgbClr val="0070C0"/>
                          </a:solidFill>
                          <a:effectLst/>
                          <a:latin typeface="Times New Roman" panose="02020603050405020304" pitchFamily="18" charset="0"/>
                          <a:cs typeface="Times New Roman" panose="02020603050405020304" pitchFamily="18" charset="0"/>
                        </a:rPr>
                        <a:t>với</a:t>
                      </a:r>
                      <a:r>
                        <a:rPr lang="en-US" sz="3200" dirty="0">
                          <a:solidFill>
                            <a:srgbClr val="0070C0"/>
                          </a:solidFill>
                          <a:effectLst/>
                          <a:latin typeface="Times New Roman" panose="02020603050405020304" pitchFamily="18" charset="0"/>
                          <a:cs typeface="Times New Roman" panose="02020603050405020304" pitchFamily="18" charset="0"/>
                        </a:rPr>
                        <a:t> </a:t>
                      </a:r>
                      <a:r>
                        <a:rPr lang="en-US" sz="3200" dirty="0" err="1">
                          <a:solidFill>
                            <a:srgbClr val="0070C0"/>
                          </a:solidFill>
                          <a:effectLst/>
                          <a:latin typeface="Times New Roman" panose="02020603050405020304" pitchFamily="18" charset="0"/>
                          <a:cs typeface="Times New Roman" panose="02020603050405020304" pitchFamily="18" charset="0"/>
                        </a:rPr>
                        <a:t>khả</a:t>
                      </a:r>
                      <a:r>
                        <a:rPr lang="en-US" sz="3200" dirty="0">
                          <a:solidFill>
                            <a:srgbClr val="0070C0"/>
                          </a:solidFill>
                          <a:effectLst/>
                          <a:latin typeface="Times New Roman" panose="02020603050405020304" pitchFamily="18" charset="0"/>
                          <a:cs typeface="Times New Roman" panose="02020603050405020304" pitchFamily="18" charset="0"/>
                        </a:rPr>
                        <a:t> </a:t>
                      </a:r>
                      <a:r>
                        <a:rPr lang="en-US" sz="3200" dirty="0" err="1">
                          <a:solidFill>
                            <a:srgbClr val="0070C0"/>
                          </a:solidFill>
                          <a:effectLst/>
                          <a:latin typeface="Times New Roman" panose="02020603050405020304" pitchFamily="18" charset="0"/>
                          <a:cs typeface="Times New Roman" panose="02020603050405020304" pitchFamily="18" charset="0"/>
                        </a:rPr>
                        <a:t>năng</a:t>
                      </a:r>
                      <a:r>
                        <a:rPr lang="en-US" sz="3200" dirty="0">
                          <a:solidFill>
                            <a:srgbClr val="0070C0"/>
                          </a:solidFill>
                          <a:effectLst/>
                          <a:latin typeface="Times New Roman" panose="02020603050405020304" pitchFamily="18" charset="0"/>
                          <a:cs typeface="Times New Roman" panose="02020603050405020304" pitchFamily="18" charset="0"/>
                        </a:rPr>
                        <a:t> </a:t>
                      </a:r>
                      <a:r>
                        <a:rPr lang="en-US" sz="3200" dirty="0" err="1">
                          <a:solidFill>
                            <a:srgbClr val="0070C0"/>
                          </a:solidFill>
                          <a:effectLst/>
                          <a:latin typeface="Times New Roman" panose="02020603050405020304" pitchFamily="18" charset="0"/>
                          <a:cs typeface="Times New Roman" panose="02020603050405020304" pitchFamily="18" charset="0"/>
                        </a:rPr>
                        <a:t>kết</a:t>
                      </a:r>
                      <a:r>
                        <a:rPr lang="en-US" sz="3200" dirty="0">
                          <a:solidFill>
                            <a:srgbClr val="0070C0"/>
                          </a:solidFill>
                          <a:effectLst/>
                          <a:latin typeface="Times New Roman" panose="02020603050405020304" pitchFamily="18" charset="0"/>
                          <a:cs typeface="Times New Roman" panose="02020603050405020304" pitchFamily="18" charset="0"/>
                        </a:rPr>
                        <a:t> </a:t>
                      </a:r>
                      <a:r>
                        <a:rPr lang="en-US" sz="3200" dirty="0" err="1">
                          <a:solidFill>
                            <a:srgbClr val="0070C0"/>
                          </a:solidFill>
                          <a:effectLst/>
                          <a:latin typeface="Times New Roman" panose="02020603050405020304" pitchFamily="18" charset="0"/>
                          <a:cs typeface="Times New Roman" panose="02020603050405020304" pitchFamily="18" charset="0"/>
                        </a:rPr>
                        <a:t>hợp</a:t>
                      </a:r>
                      <a:r>
                        <a:rPr lang="en-US" sz="3200" dirty="0">
                          <a:solidFill>
                            <a:srgbClr val="0070C0"/>
                          </a:solidFill>
                          <a:effectLst/>
                          <a:latin typeface="Times New Roman" panose="02020603050405020304" pitchFamily="18" charset="0"/>
                          <a:cs typeface="Times New Roman" panose="02020603050405020304" pitchFamily="18" charset="0"/>
                        </a:rPr>
                        <a:t> </a:t>
                      </a:r>
                      <a:r>
                        <a:rPr lang="en-US" sz="3200" dirty="0" err="1">
                          <a:solidFill>
                            <a:srgbClr val="0070C0"/>
                          </a:solidFill>
                          <a:effectLst/>
                          <a:latin typeface="Times New Roman" panose="02020603050405020304" pitchFamily="18" charset="0"/>
                          <a:cs typeface="Times New Roman" panose="02020603050405020304" pitchFamily="18" charset="0"/>
                        </a:rPr>
                        <a:t>của</a:t>
                      </a:r>
                      <a:r>
                        <a:rPr lang="en-US" sz="3200" dirty="0">
                          <a:solidFill>
                            <a:srgbClr val="0070C0"/>
                          </a:solidFill>
                          <a:effectLst/>
                          <a:latin typeface="Times New Roman" panose="02020603050405020304" pitchFamily="18" charset="0"/>
                          <a:cs typeface="Times New Roman" panose="02020603050405020304" pitchFamily="18" charset="0"/>
                        </a:rPr>
                        <a:t> </a:t>
                      </a:r>
                      <a:r>
                        <a:rPr lang="en-US" sz="3200" dirty="0" err="1">
                          <a:solidFill>
                            <a:srgbClr val="0070C0"/>
                          </a:solidFill>
                          <a:effectLst/>
                          <a:latin typeface="Times New Roman" panose="02020603050405020304" pitchFamily="18" charset="0"/>
                          <a:cs typeface="Times New Roman" panose="02020603050405020304" pitchFamily="18" charset="0"/>
                        </a:rPr>
                        <a:t>từ</a:t>
                      </a:r>
                      <a:r>
                        <a:rPr lang="en-US" sz="3200" dirty="0">
                          <a:solidFill>
                            <a:srgbClr val="0070C0"/>
                          </a:solidFill>
                          <a:effectLst/>
                          <a:latin typeface="Times New Roman" panose="02020603050405020304" pitchFamily="18" charset="0"/>
                          <a:cs typeface="Times New Roman" panose="02020603050405020304" pitchFamily="18" charset="0"/>
                        </a:rPr>
                        <a:t>.</a:t>
                      </a:r>
                      <a:endParaRPr lang="vi-VN" sz="32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30" marR="497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5814386"/>
                  </a:ext>
                </a:extLst>
              </a:tr>
              <a:tr h="660851">
                <a:tc>
                  <a:txBody>
                    <a:bodyPr/>
                    <a:lstStyle/>
                    <a:p>
                      <a:pPr marL="342900" lvl="0" indent="-342900">
                        <a:lnSpc>
                          <a:spcPct val="115000"/>
                        </a:lnSpc>
                        <a:spcBef>
                          <a:spcPts val="600"/>
                        </a:spcBef>
                        <a:spcAft>
                          <a:spcPts val="600"/>
                        </a:spcAft>
                        <a:buSzPts val="1400"/>
                        <a:buFont typeface="Times New Roman" panose="02020603050405020304" pitchFamily="18" charset="0"/>
                        <a:buChar char="-"/>
                      </a:pPr>
                      <a:r>
                        <a:rPr lang="en-US" sz="3200" b="0" dirty="0" err="1">
                          <a:solidFill>
                            <a:srgbClr val="002060"/>
                          </a:solidFill>
                          <a:effectLst/>
                          <a:latin typeface="Times New Roman" panose="02020603050405020304" pitchFamily="18" charset="0"/>
                          <a:cs typeface="Times New Roman" panose="02020603050405020304" pitchFamily="18" charset="0"/>
                        </a:rPr>
                        <a:t>Lỗi</a:t>
                      </a:r>
                      <a:r>
                        <a:rPr lang="en-US" sz="3200" b="0" dirty="0">
                          <a:solidFill>
                            <a:srgbClr val="002060"/>
                          </a:solidFill>
                          <a:effectLst/>
                          <a:latin typeface="Times New Roman" panose="02020603050405020304" pitchFamily="18" charset="0"/>
                          <a:cs typeface="Times New Roman" panose="02020603050405020304" pitchFamily="18" charset="0"/>
                        </a:rPr>
                        <a:t> </a:t>
                      </a:r>
                      <a:r>
                        <a:rPr lang="en-US" sz="3200" b="0" dirty="0" err="1">
                          <a:solidFill>
                            <a:srgbClr val="002060"/>
                          </a:solidFill>
                          <a:effectLst/>
                          <a:latin typeface="Times New Roman" panose="02020603050405020304" pitchFamily="18" charset="0"/>
                          <a:cs typeface="Times New Roman" panose="02020603050405020304" pitchFamily="18" charset="0"/>
                        </a:rPr>
                        <a:t>dùng</a:t>
                      </a:r>
                      <a:r>
                        <a:rPr lang="en-US" sz="3200" b="0" dirty="0">
                          <a:solidFill>
                            <a:srgbClr val="002060"/>
                          </a:solidFill>
                          <a:effectLst/>
                          <a:latin typeface="Times New Roman" panose="02020603050405020304" pitchFamily="18" charset="0"/>
                          <a:cs typeface="Times New Roman" panose="02020603050405020304" pitchFamily="18" charset="0"/>
                        </a:rPr>
                        <a:t> </a:t>
                      </a:r>
                      <a:r>
                        <a:rPr lang="en-US" sz="3200" b="0" dirty="0" err="1">
                          <a:solidFill>
                            <a:srgbClr val="002060"/>
                          </a:solidFill>
                          <a:effectLst/>
                          <a:latin typeface="Times New Roman" panose="02020603050405020304" pitchFamily="18" charset="0"/>
                          <a:cs typeface="Times New Roman" panose="02020603050405020304" pitchFamily="18" charset="0"/>
                        </a:rPr>
                        <a:t>từ</a:t>
                      </a:r>
                      <a:r>
                        <a:rPr lang="en-US" sz="3200" b="0" dirty="0">
                          <a:solidFill>
                            <a:srgbClr val="002060"/>
                          </a:solidFill>
                          <a:effectLst/>
                          <a:latin typeface="Times New Roman" panose="02020603050405020304" pitchFamily="18" charset="0"/>
                          <a:cs typeface="Times New Roman" panose="02020603050405020304" pitchFamily="18" charset="0"/>
                        </a:rPr>
                        <a:t> </a:t>
                      </a:r>
                      <a:r>
                        <a:rPr lang="en-US" sz="3200" b="0" dirty="0" err="1">
                          <a:solidFill>
                            <a:srgbClr val="002060"/>
                          </a:solidFill>
                          <a:effectLst/>
                          <a:latin typeface="Times New Roman" panose="02020603050405020304" pitchFamily="18" charset="0"/>
                          <a:cs typeface="Times New Roman" panose="02020603050405020304" pitchFamily="18" charset="0"/>
                        </a:rPr>
                        <a:t>không</a:t>
                      </a:r>
                      <a:r>
                        <a:rPr lang="en-US" sz="3200" b="0" dirty="0">
                          <a:solidFill>
                            <a:srgbClr val="002060"/>
                          </a:solidFill>
                          <a:effectLst/>
                          <a:latin typeface="Times New Roman" panose="02020603050405020304" pitchFamily="18" charset="0"/>
                          <a:cs typeface="Times New Roman" panose="02020603050405020304" pitchFamily="18" charset="0"/>
                        </a:rPr>
                        <a:t> </a:t>
                      </a:r>
                      <a:r>
                        <a:rPr lang="en-US" sz="3200" b="0" dirty="0" err="1">
                          <a:solidFill>
                            <a:srgbClr val="002060"/>
                          </a:solidFill>
                          <a:effectLst/>
                          <a:latin typeface="Times New Roman" panose="02020603050405020304" pitchFamily="18" charset="0"/>
                          <a:cs typeface="Times New Roman" panose="02020603050405020304" pitchFamily="18" charset="0"/>
                        </a:rPr>
                        <a:t>phù</a:t>
                      </a:r>
                      <a:r>
                        <a:rPr lang="en-US" sz="3200" b="0" dirty="0">
                          <a:solidFill>
                            <a:srgbClr val="002060"/>
                          </a:solidFill>
                          <a:effectLst/>
                          <a:latin typeface="Times New Roman" panose="02020603050405020304" pitchFamily="18" charset="0"/>
                          <a:cs typeface="Times New Roman" panose="02020603050405020304" pitchFamily="18" charset="0"/>
                        </a:rPr>
                        <a:t> </a:t>
                      </a:r>
                      <a:r>
                        <a:rPr lang="en-US" sz="3200" b="0" dirty="0" err="1">
                          <a:solidFill>
                            <a:srgbClr val="002060"/>
                          </a:solidFill>
                          <a:effectLst/>
                          <a:latin typeface="Times New Roman" panose="02020603050405020304" pitchFamily="18" charset="0"/>
                          <a:cs typeface="Times New Roman" panose="02020603050405020304" pitchFamily="18" charset="0"/>
                        </a:rPr>
                        <a:t>hợp</a:t>
                      </a:r>
                      <a:r>
                        <a:rPr lang="en-US" sz="3200" b="0" dirty="0">
                          <a:solidFill>
                            <a:srgbClr val="002060"/>
                          </a:solidFill>
                          <a:effectLst/>
                          <a:latin typeface="Times New Roman" panose="02020603050405020304" pitchFamily="18" charset="0"/>
                          <a:cs typeface="Times New Roman" panose="02020603050405020304" pitchFamily="18" charset="0"/>
                        </a:rPr>
                        <a:t> </a:t>
                      </a:r>
                      <a:r>
                        <a:rPr lang="en-US" sz="3200" b="0" dirty="0" err="1">
                          <a:solidFill>
                            <a:srgbClr val="002060"/>
                          </a:solidFill>
                          <a:effectLst/>
                          <a:latin typeface="Times New Roman" panose="02020603050405020304" pitchFamily="18" charset="0"/>
                          <a:cs typeface="Times New Roman" panose="02020603050405020304" pitchFamily="18" charset="0"/>
                        </a:rPr>
                        <a:t>với</a:t>
                      </a:r>
                      <a:r>
                        <a:rPr lang="en-US" sz="3200" b="0" dirty="0">
                          <a:solidFill>
                            <a:srgbClr val="002060"/>
                          </a:solidFill>
                          <a:effectLst/>
                          <a:latin typeface="Times New Roman" panose="02020603050405020304" pitchFamily="18" charset="0"/>
                          <a:cs typeface="Times New Roman" panose="02020603050405020304" pitchFamily="18" charset="0"/>
                        </a:rPr>
                        <a:t> </a:t>
                      </a:r>
                      <a:r>
                        <a:rPr lang="en-US" sz="3200" b="0" dirty="0" err="1">
                          <a:solidFill>
                            <a:srgbClr val="002060"/>
                          </a:solidFill>
                          <a:effectLst/>
                          <a:latin typeface="Times New Roman" panose="02020603050405020304" pitchFamily="18" charset="0"/>
                          <a:cs typeface="Times New Roman" panose="02020603050405020304" pitchFamily="18" charset="0"/>
                        </a:rPr>
                        <a:t>kiểu</a:t>
                      </a:r>
                      <a:r>
                        <a:rPr lang="en-US" sz="3200" b="0" dirty="0">
                          <a:solidFill>
                            <a:srgbClr val="002060"/>
                          </a:solidFill>
                          <a:effectLst/>
                          <a:latin typeface="Times New Roman" panose="02020603050405020304" pitchFamily="18" charset="0"/>
                          <a:cs typeface="Times New Roman" panose="02020603050405020304" pitchFamily="18" charset="0"/>
                        </a:rPr>
                        <a:t> </a:t>
                      </a:r>
                      <a:r>
                        <a:rPr lang="en-US" sz="3200" b="0" dirty="0" err="1">
                          <a:solidFill>
                            <a:srgbClr val="002060"/>
                          </a:solidFill>
                          <a:effectLst/>
                          <a:latin typeface="Times New Roman" panose="02020603050405020304" pitchFamily="18" charset="0"/>
                          <a:cs typeface="Times New Roman" panose="02020603050405020304" pitchFamily="18" charset="0"/>
                        </a:rPr>
                        <a:t>văn</a:t>
                      </a:r>
                      <a:r>
                        <a:rPr lang="en-US" sz="3200" b="0" dirty="0">
                          <a:solidFill>
                            <a:srgbClr val="002060"/>
                          </a:solidFill>
                          <a:effectLst/>
                          <a:latin typeface="Times New Roman" panose="02020603050405020304" pitchFamily="18" charset="0"/>
                          <a:cs typeface="Times New Roman" panose="02020603050405020304" pitchFamily="18" charset="0"/>
                        </a:rPr>
                        <a:t> </a:t>
                      </a:r>
                      <a:r>
                        <a:rPr lang="en-US" sz="3200" b="0" dirty="0" err="1">
                          <a:solidFill>
                            <a:srgbClr val="002060"/>
                          </a:solidFill>
                          <a:effectLst/>
                          <a:latin typeface="Times New Roman" panose="02020603050405020304" pitchFamily="18" charset="0"/>
                          <a:cs typeface="Times New Roman" panose="02020603050405020304" pitchFamily="18" charset="0"/>
                        </a:rPr>
                        <a:t>bản</a:t>
                      </a:r>
                      <a:endParaRPr lang="vi-VN" sz="3200" b="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30" marR="497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nSpc>
                          <a:spcPct val="115000"/>
                        </a:lnSpc>
                        <a:spcBef>
                          <a:spcPts val="600"/>
                        </a:spcBef>
                        <a:spcAft>
                          <a:spcPts val="600"/>
                        </a:spcAft>
                      </a:pPr>
                      <a:r>
                        <a:rPr lang="en-US" sz="3200" dirty="0" err="1">
                          <a:solidFill>
                            <a:srgbClr val="0070C0"/>
                          </a:solidFill>
                          <a:effectLst/>
                          <a:latin typeface="Times New Roman" panose="02020603050405020304" pitchFamily="18" charset="0"/>
                          <a:cs typeface="Times New Roman" panose="02020603050405020304" pitchFamily="18" charset="0"/>
                        </a:rPr>
                        <a:t>Lược</a:t>
                      </a:r>
                      <a:r>
                        <a:rPr lang="en-US" sz="3200" dirty="0">
                          <a:solidFill>
                            <a:srgbClr val="0070C0"/>
                          </a:solidFill>
                          <a:effectLst/>
                          <a:latin typeface="Times New Roman" panose="02020603050405020304" pitchFamily="18" charset="0"/>
                          <a:cs typeface="Times New Roman" panose="02020603050405020304" pitchFamily="18" charset="0"/>
                        </a:rPr>
                        <a:t> </a:t>
                      </a:r>
                      <a:r>
                        <a:rPr lang="en-US" sz="3200" dirty="0" err="1">
                          <a:solidFill>
                            <a:srgbClr val="0070C0"/>
                          </a:solidFill>
                          <a:effectLst/>
                          <a:latin typeface="Times New Roman" panose="02020603050405020304" pitchFamily="18" charset="0"/>
                          <a:cs typeface="Times New Roman" panose="02020603050405020304" pitchFamily="18" charset="0"/>
                        </a:rPr>
                        <a:t>bỏ</a:t>
                      </a:r>
                      <a:r>
                        <a:rPr lang="en-US" sz="3200" dirty="0">
                          <a:solidFill>
                            <a:srgbClr val="0070C0"/>
                          </a:solidFill>
                          <a:effectLst/>
                          <a:latin typeface="Times New Roman" panose="02020603050405020304" pitchFamily="18" charset="0"/>
                          <a:cs typeface="Times New Roman" panose="02020603050405020304" pitchFamily="18" charset="0"/>
                        </a:rPr>
                        <a:t>, </a:t>
                      </a:r>
                      <a:r>
                        <a:rPr lang="en-US" sz="3200" dirty="0" err="1">
                          <a:solidFill>
                            <a:srgbClr val="0070C0"/>
                          </a:solidFill>
                          <a:effectLst/>
                          <a:latin typeface="Times New Roman" panose="02020603050405020304" pitchFamily="18" charset="0"/>
                          <a:cs typeface="Times New Roman" panose="02020603050405020304" pitchFamily="18" charset="0"/>
                        </a:rPr>
                        <a:t>thay</a:t>
                      </a:r>
                      <a:r>
                        <a:rPr lang="en-US" sz="3200" dirty="0">
                          <a:solidFill>
                            <a:srgbClr val="0070C0"/>
                          </a:solidFill>
                          <a:effectLst/>
                          <a:latin typeface="Times New Roman" panose="02020603050405020304" pitchFamily="18" charset="0"/>
                          <a:cs typeface="Times New Roman" panose="02020603050405020304" pitchFamily="18" charset="0"/>
                        </a:rPr>
                        <a:t> </a:t>
                      </a:r>
                      <a:r>
                        <a:rPr lang="en-US" sz="3200" dirty="0" err="1">
                          <a:solidFill>
                            <a:srgbClr val="0070C0"/>
                          </a:solidFill>
                          <a:effectLst/>
                          <a:latin typeface="Times New Roman" panose="02020603050405020304" pitchFamily="18" charset="0"/>
                          <a:cs typeface="Times New Roman" panose="02020603050405020304" pitchFamily="18" charset="0"/>
                        </a:rPr>
                        <a:t>thế</a:t>
                      </a:r>
                      <a:r>
                        <a:rPr lang="en-US" sz="3200" dirty="0">
                          <a:solidFill>
                            <a:srgbClr val="0070C0"/>
                          </a:solidFill>
                          <a:effectLst/>
                          <a:latin typeface="Times New Roman" panose="02020603050405020304" pitchFamily="18" charset="0"/>
                          <a:cs typeface="Times New Roman" panose="02020603050405020304" pitchFamily="18" charset="0"/>
                        </a:rPr>
                        <a:t> </a:t>
                      </a:r>
                      <a:r>
                        <a:rPr lang="en-US" sz="3200" dirty="0" err="1">
                          <a:solidFill>
                            <a:srgbClr val="0070C0"/>
                          </a:solidFill>
                          <a:effectLst/>
                          <a:latin typeface="Times New Roman" panose="02020603050405020304" pitchFamily="18" charset="0"/>
                          <a:cs typeface="Times New Roman" panose="02020603050405020304" pitchFamily="18" charset="0"/>
                        </a:rPr>
                        <a:t>bằng</a:t>
                      </a:r>
                      <a:r>
                        <a:rPr lang="en-US" sz="3200" dirty="0">
                          <a:solidFill>
                            <a:srgbClr val="0070C0"/>
                          </a:solidFill>
                          <a:effectLst/>
                          <a:latin typeface="Times New Roman" panose="02020603050405020304" pitchFamily="18" charset="0"/>
                          <a:cs typeface="Times New Roman" panose="02020603050405020304" pitchFamily="18" charset="0"/>
                        </a:rPr>
                        <a:t> </a:t>
                      </a:r>
                      <a:r>
                        <a:rPr lang="en-US" sz="3200" dirty="0" err="1">
                          <a:solidFill>
                            <a:srgbClr val="0070C0"/>
                          </a:solidFill>
                          <a:effectLst/>
                          <a:latin typeface="Times New Roman" panose="02020603050405020304" pitchFamily="18" charset="0"/>
                          <a:cs typeface="Times New Roman" panose="02020603050405020304" pitchFamily="18" charset="0"/>
                        </a:rPr>
                        <a:t>từ</a:t>
                      </a:r>
                      <a:r>
                        <a:rPr lang="en-US" sz="3200" dirty="0">
                          <a:solidFill>
                            <a:srgbClr val="0070C0"/>
                          </a:solidFill>
                          <a:effectLst/>
                          <a:latin typeface="Times New Roman" panose="02020603050405020304" pitchFamily="18" charset="0"/>
                          <a:cs typeface="Times New Roman" panose="02020603050405020304" pitchFamily="18" charset="0"/>
                        </a:rPr>
                        <a:t> </a:t>
                      </a:r>
                      <a:r>
                        <a:rPr lang="en-US" sz="3200" dirty="0" err="1">
                          <a:solidFill>
                            <a:srgbClr val="0070C0"/>
                          </a:solidFill>
                          <a:effectLst/>
                          <a:latin typeface="Times New Roman" panose="02020603050405020304" pitchFamily="18" charset="0"/>
                          <a:cs typeface="Times New Roman" panose="02020603050405020304" pitchFamily="18" charset="0"/>
                        </a:rPr>
                        <a:t>ngữ</a:t>
                      </a:r>
                      <a:r>
                        <a:rPr lang="en-US" sz="3200" dirty="0">
                          <a:solidFill>
                            <a:srgbClr val="0070C0"/>
                          </a:solidFill>
                          <a:effectLst/>
                          <a:latin typeface="Times New Roman" panose="02020603050405020304" pitchFamily="18" charset="0"/>
                          <a:cs typeface="Times New Roman" panose="02020603050405020304" pitchFamily="18" charset="0"/>
                        </a:rPr>
                        <a:t> </a:t>
                      </a:r>
                      <a:r>
                        <a:rPr lang="en-US" sz="3200" dirty="0" err="1">
                          <a:solidFill>
                            <a:srgbClr val="0070C0"/>
                          </a:solidFill>
                          <a:effectLst/>
                          <a:latin typeface="Times New Roman" panose="02020603050405020304" pitchFamily="18" charset="0"/>
                          <a:cs typeface="Times New Roman" panose="02020603050405020304" pitchFamily="18" charset="0"/>
                        </a:rPr>
                        <a:t>phù</a:t>
                      </a:r>
                      <a:r>
                        <a:rPr lang="en-US" sz="3200" dirty="0">
                          <a:solidFill>
                            <a:srgbClr val="0070C0"/>
                          </a:solidFill>
                          <a:effectLst/>
                          <a:latin typeface="Times New Roman" panose="02020603050405020304" pitchFamily="18" charset="0"/>
                          <a:cs typeface="Times New Roman" panose="02020603050405020304" pitchFamily="18" charset="0"/>
                        </a:rPr>
                        <a:t> </a:t>
                      </a:r>
                      <a:r>
                        <a:rPr lang="en-US" sz="3200" dirty="0" err="1">
                          <a:solidFill>
                            <a:srgbClr val="0070C0"/>
                          </a:solidFill>
                          <a:effectLst/>
                          <a:latin typeface="Times New Roman" panose="02020603050405020304" pitchFamily="18" charset="0"/>
                          <a:cs typeface="Times New Roman" panose="02020603050405020304" pitchFamily="18" charset="0"/>
                        </a:rPr>
                        <a:t>hợp</a:t>
                      </a:r>
                      <a:r>
                        <a:rPr lang="en-US" sz="3200" dirty="0">
                          <a:solidFill>
                            <a:srgbClr val="0070C0"/>
                          </a:solidFill>
                          <a:effectLst/>
                          <a:latin typeface="Times New Roman" panose="02020603050405020304" pitchFamily="18" charset="0"/>
                          <a:cs typeface="Times New Roman" panose="02020603050405020304" pitchFamily="18" charset="0"/>
                        </a:rPr>
                        <a:t> </a:t>
                      </a:r>
                      <a:r>
                        <a:rPr lang="en-US" sz="3200" dirty="0" err="1">
                          <a:solidFill>
                            <a:srgbClr val="0070C0"/>
                          </a:solidFill>
                          <a:effectLst/>
                          <a:latin typeface="Times New Roman" panose="02020603050405020304" pitchFamily="18" charset="0"/>
                          <a:cs typeface="Times New Roman" panose="02020603050405020304" pitchFamily="18" charset="0"/>
                        </a:rPr>
                        <a:t>với</a:t>
                      </a:r>
                      <a:r>
                        <a:rPr lang="en-US" sz="3200" dirty="0">
                          <a:solidFill>
                            <a:srgbClr val="0070C0"/>
                          </a:solidFill>
                          <a:effectLst/>
                          <a:latin typeface="Times New Roman" panose="02020603050405020304" pitchFamily="18" charset="0"/>
                          <a:cs typeface="Times New Roman" panose="02020603050405020304" pitchFamily="18" charset="0"/>
                        </a:rPr>
                        <a:t> </a:t>
                      </a:r>
                      <a:r>
                        <a:rPr lang="en-US" sz="3200" dirty="0" err="1">
                          <a:solidFill>
                            <a:srgbClr val="0070C0"/>
                          </a:solidFill>
                          <a:effectLst/>
                          <a:latin typeface="Times New Roman" panose="02020603050405020304" pitchFamily="18" charset="0"/>
                          <a:cs typeface="Times New Roman" panose="02020603050405020304" pitchFamily="18" charset="0"/>
                        </a:rPr>
                        <a:t>kiểu</a:t>
                      </a:r>
                      <a:r>
                        <a:rPr lang="en-US" sz="3200" dirty="0">
                          <a:solidFill>
                            <a:srgbClr val="0070C0"/>
                          </a:solidFill>
                          <a:effectLst/>
                          <a:latin typeface="Times New Roman" panose="02020603050405020304" pitchFamily="18" charset="0"/>
                          <a:cs typeface="Times New Roman" panose="02020603050405020304" pitchFamily="18" charset="0"/>
                        </a:rPr>
                        <a:t> </a:t>
                      </a:r>
                      <a:r>
                        <a:rPr lang="en-US" sz="3200" dirty="0" err="1">
                          <a:solidFill>
                            <a:srgbClr val="0070C0"/>
                          </a:solidFill>
                          <a:effectLst/>
                          <a:latin typeface="Times New Roman" panose="02020603050405020304" pitchFamily="18" charset="0"/>
                          <a:cs typeface="Times New Roman" panose="02020603050405020304" pitchFamily="18" charset="0"/>
                        </a:rPr>
                        <a:t>văn</a:t>
                      </a:r>
                      <a:r>
                        <a:rPr lang="en-US" sz="3200" dirty="0">
                          <a:solidFill>
                            <a:srgbClr val="0070C0"/>
                          </a:solidFill>
                          <a:effectLst/>
                          <a:latin typeface="Times New Roman" panose="02020603050405020304" pitchFamily="18" charset="0"/>
                          <a:cs typeface="Times New Roman" panose="02020603050405020304" pitchFamily="18" charset="0"/>
                        </a:rPr>
                        <a:t> </a:t>
                      </a:r>
                      <a:r>
                        <a:rPr lang="en-US" sz="3200" dirty="0" err="1">
                          <a:solidFill>
                            <a:srgbClr val="0070C0"/>
                          </a:solidFill>
                          <a:effectLst/>
                          <a:latin typeface="Times New Roman" panose="02020603050405020304" pitchFamily="18" charset="0"/>
                          <a:cs typeface="Times New Roman" panose="02020603050405020304" pitchFamily="18" charset="0"/>
                        </a:rPr>
                        <a:t>bản</a:t>
                      </a:r>
                      <a:r>
                        <a:rPr lang="en-US" sz="3200" dirty="0">
                          <a:solidFill>
                            <a:srgbClr val="0070C0"/>
                          </a:solidFill>
                          <a:effectLst/>
                          <a:latin typeface="Times New Roman" panose="02020603050405020304" pitchFamily="18" charset="0"/>
                          <a:cs typeface="Times New Roman" panose="02020603050405020304" pitchFamily="18" charset="0"/>
                        </a:rPr>
                        <a:t>.</a:t>
                      </a:r>
                      <a:endParaRPr lang="vi-VN" sz="32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30" marR="497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81317861"/>
                  </a:ext>
                </a:extLst>
              </a:tr>
            </a:tbl>
          </a:graphicData>
        </a:graphic>
      </p:graphicFrame>
      <p:sp>
        <p:nvSpPr>
          <p:cNvPr id="5" name="Flowchart: Terminator 4"/>
          <p:cNvSpPr/>
          <p:nvPr/>
        </p:nvSpPr>
        <p:spPr>
          <a:xfrm>
            <a:off x="1272618" y="36921"/>
            <a:ext cx="8465270" cy="631597"/>
          </a:xfrm>
          <a:prstGeom prst="flowChartTermina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b="1">
                <a:latin typeface="Times New Roman" panose="02020603050405020304" pitchFamily="18" charset="0"/>
                <a:cs typeface="Times New Roman" panose="02020603050405020304" pitchFamily="18" charset="0"/>
              </a:rPr>
              <a:t>*Một số lỗi dùng từ hay gặp và cách sửa</a:t>
            </a:r>
            <a:endParaRPr lang="vi-VN" sz="3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663401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randombar(horizont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Same Side Corner Rectangle 5"/>
          <p:cNvSpPr/>
          <p:nvPr/>
        </p:nvSpPr>
        <p:spPr>
          <a:xfrm>
            <a:off x="1498861" y="103694"/>
            <a:ext cx="8597245" cy="801278"/>
          </a:xfrm>
          <a:prstGeom prst="round2Same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3200" b="1" dirty="0">
                <a:solidFill>
                  <a:srgbClr val="FF0000"/>
                </a:solidFill>
                <a:latin typeface="Times New Roman" panose="02020603050405020304" pitchFamily="18" charset="0"/>
                <a:cs typeface="Times New Roman" panose="02020603050405020304" pitchFamily="18" charset="0"/>
              </a:rPr>
              <a:t>HOẠT ĐỘNG 3: </a:t>
            </a:r>
            <a:r>
              <a:rPr lang="pt-BR" sz="3200" b="1" dirty="0" smtClean="0">
                <a:solidFill>
                  <a:srgbClr val="FF0000"/>
                </a:solidFill>
                <a:latin typeface="Times New Roman" panose="02020603050405020304" pitchFamily="18" charset="0"/>
                <a:cs typeface="Times New Roman" panose="02020603050405020304" pitchFamily="18" charset="0"/>
              </a:rPr>
              <a:t>LUYỆN TẬP</a:t>
            </a:r>
            <a:endParaRPr lang="vi-VN" sz="3200" dirty="0">
              <a:solidFill>
                <a:srgbClr val="FF0000"/>
              </a:solidFill>
              <a:latin typeface="Times New Roman" panose="02020603050405020304" pitchFamily="18" charset="0"/>
              <a:cs typeface="Times New Roman" panose="02020603050405020304" pitchFamily="18" charset="0"/>
            </a:endParaRPr>
          </a:p>
        </p:txBody>
      </p:sp>
      <p:sp>
        <p:nvSpPr>
          <p:cNvPr id="7" name="Flowchart: Stored Data 6"/>
          <p:cNvSpPr/>
          <p:nvPr/>
        </p:nvSpPr>
        <p:spPr>
          <a:xfrm>
            <a:off x="245097" y="1244337"/>
            <a:ext cx="3337088" cy="4496585"/>
          </a:xfrm>
          <a:prstGeom prst="flowChartOnlineStorag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latin typeface="Times New Roman" panose="02020603050405020304" pitchFamily="18" charset="0"/>
                <a:cs typeface="Times New Roman" panose="02020603050405020304" pitchFamily="18" charset="0"/>
              </a:rPr>
              <a:t>Thảo</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luận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theo</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cặp</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kết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hợp</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theo</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dãy</a:t>
            </a:r>
            <a:r>
              <a:rPr lang="en-US" sz="3200" b="1" dirty="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bàn</a:t>
            </a:r>
            <a:endParaRPr lang="vi-VN" sz="3200" dirty="0">
              <a:latin typeface="Times New Roman" panose="02020603050405020304" pitchFamily="18" charset="0"/>
              <a:cs typeface="Times New Roman" panose="02020603050405020304" pitchFamily="18" charset="0"/>
            </a:endParaRPr>
          </a:p>
        </p:txBody>
      </p:sp>
      <p:sp>
        <p:nvSpPr>
          <p:cNvPr id="8" name="Flowchart: Stored Data 7"/>
          <p:cNvSpPr/>
          <p:nvPr/>
        </p:nvSpPr>
        <p:spPr>
          <a:xfrm>
            <a:off x="4135223" y="1244337"/>
            <a:ext cx="4150937" cy="4496585"/>
          </a:xfrm>
          <a:prstGeom prst="flowChartOnlineStorag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err="1">
                <a:solidFill>
                  <a:srgbClr val="002060"/>
                </a:solidFill>
                <a:latin typeface="Times New Roman" panose="02020603050405020304" pitchFamily="18" charset="0"/>
                <a:cs typeface="Times New Roman" panose="02020603050405020304" pitchFamily="18" charset="0"/>
              </a:rPr>
              <a:t>Đọc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và</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thực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hiện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yêu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cầu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của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Bài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tập</a:t>
            </a:r>
            <a:r>
              <a:rPr lang="en-US" sz="3200" dirty="0">
                <a:solidFill>
                  <a:srgbClr val="002060"/>
                </a:solidFill>
                <a:latin typeface="Times New Roman" panose="02020603050405020304" pitchFamily="18" charset="0"/>
                <a:cs typeface="Times New Roman" panose="02020603050405020304" pitchFamily="18" charset="0"/>
              </a:rPr>
              <a:t> 1 (Tr.71/ SGK): </a:t>
            </a:r>
            <a:r>
              <a:rPr lang="en-US" sz="3200" dirty="0" err="1">
                <a:solidFill>
                  <a:srgbClr val="002060"/>
                </a:solidFill>
                <a:latin typeface="Times New Roman" panose="02020603050405020304" pitchFamily="18" charset="0"/>
                <a:cs typeface="Times New Roman" panose="02020603050405020304" pitchFamily="18" charset="0"/>
              </a:rPr>
              <a:t>Tìm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và</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sửa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lỗi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dùng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từ</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trong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các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trường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hợp</a:t>
            </a:r>
            <a:r>
              <a:rPr lang="en-US" sz="3200" dirty="0">
                <a:solidFill>
                  <a:srgbClr val="002060"/>
                </a:solidFill>
                <a:latin typeface="Times New Roman" panose="02020603050405020304" pitchFamily="18" charset="0"/>
                <a:cs typeface="Times New Roman" panose="02020603050405020304" pitchFamily="18" charset="0"/>
              </a:rPr>
              <a:t>:</a:t>
            </a:r>
            <a:endParaRPr lang="vi-VN" sz="3200" dirty="0">
              <a:solidFill>
                <a:srgbClr val="002060"/>
              </a:solidFill>
              <a:latin typeface="Times New Roman" panose="02020603050405020304" pitchFamily="18" charset="0"/>
              <a:cs typeface="Times New Roman" panose="02020603050405020304" pitchFamily="18" charset="0"/>
            </a:endParaRPr>
          </a:p>
        </p:txBody>
      </p:sp>
      <p:sp>
        <p:nvSpPr>
          <p:cNvPr id="9" name="Flowchart: Stored Data 8"/>
          <p:cNvSpPr/>
          <p:nvPr/>
        </p:nvSpPr>
        <p:spPr>
          <a:xfrm>
            <a:off x="8864337" y="1357459"/>
            <a:ext cx="3249105" cy="4496585"/>
          </a:xfrm>
          <a:prstGeom prst="flowChartOnlineStorag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Tx/>
              <a:buChar char="-"/>
            </a:pPr>
            <a:r>
              <a:rPr lang="en-US" sz="3200" b="1" dirty="0" err="1">
                <a:latin typeface="Times New Roman" panose="02020603050405020304" pitchFamily="18" charset="0"/>
                <a:cs typeface="Times New Roman" panose="02020603050405020304" pitchFamily="18" charset="0"/>
              </a:rPr>
              <a:t>Dãy</a:t>
            </a:r>
            <a:r>
              <a:rPr lang="en-US" sz="3200" b="1" dirty="0">
                <a:latin typeface="Times New Roman" panose="02020603050405020304" pitchFamily="18" charset="0"/>
                <a:cs typeface="Times New Roman" panose="02020603050405020304" pitchFamily="18" charset="0"/>
              </a:rPr>
              <a:t> 1</a:t>
            </a:r>
            <a:r>
              <a:rPr lang="en-US" sz="3200" dirty="0">
                <a:latin typeface="Times New Roman" panose="02020603050405020304" pitchFamily="18" charset="0"/>
                <a:cs typeface="Times New Roman" panose="02020603050405020304" pitchFamily="18" charset="0"/>
              </a:rPr>
              <a:t>: </a:t>
            </a:r>
          </a:p>
          <a:p>
            <a:r>
              <a:rPr lang="en-US" sz="3200" dirty="0">
                <a:latin typeface="Times New Roman" panose="02020603050405020304" pitchFamily="18" charset="0"/>
                <a:cs typeface="Times New Roman" panose="02020603050405020304" pitchFamily="18" charset="0"/>
              </a:rPr>
              <a:t>ý a, b, c</a:t>
            </a:r>
            <a:endParaRPr lang="vi-VN" sz="3200" dirty="0">
              <a:latin typeface="Times New Roman" panose="02020603050405020304" pitchFamily="18" charset="0"/>
              <a:cs typeface="Times New Roman" panose="02020603050405020304" pitchFamily="18" charset="0"/>
            </a:endParaRPr>
          </a:p>
          <a:p>
            <a:pPr marL="457200" indent="-457200">
              <a:buFontTx/>
              <a:buChar char="-"/>
            </a:pPr>
            <a:r>
              <a:rPr lang="en-US" sz="3200" b="1" dirty="0" err="1">
                <a:latin typeface="Times New Roman" panose="02020603050405020304" pitchFamily="18" charset="0"/>
                <a:cs typeface="Times New Roman" panose="02020603050405020304" pitchFamily="18" charset="0"/>
              </a:rPr>
              <a:t>Dãy</a:t>
            </a:r>
            <a:r>
              <a:rPr lang="en-US" sz="3200" b="1" dirty="0">
                <a:latin typeface="Times New Roman" panose="02020603050405020304" pitchFamily="18" charset="0"/>
                <a:cs typeface="Times New Roman" panose="02020603050405020304" pitchFamily="18" charset="0"/>
              </a:rPr>
              <a:t> 2</a:t>
            </a:r>
            <a:r>
              <a:rPr lang="en-US" sz="3200" dirty="0">
                <a:latin typeface="Times New Roman" panose="02020603050405020304" pitchFamily="18" charset="0"/>
                <a:cs typeface="Times New Roman" panose="02020603050405020304" pitchFamily="18" charset="0"/>
              </a:rPr>
              <a:t>: </a:t>
            </a:r>
          </a:p>
          <a:p>
            <a:r>
              <a:rPr lang="en-US" sz="3200" dirty="0">
                <a:latin typeface="Times New Roman" panose="02020603050405020304" pitchFamily="18" charset="0"/>
                <a:cs typeface="Times New Roman" panose="02020603050405020304" pitchFamily="18" charset="0"/>
              </a:rPr>
              <a:t>ý d, đ, e</a:t>
            </a:r>
            <a:endParaRPr lang="vi-V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222710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down)">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circle(in)">
                                      <p:cBhvr>
                                        <p:cTn id="23"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xagon 3"/>
          <p:cNvSpPr/>
          <p:nvPr/>
        </p:nvSpPr>
        <p:spPr>
          <a:xfrm>
            <a:off x="1781665" y="65988"/>
            <a:ext cx="8804635" cy="886119"/>
          </a:xfrm>
          <a:prstGeom prst="hex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buAutoNum type="arabicPeriod"/>
            </a:pPr>
            <a:r>
              <a:rPr lang="en-US" sz="2800" b="1" dirty="0" err="1">
                <a:solidFill>
                  <a:srgbClr val="FF0000"/>
                </a:solidFill>
                <a:latin typeface="Times New Roman" panose="02020603050405020304" pitchFamily="18" charset="0"/>
                <a:cs typeface="Times New Roman" panose="02020603050405020304" pitchFamily="18" charset="0"/>
              </a:rPr>
              <a:t>Bài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tập</a:t>
            </a:r>
            <a:r>
              <a:rPr lang="en-US" sz="2800" b="1" dirty="0">
                <a:solidFill>
                  <a:srgbClr val="FF0000"/>
                </a:solidFill>
                <a:latin typeface="Times New Roman" panose="02020603050405020304" pitchFamily="18" charset="0"/>
                <a:cs typeface="Times New Roman" panose="02020603050405020304" pitchFamily="18" charset="0"/>
              </a:rPr>
              <a:t> 1 (tr.71/ SGK): </a:t>
            </a:r>
          </a:p>
          <a:p>
            <a:r>
              <a:rPr lang="en-US" sz="2800" b="1" dirty="0" err="1">
                <a:solidFill>
                  <a:srgbClr val="FF0000"/>
                </a:solidFill>
                <a:latin typeface="Times New Roman" panose="02020603050405020304" pitchFamily="18" charset="0"/>
                <a:cs typeface="Times New Roman" panose="02020603050405020304" pitchFamily="18" charset="0"/>
              </a:rPr>
              <a:t>Tìm</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và</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sửa</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lỗi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dùng</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từ</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trong</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các</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trường</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hợp</a:t>
            </a:r>
            <a:r>
              <a:rPr lang="en-US" sz="2800" b="1" dirty="0">
                <a:solidFill>
                  <a:srgbClr val="FF0000"/>
                </a:solidFill>
                <a:latin typeface="Times New Roman" panose="02020603050405020304" pitchFamily="18" charset="0"/>
                <a:cs typeface="Times New Roman" panose="02020603050405020304" pitchFamily="18" charset="0"/>
              </a:rPr>
              <a:t>:</a:t>
            </a:r>
            <a:endParaRPr lang="vi-VN" sz="2800" dirty="0">
              <a:solidFill>
                <a:srgbClr val="FF0000"/>
              </a:solidFill>
              <a:latin typeface="Times New Roman" panose="02020603050405020304" pitchFamily="18" charset="0"/>
              <a:cs typeface="Times New Roman" panose="02020603050405020304" pitchFamily="18" charset="0"/>
            </a:endParaRPr>
          </a:p>
        </p:txBody>
      </p:sp>
      <p:sp>
        <p:nvSpPr>
          <p:cNvPr id="5" name="Plaque 4"/>
          <p:cNvSpPr/>
          <p:nvPr/>
        </p:nvSpPr>
        <p:spPr>
          <a:xfrm>
            <a:off x="47133" y="1234911"/>
            <a:ext cx="3874417" cy="5297859"/>
          </a:xfrm>
          <a:prstGeom prst="plaqu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800" dirty="0">
                <a:latin typeface="Times New Roman" panose="02020603050405020304" pitchFamily="18" charset="0"/>
                <a:cs typeface="Times New Roman" panose="02020603050405020304" pitchFamily="18" charset="0"/>
              </a:rPr>
              <a:t>a) Lỗi dùng từ không đúng hình thức </a:t>
            </a:r>
            <a:r>
              <a:rPr lang="vi-VN" sz="2800" dirty="0" smtClean="0">
                <a:latin typeface="Times New Roman" panose="02020603050405020304" pitchFamily="18" charset="0"/>
                <a:cs typeface="Times New Roman" panose="02020603050405020304" pitchFamily="18" charset="0"/>
              </a:rPr>
              <a:t>ngữ</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âm</a:t>
            </a:r>
            <a:endParaRPr lang="vi-VN" sz="2800" dirty="0">
              <a:latin typeface="Times New Roman" panose="02020603050405020304" pitchFamily="18" charset="0"/>
              <a:cs typeface="Times New Roman" panose="02020603050405020304" pitchFamily="18" charset="0"/>
            </a:endParaRPr>
          </a:p>
          <a:p>
            <a:r>
              <a:rPr lang="vi-VN" sz="2800" dirty="0">
                <a:latin typeface="Times New Roman" panose="02020603050405020304" pitchFamily="18" charset="0"/>
                <a:cs typeface="Times New Roman" panose="02020603050405020304" pitchFamily="18" charset="0"/>
              </a:rPr>
              <a:t>Cách sửa: Thay “chín mùi” </a:t>
            </a:r>
            <a:r>
              <a:rPr lang="en-US" sz="2800" dirty="0">
                <a:latin typeface="Times New Roman" panose="02020603050405020304" pitchFamily="18" charset="0"/>
                <a:cs typeface="Times New Roman" panose="02020603050405020304" pitchFamily="18" charset="0"/>
                <a:sym typeface="Wingdings" panose="05000000000000000000" pitchFamily="2" charset="2"/>
              </a:rPr>
              <a:t></a:t>
            </a:r>
            <a:r>
              <a:rPr lang="vi-VN" sz="2800" dirty="0">
                <a:latin typeface="Times New Roman" panose="02020603050405020304" pitchFamily="18" charset="0"/>
                <a:cs typeface="Times New Roman" panose="02020603050405020304" pitchFamily="18" charset="0"/>
              </a:rPr>
              <a:t> chín muồi</a:t>
            </a:r>
          </a:p>
          <a:p>
            <a:r>
              <a:rPr lang="en-US" sz="2800" dirty="0">
                <a:latin typeface="Times New Roman" panose="02020603050405020304" pitchFamily="18" charset="0"/>
                <a:cs typeface="Times New Roman" panose="02020603050405020304" pitchFamily="18" charset="0"/>
                <a:sym typeface="Wingdings" panose="05000000000000000000" pitchFamily="2" charset="2"/>
              </a:rPr>
              <a:t></a:t>
            </a:r>
            <a:r>
              <a:rPr lang="vi-VN" sz="2800" i="1" dirty="0">
                <a:latin typeface="Times New Roman" panose="02020603050405020304" pitchFamily="18" charset="0"/>
                <a:cs typeface="Times New Roman" panose="02020603050405020304" pitchFamily="18" charset="0"/>
              </a:rPr>
              <a:t>Thời cơ đã chín muồi nhưng họ lại không biết nắm bắt.</a:t>
            </a:r>
            <a:endParaRPr lang="vi-VN" sz="2800" dirty="0">
              <a:latin typeface="Times New Roman" panose="02020603050405020304" pitchFamily="18" charset="0"/>
              <a:cs typeface="Times New Roman" panose="02020603050405020304" pitchFamily="18" charset="0"/>
            </a:endParaRPr>
          </a:p>
        </p:txBody>
      </p:sp>
      <p:sp>
        <p:nvSpPr>
          <p:cNvPr id="6" name="Plaque 5"/>
          <p:cNvSpPr/>
          <p:nvPr/>
        </p:nvSpPr>
        <p:spPr>
          <a:xfrm>
            <a:off x="4036244" y="1234912"/>
            <a:ext cx="3863418" cy="5297860"/>
          </a:xfrm>
          <a:prstGeom prst="plaqu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800" dirty="0">
                <a:solidFill>
                  <a:schemeClr val="accent6">
                    <a:lumMod val="50000"/>
                  </a:schemeClr>
                </a:solidFill>
                <a:latin typeface="Times New Roman" panose="02020603050405020304" pitchFamily="18" charset="0"/>
                <a:cs typeface="Times New Roman" panose="02020603050405020304" pitchFamily="18" charset="0"/>
              </a:rPr>
              <a:t>b) Lỗi dùng từ không phù hợp với khả năng kết </a:t>
            </a:r>
            <a:r>
              <a:rPr lang="vi-VN" sz="2800" dirty="0" smtClean="0">
                <a:solidFill>
                  <a:schemeClr val="accent6">
                    <a:lumMod val="50000"/>
                  </a:schemeClr>
                </a:solidFill>
                <a:latin typeface="Times New Roman" panose="02020603050405020304" pitchFamily="18" charset="0"/>
                <a:cs typeface="Times New Roman" panose="02020603050405020304" pitchFamily="18" charset="0"/>
              </a:rPr>
              <a:t>hợp </a:t>
            </a:r>
            <a:r>
              <a:rPr lang="vi-VN" sz="2800" dirty="0">
                <a:solidFill>
                  <a:schemeClr val="accent6">
                    <a:lumMod val="50000"/>
                  </a:schemeClr>
                </a:solidFill>
                <a:latin typeface="Times New Roman" panose="02020603050405020304" pitchFamily="18" charset="0"/>
                <a:cs typeface="Times New Roman" panose="02020603050405020304" pitchFamily="18" charset="0"/>
              </a:rPr>
              <a:t>từ “giấu giếm” không thể kết hợp với hư từ “với”.</a:t>
            </a:r>
          </a:p>
          <a:p>
            <a:r>
              <a:rPr lang="vi-VN" sz="2800" dirty="0">
                <a:solidFill>
                  <a:schemeClr val="accent6">
                    <a:lumMod val="50000"/>
                  </a:schemeClr>
                </a:solidFill>
                <a:latin typeface="Times New Roman" panose="02020603050405020304" pitchFamily="18" charset="0"/>
                <a:cs typeface="Times New Roman" panose="02020603050405020304" pitchFamily="18" charset="0"/>
              </a:rPr>
              <a:t>Cách sửa: Bỏ từ “với”</a:t>
            </a:r>
          </a:p>
          <a:p>
            <a:r>
              <a:rPr lang="en-US" sz="2800" dirty="0">
                <a:solidFill>
                  <a:schemeClr val="accent6">
                    <a:lumMod val="50000"/>
                  </a:schemeClr>
                </a:solidFill>
                <a:latin typeface="Times New Roman" panose="02020603050405020304" pitchFamily="18" charset="0"/>
                <a:cs typeface="Times New Roman" panose="02020603050405020304" pitchFamily="18" charset="0"/>
                <a:sym typeface="Wingdings" panose="05000000000000000000" pitchFamily="2" charset="2"/>
              </a:rPr>
              <a:t></a:t>
            </a:r>
            <a:r>
              <a:rPr lang="en-US" sz="2800" dirty="0">
                <a:solidFill>
                  <a:schemeClr val="accent6">
                    <a:lumMod val="50000"/>
                  </a:schemeClr>
                </a:solidFill>
                <a:latin typeface="Times New Roman" panose="02020603050405020304" pitchFamily="18" charset="0"/>
                <a:cs typeface="Times New Roman" panose="02020603050405020304" pitchFamily="18" charset="0"/>
              </a:rPr>
              <a:t> </a:t>
            </a:r>
            <a:r>
              <a:rPr lang="vi-VN" sz="2800" i="1" dirty="0">
                <a:solidFill>
                  <a:schemeClr val="accent6">
                    <a:lumMod val="50000"/>
                  </a:schemeClr>
                </a:solidFill>
                <a:latin typeface="Times New Roman" panose="02020603050405020304" pitchFamily="18" charset="0"/>
                <a:cs typeface="Times New Roman" panose="02020603050405020304" pitchFamily="18" charset="0"/>
              </a:rPr>
              <a:t>Nó không giấu giếm ba mẹ chuyện gì.</a:t>
            </a:r>
            <a:endParaRPr lang="vi-VN" sz="2800"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7" name="Plaque 6"/>
          <p:cNvSpPr/>
          <p:nvPr/>
        </p:nvSpPr>
        <p:spPr>
          <a:xfrm>
            <a:off x="8014356" y="1234912"/>
            <a:ext cx="4051954" cy="5297860"/>
          </a:xfrm>
          <a:prstGeom prst="plaqu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800" dirty="0">
                <a:solidFill>
                  <a:schemeClr val="accent5">
                    <a:lumMod val="50000"/>
                  </a:schemeClr>
                </a:solidFill>
                <a:latin typeface="Times New Roman" panose="02020603050405020304" pitchFamily="18" charset="0"/>
                <a:cs typeface="Times New Roman" panose="02020603050405020304" pitchFamily="18" charset="0"/>
              </a:rPr>
              <a:t>c) Lỗi dùng từ không đúng hình thức ngữ </a:t>
            </a:r>
            <a:r>
              <a:rPr lang="vi-VN" sz="2800" dirty="0" smtClean="0">
                <a:solidFill>
                  <a:schemeClr val="accent5">
                    <a:lumMod val="50000"/>
                  </a:schemeClr>
                </a:solidFill>
                <a:latin typeface="Times New Roman" panose="02020603050405020304" pitchFamily="18" charset="0"/>
                <a:cs typeface="Times New Roman" panose="02020603050405020304" pitchFamily="18" charset="0"/>
              </a:rPr>
              <a:t>âm</a:t>
            </a:r>
            <a:endParaRPr lang="vi-VN" sz="2800" dirty="0">
              <a:solidFill>
                <a:schemeClr val="accent5">
                  <a:lumMod val="50000"/>
                </a:schemeClr>
              </a:solidFill>
              <a:latin typeface="Times New Roman" panose="02020603050405020304" pitchFamily="18" charset="0"/>
              <a:cs typeface="Times New Roman" panose="02020603050405020304" pitchFamily="18" charset="0"/>
            </a:endParaRPr>
          </a:p>
          <a:p>
            <a:r>
              <a:rPr lang="en-US" sz="2800" dirty="0" err="1">
                <a:solidFill>
                  <a:schemeClr val="accent5">
                    <a:lumMod val="50000"/>
                  </a:schemeClr>
                </a:solidFill>
                <a:latin typeface="Times New Roman" panose="02020603050405020304" pitchFamily="18" charset="0"/>
                <a:cs typeface="Times New Roman" panose="02020603050405020304" pitchFamily="18" charset="0"/>
              </a:rPr>
              <a:t>Cách</a:t>
            </a:r>
            <a:r>
              <a:rPr 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5">
                    <a:lumMod val="50000"/>
                  </a:schemeClr>
                </a:solidFill>
                <a:latin typeface="Times New Roman" panose="02020603050405020304" pitchFamily="18" charset="0"/>
                <a:cs typeface="Times New Roman" panose="02020603050405020304" pitchFamily="18" charset="0"/>
              </a:rPr>
              <a:t>sửa</a:t>
            </a:r>
            <a:r>
              <a:rPr 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5">
                    <a:lumMod val="50000"/>
                  </a:schemeClr>
                </a:solidFill>
                <a:latin typeface="Times New Roman" panose="02020603050405020304" pitchFamily="18" charset="0"/>
                <a:cs typeface="Times New Roman" panose="02020603050405020304" pitchFamily="18" charset="0"/>
              </a:rPr>
              <a:t>Thay</a:t>
            </a:r>
            <a:r>
              <a:rPr 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5">
                    <a:lumMod val="50000"/>
                  </a:schemeClr>
                </a:solidFill>
                <a:latin typeface="Times New Roman" panose="02020603050405020304" pitchFamily="18" charset="0"/>
                <a:cs typeface="Times New Roman" panose="02020603050405020304" pitchFamily="18" charset="0"/>
              </a:rPr>
              <a:t>thăm</a:t>
            </a:r>
            <a:r>
              <a:rPr 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5">
                    <a:lumMod val="50000"/>
                  </a:schemeClr>
                </a:solidFill>
                <a:latin typeface="Times New Roman" panose="02020603050405020304" pitchFamily="18" charset="0"/>
                <a:cs typeface="Times New Roman" panose="02020603050405020304" pitchFamily="18" charset="0"/>
              </a:rPr>
              <a:t>quan</a:t>
            </a:r>
            <a:r>
              <a:rPr 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US" sz="2800" dirty="0">
                <a:solidFill>
                  <a:schemeClr val="accent5">
                    <a:lumMod val="50000"/>
                  </a:schemeClr>
                </a:solidFill>
                <a:latin typeface="Times New Roman" panose="02020603050405020304" pitchFamily="18" charset="0"/>
                <a:cs typeface="Times New Roman" panose="02020603050405020304" pitchFamily="18" charset="0"/>
                <a:sym typeface="Wingdings" panose="05000000000000000000" pitchFamily="2" charset="2"/>
              </a:rPr>
              <a:t></a:t>
            </a:r>
            <a:r>
              <a:rPr 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5">
                    <a:lumMod val="50000"/>
                  </a:schemeClr>
                </a:solidFill>
                <a:latin typeface="Times New Roman" panose="02020603050405020304" pitchFamily="18" charset="0"/>
                <a:cs typeface="Times New Roman" panose="02020603050405020304" pitchFamily="18" charset="0"/>
              </a:rPr>
              <a:t>tham</a:t>
            </a:r>
            <a:r>
              <a:rPr 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US" sz="2800" dirty="0" err="1">
                <a:solidFill>
                  <a:schemeClr val="accent5">
                    <a:lumMod val="50000"/>
                  </a:schemeClr>
                </a:solidFill>
                <a:latin typeface="Times New Roman" panose="02020603050405020304" pitchFamily="18" charset="0"/>
                <a:cs typeface="Times New Roman" panose="02020603050405020304" pitchFamily="18" charset="0"/>
              </a:rPr>
              <a:t>quan</a:t>
            </a:r>
            <a:endParaRPr lang="vi-VN" sz="2800" dirty="0">
              <a:solidFill>
                <a:schemeClr val="accent5">
                  <a:lumMod val="50000"/>
                </a:schemeClr>
              </a:solidFill>
              <a:latin typeface="Times New Roman" panose="02020603050405020304" pitchFamily="18" charset="0"/>
              <a:cs typeface="Times New Roman" panose="02020603050405020304" pitchFamily="18" charset="0"/>
            </a:endParaRPr>
          </a:p>
          <a:p>
            <a:r>
              <a:rPr lang="en-US" sz="2800" dirty="0">
                <a:solidFill>
                  <a:schemeClr val="accent5">
                    <a:lumMod val="50000"/>
                  </a:schemeClr>
                </a:solidFill>
                <a:latin typeface="Times New Roman" panose="02020603050405020304" pitchFamily="18" charset="0"/>
                <a:cs typeface="Times New Roman" panose="02020603050405020304" pitchFamily="18" charset="0"/>
                <a:sym typeface="Wingdings" panose="05000000000000000000" pitchFamily="2" charset="2"/>
              </a:rPr>
              <a:t></a:t>
            </a:r>
            <a:r>
              <a:rPr lang="vi-VN" sz="2800" i="1" dirty="0">
                <a:solidFill>
                  <a:schemeClr val="accent5">
                    <a:lumMod val="50000"/>
                  </a:schemeClr>
                </a:solidFill>
                <a:latin typeface="Times New Roman" panose="02020603050405020304" pitchFamily="18" charset="0"/>
                <a:cs typeface="Times New Roman" panose="02020603050405020304" pitchFamily="18" charset="0"/>
              </a:rPr>
              <a:t>Ngày mai, lớp em sẽ đi tham quan bảo tàng</a:t>
            </a:r>
            <a:r>
              <a:rPr lang="en-US" sz="2800" i="1" dirty="0">
                <a:solidFill>
                  <a:schemeClr val="accent5">
                    <a:lumMod val="50000"/>
                  </a:schemeClr>
                </a:solidFill>
                <a:latin typeface="Times New Roman" panose="02020603050405020304" pitchFamily="18" charset="0"/>
                <a:cs typeface="Times New Roman" panose="02020603050405020304" pitchFamily="18" charset="0"/>
              </a:rPr>
              <a:t> </a:t>
            </a:r>
            <a:r>
              <a:rPr lang="en-US" sz="2800" i="1" dirty="0" err="1">
                <a:solidFill>
                  <a:schemeClr val="accent5">
                    <a:lumMod val="50000"/>
                  </a:schemeClr>
                </a:solidFill>
                <a:latin typeface="Times New Roman" panose="02020603050405020304" pitchFamily="18" charset="0"/>
                <a:cs typeface="Times New Roman" panose="02020603050405020304" pitchFamily="18" charset="0"/>
              </a:rPr>
              <a:t>thành</a:t>
            </a:r>
            <a:r>
              <a:rPr lang="en-US" sz="2800" i="1" dirty="0">
                <a:solidFill>
                  <a:schemeClr val="accent5">
                    <a:lumMod val="50000"/>
                  </a:schemeClr>
                </a:solidFill>
                <a:latin typeface="Times New Roman" panose="02020603050405020304" pitchFamily="18" charset="0"/>
                <a:cs typeface="Times New Roman" panose="02020603050405020304" pitchFamily="18" charset="0"/>
              </a:rPr>
              <a:t> </a:t>
            </a:r>
            <a:r>
              <a:rPr lang="en-US" sz="2800" i="1" dirty="0" err="1">
                <a:solidFill>
                  <a:schemeClr val="accent5">
                    <a:lumMod val="50000"/>
                  </a:schemeClr>
                </a:solidFill>
                <a:latin typeface="Times New Roman" panose="02020603050405020304" pitchFamily="18" charset="0"/>
                <a:cs typeface="Times New Roman" panose="02020603050405020304" pitchFamily="18" charset="0"/>
              </a:rPr>
              <a:t>phố</a:t>
            </a:r>
            <a:r>
              <a:rPr lang="vi-VN" sz="2800" i="1" dirty="0">
                <a:solidFill>
                  <a:schemeClr val="accent5">
                    <a:lumMod val="50000"/>
                  </a:schemeClr>
                </a:solidFill>
                <a:latin typeface="Times New Roman" panose="02020603050405020304" pitchFamily="18" charset="0"/>
                <a:cs typeface="Times New Roman" panose="02020603050405020304" pitchFamily="18" charset="0"/>
              </a:rPr>
              <a:t> Hồ Chí Minh.</a:t>
            </a:r>
            <a:endParaRPr lang="vi-VN" sz="2800" dirty="0">
              <a:solidFill>
                <a:schemeClr val="accent5">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221978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Effect transition="in" filter="fade">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235670" y="282804"/>
            <a:ext cx="11604396" cy="5825765"/>
          </a:xfrm>
          <a:prstGeom prst="frame">
            <a:avLst>
              <a:gd name="adj1" fmla="val 5218"/>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7" name="Rectangle 6"/>
          <p:cNvSpPr/>
          <p:nvPr/>
        </p:nvSpPr>
        <p:spPr>
          <a:xfrm>
            <a:off x="499619" y="855216"/>
            <a:ext cx="10878534" cy="4622804"/>
          </a:xfrm>
          <a:prstGeom prst="rect">
            <a:avLst/>
          </a:prstGeom>
        </p:spPr>
        <p:txBody>
          <a:bodyPr wrap="square">
            <a:spAutoFit/>
          </a:bodyPr>
          <a:lstStyle/>
          <a:p>
            <a:pPr>
              <a:lnSpc>
                <a:spcPct val="115000"/>
              </a:lnSpc>
            </a:pPr>
            <a:r>
              <a:rPr lang="en-US" sz="3200" b="1" dirty="0" err="1">
                <a:solidFill>
                  <a:srgbClr val="FF0000"/>
                </a:solidFill>
                <a:latin typeface="Times New Roman" panose="02020603050405020304" pitchFamily="18" charset="0"/>
                <a:cs typeface="Times New Roman" panose="02020603050405020304" pitchFamily="18" charset="0"/>
              </a:rPr>
              <a:t>Bài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tập</a:t>
            </a:r>
            <a:r>
              <a:rPr lang="en-US" sz="3200" b="1" dirty="0">
                <a:solidFill>
                  <a:srgbClr val="FF0000"/>
                </a:solidFill>
                <a:latin typeface="Times New Roman" panose="02020603050405020304" pitchFamily="18" charset="0"/>
                <a:cs typeface="Times New Roman" panose="02020603050405020304" pitchFamily="18" charset="0"/>
              </a:rPr>
              <a:t> 1 (tr.71/ SGK): </a:t>
            </a:r>
          </a:p>
          <a:p>
            <a:pPr>
              <a:lnSpc>
                <a:spcPct val="115000"/>
              </a:lnSpc>
            </a:pPr>
            <a:r>
              <a:rPr lang="vi-VN"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d) Dùng từ không đúng nghĩa và lỗi lặp từ: “bất tử” có nghĩa là không bao giờ chết, còn sống mãi trong trí nhớ, tình cảm người đời. Do đó, “bất từ” không dùng cho “những bài hát”, cần thay thế bằng “bất hủ”. Tuy nhiên, khi dùng “bất hủ” thay cho “bất tử” thì câu vẫn mắc lỗi lặp từ (“bất hủ” = còn lại mãi với thời gian).</a:t>
            </a:r>
            <a:endParaRPr lang="vi-VN" sz="32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pPr>
            <a:r>
              <a:rPr lang="vi-VN"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Cách sửa: Bỏ tử “bất tử”</a:t>
            </a:r>
            <a:endParaRPr lang="vi-VN" sz="32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pP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lang="vi-VN" sz="32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Những bài hát ấy sẽ còn lại mãi với thời gian.</a:t>
            </a:r>
            <a:endParaRPr lang="vi-VN" sz="3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954717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233</TotalTime>
  <Words>1865</Words>
  <Application>Microsoft Office PowerPoint</Application>
  <PresentationFormat>Widescreen</PresentationFormat>
  <Paragraphs>169</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Admin</cp:lastModifiedBy>
  <cp:revision>28</cp:revision>
  <dcterms:created xsi:type="dcterms:W3CDTF">2022-07-27T02:51:27Z</dcterms:created>
  <dcterms:modified xsi:type="dcterms:W3CDTF">2025-01-27T01:47:42Z</dcterms:modified>
</cp:coreProperties>
</file>