
<file path=[Content_Types].xml><?xml version="1.0" encoding="utf-8"?>
<Types xmlns="http://schemas.openxmlformats.org/package/2006/content-types">
  <Default Extension="png" ContentType="image/png"/>
  <Default Extension="jfif" ContentType="image/jpeg"/>
  <Default Extension="tmp"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44" r:id="rId2"/>
    <p:sldId id="257" r:id="rId3"/>
    <p:sldId id="326" r:id="rId4"/>
    <p:sldId id="258" r:id="rId5"/>
    <p:sldId id="259" r:id="rId6"/>
    <p:sldId id="260" r:id="rId7"/>
    <p:sldId id="261" r:id="rId8"/>
    <p:sldId id="312" r:id="rId9"/>
    <p:sldId id="262" r:id="rId10"/>
    <p:sldId id="264" r:id="rId11"/>
    <p:sldId id="265" r:id="rId12"/>
    <p:sldId id="266" r:id="rId13"/>
    <p:sldId id="267" r:id="rId14"/>
    <p:sldId id="331" r:id="rId15"/>
    <p:sldId id="332" r:id="rId16"/>
    <p:sldId id="268" r:id="rId17"/>
    <p:sldId id="269" r:id="rId18"/>
    <p:sldId id="313" r:id="rId19"/>
    <p:sldId id="270" r:id="rId20"/>
    <p:sldId id="271" r:id="rId21"/>
    <p:sldId id="334" r:id="rId22"/>
    <p:sldId id="335" r:id="rId23"/>
    <p:sldId id="336" r:id="rId24"/>
    <p:sldId id="275" r:id="rId25"/>
    <p:sldId id="276" r:id="rId26"/>
    <p:sldId id="315" r:id="rId27"/>
    <p:sldId id="277" r:id="rId28"/>
    <p:sldId id="279" r:id="rId29"/>
    <p:sldId id="280" r:id="rId30"/>
    <p:sldId id="305" r:id="rId31"/>
    <p:sldId id="281" r:id="rId32"/>
    <p:sldId id="306" r:id="rId33"/>
    <p:sldId id="282" r:id="rId34"/>
    <p:sldId id="283" r:id="rId35"/>
    <p:sldId id="337" r:id="rId36"/>
    <p:sldId id="338" r:id="rId37"/>
    <p:sldId id="285" r:id="rId38"/>
    <p:sldId id="286" r:id="rId39"/>
    <p:sldId id="287" r:id="rId40"/>
    <p:sldId id="317" r:id="rId41"/>
    <p:sldId id="319" r:id="rId42"/>
    <p:sldId id="289" r:id="rId43"/>
    <p:sldId id="308" r:id="rId44"/>
    <p:sldId id="290" r:id="rId45"/>
    <p:sldId id="291" r:id="rId46"/>
    <p:sldId id="320" r:id="rId47"/>
    <p:sldId id="321" r:id="rId48"/>
    <p:sldId id="292" r:id="rId49"/>
    <p:sldId id="322" r:id="rId50"/>
    <p:sldId id="294" r:id="rId51"/>
    <p:sldId id="323" r:id="rId52"/>
    <p:sldId id="295" r:id="rId53"/>
    <p:sldId id="296" r:id="rId54"/>
    <p:sldId id="339" r:id="rId55"/>
    <p:sldId id="328" r:id="rId56"/>
    <p:sldId id="340" r:id="rId57"/>
    <p:sldId id="302" r:id="rId58"/>
    <p:sldId id="343"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C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7" d="100"/>
          <a:sy n="97" d="100"/>
        </p:scale>
        <p:origin x="119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BEAD13-0D9E-4413-A97A-6BE77505B56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737617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EAD13-0D9E-4413-A97A-6BE77505B56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2586647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EAD13-0D9E-4413-A97A-6BE77505B56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4153856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BEAD13-0D9E-4413-A97A-6BE77505B56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1104164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EAD13-0D9E-4413-A97A-6BE77505B567}" type="datetimeFigureOut">
              <a:rPr lang="en-US" smtClean="0"/>
              <a:t>27/1/2025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3626060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BEAD13-0D9E-4413-A97A-6BE77505B56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20609615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3BEAD13-0D9E-4413-A97A-6BE77505B567}" type="datetimeFigureOut">
              <a:rPr lang="en-US" smtClean="0"/>
              <a:t>27/1/2025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1774042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BEAD13-0D9E-4413-A97A-6BE77505B567}" type="datetimeFigureOut">
              <a:rPr lang="en-US" smtClean="0"/>
              <a:t>27/1/2025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2216651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EAD13-0D9E-4413-A97A-6BE77505B567}" type="datetimeFigureOut">
              <a:rPr lang="en-US" smtClean="0"/>
              <a:t>27/1/2025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2763624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BEAD13-0D9E-4413-A97A-6BE77505B56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426128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3BEAD13-0D9E-4413-A97A-6BE77505B567}" type="datetimeFigureOut">
              <a:rPr lang="en-US" smtClean="0"/>
              <a:t>27/1/2025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FEF035-C569-4B27-84FD-51F675FFFF90}" type="slidenum">
              <a:rPr lang="en-US" smtClean="0"/>
              <a:t>‹#›</a:t>
            </a:fld>
            <a:endParaRPr lang="en-US"/>
          </a:p>
        </p:txBody>
      </p:sp>
    </p:spTree>
    <p:extLst>
      <p:ext uri="{BB962C8B-B14F-4D97-AF65-F5344CB8AC3E}">
        <p14:creationId xmlns:p14="http://schemas.microsoft.com/office/powerpoint/2010/main" val="1850562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EAD13-0D9E-4413-A97A-6BE77505B567}" type="datetimeFigureOut">
              <a:rPr lang="en-US" smtClean="0"/>
              <a:t>27/1/2025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EF035-C569-4B27-84FD-51F675FFFF90}" type="slidenum">
              <a:rPr lang="en-US" smtClean="0"/>
              <a:t>‹#›</a:t>
            </a:fld>
            <a:endParaRPr lang="en-US"/>
          </a:p>
        </p:txBody>
      </p:sp>
    </p:spTree>
    <p:extLst>
      <p:ext uri="{BB962C8B-B14F-4D97-AF65-F5344CB8AC3E}">
        <p14:creationId xmlns:p14="http://schemas.microsoft.com/office/powerpoint/2010/main" val="217029050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f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8.jf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usach.thuvienkhoahoc.com/wiki/C%C3%A1c_k%E1%BB%B9_thu%E1%BA%ADt_d%E1%BA%A1y_h%E1%BB%8Dc_t%C3%ADch_c%E1%BB%B1c/K%E1%BB%B9_thu%E1%BA%ADt_%E2%80%9CVi%E1%BA%BFt_t%C3%ADch_c%E1%BB%B1c%E2%80%9D"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46.svg"/><Relationship Id="rId7" Type="http://schemas.openxmlformats.org/officeDocument/2006/relationships/image" Target="../media/image28.png"/><Relationship Id="rId12" Type="http://schemas.openxmlformats.org/officeDocument/2006/relationships/image" Target="../media/image31.png"/><Relationship Id="rId2" Type="http://schemas.openxmlformats.org/officeDocument/2006/relationships/image" Target="../media/image25.png"/><Relationship Id="rId16"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5" Type="http://schemas.openxmlformats.org/officeDocument/2006/relationships/image" Target="../media/image47.svg"/><Relationship Id="rId15" Type="http://schemas.openxmlformats.org/officeDocument/2006/relationships/image" Target="../media/image55.sv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964407" y="1188244"/>
            <a:ext cx="7008018" cy="4626769"/>
          </a:xfrm>
          <a:prstGeom prst="rect">
            <a:avLst/>
          </a:prstGeom>
          <a:noFill/>
        </p:spPr>
        <p:txBody>
          <a:bodyPr wrap="square" rtlCol="0" anchor="t">
            <a:noAutofit/>
          </a:bodyPr>
          <a:lstStyle/>
          <a:p>
            <a:pPr algn="ctr">
              <a:defRPr/>
            </a:pPr>
            <a:r>
              <a:rPr lang="en-US" sz="24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TRƯỜNG Thpt ngô lê tân</a:t>
            </a:r>
            <a:endParaRPr lang="en-US" sz="24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endParaRPr>
          </a:p>
          <a:p>
            <a:pPr algn="ctr">
              <a:defRPr/>
            </a:pPr>
            <a:endParaRPr lang="en-US" sz="2400" b="1" cap="all" dirty="0">
              <a:solidFill>
                <a:srgbClr val="FFFF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endParaRPr>
          </a:p>
          <a:p>
            <a:pPr algn="ctr">
              <a:defRPr/>
            </a:pPr>
            <a:r>
              <a:rPr lang="en-US" sz="2801"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 CHÀO MỪNG </a:t>
            </a:r>
          </a:p>
          <a:p>
            <a:pPr algn="ctr">
              <a:defRPr/>
            </a:pPr>
            <a:r>
              <a:rPr lang="en-US" sz="2801" b="1" cap="all" dirty="0">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CÁC EM ĐẾN VỚI TIẾT HỌC hôm nay.</a:t>
            </a:r>
            <a:endParaRPr lang="en-US" sz="2801" b="1" cap="all"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3" name="Text Box 2"/>
          <p:cNvSpPr txBox="1"/>
          <p:nvPr/>
        </p:nvSpPr>
        <p:spPr>
          <a:xfrm>
            <a:off x="2571750" y="3575804"/>
            <a:ext cx="3368040" cy="564833"/>
          </a:xfrm>
          <a:prstGeom prst="rect">
            <a:avLst/>
          </a:prstGeom>
          <a:noFill/>
        </p:spPr>
        <p:txBody>
          <a:bodyPr wrap="square" rtlCol="0" anchor="t">
            <a:noAutofit/>
          </a:bodyPr>
          <a:lstStyle/>
          <a:p>
            <a:pPr algn="ctr">
              <a:defRPr/>
            </a:pPr>
            <a:r>
              <a:rPr lang="en-US" sz="1500" b="1" cap="all" dirty="0">
                <a:effectLst>
                  <a:outerShdw blurRad="19685" dist="12700" dir="5400000" algn="tl" rotWithShape="0">
                    <a:schemeClr val="accent1">
                      <a:satMod val="130000"/>
                      <a:alpha val="60000"/>
                    </a:schemeClr>
                  </a:outerShdw>
                  <a:reflection blurRad="10000" stA="55000" endPos="48000" dist="500" dir="5400000" sy="-100000" algn="bl" rotWithShape="0"/>
                </a:effectLst>
                <a:latin typeface="Times New Roman" panose="02020603050405020304" pitchFamily="18" charset="0"/>
                <a:cs typeface="Times New Roman" panose="02020603050405020304" pitchFamily="18" charset="0"/>
                <a:sym typeface="+mn-ea"/>
              </a:rPr>
              <a:t>GV giảng dạy: PHAN THỊ LOAN</a:t>
            </a:r>
          </a:p>
        </p:txBody>
      </p:sp>
      <p:sp>
        <p:nvSpPr>
          <p:cNvPr id="6" name="Content Placeholder 5"/>
          <p:cNvSpPr>
            <a:spLocks noGrp="1"/>
          </p:cNvSpPr>
          <p:nvPr>
            <p:ph sz="half" idx="1"/>
          </p:nvPr>
        </p:nvSpPr>
        <p:spPr/>
        <p:txBody>
          <a:bodyPr/>
          <a:lstStyle/>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457575" y="3128962"/>
            <a:ext cx="2614613" cy="300082"/>
          </a:xfrm>
          <a:prstGeom prst="rect">
            <a:avLst/>
          </a:prstGeom>
          <a:noFill/>
        </p:spPr>
        <p:txBody>
          <a:bodyPr wrap="square" rtlCol="0">
            <a:spAutoFit/>
          </a:bodyPr>
          <a:lstStyle/>
          <a:p>
            <a:r>
              <a:rPr lang="en-US" sz="1350" b="1" dirty="0">
                <a:latin typeface="Times New Roman" panose="02020603050405020304" pitchFamily="18" charset="0"/>
                <a:cs typeface="Times New Roman" panose="02020603050405020304" pitchFamily="18" charset="0"/>
              </a:rPr>
              <a:t>LỚP: </a:t>
            </a:r>
            <a:r>
              <a:rPr lang="en-US" sz="1350" b="1" dirty="0" smtClean="0">
                <a:latin typeface="Times New Roman" panose="02020603050405020304" pitchFamily="18" charset="0"/>
                <a:cs typeface="Times New Roman" panose="02020603050405020304" pitchFamily="18" charset="0"/>
              </a:rPr>
              <a:t>10A6</a:t>
            </a:r>
            <a:endParaRPr lang="en-US" sz="135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2195736" y="4315539"/>
            <a:ext cx="5328592" cy="1077218"/>
          </a:xfrm>
          <a:prstGeom prst="rect">
            <a:avLst/>
          </a:prstGeom>
          <a:noFill/>
        </p:spPr>
        <p:txBody>
          <a:bodyPr wrap="squar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BÀI 5: </a:t>
            </a:r>
            <a:r>
              <a:rPr lang="en-US" sz="1600" b="1" dirty="0" smtClean="0">
                <a:solidFill>
                  <a:srgbClr val="FF0000"/>
                </a:solidFill>
                <a:latin typeface="Times New Roman" panose="02020603050405020304" pitchFamily="18" charset="0"/>
                <a:cs typeface="Times New Roman" panose="02020603050405020304" pitchFamily="18" charset="0"/>
              </a:rPr>
              <a:t>NGHỆ THUẬT TRUYỀN THỐNG</a:t>
            </a:r>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     (CHÈO/TUỒNG) </a:t>
            </a:r>
            <a:endParaRPr lang="en-US" sz="1600" b="1" dirty="0">
              <a:solidFill>
                <a:srgbClr val="FF0000"/>
              </a:solidFill>
              <a:latin typeface="Times New Roman" panose="02020603050405020304" pitchFamily="18" charset="0"/>
              <a:cs typeface="Times New Roman" panose="02020603050405020304" pitchFamily="18" charset="0"/>
            </a:endParaRPr>
          </a:p>
          <a:p>
            <a:r>
              <a:rPr lang="en-US" sz="1600" b="1" dirty="0" err="1">
                <a:solidFill>
                  <a:srgbClr val="FF0000"/>
                </a:solidFill>
                <a:latin typeface="Times New Roman" panose="02020603050405020304" pitchFamily="18" charset="0"/>
                <a:cs typeface="Times New Roman" panose="02020603050405020304" pitchFamily="18" charset="0"/>
              </a:rPr>
              <a:t>Tiết</a:t>
            </a:r>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42,43: THỊ MẦU LÊN CHÙA </a:t>
            </a:r>
          </a:p>
          <a:p>
            <a:r>
              <a:rPr lang="en-US" sz="1600" b="1" dirty="0">
                <a:solidFill>
                  <a:srgbClr val="FF0000"/>
                </a:solidFill>
                <a:latin typeface="Times New Roman" panose="02020603050405020304" pitchFamily="18" charset="0"/>
                <a:cs typeface="Times New Roman" panose="02020603050405020304" pitchFamily="18" charset="0"/>
              </a:rPr>
              <a:t> </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Trích</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Quan</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Âm</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Thị</a:t>
            </a:r>
            <a:r>
              <a:rPr lang="en-US" sz="1600" b="1" dirty="0" smtClean="0">
                <a:solidFill>
                  <a:srgbClr val="FF0000"/>
                </a:solidFill>
                <a:latin typeface="Times New Roman" panose="02020603050405020304" pitchFamily="18" charset="0"/>
                <a:cs typeface="Times New Roman" panose="02020603050405020304" pitchFamily="18" charset="0"/>
              </a:rPr>
              <a:t> </a:t>
            </a:r>
            <a:r>
              <a:rPr lang="en-US" sz="1600" b="1" dirty="0" err="1" smtClean="0">
                <a:solidFill>
                  <a:srgbClr val="FF0000"/>
                </a:solidFill>
                <a:latin typeface="Times New Roman" panose="02020603050405020304" pitchFamily="18" charset="0"/>
                <a:cs typeface="Times New Roman" panose="02020603050405020304" pitchFamily="18" charset="0"/>
              </a:rPr>
              <a:t>Kính</a:t>
            </a:r>
            <a:r>
              <a:rPr lang="en-US" sz="1600" b="1" dirty="0" smtClean="0">
                <a:solidFill>
                  <a:srgbClr val="FF0000"/>
                </a:solidFill>
                <a:latin typeface="Times New Roman" panose="02020603050405020304" pitchFamily="18" charset="0"/>
                <a:cs typeface="Times New Roman" panose="02020603050405020304" pitchFamily="18" charset="0"/>
              </a:rPr>
              <a:t>)</a:t>
            </a:r>
            <a:endParaRPr lang="en-US" sz="1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4571049"/>
      </p:ext>
    </p:extLst>
  </p:cSld>
  <p:clrMapOvr>
    <a:masterClrMapping/>
  </p:clrMapOvr>
  <p:transition spd="med">
    <p:wheel spokes="3"/>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7"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0" fill="hold"/>
                                        <p:tgtEl>
                                          <p:spTgt spid="2">
                                            <p:txEl>
                                              <p:pRg st="2" end="2"/>
                                            </p:txEl>
                                          </p:spTgt>
                                        </p:tgtEl>
                                        <p:attrNameLst>
                                          <p:attrName>ppt_y</p:attrName>
                                        </p:attrNameLst>
                                      </p:cBhvr>
                                      <p:tavLst>
                                        <p:tav tm="0">
                                          <p:val>
                                            <p:strVal val="1+#ppt_h/2"/>
                                          </p:val>
                                        </p:tav>
                                        <p:tav tm="100000">
                                          <p:val>
                                            <p:strVal val="#ppt_y"/>
                                          </p:val>
                                        </p:tav>
                                      </p:tavLst>
                                    </p:anim>
                                  </p:childTnLst>
                                </p:cTn>
                              </p:par>
                              <p:par>
                                <p:cTn id="13" presetID="7" presetClass="entr" presetSubtype="4"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6" dur="50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1007604" y="23280"/>
            <a:ext cx="7056784" cy="64807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0070C0"/>
                </a:solidFill>
                <a:latin typeface="Times New Roman" panose="02020603050405020304" pitchFamily="18" charset="0"/>
                <a:cs typeface="Times New Roman" panose="02020603050405020304" pitchFamily="18" charset="0"/>
              </a:rPr>
              <a:t>1.3. Đặc điểm của nghệ thuật chèo cổ</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EB52E552-3851-5683-8EF8-EE1CB4385342}"/>
              </a:ext>
            </a:extLst>
          </p:cNvPr>
          <p:cNvSpPr txBox="1"/>
          <p:nvPr/>
        </p:nvSpPr>
        <p:spPr>
          <a:xfrm>
            <a:off x="395536" y="1268760"/>
            <a:ext cx="8280920" cy="1384995"/>
          </a:xfrm>
          <a:prstGeom prst="rect">
            <a:avLst/>
          </a:prstGeom>
          <a:noFill/>
        </p:spPr>
        <p:txBody>
          <a:bodyPr wrap="squar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Đề</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tài</a:t>
            </a:r>
            <a:r>
              <a:rPr lang="en-US" sz="2800" b="1" dirty="0">
                <a:solidFill>
                  <a:schemeClr val="tx1"/>
                </a:solidFill>
                <a:latin typeface="Times New Roman" panose="02020603050405020304" pitchFamily="18" charset="0"/>
                <a:cs typeface="Times New Roman" panose="02020603050405020304" pitchFamily="18" charset="0"/>
              </a:rPr>
              <a: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xoay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vấn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7" name="Hộp Văn bản 6">
            <a:extLst>
              <a:ext uri="{FF2B5EF4-FFF2-40B4-BE49-F238E27FC236}">
                <a16:creationId xmlns:a16="http://schemas.microsoft.com/office/drawing/2014/main" id="{3EC371EE-4292-3D8B-A403-AAD2FF2017B6}"/>
              </a:ext>
            </a:extLst>
          </p:cNvPr>
          <p:cNvSpPr txBox="1"/>
          <p:nvPr/>
        </p:nvSpPr>
        <p:spPr>
          <a:xfrm>
            <a:off x="365948" y="2996952"/>
            <a:ext cx="8280919" cy="2677656"/>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cốt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chèo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khao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302503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a:extLst>
              <a:ext uri="{FF2B5EF4-FFF2-40B4-BE49-F238E27FC236}">
                <a16:creationId xmlns:a16="http://schemas.microsoft.com/office/drawing/2014/main" id="{6608274F-F08A-874F-0D91-719F02481BA3}"/>
              </a:ext>
            </a:extLst>
          </p:cNvPr>
          <p:cNvSpPr/>
          <p:nvPr/>
        </p:nvSpPr>
        <p:spPr>
          <a:xfrm>
            <a:off x="939079" y="188640"/>
            <a:ext cx="7056784" cy="64807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0070C0"/>
                </a:solidFill>
                <a:latin typeface="Times New Roman" panose="02020603050405020304" pitchFamily="18" charset="0"/>
                <a:cs typeface="Times New Roman" panose="02020603050405020304" pitchFamily="18" charset="0"/>
              </a:rPr>
              <a:t>1.3. Đặc điểm của nghệ thuật chèo cổ</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408A6B9D-310F-8240-4BE4-83DD8C89112C}"/>
              </a:ext>
            </a:extLst>
          </p:cNvPr>
          <p:cNvSpPr txBox="1"/>
          <p:nvPr/>
        </p:nvSpPr>
        <p:spPr>
          <a:xfrm>
            <a:off x="179512" y="1052736"/>
            <a:ext cx="8568952" cy="954107"/>
          </a:xfrm>
          <a:prstGeom prst="rect">
            <a:avLst/>
          </a:prstGeom>
          <a:noFill/>
        </p:spPr>
        <p:txBody>
          <a:bodyPr wrap="square" rtlCol="0">
            <a:spAutoFit/>
          </a:bodyPr>
          <a:lstStyle/>
          <a:p>
            <a:r>
              <a:rPr lang="en-US" sz="2800"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Thường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mang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ước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lệ</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với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không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đổi</a:t>
            </a:r>
            <a:r>
              <a:rPr lang="en-US" sz="2800" dirty="0">
                <a:solidFill>
                  <a:srgbClr val="0070C0"/>
                </a:solidFill>
                <a:latin typeface="Times New Roman" panose="02020603050405020304" pitchFamily="18" charset="0"/>
                <a:cs typeface="Times New Roman" panose="02020603050405020304" pitchFamily="18" charset="0"/>
              </a:rPr>
              <a:t>, bao </a:t>
            </a:r>
            <a:r>
              <a:rPr lang="en-US" sz="2800" dirty="0" err="1">
                <a:solidFill>
                  <a:srgbClr val="0070C0"/>
                </a:solidFill>
                <a:latin typeface="Times New Roman" panose="02020603050405020304" pitchFamily="18" charset="0"/>
                <a:cs typeface="Times New Roman" panose="02020603050405020304" pitchFamily="18" charset="0"/>
              </a:rPr>
              <a:t>gồm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các</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loại</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hình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phổ</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biến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sau</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4" name="Lưu đồ: Băng Đục lỗ 3">
            <a:extLst>
              <a:ext uri="{FF2B5EF4-FFF2-40B4-BE49-F238E27FC236}">
                <a16:creationId xmlns:a16="http://schemas.microsoft.com/office/drawing/2014/main" id="{A9F4FAD5-6C08-CDAB-B7FB-FA77F76A7401}"/>
              </a:ext>
            </a:extLst>
          </p:cNvPr>
          <p:cNvSpPr/>
          <p:nvPr/>
        </p:nvSpPr>
        <p:spPr>
          <a:xfrm>
            <a:off x="155136" y="2006843"/>
            <a:ext cx="1964947" cy="4662517"/>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hiếu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Lưu đồ: Băng Đục lỗ 5">
            <a:extLst>
              <a:ext uri="{FF2B5EF4-FFF2-40B4-BE49-F238E27FC236}">
                <a16:creationId xmlns:a16="http://schemas.microsoft.com/office/drawing/2014/main" id="{474ABF4E-3B5E-81D6-9D6D-A9202CBD694B}"/>
              </a:ext>
            </a:extLst>
          </p:cNvPr>
          <p:cNvSpPr/>
          <p:nvPr/>
        </p:nvSpPr>
        <p:spPr>
          <a:xfrm>
            <a:off x="2300709" y="2040610"/>
            <a:ext cx="1953171" cy="4662517"/>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lệch</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lẳng</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pha</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Lưu đồ: Băng Đục lỗ 6">
            <a:extLst>
              <a:ext uri="{FF2B5EF4-FFF2-40B4-BE49-F238E27FC236}">
                <a16:creationId xmlns:a16="http://schemas.microsoft.com/office/drawing/2014/main" id="{BC28B2D8-0AA4-2077-2782-7236FC7A86FD}"/>
              </a:ext>
            </a:extLst>
          </p:cNvPr>
          <p:cNvSpPr/>
          <p:nvPr/>
        </p:nvSpPr>
        <p:spPr>
          <a:xfrm>
            <a:off x="4540100" y="2355641"/>
            <a:ext cx="1329854" cy="4018918"/>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cười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Lưu đồ: Băng Đục lỗ 7">
            <a:extLst>
              <a:ext uri="{FF2B5EF4-FFF2-40B4-BE49-F238E27FC236}">
                <a16:creationId xmlns:a16="http://schemas.microsoft.com/office/drawing/2014/main" id="{1E19B976-CF01-C9F9-D789-ADA0585FC154}"/>
              </a:ext>
            </a:extLst>
          </p:cNvPr>
          <p:cNvSpPr/>
          <p:nvPr/>
        </p:nvSpPr>
        <p:spPr>
          <a:xfrm>
            <a:off x="6156175" y="2314006"/>
            <a:ext cx="1329853" cy="3347242"/>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tuổi</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9" name="Lưu đồ: Băng Đục lỗ 8">
            <a:extLst>
              <a:ext uri="{FF2B5EF4-FFF2-40B4-BE49-F238E27FC236}">
                <a16:creationId xmlns:a16="http://schemas.microsoft.com/office/drawing/2014/main" id="{D7136055-3858-9058-512C-BBDCD7129F0C}"/>
              </a:ext>
            </a:extLst>
          </p:cNvPr>
          <p:cNvSpPr/>
          <p:nvPr/>
        </p:nvSpPr>
        <p:spPr>
          <a:xfrm>
            <a:off x="7740352" y="2362410"/>
            <a:ext cx="1329853" cy="3347242"/>
          </a:xfrm>
          <a:prstGeom prst="flowChartPunched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tuổi</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938979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down)">
                                      <p:cBhvr>
                                        <p:cTn id="45" dur="580">
                                          <p:stCondLst>
                                            <p:cond delay="0"/>
                                          </p:stCondLst>
                                        </p:cTn>
                                        <p:tgtEl>
                                          <p:spTgt spid="9"/>
                                        </p:tgtEl>
                                      </p:cBhvr>
                                    </p:animEffect>
                                    <p:anim calcmode="lin" valueType="num">
                                      <p:cBhvr>
                                        <p:cTn id="4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1" dur="26">
                                          <p:stCondLst>
                                            <p:cond delay="650"/>
                                          </p:stCondLst>
                                        </p:cTn>
                                        <p:tgtEl>
                                          <p:spTgt spid="9"/>
                                        </p:tgtEl>
                                      </p:cBhvr>
                                      <p:to x="100000" y="60000"/>
                                    </p:animScale>
                                    <p:animScale>
                                      <p:cBhvr>
                                        <p:cTn id="52" dur="166" decel="50000">
                                          <p:stCondLst>
                                            <p:cond delay="676"/>
                                          </p:stCondLst>
                                        </p:cTn>
                                        <p:tgtEl>
                                          <p:spTgt spid="9"/>
                                        </p:tgtEl>
                                      </p:cBhvr>
                                      <p:to x="100000" y="100000"/>
                                    </p:animScale>
                                    <p:animScale>
                                      <p:cBhvr>
                                        <p:cTn id="53" dur="26">
                                          <p:stCondLst>
                                            <p:cond delay="1312"/>
                                          </p:stCondLst>
                                        </p:cTn>
                                        <p:tgtEl>
                                          <p:spTgt spid="9"/>
                                        </p:tgtEl>
                                      </p:cBhvr>
                                      <p:to x="100000" y="80000"/>
                                    </p:animScale>
                                    <p:animScale>
                                      <p:cBhvr>
                                        <p:cTn id="54" dur="166" decel="50000">
                                          <p:stCondLst>
                                            <p:cond delay="1338"/>
                                          </p:stCondLst>
                                        </p:cTn>
                                        <p:tgtEl>
                                          <p:spTgt spid="9"/>
                                        </p:tgtEl>
                                      </p:cBhvr>
                                      <p:to x="100000" y="100000"/>
                                    </p:animScale>
                                    <p:animScale>
                                      <p:cBhvr>
                                        <p:cTn id="55" dur="26">
                                          <p:stCondLst>
                                            <p:cond delay="1642"/>
                                          </p:stCondLst>
                                        </p:cTn>
                                        <p:tgtEl>
                                          <p:spTgt spid="9"/>
                                        </p:tgtEl>
                                      </p:cBhvr>
                                      <p:to x="100000" y="90000"/>
                                    </p:animScale>
                                    <p:animScale>
                                      <p:cBhvr>
                                        <p:cTn id="56" dur="166" decel="50000">
                                          <p:stCondLst>
                                            <p:cond delay="1668"/>
                                          </p:stCondLst>
                                        </p:cTn>
                                        <p:tgtEl>
                                          <p:spTgt spid="9"/>
                                        </p:tgtEl>
                                      </p:cBhvr>
                                      <p:to x="100000" y="100000"/>
                                    </p:animScale>
                                    <p:animScale>
                                      <p:cBhvr>
                                        <p:cTn id="57" dur="26">
                                          <p:stCondLst>
                                            <p:cond delay="1808"/>
                                          </p:stCondLst>
                                        </p:cTn>
                                        <p:tgtEl>
                                          <p:spTgt spid="9"/>
                                        </p:tgtEl>
                                      </p:cBhvr>
                                      <p:to x="100000" y="95000"/>
                                    </p:animScale>
                                    <p:animScale>
                                      <p:cBhvr>
                                        <p:cTn id="5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971600" y="116632"/>
            <a:ext cx="6840760" cy="648072"/>
          </a:xfrm>
          <a:prstGeom prst="flowChartTermina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solidFill>
                  <a:srgbClr val="0070C0"/>
                </a:solidFill>
                <a:latin typeface="Times New Roman" panose="02020603050405020304" pitchFamily="18" charset="0"/>
                <a:cs typeface="Times New Roman" panose="02020603050405020304" pitchFamily="18" charset="0"/>
              </a:rPr>
              <a:t>1.3. Đặc điểm của nghệ thuật chèo cổ</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E1C23BE5-1BA4-C215-1D7A-A8DF5BDC37DB}"/>
              </a:ext>
            </a:extLst>
          </p:cNvPr>
          <p:cNvSpPr txBox="1"/>
          <p:nvPr/>
        </p:nvSpPr>
        <p:spPr>
          <a:xfrm>
            <a:off x="243595" y="1124744"/>
            <a:ext cx="8296769" cy="1815882"/>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trúc</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gồm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đỉnh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mở</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a:t>
            </a:r>
          </a:p>
        </p:txBody>
      </p:sp>
      <p:sp>
        <p:nvSpPr>
          <p:cNvPr id="6" name="Hộp Văn bản 5">
            <a:extLst>
              <a:ext uri="{FF2B5EF4-FFF2-40B4-BE49-F238E27FC236}">
                <a16:creationId xmlns:a16="http://schemas.microsoft.com/office/drawing/2014/main" id="{4A606EC2-3D3E-F38A-27C1-1E43F5AC5BA7}"/>
              </a:ext>
            </a:extLst>
          </p:cNvPr>
          <p:cNvSpPr txBox="1"/>
          <p:nvPr/>
        </p:nvSpPr>
        <p:spPr>
          <a:xfrm>
            <a:off x="323527" y="3212976"/>
            <a:ext cx="8136904" cy="3108543"/>
          </a:xfrm>
          <a:prstGeom prst="rect">
            <a:avLst/>
          </a:prstGeom>
          <a:noFill/>
        </p:spPr>
        <p:txBody>
          <a:bodyPr wrap="square" rtlCol="0">
            <a:spAutoFit/>
          </a:bodyP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Bao </a:t>
            </a:r>
            <a:r>
              <a:rPr lang="en-US" sz="2800" dirty="0" err="1">
                <a:solidFill>
                  <a:schemeClr val="tx1"/>
                </a:solidFill>
                <a:latin typeface="Times New Roman" panose="02020603050405020304" pitchFamily="18" charset="0"/>
                <a:cs typeface="Times New Roman" panose="02020603050405020304" pitchFamily="18" charset="0"/>
              </a:rPr>
              <a:t>gồm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376216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ưu đồ: Điểm Kết Thúc 2">
            <a:extLst>
              <a:ext uri="{FF2B5EF4-FFF2-40B4-BE49-F238E27FC236}">
                <a16:creationId xmlns:a16="http://schemas.microsoft.com/office/drawing/2014/main" id="{04922426-40F5-EAB4-22E7-14E3F8B3FABF}"/>
              </a:ext>
            </a:extLst>
          </p:cNvPr>
          <p:cNvSpPr/>
          <p:nvPr/>
        </p:nvSpPr>
        <p:spPr>
          <a:xfrm>
            <a:off x="1547664" y="68640"/>
            <a:ext cx="5472608" cy="72008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2800">
                <a:effectLst/>
                <a:latin typeface="Times New Roman" panose="02020603050405020304" pitchFamily="18" charset="0"/>
                <a:cs typeface="Times New Roman" panose="02020603050405020304" pitchFamily="18" charset="0"/>
              </a:rPr>
              <a:t>1.4. Những vở chèo cổ đặc sắc</a:t>
            </a:r>
            <a:endParaRPr lang="en-US" sz="2800" dirty="0">
              <a:effectLst/>
              <a:latin typeface="Times New Roman" panose="02020603050405020304" pitchFamily="18" charset="0"/>
              <a:ea typeface="Times New Roman"/>
              <a:cs typeface="Times New Roman" panose="02020603050405020304" pitchFamily="18" charset="0"/>
            </a:endParaRPr>
          </a:p>
        </p:txBody>
      </p:sp>
      <p:pic>
        <p:nvPicPr>
          <p:cNvPr id="2" name="Picture 3">
            <a:extLst>
              <a:ext uri="{FF2B5EF4-FFF2-40B4-BE49-F238E27FC236}">
                <a16:creationId xmlns:a16="http://schemas.microsoft.com/office/drawing/2014/main" id="{FD3BC1FE-37CE-E97F-3FFC-2ADFB48358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984096"/>
            <a:ext cx="8928991" cy="5805264"/>
          </a:xfrm>
          <a:prstGeom prst="rect">
            <a:avLst/>
          </a:prstGeom>
        </p:spPr>
      </p:pic>
    </p:spTree>
    <p:extLst>
      <p:ext uri="{BB962C8B-B14F-4D97-AF65-F5344CB8AC3E}">
        <p14:creationId xmlns:p14="http://schemas.microsoft.com/office/powerpoint/2010/main" val="2075825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3C5C08A3-5D6A-4581-1B4E-0E7D4B6C6F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80727"/>
            <a:ext cx="8640960" cy="5836767"/>
          </a:xfrm>
          <a:prstGeom prst="rect">
            <a:avLst/>
          </a:prstGeom>
        </p:spPr>
      </p:pic>
      <p:sp>
        <p:nvSpPr>
          <p:cNvPr id="5" name="Lưu đồ: Điểm Kết Thúc 4">
            <a:extLst>
              <a:ext uri="{FF2B5EF4-FFF2-40B4-BE49-F238E27FC236}">
                <a16:creationId xmlns:a16="http://schemas.microsoft.com/office/drawing/2014/main" id="{546868CB-124A-33DA-250D-F6A910330714}"/>
              </a:ext>
            </a:extLst>
          </p:cNvPr>
          <p:cNvSpPr/>
          <p:nvPr/>
        </p:nvSpPr>
        <p:spPr>
          <a:xfrm>
            <a:off x="1547664" y="40505"/>
            <a:ext cx="5472608" cy="72008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2800">
                <a:effectLst/>
                <a:latin typeface="Times New Roman" panose="02020603050405020304" pitchFamily="18" charset="0"/>
                <a:cs typeface="Times New Roman" panose="02020603050405020304" pitchFamily="18" charset="0"/>
              </a:rPr>
              <a:t>1.4. Những vở chèo cổ đặc sắc</a:t>
            </a:r>
            <a:endParaRPr lang="en-US" sz="2800" dirty="0">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39168048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ưu đồ: Điểm Kết Thúc 3">
            <a:extLst>
              <a:ext uri="{FF2B5EF4-FFF2-40B4-BE49-F238E27FC236}">
                <a16:creationId xmlns:a16="http://schemas.microsoft.com/office/drawing/2014/main" id="{2F778A70-F5ED-4459-91C3-455D2D97F69D}"/>
              </a:ext>
            </a:extLst>
          </p:cNvPr>
          <p:cNvSpPr/>
          <p:nvPr/>
        </p:nvSpPr>
        <p:spPr>
          <a:xfrm>
            <a:off x="1547664" y="40505"/>
            <a:ext cx="5472608" cy="72008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pt-BR" sz="2800">
                <a:effectLst/>
                <a:latin typeface="Times New Roman" panose="02020603050405020304" pitchFamily="18" charset="0"/>
                <a:cs typeface="Times New Roman" panose="02020603050405020304" pitchFamily="18" charset="0"/>
              </a:rPr>
              <a:t>1.4. Những vở chèo cổ đặc sắc</a:t>
            </a:r>
            <a:endParaRPr lang="en-US" sz="2800" dirty="0">
              <a:effectLst/>
              <a:latin typeface="Times New Roman" panose="02020603050405020304" pitchFamily="18" charset="0"/>
              <a:ea typeface="Times New Roman"/>
              <a:cs typeface="Times New Roman" panose="02020603050405020304" pitchFamily="18" charset="0"/>
            </a:endParaRPr>
          </a:p>
        </p:txBody>
      </p:sp>
      <p:pic>
        <p:nvPicPr>
          <p:cNvPr id="9" name="Hình ảnh 8">
            <a:extLst>
              <a:ext uri="{FF2B5EF4-FFF2-40B4-BE49-F238E27FC236}">
                <a16:creationId xmlns:a16="http://schemas.microsoft.com/office/drawing/2014/main" id="{D605AB71-85C4-E810-FAD3-F90FB93EA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7704" y="1052736"/>
            <a:ext cx="6984775" cy="5616623"/>
          </a:xfrm>
          <a:prstGeom prst="rect">
            <a:avLst/>
          </a:prstGeom>
        </p:spPr>
      </p:pic>
      <p:sp>
        <p:nvSpPr>
          <p:cNvPr id="10" name="Gợn sóng Kép 9">
            <a:extLst>
              <a:ext uri="{FF2B5EF4-FFF2-40B4-BE49-F238E27FC236}">
                <a16:creationId xmlns:a16="http://schemas.microsoft.com/office/drawing/2014/main" id="{07BEC0B7-A17A-C99B-1121-80FC191BA86D}"/>
              </a:ext>
            </a:extLst>
          </p:cNvPr>
          <p:cNvSpPr/>
          <p:nvPr/>
        </p:nvSpPr>
        <p:spPr>
          <a:xfrm>
            <a:off x="251520" y="1916832"/>
            <a:ext cx="1296144" cy="3312368"/>
          </a:xfrm>
          <a:prstGeom prst="doubleWav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70C0"/>
                </a:solidFill>
                <a:latin typeface="Times New Roman" panose="02020603050405020304" pitchFamily="18" charset="0"/>
                <a:cs typeface="Times New Roman" panose="02020603050405020304" pitchFamily="18" charset="0"/>
              </a:rPr>
              <a:t>Từ</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thức</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2936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486542" y="79392"/>
            <a:ext cx="5652628" cy="648072"/>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2. </a:t>
            </a:r>
            <a:r>
              <a:rPr lang="en-US" sz="3200" b="1" dirty="0" err="1">
                <a:solidFill>
                  <a:srgbClr val="0070C0"/>
                </a:solidFill>
                <a:latin typeface="Times New Roman" panose="02020603050405020304" pitchFamily="18" charset="0"/>
                <a:cs typeface="Times New Roman" panose="02020603050405020304" pitchFamily="18" charset="0"/>
              </a:rPr>
              <a:t>Vở</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chèo</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Quan</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Âm</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Thị</a:t>
            </a:r>
            <a:r>
              <a:rPr lang="en-US" sz="3200" b="1" i="1" dirty="0">
                <a:solidFill>
                  <a:srgbClr val="0070C0"/>
                </a:solidFill>
                <a:latin typeface="Times New Roman" panose="02020603050405020304" pitchFamily="18" charset="0"/>
                <a:cs typeface="Times New Roman" panose="02020603050405020304" pitchFamily="18" charset="0"/>
              </a:rPr>
              <a:t> </a:t>
            </a:r>
            <a:r>
              <a:rPr lang="en-US" sz="3200" b="1" i="1" dirty="0" err="1">
                <a:solidFill>
                  <a:srgbClr val="0070C0"/>
                </a:solidFill>
                <a:latin typeface="Times New Roman" panose="02020603050405020304" pitchFamily="18" charset="0"/>
                <a:cs typeface="Times New Roman" panose="02020603050405020304" pitchFamily="18" charset="0"/>
              </a:rPr>
              <a:t>Kính</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5FCE490-5E7D-87CC-2729-861D97321C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1800" y="908720"/>
            <a:ext cx="6192688" cy="5869888"/>
          </a:xfrm>
          <a:prstGeom prst="rect">
            <a:avLst/>
          </a:prstGeom>
        </p:spPr>
      </p:pic>
      <p:sp>
        <p:nvSpPr>
          <p:cNvPr id="2" name="Sóng 1">
            <a:extLst>
              <a:ext uri="{FF2B5EF4-FFF2-40B4-BE49-F238E27FC236}">
                <a16:creationId xmlns:a16="http://schemas.microsoft.com/office/drawing/2014/main" id="{2F4EB662-5D12-29FB-9D49-A56B3B64CA57}"/>
              </a:ext>
            </a:extLst>
          </p:cNvPr>
          <p:cNvSpPr/>
          <p:nvPr/>
        </p:nvSpPr>
        <p:spPr>
          <a:xfrm>
            <a:off x="179512" y="908720"/>
            <a:ext cx="2376264" cy="5949280"/>
          </a:xfrm>
          <a:prstGeom prst="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sự</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chuẩn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ở </a:t>
            </a:r>
            <a:r>
              <a:rPr lang="en-US" sz="2800" dirty="0" err="1">
                <a:solidFill>
                  <a:schemeClr val="bg1"/>
                </a:solidFill>
                <a:latin typeface="Times New Roman" panose="02020603050405020304" pitchFamily="18" charset="0"/>
                <a:cs typeface="Times New Roman" panose="02020603050405020304" pitchFamily="18" charset="0"/>
              </a:rPr>
              <a:t>nhà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vở</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Quan </a:t>
            </a:r>
            <a:r>
              <a:rPr lang="en-US" sz="2800" i="1" dirty="0" err="1">
                <a:solidFill>
                  <a:schemeClr val="bg1"/>
                </a:solidFill>
                <a:latin typeface="Times New Roman" panose="02020603050405020304" pitchFamily="18" charset="0"/>
                <a:cs typeface="Times New Roman" panose="02020603050405020304" pitchFamily="18" charset="0"/>
              </a:rPr>
              <a:t>Âm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Thị</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Kính</a:t>
            </a:r>
            <a:endParaRPr lang="en-US" sz="2800" dirty="0"/>
          </a:p>
        </p:txBody>
      </p:sp>
    </p:spTree>
    <p:extLst>
      <p:ext uri="{BB962C8B-B14F-4D97-AF65-F5344CB8AC3E}">
        <p14:creationId xmlns:p14="http://schemas.microsoft.com/office/powerpoint/2010/main" val="2719994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74072792-B82A-1C69-D23D-1616924C3069}"/>
              </a:ext>
            </a:extLst>
          </p:cNvPr>
          <p:cNvSpPr/>
          <p:nvPr/>
        </p:nvSpPr>
        <p:spPr>
          <a:xfrm>
            <a:off x="1486542" y="107528"/>
            <a:ext cx="5652628" cy="648072"/>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2. </a:t>
            </a:r>
            <a:r>
              <a:rPr lang="en-US" sz="3200" b="1" dirty="0" err="1">
                <a:solidFill>
                  <a:srgbClr val="FF0000"/>
                </a:solidFill>
                <a:latin typeface="Times New Roman" panose="02020603050405020304" pitchFamily="18" charset="0"/>
                <a:cs typeface="Times New Roman" panose="02020603050405020304" pitchFamily="18" charset="0"/>
              </a:rPr>
              <a:t>Vở</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chèo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Âm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Thị</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Kính</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Lưu đồ: Điểm Kết Thúc 2">
            <a:extLst>
              <a:ext uri="{FF2B5EF4-FFF2-40B4-BE49-F238E27FC236}">
                <a16:creationId xmlns:a16="http://schemas.microsoft.com/office/drawing/2014/main" id="{83BBC823-7202-91A2-9882-4B85DA60BAE8}"/>
              </a:ext>
            </a:extLst>
          </p:cNvPr>
          <p:cNvSpPr/>
          <p:nvPr/>
        </p:nvSpPr>
        <p:spPr>
          <a:xfrm>
            <a:off x="270306" y="1484784"/>
            <a:ext cx="8244916" cy="144016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schemeClr val="tx1"/>
                </a:solidFill>
                <a:latin typeface="Times New Roman" panose="02020603050405020304" pitchFamily="18" charset="0"/>
                <a:cs typeface="Times New Roman" panose="02020603050405020304" pitchFamily="18" charset="0"/>
              </a:rPr>
              <a:t>Vị trí: </a:t>
            </a:r>
            <a:r>
              <a:rPr lang="en-US" sz="2800" i="1">
                <a:solidFill>
                  <a:schemeClr val="tx1"/>
                </a:solidFill>
                <a:latin typeface="Times New Roman" panose="02020603050405020304" pitchFamily="18" charset="0"/>
                <a:cs typeface="Times New Roman" panose="02020603050405020304" pitchFamily="18" charset="0"/>
              </a:rPr>
              <a:t>Là</a:t>
            </a:r>
            <a:r>
              <a:rPr lang="en-US" sz="2800">
                <a:solidFill>
                  <a:schemeClr val="tx1"/>
                </a:solidFill>
                <a:latin typeface="Times New Roman" panose="02020603050405020304" pitchFamily="18" charset="0"/>
                <a:cs typeface="Times New Roman" panose="02020603050405020304" pitchFamily="18" charset="0"/>
              </a:rPr>
              <a:t> một trong những vở chèo cổ đầu tiên của nghệ thuật sân khấu chèo Việt Nam.</a:t>
            </a:r>
            <a:endParaRPr lang="en-US" sz="2800"/>
          </a:p>
        </p:txBody>
      </p:sp>
      <p:sp>
        <p:nvSpPr>
          <p:cNvPr id="6" name="Lưu đồ: Điểm Kết Thúc 5">
            <a:extLst>
              <a:ext uri="{FF2B5EF4-FFF2-40B4-BE49-F238E27FC236}">
                <a16:creationId xmlns:a16="http://schemas.microsoft.com/office/drawing/2014/main" id="{4D548D11-2834-DFE6-FF78-D3962218708A}"/>
              </a:ext>
            </a:extLst>
          </p:cNvPr>
          <p:cNvSpPr/>
          <p:nvPr/>
        </p:nvSpPr>
        <p:spPr>
          <a:xfrm>
            <a:off x="11687" y="3284984"/>
            <a:ext cx="5342921" cy="100811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Tóm tắt: </a:t>
            </a:r>
            <a:r>
              <a:rPr lang="en-US" sz="2800">
                <a:solidFill>
                  <a:schemeClr val="tx1"/>
                </a:solidFill>
                <a:latin typeface="Times New Roman" panose="02020603050405020304" pitchFamily="18" charset="0"/>
                <a:cs typeface="Times New Roman" panose="02020603050405020304" pitchFamily="18" charset="0"/>
              </a:rPr>
              <a:t>SGK/ Tr 112</a:t>
            </a:r>
            <a:endParaRPr lang="en-US" sz="2800"/>
          </a:p>
        </p:txBody>
      </p:sp>
    </p:spTree>
    <p:extLst>
      <p:ext uri="{BB962C8B-B14F-4D97-AF65-F5344CB8AC3E}">
        <p14:creationId xmlns:p14="http://schemas.microsoft.com/office/powerpoint/2010/main" val="2263737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Stored Data 4">
            <a:extLst>
              <a:ext uri="{FF2B5EF4-FFF2-40B4-BE49-F238E27FC236}">
                <a16:creationId xmlns:a16="http://schemas.microsoft.com/office/drawing/2014/main" id="{B20D9B13-B513-A704-C623-A53886691768}"/>
              </a:ext>
            </a:extLst>
          </p:cNvPr>
          <p:cNvSpPr/>
          <p:nvPr/>
        </p:nvSpPr>
        <p:spPr>
          <a:xfrm>
            <a:off x="179512" y="1196752"/>
            <a:ext cx="4176464" cy="5472607"/>
          </a:xfrm>
          <a:prstGeom prst="flowChartOnline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chèo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oan</a:t>
            </a:r>
            <a:r>
              <a:rPr lang="en-US" sz="2800" dirty="0">
                <a:solidFill>
                  <a:schemeClr val="tx1"/>
                </a:solidFill>
                <a:latin typeface="Times New Roman" panose="02020603050405020304" pitchFamily="18" charset="0"/>
                <a:cs typeface="Times New Roman" panose="02020603050405020304" pitchFamily="18" charset="0"/>
              </a:rPr>
              <a:t> bi </a:t>
            </a:r>
            <a:r>
              <a:rPr lang="en-US" sz="2800" dirty="0" err="1">
                <a:solidFill>
                  <a:schemeClr val="tx1"/>
                </a:solidFill>
                <a:latin typeface="Times New Roman" panose="02020603050405020304" pitchFamily="18" charset="0"/>
                <a:cs typeface="Times New Roman" panose="02020603050405020304" pitchFamily="18" charset="0"/>
              </a:rPr>
              <a:t>thảm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xung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Flowchart: Stored Data 5">
            <a:extLst>
              <a:ext uri="{FF2B5EF4-FFF2-40B4-BE49-F238E27FC236}">
                <a16:creationId xmlns:a16="http://schemas.microsoft.com/office/drawing/2014/main" id="{CACD0DD7-4051-97CE-8F3B-F304EA04FCD5}"/>
              </a:ext>
            </a:extLst>
          </p:cNvPr>
          <p:cNvSpPr/>
          <p:nvPr/>
        </p:nvSpPr>
        <p:spPr>
          <a:xfrm>
            <a:off x="4355976" y="1311880"/>
            <a:ext cx="4608512" cy="5242350"/>
          </a:xfrm>
          <a:prstGeom prst="flowChartOnlineStorag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chèo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nam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Lưu đồ: Điểm Kết Thúc 1">
            <a:extLst>
              <a:ext uri="{FF2B5EF4-FFF2-40B4-BE49-F238E27FC236}">
                <a16:creationId xmlns:a16="http://schemas.microsoft.com/office/drawing/2014/main" id="{5910D325-DD77-C35A-017A-2B85F64443C3}"/>
              </a:ext>
            </a:extLst>
          </p:cNvPr>
          <p:cNvSpPr/>
          <p:nvPr/>
        </p:nvSpPr>
        <p:spPr>
          <a:xfrm>
            <a:off x="395536" y="160546"/>
            <a:ext cx="4608512" cy="648071"/>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Giá trị nội dung</a:t>
            </a:r>
            <a:endParaRPr lang="en-US" sz="2800"/>
          </a:p>
        </p:txBody>
      </p:sp>
    </p:spTree>
    <p:extLst>
      <p:ext uri="{BB962C8B-B14F-4D97-AF65-F5344CB8AC3E}">
        <p14:creationId xmlns:p14="http://schemas.microsoft.com/office/powerpoint/2010/main" val="2152494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331640" y="83528"/>
            <a:ext cx="5256584" cy="720080"/>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3. </a:t>
            </a:r>
            <a:r>
              <a:rPr lang="en-US" sz="2800" b="1" dirty="0" err="1">
                <a:solidFill>
                  <a:srgbClr val="FF0000"/>
                </a:solidFill>
                <a:latin typeface="Times New Roman" panose="02020603050405020304" pitchFamily="18" charset="0"/>
                <a:cs typeface="Times New Roman" panose="02020603050405020304" pitchFamily="18" charset="0"/>
              </a:rPr>
              <a:t>Văn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Thị</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Mầu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lên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chùa</a:t>
            </a:r>
            <a:r>
              <a:rPr lang="en-US" sz="2800" b="1" dirty="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9854" y="2649892"/>
            <a:ext cx="3760618" cy="3731435"/>
          </a:xfrm>
          <a:prstGeom prst="rect">
            <a:avLst/>
          </a:prstGeom>
        </p:spPr>
      </p:pic>
      <p:sp>
        <p:nvSpPr>
          <p:cNvPr id="2" name="Lưu đồ: Điểm Kết Thúc 1">
            <a:extLst>
              <a:ext uri="{FF2B5EF4-FFF2-40B4-BE49-F238E27FC236}">
                <a16:creationId xmlns:a16="http://schemas.microsoft.com/office/drawing/2014/main" id="{6087DAA0-8EF2-105B-8BC3-55C1C0E6E0C0}"/>
              </a:ext>
            </a:extLst>
          </p:cNvPr>
          <p:cNvSpPr/>
          <p:nvPr/>
        </p:nvSpPr>
        <p:spPr>
          <a:xfrm>
            <a:off x="251520" y="1119756"/>
            <a:ext cx="3492388" cy="864096"/>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chemeClr val="tx1"/>
                </a:solidFill>
                <a:latin typeface="Times New Roman" panose="02020603050405020304" pitchFamily="18" charset="0"/>
                <a:cs typeface="Times New Roman" panose="02020603050405020304" pitchFamily="18" charset="0"/>
              </a:rPr>
              <a:t>Đọc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văn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bản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3" name="Lưu đồ: Điểm Kết Thúc 2">
            <a:extLst>
              <a:ext uri="{FF2B5EF4-FFF2-40B4-BE49-F238E27FC236}">
                <a16:creationId xmlns:a16="http://schemas.microsoft.com/office/drawing/2014/main" id="{F5680B04-D493-7211-F2A6-B84F45A4F8B1}"/>
              </a:ext>
            </a:extLst>
          </p:cNvPr>
          <p:cNvSpPr/>
          <p:nvPr/>
        </p:nvSpPr>
        <p:spPr>
          <a:xfrm>
            <a:off x="4572000" y="1081853"/>
            <a:ext cx="4104456" cy="978995"/>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Tìm hiểu khái quát văn bản</a:t>
            </a:r>
            <a:endParaRPr lang="en-US" sz="2800">
              <a:solidFill>
                <a:schemeClr val="tx1"/>
              </a:solidFill>
            </a:endParaRPr>
          </a:p>
        </p:txBody>
      </p:sp>
      <p:sp>
        <p:nvSpPr>
          <p:cNvPr id="9" name="Hình Bầu dục 8">
            <a:extLst>
              <a:ext uri="{FF2B5EF4-FFF2-40B4-BE49-F238E27FC236}">
                <a16:creationId xmlns:a16="http://schemas.microsoft.com/office/drawing/2014/main" id="{C3B9F85F-C83B-6DB8-B854-2D575F556946}"/>
              </a:ext>
            </a:extLst>
          </p:cNvPr>
          <p:cNvSpPr/>
          <p:nvPr/>
        </p:nvSpPr>
        <p:spPr>
          <a:xfrm>
            <a:off x="442500" y="2643392"/>
            <a:ext cx="4129500" cy="37379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a:solidFill>
                  <a:srgbClr val="0070C0"/>
                </a:solidFill>
                <a:latin typeface="Times New Roman" panose="02020603050405020304" pitchFamily="18" charset="0"/>
                <a:cs typeface="Times New Roman" panose="02020603050405020304" pitchFamily="18" charset="0"/>
              </a:rPr>
              <a:t>Thảo luận cặp đôi, trả lời phần tìm hiểu về văn bản ở </a:t>
            </a:r>
            <a:r>
              <a:rPr lang="de-DE" sz="2800" b="1">
                <a:solidFill>
                  <a:srgbClr val="0070C0"/>
                </a:solidFill>
                <a:latin typeface="Times New Roman" panose="02020603050405020304" pitchFamily="18" charset="0"/>
                <a:cs typeface="Times New Roman" panose="02020603050405020304" pitchFamily="18" charset="0"/>
              </a:rPr>
              <a:t>Phiếu học tập số 02</a:t>
            </a:r>
            <a:endParaRPr lang="en-US" sz="2800">
              <a:solidFill>
                <a:srgbClr val="0070C0"/>
              </a:solidFill>
            </a:endParaRPr>
          </a:p>
        </p:txBody>
      </p:sp>
    </p:spTree>
    <p:extLst>
      <p:ext uri="{BB962C8B-B14F-4D97-AF65-F5344CB8AC3E}">
        <p14:creationId xmlns:p14="http://schemas.microsoft.com/office/powerpoint/2010/main" val="373529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ình chữ nhật 4">
            <a:extLst>
              <a:ext uri="{FF2B5EF4-FFF2-40B4-BE49-F238E27FC236}">
                <a16:creationId xmlns:a16="http://schemas.microsoft.com/office/drawing/2014/main" id="{B215B775-EBD8-C3CE-DE79-1007A35DAB47}"/>
              </a:ext>
            </a:extLst>
          </p:cNvPr>
          <p:cNvSpPr/>
          <p:nvPr/>
        </p:nvSpPr>
        <p:spPr>
          <a:xfrm>
            <a:off x="1757969" y="188640"/>
            <a:ext cx="7134511" cy="1211362"/>
          </a:xfrm>
          <a:prstGeom prst="rect">
            <a:avLst/>
          </a:prstGeom>
          <a:solidFill>
            <a:schemeClr val="accent2"/>
          </a:solidFill>
        </p:spPr>
        <p:txBody>
          <a:bodyPr wrap="none" lIns="91440" tIns="45720" rIns="91440" bIns="45720">
            <a:prstTxWarp prst="textChevronInverted">
              <a:avLst/>
            </a:prstTxWarp>
            <a:spAutoFit/>
          </a:bodyPr>
          <a:lstStyle/>
          <a:p>
            <a:pPr algn="ctr"/>
            <a:r>
              <a:rPr lang="en-US" sz="5400" b="1" dirty="0" smtClean="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rPr>
              <a:t>HOẠT ĐỘNG 1:KHỞI </a:t>
            </a:r>
            <a:r>
              <a:rPr lang="en-US" sz="5400" b="1"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rPr>
              <a:t>ĐỘNG</a:t>
            </a:r>
            <a:endParaRPr lang="vi-VN" sz="5400" b="1" dirty="0">
              <a:ln w="9525">
                <a:solidFill>
                  <a:schemeClr val="bg1"/>
                </a:solidFill>
                <a:prstDash val="solid"/>
              </a:ln>
              <a:solidFill>
                <a:srgbClr val="FFFFFF"/>
              </a:solidFill>
              <a:effectLst>
                <a:outerShdw blurRad="12700" dist="38100" dir="2700000" algn="tl" rotWithShape="0">
                  <a:schemeClr val="accent5">
                    <a:lumMod val="60000"/>
                    <a:lumOff val="40000"/>
                  </a:schemeClr>
                </a:outerShdw>
              </a:effectLst>
            </a:endParaRPr>
          </a:p>
        </p:txBody>
      </p:sp>
      <p:pic>
        <p:nvPicPr>
          <p:cNvPr id="8" name="videoplayback">
            <a:hlinkClick r:id="" action="ppaction://media"/>
            <a:extLst>
              <a:ext uri="{FF2B5EF4-FFF2-40B4-BE49-F238E27FC236}">
                <a16:creationId xmlns:a16="http://schemas.microsoft.com/office/drawing/2014/main" id="{5F9D03F5-76AF-06AC-C9B1-31EADC41FD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7704" y="1714500"/>
            <a:ext cx="6984776" cy="4378796"/>
          </a:xfrm>
          <a:prstGeom prst="rect">
            <a:avLst/>
          </a:prstGeom>
        </p:spPr>
      </p:pic>
      <p:sp>
        <p:nvSpPr>
          <p:cNvPr id="9" name="Hình chữ nhật: Góc Tròn 8">
            <a:extLst>
              <a:ext uri="{FF2B5EF4-FFF2-40B4-BE49-F238E27FC236}">
                <a16:creationId xmlns:a16="http://schemas.microsoft.com/office/drawing/2014/main" id="{A00D458C-52EC-39B0-5814-9A9F498FDD3C}"/>
              </a:ext>
            </a:extLst>
          </p:cNvPr>
          <p:cNvSpPr/>
          <p:nvPr/>
        </p:nvSpPr>
        <p:spPr>
          <a:xfrm>
            <a:off x="29777" y="1444784"/>
            <a:ext cx="1728192" cy="468052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solidFill>
                  <a:schemeClr val="bg1"/>
                </a:solidFill>
                <a:latin typeface="Times New Roman" panose="02020603050405020304" pitchFamily="18" charset="0"/>
                <a:cs typeface="Times New Roman" panose="02020603050405020304" pitchFamily="18" charset="0"/>
              </a:rPr>
              <a:t>Em</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có</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nhận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xét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gì</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về</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nhân</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vật</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Thị</a:t>
            </a:r>
            <a:r>
              <a:rPr lang="en-US" sz="3200" b="1" i="1" dirty="0">
                <a:solidFill>
                  <a:schemeClr val="bg1"/>
                </a:solidFill>
                <a:latin typeface="Times New Roman" panose="02020603050405020304" pitchFamily="18" charset="0"/>
                <a:cs typeface="Times New Roman" panose="02020603050405020304" pitchFamily="18" charset="0"/>
              </a:rPr>
              <a:t> </a:t>
            </a:r>
            <a:r>
              <a:rPr lang="en-US" sz="3200" b="1" i="1" dirty="0" err="1">
                <a:solidFill>
                  <a:schemeClr val="bg1"/>
                </a:solidFill>
                <a:latin typeface="Times New Roman" panose="02020603050405020304" pitchFamily="18" charset="0"/>
                <a:cs typeface="Times New Roman" panose="02020603050405020304" pitchFamily="18" charset="0"/>
              </a:rPr>
              <a:t>Mầu</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p>
        </p:txBody>
      </p:sp>
    </p:spTree>
    <p:extLst>
      <p:ext uri="{BB962C8B-B14F-4D97-AF65-F5344CB8AC3E}">
        <p14:creationId xmlns:p14="http://schemas.microsoft.com/office/powerpoint/2010/main" val="271864644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58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07504" y="1700808"/>
            <a:ext cx="1656184" cy="3456384"/>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latin typeface="Times New Roman" panose="02020603050405020304" pitchFamily="18" charset="0"/>
                <a:cs typeface="Times New Roman" panose="02020603050405020304" pitchFamily="18" charset="0"/>
              </a:rPr>
              <a:t>- Nêu bối cảnh của đoạn trích</a:t>
            </a:r>
            <a:endParaRPr lang="en-US" sz="28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140888" y="1016732"/>
            <a:ext cx="1944216" cy="48245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lại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gì</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diễn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biến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việc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nào</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4367024" y="584684"/>
            <a:ext cx="1800200" cy="56886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a:t>
            </a:r>
          </a:p>
        </p:txBody>
      </p:sp>
      <p:sp>
        <p:nvSpPr>
          <p:cNvPr id="7" name="Rounded Rectangle 6"/>
          <p:cNvSpPr/>
          <p:nvPr/>
        </p:nvSpPr>
        <p:spPr>
          <a:xfrm>
            <a:off x="6588224" y="160505"/>
            <a:ext cx="2304256" cy="64807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sz="2800" dirty="0">
                <a:solidFill>
                  <a:srgbClr val="FF0000"/>
                </a:solidFill>
                <a:latin typeface="Times New Roman" panose="02020603050405020304" pitchFamily="18" charset="0"/>
                <a:cs typeface="Times New Roman" panose="02020603050405020304" pitchFamily="18" charset="0"/>
              </a:rPr>
              <a:t>- Nhan đề đoạn trích và hình ảnh trong SGK gợi cho em ấn tượng thế nào về nhân vật các nhân vật. Dự đoán về tính cách, thái độ của các nhân vật.</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150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80">
                                          <p:stCondLst>
                                            <p:cond delay="0"/>
                                          </p:stCondLst>
                                        </p:cTn>
                                        <p:tgtEl>
                                          <p:spTgt spid="7"/>
                                        </p:tgtEl>
                                      </p:cBhvr>
                                    </p:animEffect>
                                    <p:anim calcmode="lin" valueType="num">
                                      <p:cBhvr>
                                        <p:cTn id="2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0" dur="26">
                                          <p:stCondLst>
                                            <p:cond delay="650"/>
                                          </p:stCondLst>
                                        </p:cTn>
                                        <p:tgtEl>
                                          <p:spTgt spid="7"/>
                                        </p:tgtEl>
                                      </p:cBhvr>
                                      <p:to x="100000" y="60000"/>
                                    </p:animScale>
                                    <p:animScale>
                                      <p:cBhvr>
                                        <p:cTn id="31" dur="166" decel="50000">
                                          <p:stCondLst>
                                            <p:cond delay="676"/>
                                          </p:stCondLst>
                                        </p:cTn>
                                        <p:tgtEl>
                                          <p:spTgt spid="7"/>
                                        </p:tgtEl>
                                      </p:cBhvr>
                                      <p:to x="100000" y="100000"/>
                                    </p:animScale>
                                    <p:animScale>
                                      <p:cBhvr>
                                        <p:cTn id="32" dur="26">
                                          <p:stCondLst>
                                            <p:cond delay="1312"/>
                                          </p:stCondLst>
                                        </p:cTn>
                                        <p:tgtEl>
                                          <p:spTgt spid="7"/>
                                        </p:tgtEl>
                                      </p:cBhvr>
                                      <p:to x="100000" y="80000"/>
                                    </p:animScale>
                                    <p:animScale>
                                      <p:cBhvr>
                                        <p:cTn id="33" dur="166" decel="50000">
                                          <p:stCondLst>
                                            <p:cond delay="1338"/>
                                          </p:stCondLst>
                                        </p:cTn>
                                        <p:tgtEl>
                                          <p:spTgt spid="7"/>
                                        </p:tgtEl>
                                      </p:cBhvr>
                                      <p:to x="100000" y="100000"/>
                                    </p:animScale>
                                    <p:animScale>
                                      <p:cBhvr>
                                        <p:cTn id="34" dur="26">
                                          <p:stCondLst>
                                            <p:cond delay="1642"/>
                                          </p:stCondLst>
                                        </p:cTn>
                                        <p:tgtEl>
                                          <p:spTgt spid="7"/>
                                        </p:tgtEl>
                                      </p:cBhvr>
                                      <p:to x="100000" y="90000"/>
                                    </p:animScale>
                                    <p:animScale>
                                      <p:cBhvr>
                                        <p:cTn id="35" dur="166" decel="50000">
                                          <p:stCondLst>
                                            <p:cond delay="1668"/>
                                          </p:stCondLst>
                                        </p:cTn>
                                        <p:tgtEl>
                                          <p:spTgt spid="7"/>
                                        </p:tgtEl>
                                      </p:cBhvr>
                                      <p:to x="100000" y="100000"/>
                                    </p:animScale>
                                    <p:animScale>
                                      <p:cBhvr>
                                        <p:cTn id="36" dur="26">
                                          <p:stCondLst>
                                            <p:cond delay="1808"/>
                                          </p:stCondLst>
                                        </p:cTn>
                                        <p:tgtEl>
                                          <p:spTgt spid="7"/>
                                        </p:tgtEl>
                                      </p:cBhvr>
                                      <p:to x="100000" y="95000"/>
                                    </p:animScale>
                                    <p:animScale>
                                      <p:cBhvr>
                                        <p:cTn id="3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gray">
          <a:xfrm>
            <a:off x="4412372" y="1850466"/>
            <a:ext cx="2098787" cy="1056651"/>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sp>
        <p:nvSpPr>
          <p:cNvPr id="13" name="Freeform 12"/>
          <p:cNvSpPr>
            <a:spLocks/>
          </p:cNvSpPr>
          <p:nvPr/>
        </p:nvSpPr>
        <p:spPr bwMode="gray">
          <a:xfrm>
            <a:off x="1694994" y="2392739"/>
            <a:ext cx="1791084" cy="1058102"/>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folHlink">
                  <a:gamma/>
                  <a:tint val="57647"/>
                  <a:invGamma/>
                  <a:alpha val="32001"/>
                </a:schemeClr>
              </a:gs>
              <a:gs pos="100000">
                <a:schemeClr val="fo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endParaRPr lang="en-US"/>
          </a:p>
        </p:txBody>
      </p:sp>
      <p:grpSp>
        <p:nvGrpSpPr>
          <p:cNvPr id="35" name="Nhóm 34"/>
          <p:cNvGrpSpPr/>
          <p:nvPr/>
        </p:nvGrpSpPr>
        <p:grpSpPr>
          <a:xfrm>
            <a:off x="414940" y="3336607"/>
            <a:ext cx="2549880" cy="3016099"/>
            <a:chOff x="2118292" y="2792564"/>
            <a:chExt cx="2098787" cy="3016099"/>
          </a:xfrm>
          <a:effectLst>
            <a:outerShdw blurRad="76200" dir="18900000" sy="23000" kx="-1200000" algn="bl" rotWithShape="0">
              <a:prstClr val="black">
                <a:alpha val="20000"/>
              </a:prstClr>
            </a:outerShdw>
          </a:effectLst>
        </p:grpSpPr>
        <p:sp>
          <p:nvSpPr>
            <p:cNvPr id="17" name="AutoShape 16"/>
            <p:cNvSpPr>
              <a:spLocks noChangeArrowheads="1"/>
            </p:cNvSpPr>
            <p:nvPr/>
          </p:nvSpPr>
          <p:spPr bwMode="auto">
            <a:xfrm>
              <a:off x="2118292" y="2923194"/>
              <a:ext cx="2098787" cy="2885469"/>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8" name="AutoShape 17"/>
            <p:cNvSpPr>
              <a:spLocks noChangeArrowheads="1"/>
            </p:cNvSpPr>
            <p:nvPr/>
          </p:nvSpPr>
          <p:spPr bwMode="gray">
            <a:xfrm>
              <a:off x="2315688" y="2792564"/>
              <a:ext cx="1703994" cy="262711"/>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utoShape 18"/>
            <p:cNvSpPr>
              <a:spLocks noChangeArrowheads="1"/>
            </p:cNvSpPr>
            <p:nvPr/>
          </p:nvSpPr>
          <p:spPr bwMode="auto">
            <a:xfrm flipH="1">
              <a:off x="3855670" y="2857879"/>
              <a:ext cx="65315"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utoShape 19"/>
            <p:cNvSpPr>
              <a:spLocks noChangeArrowheads="1"/>
            </p:cNvSpPr>
            <p:nvPr/>
          </p:nvSpPr>
          <p:spPr bwMode="auto">
            <a:xfrm flipH="1">
              <a:off x="2408581" y="2857879"/>
              <a:ext cx="66766" cy="132081"/>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6" name="Nhóm 35"/>
          <p:cNvGrpSpPr/>
          <p:nvPr/>
        </p:nvGrpSpPr>
        <p:grpSpPr>
          <a:xfrm>
            <a:off x="3442979" y="2907117"/>
            <a:ext cx="2549880" cy="3037871"/>
            <a:chOff x="4413024" y="2377452"/>
            <a:chExt cx="2098787" cy="3037871"/>
          </a:xfrm>
          <a:effectLst>
            <a:outerShdw blurRad="76200" dir="18900000" sy="23000" kx="-1200000" algn="bl" rotWithShape="0">
              <a:prstClr val="black">
                <a:alpha val="20000"/>
              </a:prstClr>
            </a:outerShdw>
          </a:effectLst>
        </p:grpSpPr>
        <p:sp>
          <p:nvSpPr>
            <p:cNvPr id="5" name="AutoShape 4"/>
            <p:cNvSpPr>
              <a:spLocks noChangeArrowheads="1"/>
            </p:cNvSpPr>
            <p:nvPr/>
          </p:nvSpPr>
          <p:spPr bwMode="auto">
            <a:xfrm>
              <a:off x="4413024" y="2529854"/>
              <a:ext cx="2098787" cy="2885469"/>
            </a:xfrm>
            <a:prstGeom prst="roundRect">
              <a:avLst>
                <a:gd name="adj" fmla="val 4690"/>
              </a:avLst>
            </a:prstGeom>
            <a:noFill/>
            <a:ln w="57150">
              <a:solidFill>
                <a:schemeClr val="accent2"/>
              </a:solidFill>
              <a:round/>
              <a:headEnd/>
              <a:tailEnd/>
            </a:ln>
            <a:effectLst/>
            <a:extLst>
              <a:ext uri="{909E8E84-426E-40DD-AFC4-6F175D3DCCD1}">
                <a14:hiddenFill xmlns:a14="http://schemas.microsoft.com/office/drawing/2010/main">
                  <a:solidFill>
                    <a:srgbClr val="F1D08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AutoShape 5"/>
            <p:cNvSpPr>
              <a:spLocks noChangeArrowheads="1"/>
            </p:cNvSpPr>
            <p:nvPr/>
          </p:nvSpPr>
          <p:spPr bwMode="gray">
            <a:xfrm>
              <a:off x="4626386" y="2403578"/>
              <a:ext cx="1703994" cy="262712"/>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utoShape 6"/>
            <p:cNvSpPr>
              <a:spLocks noChangeArrowheads="1"/>
            </p:cNvSpPr>
            <p:nvPr/>
          </p:nvSpPr>
          <p:spPr bwMode="auto">
            <a:xfrm flipH="1">
              <a:off x="6159110" y="2473247"/>
              <a:ext cx="66766"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utoShape 7"/>
            <p:cNvSpPr>
              <a:spLocks noChangeArrowheads="1"/>
            </p:cNvSpPr>
            <p:nvPr/>
          </p:nvSpPr>
          <p:spPr bwMode="auto">
            <a:xfrm flipH="1">
              <a:off x="4704764" y="2464538"/>
              <a:ext cx="65315" cy="132082"/>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3"/>
            <p:cNvSpPr txBox="1">
              <a:spLocks noChangeArrowheads="1"/>
            </p:cNvSpPr>
            <p:nvPr/>
          </p:nvSpPr>
          <p:spPr bwMode="gray">
            <a:xfrm>
              <a:off x="5367151" y="2377452"/>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1400" dirty="0">
                <a:solidFill>
                  <a:schemeClr val="bg1"/>
                </a:solidFill>
              </a:endParaRPr>
            </a:p>
          </p:txBody>
        </p:sp>
      </p:grpSp>
      <p:grpSp>
        <p:nvGrpSpPr>
          <p:cNvPr id="37" name="Nhóm 36"/>
          <p:cNvGrpSpPr/>
          <p:nvPr/>
        </p:nvGrpSpPr>
        <p:grpSpPr>
          <a:xfrm>
            <a:off x="6456006" y="2412756"/>
            <a:ext cx="2098787" cy="3032066"/>
            <a:chOff x="6707755" y="1924601"/>
            <a:chExt cx="2098787" cy="3032066"/>
          </a:xfrm>
          <a:effectLst>
            <a:outerShdw blurRad="76200" dir="18900000" sy="23000" kx="-1200000" algn="bl" rotWithShape="0">
              <a:prstClr val="black">
                <a:alpha val="20000"/>
              </a:prstClr>
            </a:outerShdw>
          </a:effectLst>
        </p:grpSpPr>
        <p:sp>
          <p:nvSpPr>
            <p:cNvPr id="9" name="AutoShape 8"/>
            <p:cNvSpPr>
              <a:spLocks noChangeArrowheads="1"/>
            </p:cNvSpPr>
            <p:nvPr/>
          </p:nvSpPr>
          <p:spPr bwMode="auto">
            <a:xfrm>
              <a:off x="6707755" y="2071198"/>
              <a:ext cx="2098787" cy="288546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AutoShape 9"/>
            <p:cNvSpPr>
              <a:spLocks noChangeArrowheads="1"/>
            </p:cNvSpPr>
            <p:nvPr/>
          </p:nvSpPr>
          <p:spPr bwMode="gray">
            <a:xfrm>
              <a:off x="6905151" y="1940568"/>
              <a:ext cx="1703994" cy="262711"/>
            </a:xfrm>
            <a:prstGeom prst="roundRect">
              <a:avLst>
                <a:gd name="adj" fmla="val 50000"/>
              </a:avLst>
            </a:prstGeom>
            <a:gradFill rotWithShape="1">
              <a:gsLst>
                <a:gs pos="0">
                  <a:schemeClr val="hlink">
                    <a:gamma/>
                    <a:shade val="46275"/>
                    <a:invGamma/>
                  </a:schemeClr>
                </a:gs>
                <a:gs pos="50000">
                  <a:schemeClr val="hlink"/>
                </a:gs>
                <a:gs pos="100000">
                  <a:schemeClr val="hlink">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utoShape 10"/>
            <p:cNvSpPr>
              <a:spLocks noChangeArrowheads="1"/>
            </p:cNvSpPr>
            <p:nvPr/>
          </p:nvSpPr>
          <p:spPr bwMode="auto">
            <a:xfrm flipH="1">
              <a:off x="8446584" y="2005882"/>
              <a:ext cx="65315"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11"/>
            <p:cNvSpPr>
              <a:spLocks noChangeArrowheads="1"/>
            </p:cNvSpPr>
            <p:nvPr/>
          </p:nvSpPr>
          <p:spPr bwMode="auto">
            <a:xfrm flipH="1">
              <a:off x="6999496" y="2005882"/>
              <a:ext cx="65314" cy="130630"/>
            </a:xfrm>
            <a:prstGeom prst="octagon">
              <a:avLst>
                <a:gd name="adj" fmla="val 29287"/>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Text Box 14"/>
            <p:cNvSpPr txBox="1">
              <a:spLocks noChangeArrowheads="1"/>
            </p:cNvSpPr>
            <p:nvPr/>
          </p:nvSpPr>
          <p:spPr bwMode="gray">
            <a:xfrm>
              <a:off x="7666233" y="1924601"/>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endParaRPr lang="en-US" sz="1400" dirty="0">
                <a:solidFill>
                  <a:srgbClr val="FFFFFF"/>
                </a:solidFill>
              </a:endParaRPr>
            </a:p>
          </p:txBody>
        </p:sp>
      </p:grpSp>
      <p:sp>
        <p:nvSpPr>
          <p:cNvPr id="16" name="Plaque 3">
            <a:extLst>
              <a:ext uri="{FF2B5EF4-FFF2-40B4-BE49-F238E27FC236}">
                <a16:creationId xmlns:a16="http://schemas.microsoft.com/office/drawing/2014/main" id="{500F2847-BDB3-8302-1182-BE75B9B85789}"/>
              </a:ext>
            </a:extLst>
          </p:cNvPr>
          <p:cNvSpPr/>
          <p:nvPr/>
        </p:nvSpPr>
        <p:spPr>
          <a:xfrm>
            <a:off x="1115616" y="0"/>
            <a:ext cx="5832648" cy="720080"/>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FF0000"/>
                </a:solidFill>
                <a:latin typeface="Times New Roman" panose="02020603050405020304" pitchFamily="18" charset="0"/>
                <a:cs typeface="Times New Roman" panose="02020603050405020304" pitchFamily="18" charset="0"/>
              </a:rPr>
              <a:t>3.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bản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chùa</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23" name="Lưu đồ: Điểm Kết Thúc 22">
            <a:extLst>
              <a:ext uri="{FF2B5EF4-FFF2-40B4-BE49-F238E27FC236}">
                <a16:creationId xmlns:a16="http://schemas.microsoft.com/office/drawing/2014/main" id="{CEE4C730-79A0-4249-2FCF-DCE5D7D483DE}"/>
              </a:ext>
            </a:extLst>
          </p:cNvPr>
          <p:cNvSpPr/>
          <p:nvPr/>
        </p:nvSpPr>
        <p:spPr>
          <a:xfrm>
            <a:off x="467544" y="980728"/>
            <a:ext cx="8208912" cy="86973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cs typeface="Times New Roman" panose="02020603050405020304" pitchFamily="18" charset="0"/>
              </a:rPr>
              <a:t>a. Đọc và tìm hiểu chú thích, từ</a:t>
            </a:r>
            <a:endParaRPr lang="en-US" sz="3200">
              <a:solidFill>
                <a:schemeClr val="tx1"/>
              </a:solidFill>
            </a:endParaRPr>
          </a:p>
        </p:txBody>
      </p:sp>
      <p:sp>
        <p:nvSpPr>
          <p:cNvPr id="25" name="Hộp Văn bản 24">
            <a:extLst>
              <a:ext uri="{FF2B5EF4-FFF2-40B4-BE49-F238E27FC236}">
                <a16:creationId xmlns:a16="http://schemas.microsoft.com/office/drawing/2014/main" id="{54587397-9D10-410F-0F53-F12EBF482E0F}"/>
              </a:ext>
            </a:extLst>
          </p:cNvPr>
          <p:cNvSpPr txBox="1"/>
          <p:nvPr/>
        </p:nvSpPr>
        <p:spPr>
          <a:xfrm>
            <a:off x="516140" y="3729948"/>
            <a:ext cx="2208856" cy="1815882"/>
          </a:xfrm>
          <a:prstGeom prst="rect">
            <a:avLst/>
          </a:prstGeom>
          <a:noFill/>
        </p:spPr>
        <p:txBody>
          <a:bodyPr wrap="square">
            <a:spAutoFit/>
          </a:bodyP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dẫn</a:t>
            </a:r>
            <a:r>
              <a:rPr lang="en-US" sz="2800" dirty="0">
                <a:solidFill>
                  <a:schemeClr val="tx1"/>
                </a:solidFill>
                <a:latin typeface="Times New Roman" panose="02020603050405020304" pitchFamily="18" charset="0"/>
                <a:cs typeface="Times New Roman" panose="02020603050405020304" pitchFamily="18" charset="0"/>
              </a:rPr>
              <a:t> in </a:t>
            </a:r>
            <a:r>
              <a:rPr lang="en-US" sz="2800" dirty="0" err="1">
                <a:solidFill>
                  <a:schemeClr val="tx1"/>
                </a:solidFill>
                <a:latin typeface="Times New Roman" panose="02020603050405020304" pitchFamily="18" charset="0"/>
                <a:cs typeface="Times New Roman" panose="02020603050405020304" pitchFamily="18" charset="0"/>
              </a:rPr>
              <a:t>nghiêng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đơn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9" name="Hộp Văn bản 38">
            <a:extLst>
              <a:ext uri="{FF2B5EF4-FFF2-40B4-BE49-F238E27FC236}">
                <a16:creationId xmlns:a16="http://schemas.microsoft.com/office/drawing/2014/main" id="{687F62A9-FE6F-55DA-0D90-860CF870816A}"/>
              </a:ext>
            </a:extLst>
          </p:cNvPr>
          <p:cNvSpPr txBox="1"/>
          <p:nvPr/>
        </p:nvSpPr>
        <p:spPr>
          <a:xfrm>
            <a:off x="3505191" y="3252561"/>
            <a:ext cx="2273249" cy="1815882"/>
          </a:xfrm>
          <a:prstGeom prst="rect">
            <a:avLst/>
          </a:prstGeom>
          <a:noFill/>
        </p:spPr>
        <p:txBody>
          <a:bodyPr wrap="square">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HS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dõi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ở SGK</a:t>
            </a:r>
            <a:endParaRPr lang="en-US" sz="2800" dirty="0"/>
          </a:p>
        </p:txBody>
      </p:sp>
      <p:sp>
        <p:nvSpPr>
          <p:cNvPr id="41" name="Hộp Văn bản 40">
            <a:extLst>
              <a:ext uri="{FF2B5EF4-FFF2-40B4-BE49-F238E27FC236}">
                <a16:creationId xmlns:a16="http://schemas.microsoft.com/office/drawing/2014/main" id="{1C6A43C6-7D37-69B5-7370-191755EE8D5B}"/>
              </a:ext>
            </a:extLst>
          </p:cNvPr>
          <p:cNvSpPr txBox="1"/>
          <p:nvPr/>
        </p:nvSpPr>
        <p:spPr>
          <a:xfrm>
            <a:off x="6929457" y="3233783"/>
            <a:ext cx="1151884" cy="954107"/>
          </a:xfrm>
          <a:prstGeom prst="rect">
            <a:avLst/>
          </a:prstGeom>
          <a:noFill/>
        </p:spPr>
        <p:txBody>
          <a:bodyPr wrap="square">
            <a:spAutoFit/>
          </a:bodyPr>
          <a:lstStyle/>
          <a:p>
            <a:r>
              <a:rPr lang="en-US" sz="2800" dirty="0">
                <a:solidFill>
                  <a:schemeClr val="tx1"/>
                </a:solidFill>
                <a:latin typeface="Times New Roman" panose="02020603050405020304" pitchFamily="18" charset="0"/>
                <a:cs typeface="Times New Roman" panose="02020603050405020304" pitchFamily="18" charset="0"/>
              </a:rPr>
              <a:t>-</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51744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circle(in)">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anim calcmode="lin" valueType="num">
                                      <p:cBhvr>
                                        <p:cTn id="31" dur="1000" fill="hold"/>
                                        <p:tgtEl>
                                          <p:spTgt spid="41"/>
                                        </p:tgtEl>
                                        <p:attrNameLst>
                                          <p:attrName>ppt_w</p:attrName>
                                        </p:attrNameLst>
                                      </p:cBhvr>
                                      <p:tavLst>
                                        <p:tav tm="0">
                                          <p:val>
                                            <p:fltVal val="0"/>
                                          </p:val>
                                        </p:tav>
                                        <p:tav tm="100000">
                                          <p:val>
                                            <p:strVal val="#ppt_w"/>
                                          </p:val>
                                        </p:tav>
                                      </p:tavLst>
                                    </p:anim>
                                    <p:anim calcmode="lin" valueType="num">
                                      <p:cBhvr>
                                        <p:cTn id="32" dur="1000" fill="hold"/>
                                        <p:tgtEl>
                                          <p:spTgt spid="41"/>
                                        </p:tgtEl>
                                        <p:attrNameLst>
                                          <p:attrName>ppt_h</p:attrName>
                                        </p:attrNameLst>
                                      </p:cBhvr>
                                      <p:tavLst>
                                        <p:tav tm="0">
                                          <p:val>
                                            <p:fltVal val="0"/>
                                          </p:val>
                                        </p:tav>
                                        <p:tav tm="100000">
                                          <p:val>
                                            <p:strVal val="#ppt_h"/>
                                          </p:val>
                                        </p:tav>
                                      </p:tavLst>
                                    </p:anim>
                                    <p:anim calcmode="lin" valueType="num">
                                      <p:cBhvr>
                                        <p:cTn id="33" dur="1000" fill="hold"/>
                                        <p:tgtEl>
                                          <p:spTgt spid="41"/>
                                        </p:tgtEl>
                                        <p:attrNameLst>
                                          <p:attrName>style.rotation</p:attrName>
                                        </p:attrNameLst>
                                      </p:cBhvr>
                                      <p:tavLst>
                                        <p:tav tm="0">
                                          <p:val>
                                            <p:fltVal val="90"/>
                                          </p:val>
                                        </p:tav>
                                        <p:tav tm="100000">
                                          <p:val>
                                            <p:fltVal val="0"/>
                                          </p:val>
                                        </p:tav>
                                      </p:tavLst>
                                    </p:anim>
                                    <p:animEffect transition="in" filter="fade">
                                      <p:cBhvr>
                                        <p:cTn id="34"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P spid="25" grpId="0"/>
      <p:bldP spid="39"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24550F-7FD3-D7BF-2993-35DC6D56C90E}"/>
              </a:ext>
            </a:extLst>
          </p:cNvPr>
          <p:cNvPicPr/>
          <p:nvPr/>
        </p:nvPicPr>
        <p:blipFill>
          <a:blip r:embed="rId2">
            <a:extLst>
              <a:ext uri="{28A0092B-C50C-407E-A947-70E740481C1C}">
                <a14:useLocalDpi xmlns:a14="http://schemas.microsoft.com/office/drawing/2010/main" val="0"/>
              </a:ext>
            </a:extLst>
          </a:blip>
          <a:stretch>
            <a:fillRect/>
          </a:stretch>
        </p:blipFill>
        <p:spPr>
          <a:xfrm>
            <a:off x="4572000" y="188640"/>
            <a:ext cx="4320480" cy="4320480"/>
          </a:xfrm>
          <a:prstGeom prst="rect">
            <a:avLst/>
          </a:prstGeom>
        </p:spPr>
      </p:pic>
      <p:sp>
        <p:nvSpPr>
          <p:cNvPr id="5" name="Hình chữ nhật: Góc Tròn 4">
            <a:extLst>
              <a:ext uri="{FF2B5EF4-FFF2-40B4-BE49-F238E27FC236}">
                <a16:creationId xmlns:a16="http://schemas.microsoft.com/office/drawing/2014/main" id="{9D606D50-986E-1A35-0D67-6BB238014C4F}"/>
              </a:ext>
            </a:extLst>
          </p:cNvPr>
          <p:cNvSpPr/>
          <p:nvPr/>
        </p:nvSpPr>
        <p:spPr>
          <a:xfrm>
            <a:off x="251520" y="188640"/>
            <a:ext cx="4032448" cy="11521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b. Hình thức văn bản</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Mũi tên: Xuống 5">
            <a:extLst>
              <a:ext uri="{FF2B5EF4-FFF2-40B4-BE49-F238E27FC236}">
                <a16:creationId xmlns:a16="http://schemas.microsoft.com/office/drawing/2014/main" id="{BEA3E11E-4CF1-B731-575F-37516B17FD5D}"/>
              </a:ext>
            </a:extLst>
          </p:cNvPr>
          <p:cNvSpPr/>
          <p:nvPr/>
        </p:nvSpPr>
        <p:spPr>
          <a:xfrm>
            <a:off x="86976" y="2707784"/>
            <a:ext cx="4320480" cy="2016224"/>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Times New Roman" panose="02020603050405020304" pitchFamily="18" charset="0"/>
                <a:cs typeface="Times New Roman" panose="02020603050405020304" pitchFamily="18" charset="0"/>
              </a:rPr>
              <a:t>Bối cảnh đoạn trích</a:t>
            </a:r>
            <a:endParaRPr lang="en-US" sz="2800"/>
          </a:p>
        </p:txBody>
      </p:sp>
      <p:sp>
        <p:nvSpPr>
          <p:cNvPr id="8" name="Hộp Văn bản 7">
            <a:extLst>
              <a:ext uri="{FF2B5EF4-FFF2-40B4-BE49-F238E27FC236}">
                <a16:creationId xmlns:a16="http://schemas.microsoft.com/office/drawing/2014/main" id="{74574887-28CB-ED47-FCE6-FC216EAE6711}"/>
              </a:ext>
            </a:extLst>
          </p:cNvPr>
          <p:cNvSpPr txBox="1"/>
          <p:nvPr/>
        </p:nvSpPr>
        <p:spPr>
          <a:xfrm>
            <a:off x="287524" y="4725144"/>
            <a:ext cx="8280920" cy="1815882"/>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Sau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oan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đuổi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gái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phú</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lòng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ve</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p>
        </p:txBody>
      </p:sp>
    </p:spTree>
    <p:extLst>
      <p:ext uri="{BB962C8B-B14F-4D97-AF65-F5344CB8AC3E}">
        <p14:creationId xmlns:p14="http://schemas.microsoft.com/office/powerpoint/2010/main" val="25496727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71E624E-7EA5-3683-B33F-A12F9470D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7960" y="1556792"/>
            <a:ext cx="4032448" cy="5184576"/>
          </a:xfrm>
          <a:prstGeom prst="rect">
            <a:avLst/>
          </a:prstGeom>
        </p:spPr>
      </p:pic>
      <p:sp>
        <p:nvSpPr>
          <p:cNvPr id="6" name="Sóng 5">
            <a:extLst>
              <a:ext uri="{FF2B5EF4-FFF2-40B4-BE49-F238E27FC236}">
                <a16:creationId xmlns:a16="http://schemas.microsoft.com/office/drawing/2014/main" id="{E8A28092-5DF8-FE5E-6DCA-99BD8A349C38}"/>
              </a:ext>
            </a:extLst>
          </p:cNvPr>
          <p:cNvSpPr/>
          <p:nvPr/>
        </p:nvSpPr>
        <p:spPr>
          <a:xfrm>
            <a:off x="225832" y="1028938"/>
            <a:ext cx="2088232" cy="561662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Nhân vật: </a:t>
            </a:r>
            <a:r>
              <a:rPr lang="en-US" sz="2800">
                <a:solidFill>
                  <a:srgbClr val="FF0000"/>
                </a:solidFill>
                <a:latin typeface="Times New Roman" panose="02020603050405020304" pitchFamily="18" charset="0"/>
                <a:cs typeface="Times New Roman" panose="02020603050405020304" pitchFamily="18" charset="0"/>
              </a:rPr>
              <a:t>Thị Mầu – Kính Tâm</a:t>
            </a:r>
            <a:endParaRPr lang="en-US" sz="2800">
              <a:solidFill>
                <a:srgbClr val="FF0000"/>
              </a:solidFill>
            </a:endParaRPr>
          </a:p>
        </p:txBody>
      </p:sp>
      <p:sp>
        <p:nvSpPr>
          <p:cNvPr id="7" name="Sóng 6">
            <a:extLst>
              <a:ext uri="{FF2B5EF4-FFF2-40B4-BE49-F238E27FC236}">
                <a16:creationId xmlns:a16="http://schemas.microsoft.com/office/drawing/2014/main" id="{3B28DED4-0480-4256-7AB4-A32411F9843E}"/>
              </a:ext>
            </a:extLst>
          </p:cNvPr>
          <p:cNvSpPr/>
          <p:nvPr/>
        </p:nvSpPr>
        <p:spPr>
          <a:xfrm>
            <a:off x="6829936" y="1028938"/>
            <a:ext cx="2088232" cy="5616624"/>
          </a:xfrm>
          <a:prstGeom prst="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việc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chính</a:t>
            </a:r>
            <a:r>
              <a:rPr lang="en-US" sz="2800" b="1" dirty="0">
                <a:solidFill>
                  <a:srgbClr val="0070C0"/>
                </a:solidFill>
                <a:latin typeface="Times New Roman" panose="02020603050405020304" pitchFamily="18" charset="0"/>
                <a:cs typeface="Times New Roman" panose="02020603050405020304" pitchFamily="18" charset="0"/>
              </a:rPr>
              <a:t>: </a:t>
            </a:r>
          </a:p>
          <a:p>
            <a:pPr algn="ctr"/>
            <a:r>
              <a:rPr lang="en-US" sz="2800" dirty="0" err="1">
                <a:solidFill>
                  <a:srgbClr val="0070C0"/>
                </a:solidFill>
                <a:latin typeface="Times New Roman" panose="02020603050405020304" pitchFamily="18" charset="0"/>
                <a:cs typeface="Times New Roman" panose="02020603050405020304" pitchFamily="18" charset="0"/>
              </a:rPr>
              <a:t>Thị</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Mầu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lên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chùa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ve</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vãn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tiểu</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Kính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Tâm</a:t>
            </a:r>
            <a:r>
              <a:rPr lang="en-US" sz="2800" dirty="0">
                <a:solidFill>
                  <a:srgbClr val="0070C0"/>
                </a:solidFill>
                <a:latin typeface="Times New Roman" panose="02020603050405020304" pitchFamily="18" charset="0"/>
                <a:cs typeface="Times New Roman" panose="02020603050405020304" pitchFamily="18" charset="0"/>
              </a:rPr>
              <a:t>.</a:t>
            </a:r>
            <a:endParaRPr lang="en-US" sz="2800" dirty="0">
              <a:solidFill>
                <a:srgbClr val="0070C0"/>
              </a:solidFill>
            </a:endParaRPr>
          </a:p>
        </p:txBody>
      </p:sp>
      <p:sp>
        <p:nvSpPr>
          <p:cNvPr id="8" name="Hình chữ nhật: Góc Tròn 7">
            <a:extLst>
              <a:ext uri="{FF2B5EF4-FFF2-40B4-BE49-F238E27FC236}">
                <a16:creationId xmlns:a16="http://schemas.microsoft.com/office/drawing/2014/main" id="{89AD1C74-A12A-82CB-470C-ACE6D52CEE4E}"/>
              </a:ext>
            </a:extLst>
          </p:cNvPr>
          <p:cNvSpPr/>
          <p:nvPr/>
        </p:nvSpPr>
        <p:spPr>
          <a:xfrm>
            <a:off x="2568620" y="116632"/>
            <a:ext cx="4032448" cy="11521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a:solidFill>
                  <a:schemeClr val="bg1"/>
                </a:solidFill>
                <a:latin typeface="Times New Roman" panose="02020603050405020304" pitchFamily="18" charset="0"/>
                <a:cs typeface="Times New Roman" panose="02020603050405020304" pitchFamily="18" charset="0"/>
              </a:rPr>
              <a:t>b. Hình thức văn bản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13514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755576" y="61325"/>
            <a:ext cx="4392488" cy="79208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FF0000"/>
                </a:solidFill>
                <a:latin typeface="Times New Roman" panose="02020603050405020304" pitchFamily="18" charset="0"/>
                <a:cs typeface="Times New Roman" panose="02020603050405020304" pitchFamily="18" charset="0"/>
              </a:rPr>
              <a:t>II. </a:t>
            </a:r>
            <a:r>
              <a:rPr lang="en-US" sz="2800" b="1" dirty="0" smtClean="0">
                <a:solidFill>
                  <a:srgbClr val="FF0000"/>
                </a:solidFill>
                <a:latin typeface="Times New Roman" panose="02020603050405020304" pitchFamily="18" charset="0"/>
                <a:cs typeface="Times New Roman" panose="02020603050405020304" pitchFamily="18" charset="0"/>
              </a:rPr>
              <a:t>KHÁM PHÁ VĂN BẢN</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Plaque 4"/>
          <p:cNvSpPr/>
          <p:nvPr/>
        </p:nvSpPr>
        <p:spPr>
          <a:xfrm>
            <a:off x="971601" y="1064385"/>
            <a:ext cx="3600400" cy="792088"/>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Nhân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Mầu</a:t>
            </a:r>
            <a:endParaRPr lang="en-US" sz="2800" dirty="0">
              <a:latin typeface="Times New Roman" panose="02020603050405020304" pitchFamily="18" charset="0"/>
              <a:cs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83687" y="3645024"/>
            <a:ext cx="4824536" cy="315165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7992" y="908720"/>
            <a:ext cx="3942321" cy="4320480"/>
          </a:xfrm>
          <a:prstGeom prst="rect">
            <a:avLst/>
          </a:prstGeom>
        </p:spPr>
      </p:pic>
      <p:sp>
        <p:nvSpPr>
          <p:cNvPr id="3" name="Flowchart: Off-page Connector 2"/>
          <p:cNvSpPr/>
          <p:nvPr/>
        </p:nvSpPr>
        <p:spPr>
          <a:xfrm>
            <a:off x="597617" y="2232443"/>
            <a:ext cx="3528392" cy="1584176"/>
          </a:xfrm>
          <a:prstGeom prst="flowChartOffpage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Thảo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luận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theo</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kĩ</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thuật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mảnh</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ghép</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70169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Same Side Corner Rectangle 3"/>
          <p:cNvSpPr/>
          <p:nvPr/>
        </p:nvSpPr>
        <p:spPr>
          <a:xfrm>
            <a:off x="1835696" y="224644"/>
            <a:ext cx="5040560" cy="576064"/>
          </a:xfrm>
          <a:prstGeom prst="snip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VÒNG</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gia</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251520" y="980728"/>
            <a:ext cx="864096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u="sng" dirty="0" err="1">
                <a:solidFill>
                  <a:schemeClr val="tx1"/>
                </a:solidFill>
                <a:latin typeface="Times New Roman" panose="02020603050405020304" pitchFamily="18" charset="0"/>
                <a:cs typeface="Times New Roman" panose="02020603050405020304" pitchFamily="18" charset="0"/>
              </a:rPr>
              <a:t>Nhóm</a:t>
            </a:r>
            <a:r>
              <a:rPr lang="en-US" sz="2800" b="1" u="sng" dirty="0">
                <a:solidFill>
                  <a:schemeClr val="tx1"/>
                </a:solidFill>
                <a:latin typeface="Times New Roman" panose="02020603050405020304" pitchFamily="18" charset="0"/>
                <a:cs typeface="Times New Roman" panose="02020603050405020304" pitchFamily="18" charset="0"/>
              </a:rPr>
              <a:t> 1, 2:</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đối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độc</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và</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bàng</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thoại</a:t>
            </a:r>
            <a:r>
              <a:rPr lang="en-US" sz="2800" i="1"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0804B63-94F2-FF72-4D46-F6A8E706F5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6" y="3573016"/>
            <a:ext cx="6336704" cy="3284984"/>
          </a:xfrm>
          <a:prstGeom prst="rect">
            <a:avLst/>
          </a:prstGeom>
        </p:spPr>
      </p:pic>
    </p:spTree>
    <p:extLst>
      <p:ext uri="{BB962C8B-B14F-4D97-AF65-F5344CB8AC3E}">
        <p14:creationId xmlns:p14="http://schemas.microsoft.com/office/powerpoint/2010/main" val="183595055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Callout 5">
            <a:extLst>
              <a:ext uri="{FF2B5EF4-FFF2-40B4-BE49-F238E27FC236}">
                <a16:creationId xmlns:a16="http://schemas.microsoft.com/office/drawing/2014/main" id="{075E2B45-DB80-F2C5-B02F-94DE74F88FBA}"/>
              </a:ext>
            </a:extLst>
          </p:cNvPr>
          <p:cNvSpPr/>
          <p:nvPr/>
        </p:nvSpPr>
        <p:spPr>
          <a:xfrm>
            <a:off x="1979712" y="188640"/>
            <a:ext cx="5328592" cy="1103352"/>
          </a:xfrm>
          <a:prstGeom prst="down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A55D491B-6EBE-661A-5248-39FB0224720E}"/>
              </a:ext>
            </a:extLst>
          </p:cNvPr>
          <p:cNvGraphicFramePr>
            <a:graphicFrameLocks noGrp="1"/>
          </p:cNvGraphicFramePr>
          <p:nvPr>
            <p:extLst>
              <p:ext uri="{D42A27DB-BD31-4B8C-83A1-F6EECF244321}">
                <p14:modId xmlns:p14="http://schemas.microsoft.com/office/powerpoint/2010/main" val="3816918649"/>
              </p:ext>
            </p:extLst>
          </p:nvPr>
        </p:nvGraphicFramePr>
        <p:xfrm>
          <a:off x="107503" y="1325595"/>
          <a:ext cx="8928993" cy="3364992"/>
        </p:xfrm>
        <a:graphic>
          <a:graphicData uri="http://schemas.openxmlformats.org/drawingml/2006/table">
            <a:tbl>
              <a:tblPr firstRow="1" firstCol="1" bandRow="1">
                <a:tableStyleId>{5C22544A-7EE6-4342-B048-85BDC9FD1C3A}</a:tableStyleId>
              </a:tblPr>
              <a:tblGrid>
                <a:gridCol w="2975433">
                  <a:extLst>
                    <a:ext uri="{9D8B030D-6E8A-4147-A177-3AD203B41FA5}">
                      <a16:colId xmlns:a16="http://schemas.microsoft.com/office/drawing/2014/main" val="20000"/>
                    </a:ext>
                  </a:extLst>
                </a:gridCol>
                <a:gridCol w="2975433">
                  <a:extLst>
                    <a:ext uri="{9D8B030D-6E8A-4147-A177-3AD203B41FA5}">
                      <a16:colId xmlns:a16="http://schemas.microsoft.com/office/drawing/2014/main" val="20001"/>
                    </a:ext>
                  </a:extLst>
                </a:gridCol>
                <a:gridCol w="2978127">
                  <a:extLst>
                    <a:ext uri="{9D8B030D-6E8A-4147-A177-3AD203B41FA5}">
                      <a16:colId xmlns:a16="http://schemas.microsoft.com/office/drawing/2014/main" val="20002"/>
                    </a:ext>
                  </a:extLst>
                </a:gridCol>
              </a:tblGrid>
              <a:tr h="0">
                <a:tc gridSpan="2">
                  <a:txBody>
                    <a:bodyPr/>
                    <a:lstStyle/>
                    <a:p>
                      <a:pPr algn="just">
                        <a:lnSpc>
                          <a:spcPct val="115000"/>
                        </a:lnSpc>
                        <a:spcBef>
                          <a:spcPts val="600"/>
                        </a:spcBef>
                        <a:spcAft>
                          <a:spcPts val="600"/>
                        </a:spcAft>
                      </a:pPr>
                      <a:r>
                        <a:rPr lang="en-US" sz="3200" b="0" dirty="0" err="1">
                          <a:solidFill>
                            <a:srgbClr val="C00000"/>
                          </a:solidFill>
                          <a:effectLst/>
                          <a:latin typeface="Times New Roman" panose="02020603050405020304" pitchFamily="18" charset="0"/>
                          <a:cs typeface="Times New Roman" panose="02020603050405020304" pitchFamily="18" charset="0"/>
                        </a:rPr>
                        <a:t>Lời</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thoại</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của</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Thị</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Mầu</a:t>
                      </a:r>
                      <a:endParaRPr lang="en-US" sz="3200" b="0" dirty="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Ý nghĩa</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gn="just">
                        <a:lnSpc>
                          <a:spcPct val="115000"/>
                        </a:lnSpc>
                        <a:spcBef>
                          <a:spcPts val="600"/>
                        </a:spcBef>
                        <a:spcAft>
                          <a:spcPts val="600"/>
                        </a:spcAft>
                      </a:pPr>
                      <a:r>
                        <a:rPr lang="en-US" sz="3200" b="0" dirty="0" err="1">
                          <a:solidFill>
                            <a:srgbClr val="C00000"/>
                          </a:solidFill>
                          <a:effectLst/>
                          <a:latin typeface="Times New Roman" panose="02020603050405020304" pitchFamily="18" charset="0"/>
                          <a:cs typeface="Times New Roman" panose="02020603050405020304" pitchFamily="18" charset="0"/>
                        </a:rPr>
                        <a:t>Đối</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thoại</a:t>
                      </a:r>
                      <a:endParaRPr lang="en-US" sz="3200" b="0" dirty="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dirty="0">
                          <a:solidFill>
                            <a:srgbClr val="C00000"/>
                          </a:solidFill>
                          <a:effectLst/>
                          <a:latin typeface="Times New Roman" panose="02020603050405020304" pitchFamily="18" charset="0"/>
                          <a:cs typeface="Times New Roman" panose="02020603050405020304" pitchFamily="18" charset="0"/>
                        </a:rPr>
                        <a:t> </a:t>
                      </a:r>
                      <a:endParaRPr lang="en-US" sz="3200" b="0" dirty="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 </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Độc thoại</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 </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 </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Bàng thoại</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 </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3200" b="0">
                          <a:solidFill>
                            <a:srgbClr val="C00000"/>
                          </a:solidFill>
                          <a:effectLst/>
                          <a:latin typeface="Times New Roman" panose="02020603050405020304" pitchFamily="18" charset="0"/>
                          <a:cs typeface="Times New Roman" panose="02020603050405020304" pitchFamily="18" charset="0"/>
                        </a:rPr>
                        <a:t> </a:t>
                      </a:r>
                      <a:endParaRPr lang="en-US" sz="3200" b="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gridSpan="3">
                  <a:txBody>
                    <a:bodyPr/>
                    <a:lstStyle/>
                    <a:p>
                      <a:pPr algn="just">
                        <a:lnSpc>
                          <a:spcPct val="115000"/>
                        </a:lnSpc>
                        <a:spcBef>
                          <a:spcPts val="600"/>
                        </a:spcBef>
                        <a:spcAft>
                          <a:spcPts val="600"/>
                        </a:spcAft>
                      </a:pPr>
                      <a:r>
                        <a:rPr lang="en-US" sz="3200" b="0" dirty="0" err="1">
                          <a:solidFill>
                            <a:srgbClr val="C00000"/>
                          </a:solidFill>
                          <a:effectLst/>
                          <a:latin typeface="Times New Roman" panose="02020603050405020304" pitchFamily="18" charset="0"/>
                          <a:cs typeface="Times New Roman" panose="02020603050405020304" pitchFamily="18" charset="0"/>
                        </a:rPr>
                        <a:t>Nhận</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xét</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về</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tính</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cách</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nhân</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vật</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diễn</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biến</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tình</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cảm</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cảm</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xúc</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của</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nhân</a:t>
                      </a:r>
                      <a:r>
                        <a:rPr lang="en-US" sz="3200" b="0" dirty="0">
                          <a:solidFill>
                            <a:srgbClr val="C00000"/>
                          </a:solidFill>
                          <a:effectLst/>
                          <a:latin typeface="Times New Roman" panose="02020603050405020304" pitchFamily="18" charset="0"/>
                          <a:cs typeface="Times New Roman" panose="02020603050405020304" pitchFamily="18" charset="0"/>
                        </a:rPr>
                        <a:t> </a:t>
                      </a:r>
                      <a:r>
                        <a:rPr lang="en-US" sz="3200" b="0" dirty="0" err="1">
                          <a:solidFill>
                            <a:srgbClr val="C00000"/>
                          </a:solidFill>
                          <a:effectLst/>
                          <a:latin typeface="Times New Roman" panose="02020603050405020304" pitchFamily="18" charset="0"/>
                          <a:cs typeface="Times New Roman" panose="02020603050405020304" pitchFamily="18" charset="0"/>
                        </a:rPr>
                        <a:t>vật</a:t>
                      </a:r>
                      <a:r>
                        <a:rPr lang="en-US" sz="3200" b="0" dirty="0">
                          <a:solidFill>
                            <a:srgbClr val="C00000"/>
                          </a:solidFill>
                          <a:effectLst/>
                          <a:latin typeface="Times New Roman" panose="02020603050405020304" pitchFamily="18" charset="0"/>
                          <a:cs typeface="Times New Roman" panose="02020603050405020304" pitchFamily="18" charset="0"/>
                        </a:rPr>
                        <a:t>?</a:t>
                      </a:r>
                      <a:endParaRPr lang="en-US" sz="3200" b="0" dirty="0">
                        <a:solidFill>
                          <a:srgbClr val="C0000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6" name="Rectangle 5">
            <a:extLst>
              <a:ext uri="{FF2B5EF4-FFF2-40B4-BE49-F238E27FC236}">
                <a16:creationId xmlns:a16="http://schemas.microsoft.com/office/drawing/2014/main" id="{8A7F32AB-7B03-6949-AE29-CC5B2C9AD2E4}"/>
              </a:ext>
            </a:extLst>
          </p:cNvPr>
          <p:cNvSpPr/>
          <p:nvPr/>
        </p:nvSpPr>
        <p:spPr>
          <a:xfrm>
            <a:off x="107502" y="4941168"/>
            <a:ext cx="8784977" cy="151216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u="sng" dirty="0" err="1">
                <a:solidFill>
                  <a:srgbClr val="0070C0"/>
                </a:solidFill>
                <a:latin typeface="Times New Roman" panose="02020603050405020304" pitchFamily="18" charset="0"/>
                <a:cs typeface="Times New Roman" panose="02020603050405020304" pitchFamily="18" charset="0"/>
              </a:rPr>
              <a:t>Nhóm</a:t>
            </a:r>
            <a:r>
              <a:rPr lang="en-US" sz="3200" b="1" u="sng" dirty="0">
                <a:solidFill>
                  <a:srgbClr val="0070C0"/>
                </a:solidFill>
                <a:latin typeface="Times New Roman" panose="02020603050405020304" pitchFamily="18" charset="0"/>
                <a:cs typeface="Times New Roman" panose="02020603050405020304" pitchFamily="18" charset="0"/>
              </a:rPr>
              <a:t> 3, 4:</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Phân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tích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hành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động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Thị</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Mầu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bày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tỏ</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tình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cảm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với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Tiểu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Kính</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067173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80">
                                          <p:stCondLst>
                                            <p:cond delay="0"/>
                                          </p:stCondLst>
                                        </p:cTn>
                                        <p:tgtEl>
                                          <p:spTgt spid="6"/>
                                        </p:tgtEl>
                                      </p:cBhvr>
                                    </p:animEffect>
                                    <p:anim calcmode="lin" valueType="num">
                                      <p:cBhvr>
                                        <p:cTn id="19"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4" dur="26">
                                          <p:stCondLst>
                                            <p:cond delay="650"/>
                                          </p:stCondLst>
                                        </p:cTn>
                                        <p:tgtEl>
                                          <p:spTgt spid="6"/>
                                        </p:tgtEl>
                                      </p:cBhvr>
                                      <p:to x="100000" y="60000"/>
                                    </p:animScale>
                                    <p:animScale>
                                      <p:cBhvr>
                                        <p:cTn id="25" dur="166" decel="50000">
                                          <p:stCondLst>
                                            <p:cond delay="676"/>
                                          </p:stCondLst>
                                        </p:cTn>
                                        <p:tgtEl>
                                          <p:spTgt spid="6"/>
                                        </p:tgtEl>
                                      </p:cBhvr>
                                      <p:to x="100000" y="100000"/>
                                    </p:animScale>
                                    <p:animScale>
                                      <p:cBhvr>
                                        <p:cTn id="26" dur="26">
                                          <p:stCondLst>
                                            <p:cond delay="1312"/>
                                          </p:stCondLst>
                                        </p:cTn>
                                        <p:tgtEl>
                                          <p:spTgt spid="6"/>
                                        </p:tgtEl>
                                      </p:cBhvr>
                                      <p:to x="100000" y="80000"/>
                                    </p:animScale>
                                    <p:animScale>
                                      <p:cBhvr>
                                        <p:cTn id="27" dur="166" decel="50000">
                                          <p:stCondLst>
                                            <p:cond delay="1338"/>
                                          </p:stCondLst>
                                        </p:cTn>
                                        <p:tgtEl>
                                          <p:spTgt spid="6"/>
                                        </p:tgtEl>
                                      </p:cBhvr>
                                      <p:to x="100000" y="100000"/>
                                    </p:animScale>
                                    <p:animScale>
                                      <p:cBhvr>
                                        <p:cTn id="28" dur="26">
                                          <p:stCondLst>
                                            <p:cond delay="1642"/>
                                          </p:stCondLst>
                                        </p:cTn>
                                        <p:tgtEl>
                                          <p:spTgt spid="6"/>
                                        </p:tgtEl>
                                      </p:cBhvr>
                                      <p:to x="100000" y="90000"/>
                                    </p:animScale>
                                    <p:animScale>
                                      <p:cBhvr>
                                        <p:cTn id="29" dur="166" decel="50000">
                                          <p:stCondLst>
                                            <p:cond delay="1668"/>
                                          </p:stCondLst>
                                        </p:cTn>
                                        <p:tgtEl>
                                          <p:spTgt spid="6"/>
                                        </p:tgtEl>
                                      </p:cBhvr>
                                      <p:to x="100000" y="100000"/>
                                    </p:animScale>
                                    <p:animScale>
                                      <p:cBhvr>
                                        <p:cTn id="30" dur="26">
                                          <p:stCondLst>
                                            <p:cond delay="1808"/>
                                          </p:stCondLst>
                                        </p:cTn>
                                        <p:tgtEl>
                                          <p:spTgt spid="6"/>
                                        </p:tgtEl>
                                      </p:cBhvr>
                                      <p:to x="100000" y="95000"/>
                                    </p:animScale>
                                    <p:animScale>
                                      <p:cBhvr>
                                        <p:cTn id="31"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Same Side Corner Rectangle 4"/>
          <p:cNvSpPr/>
          <p:nvPr/>
        </p:nvSpPr>
        <p:spPr>
          <a:xfrm>
            <a:off x="1083256" y="188640"/>
            <a:ext cx="7128792" cy="1440160"/>
          </a:xfrm>
          <a:prstGeom prst="snip2Same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cs typeface="Times New Roman" panose="02020603050405020304" pitchFamily="18" charset="0"/>
              </a:rPr>
              <a:t>VÒNG</a:t>
            </a:r>
            <a:r>
              <a:rPr lang="en-US" sz="3200" b="1" dirty="0">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Nhóm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mảnh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ghép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mới</a:t>
            </a:r>
            <a:r>
              <a:rPr lang="en-US" sz="32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p:txBody>
      </p:sp>
      <p:sp>
        <p:nvSpPr>
          <p:cNvPr id="6" name="Down Arrow Callout 5"/>
          <p:cNvSpPr/>
          <p:nvPr/>
        </p:nvSpPr>
        <p:spPr>
          <a:xfrm>
            <a:off x="899592" y="3726161"/>
            <a:ext cx="7128792" cy="1800200"/>
          </a:xfrm>
          <a:prstGeom prst="downArrow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Nhóm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ghép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luận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hỏi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sau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2" name="Flowchart: Terminator 1">
            <a:extLst>
              <a:ext uri="{FF2B5EF4-FFF2-40B4-BE49-F238E27FC236}">
                <a16:creationId xmlns:a16="http://schemas.microsoft.com/office/drawing/2014/main" id="{C585F948-19D4-6649-3ADC-0A5510488A10}"/>
              </a:ext>
            </a:extLst>
          </p:cNvPr>
          <p:cNvSpPr/>
          <p:nvPr/>
        </p:nvSpPr>
        <p:spPr>
          <a:xfrm>
            <a:off x="323528" y="1988840"/>
            <a:ext cx="8496944" cy="1152128"/>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Thành viên các nhóm mới chia sẻ kết quả đã thảo luận ở vòng 1.</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3999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051720" y="84354"/>
            <a:ext cx="4032448" cy="551892"/>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800" b="1" dirty="0">
                <a:solidFill>
                  <a:srgbClr val="0070C0"/>
                </a:solidFill>
                <a:latin typeface="Times New Roman" panose="02020603050405020304" pitchFamily="18" charset="0"/>
                <a:cs typeface="Times New Roman" panose="02020603050405020304" pitchFamily="18" charset="0"/>
              </a:rPr>
              <a:t>1. </a:t>
            </a:r>
            <a:r>
              <a:rPr lang="en-US" sz="2800" b="1" dirty="0" err="1">
                <a:solidFill>
                  <a:srgbClr val="0070C0"/>
                </a:solidFill>
                <a:latin typeface="Times New Roman" panose="02020603050405020304" pitchFamily="18" charset="0"/>
                <a:cs typeface="Times New Roman" panose="02020603050405020304" pitchFamily="18" charset="0"/>
              </a:rPr>
              <a:t>Nhân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vật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Thị</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Mầu</a:t>
            </a:r>
            <a:endParaRPr lang="en-US" sz="2800" dirty="0">
              <a:solidFill>
                <a:srgbClr val="0070C0"/>
              </a:solidFill>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B43E94CC-15D6-9DC0-90EF-EDF8FED1113E}"/>
              </a:ext>
            </a:extLst>
          </p:cNvPr>
          <p:cNvSpPr/>
          <p:nvPr/>
        </p:nvSpPr>
        <p:spPr>
          <a:xfrm>
            <a:off x="3419872" y="1052313"/>
            <a:ext cx="2304256" cy="272643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Times New Roman" panose="02020603050405020304" pitchFamily="18" charset="0"/>
                <a:cs typeface="Times New Roman" panose="02020603050405020304" pitchFamily="18" charset="0"/>
              </a:rPr>
              <a:t>a) </a:t>
            </a:r>
            <a:r>
              <a:rPr lang="en-US" sz="3200" b="1" dirty="0" err="1" smtClean="0">
                <a:solidFill>
                  <a:schemeClr val="bg1"/>
                </a:solidFill>
                <a:latin typeface="Times New Roman" panose="02020603050405020304" pitchFamily="18" charset="0"/>
                <a:cs typeface="Times New Roman" panose="02020603050405020304" pitchFamily="18" charset="0"/>
              </a:rPr>
              <a:t>Lời</a:t>
            </a:r>
            <a:r>
              <a:rPr lang="en-US" sz="3200" b="1" dirty="0" smtClean="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hát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và</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xưng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danh</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2" name="Hình Bầu dục 1">
            <a:extLst>
              <a:ext uri="{FF2B5EF4-FFF2-40B4-BE49-F238E27FC236}">
                <a16:creationId xmlns:a16="http://schemas.microsoft.com/office/drawing/2014/main" id="{AF352280-C228-97D1-C6BA-44768CA61DAF}"/>
              </a:ext>
            </a:extLst>
          </p:cNvPr>
          <p:cNvSpPr/>
          <p:nvPr/>
        </p:nvSpPr>
        <p:spPr>
          <a:xfrm>
            <a:off x="381573" y="1254756"/>
            <a:ext cx="2642255" cy="216023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buFontTx/>
              <a:buChar char="-"/>
            </a:pPr>
            <a:r>
              <a:rPr lang="en-US" sz="3200" dirty="0" err="1">
                <a:solidFill>
                  <a:srgbClr val="002060"/>
                </a:solidFill>
                <a:latin typeface="Times New Roman" panose="02020603050405020304" pitchFamily="18" charset="0"/>
                <a:cs typeface="Times New Roman" panose="02020603050405020304" pitchFamily="18" charset="0"/>
              </a:rPr>
              <a:t>Tên</a:t>
            </a:r>
            <a:r>
              <a:rPr lang="en-US" sz="3200" dirty="0">
                <a:solidFill>
                  <a:srgbClr val="002060"/>
                </a:solidFill>
                <a:latin typeface="Times New Roman" panose="02020603050405020304" pitchFamily="18" charset="0"/>
                <a:cs typeface="Times New Roman" panose="02020603050405020304" pitchFamily="18" charset="0"/>
              </a:rPr>
              <a:t>: </a:t>
            </a:r>
          </a:p>
          <a:p>
            <a:r>
              <a:rPr lang="en-US" sz="3200" dirty="0" err="1">
                <a:solidFill>
                  <a:srgbClr val="002060"/>
                </a:solidFill>
                <a:latin typeface="Times New Roman" panose="02020603050405020304" pitchFamily="18" charset="0"/>
                <a:cs typeface="Times New Roman" panose="02020603050405020304" pitchFamily="18" charset="0"/>
              </a:rPr>
              <a:t>Thị</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Mầu</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5" name="Hình Bầu dục 4">
            <a:extLst>
              <a:ext uri="{FF2B5EF4-FFF2-40B4-BE49-F238E27FC236}">
                <a16:creationId xmlns:a16="http://schemas.microsoft.com/office/drawing/2014/main" id="{6241CE0E-293E-23A7-9523-3AF4650DC979}"/>
              </a:ext>
            </a:extLst>
          </p:cNvPr>
          <p:cNvSpPr/>
          <p:nvPr/>
        </p:nvSpPr>
        <p:spPr>
          <a:xfrm>
            <a:off x="6134643" y="1258382"/>
            <a:ext cx="2627784" cy="243204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Xuất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thân</a:t>
            </a:r>
            <a:r>
              <a:rPr lang="en-US" sz="3200" dirty="0">
                <a:solidFill>
                  <a:srgbClr val="002060"/>
                </a:solidFill>
                <a:latin typeface="Times New Roman" panose="02020603050405020304" pitchFamily="18" charset="0"/>
                <a:cs typeface="Times New Roman" panose="02020603050405020304" pitchFamily="18" charset="0"/>
              </a:rPr>
              <a:t>: con </a:t>
            </a:r>
            <a:r>
              <a:rPr lang="en-US" sz="3200" dirty="0" err="1">
                <a:solidFill>
                  <a:srgbClr val="002060"/>
                </a:solidFill>
                <a:latin typeface="Times New Roman" panose="02020603050405020304" pitchFamily="18" charset="0"/>
                <a:cs typeface="Times New Roman" panose="02020603050405020304" pitchFamily="18" charset="0"/>
              </a:rPr>
              <a:t>gái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phú</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ông</a:t>
            </a:r>
            <a:endParaRPr lang="en-US" sz="3200" dirty="0"/>
          </a:p>
        </p:txBody>
      </p:sp>
      <p:sp>
        <p:nvSpPr>
          <p:cNvPr id="6" name="Hình Bầu dục 5">
            <a:extLst>
              <a:ext uri="{FF2B5EF4-FFF2-40B4-BE49-F238E27FC236}">
                <a16:creationId xmlns:a16="http://schemas.microsoft.com/office/drawing/2014/main" id="{5F3C5ED7-36B5-6B3B-B3E5-B3F94F1F3329}"/>
              </a:ext>
            </a:extLst>
          </p:cNvPr>
          <p:cNvSpPr/>
          <p:nvPr/>
        </p:nvSpPr>
        <p:spPr>
          <a:xfrm>
            <a:off x="2084835" y="4194812"/>
            <a:ext cx="5367485" cy="257883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Mọi người lên chùa dâng lễ mười tư, rằm; còn Thị Mầu lên chùa từ mười ba.</a:t>
            </a:r>
            <a:endParaRPr lang="en-US"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7643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heel(1)">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2" grpId="0"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107504" y="116632"/>
            <a:ext cx="8856984" cy="2016224"/>
          </a:xfrm>
          <a:prstGeom prst="flowChartPrepa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với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tiểu</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Flowchart: Sequential Access Storage 4"/>
          <p:cNvSpPr/>
          <p:nvPr/>
        </p:nvSpPr>
        <p:spPr>
          <a:xfrm>
            <a:off x="119898" y="2710203"/>
            <a:ext cx="2880320" cy="2014942"/>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FF0000"/>
                </a:solidFill>
                <a:latin typeface="Times New Roman" panose="02020603050405020304" pitchFamily="18" charset="0"/>
                <a:cs typeface="Times New Roman" panose="02020603050405020304" pitchFamily="18" charset="0"/>
              </a:rPr>
              <a:t>Ngôn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1920" y="2348880"/>
            <a:ext cx="4824536" cy="4176463"/>
          </a:xfrm>
          <a:prstGeom prst="rect">
            <a:avLst/>
          </a:prstGeom>
        </p:spPr>
      </p:pic>
    </p:spTree>
    <p:extLst>
      <p:ext uri="{BB962C8B-B14F-4D97-AF65-F5344CB8AC3E}">
        <p14:creationId xmlns:p14="http://schemas.microsoft.com/office/powerpoint/2010/main" val="3046869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E80A6820-B762-E0BA-1B9A-6428966F6354}"/>
              </a:ext>
            </a:extLst>
          </p:cNvPr>
          <p:cNvSpPr/>
          <p:nvPr/>
        </p:nvSpPr>
        <p:spPr>
          <a:xfrm>
            <a:off x="998746" y="692696"/>
            <a:ext cx="7132531" cy="923330"/>
          </a:xfrm>
          <a:prstGeom prst="rect">
            <a:avLst/>
          </a:prstGeom>
          <a:noFill/>
        </p:spPr>
        <p:txBody>
          <a:bodyPr wrap="none" lIns="91440" tIns="45720" rIns="91440" bIns="45720">
            <a:prstTxWarp prst="textArchUp">
              <a:avLst/>
            </a:prstTxWarp>
            <a:spAutoFit/>
            <a:scene3d>
              <a:camera prst="obliqueTopLeft"/>
              <a:lightRig rig="threePt" dir="t"/>
            </a:scene3d>
          </a:bodyPr>
          <a:lstStyle/>
          <a:p>
            <a:pPr algn="ctr"/>
            <a:r>
              <a:rPr lang="en-US" sz="5400" dirty="0" smtClean="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HOẠT ĐỘNG 2:HÌNH </a:t>
            </a:r>
            <a:r>
              <a:rPr lang="en-US" sz="540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THÀNH KIẾN THỨC</a:t>
            </a:r>
            <a:endParaRPr lang="vi-VN" sz="5400" b="0" cap="none" spc="0"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06304CD6-1586-A526-83D5-87E672973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169" y="1268760"/>
            <a:ext cx="7245662" cy="4716524"/>
          </a:xfrm>
          <a:prstGeom prst="rect">
            <a:avLst/>
          </a:prstGeom>
        </p:spPr>
      </p:pic>
    </p:spTree>
    <p:extLst>
      <p:ext uri="{BB962C8B-B14F-4D97-AF65-F5344CB8AC3E}">
        <p14:creationId xmlns:p14="http://schemas.microsoft.com/office/powerpoint/2010/main" val="3482156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89445685"/>
              </p:ext>
            </p:extLst>
          </p:nvPr>
        </p:nvGraphicFramePr>
        <p:xfrm>
          <a:off x="107504" y="-47926"/>
          <a:ext cx="9036496" cy="6900672"/>
        </p:xfrm>
        <a:graphic>
          <a:graphicData uri="http://schemas.openxmlformats.org/drawingml/2006/table">
            <a:tbl>
              <a:tblPr firstRow="1" bandRow="1">
                <a:tableStyleId>{5C22544A-7EE6-4342-B048-85BDC9FD1C3A}</a:tableStyleId>
              </a:tblPr>
              <a:tblGrid>
                <a:gridCol w="1045545">
                  <a:extLst>
                    <a:ext uri="{9D8B030D-6E8A-4147-A177-3AD203B41FA5}">
                      <a16:colId xmlns:a16="http://schemas.microsoft.com/office/drawing/2014/main" val="20000"/>
                    </a:ext>
                  </a:extLst>
                </a:gridCol>
                <a:gridCol w="4139031">
                  <a:extLst>
                    <a:ext uri="{9D8B030D-6E8A-4147-A177-3AD203B41FA5}">
                      <a16:colId xmlns:a16="http://schemas.microsoft.com/office/drawing/2014/main" val="20001"/>
                    </a:ext>
                  </a:extLst>
                </a:gridCol>
                <a:gridCol w="3851920">
                  <a:extLst>
                    <a:ext uri="{9D8B030D-6E8A-4147-A177-3AD203B41FA5}">
                      <a16:colId xmlns:a16="http://schemas.microsoft.com/office/drawing/2014/main" val="20002"/>
                    </a:ext>
                  </a:extLst>
                </a:gridCol>
              </a:tblGrid>
              <a:tr h="370840">
                <a:tc gridSpan="2">
                  <a:txBody>
                    <a:bodyPr/>
                    <a:lstStyle/>
                    <a:p>
                      <a:pPr algn="ctr">
                        <a:lnSpc>
                          <a:spcPct val="115000"/>
                        </a:lnSpc>
                        <a:spcBef>
                          <a:spcPts val="600"/>
                        </a:spcBef>
                        <a:spcAft>
                          <a:spcPts val="600"/>
                        </a:spcAft>
                        <a:tabLst>
                          <a:tab pos="1386840" algn="l"/>
                        </a:tabLst>
                      </a:pPr>
                      <a:r>
                        <a:rPr lang="en-US" sz="2800" dirty="0" err="1">
                          <a:solidFill>
                            <a:srgbClr val="0070C0"/>
                          </a:solidFill>
                          <a:effectLst/>
                          <a:latin typeface="Times New Roman" panose="02020603050405020304" pitchFamily="18" charset="0"/>
                          <a:ea typeface="MS Mincho"/>
                          <a:cs typeface="Times New Roman" panose="02020603050405020304" pitchFamily="18" charset="0"/>
                        </a:rPr>
                        <a:t>Lời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thoại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của</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Thị</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Mầu</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lnSpc>
                          <a:spcPct val="115000"/>
                        </a:lnSpc>
                        <a:spcBef>
                          <a:spcPts val="600"/>
                        </a:spcBef>
                        <a:spcAft>
                          <a:spcPts val="600"/>
                        </a:spcAft>
                        <a:tabLst>
                          <a:tab pos="1386840" algn="l"/>
                        </a:tabLst>
                      </a:pPr>
                      <a:endParaRPr lang="en-US" sz="1200" dirty="0">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p>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5751864">
                <a:tc>
                  <a:txBody>
                    <a:bodyPr/>
                    <a:lstStyle/>
                    <a:p>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thoại</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15000"/>
                        </a:lnSpc>
                        <a:spcBef>
                          <a:spcPts val="600"/>
                        </a:spcBef>
                        <a:spcAft>
                          <a:spcPts val="600"/>
                        </a:spcAft>
                        <a:buFontTx/>
                        <a:buChar char="-"/>
                        <a:tabLst>
                          <a:tab pos="1386840" algn="l"/>
                        </a:tabLst>
                      </a:pP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Tuổi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vừa</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đôi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tám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chồng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đấy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thầy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tiểu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chồng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đấy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nhá</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vi-VN" sz="2800" i="1" dirty="0">
                        <a:solidFill>
                          <a:srgbClr val="0D0D0D"/>
                        </a:solidFill>
                        <a:effectLst/>
                        <a:latin typeface="Times New Roman" panose="02020603050405020304" pitchFamily="18" charset="0"/>
                        <a:ea typeface="MS Mincho"/>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táo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rụng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sân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đình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gái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rở</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rình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chua</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miếng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giầu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rồi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mõ</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15000"/>
                        </a:lnSpc>
                        <a:spcBef>
                          <a:spcPts val="600"/>
                        </a:spcBef>
                        <a:spcAft>
                          <a:spcPts val="60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lnSpc>
                          <a:spcPct val="115000"/>
                        </a:lnSpc>
                        <a:spcBef>
                          <a:spcPts val="600"/>
                        </a:spcBef>
                        <a:spcAft>
                          <a:spcPts val="600"/>
                        </a:spcAft>
                        <a:buFontTx/>
                        <a:buChar char="-"/>
                        <a:tabLst>
                          <a:tab pos="1386840" algn="l"/>
                        </a:tabLst>
                      </a:pPr>
                      <a:r>
                        <a:rPr lang="en-US" sz="2800" dirty="0" err="1">
                          <a:solidFill>
                            <a:srgbClr val="0D0D0D"/>
                          </a:solidFill>
                          <a:effectLst/>
                          <a:latin typeface="Times New Roman" panose="02020603050405020304" pitchFamily="18" charset="0"/>
                          <a:ea typeface="MS Mincho"/>
                          <a:cs typeface="Times New Roman" panose="02020603050405020304" pitchFamily="18" charset="0"/>
                        </a:rPr>
                        <a:t>Trong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lời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giới</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thiệu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Thị</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Mầu</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đặc</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biệt</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nhấn</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mạnh</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thông</a:t>
                      </a:r>
                      <a:r>
                        <a:rPr lang="en-US" sz="2800" dirty="0">
                          <a:solidFill>
                            <a:srgbClr val="0D0D0D"/>
                          </a:solidFill>
                          <a:effectLst/>
                          <a:latin typeface="Times New Roman" panose="02020603050405020304" pitchFamily="18" charset="0"/>
                          <a:ea typeface="MS Mincho"/>
                          <a:cs typeface="Times New Roman" panose="02020603050405020304" pitchFamily="18" charset="0"/>
                        </a:rPr>
                        <a:t> tin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dirty="0" err="1">
                          <a:solidFill>
                            <a:srgbClr val="0D0D0D"/>
                          </a:solidFill>
                          <a:effectLst/>
                          <a:latin typeface="Times New Roman" panose="02020603050405020304" pitchFamily="18" charset="0"/>
                          <a:ea typeface="MS Mincho"/>
                          <a:cs typeface="Times New Roman" panose="02020603050405020304" pitchFamily="18" charset="0"/>
                        </a:rPr>
                        <a:t>chồng</a:t>
                      </a:r>
                      <a:r>
                        <a:rPr lang="en-US" sz="2800" dirty="0">
                          <a:solidFill>
                            <a:srgbClr val="0D0D0D"/>
                          </a:solidFill>
                          <a:effectLst/>
                          <a:latin typeface="Times New Roman" panose="02020603050405020304" pitchFamily="18" charset="0"/>
                          <a:ea typeface="MS Mincho"/>
                          <a:cs typeface="Times New Roman" panose="02020603050405020304" pitchFamily="18" charset="0"/>
                        </a:rPr>
                        <a:t>”</a:t>
                      </a:r>
                      <a:endParaRPr lang="vi-VN" sz="2800" dirty="0">
                        <a:solidFill>
                          <a:srgbClr val="0D0D0D"/>
                        </a:solidFill>
                        <a:effectLst/>
                        <a:latin typeface="Times New Roman" panose="02020603050405020304" pitchFamily="18" charset="0"/>
                        <a:ea typeface="MS Mincho"/>
                        <a:cs typeface="Times New Roman" panose="02020603050405020304" pitchFamily="18" charset="0"/>
                      </a:endParaRP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Lặp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lần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tiếng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gọi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nhằm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bộc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lộ</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nỗi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lòng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say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đáp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7237090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051638249"/>
              </p:ext>
            </p:extLst>
          </p:nvPr>
        </p:nvGraphicFramePr>
        <p:xfrm>
          <a:off x="46544" y="21352"/>
          <a:ext cx="9036496" cy="6918960"/>
        </p:xfrm>
        <a:graphic>
          <a:graphicData uri="http://schemas.openxmlformats.org/drawingml/2006/table">
            <a:tbl>
              <a:tblPr firstRow="1" bandRow="1">
                <a:tableStyleId>{5C22544A-7EE6-4342-B048-85BDC9FD1C3A}</a:tableStyleId>
              </a:tblPr>
              <a:tblGrid>
                <a:gridCol w="1269590">
                  <a:extLst>
                    <a:ext uri="{9D8B030D-6E8A-4147-A177-3AD203B41FA5}">
                      <a16:colId xmlns:a16="http://schemas.microsoft.com/office/drawing/2014/main" val="20000"/>
                    </a:ext>
                  </a:extLst>
                </a:gridCol>
                <a:gridCol w="3194906">
                  <a:extLst>
                    <a:ext uri="{9D8B030D-6E8A-4147-A177-3AD203B41FA5}">
                      <a16:colId xmlns:a16="http://schemas.microsoft.com/office/drawing/2014/main" val="20001"/>
                    </a:ext>
                  </a:extLst>
                </a:gridCol>
                <a:gridCol w="4572000">
                  <a:extLst>
                    <a:ext uri="{9D8B030D-6E8A-4147-A177-3AD203B41FA5}">
                      <a16:colId xmlns:a16="http://schemas.microsoft.com/office/drawing/2014/main" val="20002"/>
                    </a:ext>
                  </a:extLst>
                </a:gridCol>
              </a:tblGrid>
              <a:tr h="370840">
                <a:tc gridSpan="2">
                  <a:txBody>
                    <a:bodyPr/>
                    <a:lstStyle/>
                    <a:p>
                      <a:pPr algn="ctr">
                        <a:lnSpc>
                          <a:spcPct val="115000"/>
                        </a:lnSpc>
                        <a:spcBef>
                          <a:spcPts val="600"/>
                        </a:spcBef>
                        <a:spcAft>
                          <a:spcPts val="600"/>
                        </a:spcAft>
                        <a:tabLst>
                          <a:tab pos="1386840" algn="l"/>
                        </a:tabLst>
                      </a:pPr>
                      <a:r>
                        <a:rPr lang="en-US" sz="2800" dirty="0" err="1">
                          <a:solidFill>
                            <a:srgbClr val="0070C0"/>
                          </a:solidFill>
                          <a:effectLst/>
                          <a:latin typeface="Times New Roman" panose="02020603050405020304" pitchFamily="18" charset="0"/>
                          <a:ea typeface="MS Mincho"/>
                          <a:cs typeface="Times New Roman" panose="02020603050405020304" pitchFamily="18" charset="0"/>
                        </a:rPr>
                        <a:t>Lời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thoại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của</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Thị</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Mầu</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lnSpc>
                          <a:spcPct val="115000"/>
                        </a:lnSpc>
                        <a:spcBef>
                          <a:spcPts val="600"/>
                        </a:spcBef>
                        <a:spcAft>
                          <a:spcPts val="600"/>
                        </a:spcAft>
                        <a:tabLst>
                          <a:tab pos="1386840" algn="l"/>
                        </a:tabLst>
                      </a:pPr>
                      <a:endParaRPr lang="en-US" sz="1200" dirty="0">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6106576">
                <a:tc>
                  <a:txBody>
                    <a:bodyPr/>
                    <a:lstStyle/>
                    <a:p>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thoại</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ghẹo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vào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gọi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chẳng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thưa</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buồn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đứng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chẳng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Bỏ</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mõ</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đánh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Bỏ</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mô</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Phật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Đưa</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chổi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quét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rồi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chuyện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mà</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nghe</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2800" i="1" kern="1200" dirty="0">
                        <a:solidFill>
                          <a:schemeClr val="dk1"/>
                        </a:solidFill>
                        <a:effectLst/>
                        <a:latin typeface="Times New Roman" panose="02020603050405020304" pitchFamily="18" charset="0"/>
                        <a:ea typeface="+mn-ea"/>
                        <a:cs typeface="Times New Roman" panose="02020603050405020304" pitchFamily="18" charset="0"/>
                      </a:endParaRPr>
                    </a:p>
                    <a:p>
                      <a:endParaRPr lang="vi-VN"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Phép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sánh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ví</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rở</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ví</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rụng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sân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càng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nhấn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mạnh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mãnh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liệt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br>
                        <a:rPr lang="en-US" sz="2800" kern="1200" dirty="0">
                          <a:solidFill>
                            <a:schemeClr val="dk1"/>
                          </a:solidFill>
                          <a:effectLst/>
                          <a:latin typeface="Times New Roman" panose="02020603050405020304" pitchFamily="18" charset="0"/>
                          <a:ea typeface="+mn-ea"/>
                          <a:cs typeface="Times New Roman" panose="02020603050405020304" pitchFamily="18" charset="0"/>
                        </a:rPr>
                      </a:br>
                      <a:endParaRPr lang="en-US" sz="2800" dirty="0">
                        <a:effectLst/>
                        <a:latin typeface="Times New Roman" panose="02020603050405020304" pitchFamily="18" charset="0"/>
                        <a:ea typeface="Times New Roman"/>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ghẹo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niệm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duyên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lấy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chớ</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nghe</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họ</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Đồng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ghẹo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còn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chứa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đựng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chung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chính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4168997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42005108"/>
              </p:ext>
            </p:extLst>
          </p:nvPr>
        </p:nvGraphicFramePr>
        <p:xfrm>
          <a:off x="107504" y="116632"/>
          <a:ext cx="8928992" cy="6065520"/>
        </p:xfrm>
        <a:graphic>
          <a:graphicData uri="http://schemas.openxmlformats.org/drawingml/2006/table">
            <a:tbl>
              <a:tblPr firstRow="1" bandRow="1">
                <a:tableStyleId>{5C22544A-7EE6-4342-B048-85BDC9FD1C3A}</a:tableStyleId>
              </a:tblPr>
              <a:tblGrid>
                <a:gridCol w="1180693">
                  <a:extLst>
                    <a:ext uri="{9D8B030D-6E8A-4147-A177-3AD203B41FA5}">
                      <a16:colId xmlns:a16="http://schemas.microsoft.com/office/drawing/2014/main" val="20000"/>
                    </a:ext>
                  </a:extLst>
                </a:gridCol>
                <a:gridCol w="3837252">
                  <a:extLst>
                    <a:ext uri="{9D8B030D-6E8A-4147-A177-3AD203B41FA5}">
                      <a16:colId xmlns:a16="http://schemas.microsoft.com/office/drawing/2014/main" val="20001"/>
                    </a:ext>
                  </a:extLst>
                </a:gridCol>
                <a:gridCol w="3911047">
                  <a:extLst>
                    <a:ext uri="{9D8B030D-6E8A-4147-A177-3AD203B41FA5}">
                      <a16:colId xmlns:a16="http://schemas.microsoft.com/office/drawing/2014/main" val="20002"/>
                    </a:ext>
                  </a:extLst>
                </a:gridCol>
              </a:tblGrid>
              <a:tr h="370840">
                <a:tc gridSpan="2">
                  <a:txBody>
                    <a:bodyPr/>
                    <a:lstStyle/>
                    <a:p>
                      <a:pPr algn="ctr">
                        <a:lnSpc>
                          <a:spcPct val="115000"/>
                        </a:lnSpc>
                        <a:spcBef>
                          <a:spcPts val="600"/>
                        </a:spcBef>
                        <a:spcAft>
                          <a:spcPts val="600"/>
                        </a:spcAft>
                        <a:tabLst>
                          <a:tab pos="1386840" algn="l"/>
                        </a:tabLst>
                      </a:pPr>
                      <a:r>
                        <a:rPr lang="en-US" sz="2800" dirty="0" err="1">
                          <a:solidFill>
                            <a:srgbClr val="0070C0"/>
                          </a:solidFill>
                          <a:effectLst/>
                          <a:latin typeface="Times New Roman" panose="02020603050405020304" pitchFamily="18" charset="0"/>
                          <a:ea typeface="MS Mincho"/>
                          <a:cs typeface="Times New Roman" panose="02020603050405020304" pitchFamily="18" charset="0"/>
                        </a:rPr>
                        <a:t>Lời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thoại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của</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Thị</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Mầu</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gn="ctr">
                        <a:lnSpc>
                          <a:spcPct val="115000"/>
                        </a:lnSpc>
                        <a:spcBef>
                          <a:spcPts val="600"/>
                        </a:spcBef>
                        <a:spcAft>
                          <a:spcPts val="600"/>
                        </a:spcAft>
                        <a:tabLst>
                          <a:tab pos="1386840" algn="l"/>
                        </a:tabLst>
                      </a:pPr>
                      <a:endParaRPr lang="en-US" sz="1200" dirty="0">
                        <a:effectLst/>
                        <a:latin typeface="Times New Roman"/>
                        <a:ea typeface="Times New Roman"/>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70840">
                <a:tc>
                  <a:txBody>
                    <a:bodyPr/>
                    <a:lstStyle/>
                    <a:p>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b="1"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b="1" kern="1200" dirty="0" err="1">
                          <a:solidFill>
                            <a:schemeClr val="tx1"/>
                          </a:solidFill>
                          <a:effectLst/>
                          <a:latin typeface="Times New Roman" panose="02020603050405020304" pitchFamily="18" charset="0"/>
                          <a:ea typeface="+mn-ea"/>
                          <a:cs typeface="Times New Roman" panose="02020603050405020304" pitchFamily="18" charset="0"/>
                        </a:rPr>
                        <a:t>thoại</a:t>
                      </a:r>
                      <a:endParaRPr lang="en-US" sz="2800" b="1"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vi-VN"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Mong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quét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sân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Xịch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gần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cầm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chổi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quét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thay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ăn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em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miếng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giầu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Ới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này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ơi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Muốn</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rằng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cải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xanh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vụng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nhớ</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thầm</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sầu</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riêng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800" kern="1200" dirty="0">
                        <a:solidFill>
                          <a:schemeClr val="dk1"/>
                        </a:solidFill>
                        <a:effectLst/>
                        <a:latin typeface="Times New Roman" panose="02020603050405020304" pitchFamily="18" charset="0"/>
                        <a:ea typeface="+mn-ea"/>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biến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tấu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so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ca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dao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Trúc</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chẳng</a:t>
                      </a:r>
                      <a:r>
                        <a:rPr lang="en-US" sz="2800" i="1"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i="1"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nhằm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ghẹo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ẩn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phụ</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nữ</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cần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đôi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cặp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còn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đứng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một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sẽ</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xinh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sử</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dụng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lối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nói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ẩn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ý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đậm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chất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gian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nhằm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giãi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bày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thiết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lòng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chú</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endParaRPr lang="en-US" sz="2800" dirty="0">
                        <a:latin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75449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249824229"/>
              </p:ext>
            </p:extLst>
          </p:nvPr>
        </p:nvGraphicFramePr>
        <p:xfrm>
          <a:off x="107505" y="188640"/>
          <a:ext cx="8928990" cy="6065520"/>
        </p:xfrm>
        <a:graphic>
          <a:graphicData uri="http://schemas.openxmlformats.org/drawingml/2006/table">
            <a:tbl>
              <a:tblPr firstRow="1" bandRow="1">
                <a:tableStyleId>{5C22544A-7EE6-4342-B048-85BDC9FD1C3A}</a:tableStyleId>
              </a:tblPr>
              <a:tblGrid>
                <a:gridCol w="1440159">
                  <a:extLst>
                    <a:ext uri="{9D8B030D-6E8A-4147-A177-3AD203B41FA5}">
                      <a16:colId xmlns:a16="http://schemas.microsoft.com/office/drawing/2014/main" val="20000"/>
                    </a:ext>
                  </a:extLst>
                </a:gridCol>
                <a:gridCol w="4512501">
                  <a:extLst>
                    <a:ext uri="{9D8B030D-6E8A-4147-A177-3AD203B41FA5}">
                      <a16:colId xmlns:a16="http://schemas.microsoft.com/office/drawing/2014/main" val="20001"/>
                    </a:ext>
                  </a:extLst>
                </a:gridCol>
                <a:gridCol w="2976330">
                  <a:extLst>
                    <a:ext uri="{9D8B030D-6E8A-4147-A177-3AD203B41FA5}">
                      <a16:colId xmlns:a16="http://schemas.microsoft.com/office/drawing/2014/main" val="20002"/>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70C0"/>
                          </a:solidFill>
                          <a:effectLst/>
                          <a:latin typeface="Times New Roman" panose="02020603050405020304" pitchFamily="18" charset="0"/>
                          <a:ea typeface="MS Mincho"/>
                          <a:cs typeface="Times New Roman" panose="02020603050405020304" pitchFamily="18" charset="0"/>
                        </a:rPr>
                        <a:t>Lời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thoại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của</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Thị</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Mầu</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p>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p>
                      <a:endParaRPr lang="en-US" sz="2800" dirty="0">
                        <a:solidFill>
                          <a:srgbClr val="0070C0"/>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7084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dirty="0">
                          <a:solidFill>
                            <a:schemeClr val="tx1"/>
                          </a:solidFill>
                          <a:effectLst/>
                          <a:latin typeface="Times New Roman" panose="02020603050405020304" pitchFamily="18" charset="0"/>
                          <a:ea typeface="Times New Roman"/>
                          <a:cs typeface="Times New Roman" panose="02020603050405020304" pitchFamily="18" charset="0"/>
                        </a:rPr>
                        <a:t>Độc thoại</a:t>
                      </a:r>
                      <a:endParaRPr lang="en-US" sz="2800" b="1" dirty="0">
                        <a:solidFill>
                          <a:schemeClr val="tx1"/>
                        </a:solidFill>
                        <a:effectLst/>
                        <a:latin typeface="Times New Roman" panose="02020603050405020304" pitchFamily="18" charset="0"/>
                        <a:ea typeface="Times New Roman"/>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đâu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mà</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đẹp</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như</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sao</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băng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ấy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nhỉ</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Bộc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lộ</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say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ngây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ngất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vẻ</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đẹp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p>
                    <a:p>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Lời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độc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thoại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bộc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lộ</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chủ</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bày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tỏ</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mãnh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liệt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quyết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tâm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e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thẹn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do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dự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ngùng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a:t>
                      </a:r>
                      <a:br>
                        <a:rPr lang="en-US" sz="2800" kern="1200" dirty="0">
                          <a:solidFill>
                            <a:schemeClr val="dk1"/>
                          </a:solidFill>
                          <a:effectLst/>
                          <a:latin typeface="Times New Roman" panose="02020603050405020304" pitchFamily="18" charset="0"/>
                          <a:ea typeface="+mn-ea"/>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Phải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gió</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ở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đâu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Chạy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từ</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bao</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giờ</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rồi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đâu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mà</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thấy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gái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lại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chạy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thế</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Chẳng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trăm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năm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cũng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một</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ngày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tấm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áo</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này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còn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hơi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À,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kinh</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mõ</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của</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chú</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tiểu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còn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bỏ</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đó</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thế</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nào</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tôi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cũng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nắm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tận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tay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chú</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tiểu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thì</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tôi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mới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nghe</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494087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68622331"/>
              </p:ext>
            </p:extLst>
          </p:nvPr>
        </p:nvGraphicFramePr>
        <p:xfrm>
          <a:off x="179513" y="188640"/>
          <a:ext cx="8856984" cy="6583680"/>
        </p:xfrm>
        <a:graphic>
          <a:graphicData uri="http://schemas.openxmlformats.org/drawingml/2006/table">
            <a:tbl>
              <a:tblPr firstRow="1" bandRow="1">
                <a:tableStyleId>{5C22544A-7EE6-4342-B048-85BDC9FD1C3A}</a:tableStyleId>
              </a:tblPr>
              <a:tblGrid>
                <a:gridCol w="1008111">
                  <a:extLst>
                    <a:ext uri="{9D8B030D-6E8A-4147-A177-3AD203B41FA5}">
                      <a16:colId xmlns:a16="http://schemas.microsoft.com/office/drawing/2014/main" val="20000"/>
                    </a:ext>
                  </a:extLst>
                </a:gridCol>
                <a:gridCol w="3744416">
                  <a:extLst>
                    <a:ext uri="{9D8B030D-6E8A-4147-A177-3AD203B41FA5}">
                      <a16:colId xmlns:a16="http://schemas.microsoft.com/office/drawing/2014/main" val="20001"/>
                    </a:ext>
                  </a:extLst>
                </a:gridCol>
                <a:gridCol w="4104457">
                  <a:extLst>
                    <a:ext uri="{9D8B030D-6E8A-4147-A177-3AD203B41FA5}">
                      <a16:colId xmlns:a16="http://schemas.microsoft.com/office/drawing/2014/main" val="20002"/>
                    </a:ext>
                  </a:extLst>
                </a:gridCol>
              </a:tblGrid>
              <a:tr h="370840">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70C0"/>
                          </a:solidFill>
                          <a:effectLst/>
                          <a:latin typeface="Times New Roman" panose="02020603050405020304" pitchFamily="18" charset="0"/>
                          <a:ea typeface="MS Mincho"/>
                          <a:cs typeface="Times New Roman" panose="02020603050405020304" pitchFamily="18" charset="0"/>
                        </a:rPr>
                        <a:t>Lời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thoại</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của</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Thị</a:t>
                      </a:r>
                      <a:r>
                        <a:rPr lang="en-US" sz="2800" dirty="0">
                          <a:solidFill>
                            <a:srgbClr val="0070C0"/>
                          </a:solidFill>
                          <a:effectLst/>
                          <a:latin typeface="Times New Roman" panose="02020603050405020304" pitchFamily="18" charset="0"/>
                          <a:ea typeface="MS Mincho"/>
                          <a:cs typeface="Times New Roman" panose="02020603050405020304" pitchFamily="18" charset="0"/>
                        </a:rPr>
                        <a:t>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Mầu</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effectLst/>
                          <a:latin typeface="Times New Roman" panose="02020603050405020304" pitchFamily="18" charset="0"/>
                          <a:ea typeface="MS Mincho"/>
                          <a:cs typeface="Times New Roman" panose="02020603050405020304" pitchFamily="18" charset="0"/>
                        </a:rPr>
                        <a:t>Ý </a:t>
                      </a:r>
                      <a:r>
                        <a:rPr lang="en-US" sz="2800" dirty="0" err="1">
                          <a:solidFill>
                            <a:srgbClr val="0070C0"/>
                          </a:solidFill>
                          <a:effectLst/>
                          <a:latin typeface="Times New Roman" panose="02020603050405020304" pitchFamily="18" charset="0"/>
                          <a:ea typeface="MS Mincho"/>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370840">
                <a:tc rowSpan="2">
                  <a:txBody>
                    <a:bodyPr/>
                    <a:lstStyle/>
                    <a:p>
                      <a:pPr>
                        <a:lnSpc>
                          <a:spcPct val="115000"/>
                        </a:lnSpc>
                        <a:spcBef>
                          <a:spcPts val="600"/>
                        </a:spcBef>
                        <a:spcAft>
                          <a:spcPts val="600"/>
                        </a:spcAft>
                        <a:tabLst>
                          <a:tab pos="1386840" algn="l"/>
                        </a:tabLst>
                      </a:pPr>
                      <a:r>
                        <a:rPr lang="en-US" sz="2800" b="1" dirty="0" err="1">
                          <a:solidFill>
                            <a:schemeClr val="tx1"/>
                          </a:solidFill>
                          <a:effectLst/>
                          <a:latin typeface="Times New Roman" panose="02020603050405020304" pitchFamily="18" charset="0"/>
                          <a:ea typeface="MS Mincho"/>
                          <a:cs typeface="Times New Roman" panose="02020603050405020304" pitchFamily="18" charset="0"/>
                        </a:rPr>
                        <a:t>Bàng</a:t>
                      </a:r>
                      <a:r>
                        <a:rPr lang="en-US" sz="2800" b="1" dirty="0">
                          <a:solidFill>
                            <a:schemeClr val="tx1"/>
                          </a:solidFill>
                          <a:effectLst/>
                          <a:latin typeface="Times New Roman" panose="02020603050405020304" pitchFamily="18" charset="0"/>
                          <a:ea typeface="MS Mincho"/>
                          <a:cs typeface="Times New Roman" panose="02020603050405020304" pitchFamily="18" charset="0"/>
                        </a:rPr>
                        <a:t> </a:t>
                      </a:r>
                      <a:r>
                        <a:rPr lang="en-US" sz="2800" b="1" dirty="0" err="1">
                          <a:solidFill>
                            <a:schemeClr val="tx1"/>
                          </a:solidFill>
                          <a:effectLst/>
                          <a:latin typeface="Times New Roman" panose="02020603050405020304" pitchFamily="18" charset="0"/>
                          <a:ea typeface="MS Mincho"/>
                          <a:cs typeface="Times New Roman" panose="02020603050405020304" pitchFamily="18" charset="0"/>
                        </a:rPr>
                        <a:t>thoại</a:t>
                      </a:r>
                      <a:endParaRPr lang="en-US" sz="2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Đẹp</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thì</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ta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khen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chứ</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sao</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Này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chị</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Người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đâu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đến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ở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chùa</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này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lông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mày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nét</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ngang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p>
                      <a:pPr>
                        <a:lnSpc>
                          <a:spcPct val="100000"/>
                        </a:lnSpc>
                        <a:spcBef>
                          <a:spcPts val="0"/>
                        </a:spcBef>
                        <a:spcAft>
                          <a:spcPts val="0"/>
                        </a:spcAft>
                        <a:tabLst>
                          <a:tab pos="1386840" algn="l"/>
                        </a:tabLst>
                      </a:pP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Chị</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tôi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ngồi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lấy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hơi</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thầy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tiểu</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xem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chị</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em</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nhá</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Thể</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hiện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mê</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đắm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Mầu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nhìn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thấy</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Tiểu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Kính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cảm</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đó</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bộc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lộ</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trực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tiếp</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thẳng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thắn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không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hề</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giấu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giếm</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0"/>
                        </a:spcBef>
                        <a:spcAft>
                          <a:spcPts val="0"/>
                        </a:spcAft>
                        <a:tabLst>
                          <a:tab pos="1386840" algn="l"/>
                        </a:tabLst>
                      </a:pP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Lẳng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lơ</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đây</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cũng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chẳng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mòn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Chính</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chuyên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cũng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chẳng</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sơn</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son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để</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i="1" dirty="0" err="1">
                          <a:solidFill>
                            <a:srgbClr val="0D0D0D"/>
                          </a:solidFill>
                          <a:effectLst/>
                          <a:latin typeface="Times New Roman" panose="02020603050405020304" pitchFamily="18" charset="0"/>
                          <a:ea typeface="MS Mincho"/>
                          <a:cs typeface="Times New Roman" panose="02020603050405020304" pitchFamily="18" charset="0"/>
                        </a:rPr>
                        <a:t>thờ</a:t>
                      </a:r>
                      <a:r>
                        <a:rPr lang="en-US" sz="2800" i="1" dirty="0">
                          <a:solidFill>
                            <a:srgbClr val="0D0D0D"/>
                          </a:solidFill>
                          <a:effectLst/>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tưởng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nổi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loạn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muốn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ngược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lại</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luật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lệ</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đức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phong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kiến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Nho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giáo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sống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theo</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đúng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lòng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mình</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được</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thoả</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mãn</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khát</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vọng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yêu</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đương</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dk1"/>
                          </a:solidFill>
                          <a:effectLst/>
                          <a:latin typeface="Times New Roman" panose="02020603050405020304" pitchFamily="18" charset="0"/>
                          <a:ea typeface="+mn-ea"/>
                          <a:cs typeface="Times New Roman" panose="02020603050405020304" pitchFamily="18" charset="0"/>
                        </a:rPr>
                        <a:t>tự</a:t>
                      </a:r>
                      <a:r>
                        <a:rPr lang="en-US" sz="2800" kern="1200" dirty="0">
                          <a:solidFill>
                            <a:schemeClr val="dk1"/>
                          </a:solidFill>
                          <a:effectLst/>
                          <a:latin typeface="Times New Roman" panose="02020603050405020304" pitchFamily="18" charset="0"/>
                          <a:ea typeface="+mn-ea"/>
                          <a:cs typeface="Times New Roman" panose="02020603050405020304" pitchFamily="18" charset="0"/>
                        </a:rPr>
                        <a:t> do.</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473151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6107232-F1DD-03D7-3119-DE93609427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84" y="1340768"/>
            <a:ext cx="6120680" cy="5112568"/>
          </a:xfrm>
          <a:prstGeom prst="rect">
            <a:avLst/>
          </a:prstGeom>
        </p:spPr>
      </p:pic>
      <p:sp>
        <p:nvSpPr>
          <p:cNvPr id="5" name="Flowchart: Document 3">
            <a:extLst>
              <a:ext uri="{FF2B5EF4-FFF2-40B4-BE49-F238E27FC236}">
                <a16:creationId xmlns:a16="http://schemas.microsoft.com/office/drawing/2014/main" id="{DFF6C987-91A5-428C-F9A3-3231B0E6D91E}"/>
              </a:ext>
            </a:extLst>
          </p:cNvPr>
          <p:cNvSpPr/>
          <p:nvPr/>
        </p:nvSpPr>
        <p:spPr>
          <a:xfrm>
            <a:off x="2627784" y="116632"/>
            <a:ext cx="3168352" cy="1008112"/>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=&gt; </a:t>
            </a:r>
            <a:r>
              <a:rPr lang="en-US" sz="3200" b="1" dirty="0" err="1">
                <a:solidFill>
                  <a:schemeClr val="bg1"/>
                </a:solidFill>
                <a:latin typeface="Times New Roman" panose="02020603050405020304" pitchFamily="18" charset="0"/>
                <a:cs typeface="Times New Roman" panose="02020603050405020304" pitchFamily="18" charset="0"/>
              </a:rPr>
              <a:t>Nhận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xét</a:t>
            </a:r>
            <a:r>
              <a:rPr lang="en-US" sz="3200" b="1"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Hộp Văn bản 5">
            <a:extLst>
              <a:ext uri="{FF2B5EF4-FFF2-40B4-BE49-F238E27FC236}">
                <a16:creationId xmlns:a16="http://schemas.microsoft.com/office/drawing/2014/main" id="{ADB0DB8B-3503-DBB1-517A-A5ED8EE78E57}"/>
              </a:ext>
            </a:extLst>
          </p:cNvPr>
          <p:cNvSpPr txBox="1"/>
          <p:nvPr/>
        </p:nvSpPr>
        <p:spPr>
          <a:xfrm>
            <a:off x="167114" y="1340768"/>
            <a:ext cx="2088232" cy="5262979"/>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lẳng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hẳn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truyền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thống</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12239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2DE7B46C-441B-74BE-2992-64E9B7A084F9}"/>
              </a:ext>
            </a:extLst>
          </p:cNvPr>
          <p:cNvSpPr/>
          <p:nvPr/>
        </p:nvSpPr>
        <p:spPr>
          <a:xfrm>
            <a:off x="2339752" y="116632"/>
            <a:ext cx="3168352" cy="1008112"/>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Times New Roman" panose="02020603050405020304" pitchFamily="18" charset="0"/>
                <a:cs typeface="Times New Roman" panose="02020603050405020304" pitchFamily="18" charset="0"/>
              </a:rPr>
              <a:t>=&gt; Nhận xét: </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5" name="Rectangle 5">
            <a:extLst>
              <a:ext uri="{FF2B5EF4-FFF2-40B4-BE49-F238E27FC236}">
                <a16:creationId xmlns:a16="http://schemas.microsoft.com/office/drawing/2014/main" id="{8161FF68-2840-CBA1-6058-2951CBD75218}"/>
              </a:ext>
            </a:extLst>
          </p:cNvPr>
          <p:cNvSpPr/>
          <p:nvPr/>
        </p:nvSpPr>
        <p:spPr>
          <a:xfrm>
            <a:off x="0" y="1268760"/>
            <a:ext cx="8784976" cy="10801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 Các lời thoại cho thấy diễn biến tình cảm, cảm xúc của nhân vật Thị Mầu trong đoạn trích:</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Gợn sóng Kép 5">
            <a:extLst>
              <a:ext uri="{FF2B5EF4-FFF2-40B4-BE49-F238E27FC236}">
                <a16:creationId xmlns:a16="http://schemas.microsoft.com/office/drawing/2014/main" id="{C0B1E86C-BCB0-0B26-8A54-D7B3D3D76B2F}"/>
              </a:ext>
            </a:extLst>
          </p:cNvPr>
          <p:cNvSpPr/>
          <p:nvPr/>
        </p:nvSpPr>
        <p:spPr>
          <a:xfrm>
            <a:off x="107504" y="2492896"/>
            <a:ext cx="2232248" cy="424847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đầu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hức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Gợn sóng Kép 6">
            <a:extLst>
              <a:ext uri="{FF2B5EF4-FFF2-40B4-BE49-F238E27FC236}">
                <a16:creationId xmlns:a16="http://schemas.microsoft.com/office/drawing/2014/main" id="{8121C347-8F9F-AE56-06E0-631CF74BCF32}"/>
              </a:ext>
            </a:extLst>
          </p:cNvPr>
          <p:cNvSpPr/>
          <p:nvPr/>
        </p:nvSpPr>
        <p:spPr>
          <a:xfrm>
            <a:off x="2555777" y="2523481"/>
            <a:ext cx="2808312" cy="424847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Gợn sóng Kép 7">
            <a:extLst>
              <a:ext uri="{FF2B5EF4-FFF2-40B4-BE49-F238E27FC236}">
                <a16:creationId xmlns:a16="http://schemas.microsoft.com/office/drawing/2014/main" id="{8513A06B-9E7A-F8C3-6905-5AAB8E3BD2EF}"/>
              </a:ext>
            </a:extLst>
          </p:cNvPr>
          <p:cNvSpPr/>
          <p:nvPr/>
        </p:nvSpPr>
        <p:spPr>
          <a:xfrm>
            <a:off x="5580114" y="2492896"/>
            <a:ext cx="3303982" cy="424847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cuối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lĩnh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dèm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pha</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188600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Sequential Access Storage 1">
            <a:extLst>
              <a:ext uri="{FF2B5EF4-FFF2-40B4-BE49-F238E27FC236}">
                <a16:creationId xmlns:a16="http://schemas.microsoft.com/office/drawing/2014/main" id="{AC5E36BB-4EC1-676F-5183-5284CD5F7B8B}"/>
              </a:ext>
            </a:extLst>
          </p:cNvPr>
          <p:cNvSpPr/>
          <p:nvPr/>
        </p:nvSpPr>
        <p:spPr>
          <a:xfrm>
            <a:off x="1979712" y="88496"/>
            <a:ext cx="4176464" cy="1540304"/>
          </a:xfrm>
          <a:prstGeom prst="flowChartMagneticTap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FF0000"/>
                </a:solidFill>
                <a:latin typeface="Times New Roman" panose="02020603050405020304" pitchFamily="18" charset="0"/>
                <a:cs typeface="Times New Roman" panose="02020603050405020304" pitchFamily="18" charset="0"/>
              </a:rPr>
              <a:t>Hành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Double Wave 2">
            <a:extLst>
              <a:ext uri="{FF2B5EF4-FFF2-40B4-BE49-F238E27FC236}">
                <a16:creationId xmlns:a16="http://schemas.microsoft.com/office/drawing/2014/main" id="{E02FA776-9D6B-252C-A644-45AD0067F59F}"/>
              </a:ext>
            </a:extLst>
          </p:cNvPr>
          <p:cNvSpPr/>
          <p:nvPr/>
        </p:nvSpPr>
        <p:spPr>
          <a:xfrm>
            <a:off x="123706" y="2060848"/>
            <a:ext cx="3960440" cy="4464496"/>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Khen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đẹp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như</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sao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băng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dùng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lẽ</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ngọt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để</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tán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tỉnh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ve</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chú</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bỏ</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chạy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5" name="Double Wave 4">
            <a:extLst>
              <a:ext uri="{FF2B5EF4-FFF2-40B4-BE49-F238E27FC236}">
                <a16:creationId xmlns:a16="http://schemas.microsoft.com/office/drawing/2014/main" id="{4985D715-853A-F4D3-D9B8-8D08C0A27CA0}"/>
              </a:ext>
            </a:extLst>
          </p:cNvPr>
          <p:cNvSpPr/>
          <p:nvPr/>
        </p:nvSpPr>
        <p:spPr>
          <a:xfrm>
            <a:off x="4644008" y="2060848"/>
            <a:ext cx="4376286" cy="460851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Táo bạo hơn, Thị Mầu còn đợi cơ hội Tiểu Kính ra cất mõ đã xông tới nắm tay Tiểu Kính, đòi quét chùa thay Tiểu Kính, lại còn mời mọc chú tiểu ăn giầu cùng.</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5836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reparation 3"/>
          <p:cNvSpPr/>
          <p:nvPr/>
        </p:nvSpPr>
        <p:spPr>
          <a:xfrm>
            <a:off x="107504" y="188640"/>
            <a:ext cx="8928992" cy="936104"/>
          </a:xfrm>
          <a:prstGeom prst="flowChartPreparati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c)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endParaRPr lang="vi-VN" sz="2800" b="1" dirty="0">
              <a:latin typeface="Times New Roman" panose="02020603050405020304" pitchFamily="18" charset="0"/>
              <a:cs typeface="Times New Roman" panose="02020603050405020304" pitchFamily="18" charset="0"/>
            </a:endParaRPr>
          </a:p>
          <a:p>
            <a:pPr algn="ctr"/>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Mầu</a:t>
            </a:r>
            <a:endParaRPr lang="en-US"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52423659"/>
              </p:ext>
            </p:extLst>
          </p:nvPr>
        </p:nvGraphicFramePr>
        <p:xfrm>
          <a:off x="179512" y="1412776"/>
          <a:ext cx="8856984" cy="4535424"/>
        </p:xfrm>
        <a:graphic>
          <a:graphicData uri="http://schemas.openxmlformats.org/drawingml/2006/table">
            <a:tbl>
              <a:tblPr firstRow="1" firstCol="1" bandRow="1">
                <a:tableStyleId>{5C22544A-7EE6-4342-B048-85BDC9FD1C3A}</a:tableStyleId>
              </a:tblPr>
              <a:tblGrid>
                <a:gridCol w="3960440">
                  <a:extLst>
                    <a:ext uri="{9D8B030D-6E8A-4147-A177-3AD203B41FA5}">
                      <a16:colId xmlns:a16="http://schemas.microsoft.com/office/drawing/2014/main" val="20000"/>
                    </a:ext>
                  </a:extLst>
                </a:gridCol>
                <a:gridCol w="4896544">
                  <a:extLst>
                    <a:ext uri="{9D8B030D-6E8A-4147-A177-3AD203B41FA5}">
                      <a16:colId xmlns:a16="http://schemas.microsoft.com/office/drawing/2014/main" val="20001"/>
                    </a:ext>
                  </a:extLst>
                </a:gridCol>
              </a:tblGrid>
              <a:tr h="0">
                <a:tc>
                  <a:txBody>
                    <a:bodyPr/>
                    <a:lstStyle/>
                    <a:p>
                      <a:pPr algn="ctr">
                        <a:lnSpc>
                          <a:spcPct val="115000"/>
                        </a:lnSpc>
                        <a:spcBef>
                          <a:spcPts val="600"/>
                        </a:spcBef>
                        <a:spcAft>
                          <a:spcPts val="600"/>
                        </a:spcAft>
                        <a:tabLst>
                          <a:tab pos="1386840" algn="l"/>
                        </a:tabLst>
                      </a:pPr>
                      <a:r>
                        <a:rPr lang="en-US" sz="2800" dirty="0" err="1">
                          <a:solidFill>
                            <a:schemeClr val="tx1"/>
                          </a:solidFill>
                          <a:effectLst/>
                          <a:latin typeface="Times New Roman" panose="02020603050405020304" pitchFamily="18" charset="0"/>
                          <a:cs typeface="Times New Roman" panose="02020603050405020304" pitchFamily="18" charset="0"/>
                        </a:rPr>
                        <a:t>Tiếng</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đế</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tabLst>
                          <a:tab pos="1386840" algn="l"/>
                        </a:tabLst>
                      </a:pPr>
                      <a:r>
                        <a:rPr lang="en-US" sz="2800" dirty="0" err="1">
                          <a:solidFill>
                            <a:schemeClr val="tx1"/>
                          </a:solidFill>
                          <a:effectLst/>
                          <a:latin typeface="Times New Roman" panose="02020603050405020304" pitchFamily="18" charset="0"/>
                          <a:cs typeface="Times New Roman" panose="02020603050405020304" pitchFamily="18" charset="0"/>
                        </a:rPr>
                        <a:t>Lời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đáp</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của</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Thị</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Mầu</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0">
                <a:tc>
                  <a:txBody>
                    <a:bodyPr/>
                    <a:lstStyle/>
                    <a:p>
                      <a:pPr>
                        <a:lnSpc>
                          <a:spcPct val="115000"/>
                        </a:lnSpc>
                        <a:spcBef>
                          <a:spcPts val="600"/>
                        </a:spcBef>
                        <a:spcAft>
                          <a:spcPts val="600"/>
                        </a:spcAft>
                        <a:tabLst>
                          <a:tab pos="1386840" algn="l"/>
                        </a:tabLst>
                      </a:pP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b="0" dirty="0">
                          <a:solidFill>
                            <a:schemeClr val="tx1"/>
                          </a:solidFill>
                          <a:effectLst/>
                          <a:latin typeface="Times New Roman" panose="02020603050405020304" pitchFamily="18" charset="0"/>
                          <a:cs typeface="Times New Roman" panose="02020603050405020304" pitchFamily="18" charset="0"/>
                        </a:rPr>
                        <a:t>Ai </a:t>
                      </a:r>
                      <a:r>
                        <a:rPr lang="en-US" sz="2800" b="0" dirty="0" err="1">
                          <a:solidFill>
                            <a:schemeClr val="tx1"/>
                          </a:solidFill>
                          <a:effectLst/>
                          <a:latin typeface="Times New Roman" panose="02020603050405020304" pitchFamily="18" charset="0"/>
                          <a:cs typeface="Times New Roman" panose="02020603050405020304" pitchFamily="18" charset="0"/>
                        </a:rPr>
                        <a:t>lại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khen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chú</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tiểu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thế</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cô</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ơi</a:t>
                      </a:r>
                      <a:r>
                        <a:rPr lang="en-US" sz="2800" b="0" dirty="0">
                          <a:solidFill>
                            <a:schemeClr val="tx1"/>
                          </a:solidFill>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ai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như</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mày</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không</a:t>
                      </a:r>
                      <a:r>
                        <a:rPr lang="en-US" sz="2800" b="0" dirty="0">
                          <a:solidFill>
                            <a:schemeClr val="tx1"/>
                          </a:solidFill>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lắm</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ơi</a:t>
                      </a:r>
                      <a:r>
                        <a:rPr lang="en-US" sz="2800" b="0" dirty="0">
                          <a:solidFill>
                            <a:schemeClr val="tx1"/>
                          </a:solidFill>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en-US" sz="2800" b="0" dirty="0">
                          <a:solidFill>
                            <a:schemeClr val="tx1"/>
                          </a:solidFill>
                          <a:effectLst/>
                          <a:latin typeface="Times New Roman" panose="02020603050405020304" pitchFamily="18" charset="0"/>
                          <a:cs typeface="Times New Roman" panose="02020603050405020304" pitchFamily="18" charset="0"/>
                        </a:rPr>
                        <a:t>-  Sao </a:t>
                      </a:r>
                      <a:r>
                        <a:rPr lang="en-US" sz="2800" b="0" dirty="0" err="1">
                          <a:solidFill>
                            <a:schemeClr val="tx1"/>
                          </a:solidFill>
                          <a:effectLst/>
                          <a:latin typeface="Times New Roman" panose="02020603050405020304" pitchFamily="18" charset="0"/>
                          <a:cs typeface="Times New Roman" panose="02020603050405020304" pitchFamily="18" charset="0"/>
                        </a:rPr>
                        <a:t>lẳng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lơ</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thế</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cô</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Mầu</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ơi</a:t>
                      </a:r>
                      <a:r>
                        <a:rPr lang="en-US" sz="2800" b="0" dirty="0">
                          <a:solidFill>
                            <a:schemeClr val="tx1"/>
                          </a:solidFill>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en-US" sz="2800" dirty="0">
                          <a:solidFill>
                            <a:schemeClr val="tx1"/>
                          </a:solidFill>
                          <a:effectLst/>
                          <a:latin typeface="Times New Roman" panose="02020603050405020304" pitchFamily="18" charset="0"/>
                          <a:cs typeface="Times New Roman" panose="02020603050405020304" pitchFamily="18" charset="0"/>
                        </a:rPr>
                        <a:t> </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cs typeface="Times New Roman" panose="02020603050405020304" pitchFamily="18" charset="0"/>
                        </a:rPr>
                        <a:t>Đẹp thì người ta khen chứ sao!</a:t>
                      </a:r>
                      <a:endParaRPr lang="en-US" sz="2800" dirty="0">
                        <a:solidFill>
                          <a:schemeClr val="tx1"/>
                        </a:solidFill>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chemeClr val="tx1"/>
                          </a:solidFill>
                          <a:effectLst/>
                          <a:latin typeface="Times New Roman" panose="02020603050405020304" pitchFamily="18" charset="0"/>
                          <a:cs typeface="Times New Roman" panose="02020603050405020304" pitchFamily="18" charset="0"/>
                        </a:rPr>
                        <a:t>- [...] chỉ có mình tao là chín chắn nhất đấy.</a:t>
                      </a:r>
                      <a:endParaRPr lang="en-US" sz="2800" dirty="0">
                        <a:solidFill>
                          <a:schemeClr val="tx1"/>
                        </a:solidFill>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chemeClr val="tx1"/>
                          </a:solidFill>
                          <a:effectLst/>
                          <a:latin typeface="Times New Roman" panose="02020603050405020304" pitchFamily="18" charset="0"/>
                          <a:cs typeface="Times New Roman" panose="02020603050405020304" pitchFamily="18" charset="0"/>
                        </a:rPr>
                        <a:t>- Kệ tao.</a:t>
                      </a:r>
                      <a:endParaRPr lang="en-US" sz="2800" dirty="0">
                        <a:solidFill>
                          <a:schemeClr val="tx1"/>
                        </a:solidFill>
                        <a:effectLst/>
                        <a:latin typeface="Times New Roman" panose="02020603050405020304" pitchFamily="18" charset="0"/>
                        <a:cs typeface="Times New Roman" panose="02020603050405020304" pitchFamily="18" charset="0"/>
                      </a:endParaRPr>
                    </a:p>
                    <a:p>
                      <a:pPr>
                        <a:lnSpc>
                          <a:spcPct val="115000"/>
                        </a:lnSpc>
                        <a:spcBef>
                          <a:spcPts val="600"/>
                        </a:spcBef>
                        <a:spcAft>
                          <a:spcPts val="600"/>
                        </a:spcAft>
                      </a:pPr>
                      <a:r>
                        <a:rPr lang="vi-VN" sz="2800" dirty="0">
                          <a:solidFill>
                            <a:schemeClr val="tx1"/>
                          </a:solidFill>
                          <a:effectLst/>
                          <a:latin typeface="Times New Roman" panose="02020603050405020304" pitchFamily="18" charset="0"/>
                          <a:cs typeface="Times New Roman" panose="02020603050405020304" pitchFamily="18" charset="0"/>
                        </a:rPr>
                        <a:t>- Lẳng lơ đây cũng chẳng mòn / Chính chuyên cũng chẳng sơn son để thờ!</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6" name="Down Arrow 5"/>
          <p:cNvSpPr/>
          <p:nvPr/>
        </p:nvSpPr>
        <p:spPr>
          <a:xfrm>
            <a:off x="1547664" y="6044348"/>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6516216" y="6065912"/>
            <a:ext cx="864096"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3760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5743309"/>
              </p:ext>
            </p:extLst>
          </p:nvPr>
        </p:nvGraphicFramePr>
        <p:xfrm>
          <a:off x="179511" y="188639"/>
          <a:ext cx="8856983" cy="7723632"/>
        </p:xfrm>
        <a:graphic>
          <a:graphicData uri="http://schemas.openxmlformats.org/drawingml/2006/table">
            <a:tbl>
              <a:tblPr firstRow="1" firstCol="1" bandRow="1">
                <a:tableStyleId>{5C22544A-7EE6-4342-B048-85BDC9FD1C3A}</a:tableStyleId>
              </a:tblPr>
              <a:tblGrid>
                <a:gridCol w="4392488">
                  <a:extLst>
                    <a:ext uri="{9D8B030D-6E8A-4147-A177-3AD203B41FA5}">
                      <a16:colId xmlns:a16="http://schemas.microsoft.com/office/drawing/2014/main" val="20000"/>
                    </a:ext>
                  </a:extLst>
                </a:gridCol>
                <a:gridCol w="4464495">
                  <a:extLst>
                    <a:ext uri="{9D8B030D-6E8A-4147-A177-3AD203B41FA5}">
                      <a16:colId xmlns:a16="http://schemas.microsoft.com/office/drawing/2014/main" val="20001"/>
                    </a:ext>
                  </a:extLst>
                </a:gridCol>
              </a:tblGrid>
              <a:tr h="6684845">
                <a:tc>
                  <a:txBody>
                    <a:bodyPr/>
                    <a:lstStyle/>
                    <a:p>
                      <a:pPr>
                        <a:lnSpc>
                          <a:spcPct val="115000"/>
                        </a:lnSpc>
                        <a:spcBef>
                          <a:spcPts val="600"/>
                        </a:spcBef>
                        <a:spcAft>
                          <a:spcPts val="600"/>
                        </a:spcAft>
                        <a:tabLst>
                          <a:tab pos="1386840" algn="l"/>
                        </a:tabLst>
                      </a:pP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Lời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đế</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đứng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trên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quan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niệm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lễ</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phong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kiến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coi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việc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Thị</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chỉ</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động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bày</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tỏ</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cảm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tự</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quyết</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trong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yêu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là</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hành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động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đáng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chê</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cười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thậm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chí</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bị</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phê</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phán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Dơ</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lắm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ơi</a:t>
                      </a:r>
                      <a:r>
                        <a:rPr lang="en-US" sz="2700" b="0" dirty="0">
                          <a:solidFill>
                            <a:schemeClr val="tx1"/>
                          </a:solidFill>
                          <a:effectLst/>
                          <a:latin typeface="Times New Roman" panose="02020603050405020304" pitchFamily="18" charset="0"/>
                          <a:cs typeface="Times New Roman" panose="02020603050405020304" pitchFamily="18" charset="0"/>
                        </a:rPr>
                        <a:t>)</a:t>
                      </a:r>
                    </a:p>
                    <a:p>
                      <a:pPr>
                        <a:lnSpc>
                          <a:spcPct val="115000"/>
                        </a:lnSpc>
                        <a:spcBef>
                          <a:spcPts val="600"/>
                        </a:spcBef>
                        <a:spcAft>
                          <a:spcPts val="600"/>
                        </a:spcAft>
                        <a:tabLst>
                          <a:tab pos="1386840" algn="l"/>
                        </a:tabLst>
                      </a:pP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Cách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xử</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sự</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Thị</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ngược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lại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với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lễ</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đức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phong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kiến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khi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dám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tới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chốn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cửa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chùa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thiêng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liêng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để</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ghẹo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để</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ve</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vãn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cả</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chú</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tiểu</a:t>
                      </a:r>
                      <a:r>
                        <a:rPr lang="en-US" sz="2700" b="0" dirty="0">
                          <a:solidFill>
                            <a:schemeClr val="tx1"/>
                          </a:solidFill>
                          <a:effectLst/>
                          <a:latin typeface="Times New Roman" panose="02020603050405020304" pitchFamily="18" charset="0"/>
                          <a:cs typeface="Times New Roman" panose="02020603050405020304" pitchFamily="18" charset="0"/>
                        </a:rPr>
                        <a:t> – </a:t>
                      </a:r>
                      <a:r>
                        <a:rPr lang="en-US" sz="2700" b="0" dirty="0" err="1">
                          <a:solidFill>
                            <a:schemeClr val="tx1"/>
                          </a:solidFill>
                          <a:effectLst/>
                          <a:latin typeface="Times New Roman" panose="02020603050405020304" pitchFamily="18" charset="0"/>
                          <a:cs typeface="Times New Roman" panose="02020603050405020304" pitchFamily="18" charset="0"/>
                        </a:rPr>
                        <a:t>điều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mà</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người</a:t>
                      </a:r>
                      <a:r>
                        <a:rPr lang="en-US" sz="2700" b="0" dirty="0">
                          <a:solidFill>
                            <a:schemeClr val="tx1"/>
                          </a:solidFill>
                          <a:effectLst/>
                          <a:latin typeface="Times New Roman" panose="02020603050405020304" pitchFamily="18" charset="0"/>
                          <a:cs typeface="Times New Roman" panose="02020603050405020304" pitchFamily="18" charset="0"/>
                        </a:rPr>
                        <a:t> con </a:t>
                      </a:r>
                      <a:r>
                        <a:rPr lang="en-US" sz="2700" b="0" dirty="0" err="1">
                          <a:solidFill>
                            <a:schemeClr val="tx1"/>
                          </a:solidFill>
                          <a:effectLst/>
                          <a:latin typeface="Times New Roman" panose="02020603050405020304" pitchFamily="18" charset="0"/>
                          <a:cs typeface="Times New Roman" panose="02020603050405020304" pitchFamily="18" charset="0"/>
                        </a:rPr>
                        <a:t>gái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theo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quan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niệm</a:t>
                      </a:r>
                      <a:r>
                        <a:rPr lang="en-US" sz="2700" b="0" dirty="0">
                          <a:solidFill>
                            <a:schemeClr val="tx1"/>
                          </a:solidFill>
                          <a:effectLst/>
                          <a:latin typeface="Times New Roman" panose="02020603050405020304" pitchFamily="18" charset="0"/>
                          <a:cs typeface="Times New Roman" panose="02020603050405020304" pitchFamily="18" charset="0"/>
                        </a:rPr>
                        <a:t> “tam </a:t>
                      </a:r>
                      <a:r>
                        <a:rPr lang="en-US" sz="2700" b="0" dirty="0" err="1">
                          <a:solidFill>
                            <a:schemeClr val="tx1"/>
                          </a:solidFill>
                          <a:effectLst/>
                          <a:latin typeface="Times New Roman" panose="02020603050405020304" pitchFamily="18" charset="0"/>
                          <a:cs typeface="Times New Roman" panose="02020603050405020304" pitchFamily="18" charset="0"/>
                        </a:rPr>
                        <a:t>tòng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tứ</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đức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thời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xưa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không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được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phép</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làm</a:t>
                      </a:r>
                      <a:r>
                        <a:rPr lang="en-US" sz="2700" b="0" dirty="0">
                          <a:solidFill>
                            <a:schemeClr val="tx1"/>
                          </a:solidFill>
                          <a:effectLst/>
                          <a:latin typeface="Times New Roman" panose="02020603050405020304" pitchFamily="18" charset="0"/>
                          <a:cs typeface="Times New Roman" panose="02020603050405020304" pitchFamily="18" charset="0"/>
                        </a:rPr>
                        <a:t>.</a:t>
                      </a:r>
                    </a:p>
                  </a:txBody>
                  <a:tcPr marL="58374" marR="583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600"/>
                        </a:spcBef>
                        <a:spcAft>
                          <a:spcPts val="600"/>
                        </a:spcAft>
                        <a:tabLst>
                          <a:tab pos="1386840" algn="l"/>
                        </a:tabLst>
                      </a:pPr>
                      <a:r>
                        <a:rPr lang="en-US" sz="2700" b="0" dirty="0" err="1">
                          <a:solidFill>
                            <a:schemeClr val="tx1"/>
                          </a:solidFill>
                          <a:effectLst/>
                          <a:latin typeface="Times New Roman" panose="02020603050405020304" pitchFamily="18" charset="0"/>
                          <a:cs typeface="Times New Roman" panose="02020603050405020304" pitchFamily="18" charset="0"/>
                        </a:rPr>
                        <a:t>Thái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độ</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và</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suy</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nghĩ</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Thị</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đã</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ngược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lại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với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lễ</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phong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kiến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thông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thường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dám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vượt</a:t>
                      </a:r>
                      <a:r>
                        <a:rPr lang="en-US" sz="2700" b="0" dirty="0">
                          <a:solidFill>
                            <a:schemeClr val="tx1"/>
                          </a:solidFill>
                          <a:effectLst/>
                          <a:latin typeface="Times New Roman" panose="02020603050405020304" pitchFamily="18" charset="0"/>
                          <a:cs typeface="Times New Roman" panose="02020603050405020304" pitchFamily="18" charset="0"/>
                        </a:rPr>
                        <a:t> qua </a:t>
                      </a:r>
                      <a:r>
                        <a:rPr lang="en-US" sz="2700" b="0" dirty="0" err="1">
                          <a:solidFill>
                            <a:schemeClr val="tx1"/>
                          </a:solidFill>
                          <a:effectLst/>
                          <a:latin typeface="Times New Roman" panose="02020603050405020304" pitchFamily="18" charset="0"/>
                          <a:cs typeface="Times New Roman" panose="02020603050405020304" pitchFamily="18" charset="0"/>
                        </a:rPr>
                        <a:t>khuôn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khổ</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vốn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có</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Nho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để</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bày</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tỏ</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cảm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và</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thể</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hiện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Thị</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Mầu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đã</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dám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sống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đúng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với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suy</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nghĩ</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và</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cảm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bản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thân</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không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giấu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giếm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lòng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mình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không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lùi</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bước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trước</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xiềng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xích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của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lễ</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giáo</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xưa</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để</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chủ</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động</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kiếm</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tình</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yêu</a:t>
                      </a:r>
                      <a:r>
                        <a:rPr lang="en-US" sz="2700" b="0" dirty="0">
                          <a:solidFill>
                            <a:schemeClr val="tx1"/>
                          </a:solidFill>
                          <a:effectLst/>
                          <a:latin typeface="Times New Roman" panose="02020603050405020304" pitchFamily="18" charset="0"/>
                          <a:cs typeface="Times New Roman" panose="02020603050405020304" pitchFamily="18" charset="0"/>
                        </a:rPr>
                        <a:t> </a:t>
                      </a:r>
                      <a:r>
                        <a:rPr lang="en-US" sz="2700" b="0" dirty="0" err="1">
                          <a:solidFill>
                            <a:schemeClr val="tx1"/>
                          </a:solidFill>
                          <a:effectLst/>
                          <a:latin typeface="Times New Roman" panose="02020603050405020304" pitchFamily="18" charset="0"/>
                          <a:cs typeface="Times New Roman" panose="02020603050405020304" pitchFamily="18" charset="0"/>
                        </a:rPr>
                        <a:t>tự</a:t>
                      </a:r>
                      <a:r>
                        <a:rPr lang="en-US" sz="2700" b="0" dirty="0">
                          <a:solidFill>
                            <a:schemeClr val="tx1"/>
                          </a:solidFill>
                          <a:effectLst/>
                          <a:latin typeface="Times New Roman" panose="02020603050405020304" pitchFamily="18" charset="0"/>
                          <a:cs typeface="Times New Roman" panose="02020603050405020304" pitchFamily="18" charset="0"/>
                        </a:rPr>
                        <a:t> do.</a:t>
                      </a:r>
                      <a:endParaRPr lang="en-US" sz="27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58374" marR="5837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14969472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4143855"/>
              </p:ext>
            </p:extLst>
          </p:nvPr>
        </p:nvGraphicFramePr>
        <p:xfrm>
          <a:off x="283400" y="1988840"/>
          <a:ext cx="8577197" cy="4295775"/>
        </p:xfrm>
        <a:graphic>
          <a:graphicData uri="http://schemas.openxmlformats.org/drawingml/2006/table">
            <a:tbl>
              <a:tblPr firstRow="1" firstCol="1" bandRow="1">
                <a:tableStyleId>{5C22544A-7EE6-4342-B048-85BDC9FD1C3A}</a:tableStyleId>
              </a:tblPr>
              <a:tblGrid>
                <a:gridCol w="5408845">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0">
                <a:tc gridSpan="2">
                  <a:txBody>
                    <a:bodyPr/>
                    <a:lstStyle/>
                    <a:p>
                      <a:pPr algn="ctr">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Phiếu học tập 01: Tìm hiểu về nghệ thuật chèo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0"/>
                  </a:ext>
                </a:extLst>
              </a:tr>
              <a:tr h="455295">
                <a:tc>
                  <a:txBody>
                    <a:bodyPr/>
                    <a:lstStyle/>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1. Thế nào là nghệ thuật chèo cổ?</a:t>
                      </a:r>
                      <a:endParaRPr lang="en-US" sz="2800" b="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en-US" sz="2800" dirty="0">
                          <a:solidFill>
                            <a:srgbClr val="00B050"/>
                          </a:solidFill>
                          <a:effectLst/>
                          <a:latin typeface="Times New Roman" panose="02020603050405020304" pitchFamily="18" charset="0"/>
                          <a:cs typeface="Times New Roman" panose="02020603050405020304" pitchFamily="18" charset="0"/>
                        </a:rPr>
                        <a:t>..................................</a:t>
                      </a:r>
                      <a:endParaRPr lang="en-US" sz="280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43230">
                <a:tc>
                  <a:txBody>
                    <a:bodyPr/>
                    <a:lstStyle/>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2. Đặc điểm của chèo cổ</a:t>
                      </a:r>
                      <a:endParaRPr lang="en-US" sz="2800" b="0" dirty="0">
                        <a:solidFill>
                          <a:srgbClr val="00B050"/>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 Đề tài</a:t>
                      </a:r>
                      <a:endParaRPr lang="en-US" sz="2800" b="0" dirty="0">
                        <a:solidFill>
                          <a:srgbClr val="00B050"/>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 Tích truyện (cốt truyện)</a:t>
                      </a:r>
                      <a:endParaRPr lang="en-US" sz="2800" b="0" dirty="0">
                        <a:solidFill>
                          <a:srgbClr val="00B050"/>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 Nhân vật</a:t>
                      </a:r>
                      <a:endParaRPr lang="en-US" sz="2800" b="0" dirty="0">
                        <a:solidFill>
                          <a:srgbClr val="00B050"/>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 Cấu trúc</a:t>
                      </a:r>
                      <a:endParaRPr lang="en-US" sz="2800" b="0" dirty="0">
                        <a:solidFill>
                          <a:srgbClr val="00B050"/>
                        </a:solidFill>
                        <a:effectLst/>
                        <a:latin typeface="Times New Roman" panose="02020603050405020304" pitchFamily="18" charset="0"/>
                        <a:cs typeface="Times New Roman" panose="02020603050405020304" pitchFamily="18" charset="0"/>
                      </a:endParaRPr>
                    </a:p>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 Lời thoại</a:t>
                      </a:r>
                      <a:endParaRPr lang="en-US" sz="2800" b="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US" sz="2800" dirty="0">
                          <a:solidFill>
                            <a:srgbClr val="00B050"/>
                          </a:solidFill>
                          <a:effectLst/>
                          <a:latin typeface="Times New Roman" panose="02020603050405020304" pitchFamily="18" charset="0"/>
                          <a:cs typeface="Times New Roman" panose="02020603050405020304" pitchFamily="18" charset="0"/>
                        </a:rPr>
                        <a:t>................................................................................</a:t>
                      </a:r>
                      <a:endParaRPr lang="en-US" sz="280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3. Những vở chèo cổ đặc sắc</a:t>
                      </a:r>
                      <a:endParaRPr lang="en-US" sz="2800" b="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0000"/>
                        </a:lnSpc>
                        <a:spcBef>
                          <a:spcPts val="0"/>
                        </a:spcBef>
                        <a:spcAft>
                          <a:spcPts val="0"/>
                        </a:spcAft>
                      </a:pPr>
                      <a:r>
                        <a:rPr lang="en-US" sz="2800" dirty="0">
                          <a:solidFill>
                            <a:srgbClr val="00B050"/>
                          </a:solidFill>
                          <a:effectLst/>
                          <a:latin typeface="Times New Roman" panose="02020603050405020304" pitchFamily="18" charset="0"/>
                          <a:cs typeface="Times New Roman" panose="02020603050405020304" pitchFamily="18" charset="0"/>
                        </a:rPr>
                        <a:t>..................................</a:t>
                      </a:r>
                      <a:endParaRPr lang="en-US" sz="280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00000"/>
                        </a:lnSpc>
                        <a:spcBef>
                          <a:spcPts val="0"/>
                        </a:spcBef>
                        <a:spcAft>
                          <a:spcPts val="0"/>
                        </a:spcAft>
                      </a:pPr>
                      <a:r>
                        <a:rPr lang="pt-BR" sz="2800" b="0" dirty="0">
                          <a:solidFill>
                            <a:srgbClr val="00B050"/>
                          </a:solidFill>
                          <a:effectLst/>
                          <a:latin typeface="Times New Roman" panose="02020603050405020304" pitchFamily="18" charset="0"/>
                          <a:cs typeface="Times New Roman" panose="02020603050405020304" pitchFamily="18" charset="0"/>
                        </a:rPr>
                        <a:t>4. Thế nào là kịch bản chèo?</a:t>
                      </a:r>
                      <a:endParaRPr lang="en-US" sz="2800" b="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pPr>
                      <a:r>
                        <a:rPr lang="en-US" sz="2800" dirty="0">
                          <a:solidFill>
                            <a:srgbClr val="00B050"/>
                          </a:solidFill>
                          <a:effectLst/>
                          <a:latin typeface="Times New Roman" panose="02020603050405020304" pitchFamily="18" charset="0"/>
                          <a:cs typeface="Times New Roman" panose="02020603050405020304" pitchFamily="18" charset="0"/>
                        </a:rPr>
                        <a:t>..................................</a:t>
                      </a:r>
                      <a:endParaRPr lang="en-US" sz="2800" dirty="0">
                        <a:solidFill>
                          <a:srgbClr val="00B050"/>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Flowchart: Terminator 5"/>
          <p:cNvSpPr/>
          <p:nvPr/>
        </p:nvSpPr>
        <p:spPr>
          <a:xfrm>
            <a:off x="755575" y="404664"/>
            <a:ext cx="7632848" cy="720080"/>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H</a:t>
            </a:r>
            <a:r>
              <a:rPr lang="pt-BR" sz="2800" b="1" dirty="0">
                <a:latin typeface="Times New Roman" panose="02020603050405020304" pitchFamily="18" charset="0"/>
                <a:cs typeface="Times New Roman" panose="02020603050405020304" pitchFamily="18" charset="0"/>
              </a:rPr>
              <a:t>oàn thành các Phiếu học tập 01, 02 ở nhà </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85AA5459-9E4B-4F04-B1ED-606FA997AC20}"/>
              </a:ext>
            </a:extLst>
          </p:cNvPr>
          <p:cNvSpPr txBox="1"/>
          <p:nvPr/>
        </p:nvSpPr>
        <p:spPr>
          <a:xfrm>
            <a:off x="1979712" y="1744781"/>
            <a:ext cx="4572000" cy="246221"/>
          </a:xfrm>
          <a:prstGeom prst="rect">
            <a:avLst/>
          </a:prstGeom>
          <a:noFill/>
        </p:spPr>
        <p:txBody>
          <a:bodyPr wrap="square">
            <a:spAutoFit/>
          </a:bodyPr>
          <a:lstStyle/>
          <a:p>
            <a:r>
              <a:rPr lang="vi-VN" sz="1000" dirty="0">
                <a:solidFill>
                  <a:schemeClr val="bg1"/>
                </a:solidFill>
              </a:rPr>
              <a:t>Mai Thị Minh Thanh 0981727377 THPT Trưng Vương- Quy Nhơn </a:t>
            </a:r>
            <a:endParaRPr lang="en-US" sz="1000" dirty="0">
              <a:solidFill>
                <a:schemeClr val="bg1"/>
              </a:solidFill>
            </a:endParaRPr>
          </a:p>
        </p:txBody>
      </p:sp>
    </p:spTree>
    <p:extLst>
      <p:ext uri="{BB962C8B-B14F-4D97-AF65-F5344CB8AC3E}">
        <p14:creationId xmlns:p14="http://schemas.microsoft.com/office/powerpoint/2010/main" val="568391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25DA9620-7C6C-2D8A-D77C-B636B6313AAB}"/>
              </a:ext>
            </a:extLst>
          </p:cNvPr>
          <p:cNvSpPr/>
          <p:nvPr/>
        </p:nvSpPr>
        <p:spPr>
          <a:xfrm>
            <a:off x="1835696" y="171273"/>
            <a:ext cx="3888432" cy="864096"/>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sym typeface="Wingdings"/>
              </a:rPr>
              <a:t></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xét</a:t>
            </a:r>
            <a:endParaRPr lang="en-US" sz="3200" dirty="0">
              <a:latin typeface="Times New Roman" panose="020206030504050203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A6951E47-1C75-5848-4B2E-BCA6DEA100AA}"/>
              </a:ext>
            </a:extLst>
          </p:cNvPr>
          <p:cNvSpPr/>
          <p:nvPr/>
        </p:nvSpPr>
        <p:spPr>
          <a:xfrm>
            <a:off x="323528" y="1124744"/>
            <a:ext cx="7992888" cy="554461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Nhân vật Thị Mầu tuy được xây dựng là vai </a:t>
            </a:r>
            <a:r>
              <a:rPr lang="en-US" sz="2800" i="1">
                <a:solidFill>
                  <a:schemeClr val="tx1"/>
                </a:solidFill>
                <a:latin typeface="Times New Roman" panose="02020603050405020304" pitchFamily="18" charset="0"/>
                <a:cs typeface="Times New Roman" panose="02020603050405020304" pitchFamily="18" charset="0"/>
              </a:rPr>
              <a:t>nữ lệch</a:t>
            </a:r>
            <a:r>
              <a:rPr lang="en-US" sz="2800">
                <a:solidFill>
                  <a:schemeClr val="tx1"/>
                </a:solidFill>
                <a:latin typeface="Times New Roman" panose="02020603050405020304" pitchFamily="18" charset="0"/>
                <a:cs typeface="Times New Roman" panose="02020603050405020304" pitchFamily="18" charset="0"/>
              </a:rPr>
              <a:t>, nhân vật phản diện vốn tính lẳng lơ (lên chùa đi lễ thấy chú tiểu đẹp thì mê, mà mê thì ghẹo, mà ghẹo thì ghẹo tới nơi tới chốn). Nhưng tác giả dân gian vẫn dành cho nhân vật niềm cảm thương, đồng cảm với khát vọng yêu đương tự do - quyền chính đáng của con người, trong đó có người phụ nữ.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81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heel(1)">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33B584-BC55-0D16-B246-992F5EF31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3788" y="980728"/>
            <a:ext cx="3816424" cy="5760640"/>
          </a:xfrm>
          <a:prstGeom prst="rect">
            <a:avLst/>
          </a:prstGeom>
        </p:spPr>
      </p:pic>
      <p:sp>
        <p:nvSpPr>
          <p:cNvPr id="2" name="Flowchart: Document 4">
            <a:extLst>
              <a:ext uri="{FF2B5EF4-FFF2-40B4-BE49-F238E27FC236}">
                <a16:creationId xmlns:a16="http://schemas.microsoft.com/office/drawing/2014/main" id="{F32B287C-FABF-5DAF-6402-62AB15135C88}"/>
              </a:ext>
            </a:extLst>
          </p:cNvPr>
          <p:cNvSpPr/>
          <p:nvPr/>
        </p:nvSpPr>
        <p:spPr>
          <a:xfrm>
            <a:off x="2483768" y="26506"/>
            <a:ext cx="3888432" cy="864096"/>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atin typeface="Times New Roman" panose="02020603050405020304" pitchFamily="18" charset="0"/>
                <a:cs typeface="Times New Roman" panose="02020603050405020304" pitchFamily="18" charset="0"/>
                <a:sym typeface="Wingdings"/>
              </a:rPr>
              <a:t></a:t>
            </a:r>
            <a:r>
              <a:rPr lang="en-US" sz="3200" b="1" dirty="0" err="1">
                <a:latin typeface="Times New Roman" panose="02020603050405020304" pitchFamily="18" charset="0"/>
                <a:cs typeface="Times New Roman" panose="02020603050405020304" pitchFamily="18" charset="0"/>
              </a:rPr>
              <a:t>Nhận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xét</a:t>
            </a:r>
            <a:endParaRPr lang="en-US" sz="3200" dirty="0">
              <a:latin typeface="Times New Roman" panose="02020603050405020304" pitchFamily="18" charset="0"/>
              <a:cs typeface="Times New Roman" panose="02020603050405020304" pitchFamily="18" charset="0"/>
            </a:endParaRPr>
          </a:p>
        </p:txBody>
      </p:sp>
      <p:sp>
        <p:nvSpPr>
          <p:cNvPr id="3" name="Hộp Văn bản 2">
            <a:extLst>
              <a:ext uri="{FF2B5EF4-FFF2-40B4-BE49-F238E27FC236}">
                <a16:creationId xmlns:a16="http://schemas.microsoft.com/office/drawing/2014/main" id="{18653328-82E2-3229-BC45-0E9C0D2C7156}"/>
              </a:ext>
            </a:extLst>
          </p:cNvPr>
          <p:cNvSpPr txBox="1"/>
          <p:nvPr/>
        </p:nvSpPr>
        <p:spPr>
          <a:xfrm>
            <a:off x="125506" y="482461"/>
            <a:ext cx="2376264" cy="6555641"/>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trâu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khao </a:t>
            </a:r>
            <a:r>
              <a:rPr lang="en-US" sz="2800" dirty="0" err="1">
                <a:solidFill>
                  <a:schemeClr val="tx1"/>
                </a:solidFill>
                <a:latin typeface="Times New Roman" panose="02020603050405020304" pitchFamily="18" charset="0"/>
                <a:cs typeface="Times New Roman" panose="02020603050405020304" pitchFamily="18" charset="0"/>
              </a:rPr>
              <a:t>khát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p>
        </p:txBody>
      </p:sp>
      <p:sp>
        <p:nvSpPr>
          <p:cNvPr id="4" name="Hộp Văn bản 3">
            <a:extLst>
              <a:ext uri="{FF2B5EF4-FFF2-40B4-BE49-F238E27FC236}">
                <a16:creationId xmlns:a16="http://schemas.microsoft.com/office/drawing/2014/main" id="{AA3F0A1F-2632-2C15-8D64-E20F85304388}"/>
              </a:ext>
            </a:extLst>
          </p:cNvPr>
          <p:cNvSpPr txBox="1"/>
          <p:nvPr/>
        </p:nvSpPr>
        <p:spPr>
          <a:xfrm>
            <a:off x="6767736" y="450028"/>
            <a:ext cx="2376264" cy="6555641"/>
          </a:xfrm>
          <a:prstGeom prst="rect">
            <a:avLst/>
          </a:prstGeom>
          <a:noFill/>
        </p:spPr>
        <p:txBody>
          <a:bodyPr wrap="square" rtlCol="0">
            <a:spAutoFit/>
          </a:bodyPr>
          <a:lstStyle/>
          <a:p>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xiềng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khóa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xiềng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nay.</a:t>
            </a:r>
            <a:endParaRPr lang="en-US" sz="2800" dirty="0"/>
          </a:p>
        </p:txBody>
      </p:sp>
    </p:spTree>
    <p:extLst>
      <p:ext uri="{BB962C8B-B14F-4D97-AF65-F5344CB8AC3E}">
        <p14:creationId xmlns:p14="http://schemas.microsoft.com/office/powerpoint/2010/main" val="158415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137880" y="107912"/>
            <a:ext cx="4594360" cy="944604"/>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Kính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Tâm</a:t>
            </a:r>
            <a:endParaRPr lang="en-US" sz="32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F7F4C76F-3499-E78D-9A6B-E0F660644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3332" y="1412776"/>
            <a:ext cx="5327140" cy="5157191"/>
          </a:xfrm>
          <a:prstGeom prst="rect">
            <a:avLst/>
          </a:prstGeom>
        </p:spPr>
      </p:pic>
      <p:sp>
        <p:nvSpPr>
          <p:cNvPr id="3" name="Mũi tên: Phải 2">
            <a:extLst>
              <a:ext uri="{FF2B5EF4-FFF2-40B4-BE49-F238E27FC236}">
                <a16:creationId xmlns:a16="http://schemas.microsoft.com/office/drawing/2014/main" id="{2D290D72-1F79-BF58-AFA4-96A39B27FA33}"/>
              </a:ext>
            </a:extLst>
          </p:cNvPr>
          <p:cNvSpPr/>
          <p:nvPr/>
        </p:nvSpPr>
        <p:spPr>
          <a:xfrm>
            <a:off x="323528" y="1412776"/>
            <a:ext cx="2808313" cy="479715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0000"/>
                </a:solidFill>
                <a:latin typeface="Times New Roman" panose="02020603050405020304" pitchFamily="18" charset="0"/>
                <a:cs typeface="Times New Roman" panose="02020603050405020304" pitchFamily="18" charset="0"/>
              </a:rPr>
              <a:t>Thảo luận theo bàn</a:t>
            </a:r>
            <a:endParaRPr lang="en-US" sz="3200">
              <a:solidFill>
                <a:srgbClr val="FF0000"/>
              </a:solidFill>
            </a:endParaRPr>
          </a:p>
        </p:txBody>
      </p:sp>
    </p:spTree>
    <p:extLst>
      <p:ext uri="{BB962C8B-B14F-4D97-AF65-F5344CB8AC3E}">
        <p14:creationId xmlns:p14="http://schemas.microsoft.com/office/powerpoint/2010/main" val="116812594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25576"/>
            <a:ext cx="8856984" cy="4746177"/>
          </a:xfrm>
          <a:prstGeom prst="rect">
            <a:avLst/>
          </a:prstGeom>
        </p:spPr>
      </p:pic>
      <p:sp>
        <p:nvSpPr>
          <p:cNvPr id="2" name="Bong bóng Lời nói: Hình chữ nhật 1">
            <a:extLst>
              <a:ext uri="{FF2B5EF4-FFF2-40B4-BE49-F238E27FC236}">
                <a16:creationId xmlns:a16="http://schemas.microsoft.com/office/drawing/2014/main" id="{D8A7CF4B-1AA5-4F86-39CB-52A56A2A68FB}"/>
              </a:ext>
            </a:extLst>
          </p:cNvPr>
          <p:cNvSpPr/>
          <p:nvPr/>
        </p:nvSpPr>
        <p:spPr>
          <a:xfrm>
            <a:off x="107504" y="0"/>
            <a:ext cx="1800200" cy="472514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 </a:t>
            </a:r>
            <a:r>
              <a:rPr lang="en-US" sz="2800" i="1">
                <a:solidFill>
                  <a:schemeClr val="tx1"/>
                </a:solidFill>
                <a:latin typeface="Times New Roman" panose="02020603050405020304" pitchFamily="18" charset="0"/>
                <a:cs typeface="Times New Roman" panose="02020603050405020304" pitchFamily="18" charset="0"/>
              </a:rPr>
              <a:t>Chỉ ra các ngôn ngữ và hành động của Kính Tâm trong đoạn trích</a:t>
            </a:r>
            <a:endParaRPr lang="en-US" sz="2800">
              <a:solidFill>
                <a:schemeClr val="tx1"/>
              </a:solidFill>
            </a:endParaRPr>
          </a:p>
        </p:txBody>
      </p:sp>
      <p:sp>
        <p:nvSpPr>
          <p:cNvPr id="3" name="Bong bóng Lời nói: Hình chữ nhật 2">
            <a:extLst>
              <a:ext uri="{FF2B5EF4-FFF2-40B4-BE49-F238E27FC236}">
                <a16:creationId xmlns:a16="http://schemas.microsoft.com/office/drawing/2014/main" id="{74113F76-9C7F-32FE-EC2B-933A92B9982E}"/>
              </a:ext>
            </a:extLst>
          </p:cNvPr>
          <p:cNvSpPr/>
          <p:nvPr/>
        </p:nvSpPr>
        <p:spPr>
          <a:xfrm>
            <a:off x="7343800" y="46609"/>
            <a:ext cx="1800200" cy="4725144"/>
          </a:xfrm>
          <a:prstGeom prst="wedgeRect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tx1"/>
                </a:solidFill>
                <a:latin typeface="Times New Roman" panose="02020603050405020304" pitchFamily="18" charset="0"/>
                <a:cs typeface="Times New Roman" panose="02020603050405020304" pitchFamily="18" charset="0"/>
              </a:rPr>
              <a:t>? Qua ngôn ngữ và hành động đó, em có nhận xét gì về nhân vật này?</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4" name="Bong bóng Lời nói: Hình chữ nhật với Góc Tròn 3">
            <a:extLst>
              <a:ext uri="{FF2B5EF4-FFF2-40B4-BE49-F238E27FC236}">
                <a16:creationId xmlns:a16="http://schemas.microsoft.com/office/drawing/2014/main" id="{DD9EDE89-B885-F4B7-B099-EEB2D799F522}"/>
              </a:ext>
            </a:extLst>
          </p:cNvPr>
          <p:cNvSpPr/>
          <p:nvPr/>
        </p:nvSpPr>
        <p:spPr>
          <a:xfrm>
            <a:off x="1007604" y="4799888"/>
            <a:ext cx="6588732" cy="1825599"/>
          </a:xfrm>
          <a:prstGeom prst="wedgeRoundRect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i="1">
                <a:solidFill>
                  <a:schemeClr val="bg1"/>
                </a:solidFill>
                <a:latin typeface="Times New Roman" panose="02020603050405020304" pitchFamily="18" charset="0"/>
                <a:cs typeface="Times New Roman" panose="02020603050405020304" pitchFamily="18" charset="0"/>
              </a:rPr>
              <a:t>?Ứng xử của nhân vật Kính Tâm thể hiện quan niệm gì của tác giả dân gian? Quan niệm đó trong xã hội ngày nay có còn giữ nguyên giá trị?</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557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1475656" y="0"/>
            <a:ext cx="5112568" cy="620688"/>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Ngôn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endParaRPr lang="en-US" sz="2800"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09882857"/>
              </p:ext>
            </p:extLst>
          </p:nvPr>
        </p:nvGraphicFramePr>
        <p:xfrm>
          <a:off x="0" y="764704"/>
          <a:ext cx="9036496" cy="5974080"/>
        </p:xfrm>
        <a:graphic>
          <a:graphicData uri="http://schemas.openxmlformats.org/drawingml/2006/table">
            <a:tbl>
              <a:tblPr firstRow="1" firstCol="1" bandRow="1">
                <a:tableStyleId>{5C22544A-7EE6-4342-B048-85BDC9FD1C3A}</a:tableStyleId>
              </a:tblPr>
              <a:tblGrid>
                <a:gridCol w="1187624">
                  <a:extLst>
                    <a:ext uri="{9D8B030D-6E8A-4147-A177-3AD203B41FA5}">
                      <a16:colId xmlns:a16="http://schemas.microsoft.com/office/drawing/2014/main" val="20000"/>
                    </a:ext>
                  </a:extLst>
                </a:gridCol>
                <a:gridCol w="4835570">
                  <a:extLst>
                    <a:ext uri="{9D8B030D-6E8A-4147-A177-3AD203B41FA5}">
                      <a16:colId xmlns:a16="http://schemas.microsoft.com/office/drawing/2014/main" val="20001"/>
                    </a:ext>
                  </a:extLst>
                </a:gridCol>
                <a:gridCol w="3013302">
                  <a:extLst>
                    <a:ext uri="{9D8B030D-6E8A-4147-A177-3AD203B41FA5}">
                      <a16:colId xmlns:a16="http://schemas.microsoft.com/office/drawing/2014/main" val="20002"/>
                    </a:ext>
                  </a:extLst>
                </a:gridCol>
              </a:tblGrid>
              <a:tr h="183419">
                <a:tc gridSpan="2">
                  <a:txBody>
                    <a:bodyPr/>
                    <a:lstStyle/>
                    <a:p>
                      <a:pPr algn="ctr">
                        <a:lnSpc>
                          <a:spcPct val="100000"/>
                        </a:lnSpc>
                        <a:spcBef>
                          <a:spcPts val="0"/>
                        </a:spcBef>
                        <a:spcAft>
                          <a:spcPts val="0"/>
                        </a:spcAft>
                        <a:tabLst>
                          <a:tab pos="1386840" algn="l"/>
                        </a:tabLst>
                      </a:pPr>
                      <a:r>
                        <a:rPr lang="en-US" sz="2800" dirty="0" err="1">
                          <a:solidFill>
                            <a:srgbClr val="0070C0"/>
                          </a:solidFill>
                          <a:effectLst/>
                          <a:latin typeface="Times New Roman" panose="02020603050405020304" pitchFamily="18" charset="0"/>
                          <a:cs typeface="Times New Roman" panose="02020603050405020304" pitchFamily="18" charset="0"/>
                        </a:rPr>
                        <a:t>Lời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thoại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Kính</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Tâm</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tc>
                  <a:txBody>
                    <a:bodyPr/>
                    <a:lstStyle/>
                    <a:p>
                      <a:pPr algn="ctr">
                        <a:lnSpc>
                          <a:spcPct val="100000"/>
                        </a:lnSpc>
                        <a:spcBef>
                          <a:spcPts val="0"/>
                        </a:spcBef>
                        <a:spcAft>
                          <a:spcPts val="0"/>
                        </a:spcAft>
                        <a:tabLst>
                          <a:tab pos="1386840" algn="l"/>
                        </a:tabLst>
                      </a:pPr>
                      <a:r>
                        <a:rPr lang="en-US" sz="2800" dirty="0">
                          <a:solidFill>
                            <a:srgbClr val="0070C0"/>
                          </a:solidFill>
                          <a:effectLst/>
                          <a:latin typeface="Times New Roman" panose="02020603050405020304" pitchFamily="18" charset="0"/>
                          <a:cs typeface="Times New Roman" panose="02020603050405020304" pitchFamily="18" charset="0"/>
                        </a:rPr>
                        <a:t>Ý </a:t>
                      </a:r>
                      <a:r>
                        <a:rPr lang="en-US" sz="2800" dirty="0" err="1">
                          <a:solidFill>
                            <a:srgbClr val="0070C0"/>
                          </a:solidFill>
                          <a:effectLst/>
                          <a:latin typeface="Times New Roman" panose="02020603050405020304" pitchFamily="18" charset="0"/>
                          <a:cs typeface="Times New Roman" panose="02020603050405020304" pitchFamily="18" charset="0"/>
                        </a:rPr>
                        <a:t>nghĩa</a:t>
                      </a:r>
                      <a:endParaRPr lang="en-US" sz="2800" dirty="0">
                        <a:solidFill>
                          <a:srgbClr val="0070C0"/>
                        </a:solidFill>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400757">
                <a:tc>
                  <a:txBody>
                    <a:bodyPr/>
                    <a:lstStyle/>
                    <a:p>
                      <a:pPr>
                        <a:lnSpc>
                          <a:spcPct val="100000"/>
                        </a:lnSpc>
                        <a:spcBef>
                          <a:spcPts val="0"/>
                        </a:spcBef>
                        <a:spcAft>
                          <a:spcPts val="0"/>
                        </a:spcAft>
                        <a:tabLst>
                          <a:tab pos="1386840" algn="l"/>
                        </a:tabLst>
                      </a:pPr>
                      <a:r>
                        <a:rPr lang="en-US" sz="2800" dirty="0" err="1">
                          <a:solidFill>
                            <a:schemeClr val="tx1"/>
                          </a:solidFill>
                          <a:effectLst/>
                          <a:latin typeface="Times New Roman" panose="02020603050405020304" pitchFamily="18" charset="0"/>
                          <a:cs typeface="Times New Roman" panose="02020603050405020304" pitchFamily="18" charset="0"/>
                        </a:rPr>
                        <a:t>Đối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b="0" dirty="0">
                          <a:effectLst/>
                          <a:latin typeface="Times New Roman" panose="02020603050405020304" pitchFamily="18" charset="0"/>
                          <a:cs typeface="Times New Roman" panose="02020603050405020304" pitchFamily="18" charset="0"/>
                        </a:rPr>
                        <a:t>- A Di </a:t>
                      </a:r>
                      <a:r>
                        <a:rPr lang="en-US" sz="2800" b="0" dirty="0" err="1">
                          <a:effectLst/>
                          <a:latin typeface="Times New Roman" panose="02020603050405020304" pitchFamily="18" charset="0"/>
                          <a:cs typeface="Times New Roman" panose="02020603050405020304" pitchFamily="18" charset="0"/>
                        </a:rPr>
                        <a:t>Đà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Phật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lên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chùa</a:t>
                      </a:r>
                      <a:r>
                        <a:rPr lang="en-US" sz="2800" b="0" dirty="0">
                          <a:effectLst/>
                          <a:latin typeface="Times New Roman" panose="02020603050405020304" pitchFamily="18" charset="0"/>
                          <a:cs typeface="Times New Roman" panose="02020603050405020304" pitchFamily="18" charset="0"/>
                        </a:rPr>
                        <a:t>!</a:t>
                      </a:r>
                    </a:p>
                    <a:p>
                      <a:pPr>
                        <a:lnSpc>
                          <a:spcPct val="100000"/>
                        </a:lnSpc>
                        <a:spcBef>
                          <a:spcPts val="0"/>
                        </a:spcBef>
                        <a:spcAft>
                          <a:spcPts val="0"/>
                        </a:spcAft>
                        <a:tabLst>
                          <a:tab pos="1386840" algn="l"/>
                        </a:tabLst>
                      </a:pPr>
                      <a:r>
                        <a:rPr lang="en-US" sz="2800" b="0" dirty="0">
                          <a:effectLst/>
                          <a:latin typeface="Times New Roman" panose="02020603050405020304" pitchFamily="18" charset="0"/>
                          <a:cs typeface="Times New Roman" panose="02020603050405020304" pitchFamily="18" charset="0"/>
                        </a:rPr>
                        <a:t>- A Di </a:t>
                      </a:r>
                      <a:r>
                        <a:rPr lang="en-US" sz="2800" b="0" dirty="0" err="1">
                          <a:effectLst/>
                          <a:latin typeface="Times New Roman" panose="02020603050405020304" pitchFamily="18" charset="0"/>
                          <a:cs typeface="Times New Roman" panose="02020603050405020304" pitchFamily="18" charset="0"/>
                        </a:rPr>
                        <a:t>Đà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Phật</a:t>
                      </a:r>
                      <a:r>
                        <a:rPr lang="en-US" sz="2800" b="0" dirty="0">
                          <a:effectLst/>
                          <a:latin typeface="Times New Roman" panose="02020603050405020304" pitchFamily="18" charset="0"/>
                          <a:cs typeface="Times New Roman" panose="02020603050405020304" pitchFamily="18" charset="0"/>
                        </a:rPr>
                        <a:t>! … </a:t>
                      </a:r>
                      <a:r>
                        <a:rPr lang="en-US" sz="2800" b="0" dirty="0" err="1">
                          <a:effectLst/>
                          <a:latin typeface="Times New Roman" panose="02020603050405020304" pitchFamily="18" charset="0"/>
                          <a:cs typeface="Times New Roman" panose="02020603050405020304" pitchFamily="18" charset="0"/>
                        </a:rPr>
                        <a:t>Cô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tên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để</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tôi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lòng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sớ</a:t>
                      </a:r>
                      <a:r>
                        <a:rPr lang="en-US" sz="2800" b="0" dirty="0">
                          <a:effectLst/>
                          <a:latin typeface="Times New Roman" panose="02020603050405020304" pitchFamily="18" charset="0"/>
                          <a:cs typeface="Times New Roman" panose="02020603050405020304" pitchFamily="18" charset="0"/>
                        </a:rPr>
                        <a:t>.</a:t>
                      </a:r>
                    </a:p>
                    <a:p>
                      <a:pPr>
                        <a:lnSpc>
                          <a:spcPct val="100000"/>
                        </a:lnSpc>
                        <a:spcBef>
                          <a:spcPts val="0"/>
                        </a:spcBef>
                        <a:spcAft>
                          <a:spcPts val="0"/>
                        </a:spcAft>
                        <a:tabLst>
                          <a:tab pos="1386840" algn="l"/>
                        </a:tabLst>
                      </a:pPr>
                      <a:r>
                        <a:rPr lang="en-US" sz="2800" b="0" dirty="0">
                          <a:effectLst/>
                          <a:latin typeface="Times New Roman" panose="02020603050405020304" pitchFamily="18" charset="0"/>
                          <a:cs typeface="Times New Roman" panose="02020603050405020304" pitchFamily="18" charset="0"/>
                        </a:rPr>
                        <a:t>- A Di </a:t>
                      </a:r>
                      <a:r>
                        <a:rPr lang="en-US" sz="2800" b="0" dirty="0" err="1">
                          <a:effectLst/>
                          <a:latin typeface="Times New Roman" panose="02020603050405020304" pitchFamily="18" charset="0"/>
                          <a:cs typeface="Times New Roman" panose="02020603050405020304" pitchFamily="18" charset="0"/>
                        </a:rPr>
                        <a:t>Đà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Phật</a:t>
                      </a:r>
                      <a:r>
                        <a:rPr lang="en-US" sz="2800" b="0" dirty="0">
                          <a:effectLst/>
                          <a:latin typeface="Times New Roman" panose="02020603050405020304" pitchFamily="18" charset="0"/>
                          <a:cs typeface="Times New Roman" panose="02020603050405020304" pitchFamily="18" charset="0"/>
                        </a:rPr>
                        <a:t>! … </a:t>
                      </a:r>
                      <a:r>
                        <a:rPr lang="en-US" sz="2800" b="0" dirty="0" err="1">
                          <a:effectLst/>
                          <a:latin typeface="Times New Roman" panose="02020603050405020304" pitchFamily="18" charset="0"/>
                          <a:cs typeface="Times New Roman" panose="02020603050405020304" pitchFamily="18" charset="0"/>
                        </a:rPr>
                        <a:t>Tôi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đã</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đèn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nhang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xong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vào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lễ</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Phật</a:t>
                      </a:r>
                      <a:r>
                        <a:rPr lang="en-US" sz="2800" b="0" dirty="0">
                          <a:effectLst/>
                          <a:latin typeface="Times New Roman" panose="02020603050405020304" pitchFamily="18" charset="0"/>
                          <a:cs typeface="Times New Roman" panose="02020603050405020304" pitchFamily="18" charset="0"/>
                        </a:rPr>
                        <a:t>.</a:t>
                      </a:r>
                    </a:p>
                    <a:p>
                      <a:pPr>
                        <a:lnSpc>
                          <a:spcPct val="100000"/>
                        </a:lnSpc>
                        <a:spcBef>
                          <a:spcPts val="0"/>
                        </a:spcBef>
                        <a:spcAft>
                          <a:spcPts val="0"/>
                        </a:spcAft>
                        <a:tabLst>
                          <a:tab pos="1386840" algn="l"/>
                        </a:tabLs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Cô</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buông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ra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để</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tôi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quét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chùa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kẻo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sư</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cụ</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người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quở</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chết</a:t>
                      </a:r>
                      <a:r>
                        <a:rPr lang="en-US" sz="2800" b="0" dirty="0">
                          <a:effectLst/>
                          <a:latin typeface="Times New Roman" panose="02020603050405020304" pitchFamily="18" charset="0"/>
                          <a:cs typeface="Times New Roman" panose="02020603050405020304" pitchFamily="18" charset="0"/>
                        </a:rPr>
                        <a:t>!</a:t>
                      </a: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b="0" dirty="0" err="1">
                          <a:effectLst/>
                          <a:latin typeface="Times New Roman" panose="02020603050405020304" pitchFamily="18" charset="0"/>
                          <a:cs typeface="Times New Roman" panose="02020603050405020304" pitchFamily="18" charset="0"/>
                        </a:rPr>
                        <a:t>Ngôn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ngữ</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luôn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đúng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mực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giữ</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khoảng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cách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tìm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cách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từ</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tình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cảm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của</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Thị</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Mầu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lúc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nào</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cũng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tụng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kinh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Niệm</a:t>
                      </a:r>
                      <a:r>
                        <a:rPr lang="en-US" sz="2800" b="0" dirty="0">
                          <a:effectLst/>
                          <a:latin typeface="Times New Roman" panose="02020603050405020304" pitchFamily="18" charset="0"/>
                          <a:cs typeface="Times New Roman" panose="02020603050405020304" pitchFamily="18" charset="0"/>
                        </a:rPr>
                        <a:t> Nam </a:t>
                      </a:r>
                      <a:r>
                        <a:rPr lang="en-US" sz="2800" b="0" dirty="0" err="1">
                          <a:effectLst/>
                          <a:latin typeface="Times New Roman" panose="02020603050405020304" pitchFamily="18" charset="0"/>
                          <a:cs typeface="Times New Roman" panose="02020603050405020304" pitchFamily="18" charset="0"/>
                        </a:rPr>
                        <a:t>mô</a:t>
                      </a:r>
                      <a:r>
                        <a:rPr lang="en-US" sz="2800" b="0" dirty="0">
                          <a:effectLst/>
                          <a:latin typeface="Times New Roman" panose="02020603050405020304" pitchFamily="18" charset="0"/>
                          <a:cs typeface="Times New Roman" panose="02020603050405020304" pitchFamily="18" charset="0"/>
                        </a:rPr>
                        <a:t> A Di </a:t>
                      </a:r>
                      <a:r>
                        <a:rPr lang="en-US" sz="2800" b="0" dirty="0" err="1">
                          <a:effectLst/>
                          <a:latin typeface="Times New Roman" panose="02020603050405020304" pitchFamily="18" charset="0"/>
                          <a:cs typeface="Times New Roman" panose="02020603050405020304" pitchFamily="18" charset="0"/>
                        </a:rPr>
                        <a:t>Đà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Phật</a:t>
                      </a:r>
                      <a:r>
                        <a:rPr lang="en-US" sz="2800" b="0" dirty="0">
                          <a:effectLst/>
                          <a:latin typeface="Times New Roman" panose="02020603050405020304" pitchFamily="18" charset="0"/>
                          <a:cs typeface="Times New Roman" panose="02020603050405020304" pitchFamily="18" charset="0"/>
                        </a:rPr>
                        <a:t>!”</a:t>
                      </a:r>
                      <a:br>
                        <a:rPr lang="en-US" sz="2800" b="0" dirty="0">
                          <a:effectLst/>
                          <a:latin typeface="Times New Roman" panose="02020603050405020304" pitchFamily="18" charset="0"/>
                          <a:cs typeface="Times New Roman" panose="02020603050405020304" pitchFamily="18" charset="0"/>
                        </a:rPr>
                      </a:br>
                      <a:endParaRPr lang="en-US" sz="2800" b="0" dirty="0">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2048">
                <a:tc>
                  <a:txBody>
                    <a:bodyPr/>
                    <a:lstStyle/>
                    <a:p>
                      <a:pPr>
                        <a:lnSpc>
                          <a:spcPct val="100000"/>
                        </a:lnSpc>
                        <a:spcBef>
                          <a:spcPts val="0"/>
                        </a:spcBef>
                        <a:spcAft>
                          <a:spcPts val="0"/>
                        </a:spcAft>
                        <a:tabLst>
                          <a:tab pos="1386840" algn="l"/>
                        </a:tabLst>
                      </a:pPr>
                      <a:r>
                        <a:rPr lang="en-US" sz="2800" dirty="0" err="1">
                          <a:solidFill>
                            <a:schemeClr val="tx1"/>
                          </a:solidFill>
                          <a:effectLst/>
                          <a:latin typeface="Times New Roman" panose="02020603050405020304" pitchFamily="18" charset="0"/>
                          <a:cs typeface="Times New Roman" panose="02020603050405020304" pitchFamily="18" charset="0"/>
                        </a:rPr>
                        <a:t>Độc</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thoại</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Ngẫm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oan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nhiều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phen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muốn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khóc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Thấy</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nhân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duyên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nghĩ</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nực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cười</a:t>
                      </a:r>
                      <a:r>
                        <a:rPr lang="en-US" sz="2800" b="0" dirty="0">
                          <a:effectLst/>
                          <a:latin typeface="Times New Roman" panose="02020603050405020304" pitchFamily="18" charset="0"/>
                          <a:cs typeface="Times New Roman" panose="02020603050405020304" pitchFamily="18" charset="0"/>
                        </a:rPr>
                        <a:t>. … </a:t>
                      </a:r>
                      <a:r>
                        <a:rPr lang="en-US" sz="2800" b="0" dirty="0" err="1">
                          <a:effectLst/>
                          <a:latin typeface="Times New Roman" panose="02020603050405020304" pitchFamily="18" charset="0"/>
                          <a:cs typeface="Times New Roman" panose="02020603050405020304" pitchFamily="18" charset="0"/>
                        </a:rPr>
                        <a:t>Chứ</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có</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biết</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đâu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mình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cũng</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chỉ</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là</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0"/>
                        </a:spcBef>
                        <a:spcAft>
                          <a:spcPts val="0"/>
                        </a:spcAft>
                        <a:tabLst>
                          <a:tab pos="1386840" algn="l"/>
                        </a:tabLst>
                      </a:pPr>
                      <a:r>
                        <a:rPr lang="en-US" sz="2800" b="0" dirty="0" err="1">
                          <a:effectLst/>
                          <a:latin typeface="Times New Roman" panose="02020603050405020304" pitchFamily="18" charset="0"/>
                          <a:cs typeface="Times New Roman" panose="02020603050405020304" pitchFamily="18" charset="0"/>
                        </a:rPr>
                        <a:t>Ngậm</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ngùi</a:t>
                      </a:r>
                      <a:r>
                        <a:rPr lang="en-US" sz="2800" b="0" dirty="0">
                          <a:effectLst/>
                          <a:latin typeface="Times New Roman" panose="02020603050405020304" pitchFamily="18" charset="0"/>
                          <a:cs typeface="Times New Roman" panose="02020603050405020304" pitchFamily="18" charset="0"/>
                        </a:rPr>
                        <a:t>, than </a:t>
                      </a:r>
                      <a:r>
                        <a:rPr lang="en-US" sz="2800" b="0" dirty="0" err="1">
                          <a:effectLst/>
                          <a:latin typeface="Times New Roman" panose="02020603050405020304" pitchFamily="18" charset="0"/>
                          <a:cs typeface="Times New Roman" panose="02020603050405020304" pitchFamily="18" charset="0"/>
                        </a:rPr>
                        <a:t>trước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cảnh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oan</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trái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khi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giả</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trai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đi</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tu</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mà</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gặp</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cảnh</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nực</a:t>
                      </a:r>
                      <a:r>
                        <a:rPr lang="en-US" sz="2800" b="0" dirty="0">
                          <a:effectLst/>
                          <a:latin typeface="Times New Roman" panose="02020603050405020304" pitchFamily="18" charset="0"/>
                          <a:cs typeface="Times New Roman" panose="02020603050405020304" pitchFamily="18" charset="0"/>
                        </a:rPr>
                        <a:t> </a:t>
                      </a:r>
                      <a:r>
                        <a:rPr lang="en-US" sz="2800" b="0" dirty="0" err="1">
                          <a:effectLst/>
                          <a:latin typeface="Times New Roman" panose="02020603050405020304" pitchFamily="18" charset="0"/>
                          <a:cs typeface="Times New Roman" panose="02020603050405020304" pitchFamily="18" charset="0"/>
                        </a:rPr>
                        <a:t>cười</a:t>
                      </a:r>
                      <a:r>
                        <a:rPr lang="en-US" sz="2800" b="0" dirty="0">
                          <a:effectLst/>
                          <a:latin typeface="Times New Roman" panose="02020603050405020304" pitchFamily="18" charset="0"/>
                          <a:cs typeface="Times New Roman" panose="02020603050405020304" pitchFamily="18" charset="0"/>
                        </a:rPr>
                        <a:t>.</a:t>
                      </a:r>
                      <a:endParaRPr lang="en-US" sz="2800" b="0" dirty="0">
                        <a:effectLst/>
                        <a:latin typeface="Times New Roman" panose="02020603050405020304" pitchFamily="18" charset="0"/>
                        <a:ea typeface="Times New Roman"/>
                        <a:cs typeface="Times New Roman" panose="02020603050405020304" pitchFamily="18" charset="0"/>
                      </a:endParaRPr>
                    </a:p>
                  </a:txBody>
                  <a:tcPr marL="55210" marR="552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8900347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p:cNvSpPr/>
          <p:nvPr/>
        </p:nvSpPr>
        <p:spPr>
          <a:xfrm>
            <a:off x="1403648" y="116632"/>
            <a:ext cx="5832648" cy="648072"/>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latin typeface="Times New Roman" panose="02020603050405020304" pitchFamily="18" charset="0"/>
                <a:cs typeface="Times New Roman" panose="02020603050405020304" pitchFamily="18" charset="0"/>
              </a:rPr>
              <a: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endParaRPr lang="en-US" sz="2800" dirty="0">
              <a:latin typeface="Times New Roman" panose="02020603050405020304" pitchFamily="18" charset="0"/>
              <a:cs typeface="Times New Roman" panose="02020603050405020304" pitchFamily="18" charset="0"/>
            </a:endParaRPr>
          </a:p>
        </p:txBody>
      </p:sp>
      <p:sp>
        <p:nvSpPr>
          <p:cNvPr id="2" name="Plaque 1">
            <a:extLst>
              <a:ext uri="{FF2B5EF4-FFF2-40B4-BE49-F238E27FC236}">
                <a16:creationId xmlns:a16="http://schemas.microsoft.com/office/drawing/2014/main" id="{4AAB0F0A-8AF9-33A9-422D-C2F95A745FB5}"/>
              </a:ext>
            </a:extLst>
          </p:cNvPr>
          <p:cNvSpPr/>
          <p:nvPr/>
        </p:nvSpPr>
        <p:spPr>
          <a:xfrm>
            <a:off x="105341" y="1556792"/>
            <a:ext cx="2088232" cy="4104456"/>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niệm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gõ</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mõ</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 name="Plaque 2">
            <a:extLst>
              <a:ext uri="{FF2B5EF4-FFF2-40B4-BE49-F238E27FC236}">
                <a16:creationId xmlns:a16="http://schemas.microsoft.com/office/drawing/2014/main" id="{D8508148-0DB5-DDF2-11DA-F90CB4F1C8BB}"/>
              </a:ext>
            </a:extLst>
          </p:cNvPr>
          <p:cNvSpPr/>
          <p:nvPr/>
        </p:nvSpPr>
        <p:spPr>
          <a:xfrm>
            <a:off x="6948264" y="1556792"/>
            <a:ext cx="1922714" cy="3997966"/>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 Tìm cách bỏ chạy để lẩn tránh Thị Mầu.</a:t>
            </a:r>
            <a:endParaRPr lang="en-US" sz="2800">
              <a:solidFill>
                <a:schemeClr val="tx1"/>
              </a:solidFill>
            </a:endParaRPr>
          </a:p>
        </p:txBody>
      </p:sp>
      <p:pic>
        <p:nvPicPr>
          <p:cNvPr id="9" name="Picture 8">
            <a:extLst>
              <a:ext uri="{FF2B5EF4-FFF2-40B4-BE49-F238E27FC236}">
                <a16:creationId xmlns:a16="http://schemas.microsoft.com/office/drawing/2014/main" id="{5DAA9F36-8A5F-38AD-2895-A3EC2AA0C3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768" y="1340768"/>
            <a:ext cx="4248472" cy="5112568"/>
          </a:xfrm>
          <a:prstGeom prst="rect">
            <a:avLst/>
          </a:prstGeom>
        </p:spPr>
      </p:pic>
    </p:spTree>
    <p:extLst>
      <p:ext uri="{BB962C8B-B14F-4D97-AF65-F5344CB8AC3E}">
        <p14:creationId xmlns:p14="http://schemas.microsoft.com/office/powerpoint/2010/main" val="106276732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C2575A3-4EA7-1A91-9F86-57FAB6622BCD}"/>
              </a:ext>
            </a:extLst>
          </p:cNvPr>
          <p:cNvSpPr/>
          <p:nvPr/>
        </p:nvSpPr>
        <p:spPr>
          <a:xfrm>
            <a:off x="2771800" y="50739"/>
            <a:ext cx="2664296" cy="864096"/>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sym typeface="Wingdings"/>
              </a:rPr>
              <a:t></a:t>
            </a: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xét</a:t>
            </a:r>
            <a:r>
              <a:rPr lang="en-US" sz="2800" dirty="0">
                <a:solidFill>
                  <a:schemeClr val="bg1"/>
                </a:solidFill>
                <a:latin typeface="Times New Roman" panose="02020603050405020304" pitchFamily="18" charset="0"/>
                <a:cs typeface="Times New Roman" panose="02020603050405020304" pitchFamily="18" charset="0"/>
              </a:rPr>
              <a:t> </a:t>
            </a:r>
          </a:p>
        </p:txBody>
      </p:sp>
      <p:pic>
        <p:nvPicPr>
          <p:cNvPr id="11" name="Picture 10">
            <a:extLst>
              <a:ext uri="{FF2B5EF4-FFF2-40B4-BE49-F238E27FC236}">
                <a16:creationId xmlns:a16="http://schemas.microsoft.com/office/drawing/2014/main" id="{B23F4EC3-03E2-1B68-AF30-6C2C09B7A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26" y="1268760"/>
            <a:ext cx="9037374" cy="5617376"/>
          </a:xfrm>
          <a:prstGeom prst="rect">
            <a:avLst/>
          </a:prstGeom>
        </p:spPr>
      </p:pic>
      <p:sp>
        <p:nvSpPr>
          <p:cNvPr id="2" name="Hình chữ nhật: Góc Tròn 1">
            <a:extLst>
              <a:ext uri="{FF2B5EF4-FFF2-40B4-BE49-F238E27FC236}">
                <a16:creationId xmlns:a16="http://schemas.microsoft.com/office/drawing/2014/main" id="{6DB29298-6A52-7442-AC64-BFA7BD54014E}"/>
              </a:ext>
            </a:extLst>
          </p:cNvPr>
          <p:cNvSpPr/>
          <p:nvPr/>
        </p:nvSpPr>
        <p:spPr>
          <a:xfrm>
            <a:off x="4932040" y="1282828"/>
            <a:ext cx="4105334" cy="561737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 Nhân vật Thị Kính được tác giả dân gian xây dựng là nhân vật nữ chính với lời nói và hành động thể hiện sự đoan trang, đúng mực và có phần cam chịu, bị động. </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934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3">
            <a:extLst>
              <a:ext uri="{FF2B5EF4-FFF2-40B4-BE49-F238E27FC236}">
                <a16:creationId xmlns:a16="http://schemas.microsoft.com/office/drawing/2014/main" id="{8273C405-F7E9-422A-1810-3D625C4CDCC4}"/>
              </a:ext>
            </a:extLst>
          </p:cNvPr>
          <p:cNvSpPr/>
          <p:nvPr/>
        </p:nvSpPr>
        <p:spPr>
          <a:xfrm>
            <a:off x="2771800" y="50739"/>
            <a:ext cx="2664296" cy="864096"/>
          </a:xfrm>
          <a:prstGeom prst="flowChartDocumen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latin typeface="Times New Roman" panose="02020603050405020304" pitchFamily="18" charset="0"/>
                <a:cs typeface="Times New Roman" panose="02020603050405020304" pitchFamily="18" charset="0"/>
                <a:sym typeface="Wingdings"/>
              </a:rPr>
              <a:t></a:t>
            </a:r>
            <a:r>
              <a:rPr lang="en-US" sz="2800" b="1" dirty="0" err="1">
                <a:solidFill>
                  <a:schemeClr val="bg1"/>
                </a:solidFill>
                <a:latin typeface="Times New Roman" panose="02020603050405020304" pitchFamily="18" charset="0"/>
                <a:cs typeface="Times New Roman" panose="02020603050405020304" pitchFamily="18" charset="0"/>
              </a:rPr>
              <a:t>Nhận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xét</a:t>
            </a:r>
            <a:r>
              <a:rPr lang="en-US" sz="2800" dirty="0">
                <a:solidFill>
                  <a:schemeClr val="bg1"/>
                </a:solidFill>
                <a:latin typeface="Times New Roman" panose="02020603050405020304" pitchFamily="18" charset="0"/>
                <a:cs typeface="Times New Roman" panose="02020603050405020304" pitchFamily="18" charset="0"/>
              </a:rPr>
              <a:t> </a:t>
            </a:r>
          </a:p>
        </p:txBody>
      </p:sp>
      <p:sp>
        <p:nvSpPr>
          <p:cNvPr id="3" name="Hộp Văn bản 2">
            <a:extLst>
              <a:ext uri="{FF2B5EF4-FFF2-40B4-BE49-F238E27FC236}">
                <a16:creationId xmlns:a16="http://schemas.microsoft.com/office/drawing/2014/main" id="{E7F2EEE5-974A-1286-E910-8FAFD9EB75E8}"/>
              </a:ext>
            </a:extLst>
          </p:cNvPr>
          <p:cNvSpPr txBox="1"/>
          <p:nvPr/>
        </p:nvSpPr>
        <p:spPr>
          <a:xfrm>
            <a:off x="395536" y="1340768"/>
            <a:ext cx="8280920" cy="2677656"/>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xét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rõ</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bao dung, </a:t>
            </a:r>
            <a:r>
              <a:rPr lang="en-US" sz="2800" dirty="0" err="1">
                <a:solidFill>
                  <a:schemeClr val="tx1"/>
                </a:solidFill>
                <a:latin typeface="Times New Roman" panose="02020603050405020304" pitchFamily="18" charset="0"/>
                <a:cs typeface="Times New Roman" panose="02020603050405020304" pitchFamily="18" charset="0"/>
              </a:rPr>
              <a:t>mực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 name="Hộp Văn bản 3">
            <a:extLst>
              <a:ext uri="{FF2B5EF4-FFF2-40B4-BE49-F238E27FC236}">
                <a16:creationId xmlns:a16="http://schemas.microsoft.com/office/drawing/2014/main" id="{05E7F6F4-217F-8175-82E0-77C32559B148}"/>
              </a:ext>
            </a:extLst>
          </p:cNvPr>
          <p:cNvSpPr txBox="1"/>
          <p:nvPr/>
        </p:nvSpPr>
        <p:spPr>
          <a:xfrm>
            <a:off x="431540" y="4293096"/>
            <a:ext cx="8280920" cy="1384995"/>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niềm</a:t>
            </a:r>
            <a:r>
              <a:rPr lang="en-US" sz="2800" dirty="0" smtClean="0">
                <a:solidFill>
                  <a:schemeClr val="tx1"/>
                </a:solidFill>
                <a:latin typeface="Times New Roman" panose="02020603050405020304" pitchFamily="18" charset="0"/>
                <a:cs typeface="Times New Roman" panose="02020603050405020304" pitchFamily="18" charset="0"/>
              </a:rPr>
              <a:t>. </a:t>
            </a:r>
            <a:endParaRPr lang="vi-VN"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24034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051720" y="55393"/>
            <a:ext cx="4032448" cy="792088"/>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3. Ý </a:t>
            </a:r>
            <a:r>
              <a:rPr lang="en-US" sz="3200" b="1" dirty="0" err="1">
                <a:solidFill>
                  <a:srgbClr val="0070C0"/>
                </a:solidFill>
                <a:latin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Oval Callout 4"/>
          <p:cNvSpPr/>
          <p:nvPr/>
        </p:nvSpPr>
        <p:spPr>
          <a:xfrm>
            <a:off x="323528" y="1307911"/>
            <a:ext cx="4284476" cy="4176464"/>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i="1" dirty="0">
                <a:solidFill>
                  <a:schemeClr val="tx1"/>
                </a:solidFill>
                <a:latin typeface="Times New Roman" panose="02020603050405020304" pitchFamily="18" charset="0"/>
                <a:cs typeface="Times New Roman" panose="02020603050405020304" pitchFamily="18" charset="0"/>
              </a:rPr>
              <a:t> </a:t>
            </a:r>
            <a:r>
              <a:rPr lang="en-US" sz="2800" b="1"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vật</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6" name="Oval Callout 5"/>
          <p:cNvSpPr/>
          <p:nvPr/>
        </p:nvSpPr>
        <p:spPr>
          <a:xfrm>
            <a:off x="4932040" y="1340768"/>
            <a:ext cx="3888432" cy="4176464"/>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ý </a:t>
            </a:r>
            <a:r>
              <a:rPr lang="en-US" sz="2800" dirty="0" err="1">
                <a:solidFill>
                  <a:schemeClr val="tx1"/>
                </a:solidFill>
                <a:latin typeface="Times New Roman" panose="02020603050405020304" pitchFamily="18" charset="0"/>
                <a:cs typeface="Times New Roman" panose="02020603050405020304" pitchFamily="18" charset="0"/>
              </a:rPr>
              <a:t>nghĩa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tưởng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đoạn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trích</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91575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grpId="1"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F9FD4AC8-24F1-F945-0926-8E8377BD7DC0}"/>
              </a:ext>
            </a:extLst>
          </p:cNvPr>
          <p:cNvSpPr/>
          <p:nvPr/>
        </p:nvSpPr>
        <p:spPr>
          <a:xfrm>
            <a:off x="2479846" y="116632"/>
            <a:ext cx="3600400" cy="576064"/>
          </a:xfrm>
          <a:prstGeom prst="plaqu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3. Ý </a:t>
            </a:r>
            <a:r>
              <a:rPr lang="en-US" sz="3200" b="1" dirty="0" err="1">
                <a:solidFill>
                  <a:srgbClr val="0070C0"/>
                </a:solidFill>
                <a:latin typeface="Times New Roman" panose="02020603050405020304" pitchFamily="18" charset="0"/>
                <a:cs typeface="Times New Roman" panose="02020603050405020304" pitchFamily="18" charset="0"/>
              </a:rPr>
              <a:t>nghĩa</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văn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bản</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Flowchart: Terminator 4">
            <a:extLst>
              <a:ext uri="{FF2B5EF4-FFF2-40B4-BE49-F238E27FC236}">
                <a16:creationId xmlns:a16="http://schemas.microsoft.com/office/drawing/2014/main" id="{0D994177-F309-86D5-0404-A7225E12115E}"/>
              </a:ext>
            </a:extLst>
          </p:cNvPr>
          <p:cNvSpPr/>
          <p:nvPr/>
        </p:nvSpPr>
        <p:spPr>
          <a:xfrm>
            <a:off x="251520" y="836712"/>
            <a:ext cx="8640960" cy="1008112"/>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Đoạn trích “Thị Mầu lên chùa” thể hiện tinh thần nhân đạo sâu sắc:</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Hộp Văn bản 1">
            <a:extLst>
              <a:ext uri="{FF2B5EF4-FFF2-40B4-BE49-F238E27FC236}">
                <a16:creationId xmlns:a16="http://schemas.microsoft.com/office/drawing/2014/main" id="{2DAF5D29-F2F1-095A-97EB-5C09CC933060}"/>
              </a:ext>
            </a:extLst>
          </p:cNvPr>
          <p:cNvSpPr txBox="1"/>
          <p:nvPr/>
        </p:nvSpPr>
        <p:spPr>
          <a:xfrm>
            <a:off x="251520" y="1988840"/>
            <a:ext cx="8496944" cy="3108543"/>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yêu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vượt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chèo</a:t>
            </a:r>
            <a:r>
              <a:rPr lang="en-US" sz="2800" dirty="0">
                <a:solidFill>
                  <a:schemeClr val="tx1"/>
                </a:solidFill>
                <a:latin typeface="Times New Roman" panose="02020603050405020304" pitchFamily="18" charset="0"/>
                <a:cs typeface="Times New Roman" panose="02020603050405020304" pitchFamily="18" charset="0"/>
              </a:rPr>
              <a:t> </a:t>
            </a:r>
            <a:r>
              <a:rPr lang="en-US" sz="2800" i="1" dirty="0">
                <a:solidFill>
                  <a:schemeClr val="tx1"/>
                </a:solidFill>
                <a:latin typeface="Times New Roman" panose="02020603050405020304" pitchFamily="18" charset="0"/>
                <a:cs typeface="Times New Roman" panose="02020603050405020304" pitchFamily="18" charset="0"/>
              </a:rPr>
              <a:t>Quan </a:t>
            </a:r>
            <a:r>
              <a:rPr lang="en-US" sz="2800" i="1" dirty="0" err="1">
                <a:solidFill>
                  <a:schemeClr val="tx1"/>
                </a:solidFill>
                <a:latin typeface="Times New Roman" panose="02020603050405020304" pitchFamily="18" charset="0"/>
                <a:cs typeface="Times New Roman" panose="02020603050405020304" pitchFamily="18" charset="0"/>
              </a:rPr>
              <a:t>Âm</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Thị</a:t>
            </a:r>
            <a:r>
              <a:rPr lang="en-US" sz="2800" i="1" dirty="0">
                <a:solidFill>
                  <a:schemeClr val="tx1"/>
                </a:solidFill>
                <a:latin typeface="Times New Roman" panose="02020603050405020304" pitchFamily="18" charset="0"/>
                <a:cs typeface="Times New Roman" panose="02020603050405020304" pitchFamily="18" charset="0"/>
              </a:rPr>
              <a:t> </a:t>
            </a:r>
            <a:r>
              <a:rPr lang="en-US" sz="2800" i="1"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nhưng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vẫn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thoáng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xót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phận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kiến</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3" name="Hộp Văn bản 2">
            <a:extLst>
              <a:ext uri="{FF2B5EF4-FFF2-40B4-BE49-F238E27FC236}">
                <a16:creationId xmlns:a16="http://schemas.microsoft.com/office/drawing/2014/main" id="{7419B3BE-20C4-0E8F-E81E-73B4F84EF091}"/>
              </a:ext>
            </a:extLst>
          </p:cNvPr>
          <p:cNvSpPr txBox="1"/>
          <p:nvPr/>
        </p:nvSpPr>
        <p:spPr>
          <a:xfrm>
            <a:off x="253161" y="5258163"/>
            <a:ext cx="8496944" cy="954107"/>
          </a:xfrm>
          <a:prstGeom prst="rect">
            <a:avLst/>
          </a:prstGeom>
          <a:noFill/>
        </p:spPr>
        <p:txBody>
          <a:bodyPr wrap="square" rtlCol="0">
            <a:spAutoFit/>
          </a:bodyPr>
          <a:lstStyle/>
          <a:p>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ca </a:t>
            </a:r>
            <a:r>
              <a:rPr lang="en-US" sz="2800" dirty="0" err="1">
                <a:solidFill>
                  <a:schemeClr val="tx1"/>
                </a:solidFill>
                <a:latin typeface="Times New Roman" panose="02020603050405020304" pitchFamily="18" charset="0"/>
                <a:cs typeface="Times New Roman" panose="02020603050405020304" pitchFamily="18" charset="0"/>
              </a:rPr>
              <a:t>ngợi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nữ</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2367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94408336"/>
              </p:ext>
            </p:extLst>
          </p:nvPr>
        </p:nvGraphicFramePr>
        <p:xfrm>
          <a:off x="179512" y="116632"/>
          <a:ext cx="8856984" cy="6251448"/>
        </p:xfrm>
        <a:graphic>
          <a:graphicData uri="http://schemas.openxmlformats.org/drawingml/2006/table">
            <a:tbl>
              <a:tblPr firstRow="1" firstCol="1" bandRow="1" bandCol="1">
                <a:tableStyleId>{5C22544A-7EE6-4342-B048-85BDC9FD1C3A}</a:tableStyleId>
              </a:tblPr>
              <a:tblGrid>
                <a:gridCol w="6120680">
                  <a:extLst>
                    <a:ext uri="{9D8B030D-6E8A-4147-A177-3AD203B41FA5}">
                      <a16:colId xmlns:a16="http://schemas.microsoft.com/office/drawing/2014/main" val="20000"/>
                    </a:ext>
                  </a:extLst>
                </a:gridCol>
                <a:gridCol w="2736304">
                  <a:extLst>
                    <a:ext uri="{9D8B030D-6E8A-4147-A177-3AD203B41FA5}">
                      <a16:colId xmlns:a16="http://schemas.microsoft.com/office/drawing/2014/main" val="20001"/>
                    </a:ext>
                  </a:extLst>
                </a:gridCol>
              </a:tblGrid>
              <a:tr h="0">
                <a:tc gridSpan="2">
                  <a:txBody>
                    <a:bodyPr/>
                    <a:lstStyle/>
                    <a:p>
                      <a:pPr algn="ctr">
                        <a:lnSpc>
                          <a:spcPct val="100000"/>
                        </a:lnSpc>
                        <a:spcBef>
                          <a:spcPts val="0"/>
                        </a:spcBef>
                        <a:spcAft>
                          <a:spcPts val="0"/>
                        </a:spcAft>
                      </a:pPr>
                      <a:r>
                        <a:rPr lang="pt-BR" sz="2800" dirty="0">
                          <a:solidFill>
                            <a:srgbClr val="0070C0"/>
                          </a:solidFill>
                          <a:effectLst/>
                          <a:latin typeface="Times New Roman" panose="02020603050405020304" pitchFamily="18" charset="0"/>
                          <a:cs typeface="Times New Roman" panose="02020603050405020304" pitchFamily="18" charset="0"/>
                        </a:rPr>
                        <a:t>Phiếu học tập 02</a:t>
                      </a:r>
                      <a:r>
                        <a:rPr lang="en-US" sz="2800" dirty="0">
                          <a:solidFill>
                            <a:srgbClr val="0070C0"/>
                          </a:solidFill>
                          <a:effectLst/>
                          <a:latin typeface="Times New Roman" panose="02020603050405020304" pitchFamily="18" charset="0"/>
                          <a:cs typeface="Times New Roman" panose="02020603050405020304" pitchFamily="18" charset="0"/>
                        </a:rPr>
                        <a:t>: </a:t>
                      </a:r>
                    </a:p>
                    <a:p>
                      <a:pPr algn="just">
                        <a:lnSpc>
                          <a:spcPct val="100000"/>
                        </a:lnSpc>
                        <a:spcBef>
                          <a:spcPts val="0"/>
                        </a:spcBef>
                        <a:spcAft>
                          <a:spcPts val="0"/>
                        </a:spcAft>
                      </a:pPr>
                      <a:r>
                        <a:rPr lang="en-US" sz="2800" dirty="0" err="1">
                          <a:solidFill>
                            <a:srgbClr val="0070C0"/>
                          </a:solidFill>
                          <a:effectLst/>
                          <a:latin typeface="Times New Roman" panose="02020603050405020304" pitchFamily="18" charset="0"/>
                          <a:cs typeface="Times New Roman" panose="02020603050405020304" pitchFamily="18" charset="0"/>
                        </a:rPr>
                        <a:t>Tìm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hiểu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khái</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quát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văn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bản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Thị</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Mầu</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lên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chùa</a:t>
                      </a:r>
                      <a:r>
                        <a:rPr lang="en-US" sz="2800" dirty="0">
                          <a:solidFill>
                            <a:srgbClr val="0070C0"/>
                          </a:solidFill>
                          <a:effectLst/>
                          <a:latin typeface="Times New Roman" panose="02020603050405020304" pitchFamily="18" charset="0"/>
                          <a:cs typeface="Times New Roman" panose="02020603050405020304" pitchFamily="18"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ctr">
                        <a:lnSpc>
                          <a:spcPct val="115000"/>
                        </a:lnSpc>
                        <a:spcBef>
                          <a:spcPts val="600"/>
                        </a:spcBef>
                        <a:spcAft>
                          <a:spcPts val="600"/>
                        </a:spcAft>
                      </a:pPr>
                      <a:r>
                        <a:rPr lang="en-US" sz="2800" dirty="0" err="1">
                          <a:solidFill>
                            <a:schemeClr val="tx1"/>
                          </a:solidFill>
                          <a:effectLst/>
                          <a:latin typeface="Times New Roman" panose="02020603050405020304" pitchFamily="18" charset="0"/>
                          <a:cs typeface="Times New Roman" panose="02020603050405020304" pitchFamily="18" charset="0"/>
                        </a:rPr>
                        <a:t>Câu</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hỏi</a:t>
                      </a:r>
                      <a:r>
                        <a:rPr lang="en-US" sz="2800" dirty="0">
                          <a:solidFill>
                            <a:schemeClr val="tx1"/>
                          </a:solidFill>
                          <a:effectLst/>
                          <a:latin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cs typeface="Times New Roman" panose="02020603050405020304" pitchFamily="18" charset="0"/>
                        </a:rPr>
                        <a:t>tìm</a:t>
                      </a:r>
                      <a:r>
                        <a:rPr lang="en-US" sz="2800" dirty="0">
                          <a:solidFill>
                            <a:schemeClr val="tx1"/>
                          </a:solidFill>
                          <a:effectLst/>
                          <a:latin typeface="Times New Roman" panose="02020603050405020304" pitchFamily="18" charset="0"/>
                          <a:cs typeface="Times New Roman" panose="02020603050405020304" pitchFamily="18" charset="0"/>
                        </a:rPr>
                        <a:t> ý</a:t>
                      </a:r>
                      <a:endParaRPr lang="en-US" sz="28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600"/>
                        </a:spcBef>
                        <a:spcAft>
                          <a:spcPts val="600"/>
                        </a:spcAft>
                      </a:pPr>
                      <a:r>
                        <a:rPr lang="en-US" sz="2800" b="1" dirty="0" err="1">
                          <a:solidFill>
                            <a:schemeClr val="tx1"/>
                          </a:solidFill>
                          <a:effectLst/>
                          <a:latin typeface="Times New Roman" panose="02020603050405020304" pitchFamily="18" charset="0"/>
                          <a:cs typeface="Times New Roman" panose="02020603050405020304" pitchFamily="18" charset="0"/>
                        </a:rPr>
                        <a:t>Trả</a:t>
                      </a:r>
                      <a:r>
                        <a:rPr lang="en-US" sz="2800" b="1" dirty="0">
                          <a:solidFill>
                            <a:schemeClr val="tx1"/>
                          </a:solidFill>
                          <a:effectLst/>
                          <a:latin typeface="Times New Roman" panose="02020603050405020304" pitchFamily="18" charset="0"/>
                          <a:cs typeface="Times New Roman" panose="02020603050405020304" pitchFamily="18" charset="0"/>
                        </a:rPr>
                        <a:t> </a:t>
                      </a:r>
                      <a:r>
                        <a:rPr lang="en-US" sz="2800" b="1" dirty="0" err="1">
                          <a:solidFill>
                            <a:schemeClr val="tx1"/>
                          </a:solidFill>
                          <a:effectLst/>
                          <a:latin typeface="Times New Roman" panose="02020603050405020304" pitchFamily="18" charset="0"/>
                          <a:cs typeface="Times New Roman" panose="02020603050405020304" pitchFamily="18" charset="0"/>
                        </a:rPr>
                        <a:t>lời</a:t>
                      </a:r>
                      <a:endParaRPr lang="en-US" sz="2800" b="1"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marL="0" lvl="0" indent="0" algn="just">
                        <a:lnSpc>
                          <a:spcPct val="115000"/>
                        </a:lnSpc>
                        <a:spcBef>
                          <a:spcPts val="600"/>
                        </a:spcBef>
                        <a:spcAft>
                          <a:spcPts val="600"/>
                        </a:spcAft>
                        <a:buFont typeface="Times New Roman"/>
                        <a:buNone/>
                        <a:tabLst>
                          <a:tab pos="1386840" algn="l"/>
                        </a:tabLst>
                      </a:pPr>
                      <a:r>
                        <a:rPr lang="vi-VN" sz="2800" b="0" dirty="0">
                          <a:solidFill>
                            <a:schemeClr val="tx1"/>
                          </a:solidFill>
                          <a:effectLst/>
                          <a:latin typeface="Times New Roman" panose="02020603050405020304" pitchFamily="18" charset="0"/>
                          <a:cs typeface="Times New Roman" panose="02020603050405020304" pitchFamily="18" charset="0"/>
                        </a:rPr>
                        <a:t>- </a:t>
                      </a:r>
                      <a:r>
                        <a:rPr lang="de-DE" sz="2800" b="0" dirty="0">
                          <a:solidFill>
                            <a:schemeClr val="tx1"/>
                          </a:solidFill>
                          <a:effectLst/>
                          <a:latin typeface="Times New Roman" panose="02020603050405020304" pitchFamily="18" charset="0"/>
                          <a:cs typeface="Times New Roman" panose="02020603050405020304" pitchFamily="18" charset="0"/>
                        </a:rPr>
                        <a:t>Nêu bối cảnh của đoạn trích.</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nSpc>
                          <a:spcPct val="115000"/>
                        </a:lnSpc>
                        <a:spcBef>
                          <a:spcPts val="600"/>
                        </a:spcBef>
                        <a:spcAft>
                          <a:spcPts val="600"/>
                        </a:spcAft>
                        <a:tabLst>
                          <a:tab pos="1386840" algn="l"/>
                        </a:tabLst>
                      </a:pPr>
                      <a:r>
                        <a:rPr lang="de-DE"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Văn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bản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kể</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lại</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sự</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việc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gì</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và</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diễn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biến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của</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sự</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việc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như</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thế</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nào</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nSpc>
                          <a:spcPct val="115000"/>
                        </a:lnSpc>
                        <a:spcBef>
                          <a:spcPts val="600"/>
                        </a:spcBef>
                        <a:spcAft>
                          <a:spcPts val="600"/>
                        </a:spcAft>
                        <a:tabLst>
                          <a:tab pos="1386840" algn="l"/>
                        </a:tabLst>
                      </a:pPr>
                      <a:r>
                        <a:rPr lang="de-DE"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Đoạn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trích</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có</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những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nhân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nào</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Các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nhân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vật</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được</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thể</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hiện</a:t>
                      </a:r>
                      <a:r>
                        <a:rPr lang="en-US" sz="2800" b="0" dirty="0">
                          <a:solidFill>
                            <a:schemeClr val="tx1"/>
                          </a:solidFill>
                          <a:effectLst/>
                          <a:latin typeface="Times New Roman" panose="02020603050405020304" pitchFamily="18" charset="0"/>
                          <a:cs typeface="Times New Roman" panose="02020603050405020304" pitchFamily="18" charset="0"/>
                        </a:rPr>
                        <a:t> qua </a:t>
                      </a:r>
                      <a:r>
                        <a:rPr lang="en-US" sz="2800" b="0" dirty="0" err="1">
                          <a:solidFill>
                            <a:schemeClr val="tx1"/>
                          </a:solidFill>
                          <a:effectLst/>
                          <a:latin typeface="Times New Roman" panose="02020603050405020304" pitchFamily="18" charset="0"/>
                          <a:cs typeface="Times New Roman" panose="02020603050405020304" pitchFamily="18" charset="0"/>
                        </a:rPr>
                        <a:t>những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phương</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tiện</a:t>
                      </a:r>
                      <a:r>
                        <a:rPr lang="en-US" sz="2800" b="0" dirty="0">
                          <a:solidFill>
                            <a:schemeClr val="tx1"/>
                          </a:solidFill>
                          <a:effectLst/>
                          <a:latin typeface="Times New Roman" panose="02020603050405020304" pitchFamily="18" charset="0"/>
                          <a:cs typeface="Times New Roman" panose="02020603050405020304" pitchFamily="18" charset="0"/>
                        </a:rPr>
                        <a:t> </a:t>
                      </a:r>
                      <a:r>
                        <a:rPr lang="en-US" sz="2800" b="0" dirty="0" err="1">
                          <a:solidFill>
                            <a:schemeClr val="tx1"/>
                          </a:solidFill>
                          <a:effectLst/>
                          <a:latin typeface="Times New Roman" panose="02020603050405020304" pitchFamily="18" charset="0"/>
                          <a:cs typeface="Times New Roman" panose="02020603050405020304" pitchFamily="18" charset="0"/>
                        </a:rPr>
                        <a:t>gì</a:t>
                      </a:r>
                      <a:r>
                        <a:rPr lang="en-US" sz="2800" b="0" dirty="0">
                          <a:solidFill>
                            <a:schemeClr val="tx1"/>
                          </a:solidFill>
                          <a:effectLst/>
                          <a:latin typeface="Times New Roman" panose="02020603050405020304" pitchFamily="18" charset="0"/>
                          <a:cs typeface="Times New Roman" panose="02020603050405020304" pitchFamily="18" charset="0"/>
                        </a:rPr>
                        <a:t>?</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en-US"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nSpc>
                          <a:spcPct val="115000"/>
                        </a:lnSpc>
                        <a:spcBef>
                          <a:spcPts val="600"/>
                        </a:spcBef>
                        <a:spcAft>
                          <a:spcPts val="600"/>
                        </a:spcAft>
                        <a:tabLst>
                          <a:tab pos="1386840" algn="l"/>
                        </a:tabLst>
                      </a:pPr>
                      <a:r>
                        <a:rPr lang="de-DE" sz="2800" b="0" dirty="0">
                          <a:solidFill>
                            <a:schemeClr val="tx1"/>
                          </a:solidFill>
                          <a:effectLst/>
                          <a:latin typeface="Times New Roman" panose="02020603050405020304" pitchFamily="18" charset="0"/>
                          <a:cs typeface="Times New Roman" panose="02020603050405020304" pitchFamily="18" charset="0"/>
                        </a:rPr>
                        <a:t>- Nhan đề đoạn trích và hình ảnh trong SGK gợi cho em ấn tượng thế nào về nhân vật các nhân vật. Dự đoán về tính cách, thái độ của các nhân vật.</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15000"/>
                        </a:lnSpc>
                        <a:spcBef>
                          <a:spcPts val="600"/>
                        </a:spcBef>
                        <a:spcAft>
                          <a:spcPts val="600"/>
                        </a:spcAft>
                      </a:pPr>
                      <a:r>
                        <a:rPr lang="vi-VN" sz="2800" dirty="0">
                          <a:solidFill>
                            <a:schemeClr val="tx1"/>
                          </a:solidFill>
                          <a:effectLst/>
                          <a:latin typeface="Times New Roman" panose="02020603050405020304" pitchFamily="18" charset="0"/>
                          <a:cs typeface="Times New Roman" panose="02020603050405020304" pitchFamily="18"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23882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843808" y="88497"/>
            <a:ext cx="3240360" cy="68351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70C0"/>
                </a:solidFill>
                <a:latin typeface="Times New Roman" panose="02020603050405020304" pitchFamily="18" charset="0"/>
                <a:cs typeface="Times New Roman" panose="02020603050405020304" pitchFamily="18" charset="0"/>
              </a:rPr>
              <a:t>III. </a:t>
            </a:r>
            <a:r>
              <a:rPr lang="en-US" sz="3200" b="1" dirty="0" err="1">
                <a:solidFill>
                  <a:srgbClr val="0070C0"/>
                </a:solidFill>
                <a:latin typeface="Times New Roman" panose="02020603050405020304" pitchFamily="18" charset="0"/>
                <a:cs typeface="Times New Roman" panose="02020603050405020304" pitchFamily="18" charset="0"/>
              </a:rPr>
              <a:t>TỔNG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KẾT</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Down Arrow Callout 4"/>
          <p:cNvSpPr/>
          <p:nvPr/>
        </p:nvSpPr>
        <p:spPr>
          <a:xfrm>
            <a:off x="1625099" y="1044867"/>
            <a:ext cx="5112568" cy="1008112"/>
          </a:xfrm>
          <a:prstGeom prst="downArrow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endParaRPr lang="en-US" sz="3200" dirty="0">
              <a:latin typeface="Times New Roman" panose="02020603050405020304" pitchFamily="18" charset="0"/>
              <a:cs typeface="Times New Roman" panose="02020603050405020304" pitchFamily="18" charset="0"/>
            </a:endParaRPr>
          </a:p>
        </p:txBody>
      </p:sp>
      <p:sp>
        <p:nvSpPr>
          <p:cNvPr id="7" name="Cloud Callout 6"/>
          <p:cNvSpPr/>
          <p:nvPr/>
        </p:nvSpPr>
        <p:spPr>
          <a:xfrm>
            <a:off x="171062" y="2024844"/>
            <a:ext cx="4400937" cy="4284476"/>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Điều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gì</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làm</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nên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sức</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hấp</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dẫn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của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trích</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đoạn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chèo</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Thị</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Mầu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lên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chùa</a:t>
            </a:r>
            <a:r>
              <a:rPr lang="en-US" sz="3200" i="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5148064" y="2052978"/>
            <a:ext cx="3600400" cy="396830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Nêu</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nội</a:t>
            </a:r>
            <a:r>
              <a:rPr lang="en-US" sz="3200" i="1" dirty="0">
                <a:solidFill>
                  <a:schemeClr val="tx1"/>
                </a:solidFill>
                <a:latin typeface="Times New Roman" panose="02020603050405020304" pitchFamily="18" charset="0"/>
                <a:cs typeface="Times New Roman" panose="02020603050405020304" pitchFamily="18" charset="0"/>
              </a:rPr>
              <a:t> dung, ý </a:t>
            </a:r>
            <a:r>
              <a:rPr lang="en-US" sz="3200" i="1" dirty="0" err="1">
                <a:solidFill>
                  <a:schemeClr val="tx1"/>
                </a:solidFill>
                <a:latin typeface="Times New Roman" panose="02020603050405020304" pitchFamily="18" charset="0"/>
                <a:cs typeface="Times New Roman" panose="02020603050405020304" pitchFamily="18" charset="0"/>
              </a:rPr>
              <a:t>nghĩa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của</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văn</a:t>
            </a:r>
            <a:r>
              <a:rPr lang="en-US" sz="3200" i="1" dirty="0">
                <a:solidFill>
                  <a:schemeClr val="tx1"/>
                </a:solidFill>
                <a:latin typeface="Times New Roman" panose="02020603050405020304" pitchFamily="18" charset="0"/>
                <a:cs typeface="Times New Roman" panose="02020603050405020304" pitchFamily="18" charset="0"/>
              </a:rPr>
              <a:t> </a:t>
            </a:r>
            <a:r>
              <a:rPr lang="en-US" sz="3200" i="1" dirty="0" err="1">
                <a:solidFill>
                  <a:schemeClr val="tx1"/>
                </a:solidFill>
                <a:latin typeface="Times New Roman" panose="02020603050405020304" pitchFamily="18" charset="0"/>
                <a:cs typeface="Times New Roman" panose="02020603050405020304" pitchFamily="18" charset="0"/>
              </a:rPr>
              <a:t>bản</a:t>
            </a:r>
            <a:r>
              <a:rPr lang="en-US" sz="3200" i="1" dirty="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6613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80">
                                          <p:stCondLst>
                                            <p:cond delay="0"/>
                                          </p:stCondLst>
                                        </p:cTn>
                                        <p:tgtEl>
                                          <p:spTgt spid="8"/>
                                        </p:tgtEl>
                                      </p:cBhvr>
                                    </p:animEffect>
                                    <p:anim calcmode="lin" valueType="num">
                                      <p:cBhvr>
                                        <p:cTn id="3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7" dur="26">
                                          <p:stCondLst>
                                            <p:cond delay="650"/>
                                          </p:stCondLst>
                                        </p:cTn>
                                        <p:tgtEl>
                                          <p:spTgt spid="8"/>
                                        </p:tgtEl>
                                      </p:cBhvr>
                                      <p:to x="100000" y="60000"/>
                                    </p:animScale>
                                    <p:animScale>
                                      <p:cBhvr>
                                        <p:cTn id="38" dur="166" decel="50000">
                                          <p:stCondLst>
                                            <p:cond delay="676"/>
                                          </p:stCondLst>
                                        </p:cTn>
                                        <p:tgtEl>
                                          <p:spTgt spid="8"/>
                                        </p:tgtEl>
                                      </p:cBhvr>
                                      <p:to x="100000" y="100000"/>
                                    </p:animScale>
                                    <p:animScale>
                                      <p:cBhvr>
                                        <p:cTn id="39" dur="26">
                                          <p:stCondLst>
                                            <p:cond delay="1312"/>
                                          </p:stCondLst>
                                        </p:cTn>
                                        <p:tgtEl>
                                          <p:spTgt spid="8"/>
                                        </p:tgtEl>
                                      </p:cBhvr>
                                      <p:to x="100000" y="80000"/>
                                    </p:animScale>
                                    <p:animScale>
                                      <p:cBhvr>
                                        <p:cTn id="40" dur="166" decel="50000">
                                          <p:stCondLst>
                                            <p:cond delay="1338"/>
                                          </p:stCondLst>
                                        </p:cTn>
                                        <p:tgtEl>
                                          <p:spTgt spid="8"/>
                                        </p:tgtEl>
                                      </p:cBhvr>
                                      <p:to x="100000" y="100000"/>
                                    </p:animScale>
                                    <p:animScale>
                                      <p:cBhvr>
                                        <p:cTn id="41" dur="26">
                                          <p:stCondLst>
                                            <p:cond delay="1642"/>
                                          </p:stCondLst>
                                        </p:cTn>
                                        <p:tgtEl>
                                          <p:spTgt spid="8"/>
                                        </p:tgtEl>
                                      </p:cBhvr>
                                      <p:to x="100000" y="90000"/>
                                    </p:animScale>
                                    <p:animScale>
                                      <p:cBhvr>
                                        <p:cTn id="42" dur="166" decel="50000">
                                          <p:stCondLst>
                                            <p:cond delay="1668"/>
                                          </p:stCondLst>
                                        </p:cTn>
                                        <p:tgtEl>
                                          <p:spTgt spid="8"/>
                                        </p:tgtEl>
                                      </p:cBhvr>
                                      <p:to x="100000" y="100000"/>
                                    </p:animScale>
                                    <p:animScale>
                                      <p:cBhvr>
                                        <p:cTn id="43" dur="26">
                                          <p:stCondLst>
                                            <p:cond delay="1808"/>
                                          </p:stCondLst>
                                        </p:cTn>
                                        <p:tgtEl>
                                          <p:spTgt spid="8"/>
                                        </p:tgtEl>
                                      </p:cBhvr>
                                      <p:to x="100000" y="95000"/>
                                    </p:animScale>
                                    <p:animScale>
                                      <p:cBhvr>
                                        <p:cTn id="4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7" grpId="1" animBg="1"/>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a:extLst>
              <a:ext uri="{FF2B5EF4-FFF2-40B4-BE49-F238E27FC236}">
                <a16:creationId xmlns:a16="http://schemas.microsoft.com/office/drawing/2014/main" id="{C83A8AA2-775B-B404-0C90-D4F2612C350E}"/>
              </a:ext>
            </a:extLst>
          </p:cNvPr>
          <p:cNvSpPr/>
          <p:nvPr/>
        </p:nvSpPr>
        <p:spPr>
          <a:xfrm>
            <a:off x="1619672" y="51318"/>
            <a:ext cx="3816424" cy="792088"/>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1. Nghệ thuật</a:t>
            </a:r>
            <a:endParaRPr lang="en-US" sz="3200"/>
          </a:p>
        </p:txBody>
      </p:sp>
      <p:sp>
        <p:nvSpPr>
          <p:cNvPr id="2" name="AutoShape 4">
            <a:extLst>
              <a:ext uri="{FF2B5EF4-FFF2-40B4-BE49-F238E27FC236}">
                <a16:creationId xmlns:a16="http://schemas.microsoft.com/office/drawing/2014/main" id="{8C12F5A8-3F6E-961F-672F-664F60D92B53}"/>
              </a:ext>
            </a:extLst>
          </p:cNvPr>
          <p:cNvSpPr>
            <a:spLocks noChangeArrowheads="1"/>
          </p:cNvSpPr>
          <p:nvPr/>
        </p:nvSpPr>
        <p:spPr bwMode="gray">
          <a:xfrm>
            <a:off x="1115616" y="1114951"/>
            <a:ext cx="7632848" cy="1245877"/>
          </a:xfrm>
          <a:prstGeom prst="roundRect">
            <a:avLst>
              <a:gd name="adj" fmla="val 10889"/>
            </a:avLst>
          </a:prstGeom>
          <a:solidFill>
            <a:srgbClr val="C00000"/>
          </a:soli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chèo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8" name="AutoShape 4">
            <a:extLst>
              <a:ext uri="{FF2B5EF4-FFF2-40B4-BE49-F238E27FC236}">
                <a16:creationId xmlns:a16="http://schemas.microsoft.com/office/drawing/2014/main" id="{83440B38-F9A3-F706-9DC1-DC1FB4696863}"/>
              </a:ext>
            </a:extLst>
          </p:cNvPr>
          <p:cNvSpPr>
            <a:spLocks noChangeArrowheads="1"/>
          </p:cNvSpPr>
          <p:nvPr/>
        </p:nvSpPr>
        <p:spPr bwMode="gray">
          <a:xfrm>
            <a:off x="1115616" y="2774877"/>
            <a:ext cx="7632848" cy="1245877"/>
          </a:xfrm>
          <a:prstGeom prst="roundRect">
            <a:avLst>
              <a:gd name="adj" fmla="val 10889"/>
            </a:avLst>
          </a:prstGeom>
          <a:solidFill>
            <a:srgbClr val="FFFF00"/>
          </a:soli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2800" dirty="0">
                <a:solidFill>
                  <a:srgbClr val="0070C0"/>
                </a:solidFill>
                <a:latin typeface="Times New Roman" panose="02020603050405020304" pitchFamily="18" charset="0"/>
                <a:cs typeface="Times New Roman" panose="02020603050405020304" pitchFamily="18" charset="0"/>
              </a:rPr>
              <a:t>    - </a:t>
            </a:r>
            <a:r>
              <a:rPr lang="en-US" sz="2800" dirty="0" err="1">
                <a:solidFill>
                  <a:srgbClr val="0070C0"/>
                </a:solidFill>
                <a:latin typeface="Times New Roman" panose="02020603050405020304" pitchFamily="18" charset="0"/>
                <a:cs typeface="Times New Roman" panose="02020603050405020304" pitchFamily="18" charset="0"/>
              </a:rPr>
              <a:t>Nghệ</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thuật</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xây</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dựng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nhân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vật</a:t>
            </a:r>
            <a:r>
              <a:rPr lang="en-US" sz="2800" dirty="0">
                <a:solidFill>
                  <a:srgbClr val="0070C0"/>
                </a:solidFill>
                <a:latin typeface="Times New Roman" panose="02020603050405020304" pitchFamily="18" charset="0"/>
                <a:cs typeface="Times New Roman" panose="02020603050405020304" pitchFamily="18" charset="0"/>
              </a:rPr>
              <a:t> qua </a:t>
            </a:r>
            <a:r>
              <a:rPr lang="en-US" sz="2800" dirty="0" err="1">
                <a:solidFill>
                  <a:srgbClr val="0070C0"/>
                </a:solidFill>
                <a:latin typeface="Times New Roman" panose="02020603050405020304" pitchFamily="18" charset="0"/>
                <a:cs typeface="Times New Roman" panose="02020603050405020304" pitchFamily="18" charset="0"/>
              </a:rPr>
              <a:t>ngôn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ngữ</a:t>
            </a:r>
            <a:r>
              <a:rPr lang="en-US" sz="2800" dirty="0">
                <a:solidFill>
                  <a:srgbClr val="0070C0"/>
                </a:solidFill>
                <a:latin typeface="Times New Roman" panose="02020603050405020304" pitchFamily="18" charset="0"/>
                <a:cs typeface="Times New Roman" panose="02020603050405020304" pitchFamily="18" charset="0"/>
              </a:rPr>
              <a:t>, </a:t>
            </a:r>
          </a:p>
          <a:p>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hành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động</a:t>
            </a:r>
            <a:r>
              <a:rPr lang="en-US" sz="2800" dirty="0">
                <a:solidFill>
                  <a:srgbClr val="0070C0"/>
                </a:solidFill>
                <a:latin typeface="Times New Roman" panose="02020603050405020304" pitchFamily="18" charset="0"/>
                <a:cs typeface="Times New Roman" panose="02020603050405020304" pitchFamily="18" charset="0"/>
              </a:rPr>
              <a:t>.</a:t>
            </a:r>
          </a:p>
        </p:txBody>
      </p:sp>
      <p:sp>
        <p:nvSpPr>
          <p:cNvPr id="9" name="AutoShape 4">
            <a:extLst>
              <a:ext uri="{FF2B5EF4-FFF2-40B4-BE49-F238E27FC236}">
                <a16:creationId xmlns:a16="http://schemas.microsoft.com/office/drawing/2014/main" id="{F7FFC1BD-517C-8D47-144A-709202C9F050}"/>
              </a:ext>
            </a:extLst>
          </p:cNvPr>
          <p:cNvSpPr>
            <a:spLocks noChangeArrowheads="1"/>
          </p:cNvSpPr>
          <p:nvPr/>
        </p:nvSpPr>
        <p:spPr bwMode="gray">
          <a:xfrm>
            <a:off x="1081485" y="4353681"/>
            <a:ext cx="7632848" cy="2099655"/>
          </a:xfrm>
          <a:prstGeom prst="roundRect">
            <a:avLst>
              <a:gd name="adj" fmla="val 10889"/>
            </a:avLst>
          </a:prstGeom>
          <a:solidFill>
            <a:srgbClr val="00B050"/>
          </a:solidFill>
          <a:ln w="38100">
            <a:solidFill>
              <a:srgbClr val="FFFFFF"/>
            </a:solidFill>
            <a:round/>
            <a:headEnd/>
            <a:tailEnd/>
          </a:ln>
          <a:effectLst>
            <a:outerShdw dist="135003" dir="2928844" algn="ctr" rotWithShape="0">
              <a:srgbClr val="000000">
                <a:alpha val="50000"/>
              </a:srgbClr>
            </a:outerShdw>
          </a:effectLst>
        </p:spPr>
        <p:txBody>
          <a:bodyPr wrap="none" anchor="ctr"/>
          <a:ls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chỉ</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dẫn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khấu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giúp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người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cs typeface="Times New Roman" panose="02020603050405020304" pitchFamily="18" charset="0"/>
              </a:rPr>
              <a:t> </a:t>
            </a:r>
          </a:p>
          <a:p>
            <a:pPr algn="ct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dung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cụ</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p>
          <a:p>
            <a:pPr algn="ct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sân</a:t>
            </a:r>
            <a:r>
              <a:rPr lang="en-US" sz="2800" dirty="0">
                <a:solidFill>
                  <a:schemeClr val="bg1"/>
                </a:solidFill>
                <a:latin typeface="Times New Roman" panose="02020603050405020304" pitchFamily="18" charset="0"/>
                <a:cs typeface="Times New Roman" panose="02020603050405020304" pitchFamily="18" charset="0"/>
              </a:rPr>
              <a:t> </a:t>
            </a:r>
            <a:r>
              <a:rPr lang="vi-VN"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khấu</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endParaRPr>
          </a:p>
        </p:txBody>
      </p:sp>
      <p:sp>
        <p:nvSpPr>
          <p:cNvPr id="12" name="Mũi tên: Hình V 11">
            <a:extLst>
              <a:ext uri="{FF2B5EF4-FFF2-40B4-BE49-F238E27FC236}">
                <a16:creationId xmlns:a16="http://schemas.microsoft.com/office/drawing/2014/main" id="{82AC1F5D-A3B7-710F-9F4B-85EE52B74CD3}"/>
              </a:ext>
            </a:extLst>
          </p:cNvPr>
          <p:cNvSpPr/>
          <p:nvPr/>
        </p:nvSpPr>
        <p:spPr>
          <a:xfrm>
            <a:off x="323528" y="1254751"/>
            <a:ext cx="792088" cy="875401"/>
          </a:xfrm>
          <a:prstGeom prst="chevro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Mũi tên: Hình V 12">
            <a:extLst>
              <a:ext uri="{FF2B5EF4-FFF2-40B4-BE49-F238E27FC236}">
                <a16:creationId xmlns:a16="http://schemas.microsoft.com/office/drawing/2014/main" id="{7BB003DE-F269-92A8-89C5-09A2DF851BA5}"/>
              </a:ext>
            </a:extLst>
          </p:cNvPr>
          <p:cNvSpPr/>
          <p:nvPr/>
        </p:nvSpPr>
        <p:spPr>
          <a:xfrm>
            <a:off x="289397" y="4965807"/>
            <a:ext cx="792088" cy="875401"/>
          </a:xfrm>
          <a:prstGeom prst="chevr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Mũi tên: Hình V 13">
            <a:extLst>
              <a:ext uri="{FF2B5EF4-FFF2-40B4-BE49-F238E27FC236}">
                <a16:creationId xmlns:a16="http://schemas.microsoft.com/office/drawing/2014/main" id="{4E186CBB-C9C3-C709-C3D8-14DDDDBEADFF}"/>
              </a:ext>
            </a:extLst>
          </p:cNvPr>
          <p:cNvSpPr/>
          <p:nvPr/>
        </p:nvSpPr>
        <p:spPr>
          <a:xfrm>
            <a:off x="323528" y="2960114"/>
            <a:ext cx="792088" cy="875401"/>
          </a:xfrm>
          <a:prstGeom prst="chevron">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849001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fltVal val="0"/>
                                          </p:val>
                                        </p:tav>
                                        <p:tav tm="100000">
                                          <p:val>
                                            <p:strVal val="#ppt_w"/>
                                          </p:val>
                                        </p:tav>
                                      </p:tavLst>
                                    </p:anim>
                                    <p:anim calcmode="lin" valueType="num">
                                      <p:cBhvr>
                                        <p:cTn id="24" dur="1000" fill="hold"/>
                                        <p:tgtEl>
                                          <p:spTgt spid="9"/>
                                        </p:tgtEl>
                                        <p:attrNameLst>
                                          <p:attrName>ppt_h</p:attrName>
                                        </p:attrNameLst>
                                      </p:cBhvr>
                                      <p:tavLst>
                                        <p:tav tm="0">
                                          <p:val>
                                            <p:fltVal val="0"/>
                                          </p:val>
                                        </p:tav>
                                        <p:tav tm="100000">
                                          <p:val>
                                            <p:strVal val="#ppt_h"/>
                                          </p:val>
                                        </p:tav>
                                      </p:tavLst>
                                    </p:anim>
                                    <p:anim calcmode="lin" valueType="num">
                                      <p:cBhvr>
                                        <p:cTn id="25" dur="1000" fill="hold"/>
                                        <p:tgtEl>
                                          <p:spTgt spid="9"/>
                                        </p:tgtEl>
                                        <p:attrNameLst>
                                          <p:attrName>style.rotation</p:attrName>
                                        </p:attrNameLst>
                                      </p:cBhvr>
                                      <p:tavLst>
                                        <p:tav tm="0">
                                          <p:val>
                                            <p:fltVal val="90"/>
                                          </p:val>
                                        </p:tav>
                                        <p:tav tm="100000">
                                          <p:val>
                                            <p:fltVal val="0"/>
                                          </p:val>
                                        </p:tav>
                                      </p:tavLst>
                                    </p:anim>
                                    <p:animEffect transition="in" filter="fade">
                                      <p:cBhvr>
                                        <p:cTn id="2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que 1">
            <a:extLst>
              <a:ext uri="{FF2B5EF4-FFF2-40B4-BE49-F238E27FC236}">
                <a16:creationId xmlns:a16="http://schemas.microsoft.com/office/drawing/2014/main" id="{753FD083-FE84-AD9B-F7C6-0C8E1FBEA257}"/>
              </a:ext>
            </a:extLst>
          </p:cNvPr>
          <p:cNvSpPr/>
          <p:nvPr/>
        </p:nvSpPr>
        <p:spPr>
          <a:xfrm>
            <a:off x="1043608" y="0"/>
            <a:ext cx="5616624" cy="908720"/>
          </a:xfrm>
          <a:prstGeom prst="plaqu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Times New Roman" panose="02020603050405020304" pitchFamily="18" charset="0"/>
                <a:cs typeface="Times New Roman" panose="02020603050405020304" pitchFamily="18" charset="0"/>
              </a:rPr>
              <a:t>2. Nội dung, ý nghĩa</a:t>
            </a:r>
            <a:endParaRPr lang="en-US" sz="3200"/>
          </a:p>
        </p:txBody>
      </p:sp>
      <p:sp>
        <p:nvSpPr>
          <p:cNvPr id="3" name="Double Wave 2">
            <a:extLst>
              <a:ext uri="{FF2B5EF4-FFF2-40B4-BE49-F238E27FC236}">
                <a16:creationId xmlns:a16="http://schemas.microsoft.com/office/drawing/2014/main" id="{75BEA2E8-96B4-42E6-BB76-A25E9F1770E1}"/>
              </a:ext>
            </a:extLst>
          </p:cNvPr>
          <p:cNvSpPr/>
          <p:nvPr/>
        </p:nvSpPr>
        <p:spPr>
          <a:xfrm>
            <a:off x="107504" y="1057874"/>
            <a:ext cx="3059832" cy="4752528"/>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Xây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dựng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thành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công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tượng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nhân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vật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Thị</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Mầu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và</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Tiểu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Kính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hoàn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gặp</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đặc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biệt</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6" name="Double Wave 5">
            <a:extLst>
              <a:ext uri="{FF2B5EF4-FFF2-40B4-BE49-F238E27FC236}">
                <a16:creationId xmlns:a16="http://schemas.microsoft.com/office/drawing/2014/main" id="{3CAFF763-FF09-1293-7081-5F6BB8748013}"/>
              </a:ext>
            </a:extLst>
          </p:cNvPr>
          <p:cNvSpPr/>
          <p:nvPr/>
        </p:nvSpPr>
        <p:spPr>
          <a:xfrm>
            <a:off x="3288668" y="1700808"/>
            <a:ext cx="2808312" cy="4464496"/>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Bộc</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lộ</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niềm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đồng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cảm</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khát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vọng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tình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yêu</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tự</a:t>
            </a:r>
            <a:r>
              <a:rPr lang="en-US" sz="3200" dirty="0">
                <a:solidFill>
                  <a:schemeClr val="tx1"/>
                </a:solidFill>
                <a:latin typeface="Times New Roman" panose="02020603050405020304" pitchFamily="18" charset="0"/>
                <a:cs typeface="Times New Roman" panose="02020603050405020304" pitchFamily="18" charset="0"/>
              </a:rPr>
              <a:t> do </a:t>
            </a:r>
            <a:r>
              <a:rPr lang="en-US" sz="3200" dirty="0" err="1">
                <a:solidFill>
                  <a:schemeClr val="tx1"/>
                </a:solidFill>
                <a:latin typeface="Times New Roman" panose="02020603050405020304" pitchFamily="18" charset="0"/>
                <a:cs typeface="Times New Roman" panose="02020603050405020304" pitchFamily="18" charset="0"/>
              </a:rPr>
              <a:t>vượt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lễ</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giáo</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phong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kiến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của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người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phụ</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nữ</a:t>
            </a:r>
            <a:r>
              <a:rPr lang="en-US" sz="3200" dirty="0">
                <a:solidFill>
                  <a:schemeClr val="tx1"/>
                </a:solidFill>
                <a:latin typeface="Times New Roman" panose="02020603050405020304" pitchFamily="18" charset="0"/>
                <a:cs typeface="Times New Roman" panose="02020603050405020304" pitchFamily="18" charset="0"/>
              </a:rPr>
              <a:t>.</a:t>
            </a:r>
          </a:p>
        </p:txBody>
      </p:sp>
      <p:sp>
        <p:nvSpPr>
          <p:cNvPr id="7" name="Double Wave 6">
            <a:extLst>
              <a:ext uri="{FF2B5EF4-FFF2-40B4-BE49-F238E27FC236}">
                <a16:creationId xmlns:a16="http://schemas.microsoft.com/office/drawing/2014/main" id="{EC851CB4-922A-86F6-0EA1-7783C7231EA3}"/>
              </a:ext>
            </a:extLst>
          </p:cNvPr>
          <p:cNvSpPr/>
          <p:nvPr/>
        </p:nvSpPr>
        <p:spPr>
          <a:xfrm>
            <a:off x="6208982" y="2564904"/>
            <a:ext cx="2808312" cy="404083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 Đề cao, ca ngợi những người phụ nữ có nhân cách, phẩm chất hoàn thiện.</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320013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15616" y="160505"/>
            <a:ext cx="6048672" cy="576064"/>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rgbClr val="0070C0"/>
                </a:solidFill>
                <a:latin typeface="Times New Roman" panose="02020603050405020304" pitchFamily="18" charset="0"/>
                <a:cs typeface="Times New Roman" panose="02020603050405020304" pitchFamily="18" charset="0"/>
              </a:rPr>
              <a:t>HOẠT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ĐỘNG</a:t>
            </a:r>
            <a:r>
              <a:rPr lang="en-US" sz="3200" b="1" dirty="0">
                <a:solidFill>
                  <a:srgbClr val="0070C0"/>
                </a:solidFill>
                <a:latin typeface="Times New Roman" panose="02020603050405020304" pitchFamily="18" charset="0"/>
                <a:cs typeface="Times New Roman" panose="02020603050405020304" pitchFamily="18" charset="0"/>
              </a:rPr>
              <a:t> 3: </a:t>
            </a:r>
            <a:r>
              <a:rPr lang="en-US" sz="3200" b="1" dirty="0" err="1">
                <a:solidFill>
                  <a:srgbClr val="0070C0"/>
                </a:solidFill>
                <a:latin typeface="Times New Roman" panose="02020603050405020304" pitchFamily="18" charset="0"/>
                <a:cs typeface="Times New Roman" panose="02020603050405020304" pitchFamily="18" charset="0"/>
              </a:rPr>
              <a:t>LUYỆN</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TẬP</a:t>
            </a:r>
            <a:endParaRPr lang="en-US" sz="3200" dirty="0">
              <a:solidFill>
                <a:srgbClr val="0070C0"/>
              </a:solidFill>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ECE66F7B-D650-8F5B-6A67-B2AD7E9A41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052736"/>
            <a:ext cx="6191250" cy="5572750"/>
          </a:xfrm>
          <a:prstGeom prst="rect">
            <a:avLst/>
          </a:prstGeom>
        </p:spPr>
      </p:pic>
      <p:sp>
        <p:nvSpPr>
          <p:cNvPr id="7" name="Hình Bầu dục 6">
            <a:extLst>
              <a:ext uri="{FF2B5EF4-FFF2-40B4-BE49-F238E27FC236}">
                <a16:creationId xmlns:a16="http://schemas.microsoft.com/office/drawing/2014/main" id="{E79F8F7D-7C85-38B5-D3E5-3EDC4ABCE179}"/>
              </a:ext>
            </a:extLst>
          </p:cNvPr>
          <p:cNvSpPr/>
          <p:nvPr/>
        </p:nvSpPr>
        <p:spPr>
          <a:xfrm>
            <a:off x="6516216" y="1052736"/>
            <a:ext cx="2448272" cy="5572751"/>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bg1"/>
                </a:solidFill>
                <a:latin typeface="Times New Roman" panose="02020603050405020304" pitchFamily="18" charset="0"/>
                <a:cs typeface="Times New Roman" panose="02020603050405020304" pitchFamily="18" charset="0"/>
              </a:rPr>
              <a:t>1. Những dấu hiệu nào giúp em nhận biết </a:t>
            </a:r>
            <a:r>
              <a:rPr lang="en-US" sz="2800" i="1">
                <a:solidFill>
                  <a:schemeClr val="bg1"/>
                </a:solidFill>
                <a:latin typeface="Times New Roman" panose="02020603050405020304" pitchFamily="18" charset="0"/>
                <a:cs typeface="Times New Roman" panose="02020603050405020304" pitchFamily="18" charset="0"/>
              </a:rPr>
              <a:t>Thị Mầu lên chùa</a:t>
            </a:r>
            <a:r>
              <a:rPr lang="en-US" sz="2800">
                <a:solidFill>
                  <a:schemeClr val="bg1"/>
                </a:solidFill>
                <a:latin typeface="Times New Roman" panose="02020603050405020304" pitchFamily="18" charset="0"/>
                <a:cs typeface="Times New Roman" panose="02020603050405020304" pitchFamily="18" charset="0"/>
              </a:rPr>
              <a:t> là một văn bản chèo?</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67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6F4BC3E0-5AF2-CD1C-F71E-DEF02650E1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7229"/>
            <a:ext cx="8856984" cy="4171950"/>
          </a:xfrm>
          <a:prstGeom prst="rect">
            <a:avLst/>
          </a:prstGeom>
        </p:spPr>
      </p:pic>
      <p:sp>
        <p:nvSpPr>
          <p:cNvPr id="10" name="Hộp Văn bản 9">
            <a:extLst>
              <a:ext uri="{FF2B5EF4-FFF2-40B4-BE49-F238E27FC236}">
                <a16:creationId xmlns:a16="http://schemas.microsoft.com/office/drawing/2014/main" id="{31B79235-D5EC-10D6-FB87-40BC39A8B20D}"/>
              </a:ext>
            </a:extLst>
          </p:cNvPr>
          <p:cNvSpPr txBox="1"/>
          <p:nvPr/>
        </p:nvSpPr>
        <p:spPr>
          <a:xfrm>
            <a:off x="3887416" y="4437112"/>
            <a:ext cx="5256584" cy="2246769"/>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 </a:t>
            </a:r>
            <a:r>
              <a:rPr lang="en-US" sz="2800" b="1" u="sng" dirty="0" err="1">
                <a:latin typeface="Times New Roman" panose="02020603050405020304" pitchFamily="18" charset="0"/>
                <a:cs typeface="Times New Roman" panose="02020603050405020304" pitchFamily="18" charset="0"/>
                <a:hlinkClick r:id="rId3" tooltip="Các kỹ thuật dạy học tích cực/Kỹ thuật "/>
              </a:rPr>
              <a:t>Kỹ</a:t>
            </a:r>
            <a:r>
              <a:rPr lang="en-US" sz="2800" b="1" u="sng" dirty="0">
                <a:latin typeface="Times New Roman" panose="02020603050405020304" pitchFamily="18" charset="0"/>
                <a:cs typeface="Times New Roman" panose="02020603050405020304" pitchFamily="18" charset="0"/>
                <a:hlinkClick r:id="rId3" tooltip="Các kỹ thuật dạy học tích cực/Kỹ thuật "/>
              </a:rPr>
              <a:t> </a:t>
            </a:r>
            <a:r>
              <a:rPr lang="en-US" sz="2800" b="1" u="sng" dirty="0" err="1">
                <a:latin typeface="Times New Roman" panose="02020603050405020304" pitchFamily="18" charset="0"/>
                <a:cs typeface="Times New Roman" panose="02020603050405020304" pitchFamily="18" charset="0"/>
                <a:hlinkClick r:id="rId3" tooltip="Các kỹ thuật dạy học tích cực/Kỹ thuật "/>
              </a:rPr>
              <a:t>thuật</a:t>
            </a:r>
            <a:r>
              <a:rPr lang="en-US" sz="2800" b="1" u="sng" dirty="0">
                <a:latin typeface="Times New Roman" panose="02020603050405020304" pitchFamily="18" charset="0"/>
                <a:cs typeface="Times New Roman" panose="02020603050405020304" pitchFamily="18" charset="0"/>
                <a:hlinkClick r:id="rId3" tooltip="Các kỹ thuật dạy học tích cực/Kỹ thuật "/>
              </a:rPr>
              <a:t> “</a:t>
            </a:r>
            <a:r>
              <a:rPr lang="en-US" sz="2800" b="1" u="sng" dirty="0" err="1">
                <a:latin typeface="Times New Roman" panose="02020603050405020304" pitchFamily="18" charset="0"/>
                <a:cs typeface="Times New Roman" panose="02020603050405020304" pitchFamily="18" charset="0"/>
                <a:hlinkClick r:id="rId3" tooltip="Các kỹ thuật dạy học tích cực/Kỹ thuật "/>
              </a:rPr>
              <a:t>Viết</a:t>
            </a:r>
            <a:r>
              <a:rPr lang="en-US" sz="2800" b="1" u="sng" dirty="0">
                <a:latin typeface="Times New Roman" panose="02020603050405020304" pitchFamily="18" charset="0"/>
                <a:cs typeface="Times New Roman" panose="02020603050405020304" pitchFamily="18" charset="0"/>
                <a:hlinkClick r:id="rId3" tooltip="Các kỹ thuật dạy học tích cực/Kỹ thuật "/>
              </a:rPr>
              <a:t> </a:t>
            </a:r>
            <a:r>
              <a:rPr lang="en-US" sz="2800" b="1" u="sng" dirty="0" err="1">
                <a:latin typeface="Times New Roman" panose="02020603050405020304" pitchFamily="18" charset="0"/>
                <a:cs typeface="Times New Roman" panose="02020603050405020304" pitchFamily="18" charset="0"/>
                <a:hlinkClick r:id="rId3" tooltip="Các kỹ thuật dạy học tích cực/Kỹ thuật "/>
              </a:rPr>
              <a:t>tích</a:t>
            </a:r>
            <a:r>
              <a:rPr lang="en-US" sz="2800" b="1" u="sng" dirty="0">
                <a:latin typeface="Times New Roman" panose="02020603050405020304" pitchFamily="18" charset="0"/>
                <a:cs typeface="Times New Roman" panose="02020603050405020304" pitchFamily="18" charset="0"/>
                <a:hlinkClick r:id="rId3" tooltip="Các kỹ thuật dạy học tích cực/Kỹ thuật "/>
              </a:rPr>
              <a:t> </a:t>
            </a:r>
            <a:r>
              <a:rPr lang="en-US" sz="2800" b="1" u="sng" dirty="0" err="1">
                <a:latin typeface="Times New Roman" panose="02020603050405020304" pitchFamily="18" charset="0"/>
                <a:cs typeface="Times New Roman" panose="02020603050405020304" pitchFamily="18" charset="0"/>
                <a:hlinkClick r:id="rId3" tooltip="Các kỹ thuật dạy học tích cực/Kỹ thuật "/>
              </a:rPr>
              <a:t>cực</a:t>
            </a:r>
            <a:r>
              <a:rPr lang="en-US" sz="2800" b="1" u="sng" dirty="0">
                <a:latin typeface="Times New Roman" panose="02020603050405020304" pitchFamily="18" charset="0"/>
                <a:cs typeface="Times New Roman" panose="02020603050405020304" pitchFamily="18" charset="0"/>
                <a:hlinkClick r:id="rId3" tooltip="Các kỹ thuật dạy học tích cực/Kỹ thuật "/>
              </a:rPr>
              <a:t>”</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p>
          <a:p>
            <a:r>
              <a:rPr lang="en-US" sz="2800" dirty="0" err="1">
                <a:latin typeface="Times New Roman" panose="02020603050405020304" pitchFamily="18" charset="0"/>
                <a:cs typeface="Times New Roman" panose="02020603050405020304" pitchFamily="18" charset="0"/>
              </a:rPr>
              <a:t>Viết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6 - 8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Mầu</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trích</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Thị</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Mầu</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chùa</a:t>
            </a:r>
            <a:r>
              <a:rPr lang="en-US" sz="2800" dirty="0">
                <a:latin typeface="Times New Roman" panose="02020603050405020304" pitchFamily="18" charset="0"/>
                <a:cs typeface="Times New Roman" panose="02020603050405020304" pitchFamily="18" charset="0"/>
              </a:rPr>
              <a:t>.</a:t>
            </a:r>
          </a:p>
        </p:txBody>
      </p:sp>
      <p:pic>
        <p:nvPicPr>
          <p:cNvPr id="11" name="图片 174">
            <a:extLst>
              <a:ext uri="{FF2B5EF4-FFF2-40B4-BE49-F238E27FC236}">
                <a16:creationId xmlns:a16="http://schemas.microsoft.com/office/drawing/2014/main" id="{044EEE00-5B1B-1B79-69DE-1C65FA18163D}"/>
              </a:ext>
            </a:extLst>
          </p:cNvPr>
          <p:cNvPicPr>
            <a:picLocks noChangeAspect="1"/>
          </p:cNvPicPr>
          <p:nvPr/>
        </p:nvPicPr>
        <p:blipFill>
          <a:blip r:embed="rId4"/>
          <a:srcRect/>
          <a:stretch>
            <a:fillRect/>
          </a:stretch>
        </p:blipFill>
        <p:spPr>
          <a:xfrm>
            <a:off x="107504" y="4437111"/>
            <a:ext cx="3312368" cy="2403659"/>
          </a:xfrm>
          <a:prstGeom prst="rect">
            <a:avLst/>
          </a:prstGeom>
        </p:spPr>
      </p:pic>
    </p:spTree>
    <p:extLst>
      <p:ext uri="{BB962C8B-B14F-4D97-AF65-F5344CB8AC3E}">
        <p14:creationId xmlns:p14="http://schemas.microsoft.com/office/powerpoint/2010/main" val="1592768805"/>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A8CAA6B5-5760-BB1D-2E3A-4059E8D39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968" y="332656"/>
            <a:ext cx="8041472" cy="6525343"/>
          </a:xfrm>
          <a:prstGeom prst="rect">
            <a:avLst/>
          </a:prstGeom>
        </p:spPr>
      </p:pic>
      <p:sp>
        <p:nvSpPr>
          <p:cNvPr id="8" name="Hộp Văn bản 7">
            <a:extLst>
              <a:ext uri="{FF2B5EF4-FFF2-40B4-BE49-F238E27FC236}">
                <a16:creationId xmlns:a16="http://schemas.microsoft.com/office/drawing/2014/main" id="{345FC10A-F03F-8008-D391-493384CE62C9}"/>
              </a:ext>
            </a:extLst>
          </p:cNvPr>
          <p:cNvSpPr txBox="1"/>
          <p:nvPr/>
        </p:nvSpPr>
        <p:spPr>
          <a:xfrm>
            <a:off x="1331640" y="2112526"/>
            <a:ext cx="6912768" cy="2123658"/>
          </a:xfrm>
          <a:prstGeom prst="rect">
            <a:avLst/>
          </a:prstGeom>
          <a:noFill/>
        </p:spPr>
        <p:txBody>
          <a:bodyPr wrap="square" rtlCol="0">
            <a:spAutoFit/>
          </a:bodyPr>
          <a:lstStyle/>
          <a:p>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HOẠT ĐỘNG 4:</a:t>
            </a:r>
          </a:p>
          <a:p>
            <a:r>
              <a:rPr lang="en-US" sz="66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VẬN   </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p>
        </p:txBody>
      </p:sp>
    </p:spTree>
    <p:extLst>
      <p:ext uri="{BB962C8B-B14F-4D97-AF65-F5344CB8AC3E}">
        <p14:creationId xmlns:p14="http://schemas.microsoft.com/office/powerpoint/2010/main" val="24063100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ong bóng Ý nghĩ: Hình đám mây 3">
            <a:extLst>
              <a:ext uri="{FF2B5EF4-FFF2-40B4-BE49-F238E27FC236}">
                <a16:creationId xmlns:a16="http://schemas.microsoft.com/office/drawing/2014/main" id="{90845766-3A14-E5B3-63C1-0CB8FD28FB95}"/>
              </a:ext>
            </a:extLst>
          </p:cNvPr>
          <p:cNvSpPr/>
          <p:nvPr/>
        </p:nvSpPr>
        <p:spPr>
          <a:xfrm>
            <a:off x="323528" y="260648"/>
            <a:ext cx="7848872" cy="5472608"/>
          </a:xfrm>
          <a:prstGeom prst="cloud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latin typeface="Times New Roman" panose="02020603050405020304" pitchFamily="18" charset="0"/>
                <a:cs typeface="Times New Roman" panose="02020603050405020304" pitchFamily="18" charset="0"/>
              </a:rPr>
              <a:t>Em</a:t>
            </a:r>
            <a:r>
              <a:rPr lang="en-US" sz="3200"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bày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877774507"/>
      </p:ext>
    </p:extLst>
  </p:cSld>
  <p:clrMapOvr>
    <a:masterClrMapping/>
  </p:clrMapOvr>
  <p:transition spd="slow">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03648" y="260648"/>
            <a:ext cx="5688632" cy="72008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VỤ</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endParaRPr lang="en-US" sz="2800" dirty="0">
              <a:latin typeface="Times New Roman" panose="02020603050405020304" pitchFamily="18" charset="0"/>
              <a:cs typeface="Times New Roman" panose="02020603050405020304" pitchFamily="18" charset="0"/>
            </a:endParaRPr>
          </a:p>
        </p:txBody>
      </p:sp>
      <p:sp>
        <p:nvSpPr>
          <p:cNvPr id="5" name="Double Wave 4"/>
          <p:cNvSpPr/>
          <p:nvPr/>
        </p:nvSpPr>
        <p:spPr>
          <a:xfrm>
            <a:off x="251520" y="1340768"/>
            <a:ext cx="8640960" cy="4536504"/>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rgbClr val="C00000"/>
                </a:solidFill>
                <a:latin typeface="Times New Roman" panose="02020603050405020304" pitchFamily="18" charset="0"/>
                <a:cs typeface="Times New Roman" panose="02020603050405020304" pitchFamily="18" charset="0"/>
              </a:rPr>
              <a:t>- Vẽ sơ đồ tư duy về các đơn vị kiến thức của bài học hoặc vẽ tranh hình ảnh ấn tượng về bài học.</a:t>
            </a:r>
            <a:endParaRPr lang="en-US" sz="2800" dirty="0">
              <a:solidFill>
                <a:srgbClr val="C00000"/>
              </a:solidFill>
              <a:latin typeface="Times New Roman" panose="02020603050405020304" pitchFamily="18" charset="0"/>
              <a:cs typeface="Times New Roman" panose="02020603050405020304" pitchFamily="18" charset="0"/>
            </a:endParaRPr>
          </a:p>
          <a:p>
            <a:r>
              <a:rPr lang="pt-BR" sz="2800" dirty="0">
                <a:solidFill>
                  <a:srgbClr val="C00000"/>
                </a:solidFill>
                <a:latin typeface="Times New Roman" panose="02020603050405020304" pitchFamily="18" charset="0"/>
                <a:cs typeface="Times New Roman" panose="02020603050405020304" pitchFamily="18" charset="0"/>
              </a:rPr>
              <a:t>- Tìm đọc thêm hoặc tìm xem các trích đoạn chèo khác của vở chèo “Quan Âm Thị Kính”.</a:t>
            </a:r>
            <a:endParaRPr lang="en-US" sz="2800" dirty="0">
              <a:solidFill>
                <a:srgbClr val="C00000"/>
              </a:solidFill>
              <a:latin typeface="Times New Roman" panose="02020603050405020304" pitchFamily="18" charset="0"/>
              <a:cs typeface="Times New Roman" panose="02020603050405020304" pitchFamily="18" charset="0"/>
            </a:endParaRPr>
          </a:p>
          <a:p>
            <a:r>
              <a:rPr lang="pt-BR" sz="2800">
                <a:solidFill>
                  <a:srgbClr val="C00000"/>
                </a:solidFill>
                <a:latin typeface="Times New Roman" panose="02020603050405020304" pitchFamily="18" charset="0"/>
                <a:cs typeface="Times New Roman" panose="02020603050405020304" pitchFamily="18" charset="0"/>
              </a:rPr>
              <a:t>- Chuẩn bị soạn bài: </a:t>
            </a:r>
            <a:r>
              <a:rPr lang="pt-BR" sz="2800" i="1">
                <a:solidFill>
                  <a:srgbClr val="C00000"/>
                </a:solidFill>
                <a:latin typeface="Times New Roman" panose="02020603050405020304" pitchFamily="18" charset="0"/>
                <a:cs typeface="Times New Roman" panose="02020603050405020304" pitchFamily="18" charset="0"/>
              </a:rPr>
              <a:t>Huyện Trìa xử án</a:t>
            </a:r>
            <a:r>
              <a:rPr lang="pt-BR" sz="2800">
                <a:solidFill>
                  <a:srgbClr val="C00000"/>
                </a:solidFill>
                <a:latin typeface="Times New Roman" panose="02020603050405020304" pitchFamily="18" charset="0"/>
                <a:cs typeface="Times New Roman" panose="02020603050405020304" pitchFamily="18" charset="0"/>
              </a:rPr>
              <a:t> (Trích </a:t>
            </a:r>
            <a:r>
              <a:rPr lang="pt-BR" sz="2800" i="1">
                <a:solidFill>
                  <a:srgbClr val="C00000"/>
                </a:solidFill>
                <a:latin typeface="Times New Roman" panose="02020603050405020304" pitchFamily="18" charset="0"/>
                <a:cs typeface="Times New Roman" panose="02020603050405020304" pitchFamily="18" charset="0"/>
              </a:rPr>
              <a:t>Nghêu, Sò, Ốc, Hến</a:t>
            </a:r>
            <a:r>
              <a:rPr lang="pt-BR" sz="2800">
                <a:solidFill>
                  <a:srgbClr val="C00000"/>
                </a:solidFill>
                <a:latin typeface="Times New Roman" panose="02020603050405020304" pitchFamily="18" charset="0"/>
                <a:cs typeface="Times New Roman" panose="02020603050405020304" pitchFamily="18" charset="0"/>
              </a:rPr>
              <a:t> – Khuyết danh)</a:t>
            </a:r>
            <a:endParaRPr lang="en-US" sz="280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5534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F003BCCC-31DD-B47F-A78C-8B1797CFD777}"/>
              </a:ext>
            </a:extLst>
          </p:cNvPr>
          <p:cNvGrpSpPr/>
          <p:nvPr/>
        </p:nvGrpSpPr>
        <p:grpSpPr>
          <a:xfrm>
            <a:off x="905185" y="1226094"/>
            <a:ext cx="7137028" cy="3044447"/>
            <a:chOff x="1786306" y="884136"/>
            <a:chExt cx="14274056" cy="6088894"/>
          </a:xfrm>
        </p:grpSpPr>
        <p:grpSp>
          <p:nvGrpSpPr>
            <p:cNvPr id="3" name="Group 3"/>
            <p:cNvGrpSpPr/>
            <p:nvPr/>
          </p:nvGrpSpPr>
          <p:grpSpPr>
            <a:xfrm rot="-146663">
              <a:off x="1786306" y="1058246"/>
              <a:ext cx="14274056" cy="5914784"/>
              <a:chOff x="0" y="0"/>
              <a:chExt cx="11421411" cy="2788234"/>
            </a:xfrm>
            <a:solidFill>
              <a:srgbClr val="FDE5A4"/>
            </a:solidFill>
          </p:grpSpPr>
          <p:sp>
            <p:nvSpPr>
              <p:cNvPr id="4" name="Freeform 4"/>
              <p:cNvSpPr/>
              <p:nvPr/>
            </p:nvSpPr>
            <p:spPr>
              <a:xfrm>
                <a:off x="0" y="-4073"/>
                <a:ext cx="11427802" cy="2794837"/>
              </a:xfrm>
              <a:custGeom>
                <a:avLst/>
                <a:gdLst/>
                <a:ahLst/>
                <a:cxnLst/>
                <a:rect l="l" t="t" r="r" b="b"/>
                <a:pathLst>
                  <a:path w="11427802" h="2794837">
                    <a:moveTo>
                      <a:pt x="10800024" y="2740359"/>
                    </a:moveTo>
                    <a:cubicBezTo>
                      <a:pt x="10800024" y="2740359"/>
                      <a:pt x="10069150" y="2794837"/>
                      <a:pt x="8528318" y="2792216"/>
                    </a:cubicBezTo>
                    <a:cubicBezTo>
                      <a:pt x="4238092" y="2790053"/>
                      <a:pt x="1057074" y="2782229"/>
                      <a:pt x="1057074" y="2782229"/>
                    </a:cubicBezTo>
                    <a:cubicBezTo>
                      <a:pt x="812932" y="2773394"/>
                      <a:pt x="449110" y="2752164"/>
                      <a:pt x="282371" y="2693987"/>
                    </a:cubicBezTo>
                    <a:cubicBezTo>
                      <a:pt x="4469" y="2597023"/>
                      <a:pt x="0" y="2423744"/>
                      <a:pt x="0" y="1944697"/>
                    </a:cubicBezTo>
                    <a:lnTo>
                      <a:pt x="0" y="1944680"/>
                    </a:lnTo>
                    <a:cubicBezTo>
                      <a:pt x="8536" y="491230"/>
                      <a:pt x="0" y="345608"/>
                      <a:pt x="77597" y="223930"/>
                    </a:cubicBezTo>
                    <a:cubicBezTo>
                      <a:pt x="217372" y="4759"/>
                      <a:pt x="519255" y="4073"/>
                      <a:pt x="937909" y="4073"/>
                    </a:cubicBezTo>
                    <a:cubicBezTo>
                      <a:pt x="937909" y="4073"/>
                      <a:pt x="2437955" y="15681"/>
                      <a:pt x="6946367" y="7673"/>
                    </a:cubicBezTo>
                    <a:cubicBezTo>
                      <a:pt x="9850222" y="0"/>
                      <a:pt x="10566955" y="6979"/>
                      <a:pt x="10566955" y="6979"/>
                    </a:cubicBezTo>
                    <a:cubicBezTo>
                      <a:pt x="10935263" y="14458"/>
                      <a:pt x="11073523" y="42638"/>
                      <a:pt x="11271263" y="165219"/>
                    </a:cubicBezTo>
                    <a:cubicBezTo>
                      <a:pt x="11422280" y="258836"/>
                      <a:pt x="11427802" y="476157"/>
                      <a:pt x="11418662" y="1944680"/>
                    </a:cubicBezTo>
                    <a:lnTo>
                      <a:pt x="11418662" y="1944697"/>
                    </a:lnTo>
                    <a:cubicBezTo>
                      <a:pt x="11418660" y="2541710"/>
                      <a:pt x="11375877" y="2690297"/>
                      <a:pt x="10800024" y="2740359"/>
                    </a:cubicBezTo>
                    <a:close/>
                  </a:path>
                </a:pathLst>
              </a:custGeom>
              <a:grpFill/>
            </p:spPr>
          </p:sp>
        </p:grpSp>
        <p:sp>
          <p:nvSpPr>
            <p:cNvPr id="25" name="TextBox 24">
              <a:extLst>
                <a:ext uri="{FF2B5EF4-FFF2-40B4-BE49-F238E27FC236}">
                  <a16:creationId xmlns:a16="http://schemas.microsoft.com/office/drawing/2014/main" id="{BA8D0318-18B5-AD95-C798-F3D65EAC0BF5}"/>
                </a:ext>
              </a:extLst>
            </p:cNvPr>
            <p:cNvSpPr txBox="1"/>
            <p:nvPr/>
          </p:nvSpPr>
          <p:spPr>
            <a:xfrm rot="21424782">
              <a:off x="3182080" y="884136"/>
              <a:ext cx="11811824" cy="5725800"/>
            </a:xfrm>
            <a:prstGeom prst="rect">
              <a:avLst/>
            </a:prstGeom>
            <a:noFill/>
          </p:spPr>
          <p:txBody>
            <a:bodyPr wrap="square">
              <a:spAutoFit/>
            </a:bodyPr>
            <a:lstStyle/>
            <a:p>
              <a:pPr algn="ctr">
                <a:lnSpc>
                  <a:spcPct val="150000"/>
                </a:lnSpc>
              </a:pPr>
              <a:r>
                <a:rPr lang="vi-VN" sz="4001" b="1">
                  <a:latin typeface="Arial" panose="020B0604020202020204" pitchFamily="34" charset="0"/>
                  <a:cs typeface="Arial" panose="020B0604020202020204" pitchFamily="34" charset="0"/>
                </a:rPr>
                <a:t>BÀI HỌC KẾT THÚC, CẢM ƠN CÁC EM </a:t>
              </a:r>
              <a:endParaRPr lang="en-US" sz="4001" b="1">
                <a:latin typeface="Arial" panose="020B0604020202020204" pitchFamily="34" charset="0"/>
                <a:cs typeface="Arial" panose="020B0604020202020204" pitchFamily="34" charset="0"/>
              </a:endParaRPr>
            </a:p>
            <a:p>
              <a:pPr algn="ctr">
                <a:lnSpc>
                  <a:spcPct val="150000"/>
                </a:lnSpc>
              </a:pPr>
              <a:r>
                <a:rPr lang="vi-VN" sz="4001" b="1">
                  <a:latin typeface="Arial" panose="020B0604020202020204" pitchFamily="34" charset="0"/>
                  <a:cs typeface="Arial" panose="020B0604020202020204" pitchFamily="34" charset="0"/>
                </a:rPr>
                <a:t>ĐÃ LẮNG NGHE!</a:t>
              </a:r>
            </a:p>
          </p:txBody>
        </p:sp>
      </p:grpSp>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68936" y="4230501"/>
            <a:ext cx="2256557" cy="1559846"/>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3695158">
            <a:off x="740155" y="2923417"/>
            <a:ext cx="266941" cy="258689"/>
          </a:xfrm>
          <a:prstGeom prst="rect">
            <a:avLst/>
          </a:prstGeom>
        </p:spPr>
      </p:pic>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780729">
            <a:off x="7480158" y="5317087"/>
            <a:ext cx="163582" cy="158526"/>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780729">
            <a:off x="7392341" y="2193737"/>
            <a:ext cx="163582" cy="158526"/>
          </a:xfrm>
          <a:prstGeom prst="rect">
            <a:avLst/>
          </a:prstGeom>
        </p:spPr>
      </p:pic>
      <p:pic>
        <p:nvPicPr>
          <p:cNvPr id="16" name="Picture 1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714461">
            <a:off x="1483274" y="1158190"/>
            <a:ext cx="189419" cy="183563"/>
          </a:xfrm>
          <a:prstGeom prst="rect">
            <a:avLst/>
          </a:prstGeom>
        </p:spPr>
      </p:pic>
      <p:pic>
        <p:nvPicPr>
          <p:cNvPr id="17"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20620">
            <a:off x="6505804" y="3798078"/>
            <a:ext cx="250484" cy="242743"/>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54097">
            <a:off x="1626325" y="5124809"/>
            <a:ext cx="250535" cy="242791"/>
          </a:xfrm>
          <a:prstGeom prst="rect">
            <a:avLst/>
          </a:prstGeom>
        </p:spPr>
      </p:pic>
      <p:pic>
        <p:nvPicPr>
          <p:cNvPr id="19"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108428">
            <a:off x="4279800" y="1198793"/>
            <a:ext cx="387800" cy="126917"/>
          </a:xfrm>
          <a:prstGeom prst="rect">
            <a:avLst/>
          </a:prstGeom>
        </p:spPr>
      </p:pic>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700000">
            <a:off x="1992169" y="3292172"/>
            <a:ext cx="397425" cy="397425"/>
          </a:xfrm>
          <a:prstGeom prst="rect">
            <a:avLst/>
          </a:prstGeom>
        </p:spPr>
      </p:pic>
      <p:grpSp>
        <p:nvGrpSpPr>
          <p:cNvPr id="21" name="Group 21"/>
          <p:cNvGrpSpPr>
            <a:grpSpLocks noChangeAspect="1"/>
          </p:cNvGrpSpPr>
          <p:nvPr/>
        </p:nvGrpSpPr>
        <p:grpSpPr>
          <a:xfrm rot="-3244736">
            <a:off x="8213029" y="3435174"/>
            <a:ext cx="249302" cy="215896"/>
            <a:chOff x="0" y="0"/>
            <a:chExt cx="6350000" cy="5499100"/>
          </a:xfrm>
        </p:grpSpPr>
        <p:sp>
          <p:nvSpPr>
            <p:cNvPr id="22" name="Freeform 22"/>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F6C496"/>
            </a:solidFill>
          </p:spPr>
        </p:sp>
      </p:grpSp>
      <p:pic>
        <p:nvPicPr>
          <p:cNvPr id="23" name="Picture 2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33272" t="32416"/>
          <a:stretch>
            <a:fillRect/>
          </a:stretch>
        </p:blipFill>
        <p:spPr>
          <a:xfrm rot="9919327">
            <a:off x="3070046" y="4012863"/>
            <a:ext cx="264613" cy="257287"/>
          </a:xfrm>
          <a:prstGeom prst="rect">
            <a:avLst/>
          </a:prstGeom>
        </p:spPr>
      </p:pic>
      <p:pic>
        <p:nvPicPr>
          <p:cNvPr id="24" name="Picture 2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l="33272" t="32416"/>
          <a:stretch>
            <a:fillRect/>
          </a:stretch>
        </p:blipFill>
        <p:spPr>
          <a:xfrm rot="9226163" flipH="1" flipV="1">
            <a:off x="5786864" y="4715475"/>
            <a:ext cx="280104" cy="272350"/>
          </a:xfrm>
          <a:prstGeom prst="rect">
            <a:avLst/>
          </a:prstGeom>
        </p:spPr>
      </p:pic>
    </p:spTree>
    <p:extLst>
      <p:ext uri="{BB962C8B-B14F-4D97-AF65-F5344CB8AC3E}">
        <p14:creationId xmlns:p14="http://schemas.microsoft.com/office/powerpoint/2010/main" val="4030805561"/>
      </p:ext>
    </p:extLst>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07704" y="76052"/>
            <a:ext cx="4320480" cy="50405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I. </a:t>
            </a:r>
            <a:r>
              <a:rPr lang="en-US" sz="3200" b="1" dirty="0" err="1">
                <a:solidFill>
                  <a:srgbClr val="0070C0"/>
                </a:solidFill>
                <a:latin typeface="Times New Roman" panose="02020603050405020304" pitchFamily="18" charset="0"/>
                <a:cs typeface="Times New Roman" panose="02020603050405020304" pitchFamily="18" charset="0"/>
              </a:rPr>
              <a:t>TÌM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HIỂU</a:t>
            </a:r>
            <a:r>
              <a:rPr lang="en-US" sz="3200" b="1" dirty="0">
                <a:solidFill>
                  <a:srgbClr val="0070C0"/>
                </a:solidFill>
                <a:latin typeface="Times New Roman" panose="02020603050405020304" pitchFamily="18" charset="0"/>
                <a:cs typeface="Times New Roman" panose="02020603050405020304" pitchFamily="18" charset="0"/>
              </a:rPr>
              <a:t> CHUNG</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5" name="Flowchart: Terminator 4"/>
          <p:cNvSpPr/>
          <p:nvPr/>
        </p:nvSpPr>
        <p:spPr>
          <a:xfrm>
            <a:off x="899592" y="764704"/>
            <a:ext cx="6840760" cy="792088"/>
          </a:xfrm>
          <a:prstGeom prst="flowChartTermina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Nghệ</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chèo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chèo</a:t>
            </a:r>
            <a:endParaRPr lang="en-US" sz="2800" dirty="0">
              <a:latin typeface="Times New Roman" panose="02020603050405020304" pitchFamily="18" charset="0"/>
              <a:cs typeface="Times New Roman" panose="02020603050405020304" pitchFamily="18" charset="0"/>
            </a:endParaRPr>
          </a:p>
        </p:txBody>
      </p:sp>
      <p:sp>
        <p:nvSpPr>
          <p:cNvPr id="6" name="Cloud Callout 5"/>
          <p:cNvSpPr/>
          <p:nvPr/>
        </p:nvSpPr>
        <p:spPr>
          <a:xfrm>
            <a:off x="0" y="1812460"/>
            <a:ext cx="4392488" cy="424847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rgbClr val="002060"/>
                </a:solidFill>
                <a:latin typeface="Times New Roman" panose="02020603050405020304" pitchFamily="18" charset="0"/>
                <a:cs typeface="Times New Roman" panose="02020603050405020304" pitchFamily="18" charset="0"/>
              </a:rPr>
              <a:t>Em đã từng xem biểu diễn chèo cổ chưa? Đó là vở chèo cổ nào? Em xem trực tiếp hay xem qua TV/Youtube?.</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 name="Bong bóng Ý nghĩ: Hình đám mây 1">
            <a:extLst>
              <a:ext uri="{FF2B5EF4-FFF2-40B4-BE49-F238E27FC236}">
                <a16:creationId xmlns:a16="http://schemas.microsoft.com/office/drawing/2014/main" id="{3D0D89AB-47A7-442F-EF1A-EC6DCF9A80C7}"/>
              </a:ext>
            </a:extLst>
          </p:cNvPr>
          <p:cNvSpPr/>
          <p:nvPr/>
        </p:nvSpPr>
        <p:spPr>
          <a:xfrm>
            <a:off x="4788024" y="1844824"/>
            <a:ext cx="4104456" cy="453650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rgbClr val="002060"/>
                </a:solidFill>
                <a:latin typeface="Times New Roman" panose="02020603050405020304" pitchFamily="18" charset="0"/>
                <a:cs typeface="Times New Roman" panose="02020603050405020304" pitchFamily="18" charset="0"/>
              </a:rPr>
              <a:t>Chỉ ra ít nhất 02 nét khác biệt của nghệ thuật chèo cổ với các bộ môn nghệ thuật khác mà em nhận thấy khi xem </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898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grpId="1" nodeType="clickEffect">
                                  <p:stCondLst>
                                    <p:cond delay="0"/>
                                  </p:stCondLst>
                                  <p:childTnLst>
                                    <p:anim calcmode="lin" valueType="num">
                                      <p:cBhvr additive="base">
                                        <p:cTn id="23" dur="500"/>
                                        <p:tgtEl>
                                          <p:spTgt spid="6"/>
                                        </p:tgtEl>
                                        <p:attrNameLst>
                                          <p:attrName>ppt_x</p:attrName>
                                        </p:attrNameLst>
                                      </p:cBhvr>
                                      <p:tavLst>
                                        <p:tav tm="0">
                                          <p:val>
                                            <p:strVal val="ppt_x"/>
                                          </p:val>
                                        </p:tav>
                                        <p:tav tm="100000">
                                          <p:val>
                                            <p:strVal val="ppt_x"/>
                                          </p:val>
                                        </p:tav>
                                      </p:tavLst>
                                    </p:anim>
                                    <p:anim calcmode="lin" valueType="num">
                                      <p:cBhvr additive="base">
                                        <p:cTn id="24" dur="500"/>
                                        <p:tgtEl>
                                          <p:spTgt spid="6"/>
                                        </p:tgtEl>
                                        <p:attrNameLst>
                                          <p:attrName>ppt_y</p:attrName>
                                        </p:attrNameLst>
                                      </p:cBhvr>
                                      <p:tavLst>
                                        <p:tav tm="0">
                                          <p:val>
                                            <p:strVal val="ppt_y"/>
                                          </p:val>
                                        </p:tav>
                                        <p:tav tm="100000">
                                          <p:val>
                                            <p:strVal val="1+ppt_h/2"/>
                                          </p:val>
                                        </p:tav>
                                      </p:tavLst>
                                    </p:anim>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6" grpId="1"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id="{4E76D348-C49F-5A73-B743-D8B50ABF96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350" y="980728"/>
            <a:ext cx="4134842" cy="4752528"/>
          </a:xfrm>
          <a:prstGeom prst="rect">
            <a:avLst/>
          </a:prstGeom>
        </p:spPr>
      </p:pic>
      <p:sp>
        <p:nvSpPr>
          <p:cNvPr id="9" name="Lưu đồ: Điểm Kết Thúc 8">
            <a:extLst>
              <a:ext uri="{FF2B5EF4-FFF2-40B4-BE49-F238E27FC236}">
                <a16:creationId xmlns:a16="http://schemas.microsoft.com/office/drawing/2014/main" id="{6E7A68E0-0F3B-43E3-0E6E-951B3AFDA935}"/>
              </a:ext>
            </a:extLst>
          </p:cNvPr>
          <p:cNvSpPr/>
          <p:nvPr/>
        </p:nvSpPr>
        <p:spPr>
          <a:xfrm>
            <a:off x="17378" y="116632"/>
            <a:ext cx="2147972" cy="3456384"/>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dirty="0">
                <a:solidFill>
                  <a:schemeClr val="tx1"/>
                </a:solidFill>
                <a:latin typeface="Times New Roman" panose="02020603050405020304" pitchFamily="18" charset="0"/>
                <a:cs typeface="Times New Roman" panose="02020603050405020304" pitchFamily="18" charset="0"/>
              </a:rPr>
              <a:t>Thảo luận cặp đôi: Hoàn thành </a:t>
            </a:r>
            <a:r>
              <a:rPr lang="pt-BR" sz="2800" b="1" dirty="0">
                <a:solidFill>
                  <a:schemeClr val="tx1"/>
                </a:solidFill>
                <a:latin typeface="Times New Roman" panose="02020603050405020304" pitchFamily="18" charset="0"/>
                <a:cs typeface="Times New Roman" panose="02020603050405020304" pitchFamily="18" charset="0"/>
              </a:rPr>
              <a:t>Phiếu học tập 01</a:t>
            </a:r>
            <a:r>
              <a:rPr lang="pt-BR"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ndParaRPr>
          </a:p>
        </p:txBody>
      </p:sp>
      <p:sp>
        <p:nvSpPr>
          <p:cNvPr id="10" name="Lưu đồ: Điểm Kết Thúc 9">
            <a:extLst>
              <a:ext uri="{FF2B5EF4-FFF2-40B4-BE49-F238E27FC236}">
                <a16:creationId xmlns:a16="http://schemas.microsoft.com/office/drawing/2014/main" id="{C47C42FF-7509-7237-CE6F-ADF3D0C85FD6}"/>
              </a:ext>
            </a:extLst>
          </p:cNvPr>
          <p:cNvSpPr/>
          <p:nvPr/>
        </p:nvSpPr>
        <p:spPr>
          <a:xfrm>
            <a:off x="6372200" y="1484784"/>
            <a:ext cx="2520280" cy="504056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800" dirty="0">
                <a:solidFill>
                  <a:schemeClr val="tx1"/>
                </a:solidFill>
                <a:latin typeface="Times New Roman" panose="02020603050405020304" pitchFamily="18" charset="0"/>
                <a:cs typeface="Times New Roman" panose="02020603050405020304" pitchFamily="18" charset="0"/>
              </a:rPr>
              <a:t>Tìm hiểu về nghệ thuật chèo cổ và kịch bản chèo cổ (đã chuẩn bị ở nhà, dựa vào phần Tri thức Ngữ văn – SGK / Tr 109)</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3921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a:extLst>
              <a:ext uri="{FF2B5EF4-FFF2-40B4-BE49-F238E27FC236}">
                <a16:creationId xmlns:a16="http://schemas.microsoft.com/office/drawing/2014/main" id="{1084039A-8B75-117E-EF35-E03A5A6B519E}"/>
              </a:ext>
            </a:extLst>
          </p:cNvPr>
          <p:cNvSpPr/>
          <p:nvPr/>
        </p:nvSpPr>
        <p:spPr>
          <a:xfrm>
            <a:off x="611560" y="123325"/>
            <a:ext cx="7776864" cy="864096"/>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b="1" dirty="0">
                <a:effectLst/>
                <a:latin typeface="Times New Roman" panose="02020603050405020304" pitchFamily="18" charset="0"/>
                <a:ea typeface="Times New Roman"/>
                <a:cs typeface="Times New Roman" panose="02020603050405020304" pitchFamily="18" charset="0"/>
              </a:rPr>
              <a:t>1.1. Thế nào là nghệ thuật chèo cổ?</a:t>
            </a:r>
            <a:endParaRPr lang="en-US" sz="3200" dirty="0"/>
          </a:p>
        </p:txBody>
      </p:sp>
      <p:sp>
        <p:nvSpPr>
          <p:cNvPr id="5" name="Double Wave 4">
            <a:extLst>
              <a:ext uri="{FF2B5EF4-FFF2-40B4-BE49-F238E27FC236}">
                <a16:creationId xmlns:a16="http://schemas.microsoft.com/office/drawing/2014/main" id="{EF43FBC4-2DCF-7452-BB66-122EDAC86D91}"/>
              </a:ext>
            </a:extLst>
          </p:cNvPr>
          <p:cNvSpPr/>
          <p:nvPr/>
        </p:nvSpPr>
        <p:spPr>
          <a:xfrm>
            <a:off x="162745" y="1196752"/>
            <a:ext cx="4176464" cy="5112568"/>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a:solidFill>
                  <a:schemeClr val="tx1"/>
                </a:solidFill>
                <a:effectLst/>
                <a:latin typeface="Times New Roman" panose="02020603050405020304" pitchFamily="18" charset="0"/>
                <a:ea typeface="MS Mincho"/>
                <a:cs typeface="Times New Roman" panose="02020603050405020304" pitchFamily="18" charset="0"/>
              </a:rPr>
              <a:t>- </a:t>
            </a:r>
            <a:r>
              <a:rPr lang="en-US" sz="2800" b="0">
                <a:solidFill>
                  <a:schemeClr val="tx1"/>
                </a:solidFill>
                <a:effectLst/>
                <a:latin typeface="Times New Roman" panose="02020603050405020304" pitchFamily="18" charset="0"/>
                <a:ea typeface="MS Mincho"/>
                <a:cs typeface="Times New Roman" panose="02020603050405020304" pitchFamily="18" charset="0"/>
              </a:rPr>
              <a:t>Chèo cổ (chèo sân đình/chèo truyền thống) là loại hình nghệ thuật tổng hợp, kết hợp hài hoà nhiều chất liệu: d</a:t>
            </a:r>
            <a:r>
              <a:rPr lang="vi-VN" sz="2800" b="0">
                <a:solidFill>
                  <a:schemeClr val="tx1"/>
                </a:solidFill>
                <a:effectLst/>
                <a:latin typeface="Times New Roman" panose="02020603050405020304" pitchFamily="18" charset="0"/>
                <a:ea typeface="MS Mincho"/>
                <a:cs typeface="Times New Roman" panose="02020603050405020304" pitchFamily="18" charset="0"/>
              </a:rPr>
              <a:t>â</a:t>
            </a:r>
            <a:r>
              <a:rPr lang="en-US" sz="2800" b="0">
                <a:solidFill>
                  <a:schemeClr val="tx1"/>
                </a:solidFill>
                <a:effectLst/>
                <a:latin typeface="Times New Roman" panose="02020603050405020304" pitchFamily="18" charset="0"/>
                <a:ea typeface="MS Mincho"/>
                <a:cs typeface="Times New Roman" panose="02020603050405020304" pitchFamily="18" charset="0"/>
              </a:rPr>
              <a:t>n ca, múa dân gian và các loại hình nghệ thuật dân gian khác ở vùng đồng bằng Bắc Bộ.</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p:txBody>
      </p:sp>
      <p:sp>
        <p:nvSpPr>
          <p:cNvPr id="6" name="Double Wave 5">
            <a:extLst>
              <a:ext uri="{FF2B5EF4-FFF2-40B4-BE49-F238E27FC236}">
                <a16:creationId xmlns:a16="http://schemas.microsoft.com/office/drawing/2014/main" id="{9AE5EFCC-4E76-8660-AF7D-BEA4B8882844}"/>
              </a:ext>
            </a:extLst>
          </p:cNvPr>
          <p:cNvSpPr/>
          <p:nvPr/>
        </p:nvSpPr>
        <p:spPr>
          <a:xfrm>
            <a:off x="4804792" y="1657265"/>
            <a:ext cx="4176464" cy="4968552"/>
          </a:xfrm>
          <a:prstGeom prst="doubleWav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0">
                <a:solidFill>
                  <a:schemeClr val="tx1"/>
                </a:solidFill>
                <a:effectLst/>
                <a:latin typeface="Times New Roman" panose="02020603050405020304" pitchFamily="18" charset="0"/>
                <a:ea typeface="MS Mincho"/>
                <a:cs typeface="Times New Roman" panose="02020603050405020304" pitchFamily="18" charset="0"/>
              </a:rPr>
              <a:t>- Chèo được xem là một hình thức kể chuyện bằng sân khấu, lấy sân khấu và diễn viên làm phương tiện giao lưu với công chúng (không có người kể chuyện như trong truyện).</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78236320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19FB421A-70A1-FC16-D33A-9A7A11DDF3D6}"/>
              </a:ext>
            </a:extLst>
          </p:cNvPr>
          <p:cNvSpPr/>
          <p:nvPr/>
        </p:nvSpPr>
        <p:spPr>
          <a:xfrm>
            <a:off x="395536" y="0"/>
            <a:ext cx="7776864" cy="1124744"/>
          </a:xfrm>
          <a:prstGeom prst="hexagon">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dirty="0">
                <a:solidFill>
                  <a:schemeClr val="bg1"/>
                </a:solidFill>
                <a:effectLst/>
                <a:latin typeface="Times New Roman" panose="02020603050405020304" pitchFamily="18" charset="0"/>
                <a:cs typeface="Times New Roman" panose="02020603050405020304" pitchFamily="18" charset="0"/>
              </a:rPr>
              <a:t>1.2. Phân biệt kịch bản chèo và sân khấu chèo</a:t>
            </a:r>
            <a:endParaRPr lang="en-US" sz="3200" dirty="0">
              <a:solidFill>
                <a:schemeClr val="bg1"/>
              </a:solidFill>
            </a:endParaRPr>
          </a:p>
        </p:txBody>
      </p:sp>
      <p:sp>
        <p:nvSpPr>
          <p:cNvPr id="3" name="Plaque 2">
            <a:extLst>
              <a:ext uri="{FF2B5EF4-FFF2-40B4-BE49-F238E27FC236}">
                <a16:creationId xmlns:a16="http://schemas.microsoft.com/office/drawing/2014/main" id="{FB380BD3-CAB7-B954-E7B6-8E1476E2B95E}"/>
              </a:ext>
            </a:extLst>
          </p:cNvPr>
          <p:cNvSpPr/>
          <p:nvPr/>
        </p:nvSpPr>
        <p:spPr>
          <a:xfrm>
            <a:off x="16903" y="1385392"/>
            <a:ext cx="4464496" cy="5472608"/>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 </a:t>
            </a:r>
            <a:r>
              <a:rPr lang="en-US" sz="2800" b="0">
                <a:solidFill>
                  <a:schemeClr val="tx1"/>
                </a:solidFill>
                <a:effectLst/>
                <a:latin typeface="Times New Roman" panose="02020603050405020304" pitchFamily="18" charset="0"/>
                <a:cs typeface="Times New Roman" panose="02020603050405020304" pitchFamily="18" charset="0"/>
              </a:rPr>
              <a:t>Kịch bản chèo là văn bản văn học, được tiếp nhận thông qua hình thức đọc.</a:t>
            </a:r>
          </a:p>
          <a:p>
            <a:pPr>
              <a:lnSpc>
                <a:spcPct val="115000"/>
              </a:lnSpc>
              <a:spcBef>
                <a:spcPts val="600"/>
              </a:spcBef>
              <a:spcAft>
                <a:spcPts val="600"/>
              </a:spcAft>
            </a:pPr>
            <a:r>
              <a:rPr lang="en-US" sz="2800" b="0">
                <a:solidFill>
                  <a:schemeClr val="tx1"/>
                </a:solidFill>
                <a:effectLst/>
                <a:latin typeface="Times New Roman" panose="02020603050405020304" pitchFamily="18" charset="0"/>
                <a:cs typeface="Times New Roman" panose="02020603050405020304" pitchFamily="18" charset="0"/>
              </a:rPr>
              <a:t>    Kịch bản chèo có cốt truyện, nhân vật kèm lời thoại và các chỉ dẫn về bối cảnh, trang phục, hoạt động trên sân khấu,…</a:t>
            </a:r>
            <a:endParaRPr lang="en-US" sz="2800" b="0" dirty="0">
              <a:solidFill>
                <a:schemeClr val="tx1"/>
              </a:solidFill>
              <a:effectLst/>
              <a:latin typeface="Times New Roman" panose="02020603050405020304" pitchFamily="18" charset="0"/>
              <a:cs typeface="Times New Roman" panose="02020603050405020304" pitchFamily="18" charset="0"/>
            </a:endParaRPr>
          </a:p>
        </p:txBody>
      </p:sp>
      <p:sp>
        <p:nvSpPr>
          <p:cNvPr id="5" name="Plaque 4">
            <a:extLst>
              <a:ext uri="{FF2B5EF4-FFF2-40B4-BE49-F238E27FC236}">
                <a16:creationId xmlns:a16="http://schemas.microsoft.com/office/drawing/2014/main" id="{7C5090E9-159E-B060-2F00-8C93D754CF5A}"/>
              </a:ext>
            </a:extLst>
          </p:cNvPr>
          <p:cNvSpPr/>
          <p:nvPr/>
        </p:nvSpPr>
        <p:spPr>
          <a:xfrm>
            <a:off x="4932040" y="1378766"/>
            <a:ext cx="4010476" cy="5472608"/>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Bef>
                <a:spcPts val="600"/>
              </a:spcBef>
              <a:spcAft>
                <a:spcPts val="600"/>
              </a:spcAft>
            </a:pPr>
            <a:r>
              <a:rPr lang="en-US" sz="2800" b="0">
                <a:solidFill>
                  <a:schemeClr val="tx1"/>
                </a:solidFill>
                <a:effectLst/>
                <a:latin typeface="Times New Roman" panose="02020603050405020304" pitchFamily="18" charset="0"/>
                <a:cs typeface="Times New Roman" panose="02020603050405020304" pitchFamily="18" charset="0"/>
              </a:rPr>
              <a:t>- Sân khấu chèo là sự hiện thực hoá kịch bản chèo thông qua hoạt động biểu diễn, được tiếp nhận bằng hình thức xem và nghe. </a:t>
            </a:r>
            <a:endParaRPr lang="en-US" sz="2800" b="0" dirty="0">
              <a:solidFill>
                <a:schemeClr val="tx1"/>
              </a:solidFill>
              <a:effectLst/>
              <a:latin typeface="Times New Roman" panose="02020603050405020304" pitchFamily="18" charset="0"/>
              <a:ea typeface="Times New Roman"/>
              <a:cs typeface="Times New Roman" panose="02020603050405020304" pitchFamily="18" charset="0"/>
            </a:endParaRPr>
          </a:p>
        </p:txBody>
      </p:sp>
    </p:spTree>
    <p:extLst>
      <p:ext uri="{BB962C8B-B14F-4D97-AF65-F5344CB8AC3E}">
        <p14:creationId xmlns:p14="http://schemas.microsoft.com/office/powerpoint/2010/main" val="28178133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Office Theme</Template>
  <TotalTime>731</TotalTime>
  <Words>3880</Words>
  <Application>Microsoft Office PowerPoint</Application>
  <PresentationFormat>On-screen Show (4:3)</PresentationFormat>
  <Paragraphs>275</Paragraphs>
  <Slides>58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MS Mincho</vt: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Admin</cp:lastModifiedBy>
  <cp:revision>75</cp:revision>
  <dcterms:created xsi:type="dcterms:W3CDTF">2022-09-17T12:37:34Z</dcterms:created>
  <dcterms:modified xsi:type="dcterms:W3CDTF">2025-01-27T02:23:32Z</dcterms:modified>
</cp:coreProperties>
</file>