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94" r:id="rId2"/>
    <p:sldId id="270" r:id="rId3"/>
    <p:sldId id="257" r:id="rId4"/>
    <p:sldId id="258" r:id="rId5"/>
    <p:sldId id="259" r:id="rId6"/>
    <p:sldId id="261" r:id="rId7"/>
    <p:sldId id="260" r:id="rId8"/>
    <p:sldId id="269" r:id="rId9"/>
    <p:sldId id="262" r:id="rId10"/>
    <p:sldId id="263" r:id="rId11"/>
    <p:sldId id="268" r:id="rId12"/>
    <p:sldId id="272" r:id="rId13"/>
    <p:sldId id="266" r:id="rId14"/>
    <p:sldId id="267" r:id="rId15"/>
    <p:sldId id="274" r:id="rId16"/>
    <p:sldId id="276" r:id="rId17"/>
    <p:sldId id="275" r:id="rId18"/>
    <p:sldId id="273" r:id="rId19"/>
    <p:sldId id="289" r:id="rId20"/>
    <p:sldId id="295" r:id="rId21"/>
    <p:sldId id="29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7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1" autoAdjust="0"/>
    <p:restoredTop sz="94660"/>
  </p:normalViewPr>
  <p:slideViewPr>
    <p:cSldViewPr snapToGrid="0">
      <p:cViewPr varScale="1">
        <p:scale>
          <a:sx n="101" d="100"/>
          <a:sy n="101" d="100"/>
        </p:scale>
        <p:origin x="126"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27/1/2025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27/1/2025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27/1/2025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27/1/2025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27/1/2025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27/1/2025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27/1/2025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27/1/2025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27/1/2025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27/1/2025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27/1/2025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27/1/2025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1285876" y="441325"/>
            <a:ext cx="9344024" cy="6169025"/>
          </a:xfrm>
          <a:prstGeom prst="rect">
            <a:avLst/>
          </a:prstGeom>
          <a:noFill/>
        </p:spPr>
        <p:txBody>
          <a:bodyPr wrap="square" rtlCol="0" anchor="t">
            <a:noAutofit/>
          </a:bodyPr>
          <a:lstStyle/>
          <a:p>
            <a:pPr algn="ctr">
              <a:defRPr/>
            </a:pPr>
            <a:r>
              <a:rPr lang="en-US" sz="3200" b="1" cap="all" dirty="0" smtClean="0">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sym typeface="+mn-ea"/>
              </a:rPr>
              <a:t>TRƯỜNG </a:t>
            </a:r>
            <a:r>
              <a:rPr lang="en-US" sz="3200" b="1" cap="all" dirty="0">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sym typeface="+mn-ea"/>
              </a:rPr>
              <a:t>Thpt ngô lê tân</a:t>
            </a:r>
            <a:endParaRPr lang="en-US" sz="3200" b="1" cap="all" dirty="0">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endParaRPr>
          </a:p>
          <a:p>
            <a:pPr algn="ctr">
              <a:defRPr/>
            </a:pPr>
            <a:endParaRPr lang="en-US" sz="3200" b="1" cap="all" dirty="0">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sym typeface="+mn-ea"/>
            </a:endParaRPr>
          </a:p>
          <a:p>
            <a:pPr algn="ctr">
              <a:defRPr/>
            </a:pPr>
            <a:r>
              <a:rPr lang="en-US" sz="3735" b="1" cap="all" dirty="0" smtClean="0">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sym typeface="+mn-ea"/>
              </a:rPr>
              <a:t> </a:t>
            </a:r>
            <a:r>
              <a:rPr lang="en-US" sz="3735" b="1" cap="all" dirty="0">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sym typeface="+mn-ea"/>
              </a:rPr>
              <a:t>CHÀO MỪNG </a:t>
            </a:r>
          </a:p>
          <a:p>
            <a:pPr algn="ctr">
              <a:defRPr/>
            </a:pPr>
            <a:r>
              <a:rPr lang="en-US" sz="3735" b="1" cap="all" dirty="0">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sym typeface="+mn-ea"/>
              </a:rPr>
              <a:t>CÁC EM ĐẾN VỚI TIẾT HỌC hôm nay.</a:t>
            </a:r>
            <a:endParaRPr lang="en-US" sz="3735" b="1" cap="all" dirty="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sym typeface="+mn-ea"/>
            </a:endParaRPr>
          </a:p>
        </p:txBody>
      </p:sp>
      <p:sp>
        <p:nvSpPr>
          <p:cNvPr id="3" name="Text Box 2"/>
          <p:cNvSpPr txBox="1"/>
          <p:nvPr/>
        </p:nvSpPr>
        <p:spPr>
          <a:xfrm>
            <a:off x="3429000" y="3624739"/>
            <a:ext cx="4490720" cy="753110"/>
          </a:xfrm>
          <a:prstGeom prst="rect">
            <a:avLst/>
          </a:prstGeom>
          <a:noFill/>
        </p:spPr>
        <p:txBody>
          <a:bodyPr wrap="square" rtlCol="0" anchor="t">
            <a:noAutofit/>
          </a:bodyPr>
          <a:lstStyle/>
          <a:p>
            <a:pPr algn="ctr">
              <a:defRPr/>
            </a:pPr>
            <a:r>
              <a:rPr lang="en-US" sz="2000" b="1" cap="all" dirty="0" smtClean="0">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sym typeface="+mn-ea"/>
              </a:rPr>
              <a:t>GV giảng dạy: PHAN THỊ LOAN</a:t>
            </a:r>
          </a:p>
        </p:txBody>
      </p:sp>
      <p:sp>
        <p:nvSpPr>
          <p:cNvPr id="6" name="Content Placeholder 5"/>
          <p:cNvSpPr>
            <a:spLocks noGrp="1"/>
          </p:cNvSpPr>
          <p:nvPr>
            <p:ph sz="half" idx="1"/>
          </p:nvPr>
        </p:nvSpPr>
        <p:spPr/>
        <p:txBody>
          <a:bodyPr/>
          <a:lstStyle/>
          <a:p>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8" name="TextBox 7"/>
          <p:cNvSpPr txBox="1"/>
          <p:nvPr/>
        </p:nvSpPr>
        <p:spPr>
          <a:xfrm>
            <a:off x="4610100" y="3028950"/>
            <a:ext cx="3486150" cy="369332"/>
          </a:xfrm>
          <a:prstGeom prst="rect">
            <a:avLst/>
          </a:prstGeom>
          <a:noFill/>
        </p:spPr>
        <p:txBody>
          <a:bodyPr wrap="square" rtlCol="0">
            <a:spAutoFit/>
          </a:bodyPr>
          <a:lstStyle/>
          <a:p>
            <a:r>
              <a:rPr lang="en-US" b="1" dirty="0" smtClean="0">
                <a:latin typeface="Times New Roman" panose="02020603050405020304" pitchFamily="18" charset="0"/>
                <a:cs typeface="Times New Roman" panose="02020603050405020304" pitchFamily="18" charset="0"/>
              </a:rPr>
              <a:t>LỚP: 11A2</a:t>
            </a:r>
            <a:endParaRPr lang="en-US" b="1"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2962276" y="4611052"/>
            <a:ext cx="6429374" cy="1200329"/>
          </a:xfrm>
          <a:prstGeom prst="rect">
            <a:avLst/>
          </a:prstGeom>
          <a:noFill/>
        </p:spPr>
        <p:txBody>
          <a:bodyPr wrap="square" rtlCol="0">
            <a:spAutoFit/>
          </a:bodyPr>
          <a:lstStyle/>
          <a:p>
            <a:r>
              <a:rPr lang="en-US" b="1" dirty="0" smtClean="0">
                <a:solidFill>
                  <a:srgbClr val="FF0000"/>
                </a:solidFill>
                <a:latin typeface="Times New Roman" panose="02020603050405020304" pitchFamily="18" charset="0"/>
                <a:cs typeface="Times New Roman" panose="02020603050405020304" pitchFamily="18" charset="0"/>
              </a:rPr>
              <a:t>BÀI 5: BĂN KHOĂN TÌM LẼ SỐNG</a:t>
            </a:r>
          </a:p>
          <a:p>
            <a:r>
              <a:rPr lang="en-US" b="1" dirty="0">
                <a:solidFill>
                  <a:srgbClr val="FF0000"/>
                </a:solidFill>
                <a:latin typeface="Times New Roman" panose="02020603050405020304" pitchFamily="18" charset="0"/>
                <a:cs typeface="Times New Roman" panose="02020603050405020304" pitchFamily="18" charset="0"/>
              </a:rPr>
              <a:t>	</a:t>
            </a:r>
            <a:r>
              <a:rPr lang="en-US" b="1" dirty="0" smtClean="0">
                <a:solidFill>
                  <a:srgbClr val="FF0000"/>
                </a:solidFill>
                <a:latin typeface="Times New Roman" panose="02020603050405020304" pitchFamily="18" charset="0"/>
                <a:cs typeface="Times New Roman" panose="02020603050405020304" pitchFamily="18" charset="0"/>
              </a:rPr>
              <a:t>       (BI KỊCH) </a:t>
            </a:r>
          </a:p>
          <a:p>
            <a:r>
              <a:rPr lang="en-US" b="1" dirty="0" err="1" smtClean="0">
                <a:solidFill>
                  <a:srgbClr val="FF0000"/>
                </a:solidFill>
                <a:latin typeface="Times New Roman" panose="02020603050405020304" pitchFamily="18" charset="0"/>
                <a:cs typeface="Times New Roman" panose="02020603050405020304" pitchFamily="18" charset="0"/>
              </a:rPr>
              <a:t>Tiết</a:t>
            </a:r>
            <a:r>
              <a:rPr lang="en-US" b="1" dirty="0" smtClean="0">
                <a:solidFill>
                  <a:srgbClr val="FF0000"/>
                </a:solidFill>
                <a:latin typeface="Times New Roman" panose="02020603050405020304" pitchFamily="18" charset="0"/>
                <a:cs typeface="Times New Roman" panose="02020603050405020304" pitchFamily="18" charset="0"/>
              </a:rPr>
              <a:t> 47: </a:t>
            </a:r>
            <a:r>
              <a:rPr lang="en-US" b="1" dirty="0" err="1" smtClean="0">
                <a:solidFill>
                  <a:srgbClr val="FF0000"/>
                </a:solidFill>
                <a:latin typeface="Times New Roman" panose="02020603050405020304" pitchFamily="18" charset="0"/>
                <a:cs typeface="Times New Roman" panose="02020603050405020304" pitchFamily="18" charset="0"/>
              </a:rPr>
              <a:t>Thực</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hành</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tiếng</a:t>
            </a:r>
            <a:r>
              <a:rPr lang="en-US" b="1" dirty="0" smtClean="0">
                <a:solidFill>
                  <a:srgbClr val="FF0000"/>
                </a:solidFill>
                <a:latin typeface="Times New Roman" panose="02020603050405020304" pitchFamily="18" charset="0"/>
                <a:cs typeface="Times New Roman" panose="02020603050405020304" pitchFamily="18" charset="0"/>
              </a:rPr>
              <a:t> </a:t>
            </a:r>
            <a:r>
              <a:rPr lang="en-US" b="1" dirty="0" err="1" smtClean="0">
                <a:solidFill>
                  <a:srgbClr val="FF0000"/>
                </a:solidFill>
                <a:latin typeface="Times New Roman" panose="02020603050405020304" pitchFamily="18" charset="0"/>
                <a:cs typeface="Times New Roman" panose="02020603050405020304" pitchFamily="18" charset="0"/>
              </a:rPr>
              <a:t>Việt</a:t>
            </a:r>
            <a:endParaRPr lang="en-US" b="1" dirty="0" smtClean="0">
              <a:solidFill>
                <a:srgbClr val="FF0000"/>
              </a:solidFill>
              <a:latin typeface="Times New Roman" panose="02020603050405020304" pitchFamily="18" charset="0"/>
              <a:cs typeface="Times New Roman" panose="02020603050405020304" pitchFamily="18" charset="0"/>
            </a:endParaRPr>
          </a:p>
          <a:p>
            <a:r>
              <a:rPr lang="en-US" b="1" dirty="0" smtClean="0">
                <a:solidFill>
                  <a:srgbClr val="FF0000"/>
                </a:solidFill>
                <a:latin typeface="Times New Roman" panose="02020603050405020304" pitchFamily="18" charset="0"/>
                <a:cs typeface="Times New Roman" panose="02020603050405020304" pitchFamily="18" charset="0"/>
              </a:rPr>
              <a:t>ĐẶC ĐIỂM CƠ BẢN CỦA NGÔN NGỮ VIẾT VÀ NGÔN NÓI</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5975671"/>
      </p:ext>
    </p:extLst>
  </p:cSld>
  <p:clrMapOvr>
    <a:masterClrMapping/>
  </p:clrMapOvr>
  <p:transition spd="med">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7"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7"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50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50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circle(in)">
                                      <p:cBhvr>
                                        <p:cTn id="21"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36015"/>
            <a:ext cx="10515600" cy="5041265"/>
          </a:xfrm>
        </p:spPr>
        <p:txBody>
          <a:bodyPr/>
          <a:lstStyle/>
          <a:p>
            <a:pPr marL="0" indent="0">
              <a:buNone/>
            </a:pPr>
            <a:r>
              <a:rPr lang="en-US" sz="3200" b="1" i="1">
                <a:solidFill>
                  <a:srgbClr val="FF0000"/>
                </a:solidFill>
                <a:latin typeface="Times New Roman" panose="02020603050405020304" charset="0"/>
                <a:cs typeface="Times New Roman" panose="02020603050405020304" charset="0"/>
              </a:rPr>
              <a:t>2. Đặc điểm cơ bản của ngôn ngữ viết</a:t>
            </a:r>
          </a:p>
          <a:p>
            <a:pPr marL="0" indent="0">
              <a:buNone/>
            </a:pPr>
            <a:r>
              <a:rPr lang="en-US" sz="3200" b="1">
                <a:solidFill>
                  <a:srgbClr val="002060"/>
                </a:solidFill>
                <a:latin typeface="Times New Roman" panose="02020603050405020304" charset="0"/>
                <a:cs typeface="Times New Roman" panose="02020603050405020304" charset="0"/>
              </a:rPr>
              <a:t>a. Phương tiện ngôn ngữ chủ yếu: Chữ viết, hệ thống dấu câu, các kí hiệu văn tự.</a:t>
            </a:r>
          </a:p>
          <a:p>
            <a:pPr marL="0" indent="0">
              <a:buNone/>
            </a:pPr>
            <a:r>
              <a:rPr lang="en-US" sz="3200" b="1">
                <a:solidFill>
                  <a:srgbClr val="002060"/>
                </a:solidFill>
                <a:latin typeface="Times New Roman" panose="02020603050405020304" charset="0"/>
                <a:cs typeface="Times New Roman" panose="02020603050405020304" charset="0"/>
              </a:rPr>
              <a:t>b. Từ ngữ: Được chọn lọc, gọt giũa, phù hợp với từng phong cách,  tránh sử dụng khẩu ngữ, từ địa phương.</a:t>
            </a:r>
          </a:p>
          <a:p>
            <a:pPr marL="0" indent="0">
              <a:buNone/>
            </a:pPr>
            <a:r>
              <a:rPr lang="en-US" sz="3200" b="1">
                <a:solidFill>
                  <a:srgbClr val="002060"/>
                </a:solidFill>
                <a:latin typeface="Times New Roman" panose="02020603050405020304" charset="0"/>
                <a:cs typeface="Times New Roman" panose="02020603050405020304" charset="0"/>
              </a:rPr>
              <a:t>c. Câu: Câu dài nhiều thành phần, được tổ chức chặt chẽ, mạch lạc.</a:t>
            </a:r>
          </a:p>
          <a:p>
            <a:pPr marL="0" indent="0">
              <a:buNone/>
            </a:pPr>
            <a:r>
              <a:rPr lang="en-US" sz="3200" b="1">
                <a:solidFill>
                  <a:srgbClr val="002060"/>
                </a:solidFill>
                <a:latin typeface="Times New Roman" panose="02020603050405020304" charset="0"/>
                <a:cs typeface="Times New Roman" panose="02020603050405020304" charset="0"/>
              </a:rPr>
              <a:t>d. Phương tiện phi ngôn ngữ hỗ trợ: Hình ảnh minh họa, sơ đồ, biểu đồ…</a:t>
            </a:r>
          </a:p>
        </p:txBody>
      </p:sp>
    </p:spTree>
  </p:cSld>
  <p:clrMapOvr>
    <a:masterClrMapping/>
  </p:clrMapOvr>
  <mc:AlternateContent xmlns:mc="http://schemas.openxmlformats.org/markup-compatibility/2006" xmlns:p14="http://schemas.microsoft.com/office/powerpoint/2010/main">
    <mc:Choice Requires="p14">
      <p:transition spd="med">
        <p:pull/>
      </p:transition>
    </mc:Choice>
    <mc:Fallback xmlns="">
      <p:transition spd="med">
        <p:pull/>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nvSpPr>
        <p:spPr>
          <a:xfrm>
            <a:off x="3073400" y="2499995"/>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b="1" dirty="0" smtClean="0">
                <a:solidFill>
                  <a:srgbClr val="FF0000"/>
                </a:solidFill>
                <a:latin typeface="Times New Roman" panose="02020603050405020304" charset="0"/>
                <a:cs typeface="Times New Roman" panose="02020603050405020304" charset="0"/>
              </a:rPr>
              <a:t>HOẠT ĐỘNG 3:</a:t>
            </a:r>
          </a:p>
          <a:p>
            <a:endParaRPr lang="en-US" sz="6000" b="1" dirty="0">
              <a:solidFill>
                <a:srgbClr val="FF0000"/>
              </a:solidFill>
              <a:latin typeface="Times New Roman" panose="02020603050405020304" charset="0"/>
              <a:cs typeface="Times New Roman" panose="02020603050405020304" charset="0"/>
            </a:endParaRPr>
          </a:p>
          <a:p>
            <a:r>
              <a:rPr lang="en-US" sz="6000" b="1" dirty="0" smtClean="0">
                <a:solidFill>
                  <a:srgbClr val="FF0000"/>
                </a:solidFill>
                <a:latin typeface="Times New Roman" panose="02020603050405020304" charset="0"/>
                <a:cs typeface="Times New Roman" panose="02020603050405020304" charset="0"/>
              </a:rPr>
              <a:t> LUYỆN TẬP</a:t>
            </a:r>
            <a:endParaRPr lang="en-US" sz="6000" b="1" dirty="0">
              <a:solidFill>
                <a:srgbClr val="FF000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xmlns:p14="http://schemas.microsoft.com/office/powerpoint/2010/main">
    <mc:Choice Requires="p14">
      <p:transition spd="slow">
        <p:comb/>
      </p:transition>
    </mc:Choice>
    <mc:Fallback xmlns="">
      <p:transition spd="slow">
        <p:comb/>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355090" y="253365"/>
            <a:ext cx="10313670" cy="1339850"/>
          </a:xfrm>
        </p:spPr>
        <p:txBody>
          <a:bodyPr>
            <a:normAutofit/>
          </a:bodyPr>
          <a:lstStyle/>
          <a:p>
            <a:pPr marL="0" indent="0">
              <a:buNone/>
            </a:pPr>
            <a:r>
              <a:rPr lang="en-US" b="1" i="1">
                <a:solidFill>
                  <a:srgbClr val="FF0000"/>
                </a:solidFill>
                <a:latin typeface="Times New Roman" panose="02020603050405020304" charset="0"/>
                <a:cs typeface="Times New Roman" panose="02020603050405020304" charset="0"/>
              </a:rPr>
              <a:t>Câu 1: Đọc lại phần tri thức tiếng Việt, mục Tri thức Ngữ văn của bài này và Bài 3 để thực hiện bảng so sánh sau:</a:t>
            </a:r>
          </a:p>
          <a:p>
            <a:pPr marL="0" indent="0">
              <a:buNone/>
            </a:pPr>
            <a:endParaRPr lang="en-US" b="1" i="1">
              <a:solidFill>
                <a:srgbClr val="FF0000"/>
              </a:solidFill>
              <a:latin typeface="Times New Roman" panose="02020603050405020304" charset="0"/>
              <a:cs typeface="Times New Roman" panose="02020603050405020304" charset="0"/>
            </a:endParaRPr>
          </a:p>
        </p:txBody>
      </p:sp>
      <p:graphicFrame>
        <p:nvGraphicFramePr>
          <p:cNvPr id="6" name="Content Placeholder 5"/>
          <p:cNvGraphicFramePr>
            <a:graphicFrameLocks noGrp="1"/>
          </p:cNvGraphicFramePr>
          <p:nvPr>
            <p:ph sz="half" idx="2"/>
          </p:nvPr>
        </p:nvGraphicFramePr>
        <p:xfrm>
          <a:off x="1100455" y="1386205"/>
          <a:ext cx="10658475" cy="5246370"/>
        </p:xfrm>
        <a:graphic>
          <a:graphicData uri="http://schemas.openxmlformats.org/drawingml/2006/table">
            <a:tbl>
              <a:tblPr firstRow="1" bandRow="1">
                <a:tableStyleId>{5940675A-B579-460E-94D1-54222C63F5DA}</a:tableStyleId>
              </a:tblPr>
              <a:tblGrid>
                <a:gridCol w="1871345">
                  <a:extLst>
                    <a:ext uri="{9D8B030D-6E8A-4147-A177-3AD203B41FA5}">
                      <a16:colId xmlns:a16="http://schemas.microsoft.com/office/drawing/2014/main" val="20000"/>
                    </a:ext>
                  </a:extLst>
                </a:gridCol>
                <a:gridCol w="4830445">
                  <a:extLst>
                    <a:ext uri="{9D8B030D-6E8A-4147-A177-3AD203B41FA5}">
                      <a16:colId xmlns:a16="http://schemas.microsoft.com/office/drawing/2014/main" val="20001"/>
                    </a:ext>
                  </a:extLst>
                </a:gridCol>
                <a:gridCol w="3956685">
                  <a:extLst>
                    <a:ext uri="{9D8B030D-6E8A-4147-A177-3AD203B41FA5}">
                      <a16:colId xmlns:a16="http://schemas.microsoft.com/office/drawing/2014/main" val="20002"/>
                    </a:ext>
                  </a:extLst>
                </a:gridCol>
              </a:tblGrid>
              <a:tr h="480060">
                <a:tc>
                  <a:txBody>
                    <a:bodyPr/>
                    <a:lstStyle/>
                    <a:p>
                      <a:pPr indent="0" algn="ctr">
                        <a:buNone/>
                      </a:pPr>
                      <a:r>
                        <a:rPr lang="en-US" sz="2400" b="1">
                          <a:solidFill>
                            <a:srgbClr val="0070C0"/>
                          </a:solidFill>
                          <a:latin typeface="Times New Roman" panose="02020603050405020304" charset="0"/>
                          <a:cs typeface="Times New Roman" panose="02020603050405020304" charset="0"/>
                        </a:rPr>
                        <a:t>Đặc điểm</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FF0000"/>
                          </a:solidFill>
                          <a:latin typeface="Times New Roman" panose="02020603050405020304" charset="0"/>
                          <a:cs typeface="Times New Roman" panose="02020603050405020304" charset="0"/>
                        </a:rPr>
                        <a:t>Ngôn ngữ viết</a:t>
                      </a:r>
                      <a:endParaRPr lang="en-US" sz="2400" b="1">
                        <a:solidFill>
                          <a:srgbClr val="FF0000"/>
                        </a:solidFill>
                        <a:latin typeface="Times New Roman" panose="02020603050405020304" charset="0"/>
                        <a:ea typeface="Times New Roman" panose="02020603050405020304" charset="0"/>
                        <a:cs typeface="Times New Roman" panose="02020603050405020304" charset="0"/>
                      </a:endParaRPr>
                    </a:p>
                  </a:txBody>
                  <a:tcPr marL="38100" marR="38100" marT="38100" marB="3810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en-US" sz="2400" b="1">
                          <a:solidFill>
                            <a:srgbClr val="FF0000"/>
                          </a:solidFill>
                          <a:latin typeface="Times New Roman" panose="02020603050405020304" charset="0"/>
                          <a:cs typeface="Times New Roman" panose="02020603050405020304" charset="0"/>
                        </a:rPr>
                        <a:t>Ngôn ngữ nói</a:t>
                      </a:r>
                      <a:endParaRPr lang="en-US" sz="2400" b="1">
                        <a:solidFill>
                          <a:srgbClr val="FF0000"/>
                        </a:solidFill>
                        <a:latin typeface="Times New Roman" panose="02020603050405020304" charset="0"/>
                        <a:ea typeface="Times New Roman" panose="02020603050405020304" charset="0"/>
                        <a:cs typeface="Times New Roman" panose="02020603050405020304" charset="0"/>
                      </a:endParaRPr>
                    </a:p>
                  </a:txBody>
                  <a:tcPr marL="38100" marR="38100" marT="38100" marB="3810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09650">
                <a:tc>
                  <a:txBody>
                    <a:bodyPr/>
                    <a:lstStyle/>
                    <a:p>
                      <a:pPr indent="0" algn="ctr">
                        <a:buNone/>
                      </a:pPr>
                      <a:r>
                        <a:rPr lang="en-US" sz="2400" b="1">
                          <a:solidFill>
                            <a:srgbClr val="0070C0"/>
                          </a:solidFill>
                          <a:latin typeface="Times New Roman" panose="02020603050405020304" charset="0"/>
                          <a:cs typeface="Times New Roman" panose="02020603050405020304" charset="0"/>
                        </a:rPr>
                        <a:t>Phương tiện thể hiện</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37360">
                <a:tc>
                  <a:txBody>
                    <a:bodyPr/>
                    <a:lstStyle/>
                    <a:p>
                      <a:pPr indent="0" algn="ctr">
                        <a:buNone/>
                      </a:pPr>
                      <a:r>
                        <a:rPr lang="en-US" sz="2400" b="1">
                          <a:solidFill>
                            <a:srgbClr val="0070C0"/>
                          </a:solidFill>
                          <a:latin typeface="Times New Roman" panose="02020603050405020304" charset="0"/>
                          <a:cs typeface="Times New Roman" panose="02020603050405020304" charset="0"/>
                        </a:rPr>
                        <a:t>Từ ngữ</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endParaRPr lang="en-US" sz="2500" b="0">
                        <a:solidFill>
                          <a:schemeClr val="tx1"/>
                        </a:solidFill>
                        <a:latin typeface="Times New Roman" panose="02020603050405020304" charset="0"/>
                        <a:ea typeface="Times New Roman" panose="02020603050405020304" charset="0"/>
                        <a:cs typeface="Times New Roman" panose="02020603050405020304" charset="0"/>
                      </a:endParaRPr>
                    </a:p>
                  </a:txBody>
                  <a:tcPr marL="38100" marR="38100" marT="38100" marB="3810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09650">
                <a:tc>
                  <a:txBody>
                    <a:bodyPr/>
                    <a:lstStyle/>
                    <a:p>
                      <a:pPr indent="0" algn="ctr">
                        <a:buNone/>
                      </a:pPr>
                      <a:r>
                        <a:rPr lang="en-US" sz="2400" b="1">
                          <a:solidFill>
                            <a:srgbClr val="0070C0"/>
                          </a:solidFill>
                          <a:latin typeface="Times New Roman" panose="02020603050405020304" charset="0"/>
                          <a:cs typeface="Times New Roman" panose="02020603050405020304" charset="0"/>
                        </a:rPr>
                        <a:t>Câu</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endParaRPr lang="en-US" sz="2500" b="0">
                        <a:solidFill>
                          <a:schemeClr val="tx1"/>
                        </a:solidFill>
                        <a:latin typeface="Times New Roman" panose="02020603050405020304" charset="0"/>
                        <a:ea typeface="Times New Roman" panose="02020603050405020304" charset="0"/>
                        <a:cs typeface="Times New Roman" panose="02020603050405020304" charset="0"/>
                      </a:endParaRPr>
                    </a:p>
                  </a:txBody>
                  <a:tcPr marL="38100" marR="38100" marT="38100" marB="3810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09650">
                <a:tc>
                  <a:txBody>
                    <a:bodyPr/>
                    <a:lstStyle/>
                    <a:p>
                      <a:pPr indent="0" algn="ctr">
                        <a:buNone/>
                      </a:pPr>
                      <a:r>
                        <a:rPr lang="en-US" sz="2400" b="1">
                          <a:solidFill>
                            <a:srgbClr val="0070C0"/>
                          </a:solidFill>
                          <a:latin typeface="Times New Roman" panose="02020603050405020304" charset="0"/>
                          <a:cs typeface="Times New Roman" panose="02020603050405020304" charset="0"/>
                        </a:rPr>
                        <a:t>Phương tiện kết hợp</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ppt_x</p:attrName>
                                        </p:attrNameLst>
                                      </p:cBhvr>
                                      <p:tavLst>
                                        <p:tav tm="0">
                                          <p:val>
                                            <p:strVal val="#ppt_x-.2"/>
                                          </p:val>
                                        </p:tav>
                                        <p:tav tm="100000">
                                          <p:val>
                                            <p:strVal val="#ppt_x"/>
                                          </p:val>
                                        </p:tav>
                                      </p:tavLst>
                                    </p:anim>
                                    <p:anim calcmode="lin" valueType="num">
                                      <p:cBhvr>
                                        <p:cTn id="13"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1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a:solidFill>
                  <a:srgbClr val="FF0000"/>
                </a:solidFill>
                <a:latin typeface="Times New Roman" panose="02020603050405020304" charset="0"/>
                <a:cs typeface="Times New Roman" panose="02020603050405020304" charset="0"/>
              </a:rPr>
              <a:t> Câu 2: Phân tích đặc điểm của ngôn ngữ viết được thể hiện trong các đoạn trích sau/ SGK 128</a:t>
            </a:r>
          </a:p>
        </p:txBody>
      </p:sp>
      <p:sp>
        <p:nvSpPr>
          <p:cNvPr id="4" name="Content Placeholder 3"/>
          <p:cNvSpPr>
            <a:spLocks noGrp="1"/>
          </p:cNvSpPr>
          <p:nvPr>
            <p:ph sz="half" idx="2"/>
          </p:nvPr>
        </p:nvSpPr>
        <p:spPr>
          <a:xfrm>
            <a:off x="1122045" y="1825625"/>
            <a:ext cx="10231755" cy="4351655"/>
          </a:xfrm>
        </p:spPr>
        <p:txBody>
          <a:bodyPr>
            <a:normAutofit lnSpcReduction="10000"/>
          </a:bodyPr>
          <a:lstStyle/>
          <a:p>
            <a:pPr marL="0" indent="0">
              <a:buNone/>
            </a:pP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a /128</a:t>
            </a:r>
          </a:p>
          <a:p>
            <a:pPr marL="0" indent="0">
              <a:buNone/>
            </a:pP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 </a:t>
            </a:r>
            <a:r>
              <a:rPr lang="en-US" sz="3200" b="1">
                <a:solidFill>
                  <a:srgbClr val="FF0000"/>
                </a:solidFill>
                <a:latin typeface="Times New Roman" panose="02020603050405020304" charset="0"/>
                <a:cs typeface="Times New Roman" panose="02020603050405020304" charset="0"/>
              </a:rPr>
              <a:t>Về phương tiện:</a:t>
            </a: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 Được thể hiện bằng chữ viết, hệ thống dấu câu, các kí hiệu văn tự.</a:t>
            </a:r>
          </a:p>
          <a:p>
            <a:pPr marL="0" indent="0">
              <a:buNone/>
            </a:pP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 </a:t>
            </a:r>
            <a:r>
              <a:rPr lang="en-US" sz="3200" b="1">
                <a:solidFill>
                  <a:srgbClr val="FF0000"/>
                </a:solidFill>
                <a:latin typeface="Times New Roman" panose="02020603050405020304" charset="0"/>
                <a:cs typeface="Times New Roman" panose="02020603050405020304" charset="0"/>
              </a:rPr>
              <a:t>Về từ ngữ:</a:t>
            </a: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  Sử dụng hệ thống thuật ngữ được chọn lọc, liên quan đến thể loại bi kịch:  mâu thuẫn, xung đột, giai cấp, nghệ thuật…</a:t>
            </a:r>
          </a:p>
          <a:p>
            <a:pPr marL="0" indent="0">
              <a:buNone/>
            </a:pP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 </a:t>
            </a:r>
            <a:r>
              <a:rPr lang="en-US" sz="3200" b="1">
                <a:solidFill>
                  <a:srgbClr val="FF0000"/>
                </a:solidFill>
                <a:latin typeface="Times New Roman" panose="02020603050405020304" charset="0"/>
                <a:cs typeface="Times New Roman" panose="02020603050405020304" charset="0"/>
              </a:rPr>
              <a:t>Về câu: </a:t>
            </a: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Câu dài được tổ chức rõ ràng, mạch lạc, chặt chẽ nhờ hệ thống từ ngữ có chức năng liên kết: thứ nhất, thứ hai</a:t>
            </a:r>
          </a:p>
        </p:txBody>
      </p:sp>
    </p:spTree>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box(in)">
                                      <p:cBhvr>
                                        <p:cTn id="14" dur="2000"/>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p:cTn id="19" dur="1000" fill="hold"/>
                                        <p:tgtEl>
                                          <p:spTgt spid="4">
                                            <p:txEl>
                                              <p:pRg st="1" end="1"/>
                                            </p:txEl>
                                          </p:spTgt>
                                        </p:tgtEl>
                                        <p:attrNameLst>
                                          <p:attrName>ppt_x</p:attrName>
                                        </p:attrNameLst>
                                      </p:cBhvr>
                                      <p:tavLst>
                                        <p:tav tm="0">
                                          <p:val>
                                            <p:strVal val="#ppt_x-.2"/>
                                          </p:val>
                                        </p:tav>
                                        <p:tav tm="100000">
                                          <p:val>
                                            <p:strVal val="#ppt_x"/>
                                          </p:val>
                                        </p:tav>
                                      </p:tavLst>
                                    </p:anim>
                                    <p:anim calcmode="lin" valueType="num">
                                      <p:cBhvr>
                                        <p:cTn id="20" dur="1000" fill="hold"/>
                                        <p:tgtEl>
                                          <p:spTgt spid="4">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 calcmode="lin" valueType="num">
                                      <p:cBhvr>
                                        <p:cTn id="26" dur="1000" fill="hold"/>
                                        <p:tgtEl>
                                          <p:spTgt spid="4">
                                            <p:txEl>
                                              <p:pRg st="2" end="2"/>
                                            </p:txEl>
                                          </p:spTgt>
                                        </p:tgtEl>
                                        <p:attrNameLst>
                                          <p:attrName>ppt_x</p:attrName>
                                        </p:attrNameLst>
                                      </p:cBhvr>
                                      <p:tavLst>
                                        <p:tav tm="0">
                                          <p:val>
                                            <p:strVal val="#ppt_x-.2"/>
                                          </p:val>
                                        </p:tav>
                                        <p:tav tm="100000">
                                          <p:val>
                                            <p:strVal val="#ppt_x"/>
                                          </p:val>
                                        </p:tav>
                                      </p:tavLst>
                                    </p:anim>
                                    <p:anim calcmode="lin" valueType="num">
                                      <p:cBhvr>
                                        <p:cTn id="27" dur="1000" fill="hold"/>
                                        <p:tgtEl>
                                          <p:spTgt spid="4">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4">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 calcmode="lin" valueType="num">
                                      <p:cBhvr>
                                        <p:cTn id="33" dur="1000" fill="hold"/>
                                        <p:tgtEl>
                                          <p:spTgt spid="4">
                                            <p:txEl>
                                              <p:pRg st="3" end="3"/>
                                            </p:txEl>
                                          </p:spTgt>
                                        </p:tgtEl>
                                        <p:attrNameLst>
                                          <p:attrName>ppt_x</p:attrName>
                                        </p:attrNameLst>
                                      </p:cBhvr>
                                      <p:tavLst>
                                        <p:tav tm="0">
                                          <p:val>
                                            <p:strVal val="#ppt_x-.2"/>
                                          </p:val>
                                        </p:tav>
                                        <p:tav tm="100000">
                                          <p:val>
                                            <p:strVal val="#ppt_x"/>
                                          </p:val>
                                        </p:tav>
                                      </p:tavLst>
                                    </p:anim>
                                    <p:anim calcmode="lin" valueType="num">
                                      <p:cBhvr>
                                        <p:cTn id="34" dur="1000" fill="hold"/>
                                        <p:tgtEl>
                                          <p:spTgt spid="4">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244600"/>
            <a:ext cx="10364470" cy="4351655"/>
          </a:xfrm>
        </p:spPr>
        <p:txBody>
          <a:bodyPr>
            <a:normAutofit fontScale="92500"/>
          </a:bodyPr>
          <a:lstStyle/>
          <a:p>
            <a:pPr marL="0" indent="0">
              <a:buNone/>
            </a:pPr>
            <a:r>
              <a:rPr lang="en-US" sz="3600" b="1">
                <a:solidFill>
                  <a:srgbClr val="002060"/>
                </a:solidFill>
                <a:latin typeface="Times New Roman" panose="02020603050405020304" charset="0"/>
                <a:cs typeface="Times New Roman" panose="02020603050405020304" charset="0"/>
              </a:rPr>
              <a:t>b/128</a:t>
            </a:r>
          </a:p>
          <a:p>
            <a:pPr marL="0" indent="0">
              <a:buNone/>
            </a:pPr>
            <a:r>
              <a:rPr lang="en-US" sz="3600" b="1">
                <a:solidFill>
                  <a:srgbClr val="FF0000"/>
                </a:solidFill>
                <a:latin typeface="Times New Roman" panose="02020603050405020304" charset="0"/>
                <a:cs typeface="Times New Roman" panose="02020603050405020304" charset="0"/>
              </a:rPr>
              <a:t>- Về phương tiện: </a:t>
            </a:r>
            <a:r>
              <a:rPr lang="en-US" sz="3600" b="1">
                <a:solidFill>
                  <a:srgbClr val="002060"/>
                </a:solidFill>
                <a:latin typeface="Times New Roman" panose="02020603050405020304" charset="0"/>
                <a:cs typeface="Times New Roman" panose="02020603050405020304" charset="0"/>
              </a:rPr>
              <a:t> Được thể hiện bằng chữ viết, hệ thống dấu câu, các kí hiệu văn tự.</a:t>
            </a:r>
          </a:p>
          <a:p>
            <a:pPr marL="0" indent="0">
              <a:buNone/>
            </a:pPr>
            <a:r>
              <a:rPr lang="en-US" sz="3600" b="1">
                <a:solidFill>
                  <a:srgbClr val="FF0000"/>
                </a:solidFill>
                <a:latin typeface="Times New Roman" panose="02020603050405020304" charset="0"/>
                <a:cs typeface="Times New Roman" panose="02020603050405020304" charset="0"/>
              </a:rPr>
              <a:t>-  Về từ ngữ:</a:t>
            </a:r>
            <a:r>
              <a:rPr lang="en-US" sz="3600" b="1">
                <a:solidFill>
                  <a:srgbClr val="002060"/>
                </a:solidFill>
                <a:latin typeface="Times New Roman" panose="02020603050405020304" charset="0"/>
                <a:cs typeface="Times New Roman" panose="02020603050405020304" charset="0"/>
              </a:rPr>
              <a:t>  Sử dụng hệ thống thuật ngữ được chọn lọc, liên quan đến thể loại bi kịch:  mâu thuẫn, xung đột…</a:t>
            </a:r>
          </a:p>
          <a:p>
            <a:pPr marL="0" indent="0">
              <a:buNone/>
            </a:pPr>
            <a:r>
              <a:rPr lang="en-US" sz="3600" b="1">
                <a:solidFill>
                  <a:srgbClr val="FF0000"/>
                </a:solidFill>
                <a:latin typeface="Times New Roman" panose="02020603050405020304" charset="0"/>
                <a:cs typeface="Times New Roman" panose="02020603050405020304" charset="0"/>
              </a:rPr>
              <a:t>- Về câu:</a:t>
            </a:r>
            <a:r>
              <a:rPr lang="en-US" sz="3600" b="1">
                <a:solidFill>
                  <a:srgbClr val="002060"/>
                </a:solidFill>
                <a:latin typeface="Times New Roman" panose="02020603050405020304" charset="0"/>
                <a:cs typeface="Times New Roman" panose="02020603050405020304" charset="0"/>
              </a:rPr>
              <a:t> Câu dài được tổ chức rõ ràng, mạch lạc, chặt chẽ nhờ hệ thống từ ngữ có chức năng liên kết: tuy nhiên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92300" y="412750"/>
            <a:ext cx="9461500" cy="1325880"/>
          </a:xfrm>
        </p:spPr>
        <p:txBody>
          <a:bodyPr/>
          <a:lstStyle/>
          <a:p>
            <a:pPr algn="ctr"/>
            <a:r>
              <a:rPr lang="en-US" sz="3600" b="1" i="1">
                <a:solidFill>
                  <a:srgbClr val="FF0000"/>
                </a:solidFill>
                <a:latin typeface="Times New Roman" panose="02020603050405020304" charset="0"/>
                <a:cs typeface="Times New Roman" panose="02020603050405020304" charset="0"/>
              </a:rPr>
              <a:t>Câu 3: Điều chỉnh các câu dưới đây cho phù hợp với ngôn ngữ viết/ SGK 128</a:t>
            </a:r>
          </a:p>
        </p:txBody>
      </p:sp>
      <p:sp>
        <p:nvSpPr>
          <p:cNvPr id="3" name="Content Placeholder 2"/>
          <p:cNvSpPr>
            <a:spLocks noGrp="1"/>
          </p:cNvSpPr>
          <p:nvPr>
            <p:ph idx="1"/>
          </p:nvPr>
        </p:nvSpPr>
        <p:spPr>
          <a:xfrm>
            <a:off x="1247775" y="2073275"/>
            <a:ext cx="9622790" cy="4351655"/>
          </a:xfrm>
        </p:spPr>
        <p:txBody>
          <a:bodyPr/>
          <a:lstStyle/>
          <a:p>
            <a:pPr marL="0" indent="0">
              <a:buNone/>
            </a:pPr>
            <a:r>
              <a:rPr lang="en-US" sz="3600">
                <a:solidFill>
                  <a:srgbClr val="002060"/>
                </a:solidFill>
                <a:latin typeface="Times New Roman" panose="02020603050405020304" charset="0"/>
                <a:cs typeface="Times New Roman" panose="02020603050405020304" charset="0"/>
              </a:rPr>
              <a:t>a. Từ “hết sảy” chưa phù hợp với ngôn ngữ viết </a:t>
            </a:r>
          </a:p>
          <a:p>
            <a:pPr marL="0" indent="0">
              <a:buNone/>
            </a:pPr>
            <a:r>
              <a:rPr lang="en-US" sz="3600" i="1">
                <a:solidFill>
                  <a:srgbClr val="0070C0"/>
                </a:solidFill>
                <a:latin typeface="Times New Roman" panose="02020603050405020304" charset="0"/>
                <a:cs typeface="Times New Roman" panose="02020603050405020304" charset="0"/>
              </a:rPr>
              <a:t>-&gt; Hôm nay, cô giáo em mặc một bộ áo dài rất đẹp.</a:t>
            </a:r>
          </a:p>
          <a:p>
            <a:pPr marL="0" indent="0">
              <a:buNone/>
            </a:pPr>
            <a:r>
              <a:rPr lang="en-US" sz="3600">
                <a:solidFill>
                  <a:srgbClr val="002060"/>
                </a:solidFill>
                <a:latin typeface="Times New Roman" panose="02020603050405020304" charset="0"/>
                <a:cs typeface="Times New Roman" panose="02020603050405020304" charset="0"/>
              </a:rPr>
              <a:t>b. Từ “kì cục”, “rối nùi” là khẩu ngữ</a:t>
            </a:r>
          </a:p>
          <a:p>
            <a:pPr marL="0" indent="0">
              <a:buNone/>
            </a:pPr>
            <a:r>
              <a:rPr lang="en-US" sz="3600" i="1">
                <a:solidFill>
                  <a:srgbClr val="0070C0"/>
                </a:solidFill>
                <a:latin typeface="Times New Roman" panose="02020603050405020304" charset="0"/>
                <a:cs typeface="Times New Roman" panose="02020603050405020304" charset="0"/>
              </a:rPr>
              <a:t>-&gt; Hành động kì quặc của ông ấy khiến cả nhà cảm thấy rối bời.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wheel(1)">
                                      <p:cBhvr>
                                        <p:cTn id="26" dur="2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9"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5095" y="1825625"/>
            <a:ext cx="9483090" cy="4351655"/>
          </a:xfrm>
        </p:spPr>
        <p:txBody>
          <a:bodyPr/>
          <a:lstStyle/>
          <a:p>
            <a:pPr marL="0" indent="0">
              <a:buNone/>
            </a:pPr>
            <a:r>
              <a:rPr lang="en-US" sz="3600" dirty="0">
                <a:solidFill>
                  <a:srgbClr val="002060"/>
                </a:solidFill>
                <a:latin typeface="Times New Roman" panose="02020603050405020304" charset="0"/>
                <a:cs typeface="Times New Roman" panose="02020603050405020304" charset="0"/>
              </a:rPr>
              <a:t>c. </a:t>
            </a:r>
            <a:r>
              <a:rPr lang="en-US" sz="3600" dirty="0" err="1">
                <a:solidFill>
                  <a:srgbClr val="002060"/>
                </a:solidFill>
                <a:latin typeface="Times New Roman" panose="02020603050405020304" charset="0"/>
                <a:cs typeface="Times New Roman" panose="02020603050405020304" charset="0"/>
              </a:rPr>
              <a:t>Từ</a:t>
            </a:r>
            <a:r>
              <a:rPr lang="en-US" sz="3600" dirty="0">
                <a:solidFill>
                  <a:srgbClr val="002060"/>
                </a:solidFill>
                <a:latin typeface="Times New Roman" panose="02020603050405020304" charset="0"/>
                <a:cs typeface="Times New Roman" panose="02020603050405020304" charset="0"/>
              </a:rPr>
              <a:t> “</a:t>
            </a:r>
            <a:r>
              <a:rPr lang="en-US" sz="3600" dirty="0" err="1">
                <a:solidFill>
                  <a:srgbClr val="002060"/>
                </a:solidFill>
                <a:latin typeface="Times New Roman" panose="02020603050405020304" charset="0"/>
                <a:cs typeface="Times New Roman" panose="02020603050405020304" charset="0"/>
              </a:rPr>
              <a:t>mở</a:t>
            </a:r>
            <a:r>
              <a:rPr lang="en-US" sz="3600" dirty="0">
                <a:solidFill>
                  <a:srgbClr val="002060"/>
                </a:solidFill>
                <a:latin typeface="Times New Roman" panose="02020603050405020304" charset="0"/>
                <a:cs typeface="Times New Roman" panose="02020603050405020304" charset="0"/>
              </a:rPr>
              <a:t> </a:t>
            </a:r>
            <a:r>
              <a:rPr lang="en-US" sz="3600" dirty="0" err="1">
                <a:solidFill>
                  <a:srgbClr val="002060"/>
                </a:solidFill>
                <a:latin typeface="Times New Roman" panose="02020603050405020304" charset="0"/>
                <a:cs typeface="Times New Roman" panose="02020603050405020304" charset="0"/>
              </a:rPr>
              <a:t>tung</a:t>
            </a:r>
            <a:r>
              <a:rPr lang="en-US" sz="3600" dirty="0">
                <a:solidFill>
                  <a:srgbClr val="002060"/>
                </a:solidFill>
                <a:latin typeface="Times New Roman" panose="02020603050405020304" charset="0"/>
                <a:cs typeface="Times New Roman" panose="02020603050405020304" charset="0"/>
              </a:rPr>
              <a:t>”, “ </a:t>
            </a:r>
            <a:r>
              <a:rPr lang="en-US" sz="3600" dirty="0" err="1">
                <a:solidFill>
                  <a:srgbClr val="002060"/>
                </a:solidFill>
                <a:latin typeface="Times New Roman" panose="02020603050405020304" charset="0"/>
                <a:cs typeface="Times New Roman" panose="02020603050405020304" charset="0"/>
              </a:rPr>
              <a:t>tha</a:t>
            </a:r>
            <a:r>
              <a:rPr lang="en-US" sz="3600" dirty="0">
                <a:solidFill>
                  <a:srgbClr val="002060"/>
                </a:solidFill>
                <a:latin typeface="Times New Roman" panose="02020603050405020304" charset="0"/>
                <a:cs typeface="Times New Roman" panose="02020603050405020304" charset="0"/>
              </a:rPr>
              <a:t> </a:t>
            </a:r>
            <a:r>
              <a:rPr lang="en-US" sz="3600" dirty="0" err="1">
                <a:solidFill>
                  <a:srgbClr val="002060"/>
                </a:solidFill>
                <a:latin typeface="Times New Roman" panose="02020603050405020304" charset="0"/>
                <a:cs typeface="Times New Roman" panose="02020603050405020304" charset="0"/>
              </a:rPr>
              <a:t>hồ</a:t>
            </a:r>
            <a:r>
              <a:rPr lang="en-US" sz="3600" dirty="0">
                <a:solidFill>
                  <a:srgbClr val="002060"/>
                </a:solidFill>
                <a:latin typeface="Times New Roman" panose="02020603050405020304" charset="0"/>
                <a:cs typeface="Times New Roman" panose="02020603050405020304" charset="0"/>
              </a:rPr>
              <a:t>” </a:t>
            </a:r>
            <a:r>
              <a:rPr lang="en-US" sz="3600" dirty="0" err="1">
                <a:solidFill>
                  <a:srgbClr val="002060"/>
                </a:solidFill>
                <a:latin typeface="Times New Roman" panose="02020603050405020304" charset="0"/>
                <a:cs typeface="Times New Roman" panose="02020603050405020304" charset="0"/>
              </a:rPr>
              <a:t>chưa</a:t>
            </a:r>
            <a:r>
              <a:rPr lang="en-US" sz="3600" dirty="0">
                <a:solidFill>
                  <a:srgbClr val="002060"/>
                </a:solidFill>
                <a:latin typeface="Times New Roman" panose="02020603050405020304" charset="0"/>
                <a:cs typeface="Times New Roman" panose="02020603050405020304" charset="0"/>
              </a:rPr>
              <a:t> </a:t>
            </a:r>
            <a:r>
              <a:rPr lang="en-US" sz="3600" dirty="0" err="1">
                <a:solidFill>
                  <a:srgbClr val="002060"/>
                </a:solidFill>
                <a:latin typeface="Times New Roman" panose="02020603050405020304" charset="0"/>
                <a:cs typeface="Times New Roman" panose="02020603050405020304" charset="0"/>
              </a:rPr>
              <a:t>phù</a:t>
            </a:r>
            <a:r>
              <a:rPr lang="en-US" sz="3600" dirty="0">
                <a:solidFill>
                  <a:srgbClr val="002060"/>
                </a:solidFill>
                <a:latin typeface="Times New Roman" panose="02020603050405020304" charset="0"/>
                <a:cs typeface="Times New Roman" panose="02020603050405020304" charset="0"/>
              </a:rPr>
              <a:t> </a:t>
            </a:r>
            <a:r>
              <a:rPr lang="en-US" sz="3600" dirty="0" err="1">
                <a:solidFill>
                  <a:srgbClr val="002060"/>
                </a:solidFill>
                <a:latin typeface="Times New Roman" panose="02020603050405020304" charset="0"/>
                <a:cs typeface="Times New Roman" panose="02020603050405020304" charset="0"/>
              </a:rPr>
              <a:t>hợp</a:t>
            </a:r>
            <a:r>
              <a:rPr lang="en-US" sz="3600" dirty="0">
                <a:solidFill>
                  <a:srgbClr val="002060"/>
                </a:solidFill>
                <a:latin typeface="Times New Roman" panose="02020603050405020304" charset="0"/>
                <a:cs typeface="Times New Roman" panose="02020603050405020304" charset="0"/>
              </a:rPr>
              <a:t> </a:t>
            </a:r>
            <a:r>
              <a:rPr lang="en-US" sz="3600" dirty="0" err="1">
                <a:solidFill>
                  <a:srgbClr val="002060"/>
                </a:solidFill>
                <a:latin typeface="Times New Roman" panose="02020603050405020304" charset="0"/>
                <a:cs typeface="Times New Roman" panose="02020603050405020304" charset="0"/>
              </a:rPr>
              <a:t>với</a:t>
            </a:r>
            <a:r>
              <a:rPr lang="en-US" sz="3600" dirty="0">
                <a:solidFill>
                  <a:srgbClr val="002060"/>
                </a:solidFill>
                <a:latin typeface="Times New Roman" panose="02020603050405020304" charset="0"/>
                <a:cs typeface="Times New Roman" panose="02020603050405020304" charset="0"/>
              </a:rPr>
              <a:t> </a:t>
            </a:r>
            <a:r>
              <a:rPr lang="en-US" sz="3600" dirty="0" err="1">
                <a:solidFill>
                  <a:srgbClr val="002060"/>
                </a:solidFill>
                <a:latin typeface="Times New Roman" panose="02020603050405020304" charset="0"/>
                <a:cs typeface="Times New Roman" panose="02020603050405020304" charset="0"/>
              </a:rPr>
              <a:t>ngôn</a:t>
            </a:r>
            <a:r>
              <a:rPr lang="en-US" sz="3600" dirty="0">
                <a:solidFill>
                  <a:srgbClr val="002060"/>
                </a:solidFill>
                <a:latin typeface="Times New Roman" panose="02020603050405020304" charset="0"/>
                <a:cs typeface="Times New Roman" panose="02020603050405020304" charset="0"/>
              </a:rPr>
              <a:t> </a:t>
            </a:r>
            <a:r>
              <a:rPr lang="en-US" sz="3600" dirty="0" err="1">
                <a:solidFill>
                  <a:srgbClr val="002060"/>
                </a:solidFill>
                <a:latin typeface="Times New Roman" panose="02020603050405020304" charset="0"/>
                <a:cs typeface="Times New Roman" panose="02020603050405020304" charset="0"/>
              </a:rPr>
              <a:t>ngữ</a:t>
            </a:r>
            <a:r>
              <a:rPr lang="en-US" sz="3600" dirty="0">
                <a:solidFill>
                  <a:srgbClr val="002060"/>
                </a:solidFill>
                <a:latin typeface="Times New Roman" panose="02020603050405020304" charset="0"/>
                <a:cs typeface="Times New Roman" panose="02020603050405020304" charset="0"/>
              </a:rPr>
              <a:t> </a:t>
            </a:r>
            <a:r>
              <a:rPr lang="en-US" sz="3600" dirty="0" err="1">
                <a:solidFill>
                  <a:srgbClr val="002060"/>
                </a:solidFill>
                <a:latin typeface="Times New Roman" panose="02020603050405020304" charset="0"/>
                <a:cs typeface="Times New Roman" panose="02020603050405020304" charset="0"/>
              </a:rPr>
              <a:t>viết</a:t>
            </a:r>
            <a:endParaRPr lang="en-US" sz="3600" dirty="0">
              <a:solidFill>
                <a:srgbClr val="002060"/>
              </a:solidFill>
              <a:latin typeface="Times New Roman" panose="02020603050405020304" charset="0"/>
              <a:cs typeface="Times New Roman" panose="02020603050405020304" charset="0"/>
            </a:endParaRPr>
          </a:p>
          <a:p>
            <a:pPr marL="0" indent="0">
              <a:buNone/>
            </a:pPr>
            <a:r>
              <a:rPr lang="en-US" sz="3600" i="1" dirty="0">
                <a:solidFill>
                  <a:srgbClr val="0070C0"/>
                </a:solidFill>
                <a:latin typeface="Times New Roman" panose="02020603050405020304" charset="0"/>
                <a:cs typeface="Times New Roman" panose="02020603050405020304" charset="0"/>
              </a:rPr>
              <a:t>-&gt; </a:t>
            </a:r>
            <a:r>
              <a:rPr lang="en-US" sz="3600" i="1" dirty="0" err="1">
                <a:solidFill>
                  <a:srgbClr val="0070C0"/>
                </a:solidFill>
                <a:latin typeface="Times New Roman" panose="02020603050405020304" charset="0"/>
                <a:cs typeface="Times New Roman" panose="02020603050405020304" charset="0"/>
              </a:rPr>
              <a:t>Đường</a:t>
            </a:r>
            <a:r>
              <a:rPr lang="en-US" sz="3600" i="1" dirty="0">
                <a:solidFill>
                  <a:srgbClr val="0070C0"/>
                </a:solidFill>
                <a:latin typeface="Times New Roman" panose="02020603050405020304" charset="0"/>
                <a:cs typeface="Times New Roman" panose="02020603050405020304" charset="0"/>
              </a:rPr>
              <a:t> bay </a:t>
            </a:r>
            <a:r>
              <a:rPr lang="en-US" sz="3600" i="1" dirty="0" err="1">
                <a:solidFill>
                  <a:srgbClr val="0070C0"/>
                </a:solidFill>
                <a:latin typeface="Times New Roman" panose="02020603050405020304" charset="0"/>
                <a:cs typeface="Times New Roman" panose="02020603050405020304" charset="0"/>
              </a:rPr>
              <a:t>quốc</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tế</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đã</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mở</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nên</a:t>
            </a:r>
            <a:r>
              <a:rPr lang="en-US" sz="3600" i="1" dirty="0">
                <a:solidFill>
                  <a:srgbClr val="0070C0"/>
                </a:solidFill>
                <a:latin typeface="Times New Roman" panose="02020603050405020304" charset="0"/>
                <a:cs typeface="Times New Roman" panose="02020603050405020304" charset="0"/>
              </a:rPr>
              <a:t> du </a:t>
            </a:r>
            <a:r>
              <a:rPr lang="en-US" sz="3600" i="1" dirty="0" err="1">
                <a:solidFill>
                  <a:srgbClr val="0070C0"/>
                </a:solidFill>
                <a:latin typeface="Times New Roman" panose="02020603050405020304" charset="0"/>
                <a:cs typeface="Times New Roman" panose="02020603050405020304" charset="0"/>
              </a:rPr>
              <a:t>khách</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nước</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ngoài</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rất</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thuận</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lợi</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khi</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đến</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Việt</a:t>
            </a:r>
            <a:r>
              <a:rPr lang="en-US" sz="3600" i="1" dirty="0">
                <a:solidFill>
                  <a:srgbClr val="0070C0"/>
                </a:solidFill>
                <a:latin typeface="Times New Roman" panose="02020603050405020304" charset="0"/>
                <a:cs typeface="Times New Roman" panose="02020603050405020304" charset="0"/>
              </a:rPr>
              <a:t> Nam du </a:t>
            </a:r>
            <a:r>
              <a:rPr lang="en-US" sz="3600" i="1" dirty="0" err="1">
                <a:solidFill>
                  <a:srgbClr val="0070C0"/>
                </a:solidFill>
                <a:latin typeface="Times New Roman" panose="02020603050405020304" charset="0"/>
                <a:cs typeface="Times New Roman" panose="02020603050405020304" charset="0"/>
              </a:rPr>
              <a:t>lịch</a:t>
            </a:r>
            <a:r>
              <a:rPr lang="en-US" sz="3600" i="1" dirty="0">
                <a:solidFill>
                  <a:srgbClr val="0070C0"/>
                </a:solidFill>
                <a:latin typeface="Times New Roman" panose="02020603050405020304" charset="0"/>
                <a:cs typeface="Times New Roman" panose="02020603050405020304" charset="0"/>
              </a:rPr>
              <a:t>.</a:t>
            </a:r>
          </a:p>
          <a:p>
            <a:pPr marL="0" indent="0">
              <a:buNone/>
            </a:pPr>
            <a:r>
              <a:rPr lang="en-US" sz="3600" dirty="0">
                <a:solidFill>
                  <a:srgbClr val="002060"/>
                </a:solidFill>
                <a:latin typeface="Times New Roman" panose="02020603050405020304" charset="0"/>
                <a:cs typeface="Times New Roman" panose="02020603050405020304" charset="0"/>
              </a:rPr>
              <a:t>d. </a:t>
            </a:r>
            <a:r>
              <a:rPr lang="en-US" sz="3600" dirty="0" err="1">
                <a:solidFill>
                  <a:srgbClr val="002060"/>
                </a:solidFill>
                <a:latin typeface="Times New Roman" panose="02020603050405020304" charset="0"/>
                <a:cs typeface="Times New Roman" panose="02020603050405020304" charset="0"/>
              </a:rPr>
              <a:t>Tùy</a:t>
            </a:r>
            <a:r>
              <a:rPr lang="en-US" sz="3600" dirty="0">
                <a:solidFill>
                  <a:srgbClr val="002060"/>
                </a:solidFill>
                <a:latin typeface="Times New Roman" panose="02020603050405020304" charset="0"/>
                <a:cs typeface="Times New Roman" panose="02020603050405020304" charset="0"/>
              </a:rPr>
              <a:t> </a:t>
            </a:r>
            <a:r>
              <a:rPr lang="en-US" sz="3600" dirty="0" err="1">
                <a:solidFill>
                  <a:srgbClr val="002060"/>
                </a:solidFill>
                <a:latin typeface="Times New Roman" panose="02020603050405020304" charset="0"/>
                <a:cs typeface="Times New Roman" panose="02020603050405020304" charset="0"/>
              </a:rPr>
              <a:t>ngữ</a:t>
            </a:r>
            <a:r>
              <a:rPr lang="en-US" sz="3600" dirty="0">
                <a:solidFill>
                  <a:srgbClr val="002060"/>
                </a:solidFill>
                <a:latin typeface="Times New Roman" panose="02020603050405020304" charset="0"/>
                <a:cs typeface="Times New Roman" panose="02020603050405020304" charset="0"/>
              </a:rPr>
              <a:t> </a:t>
            </a:r>
            <a:r>
              <a:rPr lang="en-US" sz="3600" dirty="0" err="1">
                <a:solidFill>
                  <a:srgbClr val="002060"/>
                </a:solidFill>
                <a:latin typeface="Times New Roman" panose="02020603050405020304" charset="0"/>
                <a:cs typeface="Times New Roman" panose="02020603050405020304" charset="0"/>
              </a:rPr>
              <a:t>cảnh</a:t>
            </a:r>
            <a:endParaRPr lang="en-US" sz="3600" dirty="0">
              <a:solidFill>
                <a:srgbClr val="002060"/>
              </a:solidFill>
              <a:latin typeface="Times New Roman" panose="02020603050405020304" charset="0"/>
              <a:cs typeface="Times New Roman" panose="02020603050405020304" charset="0"/>
            </a:endParaRPr>
          </a:p>
          <a:p>
            <a:pPr marL="0" indent="0">
              <a:buNone/>
            </a:pPr>
            <a:r>
              <a:rPr lang="en-US" sz="3600" i="1" dirty="0">
                <a:solidFill>
                  <a:srgbClr val="0070C0"/>
                </a:solidFill>
                <a:latin typeface="Times New Roman" panose="02020603050405020304" charset="0"/>
                <a:cs typeface="Times New Roman" panose="02020603050405020304" charset="0"/>
              </a:rPr>
              <a:t>-&gt; </a:t>
            </a:r>
            <a:r>
              <a:rPr lang="en-US" sz="3600" i="1" dirty="0" err="1">
                <a:solidFill>
                  <a:srgbClr val="0070C0"/>
                </a:solidFill>
                <a:latin typeface="Times New Roman" panose="02020603050405020304" charset="0"/>
                <a:cs typeface="Times New Roman" panose="02020603050405020304" charset="0"/>
              </a:rPr>
              <a:t>Bà</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ấy</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đói</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quá</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nên</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ăn</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tất</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cả</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các</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món</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ăn</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trên</a:t>
            </a:r>
            <a:r>
              <a:rPr lang="en-US" sz="3600" i="1" dirty="0">
                <a:solidFill>
                  <a:srgbClr val="0070C0"/>
                </a:solidFill>
                <a:latin typeface="Times New Roman" panose="02020603050405020304" charset="0"/>
                <a:cs typeface="Times New Roman" panose="02020603050405020304" charset="0"/>
              </a:rPr>
              <a:t> </a:t>
            </a:r>
            <a:r>
              <a:rPr lang="en-US" sz="3600" i="1" dirty="0" err="1">
                <a:solidFill>
                  <a:srgbClr val="0070C0"/>
                </a:solidFill>
                <a:latin typeface="Times New Roman" panose="02020603050405020304" charset="0"/>
                <a:cs typeface="Times New Roman" panose="02020603050405020304" charset="0"/>
              </a:rPr>
              <a:t>bàn</a:t>
            </a:r>
            <a:r>
              <a:rPr lang="en-US" sz="3600" i="1" dirty="0">
                <a:solidFill>
                  <a:srgbClr val="0070C0"/>
                </a:solidFill>
                <a:latin typeface="Times New Roman" panose="02020603050405020304" charset="0"/>
                <a:cs typeface="Times New Roman" panose="0202060305040502030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20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9"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16760" y="623570"/>
            <a:ext cx="9477375" cy="1325880"/>
          </a:xfrm>
        </p:spPr>
        <p:txBody>
          <a:bodyPr>
            <a:normAutofit fontScale="90000"/>
          </a:bodyPr>
          <a:lstStyle/>
          <a:p>
            <a:pPr algn="ctr"/>
            <a:r>
              <a:rPr lang="en-US" b="1" i="1">
                <a:solidFill>
                  <a:srgbClr val="FF0000"/>
                </a:solidFill>
                <a:latin typeface="Times New Roman" panose="02020603050405020304" charset="0"/>
                <a:cs typeface="Times New Roman" panose="02020603050405020304" charset="0"/>
                <a:sym typeface="+mn-ea"/>
              </a:rPr>
              <a:t>Câu 4:  </a:t>
            </a:r>
            <a:br>
              <a:rPr lang="en-US" b="1" i="1">
                <a:solidFill>
                  <a:srgbClr val="FF0000"/>
                </a:solidFill>
                <a:latin typeface="Times New Roman" panose="02020603050405020304" charset="0"/>
                <a:cs typeface="Times New Roman" panose="02020603050405020304" charset="0"/>
                <a:sym typeface="+mn-ea"/>
              </a:rPr>
            </a:br>
            <a:r>
              <a:rPr lang="en-US" b="1" i="1">
                <a:solidFill>
                  <a:srgbClr val="FF0000"/>
                </a:solidFill>
                <a:latin typeface="Times New Roman" panose="02020603050405020304" charset="0"/>
                <a:cs typeface="Times New Roman" panose="02020603050405020304" charset="0"/>
                <a:sym typeface="+mn-ea"/>
              </a:rPr>
              <a:t>Phân tích những đặc điểm của ngôn ngữ nói trong đoạn trích sau/ SGK 128</a:t>
            </a:r>
            <a:r>
              <a:rPr lang="en-US" b="1" i="1">
                <a:solidFill>
                  <a:srgbClr val="FF0000"/>
                </a:solidFill>
                <a:latin typeface="Times New Roman" panose="02020603050405020304" charset="0"/>
                <a:cs typeface="Times New Roman" panose="02020603050405020304" charset="0"/>
              </a:rPr>
              <a:t/>
            </a:r>
            <a:br>
              <a:rPr lang="en-US" b="1" i="1">
                <a:solidFill>
                  <a:srgbClr val="FF0000"/>
                </a:solidFill>
                <a:latin typeface="Times New Roman" panose="02020603050405020304" charset="0"/>
                <a:cs typeface="Times New Roman" panose="02020603050405020304" charset="0"/>
              </a:rPr>
            </a:br>
            <a:endParaRPr lang="en-US" b="1" i="1">
              <a:solidFill>
                <a:srgbClr val="FF0000"/>
              </a:solidFill>
              <a:latin typeface="Times New Roman" panose="02020603050405020304" charset="0"/>
              <a:cs typeface="Times New Roman" panose="02020603050405020304" charset="0"/>
            </a:endParaRPr>
          </a:p>
        </p:txBody>
      </p:sp>
      <p:sp>
        <p:nvSpPr>
          <p:cNvPr id="3" name="Content Placeholder 2"/>
          <p:cNvSpPr>
            <a:spLocks noGrp="1"/>
          </p:cNvSpPr>
          <p:nvPr>
            <p:ph idx="1"/>
          </p:nvPr>
        </p:nvSpPr>
        <p:spPr>
          <a:xfrm>
            <a:off x="1233170" y="1825625"/>
            <a:ext cx="10120630" cy="4351655"/>
          </a:xfrm>
        </p:spPr>
        <p:txBody>
          <a:bodyPr/>
          <a:lstStyle/>
          <a:p>
            <a:pPr marL="0" indent="0">
              <a:buNone/>
            </a:pPr>
            <a:r>
              <a:rPr lang="en-US" sz="3000">
                <a:solidFill>
                  <a:srgbClr val="002060"/>
                </a:solidFill>
                <a:latin typeface="Times New Roman" panose="02020603050405020304" charset="0"/>
                <a:cs typeface="Times New Roman" panose="02020603050405020304" charset="0"/>
              </a:rPr>
              <a:t>- Văn bản là ngôn ngữ nói được mô phỏng, tái hiện trong tác phẩm</a:t>
            </a:r>
          </a:p>
          <a:p>
            <a:pPr marL="0" indent="0">
              <a:buNone/>
            </a:pPr>
            <a:r>
              <a:rPr lang="en-US" sz="3000">
                <a:solidFill>
                  <a:srgbClr val="002060"/>
                </a:solidFill>
                <a:latin typeface="Times New Roman" panose="02020603050405020304" charset="0"/>
                <a:cs typeface="Times New Roman" panose="02020603050405020304" charset="0"/>
              </a:rPr>
              <a:t>- Văn bản là cuộc đối thoại giữa Vũ Như Tô và Đan Thiềm</a:t>
            </a:r>
          </a:p>
          <a:p>
            <a:pPr marL="0" indent="0">
              <a:buNone/>
            </a:pPr>
            <a:r>
              <a:rPr lang="en-US" sz="3000">
                <a:solidFill>
                  <a:srgbClr val="002060"/>
                </a:solidFill>
                <a:latin typeface="Times New Roman" panose="02020603050405020304" charset="0"/>
                <a:cs typeface="Times New Roman" panose="02020603050405020304" charset="0"/>
              </a:rPr>
              <a:t>- Các lời thoại đa dạng về ngữ điệu góp phần thể hiện thông tin, thái độ của người nói.</a:t>
            </a:r>
          </a:p>
          <a:p>
            <a:pPr marL="0" indent="0">
              <a:buNone/>
            </a:pPr>
            <a:r>
              <a:rPr lang="en-US" sz="3000">
                <a:solidFill>
                  <a:srgbClr val="002060"/>
                </a:solidFill>
                <a:latin typeface="Times New Roman" panose="02020603050405020304" charset="0"/>
                <a:cs typeface="Times New Roman" panose="02020603050405020304" charset="0"/>
              </a:rPr>
              <a:t>- Có từ ngữ mang tính khẩu ngữ: hớt hơ hớt hải,  từ chỉ dẫn về cử chỉ, hiệu bộ: thở hổn hển.</a:t>
            </a:r>
          </a:p>
          <a:p>
            <a:pPr marL="0" indent="0">
              <a:buNone/>
            </a:pPr>
            <a:r>
              <a:rPr lang="en-US" sz="3000">
                <a:solidFill>
                  <a:srgbClr val="002060"/>
                </a:solidFill>
                <a:latin typeface="Times New Roman" panose="02020603050405020304" charset="0"/>
                <a:cs typeface="Times New Roman" panose="02020603050405020304" charset="0"/>
              </a:rPr>
              <a:t>- Câu tỉnh lược: Việc gì phải trốn?…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dissolve">
                                      <p:cBhvr>
                                        <p:cTn id="14" dur="500"/>
                                        <p:tgtEl>
                                          <p:spTgt spid="3">
                                            <p:txEl>
                                              <p:pRg st="0" end="0"/>
                                            </p:txEl>
                                          </p:spTgt>
                                        </p:tgtEl>
                                      </p:cBhvr>
                                    </p:animEffect>
                                  </p:childTnLst>
                                </p:cTn>
                              </p:par>
                              <p:par>
                                <p:cTn id="15" presetID="9"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dissolve">
                                      <p:cBhvr>
                                        <p:cTn id="20" dur="500"/>
                                        <p:tgtEl>
                                          <p:spTgt spid="3">
                                            <p:txEl>
                                              <p:pRg st="2" end="2"/>
                                            </p:txEl>
                                          </p:spTgt>
                                        </p:tgtEl>
                                      </p:cBhvr>
                                    </p:animEffect>
                                  </p:childTnLst>
                                </p:cTn>
                              </p:par>
                              <p:par>
                                <p:cTn id="21" presetID="9"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500"/>
                                        <p:tgtEl>
                                          <p:spTgt spid="3">
                                            <p:txEl>
                                              <p:pRg st="3" end="3"/>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dissolve">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nvSpPr>
        <p:spPr>
          <a:xfrm>
            <a:off x="3073400" y="249999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6000" b="1">
              <a:solidFill>
                <a:srgbClr val="FF0000"/>
              </a:solidFill>
              <a:latin typeface="Times New Roman" panose="02020603050405020304" charset="0"/>
              <a:cs typeface="Times New Roman" panose="02020603050405020304" charset="0"/>
            </a:endParaRPr>
          </a:p>
        </p:txBody>
      </p:sp>
      <p:sp>
        <p:nvSpPr>
          <p:cNvPr id="100" name="Text Box 99"/>
          <p:cNvSpPr txBox="1"/>
          <p:nvPr/>
        </p:nvSpPr>
        <p:spPr>
          <a:xfrm>
            <a:off x="3555999" y="2494597"/>
            <a:ext cx="5883276" cy="1938992"/>
          </a:xfrm>
          <a:prstGeom prst="rect">
            <a:avLst/>
          </a:prstGeom>
          <a:noFill/>
          <a:ln w="9525">
            <a:noFill/>
          </a:ln>
        </p:spPr>
        <p:txBody>
          <a:bodyPr wrap="square">
            <a:spAutoFit/>
          </a:bodyPr>
          <a:lstStyle/>
          <a:p>
            <a:pPr indent="0"/>
            <a:r>
              <a:rPr lang="en-US" sz="6000" b="1" dirty="0" smtClean="0">
                <a:solidFill>
                  <a:srgbClr val="FF0000"/>
                </a:solidFill>
                <a:latin typeface="Times New Roman" panose="02020603050405020304" charset="0"/>
                <a:cs typeface="sans-serif" charset="0"/>
              </a:rPr>
              <a:t>HOẠT ĐỘNG 4:</a:t>
            </a:r>
            <a:r>
              <a:rPr lang="en-US" sz="6000" b="1" dirty="0" smtClean="0">
                <a:solidFill>
                  <a:srgbClr val="FF0000"/>
                </a:solidFill>
                <a:latin typeface="Times New Roman" panose="02020603050405020304" charset="0"/>
                <a:cs typeface="sans-serif" charset="0"/>
              </a:rPr>
              <a:t>  </a:t>
            </a:r>
            <a:r>
              <a:rPr lang="en-US" sz="6000" b="1" dirty="0">
                <a:solidFill>
                  <a:srgbClr val="FF0000"/>
                </a:solidFill>
                <a:latin typeface="Times New Roman" panose="02020603050405020304" charset="0"/>
                <a:cs typeface="sans-serif" charset="0"/>
              </a:rPr>
              <a:t>VẬN DỤNG</a:t>
            </a:r>
          </a:p>
        </p:txBody>
      </p:sp>
    </p:spTree>
  </p:cSld>
  <p:clrMapOvr>
    <a:masterClrMapping/>
  </p:clrMapOvr>
  <mc:AlternateContent xmlns:mc="http://schemas.openxmlformats.org/markup-compatibility/2006" xmlns:p14="http://schemas.microsoft.com/office/powerpoint/2010/main">
    <mc:Choice Requires="p14">
      <p:transition spd="slow">
        <p:wheel spokes="8"/>
      </p:transition>
    </mc:Choice>
    <mc:Fallback xmlns="">
      <p:transition spd="slow">
        <p:wheel spokes="8"/>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8766810" cy="4351655"/>
          </a:xfrm>
        </p:spPr>
        <p:txBody>
          <a:bodyPr/>
          <a:lstStyle/>
          <a:p>
            <a:pPr marL="0" indent="0" algn="ctr">
              <a:buNone/>
            </a:pPr>
            <a:r>
              <a:rPr lang="en-US" sz="4800" b="1" i="1">
                <a:solidFill>
                  <a:srgbClr val="002060"/>
                </a:solidFill>
                <a:latin typeface="Times New Roman" panose="02020603050405020304" charset="0"/>
                <a:cs typeface="Times New Roman" panose="02020603050405020304" charset="0"/>
              </a:rPr>
              <a:t>Hãy viết đoạn văn( khoảng 200 chữ) để trả lời câu hỏi: Thanh niên ngày nay nên chọn lí tưởng sống như thế nào?</a:t>
            </a:r>
          </a:p>
          <a:p>
            <a:pPr marL="0" indent="0" algn="ctr">
              <a:buNone/>
            </a:pPr>
            <a:r>
              <a:rPr lang="en-US" sz="4800" b="1" i="1">
                <a:solidFill>
                  <a:srgbClr val="002060"/>
                </a:solidFill>
                <a:latin typeface="Times New Roman" panose="02020603050405020304" charset="0"/>
                <a:cs typeface="Times New Roman" panose="02020603050405020304" charset="0"/>
              </a:rPr>
              <a:t>(HS làm bài ở nhà)</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nvSpPr>
        <p:spPr>
          <a:xfrm>
            <a:off x="1124585" y="1866265"/>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b="1" dirty="0" smtClean="0">
                <a:solidFill>
                  <a:srgbClr val="FF0000"/>
                </a:solidFill>
                <a:latin typeface="Times New Roman" panose="02020603050405020304" charset="0"/>
                <a:cs typeface="Times New Roman" panose="02020603050405020304" charset="0"/>
              </a:rPr>
              <a:t>HOẠT ĐỘNG 1:</a:t>
            </a:r>
          </a:p>
          <a:p>
            <a:pPr algn="ctr"/>
            <a:r>
              <a:rPr lang="en-US" sz="6000" b="1" dirty="0" smtClean="0">
                <a:solidFill>
                  <a:srgbClr val="FF0000"/>
                </a:solidFill>
                <a:latin typeface="Times New Roman" panose="02020603050405020304" charset="0"/>
                <a:cs typeface="Times New Roman" panose="02020603050405020304" charset="0"/>
              </a:rPr>
              <a:t> </a:t>
            </a:r>
          </a:p>
          <a:p>
            <a:pPr algn="ctr"/>
            <a:r>
              <a:rPr lang="en-US" sz="6000" b="1" dirty="0" smtClean="0">
                <a:solidFill>
                  <a:srgbClr val="FF0000"/>
                </a:solidFill>
                <a:latin typeface="Times New Roman" panose="02020603050405020304" charset="0"/>
                <a:cs typeface="Times New Roman" panose="02020603050405020304" charset="0"/>
              </a:rPr>
              <a:t>KHỞI </a:t>
            </a:r>
            <a:r>
              <a:rPr lang="en-US" sz="6000" b="1" dirty="0">
                <a:solidFill>
                  <a:srgbClr val="FF0000"/>
                </a:solidFill>
                <a:latin typeface="Times New Roman" panose="02020603050405020304" charset="0"/>
                <a:cs typeface="Times New Roman" panose="02020603050405020304" charset="0"/>
              </a:rPr>
              <a:t>ĐỘNG</a:t>
            </a:r>
          </a:p>
        </p:txBody>
      </p:sp>
    </p:spTree>
  </p:cSld>
  <p:clrMapOvr>
    <a:masterClrMapping/>
  </p:clrMapOvr>
  <mc:AlternateContent xmlns:mc="http://schemas.openxmlformats.org/markup-compatibility/2006" xmlns:p14="http://schemas.microsoft.com/office/powerpoint/2010/main">
    <mc:Choice Requires="p14">
      <p:transition spd="slow">
        <p:wheel spokes="8"/>
      </p:transition>
    </mc:Choice>
    <mc:Fallback xmlns="">
      <p:transition spd="slow">
        <p:wheel spokes="8"/>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3073400" y="249999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6000" b="1">
              <a:solidFill>
                <a:srgbClr val="FF0000"/>
              </a:solidFill>
              <a:latin typeface="Times New Roman" panose="02020603050405020304" charset="0"/>
              <a:cs typeface="Times New Roman" panose="02020603050405020304" charset="0"/>
            </a:endParaRPr>
          </a:p>
        </p:txBody>
      </p:sp>
      <p:sp>
        <p:nvSpPr>
          <p:cNvPr id="100" name="Text Box 99"/>
          <p:cNvSpPr txBox="1"/>
          <p:nvPr/>
        </p:nvSpPr>
        <p:spPr>
          <a:xfrm>
            <a:off x="1762125" y="703897"/>
            <a:ext cx="8648699" cy="4893647"/>
          </a:xfrm>
          <a:prstGeom prst="rect">
            <a:avLst/>
          </a:prstGeom>
          <a:noFill/>
          <a:ln w="9525">
            <a:noFill/>
          </a:ln>
        </p:spPr>
        <p:txBody>
          <a:bodyPr wrap="square">
            <a:spAutoFit/>
          </a:bodyPr>
          <a:lstStyle/>
          <a:p>
            <a:pPr indent="0"/>
            <a:r>
              <a:rPr lang="en-US" sz="6000" b="1" dirty="0" smtClean="0">
                <a:solidFill>
                  <a:srgbClr val="FF0000"/>
                </a:solidFill>
                <a:latin typeface="Times New Roman" panose="02020603050405020304" charset="0"/>
                <a:cs typeface="sans-serif" charset="0"/>
              </a:rPr>
              <a:t>HƯỚNG DẪN TỰ HỌC</a:t>
            </a:r>
          </a:p>
          <a:p>
            <a:pPr indent="0"/>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Soạn</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bài</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Viết</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văn</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bản</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nghị</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luận</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về</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một</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tác</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phẩm</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văn</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học</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kịch</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bản</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văn</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học</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hoặc</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một</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tác</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phẩm</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nghệ</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thuật</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bộ</a:t>
            </a:r>
            <a:r>
              <a:rPr lang="en-US" sz="4800" b="1" dirty="0" smtClean="0">
                <a:solidFill>
                  <a:srgbClr val="FF0000"/>
                </a:solidFill>
                <a:latin typeface="Times New Roman" panose="02020603050405020304" charset="0"/>
                <a:cs typeface="sans-serif" charset="0"/>
              </a:rPr>
              <a:t> </a:t>
            </a:r>
            <a:r>
              <a:rPr lang="en-US" sz="4800" b="1" dirty="0" err="1" smtClean="0">
                <a:solidFill>
                  <a:srgbClr val="FF0000"/>
                </a:solidFill>
                <a:latin typeface="Times New Roman" panose="02020603050405020304" charset="0"/>
                <a:cs typeface="sans-serif" charset="0"/>
              </a:rPr>
              <a:t>phim</a:t>
            </a:r>
            <a:r>
              <a:rPr lang="en-US" sz="4800" b="1" dirty="0" smtClean="0">
                <a:solidFill>
                  <a:srgbClr val="FF0000"/>
                </a:solidFill>
                <a:latin typeface="Times New Roman" panose="02020603050405020304" charset="0"/>
                <a:cs typeface="sans-serif" charset="0"/>
              </a:rPr>
              <a:t>)</a:t>
            </a:r>
          </a:p>
          <a:p>
            <a:pPr indent="0"/>
            <a:endParaRPr lang="en-US" sz="6000" b="1" dirty="0">
              <a:solidFill>
                <a:srgbClr val="FF0000"/>
              </a:solidFill>
              <a:latin typeface="Times New Roman" panose="02020603050405020304" charset="0"/>
              <a:cs typeface="sans-serif" charset="0"/>
            </a:endParaRPr>
          </a:p>
        </p:txBody>
      </p:sp>
    </p:spTree>
    <p:extLst>
      <p:ext uri="{BB962C8B-B14F-4D97-AF65-F5344CB8AC3E}">
        <p14:creationId xmlns:p14="http://schemas.microsoft.com/office/powerpoint/2010/main" val="2765064468"/>
      </p:ext>
    </p:extLst>
  </p:cSld>
  <p:clrMapOvr>
    <a:masterClrMapping/>
  </p:clrMapOvr>
  <mc:AlternateContent xmlns:mc="http://schemas.openxmlformats.org/markup-compatibility/2006" xmlns:p14="http://schemas.microsoft.com/office/powerpoint/2010/main">
    <mc:Choice Requires="p14">
      <p:transition spd="slow">
        <p:wheel spokes="8"/>
      </p:transition>
    </mc:Choice>
    <mc:Fallback xmlns="">
      <p:transition spd="slow">
        <p:wheel spokes="8"/>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9667875" cy="4375150"/>
          </a:xfrm>
        </p:spPr>
        <p:txBody>
          <a:bodyPr>
            <a:normAutofit/>
          </a:bodyPr>
          <a:lstStyle/>
          <a:p>
            <a:pPr marL="0" indent="0" algn="ctr">
              <a:buNone/>
            </a:pPr>
            <a:r>
              <a:rPr lang="en-US" sz="6000" b="1" i="1" dirty="0" smtClean="0">
                <a:solidFill>
                  <a:srgbClr val="002060"/>
                </a:solidFill>
                <a:latin typeface="Times New Roman" panose="02020603050405020304" charset="0"/>
                <a:cs typeface="Times New Roman" panose="02020603050405020304" charset="0"/>
              </a:rPr>
              <a:t>HẸN </a:t>
            </a:r>
            <a:r>
              <a:rPr lang="en-US" sz="6000" b="1" i="1" dirty="0" smtClean="0">
                <a:solidFill>
                  <a:srgbClr val="002060"/>
                </a:solidFill>
                <a:latin typeface="Times New Roman" panose="02020603050405020304" charset="0"/>
                <a:cs typeface="Times New Roman" panose="02020603050405020304" charset="0"/>
              </a:rPr>
              <a:t>GẶP LẠI CÁC EM TRONG TIẾT HỌC </a:t>
            </a:r>
            <a:r>
              <a:rPr lang="en-US" sz="6000" b="1" i="1" dirty="0" smtClean="0">
                <a:solidFill>
                  <a:srgbClr val="002060"/>
                </a:solidFill>
                <a:latin typeface="Times New Roman" panose="02020603050405020304" charset="0"/>
                <a:cs typeface="Times New Roman" panose="02020603050405020304" charset="0"/>
              </a:rPr>
              <a:t>SAU</a:t>
            </a:r>
            <a:endParaRPr lang="en-US" sz="6000" b="1" i="1" dirty="0">
              <a:solidFill>
                <a:srgbClr val="002060"/>
              </a:solidFill>
              <a:latin typeface="Times New Roman" panose="02020603050405020304" charset="0"/>
              <a:cs typeface="Times New Roman" panose="02020603050405020304" charset="0"/>
            </a:endParaRPr>
          </a:p>
        </p:txBody>
      </p:sp>
    </p:spTree>
    <p:extLst>
      <p:ext uri="{BB962C8B-B14F-4D97-AF65-F5344CB8AC3E}">
        <p14:creationId xmlns:p14="http://schemas.microsoft.com/office/powerpoint/2010/main" val="84878067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567940" y="1691005"/>
            <a:ext cx="7056755" cy="4351655"/>
          </a:xfrm>
        </p:spPr>
        <p:txBody>
          <a:bodyPr/>
          <a:lstStyle/>
          <a:p>
            <a:pPr marL="0" indent="0">
              <a:buNone/>
            </a:pPr>
            <a:r>
              <a:rPr lang="en-US" b="1" i="1">
                <a:gradFill>
                  <a:gsLst>
                    <a:gs pos="0">
                      <a:srgbClr val="012D86"/>
                    </a:gs>
                    <a:gs pos="100000">
                      <a:srgbClr val="0E2557"/>
                    </a:gs>
                  </a:gsLst>
                  <a:lin scaled="0"/>
                </a:gradFill>
                <a:latin typeface="Times New Roman" panose="02020603050405020304" charset="0"/>
                <a:cs typeface="Times New Roman" panose="02020603050405020304" charset="0"/>
              </a:rPr>
              <a:t>Câu 1: Ngôn ngữ do ai tạo ra?</a:t>
            </a: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A. Vận động kiến tạo của thiên nhiên</a:t>
            </a: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B. Do tự nhiên sáng tạo </a:t>
            </a: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C. Chính con người tạo nên </a:t>
            </a: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D. Thượng đế sáng tạo nên</a:t>
            </a:r>
          </a:p>
        </p:txBody>
      </p:sp>
      <p:sp>
        <p:nvSpPr>
          <p:cNvPr id="2" name="Oval 1"/>
          <p:cNvSpPr/>
          <p:nvPr/>
        </p:nvSpPr>
        <p:spPr>
          <a:xfrm>
            <a:off x="2592070" y="3171190"/>
            <a:ext cx="483870" cy="545465"/>
          </a:xfrm>
          <a:prstGeom prst="ellipse">
            <a:avLst/>
          </a:prstGeom>
          <a:noFill/>
          <a:ln w="5715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ox(in)">
                                      <p:cBhvr>
                                        <p:cTn id="14" dur="2000"/>
                                        <p:tgtEl>
                                          <p:spTgt spid="3">
                                            <p:txEl>
                                              <p:pRg st="1" end="1"/>
                                            </p:txEl>
                                          </p:spTgt>
                                        </p:tgtEl>
                                      </p:cBhvr>
                                    </p:animEffect>
                                  </p:childTnLst>
                                </p:cTn>
                              </p:par>
                              <p:par>
                                <p:cTn id="15" presetID="4"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ox(in)">
                                      <p:cBhvr>
                                        <p:cTn id="20" dur="2000"/>
                                        <p:tgtEl>
                                          <p:spTgt spid="3">
                                            <p:txEl>
                                              <p:pRg st="3" end="3"/>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ox(in)">
                                      <p:cBhvr>
                                        <p:cTn id="23" dur="2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checkerboard(across)">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7905" y="1825625"/>
            <a:ext cx="9065895" cy="4351655"/>
          </a:xfrm>
        </p:spPr>
        <p:txBody>
          <a:bodyPr/>
          <a:lstStyle/>
          <a:p>
            <a:pPr marL="0" indent="0">
              <a:buNone/>
            </a:pPr>
            <a:r>
              <a:rPr lang="en-US" b="1" i="1">
                <a:gradFill>
                  <a:gsLst>
                    <a:gs pos="0">
                      <a:srgbClr val="012D86"/>
                    </a:gs>
                    <a:gs pos="100000">
                      <a:srgbClr val="0E2557"/>
                    </a:gs>
                  </a:gsLst>
                  <a:lin scaled="0"/>
                </a:gradFill>
                <a:latin typeface="Times New Roman" panose="02020603050405020304" charset="0"/>
                <a:cs typeface="Times New Roman" panose="02020603050405020304" charset="0"/>
              </a:rPr>
              <a:t>Câu 2: Con người tạo ra ngôn ngữ nhằm mục đích gì? </a:t>
            </a: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A. Trao đổi thông tin, tình cảm</a:t>
            </a: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B. Thể hiện cảm xúc</a:t>
            </a: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C. Nghiên cứu thiên nhiên </a:t>
            </a: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D. Sáng tác văn học</a:t>
            </a:r>
          </a:p>
        </p:txBody>
      </p:sp>
      <p:sp>
        <p:nvSpPr>
          <p:cNvPr id="4" name="Oval 3"/>
          <p:cNvSpPr/>
          <p:nvPr/>
        </p:nvSpPr>
        <p:spPr>
          <a:xfrm>
            <a:off x="2287905" y="2368550"/>
            <a:ext cx="483870" cy="545465"/>
          </a:xfrm>
          <a:prstGeom prst="ellipse">
            <a:avLst/>
          </a:prstGeom>
          <a:noFill/>
          <a:ln w="5715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par>
                                <p:cTn id="15" presetID="29"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8"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
                                            <p:txEl>
                                              <p:pRg st="2" end="2"/>
                                            </p:txEl>
                                          </p:spTgt>
                                        </p:tgtEl>
                                      </p:cBhvr>
                                    </p:animEffect>
                                  </p:childTnLst>
                                </p:cTn>
                              </p:par>
                              <p:par>
                                <p:cTn id="20" presetID="29"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3" end="3"/>
                                            </p:txEl>
                                          </p:spTgt>
                                        </p:tgtEl>
                                      </p:cBhvr>
                                    </p:animEffect>
                                  </p:childTnLst>
                                </p:cTn>
                              </p:par>
                              <p:par>
                                <p:cTn id="25" presetID="29"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checkerboard(across)">
                                      <p:cBhvr>
                                        <p:cTn id="3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4"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4470" y="1520825"/>
            <a:ext cx="8244205" cy="4351655"/>
          </a:xfrm>
        </p:spPr>
        <p:txBody>
          <a:bodyPr/>
          <a:lstStyle/>
          <a:p>
            <a:pPr marL="0" indent="0">
              <a:buNone/>
            </a:pPr>
            <a:r>
              <a:rPr lang="en-US" b="1" i="1">
                <a:gradFill>
                  <a:gsLst>
                    <a:gs pos="0">
                      <a:srgbClr val="012D86"/>
                    </a:gs>
                    <a:gs pos="100000">
                      <a:srgbClr val="0E2557"/>
                    </a:gs>
                  </a:gsLst>
                  <a:lin scaled="0"/>
                </a:gradFill>
                <a:latin typeface="Times New Roman" panose="02020603050405020304" charset="0"/>
                <a:cs typeface="Times New Roman" panose="02020603050405020304" charset="0"/>
              </a:rPr>
              <a:t>Câu 3: Hoạt động giao tiếp nào không sử dụng ngôn ngữ dưới dạng lời nói?</a:t>
            </a: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A. Phần thi ứng xử của hoa hậu</a:t>
            </a: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B. Bài học trong SGK</a:t>
            </a: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C. Trò chơi Ai là triệu phú </a:t>
            </a: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D. Phỏng vấn và trả lời phỏng vấn</a:t>
            </a:r>
          </a:p>
        </p:txBody>
      </p:sp>
      <p:sp>
        <p:nvSpPr>
          <p:cNvPr id="4" name="Oval 3"/>
          <p:cNvSpPr/>
          <p:nvPr/>
        </p:nvSpPr>
        <p:spPr>
          <a:xfrm>
            <a:off x="2744470" y="2924175"/>
            <a:ext cx="483870" cy="545465"/>
          </a:xfrm>
          <a:prstGeom prst="ellipse">
            <a:avLst/>
          </a:prstGeom>
          <a:noFill/>
          <a:ln w="5715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par>
                                <p:cTn id="15" presetID="29"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8"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
                                            <p:txEl>
                                              <p:pRg st="2" end="2"/>
                                            </p:txEl>
                                          </p:spTgt>
                                        </p:tgtEl>
                                      </p:cBhvr>
                                    </p:animEffect>
                                  </p:childTnLst>
                                </p:cTn>
                              </p:par>
                              <p:par>
                                <p:cTn id="20" presetID="29"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3" end="3"/>
                                            </p:txEl>
                                          </p:spTgt>
                                        </p:tgtEl>
                                      </p:cBhvr>
                                    </p:animEffect>
                                  </p:childTnLst>
                                </p:cTn>
                              </p:par>
                              <p:par>
                                <p:cTn id="25" presetID="29"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checkerboard(across)">
                                      <p:cBhvr>
                                        <p:cTn id="3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4"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1700" y="1623060"/>
            <a:ext cx="10515600" cy="4351338"/>
          </a:xfrm>
        </p:spPr>
        <p:txBody>
          <a:bodyPr/>
          <a:lstStyle/>
          <a:p>
            <a:pPr marL="0" indent="0">
              <a:buNone/>
            </a:pPr>
            <a:r>
              <a:rPr lang="en-US" b="1" i="1">
                <a:solidFill>
                  <a:srgbClr val="002060"/>
                </a:solidFill>
                <a:latin typeface="Times New Roman" panose="02020603050405020304" charset="0"/>
                <a:cs typeface="Times New Roman" panose="02020603050405020304" charset="0"/>
              </a:rPr>
              <a:t>Câu 4: Ngôn ngữ tồn tại chủ yếu ở dạng nào?</a:t>
            </a:r>
          </a:p>
          <a:p>
            <a:pPr marL="0" indent="0">
              <a:buNone/>
            </a:pPr>
            <a:r>
              <a:rPr lang="en-US" b="1">
                <a:solidFill>
                  <a:srgbClr val="0070C0"/>
                </a:solidFill>
                <a:latin typeface="Times New Roman" panose="02020603050405020304" charset="0"/>
                <a:cs typeface="Times New Roman" panose="02020603050405020304" charset="0"/>
              </a:rPr>
              <a:t>A. Dạng nói và cử chỉ, điệu bộ</a:t>
            </a:r>
          </a:p>
          <a:p>
            <a:pPr marL="0" indent="0">
              <a:buNone/>
            </a:pPr>
            <a:r>
              <a:rPr lang="en-US" b="1">
                <a:solidFill>
                  <a:srgbClr val="0070C0"/>
                </a:solidFill>
                <a:latin typeface="Times New Roman" panose="02020603050405020304" charset="0"/>
                <a:cs typeface="Times New Roman" panose="02020603050405020304" charset="0"/>
              </a:rPr>
              <a:t>B. Dạng viết và hệ thống kí tự</a:t>
            </a:r>
          </a:p>
          <a:p>
            <a:pPr marL="0" indent="0">
              <a:buNone/>
            </a:pPr>
            <a:r>
              <a:rPr lang="en-US" b="1">
                <a:solidFill>
                  <a:srgbClr val="0070C0"/>
                </a:solidFill>
                <a:latin typeface="Times New Roman" panose="02020603050405020304" charset="0"/>
                <a:cs typeface="Times New Roman" panose="02020603050405020304" charset="0"/>
              </a:rPr>
              <a:t>C. Dạng nói và dạng viết</a:t>
            </a:r>
          </a:p>
          <a:p>
            <a:pPr marL="0" indent="0">
              <a:buNone/>
            </a:pPr>
            <a:r>
              <a:rPr lang="en-US" b="1">
                <a:solidFill>
                  <a:srgbClr val="0070C0"/>
                </a:solidFill>
                <a:latin typeface="Times New Roman" panose="02020603050405020304" charset="0"/>
                <a:cs typeface="Times New Roman" panose="02020603050405020304" charset="0"/>
              </a:rPr>
              <a:t>D. Cử chỉ điệu bộ và hệ thống kí tự</a:t>
            </a:r>
          </a:p>
        </p:txBody>
      </p:sp>
      <p:sp>
        <p:nvSpPr>
          <p:cNvPr id="2" name="Oval 1"/>
          <p:cNvSpPr/>
          <p:nvPr/>
        </p:nvSpPr>
        <p:spPr>
          <a:xfrm>
            <a:off x="2185670" y="3089910"/>
            <a:ext cx="483870" cy="545465"/>
          </a:xfrm>
          <a:prstGeom prst="ellipse">
            <a:avLst/>
          </a:prstGeom>
          <a:noFill/>
          <a:ln w="5715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par>
                                <p:cTn id="15" presetID="29"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8"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
                                            <p:txEl>
                                              <p:pRg st="2" end="2"/>
                                            </p:txEl>
                                          </p:spTgt>
                                        </p:tgtEl>
                                      </p:cBhvr>
                                    </p:animEffect>
                                  </p:childTnLst>
                                </p:cTn>
                              </p:par>
                              <p:par>
                                <p:cTn id="20" presetID="29"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3" end="3"/>
                                            </p:txEl>
                                          </p:spTgt>
                                        </p:tgtEl>
                                      </p:cBhvr>
                                    </p:animEffect>
                                  </p:childTnLst>
                                </p:cTn>
                              </p:par>
                              <p:par>
                                <p:cTn id="25" presetID="29"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checkerboard(across)">
                                      <p:cBhvr>
                                        <p:cTn id="3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8875" y="883285"/>
            <a:ext cx="8639175" cy="5293995"/>
          </a:xfrm>
        </p:spPr>
        <p:txBody>
          <a:bodyPr/>
          <a:lstStyle/>
          <a:p>
            <a:pPr marL="0" indent="0">
              <a:buNone/>
            </a:pPr>
            <a:r>
              <a:rPr lang="en-US" b="1" i="1">
                <a:solidFill>
                  <a:srgbClr val="002060"/>
                </a:solidFill>
                <a:latin typeface="Times New Roman" panose="02020603050405020304" charset="0"/>
                <a:cs typeface="Times New Roman" panose="02020603050405020304" charset="0"/>
              </a:rPr>
              <a:t>Câu 5: Chọn từ thích hợp</a:t>
            </a:r>
          </a:p>
          <a:p>
            <a:pPr marL="0" indent="0" algn="just">
              <a:buNone/>
            </a:pPr>
            <a:r>
              <a:rPr lang="en-US" b="1" i="1">
                <a:solidFill>
                  <a:srgbClr val="002060"/>
                </a:solidFill>
                <a:latin typeface="Times New Roman" panose="02020603050405020304" charset="0"/>
                <a:cs typeface="Times New Roman" panose="02020603050405020304" charset="0"/>
              </a:rPr>
              <a:t>“Hoạt động giao tiếp là hoạt động trao đổi ………...của con người trong xã hội, được tiến hành chủ yếu bằng phương tiện…………..nhằm thực hiện những mục đích về nhận thức, về tình cảm, về hành động”.</a:t>
            </a:r>
          </a:p>
          <a:p>
            <a:pPr marL="0" lvl="0" indent="0">
              <a:buNone/>
            </a:pPr>
            <a:r>
              <a:rPr lang="en-US" b="1">
                <a:solidFill>
                  <a:srgbClr val="0070C0"/>
                </a:solidFill>
                <a:latin typeface="Times New Roman" panose="02020603050405020304" charset="0"/>
                <a:cs typeface="Times New Roman" panose="02020603050405020304" charset="0"/>
              </a:rPr>
              <a:t>A. Thông tin, giao tiếp</a:t>
            </a:r>
          </a:p>
          <a:p>
            <a:pPr marL="0" lvl="0" indent="0">
              <a:buNone/>
            </a:pPr>
            <a:r>
              <a:rPr lang="en-US" b="1">
                <a:solidFill>
                  <a:srgbClr val="0070C0"/>
                </a:solidFill>
                <a:latin typeface="Times New Roman" panose="02020603050405020304" charset="0"/>
                <a:cs typeface="Times New Roman" panose="02020603050405020304" charset="0"/>
              </a:rPr>
              <a:t>B. Lời nói, ngôn ngữ</a:t>
            </a:r>
          </a:p>
          <a:p>
            <a:pPr marL="0" lvl="0" indent="0">
              <a:buNone/>
            </a:pPr>
            <a:r>
              <a:rPr lang="en-US" b="1">
                <a:solidFill>
                  <a:srgbClr val="0070C0"/>
                </a:solidFill>
                <a:latin typeface="Times New Roman" panose="02020603050405020304" charset="0"/>
                <a:cs typeface="Times New Roman" panose="02020603050405020304" charset="0"/>
              </a:rPr>
              <a:t>C. Thông tin, lời nói </a:t>
            </a:r>
          </a:p>
          <a:p>
            <a:pPr marL="0" lvl="0" indent="0">
              <a:buNone/>
            </a:pPr>
            <a:r>
              <a:rPr lang="en-US" b="1">
                <a:solidFill>
                  <a:srgbClr val="0070C0"/>
                </a:solidFill>
                <a:latin typeface="Times New Roman" panose="02020603050405020304" charset="0"/>
                <a:cs typeface="Times New Roman" panose="02020603050405020304" charset="0"/>
              </a:rPr>
              <a:t>D. Thông tin, ngôn ngữ</a:t>
            </a:r>
          </a:p>
        </p:txBody>
      </p:sp>
      <p:sp>
        <p:nvSpPr>
          <p:cNvPr id="2" name="Oval 1"/>
          <p:cNvSpPr/>
          <p:nvPr/>
        </p:nvSpPr>
        <p:spPr>
          <a:xfrm>
            <a:off x="2470150" y="4532630"/>
            <a:ext cx="483870" cy="545465"/>
          </a:xfrm>
          <a:prstGeom prst="ellipse">
            <a:avLst/>
          </a:prstGeom>
          <a:noFill/>
          <a:ln w="5715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wedge/>
      </p:transition>
    </mc:Choice>
    <mc:Fallback xmlns="">
      <p:transition spd="slow">
        <p:wedg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9"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3">
                                            <p:txEl>
                                              <p:pRg st="2" end="2"/>
                                            </p:txEl>
                                          </p:spTgt>
                                        </p:tgtEl>
                                      </p:cBhvr>
                                    </p:animEffect>
                                  </p:childTnLst>
                                </p:cTn>
                              </p:par>
                              <p:par>
                                <p:cTn id="18" presetID="29"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p:cTn id="20"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2" dur="1000"/>
                                        <p:tgtEl>
                                          <p:spTgt spid="3">
                                            <p:txEl>
                                              <p:pRg st="3" end="3"/>
                                            </p:txEl>
                                          </p:spTgt>
                                        </p:tgtEl>
                                      </p:cBhvr>
                                    </p:animEffect>
                                  </p:childTnLst>
                                </p:cTn>
                              </p:par>
                              <p:par>
                                <p:cTn id="23" presetID="29"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3">
                                            <p:txEl>
                                              <p:pRg st="4" end="4"/>
                                            </p:txEl>
                                          </p:spTgt>
                                        </p:tgtEl>
                                      </p:cBhvr>
                                    </p:animEffect>
                                  </p:childTnLst>
                                </p:cTn>
                              </p:par>
                              <p:par>
                                <p:cTn id="28" presetID="29" presetClass="entr" presetSubtype="0"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p:cTn id="30"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checkerboard(across)">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nvSpPr>
        <p:spPr>
          <a:xfrm>
            <a:off x="1755775" y="2653030"/>
            <a:ext cx="105156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b="1" dirty="0" smtClean="0">
                <a:solidFill>
                  <a:srgbClr val="FF0000"/>
                </a:solidFill>
                <a:latin typeface="Times New Roman" panose="02020603050405020304" charset="0"/>
                <a:cs typeface="Times New Roman" panose="02020603050405020304" charset="0"/>
              </a:rPr>
              <a:t>HOẠT ĐỘNG 2: </a:t>
            </a:r>
          </a:p>
          <a:p>
            <a:endParaRPr lang="en-US" sz="6000" b="1" dirty="0" smtClean="0">
              <a:solidFill>
                <a:srgbClr val="FF0000"/>
              </a:solidFill>
              <a:latin typeface="Times New Roman" panose="02020603050405020304" charset="0"/>
              <a:cs typeface="Times New Roman" panose="02020603050405020304" charset="0"/>
            </a:endParaRPr>
          </a:p>
          <a:p>
            <a:r>
              <a:rPr lang="en-US" sz="6000" b="1" dirty="0" smtClean="0">
                <a:solidFill>
                  <a:srgbClr val="FF0000"/>
                </a:solidFill>
                <a:latin typeface="Times New Roman" panose="02020603050405020304" charset="0"/>
                <a:cs typeface="Times New Roman" panose="02020603050405020304" charset="0"/>
              </a:rPr>
              <a:t>HÌNH THÀNH KIẾN THỨC</a:t>
            </a:r>
            <a:endParaRPr lang="en-US" sz="6000" b="1" dirty="0">
              <a:solidFill>
                <a:srgbClr val="FF000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52575"/>
            <a:ext cx="10515600" cy="4624705"/>
          </a:xfrm>
        </p:spPr>
        <p:txBody>
          <a:bodyPr/>
          <a:lstStyle/>
          <a:p>
            <a:pPr marL="0" indent="0">
              <a:buNone/>
            </a:pPr>
            <a:r>
              <a:rPr lang="en-US" sz="3600" b="1" i="1">
                <a:solidFill>
                  <a:srgbClr val="FF0000"/>
                </a:solidFill>
                <a:latin typeface="Times New Roman" panose="02020603050405020304" charset="0"/>
                <a:cs typeface="Times New Roman" panose="02020603050405020304" charset="0"/>
              </a:rPr>
              <a:t>1. Khái niệm:</a:t>
            </a:r>
          </a:p>
          <a:p>
            <a:pPr marL="0" indent="0">
              <a:buNone/>
            </a:pPr>
            <a:r>
              <a:rPr lang="en-US" sz="3600" b="1">
                <a:solidFill>
                  <a:srgbClr val="002060"/>
                </a:solidFill>
                <a:latin typeface="Times New Roman" panose="02020603050405020304" charset="0"/>
                <a:cs typeface="Times New Roman" panose="02020603050405020304" charset="0"/>
              </a:rPr>
              <a:t>- Ngôn ngữ viết: Là ngôn ngữ được thể hiện bằng chữ viết trong văn bản và được tiếp nhận bằng thị giác.</a:t>
            </a:r>
          </a:p>
          <a:p>
            <a:pPr marL="0" indent="0">
              <a:buNone/>
            </a:pPr>
            <a:r>
              <a:rPr lang="en-US" sz="3600" b="1">
                <a:solidFill>
                  <a:srgbClr val="002060"/>
                </a:solidFill>
                <a:latin typeface="Times New Roman" panose="02020603050405020304" charset="0"/>
                <a:cs typeface="Times New Roman" panose="02020603050405020304" charset="0"/>
              </a:rPr>
              <a:t>- Khi viết, người viết có điều kiện để chọn lọc các phương tiện ngôn ngữ; còn khi đọc, người đọc có điều kiện suy ngẫm, phân tích kỹ lưỡng.</a:t>
            </a:r>
          </a:p>
        </p:txBody>
      </p:sp>
    </p:spTree>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ox(in)">
                                      <p:cBhvr>
                                        <p:cTn id="14" dur="2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ox(in)">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710</Words>
  <Application>Microsoft Office PowerPoint</Application>
  <PresentationFormat>Widescreen</PresentationFormat>
  <Paragraphs>92</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sans-serif</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Câu 2: Phân tích đặc điểm của ngôn ngữ viết được thể hiện trong các đoạn trích sau/ SGK 128</vt:lpstr>
      <vt:lpstr>PowerPoint Presentation</vt:lpstr>
      <vt:lpstr>Câu 3: Điều chỉnh các câu dưới đây cho phù hợp với ngôn ngữ viết/ SGK 128</vt:lpstr>
      <vt:lpstr>PowerPoint Presentation</vt:lpstr>
      <vt:lpstr>Câu 4:   Phân tích những đặc điểm của ngôn ngữ nói trong đoạn trích sau/ SGK 128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PHẦN  THỰC HÀNH TIẾNG VIỆT  ĐẶC ĐIỂM CƠ BẢN CỦA NGÔN NGỮ VIẾT</dc:title>
  <dc:creator/>
  <cp:lastModifiedBy>Admin</cp:lastModifiedBy>
  <cp:revision>14</cp:revision>
  <dcterms:created xsi:type="dcterms:W3CDTF">2023-07-21T08:01:00Z</dcterms:created>
  <dcterms:modified xsi:type="dcterms:W3CDTF">2025-01-27T01:19:17Z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4DB0840277184FFC83162782A7706248</vt:lpwstr>
  </property>
  <property fmtid="{D5CDD505-2E9C-101B-9397-08002B2CF9AE}" pid="3" name="KSOProductBuildVer">
    <vt:lpwstr>1033-11.2.0.11537</vt:lpwstr>
  </property>
</Properties>
</file>