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1" r:id="rId6"/>
    <p:sldMasterId id="2147483734" r:id="rId7"/>
    <p:sldMasterId id="2147483747" r:id="rId8"/>
    <p:sldMasterId id="2147483760" r:id="rId9"/>
  </p:sldMasterIdLst>
  <p:notesMasterIdLst>
    <p:notesMasterId r:id="rId40"/>
  </p:notesMasterIdLst>
  <p:sldIdLst>
    <p:sldId id="315" r:id="rId10"/>
    <p:sldId id="310" r:id="rId11"/>
    <p:sldId id="260" r:id="rId12"/>
    <p:sldId id="256" r:id="rId13"/>
    <p:sldId id="314" r:id="rId14"/>
    <p:sldId id="305" r:id="rId15"/>
    <p:sldId id="291" r:id="rId16"/>
    <p:sldId id="269" r:id="rId17"/>
    <p:sldId id="270" r:id="rId18"/>
    <p:sldId id="257" r:id="rId19"/>
    <p:sldId id="308" r:id="rId20"/>
    <p:sldId id="279" r:id="rId21"/>
    <p:sldId id="285" r:id="rId22"/>
    <p:sldId id="266" r:id="rId23"/>
    <p:sldId id="265" r:id="rId24"/>
    <p:sldId id="292" r:id="rId25"/>
    <p:sldId id="264" r:id="rId26"/>
    <p:sldId id="263" r:id="rId27"/>
    <p:sldId id="287" r:id="rId28"/>
    <p:sldId id="290" r:id="rId29"/>
    <p:sldId id="289" r:id="rId30"/>
    <p:sldId id="262" r:id="rId31"/>
    <p:sldId id="306" r:id="rId32"/>
    <p:sldId id="309" r:id="rId33"/>
    <p:sldId id="311" r:id="rId34"/>
    <p:sldId id="299" r:id="rId35"/>
    <p:sldId id="312" r:id="rId36"/>
    <p:sldId id="300" r:id="rId37"/>
    <p:sldId id="313" r:id="rId38"/>
    <p:sldId id="3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8DA4-E74E-4DF8-9758-966E268A70A5}" type="datetimeFigureOut">
              <a:rPr lang="en-US" smtClean="0"/>
              <a:t>27/1/2025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3199-BBFA-4837-9A5F-80CFA347180D}" type="slidenum">
              <a:rPr lang="en-US" smtClean="0"/>
              <a:t>‹#›</a:t>
            </a:fld>
            <a:endParaRPr lang="en-US"/>
          </a:p>
        </p:txBody>
      </p:sp>
    </p:spTree>
    <p:extLst>
      <p:ext uri="{BB962C8B-B14F-4D97-AF65-F5344CB8AC3E}">
        <p14:creationId xmlns:p14="http://schemas.microsoft.com/office/powerpoint/2010/main" val="90575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42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315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43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E5429-E793-4A47-A19A-B1BFB4B428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622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266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82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161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307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24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2761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918780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3775900648"/>
      </p:ext>
    </p:extLst>
  </p:cSld>
  <p:clrMapOvr>
    <a:masterClrMapping/>
  </p:clrMapOvr>
  <p:transition spd="slow" advTm="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386497786"/>
      </p:ext>
    </p:extLst>
  </p:cSld>
  <p:clrMapOvr>
    <a:masterClrMapping/>
  </p:clrMapOvr>
  <p:transition spd="slow" advTm="0">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56628930"/>
      </p:ext>
    </p:extLst>
  </p:cSld>
  <p:clrMapOvr>
    <a:masterClrMapping/>
  </p:clrMapOvr>
  <p:transition spd="slow" advTm="0">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00361139"/>
      </p:ext>
    </p:extLst>
  </p:cSld>
  <p:clrMapOvr>
    <a:masterClrMapping/>
  </p:clrMapOvr>
  <p:transition spd="slow" advTm="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042894881"/>
      </p:ext>
    </p:extLst>
  </p:cSld>
  <p:clrMapOvr>
    <a:masterClrMapping/>
  </p:clrMapOvr>
  <p:transition spd="slow" advTm="0">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25497028"/>
      </p:ext>
    </p:extLst>
  </p:cSld>
  <p:clrMapOvr>
    <a:masterClrMapping/>
  </p:clrMapOvr>
  <p:transition spd="slow" advTm="0">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01850139"/>
      </p:ext>
    </p:extLst>
  </p:cSld>
  <p:clrMapOvr>
    <a:masterClrMapping/>
  </p:clrMapOvr>
  <p:transition spd="slow" advTm="0">
    <p:comb/>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64165262"/>
      </p:ext>
    </p:extLst>
  </p:cSld>
  <p:clrMapOvr>
    <a:masterClrMapping/>
  </p:clrMapOvr>
  <p:transition spd="slow" advTm="0">
    <p:comb/>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454508020"/>
      </p:ext>
    </p:extLst>
  </p:cSld>
  <p:clrMapOvr>
    <a:masterClrMapping/>
  </p:clrMapOvr>
  <p:transition spd="slow" advTm="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28032162"/>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164929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85265060"/>
      </p:ext>
    </p:extLst>
  </p:cSld>
  <p:clrMapOvr>
    <a:masterClrMapping/>
  </p:clrMapOvr>
  <p:transition spd="slow" advTm="0">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871206030"/>
      </p:ext>
    </p:extLst>
  </p:cSld>
  <p:clrMapOvr>
    <a:masterClrMapping/>
  </p:clrMapOvr>
  <p:transition spd="slow" advTm="0">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391083098"/>
      </p:ext>
    </p:extLst>
  </p:cSld>
  <p:clrMapOvr>
    <a:masterClrMapping/>
  </p:clrMapOvr>
  <p:transition spd="slow" advTm="0">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4546995"/>
      </p:ext>
    </p:extLst>
  </p:cSld>
  <p:clrMapOvr>
    <a:masterClrMapping/>
  </p:clrMapOvr>
  <p:transition spd="slow" advTm="0">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17471858"/>
      </p:ext>
    </p:extLst>
  </p:cSld>
  <p:clrMapOvr>
    <a:masterClrMapping/>
  </p:clrMapOvr>
  <p:transition spd="slow" advTm="0">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41690258"/>
      </p:ext>
    </p:extLst>
  </p:cSld>
  <p:clrMapOvr>
    <a:masterClrMapping/>
  </p:clrMapOvr>
  <p:transition spd="slow" advTm="0">
    <p:comb/>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396594354"/>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459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34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513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4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07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28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96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A9104-F7D3-4D73-95FF-3232D347166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868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767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714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8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p:cNvGrpSpPr/>
          <p:nvPr userDrawn="1"/>
        </p:nvGrpSpPr>
        <p:grpSpPr>
          <a:xfrm>
            <a:off x="0" y="0"/>
            <a:ext cx="12192000" cy="6858000"/>
            <a:chOff x="0" y="0"/>
            <a:chExt cx="12192000" cy="6858000"/>
          </a:xfrm>
        </p:grpSpPr>
        <p:pic>
          <p:nvPicPr>
            <p:cNvPr id="10" name="图片 9"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nvPicPr>
          <p:blipFill>
            <a:blip r:embed="rId3"/>
            <a:stretch>
              <a:fillRect/>
            </a:stretch>
          </p:blipFill>
          <p:spPr>
            <a:xfrm>
              <a:off x="261227" y="0"/>
              <a:ext cx="6907046" cy="6858000"/>
            </a:xfrm>
            <a:prstGeom prst="rect">
              <a:avLst/>
            </a:prstGeom>
          </p:spPr>
        </p:pic>
        <p:pic>
          <p:nvPicPr>
            <p:cNvPr id="12" name="图片 11"/>
            <p:cNvPicPr>
              <a:picLocks noChangeAspect="1"/>
            </p:cNvPicPr>
            <p:nvPr userDrawn="1"/>
          </p:nvPicPr>
          <p:blipFill rotWithShape="1">
            <a:blip r:embed="rId3"/>
            <a:srcRect r="31049"/>
            <a:stretch>
              <a:fillRect/>
            </a:stretch>
          </p:blipFill>
          <p:spPr>
            <a:xfrm>
              <a:off x="7429500" y="0"/>
              <a:ext cx="4762500" cy="6858000"/>
            </a:xfrm>
            <a:prstGeom prst="rect">
              <a:avLst/>
            </a:prstGeom>
          </p:spPr>
        </p:pic>
      </p:grpSp>
    </p:spTree>
    <p:extLst>
      <p:ext uri="{BB962C8B-B14F-4D97-AF65-F5344CB8AC3E}">
        <p14:creationId xmlns:p14="http://schemas.microsoft.com/office/powerpoint/2010/main" val="331698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4453700" y="4875291"/>
            <a:ext cx="1450923" cy="1392101"/>
          </a:xfrm>
          <a:prstGeom prst="rect">
            <a:avLst/>
          </a:prstGeom>
        </p:spPr>
      </p:pic>
      <p:pic>
        <p:nvPicPr>
          <p:cNvPr id="9" name="图片 8"/>
          <p:cNvPicPr>
            <a:picLocks noChangeAspect="1"/>
          </p:cNvPicPr>
          <p:nvPr userDrawn="1"/>
        </p:nvPicPr>
        <p:blipFill rotWithShape="1">
          <a:blip r:embed="rId3" cstate="email"/>
          <a:srcRect/>
          <a:stretch>
            <a:fillRect/>
          </a:stretch>
        </p:blipFill>
        <p:spPr>
          <a:xfrm>
            <a:off x="315976" y="447726"/>
            <a:ext cx="1747692" cy="2689361"/>
          </a:xfrm>
          <a:prstGeom prst="rect">
            <a:avLst/>
          </a:prstGeom>
        </p:spPr>
      </p:pic>
      <p:pic>
        <p:nvPicPr>
          <p:cNvPr id="11" name="图片 10"/>
          <p:cNvPicPr>
            <a:picLocks noChangeAspect="1"/>
          </p:cNvPicPr>
          <p:nvPr userDrawn="1"/>
        </p:nvPicPr>
        <p:blipFill>
          <a:blip r:embed="rId4"/>
          <a:stretch>
            <a:fillRect/>
          </a:stretch>
        </p:blipFill>
        <p:spPr>
          <a:xfrm rot="798498" flipH="1">
            <a:off x="9635468" y="541968"/>
            <a:ext cx="2274637" cy="1447497"/>
          </a:xfrm>
          <a:prstGeom prst="rect">
            <a:avLst/>
          </a:prstGeom>
        </p:spPr>
      </p:pic>
      <p:pic>
        <p:nvPicPr>
          <p:cNvPr id="12" name="图片 11"/>
          <p:cNvPicPr>
            <a:picLocks noChangeAspect="1"/>
          </p:cNvPicPr>
          <p:nvPr userDrawn="1"/>
        </p:nvPicPr>
        <p:blipFill>
          <a:blip r:embed="rId5"/>
          <a:stretch>
            <a:fillRect/>
          </a:stretch>
        </p:blipFill>
        <p:spPr>
          <a:xfrm flipH="1">
            <a:off x="2208612" y="412615"/>
            <a:ext cx="1739900" cy="939800"/>
          </a:xfrm>
          <a:prstGeom prst="rect">
            <a:avLst/>
          </a:prstGeom>
        </p:spPr>
      </p:pic>
      <p:pic>
        <p:nvPicPr>
          <p:cNvPr id="23" name="图片 22"/>
          <p:cNvPicPr>
            <a:picLocks noChangeAspect="1"/>
          </p:cNvPicPr>
          <p:nvPr userDrawn="1"/>
        </p:nvPicPr>
        <p:blipFill rotWithShape="1">
          <a:blip r:embed="rId6" cstate="email"/>
          <a:srcRect t="5489"/>
          <a:stretch>
            <a:fillRect/>
          </a:stretch>
        </p:blipFill>
        <p:spPr>
          <a:xfrm flipH="1">
            <a:off x="6457073" y="4718485"/>
            <a:ext cx="5734927" cy="2139515"/>
          </a:xfrm>
          <a:prstGeom prst="rect">
            <a:avLst/>
          </a:prstGeom>
        </p:spPr>
      </p:pic>
      <p:pic>
        <p:nvPicPr>
          <p:cNvPr id="10" name="图片 9"/>
          <p:cNvPicPr>
            <a:picLocks noChangeAspect="1"/>
          </p:cNvPicPr>
          <p:nvPr userDrawn="1"/>
        </p:nvPicPr>
        <p:blipFill rotWithShape="1">
          <a:blip r:embed="rId7" cstate="email"/>
          <a:srcRect/>
          <a:stretch>
            <a:fillRect/>
          </a:stretch>
        </p:blipFill>
        <p:spPr>
          <a:xfrm flipH="1">
            <a:off x="9197343" y="3904245"/>
            <a:ext cx="1426085" cy="1277355"/>
          </a:xfrm>
          <a:prstGeom prst="rect">
            <a:avLst/>
          </a:prstGeom>
        </p:spPr>
      </p:pic>
      <p:grpSp>
        <p:nvGrpSpPr>
          <p:cNvPr id="8" name="组合 7"/>
          <p:cNvGrpSpPr/>
          <p:nvPr userDrawn="1"/>
        </p:nvGrpSpPr>
        <p:grpSpPr>
          <a:xfrm flipH="1">
            <a:off x="2208612" y="1731419"/>
            <a:ext cx="7774776" cy="2750939"/>
            <a:chOff x="2334419" y="1503963"/>
            <a:chExt cx="7774776" cy="3264236"/>
          </a:xfrm>
        </p:grpSpPr>
        <p:sp>
          <p:nvSpPr>
            <p:cNvPr id="13" name="矩形: 圆角 12"/>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矩形: 圆角 13"/>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15" name="图片 14" descr="图片包含 餐桌&#10;&#10;描述已自动生成"/>
          <p:cNvPicPr>
            <a:picLocks noChangeAspect="1"/>
          </p:cNvPicPr>
          <p:nvPr userDrawn="1"/>
        </p:nvPicPr>
        <p:blipFill rotWithShape="1">
          <a:blip r:embed="rId8" cstate="email"/>
          <a:srcRect/>
          <a:stretch>
            <a:fillRect/>
          </a:stretch>
        </p:blipFill>
        <p:spPr>
          <a:xfrm>
            <a:off x="0" y="2918981"/>
            <a:ext cx="4343399" cy="3939019"/>
          </a:xfrm>
          <a:prstGeom prst="rect">
            <a:avLst/>
          </a:prstGeom>
        </p:spPr>
      </p:pic>
    </p:spTree>
    <p:extLst>
      <p:ext uri="{BB962C8B-B14F-4D97-AF65-F5344CB8AC3E}">
        <p14:creationId xmlns:p14="http://schemas.microsoft.com/office/powerpoint/2010/main" val="67421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userDrawn="1"/>
        </p:nvPicPr>
        <p:blipFill>
          <a:blip r:embed="rId3"/>
          <a:stretch>
            <a:fillRect/>
          </a:stretch>
        </p:blipFill>
        <p:spPr>
          <a:xfrm>
            <a:off x="2045519" y="5179221"/>
            <a:ext cx="971254" cy="1678779"/>
          </a:xfrm>
          <a:prstGeom prst="rect">
            <a:avLst/>
          </a:prstGeom>
        </p:spPr>
      </p:pic>
      <p:pic>
        <p:nvPicPr>
          <p:cNvPr id="18" name="图片 17"/>
          <p:cNvPicPr>
            <a:picLocks noChangeAspect="1"/>
          </p:cNvPicPr>
          <p:nvPr userDrawn="1"/>
        </p:nvPicPr>
        <p:blipFill>
          <a:blip r:embed="rId4"/>
          <a:stretch>
            <a:fillRect/>
          </a:stretch>
        </p:blipFill>
        <p:spPr>
          <a:xfrm>
            <a:off x="5562975" y="5254713"/>
            <a:ext cx="1451398" cy="1722072"/>
          </a:xfrm>
          <a:prstGeom prst="rect">
            <a:avLst/>
          </a:prstGeom>
        </p:spPr>
      </p:pic>
      <p:pic>
        <p:nvPicPr>
          <p:cNvPr id="19" name="图片 18"/>
          <p:cNvPicPr>
            <a:picLocks noChangeAspect="1"/>
          </p:cNvPicPr>
          <p:nvPr userDrawn="1"/>
        </p:nvPicPr>
        <p:blipFill>
          <a:blip r:embed="rId5"/>
          <a:stretch>
            <a:fillRect/>
          </a:stretch>
        </p:blipFill>
        <p:spPr>
          <a:xfrm>
            <a:off x="3972658" y="5179221"/>
            <a:ext cx="1146431" cy="1678779"/>
          </a:xfrm>
          <a:prstGeom prst="rect">
            <a:avLst/>
          </a:prstGeom>
        </p:spPr>
      </p:pic>
      <p:pic>
        <p:nvPicPr>
          <p:cNvPr id="20" name="图片 19"/>
          <p:cNvPicPr>
            <a:picLocks noChangeAspect="1"/>
          </p:cNvPicPr>
          <p:nvPr userDrawn="1"/>
        </p:nvPicPr>
        <p:blipFill>
          <a:blip r:embed="rId6"/>
          <a:stretch>
            <a:fillRect/>
          </a:stretch>
        </p:blipFill>
        <p:spPr>
          <a:xfrm>
            <a:off x="7014373" y="4815317"/>
            <a:ext cx="705600" cy="2172500"/>
          </a:xfrm>
          <a:prstGeom prst="rect">
            <a:avLst/>
          </a:prstGeom>
        </p:spPr>
      </p:pic>
      <p:pic>
        <p:nvPicPr>
          <p:cNvPr id="21" name="图片 20"/>
          <p:cNvPicPr>
            <a:picLocks noChangeAspect="1"/>
          </p:cNvPicPr>
          <p:nvPr userDrawn="1"/>
        </p:nvPicPr>
        <p:blipFill>
          <a:blip r:embed="rId7"/>
          <a:stretch>
            <a:fillRect/>
          </a:stretch>
        </p:blipFill>
        <p:spPr>
          <a:xfrm>
            <a:off x="4989714" y="4501785"/>
            <a:ext cx="865463" cy="2475000"/>
          </a:xfrm>
          <a:prstGeom prst="rect">
            <a:avLst/>
          </a:prstGeom>
        </p:spPr>
      </p:pic>
      <p:pic>
        <p:nvPicPr>
          <p:cNvPr id="22" name="图片 21"/>
          <p:cNvPicPr>
            <a:picLocks noChangeAspect="1"/>
          </p:cNvPicPr>
          <p:nvPr userDrawn="1"/>
        </p:nvPicPr>
        <p:blipFill>
          <a:blip r:embed="rId8"/>
          <a:stretch>
            <a:fillRect/>
          </a:stretch>
        </p:blipFill>
        <p:spPr>
          <a:xfrm>
            <a:off x="2803073" y="5060436"/>
            <a:ext cx="1389150" cy="2194500"/>
          </a:xfrm>
          <a:prstGeom prst="rect">
            <a:avLst/>
          </a:prstGeom>
        </p:spPr>
      </p:pic>
      <p:pic>
        <p:nvPicPr>
          <p:cNvPr id="25" name="图片 24"/>
          <p:cNvPicPr>
            <a:picLocks noChangeAspect="1"/>
          </p:cNvPicPr>
          <p:nvPr userDrawn="1"/>
        </p:nvPicPr>
        <p:blipFill>
          <a:blip r:embed="rId5"/>
          <a:stretch>
            <a:fillRect/>
          </a:stretch>
        </p:blipFill>
        <p:spPr>
          <a:xfrm>
            <a:off x="7618896" y="5593574"/>
            <a:ext cx="944589" cy="1383211"/>
          </a:xfrm>
          <a:prstGeom prst="rect">
            <a:avLst/>
          </a:prstGeom>
        </p:spPr>
      </p:pic>
      <p:pic>
        <p:nvPicPr>
          <p:cNvPr id="26" name="图片 25"/>
          <p:cNvPicPr>
            <a:picLocks noChangeAspect="1"/>
          </p:cNvPicPr>
          <p:nvPr userDrawn="1"/>
        </p:nvPicPr>
        <p:blipFill>
          <a:blip r:embed="rId4"/>
          <a:stretch>
            <a:fillRect/>
          </a:stretch>
        </p:blipFill>
        <p:spPr>
          <a:xfrm>
            <a:off x="1116796" y="5737063"/>
            <a:ext cx="1054161" cy="1250754"/>
          </a:xfrm>
          <a:prstGeom prst="rect">
            <a:avLst/>
          </a:prstGeom>
        </p:spPr>
      </p:pic>
      <p:pic>
        <p:nvPicPr>
          <p:cNvPr id="27" name="图片 26"/>
          <p:cNvPicPr>
            <a:picLocks noChangeAspect="1"/>
          </p:cNvPicPr>
          <p:nvPr userDrawn="1"/>
        </p:nvPicPr>
        <p:blipFill>
          <a:blip r:embed="rId4"/>
          <a:stretch>
            <a:fillRect/>
          </a:stretch>
        </p:blipFill>
        <p:spPr>
          <a:xfrm flipH="1">
            <a:off x="8082832" y="5424143"/>
            <a:ext cx="1451398" cy="1722072"/>
          </a:xfrm>
          <a:prstGeom prst="rect">
            <a:avLst/>
          </a:prstGeom>
        </p:spPr>
      </p:pic>
      <p:pic>
        <p:nvPicPr>
          <p:cNvPr id="28" name="图片 27"/>
          <p:cNvPicPr>
            <a:picLocks noChangeAspect="1"/>
          </p:cNvPicPr>
          <p:nvPr userDrawn="1"/>
        </p:nvPicPr>
        <p:blipFill>
          <a:blip r:embed="rId5"/>
          <a:stretch>
            <a:fillRect/>
          </a:stretch>
        </p:blipFill>
        <p:spPr>
          <a:xfrm>
            <a:off x="9534230" y="5186062"/>
            <a:ext cx="1146431" cy="1678779"/>
          </a:xfrm>
          <a:prstGeom prst="rect">
            <a:avLst/>
          </a:prstGeom>
        </p:spPr>
      </p:pic>
      <p:pic>
        <p:nvPicPr>
          <p:cNvPr id="29" name="图片 28"/>
          <p:cNvPicPr>
            <a:picLocks noChangeAspect="1"/>
          </p:cNvPicPr>
          <p:nvPr userDrawn="1"/>
        </p:nvPicPr>
        <p:blipFill>
          <a:blip r:embed="rId5"/>
          <a:stretch>
            <a:fillRect/>
          </a:stretch>
        </p:blipFill>
        <p:spPr>
          <a:xfrm>
            <a:off x="144835" y="5318296"/>
            <a:ext cx="1146431" cy="1678779"/>
          </a:xfrm>
          <a:prstGeom prst="rect">
            <a:avLst/>
          </a:prstGeom>
        </p:spPr>
      </p:pic>
      <p:pic>
        <p:nvPicPr>
          <p:cNvPr id="30" name="图片 29"/>
          <p:cNvPicPr>
            <a:picLocks noChangeAspect="1"/>
          </p:cNvPicPr>
          <p:nvPr userDrawn="1"/>
        </p:nvPicPr>
        <p:blipFill>
          <a:blip r:embed="rId7"/>
          <a:stretch>
            <a:fillRect/>
          </a:stretch>
        </p:blipFill>
        <p:spPr>
          <a:xfrm>
            <a:off x="-159804" y="5739285"/>
            <a:ext cx="865463" cy="2475000"/>
          </a:xfrm>
          <a:prstGeom prst="rect">
            <a:avLst/>
          </a:prstGeom>
        </p:spPr>
      </p:pic>
      <p:pic>
        <p:nvPicPr>
          <p:cNvPr id="31" name="图片 30"/>
          <p:cNvPicPr>
            <a:picLocks noChangeAspect="1"/>
          </p:cNvPicPr>
          <p:nvPr userDrawn="1"/>
        </p:nvPicPr>
        <p:blipFill>
          <a:blip r:embed="rId7"/>
          <a:stretch>
            <a:fillRect/>
          </a:stretch>
        </p:blipFill>
        <p:spPr>
          <a:xfrm flipH="1">
            <a:off x="11249455" y="5314096"/>
            <a:ext cx="865463" cy="2475000"/>
          </a:xfrm>
          <a:prstGeom prst="rect">
            <a:avLst/>
          </a:prstGeom>
        </p:spPr>
      </p:pic>
      <p:pic>
        <p:nvPicPr>
          <p:cNvPr id="32" name="图片 31"/>
          <p:cNvPicPr>
            <a:picLocks noChangeAspect="1"/>
          </p:cNvPicPr>
          <p:nvPr userDrawn="1"/>
        </p:nvPicPr>
        <p:blipFill>
          <a:blip r:embed="rId6"/>
          <a:stretch>
            <a:fillRect/>
          </a:stretch>
        </p:blipFill>
        <p:spPr>
          <a:xfrm>
            <a:off x="2884212" y="5363643"/>
            <a:ext cx="705600" cy="2172500"/>
          </a:xfrm>
          <a:prstGeom prst="rect">
            <a:avLst/>
          </a:prstGeom>
        </p:spPr>
      </p:pic>
      <p:pic>
        <p:nvPicPr>
          <p:cNvPr id="33" name="图片 32"/>
          <p:cNvPicPr>
            <a:picLocks noChangeAspect="1"/>
          </p:cNvPicPr>
          <p:nvPr userDrawn="1"/>
        </p:nvPicPr>
        <p:blipFill>
          <a:blip r:embed="rId3"/>
          <a:stretch>
            <a:fillRect/>
          </a:stretch>
        </p:blipFill>
        <p:spPr>
          <a:xfrm flipH="1">
            <a:off x="10278710" y="5857364"/>
            <a:ext cx="971254" cy="1678779"/>
          </a:xfrm>
          <a:prstGeom prst="rect">
            <a:avLst/>
          </a:prstGeom>
        </p:spPr>
      </p:pic>
      <p:pic>
        <p:nvPicPr>
          <p:cNvPr id="34" name="图片 33"/>
          <p:cNvPicPr>
            <a:picLocks noChangeAspect="1"/>
          </p:cNvPicPr>
          <p:nvPr userDrawn="1"/>
        </p:nvPicPr>
        <p:blipFill>
          <a:blip r:embed="rId8"/>
          <a:stretch>
            <a:fillRect/>
          </a:stretch>
        </p:blipFill>
        <p:spPr>
          <a:xfrm>
            <a:off x="9152973" y="5908278"/>
            <a:ext cx="1389150" cy="2194500"/>
          </a:xfrm>
          <a:prstGeom prst="rect">
            <a:avLst/>
          </a:prstGeom>
        </p:spPr>
      </p:pic>
    </p:spTree>
    <p:extLst>
      <p:ext uri="{BB962C8B-B14F-4D97-AF65-F5344CB8AC3E}">
        <p14:creationId xmlns:p14="http://schemas.microsoft.com/office/powerpoint/2010/main" val="307990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16" name="矩形 15"/>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圆角 1"/>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9" name="图片 8"/>
          <p:cNvPicPr>
            <a:picLocks noChangeAspect="1"/>
          </p:cNvPicPr>
          <p:nvPr userDrawn="1"/>
        </p:nvPicPr>
        <p:blipFill rotWithShape="1">
          <a:blip r:embed="rId2" cstate="email"/>
          <a:srcRect/>
          <a:stretch>
            <a:fillRect/>
          </a:stretch>
        </p:blipFill>
        <p:spPr>
          <a:xfrm flipH="1">
            <a:off x="8420099" y="5397228"/>
            <a:ext cx="3771895" cy="1460771"/>
          </a:xfrm>
          <a:prstGeom prst="rect">
            <a:avLst/>
          </a:prstGeom>
        </p:spPr>
      </p:pic>
      <p:pic>
        <p:nvPicPr>
          <p:cNvPr id="12" name="图片 11"/>
          <p:cNvPicPr>
            <a:picLocks noChangeAspect="1"/>
          </p:cNvPicPr>
          <p:nvPr userDrawn="1"/>
        </p:nvPicPr>
        <p:blipFill rotWithShape="1">
          <a:blip r:embed="rId3" cstate="email"/>
          <a:srcRect/>
          <a:stretch>
            <a:fillRect/>
          </a:stretch>
        </p:blipFill>
        <p:spPr>
          <a:xfrm>
            <a:off x="1039369" y="661763"/>
            <a:ext cx="1523014" cy="895970"/>
          </a:xfrm>
          <a:prstGeom prst="rect">
            <a:avLst/>
          </a:prstGeom>
        </p:spPr>
      </p:pic>
      <p:pic>
        <p:nvPicPr>
          <p:cNvPr id="8" name="图片 7"/>
          <p:cNvPicPr>
            <a:picLocks noChangeAspect="1"/>
          </p:cNvPicPr>
          <p:nvPr userDrawn="1"/>
        </p:nvPicPr>
        <p:blipFill rotWithShape="1">
          <a:blip r:embed="rId4" cstate="email"/>
          <a:srcRect/>
          <a:stretch>
            <a:fillRect/>
          </a:stretch>
        </p:blipFill>
        <p:spPr>
          <a:xfrm rot="16200000" flipH="1">
            <a:off x="10035518" y="671949"/>
            <a:ext cx="1127298" cy="1106929"/>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987031" y="5442258"/>
            <a:ext cx="841769" cy="753979"/>
          </a:xfrm>
          <a:prstGeom prst="rect">
            <a:avLst/>
          </a:prstGeom>
        </p:spPr>
      </p:pic>
      <p:sp>
        <p:nvSpPr>
          <p:cNvPr id="3" name="矩形 2"/>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04313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6" grpId="4" animBg="1"/>
      <p:bldP spid="16" grpId="5" animBg="1"/>
      <p:bldP spid="16" grpId="6" animBg="1"/>
      <p:bldP spid="2" grpId="0" animBg="1"/>
      <p:bldP spid="2" grpId="1" animBg="1"/>
      <p:bldP spid="2" grpId="2" animBg="1"/>
      <p:bldP spid="2" grpId="3" animBg="1"/>
      <p:bldP spid="2" grpId="4" animBg="1"/>
      <p:bldP spid="2" grpId="5" animBg="1"/>
      <p:bldP spid="2" grpId="6" animBg="1"/>
      <p:bldP spid="3" grpId="0" animBg="1"/>
      <p:bldP spid="3" grpId="1" animBg="1"/>
      <p:bldP spid="3" grpId="2" animBg="1"/>
      <p:bldP spid="3" grpId="3" animBg="1"/>
      <p:bldP spid="3" grpId="4" animBg="1"/>
      <p:bldP spid="3" grpId="5" animBg="1"/>
      <p:bldP spid="3" grpId="6"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形 1"/>
          <p:cNvPicPr>
            <a:picLocks noChangeAspect="1"/>
          </p:cNvPicPr>
          <p:nvPr userDrawn="1"/>
        </p:nvPicPr>
        <p:blipFill>
          <a:blip/>
          <a:stretch>
            <a:fillRect/>
          </a:stretch>
        </p:blipFill>
        <p:spPr>
          <a:xfrm>
            <a:off x="865463" y="393025"/>
            <a:ext cx="10325051" cy="6153009"/>
          </a:xfrm>
          <a:prstGeom prst="rect">
            <a:avLst/>
          </a:prstGeom>
        </p:spPr>
      </p:pic>
      <p:pic>
        <p:nvPicPr>
          <p:cNvPr id="17" name="图片 16"/>
          <p:cNvPicPr>
            <a:picLocks noChangeAspect="1"/>
          </p:cNvPicPr>
          <p:nvPr userDrawn="1"/>
        </p:nvPicPr>
        <p:blipFill>
          <a:blip r:embed="rId3"/>
          <a:stretch>
            <a:fillRect/>
          </a:stretch>
        </p:blipFill>
        <p:spPr>
          <a:xfrm flipH="1">
            <a:off x="1307059" y="5581598"/>
            <a:ext cx="738460" cy="1276402"/>
          </a:xfrm>
          <a:prstGeom prst="rect">
            <a:avLst/>
          </a:prstGeom>
        </p:spPr>
      </p:pic>
      <p:pic>
        <p:nvPicPr>
          <p:cNvPr id="18" name="图片 17"/>
          <p:cNvPicPr>
            <a:picLocks noChangeAspect="1"/>
          </p:cNvPicPr>
          <p:nvPr userDrawn="1"/>
        </p:nvPicPr>
        <p:blipFill>
          <a:blip r:embed="rId4"/>
          <a:stretch>
            <a:fillRect/>
          </a:stretch>
        </p:blipFill>
        <p:spPr>
          <a:xfrm flipH="1">
            <a:off x="4739991" y="5651897"/>
            <a:ext cx="1103521" cy="1309319"/>
          </a:xfrm>
          <a:prstGeom prst="rect">
            <a:avLst/>
          </a:prstGeom>
        </p:spPr>
      </p:pic>
      <p:pic>
        <p:nvPicPr>
          <p:cNvPr id="19" name="图片 18"/>
          <p:cNvPicPr>
            <a:picLocks noChangeAspect="1"/>
          </p:cNvPicPr>
          <p:nvPr userDrawn="1"/>
        </p:nvPicPr>
        <p:blipFill>
          <a:blip r:embed="rId5"/>
          <a:stretch>
            <a:fillRect/>
          </a:stretch>
        </p:blipFill>
        <p:spPr>
          <a:xfrm flipH="1">
            <a:off x="2809512" y="5683840"/>
            <a:ext cx="871649" cy="1276402"/>
          </a:xfrm>
          <a:prstGeom prst="rect">
            <a:avLst/>
          </a:prstGeom>
        </p:spPr>
      </p:pic>
      <p:pic>
        <p:nvPicPr>
          <p:cNvPr id="20" name="图片 19"/>
          <p:cNvPicPr>
            <a:picLocks noChangeAspect="1"/>
          </p:cNvPicPr>
          <p:nvPr userDrawn="1"/>
        </p:nvPicPr>
        <p:blipFill>
          <a:blip r:embed="rId6"/>
          <a:stretch>
            <a:fillRect/>
          </a:stretch>
        </p:blipFill>
        <p:spPr>
          <a:xfrm flipH="1">
            <a:off x="6477894" y="5336031"/>
            <a:ext cx="536479" cy="1651786"/>
          </a:xfrm>
          <a:prstGeom prst="rect">
            <a:avLst/>
          </a:prstGeom>
        </p:spPr>
      </p:pic>
      <p:pic>
        <p:nvPicPr>
          <p:cNvPr id="21" name="图片 20"/>
          <p:cNvPicPr>
            <a:picLocks noChangeAspect="1"/>
          </p:cNvPicPr>
          <p:nvPr userDrawn="1"/>
        </p:nvPicPr>
        <p:blipFill>
          <a:blip r:embed="rId7"/>
          <a:stretch>
            <a:fillRect/>
          </a:stretch>
        </p:blipFill>
        <p:spPr>
          <a:xfrm flipH="1">
            <a:off x="4331689" y="5095003"/>
            <a:ext cx="658025" cy="1881782"/>
          </a:xfrm>
          <a:prstGeom prst="rect">
            <a:avLst/>
          </a:prstGeom>
        </p:spPr>
      </p:pic>
      <p:pic>
        <p:nvPicPr>
          <p:cNvPr id="22" name="图片 21"/>
          <p:cNvPicPr>
            <a:picLocks noChangeAspect="1"/>
          </p:cNvPicPr>
          <p:nvPr userDrawn="1"/>
        </p:nvPicPr>
        <p:blipFill>
          <a:blip r:embed="rId8"/>
          <a:stretch>
            <a:fillRect/>
          </a:stretch>
        </p:blipFill>
        <p:spPr>
          <a:xfrm flipH="1">
            <a:off x="1746880" y="5586422"/>
            <a:ext cx="1056193" cy="1668513"/>
          </a:xfrm>
          <a:prstGeom prst="rect">
            <a:avLst/>
          </a:prstGeom>
        </p:spPr>
      </p:pic>
      <p:pic>
        <p:nvPicPr>
          <p:cNvPr id="25" name="图片 24"/>
          <p:cNvPicPr>
            <a:picLocks noChangeAspect="1"/>
          </p:cNvPicPr>
          <p:nvPr userDrawn="1"/>
        </p:nvPicPr>
        <p:blipFill>
          <a:blip r:embed="rId5"/>
          <a:stretch>
            <a:fillRect/>
          </a:stretch>
        </p:blipFill>
        <p:spPr>
          <a:xfrm flipH="1">
            <a:off x="6900711" y="5925108"/>
            <a:ext cx="718186" cy="1051677"/>
          </a:xfrm>
          <a:prstGeom prst="rect">
            <a:avLst/>
          </a:prstGeom>
        </p:spPr>
      </p:pic>
      <p:pic>
        <p:nvPicPr>
          <p:cNvPr id="26" name="图片 25"/>
          <p:cNvPicPr>
            <a:picLocks noChangeAspect="1"/>
          </p:cNvPicPr>
          <p:nvPr userDrawn="1"/>
        </p:nvPicPr>
        <p:blipFill>
          <a:blip r:embed="rId4"/>
          <a:stretch>
            <a:fillRect/>
          </a:stretch>
        </p:blipFill>
        <p:spPr>
          <a:xfrm flipH="1">
            <a:off x="315301" y="6036849"/>
            <a:ext cx="801495" cy="950968"/>
          </a:xfrm>
          <a:prstGeom prst="rect">
            <a:avLst/>
          </a:prstGeom>
        </p:spPr>
      </p:pic>
      <p:pic>
        <p:nvPicPr>
          <p:cNvPr id="27" name="图片 26"/>
          <p:cNvPicPr>
            <a:picLocks noChangeAspect="1"/>
          </p:cNvPicPr>
          <p:nvPr userDrawn="1"/>
        </p:nvPicPr>
        <p:blipFill>
          <a:blip r:embed="rId4"/>
          <a:stretch>
            <a:fillRect/>
          </a:stretch>
        </p:blipFill>
        <p:spPr>
          <a:xfrm>
            <a:off x="6979311" y="5836895"/>
            <a:ext cx="1103521" cy="1309319"/>
          </a:xfrm>
          <a:prstGeom prst="rect">
            <a:avLst/>
          </a:prstGeom>
        </p:spPr>
      </p:pic>
      <p:pic>
        <p:nvPicPr>
          <p:cNvPr id="28" name="图片 27"/>
          <p:cNvPicPr>
            <a:picLocks noChangeAspect="1"/>
          </p:cNvPicPr>
          <p:nvPr userDrawn="1"/>
        </p:nvPicPr>
        <p:blipFill>
          <a:blip r:embed="rId5"/>
          <a:stretch>
            <a:fillRect/>
          </a:stretch>
        </p:blipFill>
        <p:spPr>
          <a:xfrm flipH="1">
            <a:off x="8662581" y="5588439"/>
            <a:ext cx="871649" cy="1276402"/>
          </a:xfrm>
          <a:prstGeom prst="rect">
            <a:avLst/>
          </a:prstGeom>
        </p:spPr>
      </p:pic>
      <p:pic>
        <p:nvPicPr>
          <p:cNvPr id="29" name="图片 28"/>
          <p:cNvPicPr>
            <a:picLocks noChangeAspect="1"/>
          </p:cNvPicPr>
          <p:nvPr userDrawn="1"/>
        </p:nvPicPr>
        <p:blipFill>
          <a:blip r:embed="rId5"/>
          <a:stretch>
            <a:fillRect/>
          </a:stretch>
        </p:blipFill>
        <p:spPr>
          <a:xfrm flipH="1">
            <a:off x="10856343" y="5920670"/>
            <a:ext cx="871649" cy="1276402"/>
          </a:xfrm>
          <a:prstGeom prst="rect">
            <a:avLst/>
          </a:prstGeom>
        </p:spPr>
      </p:pic>
      <p:pic>
        <p:nvPicPr>
          <p:cNvPr id="30" name="图片 29"/>
          <p:cNvPicPr>
            <a:picLocks noChangeAspect="1"/>
          </p:cNvPicPr>
          <p:nvPr userDrawn="1"/>
        </p:nvPicPr>
        <p:blipFill>
          <a:blip r:embed="rId7"/>
          <a:stretch>
            <a:fillRect/>
          </a:stretch>
        </p:blipFill>
        <p:spPr>
          <a:xfrm flipH="1">
            <a:off x="820828" y="5479787"/>
            <a:ext cx="658025" cy="1881782"/>
          </a:xfrm>
          <a:prstGeom prst="rect">
            <a:avLst/>
          </a:prstGeom>
        </p:spPr>
      </p:pic>
      <p:pic>
        <p:nvPicPr>
          <p:cNvPr id="31" name="图片 30"/>
          <p:cNvPicPr>
            <a:picLocks noChangeAspect="1"/>
          </p:cNvPicPr>
          <p:nvPr userDrawn="1"/>
        </p:nvPicPr>
        <p:blipFill>
          <a:blip r:embed="rId7"/>
          <a:stretch>
            <a:fillRect/>
          </a:stretch>
        </p:blipFill>
        <p:spPr>
          <a:xfrm>
            <a:off x="10405599" y="5369243"/>
            <a:ext cx="658025" cy="1881782"/>
          </a:xfrm>
          <a:prstGeom prst="rect">
            <a:avLst/>
          </a:prstGeom>
        </p:spPr>
      </p:pic>
      <p:pic>
        <p:nvPicPr>
          <p:cNvPr id="32" name="图片 31"/>
          <p:cNvPicPr>
            <a:picLocks noChangeAspect="1"/>
          </p:cNvPicPr>
          <p:nvPr userDrawn="1"/>
        </p:nvPicPr>
        <p:blipFill>
          <a:blip r:embed="rId6"/>
          <a:stretch>
            <a:fillRect/>
          </a:stretch>
        </p:blipFill>
        <p:spPr>
          <a:xfrm flipH="1">
            <a:off x="2347733" y="5884357"/>
            <a:ext cx="536479" cy="1651786"/>
          </a:xfrm>
          <a:prstGeom prst="rect">
            <a:avLst/>
          </a:prstGeom>
        </p:spPr>
      </p:pic>
      <p:pic>
        <p:nvPicPr>
          <p:cNvPr id="33" name="图片 32"/>
          <p:cNvPicPr>
            <a:picLocks noChangeAspect="1"/>
          </p:cNvPicPr>
          <p:nvPr userDrawn="1"/>
        </p:nvPicPr>
        <p:blipFill>
          <a:blip r:embed="rId3"/>
          <a:stretch>
            <a:fillRect/>
          </a:stretch>
        </p:blipFill>
        <p:spPr>
          <a:xfrm>
            <a:off x="9540250" y="6259741"/>
            <a:ext cx="738460" cy="1276402"/>
          </a:xfrm>
          <a:prstGeom prst="rect">
            <a:avLst/>
          </a:prstGeom>
        </p:spPr>
      </p:pic>
      <p:pic>
        <p:nvPicPr>
          <p:cNvPr id="34" name="图片 33"/>
          <p:cNvPicPr>
            <a:picLocks noChangeAspect="1"/>
          </p:cNvPicPr>
          <p:nvPr userDrawn="1"/>
        </p:nvPicPr>
        <p:blipFill>
          <a:blip r:embed="rId8"/>
          <a:stretch>
            <a:fillRect/>
          </a:stretch>
        </p:blipFill>
        <p:spPr>
          <a:xfrm flipH="1">
            <a:off x="8225713" y="5836895"/>
            <a:ext cx="1056193" cy="1668513"/>
          </a:xfrm>
          <a:prstGeom prst="rect">
            <a:avLst/>
          </a:prstGeom>
        </p:spPr>
      </p:pic>
      <p:pic>
        <p:nvPicPr>
          <p:cNvPr id="23" name="图片 22"/>
          <p:cNvPicPr>
            <a:picLocks noChangeAspect="1"/>
          </p:cNvPicPr>
          <p:nvPr userDrawn="1"/>
        </p:nvPicPr>
        <p:blipFill>
          <a:blip r:embed="rId7"/>
          <a:stretch>
            <a:fillRect/>
          </a:stretch>
        </p:blipFill>
        <p:spPr>
          <a:xfrm>
            <a:off x="7648755" y="5695696"/>
            <a:ext cx="658025" cy="1881782"/>
          </a:xfrm>
          <a:prstGeom prst="rect">
            <a:avLst/>
          </a:prstGeom>
        </p:spPr>
      </p:pic>
      <p:pic>
        <p:nvPicPr>
          <p:cNvPr id="24" name="图片 23"/>
          <p:cNvPicPr>
            <a:picLocks noChangeAspect="1"/>
          </p:cNvPicPr>
          <p:nvPr userDrawn="1"/>
        </p:nvPicPr>
        <p:blipFill>
          <a:blip r:embed="rId3"/>
          <a:stretch>
            <a:fillRect/>
          </a:stretch>
        </p:blipFill>
        <p:spPr>
          <a:xfrm>
            <a:off x="5640242" y="6006788"/>
            <a:ext cx="738460" cy="1276402"/>
          </a:xfrm>
          <a:prstGeom prst="rect">
            <a:avLst/>
          </a:prstGeom>
        </p:spPr>
      </p:pic>
      <p:pic>
        <p:nvPicPr>
          <p:cNvPr id="36" name="图片 35"/>
          <p:cNvPicPr>
            <a:picLocks noChangeAspect="1"/>
          </p:cNvPicPr>
          <p:nvPr userDrawn="1"/>
        </p:nvPicPr>
        <p:blipFill>
          <a:blip r:embed="rId5"/>
          <a:stretch>
            <a:fillRect/>
          </a:stretch>
        </p:blipFill>
        <p:spPr>
          <a:xfrm>
            <a:off x="3795177" y="5884357"/>
            <a:ext cx="871649" cy="1276402"/>
          </a:xfrm>
          <a:prstGeom prst="rect">
            <a:avLst/>
          </a:prstGeom>
        </p:spPr>
      </p:pic>
      <p:pic>
        <p:nvPicPr>
          <p:cNvPr id="37" name="图片 36"/>
          <p:cNvPicPr>
            <a:picLocks noChangeAspect="1"/>
          </p:cNvPicPr>
          <p:nvPr userDrawn="1"/>
        </p:nvPicPr>
        <p:blipFill>
          <a:blip r:embed="rId3"/>
          <a:stretch>
            <a:fillRect/>
          </a:stretch>
        </p:blipFill>
        <p:spPr>
          <a:xfrm>
            <a:off x="3420893" y="5986599"/>
            <a:ext cx="738460" cy="1276402"/>
          </a:xfrm>
          <a:prstGeom prst="rect">
            <a:avLst/>
          </a:prstGeom>
        </p:spPr>
      </p:pic>
    </p:spTree>
    <p:extLst>
      <p:ext uri="{BB962C8B-B14F-4D97-AF65-F5344CB8AC3E}">
        <p14:creationId xmlns:p14="http://schemas.microsoft.com/office/powerpoint/2010/main" val="110643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3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3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3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2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20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20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20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30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ppt_x"/>
                                          </p:val>
                                        </p:tav>
                                        <p:tav tm="100000">
                                          <p:val>
                                            <p:strVal val="#ppt_x"/>
                                          </p:val>
                                        </p:tav>
                                      </p:tavLst>
                                    </p:anim>
                                    <p:anim calcmode="lin" valueType="num">
                                      <p:cBhvr additive="base">
                                        <p:cTn id="9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16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12192000" cy="6858000"/>
          </a:xfrm>
          <a:prstGeom prst="rect">
            <a:avLst/>
          </a:prstGeom>
        </p:spPr>
      </p:pic>
      <p:sp>
        <p:nvSpPr>
          <p:cNvPr id="58" name="矩形 57"/>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14712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5A9104-F7D3-4D73-95FF-3232D347166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82820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42502988"/>
      </p:ext>
    </p:extLst>
  </p:cSld>
  <p:clrMapOvr>
    <a:masterClrMapping/>
  </p:clrMapOvr>
  <p:transition spd="slow"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43704214"/>
      </p:ext>
    </p:extLst>
  </p:cSld>
  <p:clrMapOvr>
    <a:masterClrMapping/>
  </p:clrMapOvr>
  <p:transition spd="slow"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581756582"/>
      </p:ext>
    </p:extLst>
  </p:cSld>
  <p:clrMapOvr>
    <a:masterClrMapping/>
  </p:clrMapOvr>
  <p:transition spd="slow"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21002278"/>
      </p:ext>
    </p:extLst>
  </p:cSld>
  <p:clrMapOvr>
    <a:masterClrMapping/>
  </p:clrMapOvr>
  <p:transition spd="slow"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5392863"/>
      </p:ext>
    </p:extLst>
  </p:cSld>
  <p:clrMapOvr>
    <a:masterClrMapping/>
  </p:clrMapOvr>
  <p:transition spd="slow"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25356858"/>
      </p:ext>
    </p:extLst>
  </p:cSld>
  <p:clrMapOvr>
    <a:masterClrMapping/>
  </p:clrMapOvr>
  <p:transition spd="slow"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4031759912"/>
      </p:ext>
    </p:extLst>
  </p:cSld>
  <p:clrMapOvr>
    <a:masterClrMapping/>
  </p:clrMapOvr>
  <p:transition spd="slow"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728620795"/>
      </p:ext>
    </p:extLst>
  </p:cSld>
  <p:clrMapOvr>
    <a:masterClrMapping/>
  </p:clrMapOvr>
  <p:transition spd="slow"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66125614"/>
      </p:ext>
    </p:extLst>
  </p:cSld>
  <p:clrMapOvr>
    <a:masterClrMapping/>
  </p:clrMapOvr>
  <p:transition spd="slow"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262449017"/>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A9104-F7D3-4D73-95FF-3232D347166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125487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11860030"/>
      </p:ext>
    </p:extLst>
  </p:cSld>
  <p:clrMapOvr>
    <a:masterClrMapping/>
  </p:clrMapOvr>
  <p:transition spd="slow"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99378731"/>
      </p:ext>
    </p:extLst>
  </p:cSld>
  <p:clrMapOvr>
    <a:masterClrMapping/>
  </p:clrMapOvr>
  <p:transition spd="slow"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339334287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14282934"/>
      </p:ext>
    </p:extLst>
  </p:cSld>
  <p:clrMapOvr>
    <a:masterClrMapping/>
  </p:clrMapOvr>
  <p:transition spd="slow"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28400660"/>
      </p:ext>
    </p:extLst>
  </p:cSld>
  <p:clrMapOvr>
    <a:masterClrMapping/>
  </p:clrMapOvr>
  <p:transition spd="slow"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23547105"/>
      </p:ext>
    </p:extLst>
  </p:cSld>
  <p:clrMapOvr>
    <a:masterClrMapping/>
  </p:clrMapOvr>
  <p:transition spd="slow"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8378301"/>
      </p:ext>
    </p:extLst>
  </p:cSld>
  <p:clrMapOvr>
    <a:masterClrMapping/>
  </p:clrMapOvr>
  <p:transition spd="slow"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3537770"/>
      </p:ext>
    </p:extLst>
  </p:cSld>
  <p:clrMapOvr>
    <a:masterClrMapping/>
  </p:clrMapOvr>
  <p:transition spd="slow"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437134335"/>
      </p:ext>
    </p:extLst>
  </p:cSld>
  <p:clrMapOvr>
    <a:masterClrMapping/>
  </p:clrMapOvr>
  <p:transition spd="slow"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2875538787"/>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A9104-F7D3-4D73-95FF-3232D347166F}"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280541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786909195"/>
      </p:ext>
    </p:extLst>
  </p:cSld>
  <p:clrMapOvr>
    <a:masterClrMapping/>
  </p:clrMapOvr>
  <p:transition spd="slow"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812619882"/>
      </p:ext>
    </p:extLst>
  </p:cSld>
  <p:clrMapOvr>
    <a:masterClrMapping/>
  </p:clrMapOvr>
  <p:transition spd="slow"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14375361"/>
      </p:ext>
    </p:extLst>
  </p:cSld>
  <p:clrMapOvr>
    <a:masterClrMapping/>
  </p:clrMapOvr>
  <p:transition spd="slow"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59470608"/>
      </p:ext>
    </p:extLst>
  </p:cSld>
  <p:clrMapOvr>
    <a:masterClrMapping/>
  </p:clrMapOvr>
  <p:transition spd="slow"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275705097"/>
      </p:ext>
    </p:extLst>
  </p:cSld>
  <p:clrMapOvr>
    <a:masterClrMapping/>
  </p:clrMapOvr>
  <p:transition spd="slow"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211431808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6129923"/>
      </p:ext>
    </p:extLst>
  </p:cSld>
  <p:clrMapOvr>
    <a:masterClrMapping/>
  </p:clrMapOvr>
  <p:transition spd="slow"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0177914"/>
      </p:ext>
    </p:extLst>
  </p:cSld>
  <p:clrMapOvr>
    <a:masterClrMapping/>
  </p:clrMapOvr>
  <p:transition spd="slow"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554675"/>
      </p:ext>
    </p:extLst>
  </p:cSld>
  <p:clrMapOvr>
    <a:masterClrMapping/>
  </p:clrMapOvr>
  <p:transition spd="slow" advTm="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5598226"/>
      </p:ext>
    </p:extLst>
  </p:cSld>
  <p:clrMapOvr>
    <a:masterClrMapping/>
  </p:clrMapOvr>
  <p:transition spd="slow"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5A9104-F7D3-4D73-95FF-3232D347166F}"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53909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0381955"/>
      </p:ext>
    </p:extLst>
  </p:cSld>
  <p:clrMapOvr>
    <a:masterClrMapping/>
  </p:clrMapOvr>
  <p:transition spd="slow" advTm="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38481693"/>
      </p:ext>
    </p:extLst>
  </p:cSld>
  <p:clrMapOvr>
    <a:masterClrMapping/>
  </p:clrMapOvr>
  <p:transition spd="slow"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35049576"/>
      </p:ext>
    </p:extLst>
  </p:cSld>
  <p:clrMapOvr>
    <a:masterClrMapping/>
  </p:clrMapOvr>
  <p:transition spd="slow" advTm="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170948007"/>
      </p:ext>
    </p:extLst>
  </p:cSld>
  <p:clrMapOvr>
    <a:masterClrMapping/>
  </p:clrMapOvr>
  <p:transition spd="slow" advTm="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44268940"/>
      </p:ext>
    </p:extLst>
  </p:cSld>
  <p:clrMapOvr>
    <a:masterClrMapping/>
  </p:clrMapOvr>
  <p:transition spd="slow" advTm="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26397496"/>
      </p:ext>
    </p:extLst>
  </p:cSld>
  <p:clrMapOvr>
    <a:masterClrMapping/>
  </p:clrMapOvr>
  <p:transition spd="slow" advTm="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44409923"/>
      </p:ext>
    </p:extLst>
  </p:cSld>
  <p:clrMapOvr>
    <a:masterClrMapping/>
  </p:clrMapOvr>
  <p:transition spd="slow" advTm="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49917776"/>
      </p:ext>
    </p:extLst>
  </p:cSld>
  <p:clrMapOvr>
    <a:masterClrMapping/>
  </p:clrMapOvr>
  <p:transition spd="slow" advTm="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60369322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5386791"/>
      </p:ext>
    </p:extLst>
  </p:cSld>
  <p:clrMapOvr>
    <a:masterClrMapping/>
  </p:clrMapOvr>
  <p:transition spd="slow"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9104-F7D3-4D73-95FF-3232D347166F}"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68584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0148211"/>
      </p:ext>
    </p:extLst>
  </p:cSld>
  <p:clrMapOvr>
    <a:masterClrMapping/>
  </p:clrMapOvr>
  <p:transition spd="slow" advTm="0">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38261464"/>
      </p:ext>
    </p:extLst>
  </p:cSld>
  <p:clrMapOvr>
    <a:masterClrMapping/>
  </p:clrMapOvr>
  <p:transition spd="slow" advTm="0">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7949221"/>
      </p:ext>
    </p:extLst>
  </p:cSld>
  <p:clrMapOvr>
    <a:masterClrMapping/>
  </p:clrMapOvr>
  <p:transition spd="slow" advTm="0">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2074284"/>
      </p:ext>
    </p:extLst>
  </p:cSld>
  <p:clrMapOvr>
    <a:masterClrMapping/>
  </p:clrMapOvr>
  <p:transition spd="slow" advTm="0">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715126497"/>
      </p:ext>
    </p:extLst>
  </p:cSld>
  <p:clrMapOvr>
    <a:masterClrMapping/>
  </p:clrMapOvr>
  <p:transition spd="slow" advTm="0">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908542838"/>
      </p:ext>
    </p:extLst>
  </p:cSld>
  <p:clrMapOvr>
    <a:masterClrMapping/>
  </p:clrMapOvr>
  <p:transition spd="slow" advTm="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0295440"/>
      </p:ext>
    </p:extLst>
  </p:cSld>
  <p:clrMapOvr>
    <a:masterClrMapping/>
  </p:clrMapOvr>
  <p:transition spd="slow" advTm="0">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2656285"/>
      </p:ext>
    </p:extLst>
  </p:cSld>
  <p:clrMapOvr>
    <a:masterClrMapping/>
  </p:clrMapOvr>
  <p:transition spd="slow" advTm="0">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55558307"/>
      </p:ext>
    </p:extLst>
  </p:cSld>
  <p:clrMapOvr>
    <a:masterClrMapping/>
  </p:clrMapOvr>
  <p:transition spd="slow" advTm="0">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0890205"/>
      </p:ext>
    </p:extLst>
  </p:cSld>
  <p:clrMapOvr>
    <a:masterClrMapping/>
  </p:clrMapOvr>
  <p:transition spd="slow"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02575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608851800"/>
      </p:ext>
    </p:extLst>
  </p:cSld>
  <p:clrMapOvr>
    <a:masterClrMapping/>
  </p:clrMapOvr>
  <p:transition spd="slow" advTm="0">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8623349"/>
      </p:ext>
    </p:extLst>
  </p:cSld>
  <p:clrMapOvr>
    <a:masterClrMapping/>
  </p:clrMapOvr>
  <p:transition spd="slow" advTm="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75000073"/>
      </p:ext>
    </p:extLst>
  </p:cSld>
  <p:clrMapOvr>
    <a:masterClrMapping/>
  </p:clrMapOvr>
  <p:transition spd="slow" advTm="0">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56702182"/>
      </p:ext>
    </p:extLst>
  </p:cSld>
  <p:clrMapOvr>
    <a:masterClrMapping/>
  </p:clrMapOvr>
  <p:transition spd="slow" advTm="0">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7938007"/>
      </p:ext>
    </p:extLst>
  </p:cSld>
  <p:clrMapOvr>
    <a:masterClrMapping/>
  </p:clrMapOvr>
  <p:transition spd="slow" advTm="0">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57031707"/>
      </p:ext>
    </p:extLst>
  </p:cSld>
  <p:clrMapOvr>
    <a:masterClrMapping/>
  </p:clrMapOvr>
  <p:transition spd="slow" advTm="0">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41173433"/>
      </p:ext>
    </p:extLst>
  </p:cSld>
  <p:clrMapOvr>
    <a:masterClrMapping/>
  </p:clrMapOvr>
  <p:transition spd="slow" advTm="0">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039887188"/>
      </p:ext>
    </p:extLst>
  </p:cSld>
  <p:clrMapOvr>
    <a:masterClrMapping/>
  </p:clrMapOvr>
  <p:transition spd="slow" advTm="0">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441581287"/>
      </p:ext>
    </p:extLst>
  </p:cSld>
  <p:clrMapOvr>
    <a:masterClrMapping/>
  </p:clrMapOvr>
  <p:transition spd="slow" advTm="0">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19418472"/>
      </p:ext>
    </p:extLst>
  </p:cSld>
  <p:clrMapOvr>
    <a:masterClrMapping/>
  </p:clrMapOvr>
  <p:transition spd="slow"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047321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5082722"/>
      </p:ext>
    </p:extLst>
  </p:cSld>
  <p:clrMapOvr>
    <a:masterClrMapping/>
  </p:clrMapOvr>
  <p:transition spd="slow" advTm="0">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48454789"/>
      </p:ext>
    </p:extLst>
  </p:cSld>
  <p:clrMapOvr>
    <a:masterClrMapping/>
  </p:clrMapOvr>
  <p:transition spd="slow" advTm="0">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0676502"/>
      </p:ext>
    </p:extLst>
  </p:cSld>
  <p:clrMapOvr>
    <a:masterClrMapping/>
  </p:clrMapOvr>
  <p:transition spd="slow" advTm="0">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38911296"/>
      </p:ext>
    </p:extLst>
  </p:cSld>
  <p:clrMapOvr>
    <a:masterClrMapping/>
  </p:clrMapOvr>
  <p:transition spd="slow" advTm="0">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13561972"/>
      </p:ext>
    </p:extLst>
  </p:cSld>
  <p:clrMapOvr>
    <a:masterClrMapping/>
  </p:clrMapOvr>
  <p:transition spd="slow" advTm="0">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28927186"/>
      </p:ext>
    </p:extLst>
  </p:cSld>
  <p:clrMapOvr>
    <a:masterClrMapping/>
  </p:clrMapOvr>
  <p:transition spd="slow" advTm="0">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13691739"/>
      </p:ext>
    </p:extLst>
  </p:cSld>
  <p:clrMapOvr>
    <a:masterClrMapping/>
  </p:clrMapOvr>
  <p:transition spd="slow" advTm="0">
    <p:comb/>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77358549"/>
      </p:ext>
    </p:extLst>
  </p:cSld>
  <p:clrMapOvr>
    <a:masterClrMapping/>
  </p:clrMapOvr>
  <p:transition spd="slow"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01648379"/>
      </p:ext>
    </p:extLst>
  </p:cSld>
  <p:clrMapOvr>
    <a:masterClrMapping/>
  </p:clrMapOvr>
  <p:transition spd="slow" advTm="0">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118119767"/>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A9104-F7D3-4D73-95FF-3232D347166F}" type="datetimeFigureOut">
              <a:rPr lang="en-US" smtClean="0"/>
              <a:t>27/1/2025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A2DA-738A-443F-8A7D-49898CA614C3}" type="slidenum">
              <a:rPr lang="en-US" smtClean="0"/>
              <a:t>‹#›</a:t>
            </a:fld>
            <a:endParaRPr lang="en-US"/>
          </a:p>
        </p:txBody>
      </p:sp>
    </p:spTree>
    <p:extLst>
      <p:ext uri="{BB962C8B-B14F-4D97-AF65-F5344CB8AC3E}">
        <p14:creationId xmlns:p14="http://schemas.microsoft.com/office/powerpoint/2010/main" val="205262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5528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391134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322438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385957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38381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4964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372697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2025/1/27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774817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spd="slow" advTm="0">
    <p:comb/>
  </p:transition>
  <p:txStyles>
    <p:titleStyle>
      <a:lvl1pPr algn="l" defTabSz="91077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9.jp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9.jp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85876" y="441325"/>
            <a:ext cx="9344024" cy="6169025"/>
          </a:xfrm>
          <a:prstGeom prst="rect">
            <a:avLst/>
          </a:prstGeom>
          <a:noFill/>
        </p:spPr>
        <p:txBody>
          <a:bodyPr wrap="square" rtlCol="0" anchor="t">
            <a:noAutofit/>
          </a:bodyPr>
          <a:lstStyle/>
          <a:p>
            <a:pPr algn="ctr">
              <a:defRPr/>
            </a:pPr>
            <a:r>
              <a:rPr lang="en-US" sz="32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a:t>
            </a: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Thpt ngô lê tân</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32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smtClean="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a:t>
            </a: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CHÀO MỪNG </a:t>
            </a: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3735"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3429000" y="3624739"/>
            <a:ext cx="4490720" cy="753110"/>
          </a:xfrm>
          <a:prstGeom prst="rect">
            <a:avLst/>
          </a:prstGeom>
          <a:noFill/>
        </p:spPr>
        <p:txBody>
          <a:bodyPr wrap="square" rtlCol="0" anchor="t">
            <a:noAutofit/>
          </a:bodyPr>
          <a:lstStyle/>
          <a:p>
            <a:pPr algn="ctr">
              <a:defRPr/>
            </a:pPr>
            <a:r>
              <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PHAN THỊ LOAN</a:t>
            </a:r>
          </a:p>
        </p:txBody>
      </p:sp>
      <p:sp>
        <p:nvSpPr>
          <p:cNvPr id="6" name="Content Placeholder 5"/>
          <p:cNvSpPr>
            <a:spLocks noGrp="1"/>
          </p:cNvSpPr>
          <p:nvPr>
            <p:ph sz="half" idx="1"/>
          </p:nvPr>
        </p:nvSpPr>
        <p:spPr/>
        <p:txBody>
          <a:bodyPr/>
          <a:lstStyle/>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10100" y="3028950"/>
            <a:ext cx="348615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LỚP: 11A5</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267075" y="4611052"/>
            <a:ext cx="5924550" cy="1477328"/>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BÀI 6: SỐNG VỚI BIỂN RỪNG BAO LA</a:t>
            </a:r>
          </a:p>
          <a:p>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         (TRUYỆN NGẮN) </a:t>
            </a:r>
          </a:p>
          <a:p>
            <a:r>
              <a:rPr lang="en-US" b="1" dirty="0" err="1" smtClean="0">
                <a:solidFill>
                  <a:srgbClr val="FF0000"/>
                </a:solidFill>
                <a:latin typeface="Times New Roman" panose="02020603050405020304" pitchFamily="18" charset="0"/>
                <a:cs typeface="Times New Roman" panose="02020603050405020304" pitchFamily="18" charset="0"/>
              </a:rPr>
              <a:t>Tiết</a:t>
            </a:r>
            <a:r>
              <a:rPr lang="en-US" b="1" dirty="0" smtClean="0">
                <a:solidFill>
                  <a:srgbClr val="FF0000"/>
                </a:solidFill>
                <a:latin typeface="Times New Roman" panose="02020603050405020304" pitchFamily="18" charset="0"/>
                <a:cs typeface="Times New Roman" panose="02020603050405020304" pitchFamily="18" charset="0"/>
              </a:rPr>
              <a:t> 58,59,60: </a:t>
            </a:r>
            <a:r>
              <a:rPr lang="en-US" b="1" dirty="0" err="1" smtClean="0">
                <a:solidFill>
                  <a:srgbClr val="FF0000"/>
                </a:solidFill>
                <a:latin typeface="Times New Roman" panose="02020603050405020304" pitchFamily="18" charset="0"/>
                <a:cs typeface="Times New Roman" panose="02020603050405020304" pitchFamily="18" charset="0"/>
              </a:rPr>
              <a:t>Văn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bản</a:t>
            </a:r>
            <a:r>
              <a:rPr lang="en-US" b="1" dirty="0" smtClean="0">
                <a:solidFill>
                  <a:srgbClr val="FF0000"/>
                </a:solidFill>
                <a:latin typeface="Times New Roman" panose="02020603050405020304" pitchFamily="18" charset="0"/>
                <a:cs typeface="Times New Roman" panose="02020603050405020304" pitchFamily="18" charset="0"/>
              </a:rPr>
              <a:t> 2</a:t>
            </a:r>
          </a:p>
          <a:p>
            <a:r>
              <a:rPr lang="en-US" b="1" dirty="0" smtClean="0">
                <a:solidFill>
                  <a:srgbClr val="FF0000"/>
                </a:solidFill>
                <a:latin typeface="Times New Roman" panose="02020603050405020304" pitchFamily="18" charset="0"/>
                <a:cs typeface="Times New Roman" panose="02020603050405020304" pitchFamily="18" charset="0"/>
              </a:rPr>
              <a:t>	     MUỐI CỦA RỪNG</a:t>
            </a:r>
          </a:p>
          <a:p>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Nguyễn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Thiệp</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391585"/>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a:duotone>
              <a:schemeClr val="accent4">
                <a:shade val="45000"/>
                <a:satMod val="135000"/>
              </a:schemeClr>
              <a:prstClr val="white"/>
            </a:duotone>
          </a:blip>
          <a:stretch>
            <a:fillRect/>
          </a:stretch>
        </p:blipFill>
        <p:spPr>
          <a:xfrm>
            <a:off x="3402754" y="378856"/>
            <a:ext cx="5518799" cy="2307194"/>
          </a:xfrm>
          <a:prstGeom prst="rect">
            <a:avLst/>
          </a:prstGeom>
        </p:spPr>
      </p:pic>
      <p:sp>
        <p:nvSpPr>
          <p:cNvPr id="5" name="文本框 7"/>
          <p:cNvSpPr txBox="1"/>
          <p:nvPr/>
        </p:nvSpPr>
        <p:spPr>
          <a:xfrm>
            <a:off x="3812348" y="815053"/>
            <a:ext cx="46893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2. Văn</a:t>
            </a:r>
            <a:r>
              <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“Muối</a:t>
            </a:r>
            <a:r>
              <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của rừng</a:t>
            </a: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 name="图片 41"/>
          <p:cNvPicPr>
            <a:picLocks noChangeAspect="1"/>
          </p:cNvPicPr>
          <p:nvPr/>
        </p:nvPicPr>
        <p:blipFill>
          <a:blip r:embed="rId4" cstate="screen"/>
          <a:stretch>
            <a:fillRect/>
          </a:stretch>
        </p:blipFill>
        <p:spPr>
          <a:xfrm>
            <a:off x="8921553" y="152186"/>
            <a:ext cx="3289838" cy="1325734"/>
          </a:xfrm>
          <a:prstGeom prst="rect">
            <a:avLst/>
          </a:prstGeom>
        </p:spPr>
      </p:pic>
      <p:sp>
        <p:nvSpPr>
          <p:cNvPr id="9" name="Rounded Rectangle 8"/>
          <p:cNvSpPr/>
          <p:nvPr/>
        </p:nvSpPr>
        <p:spPr>
          <a:xfrm>
            <a:off x="1000125" y="3311449"/>
            <a:ext cx="9439275" cy="21749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dirty="0" smtClean="0">
                <a:solidFill>
                  <a:schemeClr val="tx1"/>
                </a:solidFill>
              </a:rPr>
              <a:t> </a:t>
            </a:r>
            <a:r>
              <a:rPr lang="en-US" sz="3600" dirty="0">
                <a:solidFill>
                  <a:schemeClr val="tx1"/>
                </a:solidFill>
              </a:rPr>
              <a:t>Truyện ngắn muối của rừng sáng tác lúc đất nước đã hòa bình 1986 khi mối quan hệ giữa con người và thiên nhiên cần được nhìn nhận lại</a:t>
            </a:r>
          </a:p>
        </p:txBody>
      </p:sp>
    </p:spTree>
    <p:extLst>
      <p:ext uri="{BB962C8B-B14F-4D97-AF65-F5344CB8AC3E}">
        <p14:creationId xmlns:p14="http://schemas.microsoft.com/office/powerpoint/2010/main" val="136098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549736" y="278674"/>
            <a:ext cx="11109519" cy="8636000"/>
          </a:xfrm>
          <a:prstGeom prst="rect">
            <a:avLst/>
          </a:prstGeom>
        </p:spPr>
      </p:pic>
      <p:sp>
        <p:nvSpPr>
          <p:cNvPr id="41" name="文本框 109"/>
          <p:cNvSpPr txBox="1"/>
          <p:nvPr/>
        </p:nvSpPr>
        <p:spPr>
          <a:xfrm>
            <a:off x="2104386" y="2403925"/>
            <a:ext cx="8820789" cy="3077337"/>
          </a:xfrm>
          <a:prstGeom prst="rect">
            <a:avLst/>
          </a:prstGeom>
          <a:noFill/>
        </p:spPr>
        <p:txBody>
          <a:bodyPr wrap="square" lIns="121496" tIns="60748" rIns="121496" bIns="60748" rtlCol="0">
            <a:spAutoFit/>
          </a:bodyPr>
          <a:lstStyle/>
          <a:p>
            <a:pPr lvl="0" algn="ctr" defTabSz="910773"/>
            <a:r>
              <a:rPr kumimoji="0" lang="en-US" altLang="zh-CN" sz="6400" b="1" i="0" u="none" strike="noStrike" kern="1200" cap="none" spc="0" normalizeH="0" baseline="0" noProof="0" dirty="0" smtClean="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II. </a:t>
            </a:r>
            <a:r>
              <a:rPr lang="en-US" altLang="zh-CN" sz="6400" b="1" dirty="0" smtClean="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KHÁM PHÁ </a:t>
            </a:r>
          </a:p>
          <a:p>
            <a:pPr lvl="0" algn="ctr" defTabSz="910773"/>
            <a:r>
              <a:rPr lang="en-US" altLang="zh-CN" sz="6400" b="1" dirty="0" smtClean="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VĂN BẢN</a:t>
            </a:r>
            <a:endPar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4170296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图片 41"/>
          <p:cNvPicPr>
            <a:picLocks noChangeAspect="1"/>
          </p:cNvPicPr>
          <p:nvPr/>
        </p:nvPicPr>
        <p:blipFill>
          <a:blip r:embed="rId3" cstate="screen"/>
          <a:stretch>
            <a:fillRect/>
          </a:stretch>
        </p:blipFill>
        <p:spPr>
          <a:xfrm>
            <a:off x="7992718" y="186545"/>
            <a:ext cx="3289838" cy="1325734"/>
          </a:xfrm>
          <a:prstGeom prst="rect">
            <a:avLst/>
          </a:prstGeom>
        </p:spPr>
      </p:pic>
      <p:sp>
        <p:nvSpPr>
          <p:cNvPr id="9" name="Can 8"/>
          <p:cNvSpPr/>
          <p:nvPr/>
        </p:nvSpPr>
        <p:spPr>
          <a:xfrm>
            <a:off x="283845" y="3637123"/>
            <a:ext cx="2028111" cy="2612569"/>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Sự </a:t>
            </a:r>
            <a:r>
              <a:rPr lang="en-US" sz="2800" dirty="0"/>
              <a:t>kiện chính, ngôi kể, điểm nhìn</a:t>
            </a:r>
          </a:p>
        </p:txBody>
      </p:sp>
      <p:sp>
        <p:nvSpPr>
          <p:cNvPr id="10" name="Can 9"/>
          <p:cNvSpPr/>
          <p:nvPr/>
        </p:nvSpPr>
        <p:spPr>
          <a:xfrm>
            <a:off x="2843863" y="3088330"/>
            <a:ext cx="2075044" cy="2490955"/>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Nhân vật</a:t>
            </a:r>
          </a:p>
        </p:txBody>
      </p:sp>
      <p:sp>
        <p:nvSpPr>
          <p:cNvPr id="11" name="Can 10"/>
          <p:cNvSpPr/>
          <p:nvPr/>
        </p:nvSpPr>
        <p:spPr>
          <a:xfrm>
            <a:off x="5412023" y="2588093"/>
            <a:ext cx="2236352" cy="2499359"/>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Sự kết </a:t>
            </a:r>
            <a:r>
              <a:rPr lang="en-US" sz="2400" dirty="0"/>
              <a:t>hợp giữa lời người kể chuyện và lời của nhân vật.</a:t>
            </a:r>
          </a:p>
        </p:txBody>
      </p:sp>
      <p:sp>
        <p:nvSpPr>
          <p:cNvPr id="12" name="Can 11"/>
          <p:cNvSpPr/>
          <p:nvPr/>
        </p:nvSpPr>
        <p:spPr>
          <a:xfrm>
            <a:off x="8141491" y="1709726"/>
            <a:ext cx="2227793" cy="2499359"/>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Ý nghĩa hình tượng “Muối của rừng” và thông điệp của truyện ngắn</a:t>
            </a:r>
          </a:p>
        </p:txBody>
      </p:sp>
      <p:sp>
        <p:nvSpPr>
          <p:cNvPr id="13" name="TextBox 12"/>
          <p:cNvSpPr txBox="1"/>
          <p:nvPr/>
        </p:nvSpPr>
        <p:spPr>
          <a:xfrm>
            <a:off x="1091003" y="3576163"/>
            <a:ext cx="853440" cy="523220"/>
          </a:xfrm>
          <a:prstGeom prst="rect">
            <a:avLst/>
          </a:prstGeom>
          <a:noFill/>
        </p:spPr>
        <p:txBody>
          <a:bodyPr wrap="square" rtlCol="0">
            <a:spAutoFit/>
          </a:bodyPr>
          <a:lstStyle/>
          <a:p>
            <a:r>
              <a:rPr lang="en-US" sz="2800" dirty="0" smtClean="0"/>
              <a:t>1</a:t>
            </a:r>
            <a:endParaRPr lang="en-US" sz="2800" dirty="0"/>
          </a:p>
        </p:txBody>
      </p:sp>
      <p:sp>
        <p:nvSpPr>
          <p:cNvPr id="15" name="TextBox 14"/>
          <p:cNvSpPr txBox="1"/>
          <p:nvPr/>
        </p:nvSpPr>
        <p:spPr>
          <a:xfrm>
            <a:off x="3651832" y="3101982"/>
            <a:ext cx="853440" cy="523220"/>
          </a:xfrm>
          <a:prstGeom prst="rect">
            <a:avLst/>
          </a:prstGeom>
          <a:noFill/>
        </p:spPr>
        <p:txBody>
          <a:bodyPr wrap="square" rtlCol="0">
            <a:spAutoFit/>
          </a:bodyPr>
          <a:lstStyle/>
          <a:p>
            <a:r>
              <a:rPr lang="en-US" sz="2800" dirty="0" smtClean="0"/>
              <a:t>2</a:t>
            </a:r>
            <a:endParaRPr lang="en-US" sz="2800" dirty="0"/>
          </a:p>
        </p:txBody>
      </p:sp>
      <p:sp>
        <p:nvSpPr>
          <p:cNvPr id="16" name="TextBox 15"/>
          <p:cNvSpPr txBox="1"/>
          <p:nvPr/>
        </p:nvSpPr>
        <p:spPr>
          <a:xfrm>
            <a:off x="6372086" y="2697795"/>
            <a:ext cx="853440" cy="523220"/>
          </a:xfrm>
          <a:prstGeom prst="rect">
            <a:avLst/>
          </a:prstGeom>
          <a:noFill/>
        </p:spPr>
        <p:txBody>
          <a:bodyPr wrap="square" rtlCol="0">
            <a:spAutoFit/>
          </a:bodyPr>
          <a:lstStyle/>
          <a:p>
            <a:r>
              <a:rPr lang="en-US" sz="2800" dirty="0" smtClean="0"/>
              <a:t>3</a:t>
            </a:r>
            <a:endParaRPr lang="en-US" sz="2800" dirty="0"/>
          </a:p>
        </p:txBody>
      </p:sp>
      <p:sp>
        <p:nvSpPr>
          <p:cNvPr id="17" name="TextBox 16"/>
          <p:cNvSpPr txBox="1"/>
          <p:nvPr/>
        </p:nvSpPr>
        <p:spPr>
          <a:xfrm>
            <a:off x="9062871" y="1773889"/>
            <a:ext cx="853440" cy="523220"/>
          </a:xfrm>
          <a:prstGeom prst="rect">
            <a:avLst/>
          </a:prstGeom>
          <a:noFill/>
        </p:spPr>
        <p:txBody>
          <a:bodyPr wrap="square" rtlCol="0">
            <a:spAutoFit/>
          </a:bodyPr>
          <a:lstStyle/>
          <a:p>
            <a:r>
              <a:rPr lang="en-US" sz="2800" dirty="0" smtClean="0"/>
              <a:t>4</a:t>
            </a:r>
            <a:endParaRPr lang="en-US" sz="2800" dirty="0"/>
          </a:p>
        </p:txBody>
      </p:sp>
    </p:spTree>
    <p:extLst>
      <p:ext uri="{BB962C8B-B14F-4D97-AF65-F5344CB8AC3E}">
        <p14:creationId xmlns:p14="http://schemas.microsoft.com/office/powerpoint/2010/main" val="3286193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Em</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hãy</a:t>
            </a:r>
            <a:r>
              <a:rPr lang="en-US" sz="2800" dirty="0">
                <a:solidFill>
                  <a:prstClr val="black"/>
                </a:solidFill>
              </a:rPr>
              <a:t> liệt kê các sự kiện chính, xác định ngôi kể, điểm nhìn </a:t>
            </a:r>
            <a:r>
              <a:rPr lang="en-US" sz="2800" dirty="0" err="1">
                <a:solidFill>
                  <a:prstClr val="black"/>
                </a:solidFill>
              </a:rPr>
              <a:t>trong</a:t>
            </a:r>
            <a:r>
              <a:rPr lang="en-US" sz="2800" dirty="0">
                <a:solidFill>
                  <a:prstClr val="black"/>
                </a:solidFill>
              </a:rPr>
              <a:t> </a:t>
            </a:r>
            <a:r>
              <a:rPr lang="en-US" sz="2800" dirty="0" err="1" smtClean="0">
                <a:solidFill>
                  <a:prstClr val="black"/>
                </a:solidFill>
              </a:rPr>
              <a:t>văn</a:t>
            </a:r>
            <a:r>
              <a:rPr lang="en-US" sz="2800" dirty="0" smtClean="0">
                <a:solidFill>
                  <a:prstClr val="black"/>
                </a:solidFill>
              </a:rPr>
              <a:t> </a:t>
            </a:r>
            <a:r>
              <a:rPr lang="en-US" sz="2800" dirty="0" err="1" smtClean="0">
                <a:solidFill>
                  <a:prstClr val="black"/>
                </a:solidFill>
              </a:rPr>
              <a:t>bản</a:t>
            </a:r>
            <a:r>
              <a:rPr lang="en-US" sz="2800" dirty="0" smtClean="0">
                <a:solidFill>
                  <a:prstClr val="black"/>
                </a:solidFill>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7" name="图片 41"/>
          <p:cNvPicPr>
            <a:picLocks noChangeAspect="1"/>
          </p:cNvPicPr>
          <p:nvPr/>
        </p:nvPicPr>
        <p:blipFill>
          <a:blip r:embed="rId3" cstate="screen"/>
          <a:stretch>
            <a:fillRect/>
          </a:stretch>
        </p:blipFill>
        <p:spPr>
          <a:xfrm>
            <a:off x="8902162" y="98831"/>
            <a:ext cx="3289838" cy="13257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193" y="1741714"/>
            <a:ext cx="4380413" cy="4258491"/>
          </a:xfrm>
          <a:prstGeom prst="rect">
            <a:avLst/>
          </a:prstGeom>
        </p:spPr>
      </p:pic>
      <p:grpSp>
        <p:nvGrpSpPr>
          <p:cNvPr id="8" name="Group 7"/>
          <p:cNvGrpSpPr/>
          <p:nvPr/>
        </p:nvGrpSpPr>
        <p:grpSpPr>
          <a:xfrm>
            <a:off x="829777" y="94556"/>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0" name="Group 9"/>
            <p:cNvGrpSpPr/>
            <p:nvPr/>
          </p:nvGrpSpPr>
          <p:grpSpPr>
            <a:xfrm>
              <a:off x="323230" y="7888"/>
              <a:ext cx="1311790" cy="1350469"/>
              <a:chOff x="885193" y="2143877"/>
              <a:chExt cx="1605192" cy="1615648"/>
            </a:xfrm>
          </p:grpSpPr>
          <p:sp>
            <p:nvSpPr>
              <p:cNvPr id="13" name="Oval 12"/>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1" name="TextBox 91"/>
            <p:cNvSpPr txBox="1"/>
            <p:nvPr/>
          </p:nvSpPr>
          <p:spPr>
            <a:xfrm>
              <a:off x="600592" y="114717"/>
              <a:ext cx="622372"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1</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2" name="Straight Connector 11"/>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4" name="TextBox 3"/>
          <p:cNvSpPr txBox="1"/>
          <p:nvPr/>
        </p:nvSpPr>
        <p:spPr>
          <a:xfrm>
            <a:off x="2219054" y="326012"/>
            <a:ext cx="5967003" cy="584775"/>
          </a:xfrm>
          <a:prstGeom prst="rect">
            <a:avLst/>
          </a:prstGeom>
          <a:noFill/>
        </p:spPr>
        <p:txBody>
          <a:bodyPr wrap="square" rtlCol="0">
            <a:spAutoFit/>
          </a:bodyPr>
          <a:lstStyle/>
          <a:p>
            <a:pPr lvl="0" algn="ctr">
              <a:defRPr/>
            </a:pPr>
            <a:r>
              <a:rPr lang="en-US" sz="3200" dirty="0">
                <a:solidFill>
                  <a:srgbClr val="FF0000"/>
                </a:solidFill>
              </a:rPr>
              <a:t>Sự kiện chính, ngôi kể, điểm nhìn</a:t>
            </a:r>
          </a:p>
        </p:txBody>
      </p:sp>
    </p:spTree>
    <p:extLst>
      <p:ext uri="{BB962C8B-B14F-4D97-AF65-F5344CB8AC3E}">
        <p14:creationId xmlns:p14="http://schemas.microsoft.com/office/powerpoint/2010/main" val="323106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Pentagon 2"/>
          <p:cNvSpPr/>
          <p:nvPr/>
        </p:nvSpPr>
        <p:spPr>
          <a:xfrm>
            <a:off x="104775" y="304800"/>
            <a:ext cx="9305925" cy="66675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Mùa xuân, ông Diểu đi săn ông bắn hạ khỉ bố</a:t>
            </a:r>
          </a:p>
        </p:txBody>
      </p:sp>
      <p:sp>
        <p:nvSpPr>
          <p:cNvPr id="4" name="Vertical Scroll 3"/>
          <p:cNvSpPr/>
          <p:nvPr/>
        </p:nvSpPr>
        <p:spPr>
          <a:xfrm>
            <a:off x="9410700" y="304800"/>
            <a:ext cx="2647949" cy="59817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Các sự kiện chính </a:t>
            </a:r>
            <a:endParaRPr lang="en-US" sz="6000" dirty="0"/>
          </a:p>
        </p:txBody>
      </p:sp>
      <p:sp>
        <p:nvSpPr>
          <p:cNvPr id="5" name="Pentagon 4"/>
          <p:cNvSpPr/>
          <p:nvPr/>
        </p:nvSpPr>
        <p:spPr>
          <a:xfrm>
            <a:off x="104775" y="1066799"/>
            <a:ext cx="9305925" cy="704850"/>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smtClean="0">
                <a:latin typeface="+mj-lt"/>
              </a:rPr>
              <a:t>Khỉ bố bị thương nặng khỉ mẹ quyết định cứu khỉ bố</a:t>
            </a:r>
            <a:endParaRPr lang="en-US" sz="2800" dirty="0">
              <a:latin typeface="+mj-lt"/>
            </a:endParaRPr>
          </a:p>
        </p:txBody>
      </p:sp>
      <p:sp>
        <p:nvSpPr>
          <p:cNvPr id="7" name="Pentagon 6"/>
          <p:cNvSpPr/>
          <p:nvPr/>
        </p:nvSpPr>
        <p:spPr>
          <a:xfrm>
            <a:off x="104775" y="2000250"/>
            <a:ext cx="9305925" cy="925029"/>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smtClean="0">
                <a:latin typeface="+mj-lt"/>
              </a:rPr>
              <a:t>Khỉ con xuất hiện cướp súng của ông Diểu và rơi xuống vực với khẩu súng</a:t>
            </a:r>
            <a:endParaRPr lang="vi-VN" sz="2800" dirty="0">
              <a:latin typeface="+mj-lt"/>
            </a:endParaRPr>
          </a:p>
        </p:txBody>
      </p:sp>
      <p:sp>
        <p:nvSpPr>
          <p:cNvPr id="8" name="Pentagon 7"/>
          <p:cNvSpPr/>
          <p:nvPr/>
        </p:nvSpPr>
        <p:spPr>
          <a:xfrm>
            <a:off x="104775" y="2989745"/>
            <a:ext cx="9305925" cy="925029"/>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vác khỉ bố về trong tình trạng khỉ mẹ lẽo đẽo theo sau</a:t>
            </a:r>
            <a:endParaRPr lang="vi-VN" sz="2800" dirty="0">
              <a:latin typeface="+mj-lt"/>
            </a:endParaRPr>
          </a:p>
        </p:txBody>
      </p:sp>
      <p:sp>
        <p:nvSpPr>
          <p:cNvPr id="9" name="Pentagon 8"/>
          <p:cNvSpPr/>
          <p:nvPr/>
        </p:nvSpPr>
        <p:spPr>
          <a:xfrm>
            <a:off x="104775" y="3979241"/>
            <a:ext cx="9579156" cy="1228486"/>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Diểu động lòng trước tình trạng và tình cảm hai vợ chồng nhà khỉ, ông băng bó vết thương cho khỉ bố và tha cho nó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Pentagon 9"/>
          <p:cNvSpPr/>
          <p:nvPr/>
        </p:nvSpPr>
        <p:spPr>
          <a:xfrm>
            <a:off x="104775" y="5318727"/>
            <a:ext cx="9579156" cy="122848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trở về nhà trong làn mưa xuân dịu dàng và những đóa hoa tử huyền nở rộ mà 30 năm mới nở một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9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772" y="572199"/>
            <a:ext cx="2622368" cy="2062299"/>
          </a:xfrm>
          <a:prstGeom prst="ellipse">
            <a:avLst/>
          </a:prstGeom>
          <a:ln>
            <a:noFill/>
          </a:ln>
          <a:effectLst>
            <a:softEdge rad="112500"/>
          </a:effectLst>
        </p:spPr>
      </p:pic>
      <p:sp>
        <p:nvSpPr>
          <p:cNvPr id="4" name="Oval 3"/>
          <p:cNvSpPr/>
          <p:nvPr/>
        </p:nvSpPr>
        <p:spPr>
          <a:xfrm>
            <a:off x="836023" y="1245325"/>
            <a:ext cx="2046514" cy="16546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t>Ngôi kể</a:t>
            </a:r>
            <a:endParaRPr lang="en-US" sz="3600" dirty="0"/>
          </a:p>
        </p:txBody>
      </p:sp>
      <p:sp>
        <p:nvSpPr>
          <p:cNvPr id="6" name="Cloud Callout 5"/>
          <p:cNvSpPr/>
          <p:nvPr/>
        </p:nvSpPr>
        <p:spPr>
          <a:xfrm>
            <a:off x="2978332" y="635726"/>
            <a:ext cx="3204754" cy="1323702"/>
          </a:xfrm>
          <a:prstGeom prst="cloudCallout">
            <a:avLst>
              <a:gd name="adj1" fmla="val -52626"/>
              <a:gd name="adj2" fmla="val 8289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Ngôi thứ 3 hạn </a:t>
            </a:r>
            <a:r>
              <a:rPr lang="en-US" sz="2800" dirty="0"/>
              <a:t>tri</a:t>
            </a:r>
          </a:p>
        </p:txBody>
      </p:sp>
      <p:cxnSp>
        <p:nvCxnSpPr>
          <p:cNvPr id="9" name="Straight Arrow Connector 8"/>
          <p:cNvCxnSpPr/>
          <p:nvPr/>
        </p:nvCxnSpPr>
        <p:spPr>
          <a:xfrm>
            <a:off x="7341326" y="1877378"/>
            <a:ext cx="644434" cy="12605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971" y="3775029"/>
            <a:ext cx="2595154" cy="1470660"/>
          </a:xfrm>
          <a:prstGeom prst="rect">
            <a:avLst/>
          </a:prstGeom>
        </p:spPr>
      </p:pic>
      <p:sp>
        <p:nvSpPr>
          <p:cNvPr id="17" name="Rectangle 16"/>
          <p:cNvSpPr/>
          <p:nvPr/>
        </p:nvSpPr>
        <p:spPr>
          <a:xfrm>
            <a:off x="6868613" y="3322455"/>
            <a:ext cx="2007870" cy="452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Nhân vật ông Diểu</a:t>
            </a:r>
            <a:endParaRPr lang="en-US" dirty="0"/>
          </a:p>
        </p:txBody>
      </p:sp>
      <p:sp>
        <p:nvSpPr>
          <p:cNvPr id="23" name="TextBox 22"/>
          <p:cNvSpPr txBox="1"/>
          <p:nvPr/>
        </p:nvSpPr>
        <p:spPr>
          <a:xfrm>
            <a:off x="7258460" y="5356978"/>
            <a:ext cx="1887037" cy="369332"/>
          </a:xfrm>
          <a:prstGeom prst="rect">
            <a:avLst/>
          </a:prstGeom>
          <a:noFill/>
        </p:spPr>
        <p:txBody>
          <a:bodyPr wrap="square" rtlCol="0">
            <a:spAutoFit/>
          </a:bodyPr>
          <a:lstStyle/>
          <a:p>
            <a:r>
              <a:rPr lang="en-US" dirty="0" smtClean="0"/>
              <a:t>Ảnh minh họa</a:t>
            </a:r>
            <a:endParaRPr lang="en-US" dirty="0"/>
          </a:p>
        </p:txBody>
      </p:sp>
      <p:pic>
        <p:nvPicPr>
          <p:cNvPr id="15" name="图片 41"/>
          <p:cNvPicPr>
            <a:picLocks noChangeAspect="1"/>
          </p:cNvPicPr>
          <p:nvPr/>
        </p:nvPicPr>
        <p:blipFill>
          <a:blip r:embed="rId5" cstate="screen"/>
          <a:stretch>
            <a:fillRect/>
          </a:stretch>
        </p:blipFill>
        <p:spPr>
          <a:xfrm>
            <a:off x="8876483" y="206973"/>
            <a:ext cx="3289838" cy="1325734"/>
          </a:xfrm>
          <a:prstGeom prst="rect">
            <a:avLst/>
          </a:prstGeom>
        </p:spPr>
      </p:pic>
    </p:spTree>
    <p:extLst>
      <p:ext uri="{BB962C8B-B14F-4D97-AF65-F5344CB8AC3E}">
        <p14:creationId xmlns:p14="http://schemas.microsoft.com/office/powerpoint/2010/main" val="1594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图片 41"/>
          <p:cNvPicPr>
            <a:picLocks noChangeAspect="1"/>
          </p:cNvPicPr>
          <p:nvPr/>
        </p:nvPicPr>
        <p:blipFill>
          <a:blip r:embed="rId3" cstate="screen"/>
          <a:stretch>
            <a:fillRect/>
          </a:stretch>
        </p:blipFill>
        <p:spPr>
          <a:xfrm>
            <a:off x="8811324" y="148046"/>
            <a:ext cx="3289838" cy="1325734"/>
          </a:xfrm>
          <a:prstGeom prst="rect">
            <a:avLst/>
          </a:prstGeom>
        </p:spPr>
      </p:pic>
      <p:sp>
        <p:nvSpPr>
          <p:cNvPr id="14" name="Oval 13"/>
          <p:cNvSpPr/>
          <p:nvPr/>
        </p:nvSpPr>
        <p:spPr>
          <a:xfrm>
            <a:off x="2577737" y="1875336"/>
            <a:ext cx="3879940"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Em</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hãy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thảo luận theo bàn PHT 01</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78" y="4086771"/>
            <a:ext cx="3025957" cy="25282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308" y="1802676"/>
            <a:ext cx="4441372" cy="4258491"/>
          </a:xfrm>
          <a:prstGeom prst="rect">
            <a:avLst/>
          </a:prstGeom>
        </p:spPr>
      </p:pic>
      <p:grpSp>
        <p:nvGrpSpPr>
          <p:cNvPr id="8" name="Group 7"/>
          <p:cNvGrpSpPr/>
          <p:nvPr/>
        </p:nvGrpSpPr>
        <p:grpSpPr>
          <a:xfrm>
            <a:off x="829777" y="77139"/>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 name="TextBox 1"/>
          <p:cNvSpPr txBox="1"/>
          <p:nvPr/>
        </p:nvSpPr>
        <p:spPr>
          <a:xfrm>
            <a:off x="3102202" y="282553"/>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2228608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39337" y="1175658"/>
            <a:ext cx="1384663" cy="13759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Ngoại hình</a:t>
            </a:r>
            <a:endParaRPr lang="en-US" sz="2400" dirty="0"/>
          </a:p>
        </p:txBody>
      </p:sp>
      <p:sp>
        <p:nvSpPr>
          <p:cNvPr id="7" name="Oval 6"/>
          <p:cNvSpPr/>
          <p:nvPr/>
        </p:nvSpPr>
        <p:spPr>
          <a:xfrm>
            <a:off x="139337" y="3100251"/>
            <a:ext cx="1497874"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Hành động</a:t>
            </a:r>
            <a:endParaRPr lang="en-US" sz="2400" dirty="0"/>
          </a:p>
        </p:txBody>
      </p:sp>
      <p:sp>
        <p:nvSpPr>
          <p:cNvPr id="8" name="Rounded Rectangle 7"/>
          <p:cNvSpPr/>
          <p:nvPr/>
        </p:nvSpPr>
        <p:spPr>
          <a:xfrm>
            <a:off x="1985554" y="1480457"/>
            <a:ext cx="6174377" cy="10014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Tuổi trung niên, thấp khớp đôi lúc cũng nhanh nhẹn dẻo dai</a:t>
            </a:r>
          </a:p>
        </p:txBody>
      </p:sp>
      <p:sp>
        <p:nvSpPr>
          <p:cNvPr id="9" name="Rounded Rectangle 8"/>
          <p:cNvSpPr/>
          <p:nvPr/>
        </p:nvSpPr>
        <p:spPr>
          <a:xfrm>
            <a:off x="1898470" y="2899955"/>
            <a:ext cx="6409508" cy="25429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2800" dirty="0" smtClean="0"/>
              <a:t>Bắn </a:t>
            </a:r>
            <a:r>
              <a:rPr lang="en-US" sz="2800" dirty="0"/>
              <a:t>hạ khỉ </a:t>
            </a:r>
            <a:r>
              <a:rPr lang="en-US" sz="2800" dirty="0" smtClean="0"/>
              <a:t>bố</a:t>
            </a:r>
          </a:p>
          <a:p>
            <a:pPr marL="285750" indent="-285750">
              <a:buFontTx/>
              <a:buChar char="-"/>
            </a:pPr>
            <a:r>
              <a:rPr lang="en-US" sz="2800" dirty="0"/>
              <a:t>Đ</a:t>
            </a:r>
            <a:r>
              <a:rPr lang="en-US" sz="2800" dirty="0" smtClean="0"/>
              <a:t>uổi </a:t>
            </a:r>
            <a:r>
              <a:rPr lang="en-US" sz="2800" dirty="0"/>
              <a:t>theo khỉ </a:t>
            </a:r>
            <a:r>
              <a:rPr lang="en-US" sz="2800" dirty="0" smtClean="0"/>
              <a:t>con</a:t>
            </a:r>
          </a:p>
          <a:p>
            <a:pPr marL="285750" indent="-285750">
              <a:buFontTx/>
              <a:buChar char="-"/>
            </a:pPr>
            <a:r>
              <a:rPr lang="en-US" sz="2800" dirty="0" smtClean="0"/>
              <a:t>Tha </a:t>
            </a:r>
            <a:r>
              <a:rPr lang="en-US" sz="2800" dirty="0"/>
              <a:t>chết cho khỉ bố và băng bó cho </a:t>
            </a:r>
            <a:r>
              <a:rPr lang="en-US" sz="2800" dirty="0" smtClean="0"/>
              <a:t>nó</a:t>
            </a:r>
          </a:p>
          <a:p>
            <a:pPr marL="285750" indent="-285750">
              <a:buFontTx/>
              <a:buChar char="-"/>
            </a:pPr>
            <a:r>
              <a:rPr lang="en-US" sz="2800" dirty="0" smtClean="0"/>
              <a:t>Trở </a:t>
            </a:r>
            <a:r>
              <a:rPr lang="en-US" sz="2800" dirty="0"/>
              <a:t>về nhà</a:t>
            </a:r>
          </a:p>
          <a:p>
            <a:pPr algn="ctr"/>
            <a:endParaRPr lang="en-US" dirty="0"/>
          </a:p>
        </p:txBody>
      </p:sp>
      <p:pic>
        <p:nvPicPr>
          <p:cNvPr id="11" name="图片 41"/>
          <p:cNvPicPr>
            <a:picLocks noChangeAspect="1"/>
          </p:cNvPicPr>
          <p:nvPr/>
        </p:nvPicPr>
        <p:blipFill>
          <a:blip r:embed="rId4" cstate="screen"/>
          <a:stretch>
            <a:fillRect/>
          </a:stretch>
        </p:blipFill>
        <p:spPr>
          <a:xfrm>
            <a:off x="8811324" y="148046"/>
            <a:ext cx="3289838" cy="1325734"/>
          </a:xfrm>
          <a:prstGeom prst="rect">
            <a:avLst/>
          </a:prstGeom>
        </p:spPr>
      </p:pic>
      <p:grpSp>
        <p:nvGrpSpPr>
          <p:cNvPr id="12" name="Group 11"/>
          <p:cNvGrpSpPr/>
          <p:nvPr/>
        </p:nvGrpSpPr>
        <p:grpSpPr>
          <a:xfrm>
            <a:off x="1021366" y="49593"/>
            <a:ext cx="7356280" cy="101285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3145745" y="282957"/>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94886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p:cNvSpPr/>
          <p:nvPr/>
        </p:nvSpPr>
        <p:spPr>
          <a:xfrm>
            <a:off x="556190" y="3031323"/>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t>Nội tâm</a:t>
            </a:r>
            <a:endParaRPr lang="en-US" sz="3200" dirty="0"/>
          </a:p>
        </p:txBody>
      </p:sp>
      <p:sp>
        <p:nvSpPr>
          <p:cNvPr id="3" name="Left Brace 2"/>
          <p:cNvSpPr/>
          <p:nvPr/>
        </p:nvSpPr>
        <p:spPr>
          <a:xfrm>
            <a:off x="2401683" y="1409700"/>
            <a:ext cx="447675" cy="520065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 name="Pentagon 3"/>
          <p:cNvSpPr/>
          <p:nvPr/>
        </p:nvSpPr>
        <p:spPr>
          <a:xfrm>
            <a:off x="3050586" y="1264443"/>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B</a:t>
            </a:r>
            <a:r>
              <a:rPr lang="vi-VN" sz="2400"/>
              <a:t>ắn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508" y="5387340"/>
            <a:ext cx="2595154" cy="1470660"/>
          </a:xfrm>
          <a:prstGeom prst="rect">
            <a:avLst/>
          </a:prstGeom>
        </p:spPr>
      </p:pic>
      <p:sp>
        <p:nvSpPr>
          <p:cNvPr id="7" name="Pentagon 6"/>
          <p:cNvSpPr/>
          <p:nvPr/>
        </p:nvSpPr>
        <p:spPr>
          <a:xfrm>
            <a:off x="3050586" y="2348653"/>
            <a:ext cx="4105275" cy="866775"/>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mẹ liều mình cứu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entagon 7"/>
          <p:cNvSpPr/>
          <p:nvPr/>
        </p:nvSpPr>
        <p:spPr>
          <a:xfrm>
            <a:off x="3050585" y="3472670"/>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con rơi xuống vực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Pentagon 8"/>
          <p:cNvSpPr/>
          <p:nvPr/>
        </p:nvSpPr>
        <p:spPr>
          <a:xfrm>
            <a:off x="3050584" y="4640495"/>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a:t>
            </a:r>
            <a:r>
              <a:rPr lang="en-US" sz="2400" dirty="0"/>
              <a:t> đực</a:t>
            </a:r>
            <a:r>
              <a:rPr lang="vi-VN" sz="2400" dirty="0"/>
              <a:t> run bắn lên nhìn ông cầu khẩn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7258050" y="131533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a:t>sợ hãi run lên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Pentagon 21"/>
          <p:cNvSpPr/>
          <p:nvPr/>
        </p:nvSpPr>
        <p:spPr>
          <a:xfrm>
            <a:off x="2968417" y="5764512"/>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 cái</a:t>
            </a:r>
            <a:r>
              <a:rPr lang="en-US" sz="2400" dirty="0"/>
              <a:t> cứ</a:t>
            </a:r>
            <a:r>
              <a:rPr lang="vi-VN" sz="2400" dirty="0"/>
              <a:t> đuổi theo ông và con khỉ </a:t>
            </a:r>
            <a:r>
              <a:rPr lang="vi-VN" sz="2400" dirty="0" smtClean="0"/>
              <a:t>đực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7266169" y="239954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tức giận căm ghét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ounded Rectangle 24"/>
          <p:cNvSpPr/>
          <p:nvPr/>
        </p:nvSpPr>
        <p:spPr>
          <a:xfrm>
            <a:off x="7247446" y="3477501"/>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kinh hoàng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p:cNvSpPr/>
          <p:nvPr/>
        </p:nvSpPr>
        <p:spPr>
          <a:xfrm>
            <a:off x="7247446" y="586692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buồn bã</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ounded Rectangle 26"/>
          <p:cNvSpPr/>
          <p:nvPr/>
        </p:nvSpPr>
        <p:spPr>
          <a:xfrm>
            <a:off x="7266169" y="4622346"/>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en-US" sz="2000" dirty="0" smtClean="0"/>
              <a:t>t</a:t>
            </a:r>
            <a:r>
              <a:rPr lang="vi-VN" sz="2000" dirty="0" smtClean="0"/>
              <a:t>hương </a:t>
            </a:r>
            <a:r>
              <a:rPr lang="vi-VN" sz="2000" dirty="0"/>
              <a:t>h</a:t>
            </a:r>
            <a:r>
              <a:rPr lang="vi-VN" sz="2000" dirty="0" smtClean="0"/>
              <a:t>ại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图片 41"/>
          <p:cNvPicPr>
            <a:picLocks noChangeAspect="1"/>
          </p:cNvPicPr>
          <p:nvPr/>
        </p:nvPicPr>
        <p:blipFill>
          <a:blip r:embed="rId4" cstate="screen"/>
          <a:stretch>
            <a:fillRect/>
          </a:stretch>
        </p:blipFill>
        <p:spPr>
          <a:xfrm>
            <a:off x="8902162" y="148046"/>
            <a:ext cx="3289838" cy="1325734"/>
          </a:xfrm>
          <a:prstGeom prst="rect">
            <a:avLst/>
          </a:prstGeom>
        </p:spPr>
      </p:pic>
      <p:grpSp>
        <p:nvGrpSpPr>
          <p:cNvPr id="18" name="Group 17"/>
          <p:cNvGrpSpPr/>
          <p:nvPr/>
        </p:nvGrpSpPr>
        <p:grpSpPr>
          <a:xfrm>
            <a:off x="829777" y="77139"/>
            <a:ext cx="7356280" cy="1012852"/>
            <a:chOff x="323230" y="7888"/>
            <a:chExt cx="9064860" cy="1350469"/>
          </a:xfrm>
        </p:grpSpPr>
        <p:sp>
          <p:nvSpPr>
            <p:cNvPr id="1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20" name="Group 19"/>
            <p:cNvGrpSpPr/>
            <p:nvPr/>
          </p:nvGrpSpPr>
          <p:grpSpPr>
            <a:xfrm>
              <a:off x="323230" y="7888"/>
              <a:ext cx="1311790" cy="1350469"/>
              <a:chOff x="885193" y="2143877"/>
              <a:chExt cx="1605192" cy="1615648"/>
            </a:xfrm>
          </p:grpSpPr>
          <p:sp>
            <p:nvSpPr>
              <p:cNvPr id="29" name="Oval 28"/>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21"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23" name="Straight Connector 22"/>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31" name="TextBox 30"/>
          <p:cNvSpPr txBox="1"/>
          <p:nvPr/>
        </p:nvSpPr>
        <p:spPr>
          <a:xfrm>
            <a:off x="3050584" y="289438"/>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17205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ircle(in)">
                                      <p:cBhvr>
                                        <p:cTn id="54" dur="2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0" grpId="0" animBg="1"/>
      <p:bldP spid="22"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036321" y="1286692"/>
            <a:ext cx="1715588" cy="15463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Ngoại hình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4275908" y="1205321"/>
            <a:ext cx="189788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Hành động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p:cNvSpPr/>
          <p:nvPr/>
        </p:nvSpPr>
        <p:spPr>
          <a:xfrm>
            <a:off x="7618842" y="1175658"/>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t>Nội tâm</a:t>
            </a:r>
            <a:endParaRPr lang="en-US" sz="3200" dirty="0"/>
          </a:p>
        </p:txBody>
      </p:sp>
      <p:sp>
        <p:nvSpPr>
          <p:cNvPr id="5" name="Wave 4"/>
          <p:cNvSpPr/>
          <p:nvPr/>
        </p:nvSpPr>
        <p:spPr>
          <a:xfrm>
            <a:off x="1859281" y="2560320"/>
            <a:ext cx="7345679" cy="3735977"/>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000" dirty="0"/>
              <a:t>Nhân vật ông Diểu được xây dựng từ ngoại hình , hành động, nội tâm nhưng chủ yếu tính cách được thể hiện chủ yếu qua hành động, nội tâm. Nhân vật đã có sự chuyển biến suy nghĩ và tính cách: từ cách nhìn nhận và hành xử đối với gia đình khỉ mang tính áp đặt chủ quan, có phần vô cảm,  ông động lòng trắc ẩn tha cho gia đình </a:t>
            </a:r>
            <a:r>
              <a:rPr lang="vi-VN" sz="2000" dirty="0" smtClean="0"/>
              <a:t>khỉ</a:t>
            </a:r>
            <a:r>
              <a:rPr lang="en-US" sz="2000" dirty="0" smtClean="0"/>
              <a:t>.</a:t>
            </a:r>
            <a:endParaRPr lang="en-US" sz="2000" dirty="0"/>
          </a:p>
        </p:txBody>
      </p:sp>
      <p:sp>
        <p:nvSpPr>
          <p:cNvPr id="6" name="Notched Right Arrow 5"/>
          <p:cNvSpPr/>
          <p:nvPr/>
        </p:nvSpPr>
        <p:spPr>
          <a:xfrm>
            <a:off x="91441" y="3711212"/>
            <a:ext cx="1767840" cy="170688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Nhận xét</a:t>
            </a:r>
          </a:p>
        </p:txBody>
      </p:sp>
      <p:pic>
        <p:nvPicPr>
          <p:cNvPr id="12" name="图片 41"/>
          <p:cNvPicPr>
            <a:picLocks noChangeAspect="1"/>
          </p:cNvPicPr>
          <p:nvPr/>
        </p:nvPicPr>
        <p:blipFill>
          <a:blip r:embed="rId4" cstate="screen"/>
          <a:stretch>
            <a:fillRect/>
          </a:stretch>
        </p:blipFill>
        <p:spPr>
          <a:xfrm>
            <a:off x="8902162" y="82042"/>
            <a:ext cx="3289838" cy="1325734"/>
          </a:xfrm>
          <a:prstGeom prst="rect">
            <a:avLst/>
          </a:prstGeom>
        </p:spPr>
      </p:pic>
      <p:grpSp>
        <p:nvGrpSpPr>
          <p:cNvPr id="13" name="Group 12"/>
          <p:cNvGrpSpPr/>
          <p:nvPr/>
        </p:nvGrpSpPr>
        <p:grpSpPr>
          <a:xfrm>
            <a:off x="829777" y="77139"/>
            <a:ext cx="7356280" cy="1012852"/>
            <a:chOff x="323230" y="7888"/>
            <a:chExt cx="9064860" cy="1350469"/>
          </a:xfrm>
        </p:grpSpPr>
        <p:sp>
          <p:nvSpPr>
            <p:cNvPr id="14"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5" name="Group 14"/>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6"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0" name="TextBox 19"/>
          <p:cNvSpPr txBox="1"/>
          <p:nvPr/>
        </p:nvSpPr>
        <p:spPr>
          <a:xfrm>
            <a:off x="2745151" y="298340"/>
            <a:ext cx="3740331" cy="584775"/>
          </a:xfrm>
          <a:prstGeom prst="rect">
            <a:avLst/>
          </a:prstGeom>
          <a:noFill/>
        </p:spPr>
        <p:txBody>
          <a:bodyPr wrap="square" rtlCol="0">
            <a:spAutoFit/>
          </a:bodyPr>
          <a:lstStyle/>
          <a:p>
            <a:pPr lvl="0" algn="ctr">
              <a:defRPr/>
            </a:pPr>
            <a:r>
              <a:rPr lang="en-US" sz="3200">
                <a:solidFill>
                  <a:srgbClr val="FF0000"/>
                </a:solidFill>
              </a:rPr>
              <a:t>Nhân vật ông Diểu</a:t>
            </a:r>
            <a:endParaRPr lang="en-US" sz="3200" dirty="0">
              <a:solidFill>
                <a:srgbClr val="FF0000"/>
              </a:solidFill>
            </a:endParaRPr>
          </a:p>
        </p:txBody>
      </p:sp>
    </p:spTree>
    <p:extLst>
      <p:ext uri="{BB962C8B-B14F-4D97-AF65-F5344CB8AC3E}">
        <p14:creationId xmlns:p14="http://schemas.microsoft.com/office/powerpoint/2010/main" val="27305320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5843"/>
            <a:ext cx="7453066"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068186" y="1565435"/>
            <a:ext cx="6602993" cy="2092452"/>
          </a:xfrm>
          <a:prstGeom prst="rect">
            <a:avLst/>
          </a:prstGeom>
          <a:noFill/>
        </p:spPr>
        <p:txBody>
          <a:bodyPr wrap="square" lIns="121496" tIns="60748" rIns="121496" bIns="60748" rtlCol="0">
            <a:spAutoFit/>
          </a:bodyPr>
          <a:lstStyle/>
          <a:p>
            <a:pPr defTabSz="910773"/>
            <a:r>
              <a:rPr lang="en-US" altLang="zh-CN" sz="6400" dirty="0" smtClean="0">
                <a:solidFill>
                  <a:prstClr val="white"/>
                </a:solidFill>
                <a:latin typeface="Times New Roman" pitchFamily="18" charset="0"/>
                <a:cs typeface="Times New Roman" pitchFamily="18" charset="0"/>
                <a:sym typeface="+mn-lt"/>
              </a:rPr>
              <a:t>HOẠT ĐỘNG 1:</a:t>
            </a:r>
          </a:p>
          <a:p>
            <a:pPr defTabSz="910773"/>
            <a:r>
              <a:rPr lang="en-US" altLang="zh-CN" sz="6400" dirty="0" smtClean="0">
                <a:solidFill>
                  <a:prstClr val="white"/>
                </a:solidFill>
                <a:latin typeface="Times New Roman" pitchFamily="18" charset="0"/>
                <a:cs typeface="Times New Roman" pitchFamily="18" charset="0"/>
                <a:sym typeface="+mn-lt"/>
              </a:rPr>
              <a:t>KHỞI </a:t>
            </a:r>
            <a:r>
              <a:rPr lang="en-US" altLang="zh-CN" sz="6400" dirty="0">
                <a:solidFill>
                  <a:prstClr val="white"/>
                </a:solidFill>
                <a:latin typeface="Times New Roman" pitchFamily="18" charset="0"/>
                <a:cs typeface="Times New Roman" pitchFamily="18" charset="0"/>
                <a:sym typeface="+mn-lt"/>
              </a:rPr>
              <a:t>ĐỘNG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7920365" y="572471"/>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816971" y="3631577"/>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893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800" dirty="0" err="1" smtClean="0">
                <a:solidFill>
                  <a:prstClr val="black"/>
                </a:solidFill>
              </a:rPr>
              <a:t>Em</a:t>
            </a:r>
            <a:r>
              <a:rPr lang="en-US" sz="2800" dirty="0" smtClean="0">
                <a:solidFill>
                  <a:prstClr val="black"/>
                </a:solidFill>
              </a:rPr>
              <a:t> </a:t>
            </a:r>
            <a:r>
              <a:rPr lang="en-US" sz="2800" dirty="0" err="1" smtClean="0">
                <a:solidFill>
                  <a:prstClr val="black"/>
                </a:solidFill>
              </a:rPr>
              <a:t>hãy</a:t>
            </a:r>
            <a:r>
              <a:rPr lang="en-US" sz="2800" dirty="0">
                <a:solidFill>
                  <a:prstClr val="black"/>
                </a:solidFill>
              </a:rPr>
              <a:t> </a:t>
            </a:r>
            <a:r>
              <a:rPr lang="en-US" sz="2800" dirty="0" smtClean="0">
                <a:solidFill>
                  <a:prstClr val="black"/>
                </a:solidFill>
              </a:rPr>
              <a:t> </a:t>
            </a:r>
            <a:r>
              <a:rPr lang="en-US" sz="2800" dirty="0" smtClean="0">
                <a:solidFill>
                  <a:prstClr val="black"/>
                </a:solidFill>
              </a:rPr>
              <a:t>thảo luận nhóm </a:t>
            </a:r>
            <a:r>
              <a:rPr lang="en-US" sz="2800" dirty="0">
                <a:solidFill>
                  <a:prstClr val="black"/>
                </a:solidFill>
              </a:rPr>
              <a:t>hoàn thành PHT </a:t>
            </a:r>
            <a:r>
              <a:rPr lang="en-US" sz="2800" dirty="0" smtClean="0">
                <a:solidFill>
                  <a:prstClr val="black"/>
                </a:solidFill>
              </a:rPr>
              <a:t>số 02</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1022"/>
            <a:ext cx="3187337" cy="1790591"/>
          </a:xfrm>
          <a:prstGeom prst="rect">
            <a:avLst/>
          </a:prstGeom>
        </p:spPr>
      </p:pic>
      <p:pic>
        <p:nvPicPr>
          <p:cNvPr id="8" name="图片 41"/>
          <p:cNvPicPr>
            <a:picLocks noChangeAspect="1"/>
          </p:cNvPicPr>
          <p:nvPr/>
        </p:nvPicPr>
        <p:blipFill>
          <a:blip r:embed="rId4" cstate="screen"/>
          <a:stretch>
            <a:fillRect/>
          </a:stretch>
        </p:blipFill>
        <p:spPr>
          <a:xfrm>
            <a:off x="8830491" y="148260"/>
            <a:ext cx="3289838" cy="13257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grpSp>
        <p:nvGrpSpPr>
          <p:cNvPr id="10" name="Group 9"/>
          <p:cNvGrpSpPr/>
          <p:nvPr/>
        </p:nvGrpSpPr>
        <p:grpSpPr>
          <a:xfrm>
            <a:off x="342097" y="-3721"/>
            <a:ext cx="8418725" cy="1477715"/>
            <a:chOff x="323230" y="7888"/>
            <a:chExt cx="9064860" cy="1350469"/>
          </a:xfrm>
        </p:grpSpPr>
        <p:sp>
          <p:nvSpPr>
            <p:cNvPr id="11"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5" name="Oval 14"/>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3</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4" name="Straight Connector 13"/>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7" name="TextBox 16"/>
          <p:cNvSpPr txBox="1"/>
          <p:nvPr/>
        </p:nvSpPr>
        <p:spPr>
          <a:xfrm>
            <a:off x="1724949" y="306015"/>
            <a:ext cx="6948788" cy="954107"/>
          </a:xfrm>
          <a:prstGeom prst="rect">
            <a:avLst/>
          </a:prstGeom>
          <a:noFill/>
        </p:spPr>
        <p:txBody>
          <a:bodyPr wrap="square" rtlCol="0">
            <a:spAutoFit/>
          </a:bodyPr>
          <a:lstStyle/>
          <a:p>
            <a:pPr lvl="0" algn="ctr">
              <a:defRPr/>
            </a:pPr>
            <a:r>
              <a:rPr lang="en-US" sz="2800" dirty="0" smtClean="0">
                <a:solidFill>
                  <a:srgbClr val="FF0000"/>
                </a:solidFill>
              </a:rPr>
              <a:t>K</a:t>
            </a:r>
            <a:r>
              <a:rPr lang="vi-VN" sz="2800" dirty="0" smtClean="0">
                <a:solidFill>
                  <a:srgbClr val="FF0000"/>
                </a:solidFill>
              </a:rPr>
              <a:t>ết </a:t>
            </a:r>
            <a:r>
              <a:rPr lang="vi-VN" sz="2800" dirty="0">
                <a:solidFill>
                  <a:srgbClr val="FF0000"/>
                </a:solidFill>
              </a:rPr>
              <a:t>hợp giữa lời người kể chuyện </a:t>
            </a:r>
            <a:r>
              <a:rPr lang="vi-VN" sz="2800" dirty="0" smtClean="0">
                <a:solidFill>
                  <a:srgbClr val="FF0000"/>
                </a:solidFill>
              </a:rPr>
              <a:t>và</a:t>
            </a:r>
            <a:endParaRPr lang="en-US" sz="2800" dirty="0" smtClean="0">
              <a:solidFill>
                <a:srgbClr val="FF0000"/>
              </a:solidFill>
            </a:endParaRPr>
          </a:p>
          <a:p>
            <a:pPr lvl="0" algn="ctr">
              <a:defRPr/>
            </a:pPr>
            <a:r>
              <a:rPr lang="vi-VN" sz="2800" dirty="0" smtClean="0">
                <a:solidFill>
                  <a:srgbClr val="FF0000"/>
                </a:solidFill>
              </a:rPr>
              <a:t> </a:t>
            </a:r>
            <a:r>
              <a:rPr lang="vi-VN" sz="2800" dirty="0">
                <a:solidFill>
                  <a:srgbClr val="FF0000"/>
                </a:solidFill>
              </a:rPr>
              <a:t>lời của nhân vật.</a:t>
            </a:r>
          </a:p>
        </p:txBody>
      </p:sp>
    </p:spTree>
    <p:extLst>
      <p:ext uri="{BB962C8B-B14F-4D97-AF65-F5344CB8AC3E}">
        <p14:creationId xmlns:p14="http://schemas.microsoft.com/office/powerpoint/2010/main" val="1398797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0085946"/>
              </p:ext>
            </p:extLst>
          </p:nvPr>
        </p:nvGraphicFramePr>
        <p:xfrm>
          <a:off x="69669" y="99434"/>
          <a:ext cx="11956868" cy="4716406"/>
        </p:xfrm>
        <a:graphic>
          <a:graphicData uri="http://schemas.openxmlformats.org/drawingml/2006/table">
            <a:tbl>
              <a:tblPr firstRow="1" bandRow="1">
                <a:tableStyleId>{D7AC3CCA-C797-4891-BE02-D94E43425B78}</a:tableStyleId>
              </a:tblPr>
              <a:tblGrid>
                <a:gridCol w="1149531">
                  <a:extLst>
                    <a:ext uri="{9D8B030D-6E8A-4147-A177-3AD203B41FA5}">
                      <a16:colId xmlns:a16="http://schemas.microsoft.com/office/drawing/2014/main" val="1259945996"/>
                    </a:ext>
                  </a:extLst>
                </a:gridCol>
                <a:gridCol w="1045029">
                  <a:extLst>
                    <a:ext uri="{9D8B030D-6E8A-4147-A177-3AD203B41FA5}">
                      <a16:colId xmlns:a16="http://schemas.microsoft.com/office/drawing/2014/main" val="2268762052"/>
                    </a:ext>
                  </a:extLst>
                </a:gridCol>
                <a:gridCol w="9762308">
                  <a:extLst>
                    <a:ext uri="{9D8B030D-6E8A-4147-A177-3AD203B41FA5}">
                      <a16:colId xmlns:a16="http://schemas.microsoft.com/office/drawing/2014/main" val="1507190109"/>
                    </a:ext>
                  </a:extLst>
                </a:gridCol>
              </a:tblGrid>
              <a:tr h="2064646">
                <a:tc gridSpan="2">
                  <a:txBody>
                    <a:bodyPr/>
                    <a:lstStyle/>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r>
                        <a:rPr lang="en-US" sz="2800" b="1" kern="1200" dirty="0" smtClean="0">
                          <a:solidFill>
                            <a:schemeClr val="dk1"/>
                          </a:solidFill>
                          <a:effectLst/>
                          <a:latin typeface="+mn-lt"/>
                          <a:ea typeface="+mn-ea"/>
                          <a:cs typeface="+mn-cs"/>
                        </a:rPr>
                        <a:t>Lời người kể chuyện</a:t>
                      </a:r>
                      <a:endParaRPr lang="en-US" sz="2800" dirty="0"/>
                    </a:p>
                  </a:txBody>
                  <a:tcPr/>
                </a:tc>
                <a:tc hMerge="1">
                  <a:txBody>
                    <a:bodyPr/>
                    <a:lstStyle/>
                    <a:p>
                      <a:endParaRPr lang="en-US" dirty="0"/>
                    </a:p>
                  </a:txBody>
                  <a:tcPr/>
                </a:tc>
                <a:tc>
                  <a:txBody>
                    <a:bodyPr/>
                    <a:lstStyle/>
                    <a:p>
                      <a:endParaRPr lang="en-US" sz="2800"/>
                    </a:p>
                  </a:txBody>
                  <a:tcPr/>
                </a:tc>
                <a:extLst>
                  <a:ext uri="{0D108BD9-81ED-4DB2-BD59-A6C34878D82A}">
                    <a16:rowId xmlns:a16="http://schemas.microsoft.com/office/drawing/2014/main" val="133059448"/>
                  </a:ext>
                </a:extLst>
              </a:tr>
              <a:tr h="870142">
                <a:tc rowSpan="2">
                  <a:txBody>
                    <a:bodyPr/>
                    <a:lstStyle/>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endParaRPr lang="en-US" sz="2800" b="1" kern="1200" dirty="0" smtClean="0">
                        <a:solidFill>
                          <a:schemeClr val="dk1"/>
                        </a:solidFill>
                        <a:effectLst/>
                        <a:latin typeface="+mn-lt"/>
                        <a:ea typeface="+mn-ea"/>
                        <a:cs typeface="+mn-cs"/>
                      </a:endParaRPr>
                    </a:p>
                    <a:p>
                      <a:r>
                        <a:rPr lang="en-US" sz="2800" b="1" kern="1200" dirty="0" smtClean="0">
                          <a:solidFill>
                            <a:schemeClr val="dk1"/>
                          </a:solidFill>
                          <a:effectLst/>
                          <a:latin typeface="+mn-lt"/>
                          <a:ea typeface="+mn-ea"/>
                          <a:cs typeface="+mn-cs"/>
                        </a:rPr>
                        <a:t>Lời nhân vật</a:t>
                      </a:r>
                      <a:endParaRPr lang="en-US" sz="2800" b="1" dirty="0"/>
                    </a:p>
                  </a:txBody>
                  <a:tcPr/>
                </a:tc>
                <a:tc>
                  <a:txBody>
                    <a:bodyPr/>
                    <a:lstStyle/>
                    <a:p>
                      <a:r>
                        <a:rPr lang="en-US" sz="2800" kern="1200" dirty="0" smtClean="0">
                          <a:solidFill>
                            <a:schemeClr val="dk1"/>
                          </a:solidFill>
                          <a:effectLst/>
                          <a:latin typeface="+mn-lt"/>
                          <a:ea typeface="+mn-ea"/>
                          <a:cs typeface="+mn-cs"/>
                        </a:rPr>
                        <a:t>Đối thoại</a:t>
                      </a:r>
                      <a:endParaRPr lang="en-US" sz="2800" dirty="0"/>
                    </a:p>
                  </a:txBody>
                  <a:tcPr/>
                </a:tc>
                <a:tc>
                  <a:txBody>
                    <a:bodyPr/>
                    <a:lstStyle/>
                    <a:p>
                      <a:endParaRPr lang="en-US" sz="2800" dirty="0"/>
                    </a:p>
                  </a:txBody>
                  <a:tcPr/>
                </a:tc>
                <a:extLst>
                  <a:ext uri="{0D108BD9-81ED-4DB2-BD59-A6C34878D82A}">
                    <a16:rowId xmlns:a16="http://schemas.microsoft.com/office/drawing/2014/main" val="1610606981"/>
                  </a:ext>
                </a:extLst>
              </a:tr>
              <a:tr h="1670424">
                <a:tc vMerge="1">
                  <a:txBody>
                    <a:bodyPr/>
                    <a:lstStyle/>
                    <a:p>
                      <a:endParaRPr lang="en-US" dirty="0"/>
                    </a:p>
                  </a:txBody>
                  <a:tcPr/>
                </a:tc>
                <a:tc>
                  <a:txBody>
                    <a:bodyPr/>
                    <a:lstStyle/>
                    <a:p>
                      <a:r>
                        <a:rPr lang="en-US" sz="2800" kern="1200" dirty="0" smtClean="0">
                          <a:solidFill>
                            <a:schemeClr val="dk1"/>
                          </a:solidFill>
                          <a:effectLst/>
                          <a:latin typeface="+mn-lt"/>
                          <a:ea typeface="+mn-ea"/>
                          <a:cs typeface="+mn-cs"/>
                        </a:rPr>
                        <a:t>Độc Thoại</a:t>
                      </a:r>
                      <a:endParaRPr lang="en-US" sz="2800" dirty="0"/>
                    </a:p>
                  </a:txBody>
                  <a:tcPr/>
                </a:tc>
                <a:tc>
                  <a:txBody>
                    <a:bodyPr/>
                    <a:lstStyle/>
                    <a:p>
                      <a:endParaRPr lang="en-US" sz="2800" dirty="0"/>
                    </a:p>
                  </a:txBody>
                  <a:tcPr/>
                </a:tc>
                <a:extLst>
                  <a:ext uri="{0D108BD9-81ED-4DB2-BD59-A6C34878D82A}">
                    <a16:rowId xmlns:a16="http://schemas.microsoft.com/office/drawing/2014/main" val="3850190036"/>
                  </a:ext>
                </a:extLst>
              </a:tr>
            </a:tbl>
          </a:graphicData>
        </a:graphic>
      </p:graphicFrame>
      <p:sp>
        <p:nvSpPr>
          <p:cNvPr id="3" name="TextBox 2"/>
          <p:cNvSpPr txBox="1"/>
          <p:nvPr/>
        </p:nvSpPr>
        <p:spPr>
          <a:xfrm>
            <a:off x="2360023" y="165241"/>
            <a:ext cx="9300754" cy="1107996"/>
          </a:xfrm>
          <a:prstGeom prst="rect">
            <a:avLst/>
          </a:prstGeom>
          <a:noFill/>
        </p:spPr>
        <p:txBody>
          <a:bodyPr wrap="square" rtlCol="0">
            <a:spAutoFit/>
          </a:bodyPr>
          <a:lstStyle/>
          <a:p>
            <a:r>
              <a:rPr lang="en-US" sz="2400" dirty="0"/>
              <a:t>“Sự hỗn loạn của cả đàn khỉ khiến ông hiểu sợ hãi run lên... làm xong việc nặng”</a:t>
            </a:r>
          </a:p>
          <a:p>
            <a:endParaRPr lang="en-US" dirty="0"/>
          </a:p>
        </p:txBody>
      </p:sp>
      <p:sp>
        <p:nvSpPr>
          <p:cNvPr id="4" name="TextBox 3"/>
          <p:cNvSpPr txBox="1"/>
          <p:nvPr/>
        </p:nvSpPr>
        <p:spPr>
          <a:xfrm>
            <a:off x="2447110" y="1389971"/>
            <a:ext cx="8020594" cy="738664"/>
          </a:xfrm>
          <a:prstGeom prst="rect">
            <a:avLst/>
          </a:prstGeom>
          <a:noFill/>
        </p:spPr>
        <p:txBody>
          <a:bodyPr wrap="square" rtlCol="0">
            <a:spAutoFit/>
          </a:bodyPr>
          <a:lstStyle/>
          <a:p>
            <a:r>
              <a:rPr lang="en-US" sz="2400" dirty="0"/>
              <a:t>“Ông Diểu rên lên khe khẽ”</a:t>
            </a:r>
          </a:p>
          <a:p>
            <a:endParaRPr lang="en-US" dirty="0"/>
          </a:p>
        </p:txBody>
      </p:sp>
      <p:sp>
        <p:nvSpPr>
          <p:cNvPr id="5" name="TextBox 4"/>
          <p:cNvSpPr txBox="1"/>
          <p:nvPr/>
        </p:nvSpPr>
        <p:spPr>
          <a:xfrm>
            <a:off x="2325188" y="2442144"/>
            <a:ext cx="2943497" cy="461665"/>
          </a:xfrm>
          <a:prstGeom prst="rect">
            <a:avLst/>
          </a:prstGeom>
          <a:noFill/>
        </p:spPr>
        <p:txBody>
          <a:bodyPr wrap="square" rtlCol="0">
            <a:spAutoFit/>
          </a:bodyPr>
          <a:lstStyle/>
          <a:p>
            <a:r>
              <a:rPr lang="en-US" sz="2400" dirty="0" smtClean="0"/>
              <a:t>“- Chạy đi”</a:t>
            </a:r>
            <a:endParaRPr lang="en-US" sz="2400" dirty="0"/>
          </a:p>
        </p:txBody>
      </p:sp>
      <p:sp>
        <p:nvSpPr>
          <p:cNvPr id="6" name="TextBox 5"/>
          <p:cNvSpPr txBox="1"/>
          <p:nvPr/>
        </p:nvSpPr>
        <p:spPr>
          <a:xfrm>
            <a:off x="2360023" y="3259660"/>
            <a:ext cx="9535886" cy="1200329"/>
          </a:xfrm>
          <a:prstGeom prst="rect">
            <a:avLst/>
          </a:prstGeom>
          <a:noFill/>
        </p:spPr>
        <p:txBody>
          <a:bodyPr wrap="square" rtlCol="0">
            <a:spAutoFit/>
          </a:bodyPr>
          <a:lstStyle/>
          <a:p>
            <a:r>
              <a:rPr lang="en-US" sz="2400" dirty="0"/>
              <a:t>“Hành động hi sinh thân mình của con khỉ cái làm ông căm ghét . Đồ gian dối mày chứng minh tấm lòng cao thượng hợp như một bà trưởng giả!... lừa ông sao được”</a:t>
            </a:r>
          </a:p>
        </p:txBody>
      </p:sp>
      <p:sp>
        <p:nvSpPr>
          <p:cNvPr id="7" name="Curved Right Arrow 6"/>
          <p:cNvSpPr/>
          <p:nvPr/>
        </p:nvSpPr>
        <p:spPr>
          <a:xfrm>
            <a:off x="69669" y="5299666"/>
            <a:ext cx="670560" cy="10837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1123406" y="5129349"/>
            <a:ext cx="9196251" cy="14717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Lời người kể chuyện giúp dẫn dắt tiến trình phát triển của câu chuyện một cách khách quan, lời nhân vật thể hiện đặc điểm con người của nhân vật.</a:t>
            </a:r>
            <a:endParaRPr lang="en-US" sz="2800" dirty="0"/>
          </a:p>
        </p:txBody>
      </p:sp>
    </p:spTree>
    <p:extLst>
      <p:ext uri="{BB962C8B-B14F-4D97-AF65-F5344CB8AC3E}">
        <p14:creationId xmlns:p14="http://schemas.microsoft.com/office/powerpoint/2010/main" val="1831539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41"/>
          <p:cNvPicPr>
            <a:picLocks noChangeAspect="1"/>
          </p:cNvPicPr>
          <p:nvPr/>
        </p:nvPicPr>
        <p:blipFill>
          <a:blip r:embed="rId3" cstate="screen"/>
          <a:stretch>
            <a:fillRect/>
          </a:stretch>
        </p:blipFill>
        <p:spPr>
          <a:xfrm>
            <a:off x="8902162" y="14464"/>
            <a:ext cx="3289838" cy="13257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sp>
        <p:nvSpPr>
          <p:cNvPr id="9" name="Oval 8"/>
          <p:cNvSpPr/>
          <p:nvPr/>
        </p:nvSpPr>
        <p:spPr>
          <a:xfrm>
            <a:off x="1801129" y="1683419"/>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Ý</a:t>
            </a:r>
            <a:r>
              <a:rPr lang="vi-VN" sz="2800" dirty="0" smtClean="0"/>
              <a:t> </a:t>
            </a:r>
            <a:r>
              <a:rPr lang="vi-VN" sz="2800" dirty="0"/>
              <a:t>nghĩa của hình tượng “Muối của </a:t>
            </a:r>
            <a:r>
              <a:rPr lang="vi-VN" sz="2800" dirty="0" smtClean="0"/>
              <a:t>rừng</a:t>
            </a:r>
            <a:r>
              <a:rPr lang="en-US" sz="2800" dirty="0" smtClean="0"/>
              <a:t>”</a:t>
            </a:r>
            <a:r>
              <a:rPr lang="vi-VN" sz="2800" dirty="0" smtClean="0"/>
              <a:t> </a:t>
            </a:r>
            <a:r>
              <a:rPr lang="vi-VN" sz="2800" dirty="0"/>
              <a:t>và thông điệp của truyện </a:t>
            </a:r>
            <a:r>
              <a:rPr lang="vi-VN" sz="2800" dirty="0" smtClean="0"/>
              <a:t>ngắn</a:t>
            </a:r>
            <a:r>
              <a:rPr lang="en-US" sz="2800" dirty="0" smtClean="0"/>
              <a:t>?</a:t>
            </a:r>
            <a:r>
              <a:rPr lang="vi-VN" sz="2800" dirty="0" smtClean="0"/>
              <a:t> </a:t>
            </a:r>
            <a:endParaRPr lang="en-US" sz="2800" dirty="0"/>
          </a:p>
        </p:txBody>
      </p:sp>
      <p:sp>
        <p:nvSpPr>
          <p:cNvPr id="10" name="Oval Callout 9"/>
          <p:cNvSpPr/>
          <p:nvPr/>
        </p:nvSpPr>
        <p:spPr>
          <a:xfrm>
            <a:off x="1579626" y="1810575"/>
            <a:ext cx="5342438" cy="3483429"/>
          </a:xfrm>
          <a:prstGeom prst="wedgeEllipseCallout">
            <a:avLst>
              <a:gd name="adj1" fmla="val 70298"/>
              <a:gd name="adj2" fmla="val 12360"/>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t>- Muối của rừng chính là kết tinh của quá trình cái thiện chiến thắng cái ác trong mỗi con người</a:t>
            </a:r>
          </a:p>
        </p:txBody>
      </p:sp>
      <p:sp>
        <p:nvSpPr>
          <p:cNvPr id="11" name="Oval Callout 10"/>
          <p:cNvSpPr/>
          <p:nvPr/>
        </p:nvSpPr>
        <p:spPr>
          <a:xfrm>
            <a:off x="1488375" y="2037806"/>
            <a:ext cx="5342438" cy="4451002"/>
          </a:xfrm>
          <a:prstGeom prst="wedgeEllipseCallout">
            <a:avLst>
              <a:gd name="adj1" fmla="val 71765"/>
              <a:gd name="adj2" fmla="val -10923"/>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t>- Thông điệp của tác giả mối quan hệ gắn </a:t>
            </a:r>
            <a:r>
              <a:rPr lang="en-US" sz="2400" dirty="0" smtClean="0"/>
              <a:t>bó, bình đẳng </a:t>
            </a:r>
            <a:r>
              <a:rPr lang="en-US" sz="2400" dirty="0"/>
              <a:t>giữa con người và thiên nhiên. Chỉ khi nào con người nhận thức được ý nghĩa thực sự của cuộc sống chọn đứng về cái thiện thì lúc đó thiên nhiên mới ban phát quà tặng cho con người </a:t>
            </a:r>
            <a:r>
              <a:rPr lang="en-US" sz="2400" dirty="0" smtClean="0"/>
              <a:t>.</a:t>
            </a:r>
            <a:endParaRPr lang="en-US" sz="3600" dirty="0"/>
          </a:p>
        </p:txBody>
      </p:sp>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smtClean="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1384995"/>
          </a:xfrm>
          <a:prstGeom prst="rect">
            <a:avLst/>
          </a:prstGeom>
          <a:noFill/>
        </p:spPr>
        <p:txBody>
          <a:bodyPr wrap="square" rtlCol="0">
            <a:spAutoFit/>
          </a:bodyPr>
          <a:lstStyle/>
          <a:p>
            <a:pPr algn="ctr"/>
            <a:r>
              <a:rPr lang="vi-VN" sz="2800" dirty="0">
                <a:solidFill>
                  <a:srgbClr val="FF0000"/>
                </a:solidFill>
              </a:rPr>
              <a:t>Ý nghĩa hình tượng “Muối của rừng” và </a:t>
            </a:r>
            <a:endParaRPr lang="en-US" sz="2800" dirty="0">
              <a:solidFill>
                <a:srgbClr val="FF0000"/>
              </a:solidFill>
            </a:endParaRPr>
          </a:p>
          <a:p>
            <a:pPr algn="ctr"/>
            <a:r>
              <a:rPr lang="vi-VN" sz="2800" dirty="0">
                <a:solidFill>
                  <a:srgbClr val="FF0000"/>
                </a:solidFill>
              </a:rPr>
              <a:t>thông điệp của truyện ngắn</a:t>
            </a:r>
            <a:endParaRPr lang="en-US" sz="2800" dirty="0">
              <a:solidFill>
                <a:srgbClr val="FF0000"/>
              </a:solidFill>
            </a:endParaRPr>
          </a:p>
          <a:p>
            <a:pPr lvl="0" algn="ctr">
              <a:defRPr/>
            </a:pPr>
            <a:endParaRPr lang="vi-VN" sz="2800" dirty="0">
              <a:solidFill>
                <a:srgbClr val="FF0000"/>
              </a:solidFill>
            </a:endParaRPr>
          </a:p>
        </p:txBody>
      </p:sp>
    </p:spTree>
    <p:extLst>
      <p:ext uri="{BB962C8B-B14F-4D97-AF65-F5344CB8AC3E}">
        <p14:creationId xmlns:p14="http://schemas.microsoft.com/office/powerpoint/2010/main" val="2131708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36228" y="-461664"/>
            <a:ext cx="11109519" cy="8636000"/>
          </a:xfrm>
          <a:prstGeom prst="rect">
            <a:avLst/>
          </a:prstGeom>
        </p:spPr>
      </p:pic>
      <p:sp>
        <p:nvSpPr>
          <p:cNvPr id="2" name="TextBox 1"/>
          <p:cNvSpPr txBox="1"/>
          <p:nvPr/>
        </p:nvSpPr>
        <p:spPr>
          <a:xfrm>
            <a:off x="2800579" y="2138641"/>
            <a:ext cx="6580795" cy="1077218"/>
          </a:xfrm>
          <a:prstGeom prst="rect">
            <a:avLst/>
          </a:prstGeom>
          <a:noFill/>
        </p:spPr>
        <p:txBody>
          <a:bodyPr wrap="square" rtlCol="0">
            <a:spAutoFit/>
          </a:bodyPr>
          <a:lstStyle/>
          <a:p>
            <a:pPr algn="ctr" defTabSz="910773"/>
            <a:r>
              <a:rPr lang="en-US" sz="6400" b="1" dirty="0">
                <a:solidFill>
                  <a:prstClr val="black"/>
                </a:solidFill>
                <a:latin typeface="Times New Roman" pitchFamily="18" charset="0"/>
                <a:cs typeface="Times New Roman" pitchFamily="18" charset="0"/>
              </a:rPr>
              <a:t>III. TỔNG KẾT:</a:t>
            </a:r>
          </a:p>
        </p:txBody>
      </p:sp>
      <p:sp>
        <p:nvSpPr>
          <p:cNvPr id="5" name="Explosion 2 4"/>
          <p:cNvSpPr/>
          <p:nvPr/>
        </p:nvSpPr>
        <p:spPr>
          <a:xfrm>
            <a:off x="2260988" y="2992756"/>
            <a:ext cx="7659976" cy="3843066"/>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i="1" dirty="0"/>
              <a:t>Khái quát giá trị nội dung và nghệ thuật của văn bản theo PHT số 3 (Hs làm việc cá nhân)</a:t>
            </a:r>
            <a:endParaRPr lang="en-US" sz="2400" dirty="0"/>
          </a:p>
        </p:txBody>
      </p:sp>
    </p:spTree>
    <p:extLst>
      <p:ext uri="{BB962C8B-B14F-4D97-AF65-F5344CB8AC3E}">
        <p14:creationId xmlns:p14="http://schemas.microsoft.com/office/powerpoint/2010/main" val="3083660996"/>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38C7D8-63FF-4964-801A-9695D487DEB0}"/>
              </a:ext>
            </a:extLst>
          </p:cNvPr>
          <p:cNvSpPr/>
          <p:nvPr/>
        </p:nvSpPr>
        <p:spPr>
          <a:xfrm rot="13210532">
            <a:off x="872307" y="567233"/>
            <a:ext cx="2257341" cy="1797601"/>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sp>
        <p:nvSpPr>
          <p:cNvPr id="4" name="Diamond 3">
            <a:extLst>
              <a:ext uri="{FF2B5EF4-FFF2-40B4-BE49-F238E27FC236}">
                <a16:creationId xmlns:a16="http://schemas.microsoft.com/office/drawing/2014/main" id="{4ECC32AA-5834-4448-9521-061F990B5D07}"/>
              </a:ext>
            </a:extLst>
          </p:cNvPr>
          <p:cNvSpPr/>
          <p:nvPr/>
        </p:nvSpPr>
        <p:spPr>
          <a:xfrm>
            <a:off x="347580" y="198216"/>
            <a:ext cx="3306795" cy="2535085"/>
          </a:xfrm>
          <a:prstGeom prst="diamond">
            <a:avLst/>
          </a:prstGeom>
          <a:ln/>
        </p:spPr>
        <p:style>
          <a:lnRef idx="0">
            <a:schemeClr val="accent1"/>
          </a:lnRef>
          <a:fillRef idx="3">
            <a:schemeClr val="accent1"/>
          </a:fillRef>
          <a:effectRef idx="3">
            <a:schemeClr val="accent1"/>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1. </a:t>
            </a:r>
            <a:r>
              <a:rPr lang="en-US" sz="3733" kern="0" dirty="0" err="1">
                <a:solidFill>
                  <a:srgbClr val="F8F5F2"/>
                </a:solidFill>
                <a:latin typeface="Times New Roman" pitchFamily="18" charset="0"/>
                <a:cs typeface="Times New Roman" pitchFamily="18" charset="0"/>
              </a:rPr>
              <a:t>Nội</a:t>
            </a:r>
            <a:r>
              <a:rPr lang="en-US" sz="3733" kern="0" dirty="0">
                <a:solidFill>
                  <a:srgbClr val="F8F5F2"/>
                </a:solidFill>
                <a:latin typeface="Times New Roman" pitchFamily="18" charset="0"/>
                <a:cs typeface="Times New Roman" pitchFamily="18" charset="0"/>
              </a:rPr>
              <a:t> dung</a:t>
            </a:r>
          </a:p>
        </p:txBody>
      </p:sp>
      <p:sp>
        <p:nvSpPr>
          <p:cNvPr id="5" name="Text Box 7">
            <a:extLst>
              <a:ext uri="{FF2B5EF4-FFF2-40B4-BE49-F238E27FC236}">
                <a16:creationId xmlns:a16="http://schemas.microsoft.com/office/drawing/2014/main" id="{78DA5395-6139-4044-AA4B-486E1DFC05B8}"/>
              </a:ext>
            </a:extLst>
          </p:cNvPr>
          <p:cNvSpPr txBox="1">
            <a:spLocks noChangeArrowheads="1"/>
          </p:cNvSpPr>
          <p:nvPr/>
        </p:nvSpPr>
        <p:spPr bwMode="auto">
          <a:xfrm>
            <a:off x="3654375" y="80186"/>
            <a:ext cx="8016905" cy="22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sz="28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Truyện ngắn đã gióng lên hồi chuông cảnh tỉnh về nạn săn bắt động vật trái phép. Con người cần ý thức bảo vệ các loài động vật nói riêng và bảo vệ thiên nhiên nói chung để góp phần làm cuộc sống tốt đẹp </a:t>
            </a:r>
            <a:r>
              <a:rPr lang="en-US" sz="2800" b="1" dirty="0" smtClean="0">
                <a:solidFill>
                  <a:srgbClr val="000000"/>
                </a:solidFill>
                <a:latin typeface="Times New Roman" panose="02020603050405020304" pitchFamily="18" charset="0"/>
                <a:ea typeface="Microsoft YaHei" panose="020B0503020204020204" charset="-122"/>
                <a:cs typeface="Times New Roman" panose="02020603050405020304" pitchFamily="18" charset="0"/>
              </a:rPr>
              <a:t>hơn.</a:t>
            </a:r>
            <a:r>
              <a:rPr lang="en-US" altLang="en-US" sz="2800" b="1" kern="0" dirty="0" smtClean="0">
                <a:solidFill>
                  <a:prstClr val="white"/>
                </a:solidFill>
                <a:latin typeface="Times New Roman" panose="02020603050405020304" pitchFamily="18" charset="0"/>
                <a:cs typeface="Times New Roman" panose="02020603050405020304" pitchFamily="18" charset="0"/>
              </a:rPr>
              <a:t>)</a:t>
            </a:r>
            <a:endParaRPr lang="en-US" altLang="en-US" sz="2800" b="1" kern="0" dirty="0">
              <a:solidFill>
                <a:prstClr val="white"/>
              </a:solidFill>
              <a:latin typeface="Times New Roman" panose="02020603050405020304" pitchFamily="18" charset="0"/>
              <a:cs typeface="Times New Roman" panose="02020603050405020304" pitchFamily="18" charset="0"/>
            </a:endParaRPr>
          </a:p>
        </p:txBody>
      </p:sp>
      <p:sp>
        <p:nvSpPr>
          <p:cNvPr id="6" name="Diamond 5">
            <a:extLst>
              <a:ext uri="{FF2B5EF4-FFF2-40B4-BE49-F238E27FC236}">
                <a16:creationId xmlns:a16="http://schemas.microsoft.com/office/drawing/2014/main" id="{4ECC32AA-5834-4448-9521-061F990B5D07}"/>
              </a:ext>
            </a:extLst>
          </p:cNvPr>
          <p:cNvSpPr/>
          <p:nvPr/>
        </p:nvSpPr>
        <p:spPr>
          <a:xfrm>
            <a:off x="-11656" y="3868902"/>
            <a:ext cx="2624789" cy="2535085"/>
          </a:xfrm>
          <a:prstGeom prst="diamond">
            <a:avLst/>
          </a:prstGeom>
          <a:ln/>
        </p:spPr>
        <p:style>
          <a:lnRef idx="0">
            <a:schemeClr val="accent5"/>
          </a:lnRef>
          <a:fillRef idx="3">
            <a:schemeClr val="accent5"/>
          </a:fillRef>
          <a:effectRef idx="3">
            <a:schemeClr val="accent5"/>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2. </a:t>
            </a:r>
            <a:r>
              <a:rPr lang="en-US" sz="3733" kern="0" dirty="0" err="1">
                <a:solidFill>
                  <a:srgbClr val="F8F5F2"/>
                </a:solidFill>
                <a:latin typeface="Times New Roman" pitchFamily="18" charset="0"/>
                <a:cs typeface="Times New Roman" pitchFamily="18" charset="0"/>
              </a:rPr>
              <a:t>Nghệ</a:t>
            </a:r>
            <a:r>
              <a:rPr lang="en-US" sz="3733" kern="0" dirty="0">
                <a:solidFill>
                  <a:srgbClr val="F8F5F2"/>
                </a:solidFill>
                <a:latin typeface="Times New Roman" pitchFamily="18" charset="0"/>
                <a:cs typeface="Times New Roman" pitchFamily="18" charset="0"/>
              </a:rPr>
              <a:t> </a:t>
            </a:r>
            <a:r>
              <a:rPr lang="en-US" sz="3733" kern="0" dirty="0" err="1">
                <a:solidFill>
                  <a:srgbClr val="F8F5F2"/>
                </a:solidFill>
                <a:latin typeface="Times New Roman" pitchFamily="18" charset="0"/>
                <a:cs typeface="Times New Roman" pitchFamily="18" charset="0"/>
              </a:rPr>
              <a:t>thuật</a:t>
            </a:r>
            <a:endParaRPr lang="en-US" sz="3733" kern="0" dirty="0">
              <a:solidFill>
                <a:srgbClr val="F8F5F2"/>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438C7D8-63FF-4964-801A-9695D487DEB0}"/>
              </a:ext>
            </a:extLst>
          </p:cNvPr>
          <p:cNvSpPr/>
          <p:nvPr/>
        </p:nvSpPr>
        <p:spPr>
          <a:xfrm rot="13210532">
            <a:off x="347578" y="4274770"/>
            <a:ext cx="1704807" cy="2033118"/>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grpSp>
        <p:nvGrpSpPr>
          <p:cNvPr id="8" name="Group 7">
            <a:extLst>
              <a:ext uri="{FF2B5EF4-FFF2-40B4-BE49-F238E27FC236}">
                <a16:creationId xmlns:a16="http://schemas.microsoft.com/office/drawing/2014/main" id="{5DC4A76A-8971-47BF-8AF6-7AFD9146D9CA}"/>
              </a:ext>
            </a:extLst>
          </p:cNvPr>
          <p:cNvGrpSpPr>
            <a:grpSpLocks/>
          </p:cNvGrpSpPr>
          <p:nvPr/>
        </p:nvGrpSpPr>
        <p:grpSpPr bwMode="auto">
          <a:xfrm>
            <a:off x="3229836" y="2686449"/>
            <a:ext cx="7239000" cy="1248833"/>
            <a:chOff x="624" y="1152"/>
            <a:chExt cx="4080" cy="720"/>
          </a:xfrm>
        </p:grpSpPr>
        <p:sp>
          <p:nvSpPr>
            <p:cNvPr id="9" name="Rectangle 8">
              <a:extLst>
                <a:ext uri="{FF2B5EF4-FFF2-40B4-BE49-F238E27FC236}">
                  <a16:creationId xmlns:a16="http://schemas.microsoft.com/office/drawing/2014/main" id="{FD55F4DC-8ED3-4312-A33B-0BE0744B0A12}"/>
                </a:ext>
              </a:extLst>
            </p:cNvPr>
            <p:cNvSpPr>
              <a:spLocks noChangeArrowheads="1"/>
            </p:cNvSpPr>
            <p:nvPr/>
          </p:nvSpPr>
          <p:spPr bwMode="gray">
            <a:xfrm rot="3419336">
              <a:off x="624" y="1200"/>
              <a:ext cx="672" cy="672"/>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81EA6F0-D1DE-4827-9B3C-741B1BBC3E01}"/>
                </a:ext>
              </a:extLst>
            </p:cNvPr>
            <p:cNvGrpSpPr>
              <a:grpSpLocks/>
            </p:cNvGrpSpPr>
            <p:nvPr/>
          </p:nvGrpSpPr>
          <p:grpSpPr bwMode="auto">
            <a:xfrm>
              <a:off x="1296" y="1296"/>
              <a:ext cx="624" cy="96"/>
              <a:chOff x="2003" y="3439"/>
              <a:chExt cx="468" cy="244"/>
            </a:xfrm>
          </p:grpSpPr>
          <p:sp>
            <p:nvSpPr>
              <p:cNvPr id="24" name="Oval 10">
                <a:extLst>
                  <a:ext uri="{FF2B5EF4-FFF2-40B4-BE49-F238E27FC236}">
                    <a16:creationId xmlns:a16="http://schemas.microsoft.com/office/drawing/2014/main" id="{4AEA7B4D-6564-4BD2-8791-59F8A5AF263E}"/>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5" name="Rectangle 11">
                <a:extLst>
                  <a:ext uri="{FF2B5EF4-FFF2-40B4-BE49-F238E27FC236}">
                    <a16:creationId xmlns:a16="http://schemas.microsoft.com/office/drawing/2014/main" id="{EB1C5041-5C11-47D7-9D39-E5C6ADB5FDA3}"/>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6" name="Oval 12">
                <a:extLst>
                  <a:ext uri="{FF2B5EF4-FFF2-40B4-BE49-F238E27FC236}">
                    <a16:creationId xmlns:a16="http://schemas.microsoft.com/office/drawing/2014/main" id="{EC36C73B-9F10-4412-AD70-4FFCF53C2186}"/>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7" name="Oval 13">
                <a:extLst>
                  <a:ext uri="{FF2B5EF4-FFF2-40B4-BE49-F238E27FC236}">
                    <a16:creationId xmlns:a16="http://schemas.microsoft.com/office/drawing/2014/main" id="{9DA7089B-DC74-46E7-8B25-BA4FC01C2E37}"/>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1" name="Rectangle 14">
              <a:extLst>
                <a:ext uri="{FF2B5EF4-FFF2-40B4-BE49-F238E27FC236}">
                  <a16:creationId xmlns:a16="http://schemas.microsoft.com/office/drawing/2014/main" id="{B6BC3BFD-1B92-45E5-9EE2-8668A5264D7C}"/>
                </a:ext>
              </a:extLst>
            </p:cNvPr>
            <p:cNvSpPr>
              <a:spLocks noChangeArrowheads="1"/>
            </p:cNvSpPr>
            <p:nvPr/>
          </p:nvSpPr>
          <p:spPr bwMode="gray">
            <a:xfrm rot="3419336">
              <a:off x="1776"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nvGrpSpPr>
            <p:cNvPr id="12" name="Group 15">
              <a:extLst>
                <a:ext uri="{FF2B5EF4-FFF2-40B4-BE49-F238E27FC236}">
                  <a16:creationId xmlns:a16="http://schemas.microsoft.com/office/drawing/2014/main" id="{A2D967EF-46FA-4FF8-8B08-523171231680}"/>
                </a:ext>
              </a:extLst>
            </p:cNvPr>
            <p:cNvGrpSpPr>
              <a:grpSpLocks/>
            </p:cNvGrpSpPr>
            <p:nvPr/>
          </p:nvGrpSpPr>
          <p:grpSpPr bwMode="auto">
            <a:xfrm>
              <a:off x="2448" y="1296"/>
              <a:ext cx="624" cy="96"/>
              <a:chOff x="2003" y="3439"/>
              <a:chExt cx="468" cy="244"/>
            </a:xfrm>
          </p:grpSpPr>
          <p:sp>
            <p:nvSpPr>
              <p:cNvPr id="20" name="Oval 16">
                <a:extLst>
                  <a:ext uri="{FF2B5EF4-FFF2-40B4-BE49-F238E27FC236}">
                    <a16:creationId xmlns:a16="http://schemas.microsoft.com/office/drawing/2014/main" id="{234BD966-0E5B-4230-AEC8-C816026B89E5}"/>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1" name="Rectangle 17">
                <a:extLst>
                  <a:ext uri="{FF2B5EF4-FFF2-40B4-BE49-F238E27FC236}">
                    <a16:creationId xmlns:a16="http://schemas.microsoft.com/office/drawing/2014/main" id="{06CC6175-7D44-4A98-92C8-89FC077B0ECA}"/>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2" name="Oval 18">
                <a:extLst>
                  <a:ext uri="{FF2B5EF4-FFF2-40B4-BE49-F238E27FC236}">
                    <a16:creationId xmlns:a16="http://schemas.microsoft.com/office/drawing/2014/main" id="{65E8C094-8D13-490E-A778-C123F375B133}"/>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3" name="Oval 19">
                <a:extLst>
                  <a:ext uri="{FF2B5EF4-FFF2-40B4-BE49-F238E27FC236}">
                    <a16:creationId xmlns:a16="http://schemas.microsoft.com/office/drawing/2014/main" id="{15CA2F79-A72A-4403-864D-75447CDC4F00}"/>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3" name="Rectangle 20">
              <a:extLst>
                <a:ext uri="{FF2B5EF4-FFF2-40B4-BE49-F238E27FC236}">
                  <a16:creationId xmlns:a16="http://schemas.microsoft.com/office/drawing/2014/main" id="{3EF061C8-4F9C-4691-B480-F795FC0E8E23}"/>
                </a:ext>
              </a:extLst>
            </p:cNvPr>
            <p:cNvSpPr>
              <a:spLocks noChangeArrowheads="1"/>
            </p:cNvSpPr>
            <p:nvPr/>
          </p:nvSpPr>
          <p:spPr bwMode="gray">
            <a:xfrm rot="3419336">
              <a:off x="2880" y="1154"/>
              <a:ext cx="671" cy="669"/>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4" name="Group 21">
              <a:extLst>
                <a:ext uri="{FF2B5EF4-FFF2-40B4-BE49-F238E27FC236}">
                  <a16:creationId xmlns:a16="http://schemas.microsoft.com/office/drawing/2014/main" id="{E156613C-85D3-4CAB-95D9-CB1C1547B9F0}"/>
                </a:ext>
              </a:extLst>
            </p:cNvPr>
            <p:cNvGrpSpPr>
              <a:grpSpLocks/>
            </p:cNvGrpSpPr>
            <p:nvPr/>
          </p:nvGrpSpPr>
          <p:grpSpPr bwMode="auto">
            <a:xfrm>
              <a:off x="3600" y="1296"/>
              <a:ext cx="816" cy="96"/>
              <a:chOff x="2003" y="3439"/>
              <a:chExt cx="468" cy="244"/>
            </a:xfrm>
          </p:grpSpPr>
          <p:sp>
            <p:nvSpPr>
              <p:cNvPr id="16" name="Oval 22">
                <a:extLst>
                  <a:ext uri="{FF2B5EF4-FFF2-40B4-BE49-F238E27FC236}">
                    <a16:creationId xmlns:a16="http://schemas.microsoft.com/office/drawing/2014/main" id="{049D6CAF-C5B8-477D-9938-945CF4343922}"/>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7" name="Rectangle 23">
                <a:extLst>
                  <a:ext uri="{FF2B5EF4-FFF2-40B4-BE49-F238E27FC236}">
                    <a16:creationId xmlns:a16="http://schemas.microsoft.com/office/drawing/2014/main" id="{5708C403-D6D5-46B4-BAA1-699B30919A3D}"/>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8" name="Oval 17">
                <a:extLst>
                  <a:ext uri="{FF2B5EF4-FFF2-40B4-BE49-F238E27FC236}">
                    <a16:creationId xmlns:a16="http://schemas.microsoft.com/office/drawing/2014/main" id="{604CE1BB-A010-4181-8998-E3B35354F61B}"/>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389D13F4-8E94-4BB5-A716-3350B9061936}"/>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5" name="Rectangle 26">
              <a:extLst>
                <a:ext uri="{FF2B5EF4-FFF2-40B4-BE49-F238E27FC236}">
                  <a16:creationId xmlns:a16="http://schemas.microsoft.com/office/drawing/2014/main" id="{172889D7-7C66-4A47-968F-9836149E35FE}"/>
                </a:ext>
              </a:extLst>
            </p:cNvPr>
            <p:cNvSpPr>
              <a:spLocks noChangeArrowheads="1"/>
            </p:cNvSpPr>
            <p:nvPr/>
          </p:nvSpPr>
          <p:spPr bwMode="gray">
            <a:xfrm rot="3419336">
              <a:off x="4032"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sp>
        <p:nvSpPr>
          <p:cNvPr id="28" name="Rectangle 27">
            <a:extLst>
              <a:ext uri="{FF2B5EF4-FFF2-40B4-BE49-F238E27FC236}">
                <a16:creationId xmlns:a16="http://schemas.microsoft.com/office/drawing/2014/main" id="{569F8DF0-9570-4502-ADCA-FF211281BFD2}"/>
              </a:ext>
            </a:extLst>
          </p:cNvPr>
          <p:cNvSpPr>
            <a:spLocks noChangeArrowheads="1"/>
          </p:cNvSpPr>
          <p:nvPr/>
        </p:nvSpPr>
        <p:spPr bwMode="gray">
          <a:xfrm>
            <a:off x="3690335" y="2988478"/>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1</a:t>
            </a:r>
          </a:p>
        </p:txBody>
      </p:sp>
      <p:sp>
        <p:nvSpPr>
          <p:cNvPr id="29" name="Rectangle 27">
            <a:extLst>
              <a:ext uri="{FF2B5EF4-FFF2-40B4-BE49-F238E27FC236}">
                <a16:creationId xmlns:a16="http://schemas.microsoft.com/office/drawing/2014/main" id="{569F8DF0-9570-4502-ADCA-FF211281BFD2}"/>
              </a:ext>
            </a:extLst>
          </p:cNvPr>
          <p:cNvSpPr>
            <a:spLocks noChangeArrowheads="1"/>
          </p:cNvSpPr>
          <p:nvPr/>
        </p:nvSpPr>
        <p:spPr bwMode="gray">
          <a:xfrm>
            <a:off x="5774018"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2</a:t>
            </a:r>
          </a:p>
        </p:txBody>
      </p:sp>
      <p:sp>
        <p:nvSpPr>
          <p:cNvPr id="30" name="Rectangle 27">
            <a:extLst>
              <a:ext uri="{FF2B5EF4-FFF2-40B4-BE49-F238E27FC236}">
                <a16:creationId xmlns:a16="http://schemas.microsoft.com/office/drawing/2014/main" id="{569F8DF0-9570-4502-ADCA-FF211281BFD2}"/>
              </a:ext>
            </a:extLst>
          </p:cNvPr>
          <p:cNvSpPr>
            <a:spLocks noChangeArrowheads="1"/>
          </p:cNvSpPr>
          <p:nvPr/>
        </p:nvSpPr>
        <p:spPr bwMode="gray">
          <a:xfrm>
            <a:off x="7614060" y="2876414"/>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3</a:t>
            </a:r>
          </a:p>
        </p:txBody>
      </p:sp>
      <p:sp>
        <p:nvSpPr>
          <p:cNvPr id="31" name="Rectangle 27">
            <a:extLst>
              <a:ext uri="{FF2B5EF4-FFF2-40B4-BE49-F238E27FC236}">
                <a16:creationId xmlns:a16="http://schemas.microsoft.com/office/drawing/2014/main" id="{569F8DF0-9570-4502-ADCA-FF211281BFD2}"/>
              </a:ext>
            </a:extLst>
          </p:cNvPr>
          <p:cNvSpPr>
            <a:spLocks noChangeArrowheads="1"/>
          </p:cNvSpPr>
          <p:nvPr/>
        </p:nvSpPr>
        <p:spPr bwMode="gray">
          <a:xfrm>
            <a:off x="9790243"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4</a:t>
            </a:r>
          </a:p>
        </p:txBody>
      </p:sp>
      <p:sp>
        <p:nvSpPr>
          <p:cNvPr id="32" name="AutoShape 6">
            <a:extLst>
              <a:ext uri="{FF2B5EF4-FFF2-40B4-BE49-F238E27FC236}">
                <a16:creationId xmlns:a16="http://schemas.microsoft.com/office/drawing/2014/main" id="{70AD9F97-7806-4F9A-AF3D-1FF769087E9A}"/>
              </a:ext>
            </a:extLst>
          </p:cNvPr>
          <p:cNvSpPr>
            <a:spLocks noChangeArrowheads="1"/>
          </p:cNvSpPr>
          <p:nvPr/>
        </p:nvSpPr>
        <p:spPr bwMode="auto">
          <a:xfrm>
            <a:off x="2639556" y="4081419"/>
            <a:ext cx="1764889" cy="2688717"/>
          </a:xfrm>
          <a:prstGeom prst="roundRect">
            <a:avLst>
              <a:gd name="adj" fmla="val 9968"/>
            </a:avLst>
          </a:prstGeom>
          <a:ln>
            <a:headEnd/>
            <a:tailEnd/>
          </a:ln>
        </p:spPr>
        <p:style>
          <a:lnRef idx="0">
            <a:schemeClr val="accent2"/>
          </a:lnRef>
          <a:fillRef idx="3">
            <a:schemeClr val="accent2"/>
          </a:fillRef>
          <a:effectRef idx="3">
            <a:schemeClr val="accent2"/>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3" name="AutoShape 6">
            <a:extLst>
              <a:ext uri="{FF2B5EF4-FFF2-40B4-BE49-F238E27FC236}">
                <a16:creationId xmlns:a16="http://schemas.microsoft.com/office/drawing/2014/main" id="{70AD9F97-7806-4F9A-AF3D-1FF769087E9A}"/>
              </a:ext>
            </a:extLst>
          </p:cNvPr>
          <p:cNvSpPr>
            <a:spLocks noChangeArrowheads="1"/>
          </p:cNvSpPr>
          <p:nvPr/>
        </p:nvSpPr>
        <p:spPr bwMode="auto">
          <a:xfrm>
            <a:off x="7100068" y="4181149"/>
            <a:ext cx="1833613" cy="2676852"/>
          </a:xfrm>
          <a:prstGeom prst="roundRect">
            <a:avLst>
              <a:gd name="adj" fmla="val 9968"/>
            </a:avLst>
          </a:prstGeom>
          <a:ln>
            <a:headEnd/>
            <a:tailEnd/>
          </a:ln>
        </p:spPr>
        <p:style>
          <a:lnRef idx="0">
            <a:schemeClr val="accent6"/>
          </a:lnRef>
          <a:fillRef idx="3">
            <a:schemeClr val="accent6"/>
          </a:fillRef>
          <a:effectRef idx="3">
            <a:schemeClr val="accent6"/>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4" name="AutoShape 6">
            <a:extLst>
              <a:ext uri="{FF2B5EF4-FFF2-40B4-BE49-F238E27FC236}">
                <a16:creationId xmlns:a16="http://schemas.microsoft.com/office/drawing/2014/main" id="{70AD9F97-7806-4F9A-AF3D-1FF769087E9A}"/>
              </a:ext>
            </a:extLst>
          </p:cNvPr>
          <p:cNvSpPr>
            <a:spLocks noChangeArrowheads="1"/>
          </p:cNvSpPr>
          <p:nvPr/>
        </p:nvSpPr>
        <p:spPr bwMode="auto">
          <a:xfrm>
            <a:off x="4951175" y="4181149"/>
            <a:ext cx="1764889" cy="2688717"/>
          </a:xfrm>
          <a:prstGeom prst="roundRect">
            <a:avLst>
              <a:gd name="adj" fmla="val 9968"/>
            </a:avLst>
          </a:prstGeom>
          <a:ln>
            <a:headEnd/>
            <a:tailEnd/>
          </a:ln>
        </p:spPr>
        <p:style>
          <a:lnRef idx="0">
            <a:schemeClr val="accent1"/>
          </a:lnRef>
          <a:fillRef idx="3">
            <a:schemeClr val="accent1"/>
          </a:fillRef>
          <a:effectRef idx="3">
            <a:schemeClr val="accent1"/>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5" name="AutoShape 6">
            <a:extLst>
              <a:ext uri="{FF2B5EF4-FFF2-40B4-BE49-F238E27FC236}">
                <a16:creationId xmlns:a16="http://schemas.microsoft.com/office/drawing/2014/main" id="{70AD9F97-7806-4F9A-AF3D-1FF769087E9A}"/>
              </a:ext>
            </a:extLst>
          </p:cNvPr>
          <p:cNvSpPr>
            <a:spLocks noChangeArrowheads="1"/>
          </p:cNvSpPr>
          <p:nvPr/>
        </p:nvSpPr>
        <p:spPr bwMode="auto">
          <a:xfrm>
            <a:off x="9285306" y="4181149"/>
            <a:ext cx="1764889" cy="2609966"/>
          </a:xfrm>
          <a:prstGeom prst="roundRect">
            <a:avLst>
              <a:gd name="adj" fmla="val 9968"/>
            </a:avLst>
          </a:prstGeom>
          <a:ln>
            <a:headEnd/>
            <a:tailEnd/>
          </a:ln>
        </p:spPr>
        <p:style>
          <a:lnRef idx="0">
            <a:schemeClr val="accent3"/>
          </a:lnRef>
          <a:fillRef idx="3">
            <a:schemeClr val="accent3"/>
          </a:fillRef>
          <a:effectRef idx="3">
            <a:schemeClr val="accent3"/>
          </a:effectRef>
          <a:fontRef idx="minor">
            <a:schemeClr val="lt1"/>
          </a:fontRef>
        </p:style>
        <p:txBody>
          <a:bodyPr wrap="none" lIns="121517" tIns="60759" rIns="121517" bIns="60759" anchor="ctr"/>
          <a:lstStyle/>
          <a:p>
            <a:pPr defTabSz="1214640" fontAlgn="base">
              <a:spcBef>
                <a:spcPct val="0"/>
              </a:spcBef>
              <a:spcAft>
                <a:spcPct val="0"/>
              </a:spcAft>
              <a:defRPr/>
            </a:pPr>
            <a:endParaRPr lang="en-US" altLang="ar-BH" sz="2400" b="1" kern="0" dirty="0" smtClean="0">
              <a:solidFill>
                <a:srgbClr val="4C4861"/>
              </a:solidFill>
              <a:latin typeface="Times New Roman" pitchFamily="18" charset="0"/>
              <a:cs typeface="Times New Roman" pitchFamily="18" charset="0"/>
            </a:endParaRPr>
          </a:p>
        </p:txBody>
      </p:sp>
      <p:sp>
        <p:nvSpPr>
          <p:cNvPr id="36" name="矩形 1"/>
          <p:cNvSpPr>
            <a:spLocks noChangeArrowheads="1"/>
          </p:cNvSpPr>
          <p:nvPr/>
        </p:nvSpPr>
        <p:spPr bwMode="auto">
          <a:xfrm>
            <a:off x="2742371" y="4427849"/>
            <a:ext cx="15922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Cốt</a:t>
            </a:r>
            <a:r>
              <a:rPr kumimoji="0" lang="en-US" altLang="zh-CN" sz="2800" b="0" i="0" u="none" strike="noStrike" kern="1200" cap="none" spc="0" normalizeH="0" noProof="0" dirty="0" smtClean="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 truyện đơn giản, ngắn gọn</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endParaRPr>
          </a:p>
        </p:txBody>
      </p:sp>
      <p:sp>
        <p:nvSpPr>
          <p:cNvPr id="37" name="矩形 1"/>
          <p:cNvSpPr>
            <a:spLocks noChangeArrowheads="1"/>
          </p:cNvSpPr>
          <p:nvPr/>
        </p:nvSpPr>
        <p:spPr bwMode="auto">
          <a:xfrm>
            <a:off x="7204333" y="4660308"/>
            <a:ext cx="17460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 Nhân vật chân thực, sinh động</a:t>
            </a:r>
            <a:endPar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8" name="矩形 1"/>
          <p:cNvSpPr>
            <a:spLocks noChangeArrowheads="1"/>
          </p:cNvSpPr>
          <p:nvPr/>
        </p:nvSpPr>
        <p:spPr bwMode="auto">
          <a:xfrm>
            <a:off x="9324080" y="4643292"/>
            <a:ext cx="1766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Ngôn ngữ giản dị, gần gũi</a:t>
            </a:r>
            <a:endPar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 name="TextBox 1"/>
          <p:cNvSpPr txBox="1"/>
          <p:nvPr/>
        </p:nvSpPr>
        <p:spPr>
          <a:xfrm>
            <a:off x="4921392" y="4402758"/>
            <a:ext cx="1742303" cy="2523768"/>
          </a:xfrm>
          <a:prstGeom prst="rect">
            <a:avLst/>
          </a:prstGeom>
          <a:noFill/>
        </p:spPr>
        <p:txBody>
          <a:bodyPr wrap="square" rtlCol="0">
            <a:spAutoFit/>
          </a:bodyPr>
          <a:lstStyle/>
          <a:p>
            <a:pPr algn="ctr" defTabSz="1214640" fontAlgn="base">
              <a:spcBef>
                <a:spcPct val="0"/>
              </a:spcBef>
              <a:spcAft>
                <a:spcPct val="0"/>
              </a:spcAft>
              <a:defRPr/>
            </a:pPr>
            <a:r>
              <a:rPr lang="en-US" altLang="ar-BH" sz="2800" kern="0" dirty="0">
                <a:latin typeface="Times New Roman" pitchFamily="18" charset="0"/>
                <a:cs typeface="Times New Roman" pitchFamily="18" charset="0"/>
              </a:rPr>
              <a:t>Tình tiết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hấp dẫn,</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biến hóa,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kịch</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tính</a:t>
            </a:r>
          </a:p>
          <a:p>
            <a:endParaRPr lang="en-US" dirty="0"/>
          </a:p>
        </p:txBody>
      </p:sp>
    </p:spTree>
    <p:extLst>
      <p:ext uri="{BB962C8B-B14F-4D97-AF65-F5344CB8AC3E}">
        <p14:creationId xmlns:p14="http://schemas.microsoft.com/office/powerpoint/2010/main" val="11318466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8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6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6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8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circle(in)">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ircle(in)">
                                      <p:cBhvr>
                                        <p:cTn id="7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33" grpId="0" animBg="1"/>
      <p:bldP spid="34" grpId="0" animBg="1"/>
      <p:bldP spid="35" grpId="0" animBg="1"/>
      <p:bldP spid="36" grpId="0"/>
      <p:bldP spid="37" grpId="0"/>
      <p:bldP spid="3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5" y="820675"/>
            <a:ext cx="8235108"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235158" y="1193055"/>
            <a:ext cx="6602993" cy="2092452"/>
          </a:xfrm>
          <a:prstGeom prst="rect">
            <a:avLst/>
          </a:prstGeom>
          <a:noFill/>
        </p:spPr>
        <p:txBody>
          <a:bodyPr wrap="square" lIns="121496" tIns="60748" rIns="121496" bIns="60748" rtlCol="0">
            <a:spAutoFit/>
          </a:bodyPr>
          <a:lstStyle/>
          <a:p>
            <a:pPr defTabSz="910773"/>
            <a:r>
              <a:rPr lang="en-US" altLang="zh-CN" sz="6400" dirty="0" smtClean="0">
                <a:solidFill>
                  <a:prstClr val="white"/>
                </a:solidFill>
                <a:latin typeface="Times New Roman" pitchFamily="18" charset="0"/>
                <a:cs typeface="Times New Roman" pitchFamily="18" charset="0"/>
                <a:sym typeface="+mn-lt"/>
              </a:rPr>
              <a:t>HOẠT ĐỘNG 3:</a:t>
            </a:r>
          </a:p>
          <a:p>
            <a:pPr defTabSz="910773"/>
            <a:r>
              <a:rPr lang="en-US" altLang="zh-CN" sz="6400" dirty="0" smtClean="0">
                <a:solidFill>
                  <a:prstClr val="white"/>
                </a:solidFill>
                <a:latin typeface="Times New Roman" pitchFamily="18" charset="0"/>
                <a:cs typeface="Times New Roman" pitchFamily="18" charset="0"/>
                <a:sym typeface="+mn-lt"/>
              </a:rPr>
              <a:t>LUYỆN </a:t>
            </a:r>
            <a:r>
              <a:rPr lang="en-US" altLang="zh-CN" sz="6400" dirty="0">
                <a:solidFill>
                  <a:prstClr val="white"/>
                </a:solidFill>
                <a:latin typeface="Times New Roman" pitchFamily="18" charset="0"/>
                <a:cs typeface="Times New Roman" pitchFamily="18" charset="0"/>
                <a:sym typeface="+mn-lt"/>
              </a:rPr>
              <a:t>TẬP</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8803355" y="45502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742108" y="3915000"/>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571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1803490" y="1077514"/>
            <a:ext cx="8496300" cy="4154984"/>
          </a:xfrm>
          <a:prstGeom prst="rect">
            <a:avLst/>
          </a:prstGeom>
          <a:noFill/>
        </p:spPr>
        <p:txBody>
          <a:bodyPr wrap="square" rtlCol="0">
            <a:spAutoFit/>
          </a:bodyPr>
          <a:lstStyle/>
          <a:p>
            <a:r>
              <a:rPr lang="en-US" sz="4400" dirty="0" err="1" smtClean="0">
                <a:solidFill>
                  <a:schemeClr val="bg1"/>
                </a:solidFill>
              </a:rPr>
              <a:t>Em</a:t>
            </a:r>
            <a:r>
              <a:rPr lang="en-US" sz="4400" dirty="0" smtClean="0">
                <a:solidFill>
                  <a:schemeClr val="bg1"/>
                </a:solidFill>
              </a:rPr>
              <a:t> </a:t>
            </a:r>
            <a:r>
              <a:rPr lang="en-US" sz="4400" dirty="0" err="1" smtClean="0">
                <a:solidFill>
                  <a:schemeClr val="bg1"/>
                </a:solidFill>
              </a:rPr>
              <a:t>hãy</a:t>
            </a:r>
            <a:r>
              <a:rPr lang="en-US" sz="4400" dirty="0" smtClean="0">
                <a:solidFill>
                  <a:schemeClr val="bg1"/>
                </a:solidFill>
              </a:rPr>
              <a:t> </a:t>
            </a:r>
            <a:r>
              <a:rPr lang="en-US" sz="4400" dirty="0">
                <a:solidFill>
                  <a:schemeClr val="bg1"/>
                </a:solidFill>
              </a:rPr>
              <a:t>lập bảng so sánh văn bản Chiều </a:t>
            </a:r>
            <a:r>
              <a:rPr lang="en-US" sz="4400" dirty="0" smtClean="0">
                <a:solidFill>
                  <a:schemeClr val="bg1"/>
                </a:solidFill>
              </a:rPr>
              <a:t>sương và Muối </a:t>
            </a:r>
            <a:r>
              <a:rPr lang="en-US" sz="4400" dirty="0" err="1">
                <a:solidFill>
                  <a:schemeClr val="bg1"/>
                </a:solidFill>
              </a:rPr>
              <a:t>của</a:t>
            </a:r>
            <a:r>
              <a:rPr lang="en-US" sz="4400" dirty="0">
                <a:solidFill>
                  <a:schemeClr val="bg1"/>
                </a:solidFill>
              </a:rPr>
              <a:t> </a:t>
            </a:r>
            <a:r>
              <a:rPr lang="en-US" sz="4400" dirty="0" err="1" smtClean="0">
                <a:solidFill>
                  <a:schemeClr val="bg1"/>
                </a:solidFill>
              </a:rPr>
              <a:t>rừng</a:t>
            </a:r>
            <a:r>
              <a:rPr lang="en-US" sz="4400" dirty="0" smtClean="0">
                <a:solidFill>
                  <a:schemeClr val="bg1"/>
                </a:solidFill>
              </a:rPr>
              <a:t> </a:t>
            </a:r>
            <a:r>
              <a:rPr lang="en-US" sz="4400" dirty="0" err="1" smtClean="0">
                <a:solidFill>
                  <a:schemeClr val="bg1"/>
                </a:solidFill>
              </a:rPr>
              <a:t>về</a:t>
            </a:r>
            <a:r>
              <a:rPr lang="en-US" sz="4400" dirty="0" smtClean="0">
                <a:solidFill>
                  <a:schemeClr val="bg1"/>
                </a:solidFill>
              </a:rPr>
              <a:t> </a:t>
            </a:r>
            <a:r>
              <a:rPr lang="en-US" sz="4400" dirty="0" err="1" smtClean="0">
                <a:solidFill>
                  <a:schemeClr val="bg1"/>
                </a:solidFill>
              </a:rPr>
              <a:t>các</a:t>
            </a:r>
            <a:r>
              <a:rPr lang="en-US" sz="4400" dirty="0" smtClean="0">
                <a:solidFill>
                  <a:schemeClr val="bg1"/>
                </a:solidFill>
              </a:rPr>
              <a:t> </a:t>
            </a:r>
            <a:r>
              <a:rPr lang="en-US" sz="4400" dirty="0" err="1" smtClean="0">
                <a:solidFill>
                  <a:schemeClr val="bg1"/>
                </a:solidFill>
              </a:rPr>
              <a:t>phương</a:t>
            </a:r>
            <a:r>
              <a:rPr lang="en-US" sz="4400" dirty="0" smtClean="0">
                <a:solidFill>
                  <a:schemeClr val="bg1"/>
                </a:solidFill>
              </a:rPr>
              <a:t> </a:t>
            </a:r>
            <a:r>
              <a:rPr lang="en-US" sz="4400" dirty="0" err="1" smtClean="0">
                <a:solidFill>
                  <a:schemeClr val="bg1"/>
                </a:solidFill>
              </a:rPr>
              <a:t>diện</a:t>
            </a:r>
            <a:r>
              <a:rPr lang="en-US" sz="4400" dirty="0" smtClean="0">
                <a:solidFill>
                  <a:schemeClr val="bg1"/>
                </a:solidFill>
              </a:rPr>
              <a:t>: </a:t>
            </a:r>
          </a:p>
          <a:p>
            <a:r>
              <a:rPr lang="en-US" sz="4400" dirty="0" smtClean="0">
                <a:solidFill>
                  <a:schemeClr val="bg1"/>
                </a:solidFill>
              </a:rPr>
              <a:t>- </a:t>
            </a:r>
            <a:r>
              <a:rPr lang="en-US" sz="4400" dirty="0" err="1" smtClean="0">
                <a:solidFill>
                  <a:schemeClr val="bg1"/>
                </a:solidFill>
              </a:rPr>
              <a:t>Đối</a:t>
            </a:r>
            <a:r>
              <a:rPr lang="en-US" sz="4400" dirty="0" smtClean="0">
                <a:solidFill>
                  <a:schemeClr val="bg1"/>
                </a:solidFill>
              </a:rPr>
              <a:t> </a:t>
            </a:r>
            <a:r>
              <a:rPr lang="en-US" sz="4400" dirty="0" err="1" smtClean="0">
                <a:solidFill>
                  <a:schemeClr val="bg1"/>
                </a:solidFill>
              </a:rPr>
              <a:t>tượng</a:t>
            </a:r>
            <a:r>
              <a:rPr lang="en-US" sz="4400" dirty="0" smtClean="0">
                <a:solidFill>
                  <a:schemeClr val="bg1"/>
                </a:solidFill>
              </a:rPr>
              <a:t> </a:t>
            </a:r>
            <a:r>
              <a:rPr lang="en-US" sz="4400" dirty="0" err="1" smtClean="0">
                <a:solidFill>
                  <a:schemeClr val="bg1"/>
                </a:solidFill>
              </a:rPr>
              <a:t>tự</a:t>
            </a:r>
            <a:r>
              <a:rPr lang="en-US" sz="4400" dirty="0" smtClean="0">
                <a:solidFill>
                  <a:schemeClr val="bg1"/>
                </a:solidFill>
              </a:rPr>
              <a:t> </a:t>
            </a:r>
            <a:r>
              <a:rPr lang="en-US" sz="4400" dirty="0" err="1" smtClean="0">
                <a:solidFill>
                  <a:schemeClr val="bg1"/>
                </a:solidFill>
              </a:rPr>
              <a:t>nhiên</a:t>
            </a:r>
            <a:endParaRPr lang="en-US" sz="4400" dirty="0" smtClean="0">
              <a:solidFill>
                <a:schemeClr val="bg1"/>
              </a:solidFill>
            </a:endParaRPr>
          </a:p>
          <a:p>
            <a:r>
              <a:rPr lang="en-US" sz="4400" dirty="0" smtClean="0">
                <a:solidFill>
                  <a:schemeClr val="bg1"/>
                </a:solidFill>
              </a:rPr>
              <a:t>- </a:t>
            </a:r>
            <a:r>
              <a:rPr lang="en-US" sz="4400" dirty="0" err="1" smtClean="0">
                <a:solidFill>
                  <a:schemeClr val="bg1"/>
                </a:solidFill>
              </a:rPr>
              <a:t>Tác</a:t>
            </a:r>
            <a:r>
              <a:rPr lang="en-US" sz="4400" dirty="0" smtClean="0">
                <a:solidFill>
                  <a:schemeClr val="bg1"/>
                </a:solidFill>
              </a:rPr>
              <a:t> </a:t>
            </a:r>
            <a:r>
              <a:rPr lang="en-US" sz="4400" dirty="0" err="1" smtClean="0">
                <a:solidFill>
                  <a:schemeClr val="bg1"/>
                </a:solidFill>
              </a:rPr>
              <a:t>động</a:t>
            </a:r>
            <a:r>
              <a:rPr lang="en-US" sz="4400" dirty="0" smtClean="0">
                <a:solidFill>
                  <a:schemeClr val="bg1"/>
                </a:solidFill>
              </a:rPr>
              <a:t> </a:t>
            </a:r>
            <a:r>
              <a:rPr lang="en-US" sz="4400" dirty="0" err="1" smtClean="0">
                <a:solidFill>
                  <a:schemeClr val="bg1"/>
                </a:solidFill>
              </a:rPr>
              <a:t>với</a:t>
            </a:r>
            <a:r>
              <a:rPr lang="en-US" sz="4400" dirty="0" smtClean="0">
                <a:solidFill>
                  <a:schemeClr val="bg1"/>
                </a:solidFill>
              </a:rPr>
              <a:t> </a:t>
            </a:r>
            <a:r>
              <a:rPr lang="en-US" sz="4400" dirty="0" err="1" smtClean="0">
                <a:solidFill>
                  <a:schemeClr val="bg1"/>
                </a:solidFill>
              </a:rPr>
              <a:t>tự</a:t>
            </a:r>
            <a:r>
              <a:rPr lang="en-US" sz="4400" dirty="0" smtClean="0">
                <a:solidFill>
                  <a:schemeClr val="bg1"/>
                </a:solidFill>
              </a:rPr>
              <a:t> </a:t>
            </a:r>
            <a:r>
              <a:rPr lang="en-US" sz="4400" dirty="0" err="1" smtClean="0">
                <a:solidFill>
                  <a:schemeClr val="bg1"/>
                </a:solidFill>
              </a:rPr>
              <a:t>nhiên</a:t>
            </a:r>
            <a:endParaRPr lang="en-US" sz="4400" dirty="0" smtClean="0">
              <a:solidFill>
                <a:schemeClr val="bg1"/>
              </a:solidFill>
            </a:endParaRPr>
          </a:p>
          <a:p>
            <a:r>
              <a:rPr lang="en-US" sz="4400" dirty="0" smtClean="0">
                <a:solidFill>
                  <a:schemeClr val="bg1"/>
                </a:solidFill>
              </a:rPr>
              <a:t>- </a:t>
            </a:r>
            <a:r>
              <a:rPr lang="en-US" sz="4400" dirty="0" err="1" smtClean="0">
                <a:solidFill>
                  <a:schemeClr val="bg1"/>
                </a:solidFill>
              </a:rPr>
              <a:t>Thái</a:t>
            </a:r>
            <a:r>
              <a:rPr lang="en-US" sz="4400" dirty="0" smtClean="0">
                <a:solidFill>
                  <a:schemeClr val="bg1"/>
                </a:solidFill>
              </a:rPr>
              <a:t> </a:t>
            </a:r>
            <a:r>
              <a:rPr lang="en-US" sz="4400" dirty="0" err="1" smtClean="0">
                <a:solidFill>
                  <a:schemeClr val="bg1"/>
                </a:solidFill>
              </a:rPr>
              <a:t>độ</a:t>
            </a:r>
            <a:r>
              <a:rPr lang="en-US" sz="4400" dirty="0" smtClean="0">
                <a:solidFill>
                  <a:schemeClr val="bg1"/>
                </a:solidFill>
              </a:rPr>
              <a:t> </a:t>
            </a:r>
            <a:r>
              <a:rPr lang="en-US" sz="4400" dirty="0" err="1" smtClean="0">
                <a:solidFill>
                  <a:schemeClr val="bg1"/>
                </a:solidFill>
              </a:rPr>
              <a:t>của</a:t>
            </a:r>
            <a:r>
              <a:rPr lang="en-US" sz="4400" dirty="0" smtClean="0">
                <a:solidFill>
                  <a:schemeClr val="bg1"/>
                </a:solidFill>
              </a:rPr>
              <a:t> con </a:t>
            </a:r>
            <a:r>
              <a:rPr lang="en-US" sz="4400" dirty="0" err="1" smtClean="0">
                <a:solidFill>
                  <a:schemeClr val="bg1"/>
                </a:solidFill>
              </a:rPr>
              <a:t>người</a:t>
            </a:r>
            <a:endParaRPr lang="en-US" sz="4400" dirty="0">
              <a:solidFill>
                <a:schemeClr val="bg1"/>
              </a:solidFill>
            </a:endParaRPr>
          </a:p>
        </p:txBody>
      </p:sp>
    </p:spTree>
    <p:extLst>
      <p:ext uri="{BB962C8B-B14F-4D97-AF65-F5344CB8AC3E}">
        <p14:creationId xmlns:p14="http://schemas.microsoft.com/office/powerpoint/2010/main" val="17674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427" y="601600"/>
            <a:ext cx="7998992"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6603" y="3657885"/>
            <a:ext cx="1756661" cy="2780839"/>
          </a:xfrm>
          <a:prstGeom prst="rect">
            <a:avLst/>
          </a:prstGeom>
        </p:spPr>
      </p:pic>
      <p:sp>
        <p:nvSpPr>
          <p:cNvPr id="4" name="文本框 3"/>
          <p:cNvSpPr txBox="1"/>
          <p:nvPr/>
        </p:nvSpPr>
        <p:spPr>
          <a:xfrm>
            <a:off x="1308349" y="1083517"/>
            <a:ext cx="6602993" cy="2092452"/>
          </a:xfrm>
          <a:prstGeom prst="rect">
            <a:avLst/>
          </a:prstGeom>
          <a:noFill/>
        </p:spPr>
        <p:txBody>
          <a:bodyPr wrap="square" lIns="121496" tIns="60748" rIns="121496" bIns="60748" rtlCol="0">
            <a:spAutoFit/>
          </a:bodyPr>
          <a:lstStyle/>
          <a:p>
            <a:pPr defTabSz="910773"/>
            <a:r>
              <a:rPr lang="en-US" altLang="zh-CN" sz="6400" dirty="0" smtClean="0">
                <a:solidFill>
                  <a:prstClr val="white"/>
                </a:solidFill>
                <a:latin typeface="Times New Roman" pitchFamily="18" charset="0"/>
                <a:cs typeface="Times New Roman" pitchFamily="18" charset="0"/>
                <a:sym typeface="+mn-lt"/>
              </a:rPr>
              <a:t>HOẠT ĐỘNG 4:</a:t>
            </a:r>
          </a:p>
          <a:p>
            <a:pPr defTabSz="910773"/>
            <a:r>
              <a:rPr lang="en-US" altLang="zh-CN" sz="6400" dirty="0" smtClean="0">
                <a:solidFill>
                  <a:prstClr val="white"/>
                </a:solidFill>
                <a:latin typeface="Times New Roman" pitchFamily="18" charset="0"/>
                <a:cs typeface="Times New Roman" pitchFamily="18" charset="0"/>
                <a:sym typeface="+mn-lt"/>
              </a:rPr>
              <a:t>VẬN </a:t>
            </a:r>
            <a:r>
              <a:rPr lang="en-US" altLang="zh-CN" sz="6400" dirty="0" smtClean="0">
                <a:solidFill>
                  <a:prstClr val="white"/>
                </a:solidFill>
                <a:latin typeface="Times New Roman" pitchFamily="18" charset="0"/>
                <a:cs typeface="Times New Roman" pitchFamily="18" charset="0"/>
                <a:sym typeface="+mn-lt"/>
              </a:rPr>
              <a:t>DỤNG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8786985" y="455028"/>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725739" y="3915000"/>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2975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181225" y="0"/>
            <a:ext cx="5991225" cy="3814354"/>
          </a:xfrm>
          <a:prstGeom prst="cloudCallout">
            <a:avLst>
              <a:gd name="adj1" fmla="val 66758"/>
              <a:gd name="adj2" fmla="val -2336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800" dirty="0" err="1" smtClean="0"/>
              <a:t>Em</a:t>
            </a:r>
            <a:r>
              <a:rPr lang="en-US" sz="2800" dirty="0" smtClean="0"/>
              <a:t> </a:t>
            </a:r>
            <a:r>
              <a:rPr lang="en-US" sz="2800" dirty="0" err="1" smtClean="0"/>
              <a:t>hãy</a:t>
            </a:r>
            <a:r>
              <a:rPr lang="en-US" sz="2800" dirty="0" smtClean="0"/>
              <a:t> </a:t>
            </a:r>
            <a:r>
              <a:rPr lang="en-US" sz="2800" dirty="0" smtClean="0"/>
              <a:t>viết </a:t>
            </a:r>
            <a:r>
              <a:rPr lang="en-US" sz="2800" dirty="0"/>
              <a:t>đoạn văn </a:t>
            </a:r>
            <a:endParaRPr lang="en-US" sz="2800" dirty="0" smtClean="0"/>
          </a:p>
          <a:p>
            <a:r>
              <a:rPr lang="en-US" sz="2800" dirty="0" smtClean="0"/>
              <a:t>(</a:t>
            </a:r>
            <a:r>
              <a:rPr lang="en-US" sz="2800" dirty="0"/>
              <a:t>từ </a:t>
            </a:r>
            <a:r>
              <a:rPr lang="en-US" sz="2800" dirty="0" smtClean="0"/>
              <a:t>7 </a:t>
            </a:r>
            <a:r>
              <a:rPr lang="en-US" sz="2800" dirty="0"/>
              <a:t>– 10 dòng) nêu suy nghĩ về mối quan hệ giữa con người và thiên nhiên.</a:t>
            </a:r>
          </a:p>
        </p:txBody>
      </p:sp>
    </p:spTree>
    <p:extLst>
      <p:ext uri="{BB962C8B-B14F-4D97-AF65-F5344CB8AC3E}">
        <p14:creationId xmlns:p14="http://schemas.microsoft.com/office/powerpoint/2010/main" val="32279986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16944" y="5244031"/>
            <a:ext cx="4127653" cy="4094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algn="ctr" defTabSz="910773"/>
            <a:endParaRPr lang="zh-CN" altLang="en-US" sz="1867">
              <a:solidFill>
                <a:prstClr val="white"/>
              </a:solidFill>
              <a:latin typeface="DFPOP1-W9"/>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4" y="2160226"/>
            <a:ext cx="3693540" cy="3288535"/>
          </a:xfrm>
          <a:prstGeom prst="rect">
            <a:avLst/>
          </a:prstGeom>
        </p:spPr>
      </p:pic>
      <p:sp>
        <p:nvSpPr>
          <p:cNvPr id="4" name="文本框 3"/>
          <p:cNvSpPr txBox="1"/>
          <p:nvPr/>
        </p:nvSpPr>
        <p:spPr>
          <a:xfrm>
            <a:off x="1076138" y="3414243"/>
            <a:ext cx="2690949" cy="984457"/>
          </a:xfrm>
          <a:prstGeom prst="rect">
            <a:avLst/>
          </a:prstGeom>
          <a:noFill/>
        </p:spPr>
        <p:txBody>
          <a:bodyPr wrap="square" lIns="121496" tIns="60748" rIns="121496" bIns="60748" rtlCol="0">
            <a:spAutoFit/>
          </a:bodyPr>
          <a:lstStyle/>
          <a:p>
            <a:pPr algn="ctr" defTabSz="910773"/>
            <a:r>
              <a:rPr lang="en-US" altLang="zh-CN" sz="2800" dirty="0">
                <a:latin typeface="Times New Roman" pitchFamily="18" charset="0"/>
                <a:cs typeface="Times New Roman" pitchFamily="18" charset="0"/>
                <a:sym typeface="+mn-lt"/>
              </a:rPr>
              <a:t>HƯỚNG </a:t>
            </a:r>
            <a:r>
              <a:rPr lang="en-US" altLang="zh-CN" sz="2800" dirty="0" smtClean="0">
                <a:latin typeface="Times New Roman" pitchFamily="18" charset="0"/>
                <a:cs typeface="Times New Roman" pitchFamily="18" charset="0"/>
                <a:sym typeface="+mn-lt"/>
              </a:rPr>
              <a:t>DẪN VỀ NHÀ</a:t>
            </a:r>
            <a:endParaRPr lang="zh-CN" altLang="en-US" sz="2800" dirty="0">
              <a:latin typeface="Times New Roman" pitchFamily="18" charset="0"/>
              <a:cs typeface="Times New Roman" pitchFamily="18" charset="0"/>
              <a:sym typeface="+mn-lt"/>
            </a:endParaRPr>
          </a:p>
        </p:txBody>
      </p:sp>
      <p:sp>
        <p:nvSpPr>
          <p:cNvPr id="5" name="Rounded Rectangle 4"/>
          <p:cNvSpPr/>
          <p:nvPr/>
        </p:nvSpPr>
        <p:spPr>
          <a:xfrm>
            <a:off x="5508043" y="1655880"/>
            <a:ext cx="5106155" cy="1219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21691" tIns="60845" rIns="121691" bIns="60845" rtlCol="0" anchor="ctr"/>
          <a:lstStyle/>
          <a:p>
            <a:pPr algn="ctr" defTabSz="910773"/>
            <a:r>
              <a:rPr lang="en-US" sz="2400" dirty="0"/>
              <a:t>Ôn tập văn bản: Muối của rừng</a:t>
            </a:r>
            <a:endParaRPr lang="en-US" sz="3600" dirty="0">
              <a:solidFill>
                <a:prstClr val="black"/>
              </a:solidFill>
              <a:latin typeface="Times New Roman" pitchFamily="18" charset="0"/>
              <a:cs typeface="Times New Roman" pitchFamily="18" charset="0"/>
            </a:endParaRPr>
          </a:p>
        </p:txBody>
      </p:sp>
      <p:sp>
        <p:nvSpPr>
          <p:cNvPr id="11" name="Rounded Rectangle 10"/>
          <p:cNvSpPr/>
          <p:nvPr/>
        </p:nvSpPr>
        <p:spPr>
          <a:xfrm>
            <a:off x="5508043" y="3414243"/>
            <a:ext cx="5106155" cy="1425401"/>
          </a:xfrm>
          <a:prstGeom prst="roundRect">
            <a:avLst/>
          </a:prstGeom>
        </p:spPr>
        <p:style>
          <a:lnRef idx="1">
            <a:schemeClr val="accent4"/>
          </a:lnRef>
          <a:fillRef idx="2">
            <a:schemeClr val="accent4"/>
          </a:fillRef>
          <a:effectRef idx="1">
            <a:schemeClr val="accent4"/>
          </a:effectRef>
          <a:fontRef idx="minor">
            <a:schemeClr val="dk1"/>
          </a:fontRef>
        </p:style>
        <p:txBody>
          <a:bodyPr lIns="121691" tIns="60845" rIns="121691" bIns="60845" rtlCol="0" anchor="ctr"/>
          <a:lstStyle/>
          <a:p>
            <a:pPr algn="ctr" defTabSz="910773"/>
            <a:r>
              <a:rPr lang="en-US" sz="2000" dirty="0"/>
              <a:t>Soạn văn bản : Tảo phát bạch đế thành </a:t>
            </a:r>
            <a:endParaRPr lang="en-US" sz="2000" dirty="0" smtClean="0"/>
          </a:p>
          <a:p>
            <a:pPr algn="ctr" defTabSz="910773"/>
            <a:r>
              <a:rPr lang="en-US" sz="2000" dirty="0" smtClean="0"/>
              <a:t>(</a:t>
            </a:r>
            <a:r>
              <a:rPr lang="en-US" sz="2000" dirty="0"/>
              <a:t>Lý Bạch</a:t>
            </a:r>
            <a:r>
              <a:rPr lang="en-US" sz="2000" dirty="0" smtClean="0"/>
              <a:t>),</a:t>
            </a:r>
          </a:p>
          <a:p>
            <a:pPr algn="ctr" defTabSz="910773"/>
            <a:r>
              <a:rPr lang="en-US" sz="2000" dirty="0" smtClean="0"/>
              <a:t> </a:t>
            </a:r>
            <a:r>
              <a:rPr lang="en-US" sz="2000" dirty="0"/>
              <a:t>Kiến và người </a:t>
            </a:r>
            <a:r>
              <a:rPr lang="en-US" sz="2000" dirty="0" smtClean="0"/>
              <a:t>(</a:t>
            </a:r>
            <a:r>
              <a:rPr lang="en-US" sz="2000" dirty="0"/>
              <a:t>Trần Duy Phiên</a:t>
            </a:r>
            <a:r>
              <a:rPr lang="en-US" sz="2000" dirty="0" smtClean="0"/>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6422488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228725" y="1333500"/>
            <a:ext cx="9286875" cy="3416320"/>
          </a:xfrm>
          <a:prstGeom prst="rect">
            <a:avLst/>
          </a:prstGeom>
          <a:noFill/>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Học sinh xem đoạn phim sau và nêu </a:t>
            </a:r>
            <a:r>
              <a:rPr lang="vi-VN" sz="5400" dirty="0" smtClean="0">
                <a:latin typeface="Times New Roman" panose="02020603050405020304" pitchFamily="18" charset="0"/>
                <a:cs typeface="Times New Roman" panose="02020603050405020304" pitchFamily="18" charset="0"/>
              </a:rPr>
              <a:t>cảm nhận về những hành động của con người trong đoạn phim</a:t>
            </a:r>
            <a:r>
              <a:rPr lang="en-US" sz="5400" dirty="0" smtClean="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0894"/>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673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ừng và Biển - phim ngắn nhắc nhở con người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85049958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34" y="1044790"/>
            <a:ext cx="8138866"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795916" y="1162709"/>
            <a:ext cx="6466193" cy="2892672"/>
          </a:xfrm>
          <a:prstGeom prst="rect">
            <a:avLst/>
          </a:prstGeom>
          <a:noFill/>
        </p:spPr>
        <p:txBody>
          <a:bodyPr wrap="square" lIns="121496" tIns="60748" rIns="121496" bIns="60748" rtlCol="0">
            <a:spAutoFit/>
          </a:bodyPr>
          <a:lstStyle/>
          <a:p>
            <a:pPr defTabSz="910773"/>
            <a:r>
              <a:rPr lang="en-US" altLang="zh-CN" sz="6000" dirty="0" smtClean="0">
                <a:solidFill>
                  <a:srgbClr val="7030A0"/>
                </a:solidFill>
                <a:latin typeface="Times New Roman" pitchFamily="18" charset="0"/>
                <a:cs typeface="Times New Roman" pitchFamily="18" charset="0"/>
                <a:sym typeface="+mn-lt"/>
              </a:rPr>
              <a:t>HOẠT ĐỘNG 2:</a:t>
            </a:r>
          </a:p>
          <a:p>
            <a:pPr defTabSz="910773"/>
            <a:r>
              <a:rPr lang="en-US" altLang="zh-CN" sz="6000" dirty="0" smtClean="0">
                <a:solidFill>
                  <a:srgbClr val="7030A0"/>
                </a:solidFill>
                <a:latin typeface="Times New Roman" pitchFamily="18" charset="0"/>
                <a:cs typeface="Times New Roman" pitchFamily="18" charset="0"/>
                <a:sym typeface="+mn-lt"/>
              </a:rPr>
              <a:t>HÌNH</a:t>
            </a:r>
            <a:r>
              <a:rPr lang="en-US" altLang="zh-CN" sz="6000" dirty="0" smtClean="0">
                <a:solidFill>
                  <a:srgbClr val="FF0000"/>
                </a:solidFill>
                <a:latin typeface="Times New Roman" pitchFamily="18" charset="0"/>
                <a:cs typeface="Times New Roman" pitchFamily="18" charset="0"/>
                <a:sym typeface="+mn-lt"/>
              </a:rPr>
              <a:t> </a:t>
            </a:r>
            <a:r>
              <a:rPr lang="en-US" altLang="zh-CN" sz="6000" dirty="0" smtClean="0">
                <a:solidFill>
                  <a:srgbClr val="7030A0"/>
                </a:solidFill>
                <a:latin typeface="Times New Roman" pitchFamily="18" charset="0"/>
                <a:cs typeface="Times New Roman" pitchFamily="18" charset="0"/>
                <a:sym typeface="+mn-lt"/>
              </a:rPr>
              <a:t>THÀNH KIẾN THỨC</a:t>
            </a:r>
            <a:endParaRPr lang="zh-CN" altLang="en-US" sz="6000" dirty="0">
              <a:solidFill>
                <a:srgbClr val="7030A0"/>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8668823" y="511700"/>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813698" y="3915000"/>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7975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53645" y="0"/>
            <a:ext cx="11109519" cy="8636000"/>
          </a:xfrm>
          <a:prstGeom prst="rect">
            <a:avLst/>
          </a:prstGeom>
        </p:spPr>
      </p:pic>
      <p:sp>
        <p:nvSpPr>
          <p:cNvPr id="41" name="文本框 109"/>
          <p:cNvSpPr txBox="1"/>
          <p:nvPr/>
        </p:nvSpPr>
        <p:spPr>
          <a:xfrm>
            <a:off x="2897138" y="2340243"/>
            <a:ext cx="6412609" cy="2092452"/>
          </a:xfrm>
          <a:prstGeom prst="rect">
            <a:avLst/>
          </a:prstGeom>
          <a:noFill/>
        </p:spPr>
        <p:txBody>
          <a:bodyPr wrap="square" lIns="121496" tIns="60748" rIns="121496" bIns="60748" rtlCol="0">
            <a:spAutoFit/>
          </a:bodyPr>
          <a:lstStyle/>
          <a:p>
            <a:pPr algn="ctr" defTabSz="910773"/>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I. TÌM HIỂU CHUNG:</a:t>
            </a:r>
            <a:endParaRPr lang="zh-CN" altLang="en-US"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004818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Trình bày những thông tin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mà</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lang="en-US" sz="2800" dirty="0" err="1" smtClean="0">
                <a:solidFill>
                  <a:prstClr val="black"/>
                </a:solidFill>
                <a:latin typeface="Calibri" panose="020F0502020204030204"/>
              </a:rPr>
              <a:t>em</a:t>
            </a:r>
            <a:r>
              <a:rPr lang="en-US" sz="2800" dirty="0" smtClean="0">
                <a:solidFill>
                  <a:prstClr val="black"/>
                </a:solidFill>
                <a:latin typeface="Calibri" panose="020F0502020204030204"/>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hiểu được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về tác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giả Nguyễn Huy Thiệp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văn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bản “Muối của rừng”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35" y="1741714"/>
            <a:ext cx="4441372" cy="4258491"/>
          </a:xfrm>
          <a:prstGeom prst="rect">
            <a:avLst/>
          </a:prstGeom>
        </p:spPr>
      </p:pic>
    </p:spTree>
    <p:extLst>
      <p:ext uri="{BB962C8B-B14F-4D97-AF65-F5344CB8AC3E}">
        <p14:creationId xmlns:p14="http://schemas.microsoft.com/office/powerpoint/2010/main" val="862903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191611" y="725481"/>
            <a:ext cx="5808777" cy="3797734"/>
            <a:chOff x="3841660" y="669211"/>
            <a:chExt cx="4578703" cy="3797734"/>
          </a:xfrm>
        </p:grpSpPr>
        <p:pic>
          <p:nvPicPr>
            <p:cNvPr id="2" name="图片 1"/>
            <p:cNvPicPr>
              <a:picLocks noChangeAspect="1"/>
            </p:cNvPicPr>
            <p:nvPr/>
          </p:nvPicPr>
          <p:blipFill>
            <a:blip r:embed="rId4">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p:cNvPicPr>
              <a:picLocks noChangeAspect="1"/>
            </p:cNvPicPr>
            <p:nvPr/>
          </p:nvPicPr>
          <p:blipFill>
            <a:blip r:embed="rId5"/>
            <a:stretch>
              <a:fillRect/>
            </a:stretch>
          </p:blipFill>
          <p:spPr>
            <a:xfrm rot="1405436">
              <a:off x="7714763" y="2294445"/>
              <a:ext cx="705600" cy="2172500"/>
            </a:xfrm>
            <a:prstGeom prst="rect">
              <a:avLst/>
            </a:prstGeom>
          </p:spPr>
        </p:pic>
        <p:pic>
          <p:nvPicPr>
            <p:cNvPr id="6" name="图片 5"/>
            <p:cNvPicPr>
              <a:picLocks noChangeAspect="1"/>
            </p:cNvPicPr>
            <p:nvPr/>
          </p:nvPicPr>
          <p:blipFill>
            <a:blip r:embed="rId6"/>
            <a:stretch>
              <a:fillRect/>
            </a:stretch>
          </p:blipFill>
          <p:spPr>
            <a:xfrm>
              <a:off x="3841660" y="2685143"/>
              <a:ext cx="910379" cy="1573558"/>
            </a:xfrm>
            <a:prstGeom prst="rect">
              <a:avLst/>
            </a:prstGeom>
          </p:spPr>
        </p:pic>
        <p:pic>
          <p:nvPicPr>
            <p:cNvPr id="7" name="图片 6"/>
            <p:cNvPicPr>
              <a:picLocks noChangeAspect="1"/>
            </p:cNvPicPr>
            <p:nvPr/>
          </p:nvPicPr>
          <p:blipFill>
            <a:blip r:embed="rId7"/>
            <a:stretch>
              <a:fillRect/>
            </a:stretch>
          </p:blipFill>
          <p:spPr>
            <a:xfrm>
              <a:off x="7152111" y="3127574"/>
              <a:ext cx="1128849" cy="1339371"/>
            </a:xfrm>
            <a:prstGeom prst="rect">
              <a:avLst/>
            </a:prstGeom>
          </p:spPr>
        </p:pic>
        <p:sp>
          <p:nvSpPr>
            <p:cNvPr id="8" name="文本框 7"/>
            <p:cNvSpPr txBox="1"/>
            <p:nvPr/>
          </p:nvSpPr>
          <p:spPr>
            <a:xfrm>
              <a:off x="4352303" y="1497132"/>
              <a:ext cx="34508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1. Tác giả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8243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891070" y="834956"/>
            <a:ext cx="10424630" cy="4927669"/>
            <a:chOff x="1341580" y="377305"/>
            <a:chExt cx="10101003" cy="4754249"/>
          </a:xfrm>
        </p:grpSpPr>
        <p:sp>
          <p:nvSpPr>
            <p:cNvPr id="18" name="椭圆 23"/>
            <p:cNvSpPr/>
            <p:nvPr userDrawn="1"/>
          </p:nvSpPr>
          <p:spPr>
            <a:xfrm>
              <a:off x="1341580" y="1216141"/>
              <a:ext cx="3790191" cy="3656908"/>
            </a:xfrm>
            <a:prstGeom prst="ellipse">
              <a:avLst/>
            </a:prstGeom>
            <a:no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弧形 24"/>
            <p:cNvSpPr/>
            <p:nvPr/>
          </p:nvSpPr>
          <p:spPr>
            <a:xfrm>
              <a:off x="1341580" y="977470"/>
              <a:ext cx="4154084" cy="4154084"/>
            </a:xfrm>
            <a:prstGeom prst="arc">
              <a:avLst>
                <a:gd name="adj1" fmla="val 16200000"/>
                <a:gd name="adj2" fmla="val 5344109"/>
              </a:avLst>
            </a:prstGeom>
            <a:ln w="25400">
              <a:solidFill>
                <a:srgbClr val="54823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grpSp>
          <p:nvGrpSpPr>
            <p:cNvPr id="5" name="组合 5"/>
            <p:cNvGrpSpPr/>
            <p:nvPr/>
          </p:nvGrpSpPr>
          <p:grpSpPr>
            <a:xfrm>
              <a:off x="3930849" y="377305"/>
              <a:ext cx="7065578" cy="1200329"/>
              <a:chOff x="3930849" y="377305"/>
              <a:chExt cx="7065578" cy="1200329"/>
            </a:xfrm>
          </p:grpSpPr>
          <p:sp>
            <p:nvSpPr>
              <p:cNvPr id="15" name="椭圆 1"/>
              <p:cNvSpPr/>
              <p:nvPr/>
            </p:nvSpPr>
            <p:spPr>
              <a:xfrm>
                <a:off x="3930849" y="76938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文本框 2"/>
              <p:cNvSpPr txBox="1"/>
              <p:nvPr/>
            </p:nvSpPr>
            <p:spPr>
              <a:xfrm>
                <a:off x="4525085" y="377305"/>
                <a:ext cx="6471342"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Sinh </a:t>
                </a:r>
                <a:r>
                  <a:rPr lang="en-US" sz="2400" dirty="0">
                    <a:solidFill>
                      <a:prstClr val="black"/>
                    </a:solidFill>
                    <a:latin typeface="Times New Roman" panose="02020603050405020304" pitchFamily="18" charset="0"/>
                  </a:rPr>
                  <a:t>tại Thái Nguyên, quê gốc ở H.Thanh Trì, Hà Nội. </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13" name="椭圆 7"/>
            <p:cNvSpPr/>
            <p:nvPr/>
          </p:nvSpPr>
          <p:spPr>
            <a:xfrm>
              <a:off x="4795888" y="1610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grpSp>
          <p:nvGrpSpPr>
            <p:cNvPr id="7" name="组合 11"/>
            <p:cNvGrpSpPr/>
            <p:nvPr/>
          </p:nvGrpSpPr>
          <p:grpSpPr>
            <a:xfrm>
              <a:off x="5120160" y="1243248"/>
              <a:ext cx="5806724" cy="2012067"/>
              <a:chOff x="4382589" y="-991006"/>
              <a:chExt cx="5806724" cy="2012067"/>
            </a:xfrm>
          </p:grpSpPr>
          <p:sp>
            <p:nvSpPr>
              <p:cNvPr id="11" name="椭圆 12"/>
              <p:cNvSpPr/>
              <p:nvPr/>
            </p:nvSpPr>
            <p:spPr>
              <a:xfrm>
                <a:off x="4382589" y="487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2" name="文本框 14"/>
              <p:cNvSpPr txBox="1"/>
              <p:nvPr/>
            </p:nvSpPr>
            <p:spPr>
              <a:xfrm>
                <a:off x="4611408" y="-991006"/>
                <a:ext cx="5577905" cy="830997"/>
              </a:xfrm>
              <a:prstGeom prst="rect">
                <a:avLst/>
              </a:prstGeom>
              <a:noFill/>
            </p:spPr>
            <p:txBody>
              <a:bodyPr wrap="square" rtlCol="0">
                <a:spAutoFit/>
              </a:bodyPr>
              <a:lstStyle/>
              <a:p>
                <a:pPr lvl="0"/>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a:t>
                </a:r>
                <a:r>
                  <a:rPr lang="vi-VN" sz="2400" dirty="0" smtClean="0">
                    <a:solidFill>
                      <a:prstClr val="black"/>
                    </a:solidFill>
                    <a:latin typeface="Times New Roman" panose="02020603050405020304" pitchFamily="18" charset="0"/>
                  </a:rPr>
                  <a:t>ổi </a:t>
                </a:r>
                <a:r>
                  <a:rPr lang="vi-VN" sz="2400" dirty="0">
                    <a:solidFill>
                      <a:prstClr val="black"/>
                    </a:solidFill>
                    <a:latin typeface="Times New Roman" panose="02020603050405020304" pitchFamily="18" charset="0"/>
                  </a:rPr>
                  <a:t>tiếng với các thể loại truyện ngắn, kịch, tiểu thuyết, phê bình văn học.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8" name="组合 16"/>
            <p:cNvGrpSpPr/>
            <p:nvPr/>
          </p:nvGrpSpPr>
          <p:grpSpPr>
            <a:xfrm>
              <a:off x="4763729" y="2330822"/>
              <a:ext cx="6678854" cy="2218652"/>
              <a:chOff x="4763729" y="-1020560"/>
              <a:chExt cx="6678854" cy="2218652"/>
            </a:xfrm>
          </p:grpSpPr>
          <p:sp>
            <p:nvSpPr>
              <p:cNvPr id="9" name="椭圆 17"/>
              <p:cNvSpPr/>
              <p:nvPr/>
            </p:nvSpPr>
            <p:spPr>
              <a:xfrm>
                <a:off x="4763729" y="66469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0" name="文本框 19"/>
              <p:cNvSpPr txBox="1"/>
              <p:nvPr/>
            </p:nvSpPr>
            <p:spPr>
              <a:xfrm>
                <a:off x="5653560" y="-1020560"/>
                <a:ext cx="5789023"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TP </a:t>
                </a:r>
                <a:r>
                  <a:rPr lang="vi-VN" sz="2400" dirty="0" smtClean="0">
                    <a:solidFill>
                      <a:prstClr val="black"/>
                    </a:solidFill>
                    <a:latin typeface="Times New Roman" panose="02020603050405020304" pitchFamily="18" charset="0"/>
                  </a:rPr>
                  <a:t>nổi </a:t>
                </a:r>
                <a:r>
                  <a:rPr lang="vi-VN" sz="2400" dirty="0">
                    <a:solidFill>
                      <a:prstClr val="black"/>
                    </a:solidFill>
                    <a:latin typeface="Times New Roman" panose="02020603050405020304" pitchFamily="18" charset="0"/>
                  </a:rPr>
                  <a:t>bật như: Tướng về hưu, Không có vua, Những ngọn gió Hua Tát, Chảy đi sông ơi, Con gái thủy thần...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sp>
        <p:nvSpPr>
          <p:cNvPr id="22" name="文本框 3"/>
          <p:cNvSpPr txBox="1">
            <a:spLocks noChangeArrowheads="1"/>
          </p:cNvSpPr>
          <p:nvPr/>
        </p:nvSpPr>
        <p:spPr bwMode="auto">
          <a:xfrm>
            <a:off x="1400175" y="5392756"/>
            <a:ext cx="2673703"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eaLnBrk="1" hangingPunct="1"/>
            <a:r>
              <a:rPr lang="en-US" altLang="zh-CN" sz="24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a:t>
            </a:r>
            <a:r>
              <a:rPr lang="en-US" altLang="zh-CN" sz="2400" b="1" dirty="0" smtClean="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Thiệp</a:t>
            </a:r>
          </a:p>
          <a:p>
            <a:pPr algn="ctr" eaLnBrk="1" hangingPunct="1"/>
            <a:r>
              <a:rPr lang="en-US" altLang="zh-CN" sz="2400" b="1" dirty="0">
                <a:solidFill>
                  <a:prstClr val="black"/>
                </a:solidFill>
                <a:latin typeface="Times New Roman" panose="02020603050405020304" pitchFamily="18" charset="0"/>
                <a:ea typeface="站酷高端黑" pitchFamily="2" charset="-122"/>
                <a:cs typeface="Times New Roman" panose="02020603050405020304" pitchFamily="18" charset="0"/>
              </a:rPr>
              <a:t>(1950- 2021)</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24" name="TextBox 23"/>
          <p:cNvSpPr txBox="1"/>
          <p:nvPr/>
        </p:nvSpPr>
        <p:spPr>
          <a:xfrm>
            <a:off x="4841304" y="5234394"/>
            <a:ext cx="5735782" cy="1200329"/>
          </a:xfrm>
          <a:prstGeom prst="rect">
            <a:avLst/>
          </a:prstGeom>
          <a:noFill/>
        </p:spPr>
        <p:txBody>
          <a:bodyPr wrap="square" rtlCol="0">
            <a:spAutoFit/>
          </a:bodyPr>
          <a:lstStyle/>
          <a:p>
            <a:pPr lvl="0"/>
            <a:r>
              <a:rPr lang="en-US" sz="2400" dirty="0" smtClean="0">
                <a:solidFill>
                  <a:prstClr val="black"/>
                </a:solidFill>
                <a:latin typeface="Times New Roman" panose="02020603050405020304" pitchFamily="18" charset="0"/>
              </a:rPr>
              <a:t>Ông có </a:t>
            </a:r>
            <a:r>
              <a:rPr lang="vi-VN" sz="2400" dirty="0" smtClean="0">
                <a:solidFill>
                  <a:prstClr val="black"/>
                </a:solidFill>
                <a:latin typeface="Times New Roman" panose="02020603050405020304" pitchFamily="18" charset="0"/>
              </a:rPr>
              <a:t>đóng </a:t>
            </a:r>
            <a:r>
              <a:rPr lang="vi-VN" sz="2400" dirty="0">
                <a:solidFill>
                  <a:prstClr val="black"/>
                </a:solidFill>
                <a:latin typeface="Times New Roman" panose="02020603050405020304" pitchFamily="18" charset="0"/>
              </a:rPr>
              <a:t>góp trong việc đổi mới nội dung và hình thức nghệ thuật của văn xuôi việt nam đương đại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24"/>
          <p:cNvSpPr txBox="1"/>
          <p:nvPr/>
        </p:nvSpPr>
        <p:spPr>
          <a:xfrm>
            <a:off x="5245179" y="4069740"/>
            <a:ext cx="6424663" cy="1200329"/>
          </a:xfrm>
          <a:prstGeom prst="rect">
            <a:avLst/>
          </a:prstGeom>
          <a:noFill/>
        </p:spPr>
        <p:txBody>
          <a:bodyPr wrap="square" rtlCol="0">
            <a:spAutoFit/>
          </a:bodyPr>
          <a:lstStyle/>
          <a:p>
            <a:pPr lvl="0"/>
            <a:r>
              <a:rPr lang="vi-VN" sz="2400" dirty="0" smtClean="0">
                <a:solidFill>
                  <a:prstClr val="black"/>
                </a:solidFill>
                <a:latin typeface="Times New Roman" panose="02020603050405020304" pitchFamily="18" charset="0"/>
              </a:rPr>
              <a:t>Truyện </a:t>
            </a:r>
            <a:r>
              <a:rPr lang="vi-VN" sz="2400" dirty="0">
                <a:solidFill>
                  <a:prstClr val="black"/>
                </a:solidFill>
                <a:latin typeface="Times New Roman" panose="02020603050405020304" pitchFamily="18" charset="0"/>
              </a:rPr>
              <a:t>ngắn của ông đề cập đến nhiều vấn đề nóng hổi của đời sống đương đại và khá đa dạng trong cách viết</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6" name="Right Arrow 25"/>
          <p:cNvSpPr/>
          <p:nvPr/>
        </p:nvSpPr>
        <p:spPr>
          <a:xfrm>
            <a:off x="4260765" y="5517205"/>
            <a:ext cx="504957" cy="559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91" y="1785657"/>
            <a:ext cx="3754901" cy="3613175"/>
          </a:xfrm>
          <a:prstGeom prst="ellipse">
            <a:avLst/>
          </a:prstGeom>
          <a:ln>
            <a:noFill/>
          </a:ln>
          <a:effectLst>
            <a:softEdge rad="112500"/>
          </a:effectLst>
        </p:spPr>
      </p:pic>
    </p:spTree>
    <p:extLst>
      <p:ext uri="{BB962C8B-B14F-4D97-AF65-F5344CB8AC3E}">
        <p14:creationId xmlns:p14="http://schemas.microsoft.com/office/powerpoint/2010/main" val="11764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1172</Words>
  <Application>Microsoft Office PowerPoint</Application>
  <PresentationFormat>Widescreen</PresentationFormat>
  <Paragraphs>156</Paragraphs>
  <Slides>30</Slides>
  <Notes>9</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30</vt:i4>
      </vt:variant>
    </vt:vector>
  </HeadingPairs>
  <TitlesOfParts>
    <vt:vector size="57" baseType="lpstr">
      <vt:lpstr>Microsoft YaHei</vt:lpstr>
      <vt:lpstr>宋体</vt:lpstr>
      <vt:lpstr>宋体</vt:lpstr>
      <vt:lpstr>Arial</vt:lpstr>
      <vt:lpstr>Baloo Thambi 2</vt:lpstr>
      <vt:lpstr>Calibri</vt:lpstr>
      <vt:lpstr>Calibri Light</vt:lpstr>
      <vt:lpstr>等线</vt:lpstr>
      <vt:lpstr>DFPOP1-W9</vt:lpstr>
      <vt:lpstr>Livvic</vt:lpstr>
      <vt:lpstr>Roboto Condensed</vt:lpstr>
      <vt:lpstr>Times New Roman</vt:lpstr>
      <vt:lpstr>华康少女文字W5</vt:lpstr>
      <vt:lpstr>字魂27号-布丁体</vt:lpstr>
      <vt:lpstr>字魂70号-灵悦黑体</vt:lpstr>
      <vt:lpstr>思源黑体 CN Normal</vt:lpstr>
      <vt:lpstr>站酷高端黑</vt:lpstr>
      <vt:lpstr>迷你简卡通</vt:lpstr>
      <vt:lpstr>Office Theme</vt:lpstr>
      <vt:lpstr>1_Office Theme</vt:lpstr>
      <vt:lpstr>4_58be491f4c5d5</vt:lpstr>
      <vt:lpstr>5_58be491f4c5d5</vt:lpstr>
      <vt:lpstr>6_58be491f4c5d5</vt:lpstr>
      <vt:lpstr>7_58be491f4c5d5</vt:lpstr>
      <vt:lpstr>8_58be491f4c5d5</vt:lpstr>
      <vt:lpstr>9_58be491f4c5d5</vt:lpstr>
      <vt:lpstr>58be491f4c5d5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60</cp:revision>
  <dcterms:created xsi:type="dcterms:W3CDTF">2023-07-27T01:36:00Z</dcterms:created>
  <dcterms:modified xsi:type="dcterms:W3CDTF">2025-01-27T01:41:24Z</dcterms:modified>
</cp:coreProperties>
</file>