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33" r:id="rId2"/>
    <p:sldId id="335" r:id="rId3"/>
    <p:sldId id="336" r:id="rId4"/>
    <p:sldId id="337"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Lst>
  <p:sldSz cx="18288000" cy="10287000"/>
  <p:notesSz cx="6858000" cy="9144000"/>
  <p:embeddedFontLst>
    <p:embeddedFont>
      <p:font typeface="#9Slide03 Impact" panose="020B0604020202020204" charset="0"/>
      <p:regular r:id="rId19"/>
    </p:embeddedFont>
    <p:embeddedFont>
      <p:font typeface="#9Slide05 Aphrodite Pro" panose="020B0604020202020204" charset="0"/>
      <p:regular r:id="rId20"/>
    </p:embeddedFont>
    <p:embeddedFont>
      <p:font typeface="Calibri" panose="020F0502020204030204" pitchFamily="34" charset="0"/>
      <p:regular r:id="rId21"/>
      <p:bold r:id="rId22"/>
      <p:italic r:id="rId23"/>
      <p:boldItalic r:id="rId24"/>
    </p:embeddedFont>
    <p:embeddedFont>
      <p:font typeface="Edo" panose="02000000000000000000" pitchFamily="2" charset="0"/>
      <p:regular r:id="rId25"/>
    </p:embeddedFont>
    <p:embeddedFont>
      <p:font typeface="Saira Stencil One" panose="020B0604020202020204" charset="0"/>
      <p:regular r:id="rId26"/>
    </p:embeddedFont>
    <p:embeddedFont>
      <p:font typeface="UTM Aptima Bold" panose="020B0604020202020204"/>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9.png"/><Relationship Id="rId7"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14.png"/><Relationship Id="rId5" Type="http://schemas.openxmlformats.org/officeDocument/2006/relationships/image" Target="../media/image11.svg"/><Relationship Id="rId10" Type="http://schemas.openxmlformats.org/officeDocument/2006/relationships/image" Target="../media/image22.svg"/><Relationship Id="rId4" Type="http://schemas.openxmlformats.org/officeDocument/2006/relationships/image" Target="../media/image10.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3250" y="8050405"/>
            <a:ext cx="18414501" cy="4473189"/>
          </a:xfrm>
          <a:custGeom>
            <a:avLst/>
            <a:gdLst/>
            <a:ahLst/>
            <a:cxnLst/>
            <a:rect l="l" t="t" r="r" b="b"/>
            <a:pathLst>
              <a:path w="18414501" h="4473189">
                <a:moveTo>
                  <a:pt x="0" y="0"/>
                </a:moveTo>
                <a:lnTo>
                  <a:pt x="18414500" y="0"/>
                </a:lnTo>
                <a:lnTo>
                  <a:pt x="18414500" y="4473190"/>
                </a:lnTo>
                <a:lnTo>
                  <a:pt x="0" y="4473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TextBox 3"/>
          <p:cNvSpPr txBox="1"/>
          <p:nvPr/>
        </p:nvSpPr>
        <p:spPr>
          <a:xfrm>
            <a:off x="881761" y="2041410"/>
            <a:ext cx="9089563" cy="1663373"/>
          </a:xfrm>
          <a:prstGeom prst="rect">
            <a:avLst/>
          </a:prstGeom>
        </p:spPr>
        <p:txBody>
          <a:bodyPr lIns="0" tIns="0" rIns="0" bIns="0" rtlCol="0" anchor="t">
            <a:spAutoFit/>
          </a:bodyPr>
          <a:lstStyle/>
          <a:p>
            <a:pPr algn="ctr">
              <a:lnSpc>
                <a:spcPts val="13182"/>
              </a:lnSpc>
              <a:spcBef>
                <a:spcPct val="0"/>
              </a:spcBef>
            </a:pPr>
            <a:r>
              <a:rPr lang="en-US" sz="9415">
                <a:solidFill>
                  <a:srgbClr val="105D22"/>
                </a:solidFill>
                <a:latin typeface="#9Slide05 Aphrodite Pro"/>
                <a:ea typeface="#9Slide05 Aphrodite Pro"/>
                <a:cs typeface="#9Slide05 Aphrodite Pro"/>
                <a:sym typeface="#9Slide05 Aphrodite Pro"/>
              </a:rPr>
              <a:t>Những sắc điệu</a:t>
            </a:r>
          </a:p>
        </p:txBody>
      </p:sp>
      <p:grpSp>
        <p:nvGrpSpPr>
          <p:cNvPr id="4" name="Group 4"/>
          <p:cNvGrpSpPr/>
          <p:nvPr/>
        </p:nvGrpSpPr>
        <p:grpSpPr>
          <a:xfrm>
            <a:off x="9661759" y="2127134"/>
            <a:ext cx="6570347" cy="2145677"/>
            <a:chOff x="0" y="0"/>
            <a:chExt cx="8760463" cy="2860903"/>
          </a:xfrm>
        </p:grpSpPr>
        <p:sp>
          <p:nvSpPr>
            <p:cNvPr id="5" name="TextBox 5"/>
            <p:cNvSpPr txBox="1"/>
            <p:nvPr/>
          </p:nvSpPr>
          <p:spPr>
            <a:xfrm>
              <a:off x="0" y="-542925"/>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6" name="TextBox 6"/>
            <p:cNvSpPr txBox="1"/>
            <p:nvPr/>
          </p:nvSpPr>
          <p:spPr>
            <a:xfrm>
              <a:off x="0"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7" name="TextBox 7"/>
            <p:cNvSpPr txBox="1"/>
            <p:nvPr/>
          </p:nvSpPr>
          <p:spPr>
            <a:xfrm>
              <a:off x="34978" y="-523467"/>
              <a:ext cx="8360117" cy="3384369"/>
            </a:xfrm>
            <a:prstGeom prst="rect">
              <a:avLst/>
            </a:prstGeom>
          </p:spPr>
          <p:txBody>
            <a:bodyPr lIns="0" tIns="0" rIns="0" bIns="0" rtlCol="0" anchor="t">
              <a:spAutoFit/>
            </a:bodyPr>
            <a:lstStyle/>
            <a:p>
              <a:pPr algn="ctr">
                <a:lnSpc>
                  <a:spcPts val="19590"/>
                </a:lnSpc>
                <a:spcBef>
                  <a:spcPct val="0"/>
                </a:spcBef>
              </a:pPr>
              <a:r>
                <a:rPr lang="en-US" sz="13993" dirty="0">
                  <a:solidFill>
                    <a:srgbClr val="CF0E0E"/>
                  </a:solidFill>
                  <a:latin typeface="DFVN New Eddy"/>
                  <a:ea typeface="DFVN New Eddy"/>
                  <a:cs typeface="DFVN New Eddy"/>
                  <a:sym typeface="DFVN New Eddy"/>
                </a:rPr>
                <a:t>THƠ CA</a:t>
              </a:r>
            </a:p>
          </p:txBody>
        </p:sp>
        <p:sp>
          <p:nvSpPr>
            <p:cNvPr id="8" name="Freeform 8"/>
            <p:cNvSpPr/>
            <p:nvPr/>
          </p:nvSpPr>
          <p:spPr>
            <a:xfrm>
              <a:off x="7352653" y="52103"/>
              <a:ext cx="1407810" cy="1666047"/>
            </a:xfrm>
            <a:custGeom>
              <a:avLst/>
              <a:gdLst/>
              <a:ahLst/>
              <a:cxnLst/>
              <a:rect l="l" t="t" r="r" b="b"/>
              <a:pathLst>
                <a:path w="1407810" h="1666047">
                  <a:moveTo>
                    <a:pt x="0" y="0"/>
                  </a:moveTo>
                  <a:lnTo>
                    <a:pt x="1407810" y="0"/>
                  </a:lnTo>
                  <a:lnTo>
                    <a:pt x="1407810" y="1666048"/>
                  </a:lnTo>
                  <a:lnTo>
                    <a:pt x="0" y="1666048"/>
                  </a:lnTo>
                  <a:lnTo>
                    <a:pt x="0" y="0"/>
                  </a:lnTo>
                  <a:close/>
                </a:path>
              </a:pathLst>
            </a:custGeom>
            <a:blipFill>
              <a:blip r:embed="rId4"/>
              <a:stretch>
                <a:fillRect/>
              </a:stretch>
            </a:blipFill>
          </p:spPr>
          <p:txBody>
            <a:bodyPr/>
            <a:lstStyle/>
            <a:p>
              <a:endParaRPr lang="vi-VN"/>
            </a:p>
          </p:txBody>
        </p:sp>
      </p:grpSp>
      <p:sp>
        <p:nvSpPr>
          <p:cNvPr id="10" name="Freeform 10"/>
          <p:cNvSpPr/>
          <p:nvPr/>
        </p:nvSpPr>
        <p:spPr>
          <a:xfrm>
            <a:off x="0" y="0"/>
            <a:ext cx="18287996" cy="751535"/>
          </a:xfrm>
          <a:custGeom>
            <a:avLst/>
            <a:gdLst/>
            <a:ahLst/>
            <a:cxnLst/>
            <a:rect l="l" t="t" r="r" b="b"/>
            <a:pathLst>
              <a:path w="4816592" h="197935">
                <a:moveTo>
                  <a:pt x="0" y="0"/>
                </a:moveTo>
                <a:lnTo>
                  <a:pt x="4816592" y="0"/>
                </a:lnTo>
                <a:lnTo>
                  <a:pt x="4816592" y="197935"/>
                </a:lnTo>
                <a:lnTo>
                  <a:pt x="0" y="197935"/>
                </a:lnTo>
                <a:close/>
              </a:path>
            </a:pathLst>
          </a:custGeom>
          <a:solidFill>
            <a:srgbClr val="022641"/>
          </a:solidFill>
        </p:spPr>
        <p:txBody>
          <a:bodyPr/>
          <a:lstStyle/>
          <a:p>
            <a:endParaRPr lang="vi-VN"/>
          </a:p>
        </p:txBody>
      </p:sp>
      <p:sp>
        <p:nvSpPr>
          <p:cNvPr id="12" name="TextBox 12"/>
          <p:cNvSpPr txBox="1"/>
          <p:nvPr/>
        </p:nvSpPr>
        <p:spPr>
          <a:xfrm>
            <a:off x="0" y="714649"/>
            <a:ext cx="2468820" cy="943412"/>
          </a:xfrm>
          <a:prstGeom prst="rect">
            <a:avLst/>
          </a:prstGeom>
        </p:spPr>
        <p:txBody>
          <a:bodyPr lIns="0" tIns="0" rIns="0" bIns="0" rtlCol="0" anchor="t">
            <a:spAutoFit/>
          </a:bodyPr>
          <a:lstStyle/>
          <a:p>
            <a:pPr algn="ctr">
              <a:lnSpc>
                <a:spcPts val="7713"/>
              </a:lnSpc>
              <a:spcBef>
                <a:spcPct val="0"/>
              </a:spcBef>
            </a:pPr>
            <a:r>
              <a:rPr lang="en-US" sz="5509">
                <a:solidFill>
                  <a:srgbClr val="CF0E0E"/>
                </a:solidFill>
                <a:latin typeface="Tex Gyre Pagella Bold"/>
                <a:ea typeface="Tex Gyre Pagella Bold"/>
                <a:cs typeface="Tex Gyre Pagella Bold"/>
                <a:sym typeface="Tex Gyre Pagella Bold"/>
              </a:rPr>
              <a:t>BÀI 1</a:t>
            </a:r>
          </a:p>
        </p:txBody>
      </p:sp>
      <p:sp>
        <p:nvSpPr>
          <p:cNvPr id="17" name="TextBox 17"/>
          <p:cNvSpPr txBox="1"/>
          <p:nvPr/>
        </p:nvSpPr>
        <p:spPr>
          <a:xfrm>
            <a:off x="2070475" y="4927951"/>
            <a:ext cx="13134889" cy="2279983"/>
          </a:xfrm>
          <a:prstGeom prst="rect">
            <a:avLst/>
          </a:prstGeom>
        </p:spPr>
        <p:txBody>
          <a:bodyPr wrap="square" lIns="0" tIns="0" rIns="0" bIns="0" rtlCol="0" anchor="t">
            <a:spAutoFit/>
          </a:bodyPr>
          <a:lstStyle/>
          <a:p>
            <a:pPr algn="ctr">
              <a:lnSpc>
                <a:spcPts val="17121"/>
              </a:lnSpc>
            </a:pPr>
            <a:r>
              <a:rPr lang="en-US" sz="21137" spc="-634" dirty="0" err="1">
                <a:solidFill>
                  <a:srgbClr val="FF7828"/>
                </a:solidFill>
                <a:latin typeface="Times New Roman" panose="02020603050405020304" pitchFamily="18" charset="0"/>
                <a:ea typeface="Edo"/>
                <a:cs typeface="Times New Roman" panose="02020603050405020304" pitchFamily="18" charset="0"/>
                <a:sym typeface="Edo"/>
              </a:rPr>
              <a:t>Tiếng</a:t>
            </a:r>
            <a:r>
              <a:rPr lang="en-US" sz="21137" spc="-634" dirty="0">
                <a:solidFill>
                  <a:srgbClr val="FF7828"/>
                </a:solidFill>
                <a:latin typeface="Times New Roman" panose="02020603050405020304" pitchFamily="18" charset="0"/>
                <a:ea typeface="Edo"/>
                <a:cs typeface="Times New Roman" panose="02020603050405020304" pitchFamily="18" charset="0"/>
                <a:sym typeface="Edo"/>
              </a:rPr>
              <a:t> </a:t>
            </a:r>
            <a:r>
              <a:rPr lang="en-US" sz="21137" spc="-634" dirty="0" err="1">
                <a:solidFill>
                  <a:srgbClr val="FF7828"/>
                </a:solidFill>
                <a:latin typeface="Times New Roman" panose="02020603050405020304" pitchFamily="18" charset="0"/>
                <a:ea typeface="Edo"/>
                <a:cs typeface="Times New Roman" panose="02020603050405020304" pitchFamily="18" charset="0"/>
                <a:sym typeface="Edo"/>
              </a:rPr>
              <a:t>thu</a:t>
            </a:r>
            <a:endParaRPr lang="en-US" sz="21137" spc="-634" dirty="0">
              <a:solidFill>
                <a:srgbClr val="FF7828"/>
              </a:solidFill>
              <a:latin typeface="Times New Roman" panose="02020603050405020304" pitchFamily="18" charset="0"/>
              <a:ea typeface="Edo"/>
              <a:cs typeface="Times New Roman" panose="02020603050405020304" pitchFamily="18" charset="0"/>
              <a:sym typeface="Edo"/>
            </a:endParaRPr>
          </a:p>
        </p:txBody>
      </p:sp>
      <p:sp>
        <p:nvSpPr>
          <p:cNvPr id="19" name="TextBox 19"/>
          <p:cNvSpPr txBox="1"/>
          <p:nvPr/>
        </p:nvSpPr>
        <p:spPr>
          <a:xfrm>
            <a:off x="10439400" y="6756570"/>
            <a:ext cx="5792706" cy="800732"/>
          </a:xfrm>
          <a:prstGeom prst="rect">
            <a:avLst/>
          </a:prstGeom>
        </p:spPr>
        <p:txBody>
          <a:bodyPr wrap="square" lIns="0" tIns="0" rIns="0" bIns="0" rtlCol="0" anchor="t">
            <a:spAutoFit/>
          </a:bodyPr>
          <a:lstStyle/>
          <a:p>
            <a:pPr algn="ctr">
              <a:lnSpc>
                <a:spcPts val="6834"/>
              </a:lnSpc>
              <a:spcBef>
                <a:spcPct val="0"/>
              </a:spcBef>
            </a:pPr>
            <a:r>
              <a:rPr lang="en-US" sz="4881" dirty="0">
                <a:solidFill>
                  <a:srgbClr val="DD3E3E"/>
                </a:solidFill>
                <a:latin typeface="Times New Roman" panose="02020603050405020304" pitchFamily="18" charset="0"/>
                <a:ea typeface="UTM Aptima Bold"/>
                <a:cs typeface="Times New Roman" panose="02020603050405020304" pitchFamily="18" charset="0"/>
                <a:sym typeface="UTM Aptima Bold"/>
              </a:rPr>
              <a:t>LƯU TRỌNG LƯ</a:t>
            </a:r>
          </a:p>
        </p:txBody>
      </p:sp>
      <p:sp>
        <p:nvSpPr>
          <p:cNvPr id="11" name="Subtitle 10">
            <a:extLst>
              <a:ext uri="{FF2B5EF4-FFF2-40B4-BE49-F238E27FC236}">
                <a16:creationId xmlns:a16="http://schemas.microsoft.com/office/drawing/2014/main" id="{83078FD9-CA72-4AC0-AB0D-C6EA31A41AD7}"/>
              </a:ext>
            </a:extLst>
          </p:cNvPr>
          <p:cNvSpPr>
            <a:spLocks noGrp="1"/>
          </p:cNvSpPr>
          <p:nvPr>
            <p:ph type="subTitle" idx="1"/>
          </p:nvPr>
        </p:nvSpPr>
        <p:spPr>
          <a:xfrm>
            <a:off x="228600" y="3886200"/>
            <a:ext cx="3429000" cy="943412"/>
          </a:xfrm>
        </p:spPr>
        <p:txBody>
          <a:bodyPr>
            <a:normAutofit/>
          </a:bodyPr>
          <a:lstStyle/>
          <a:p>
            <a:r>
              <a:rPr lang="en-US" sz="5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42</a:t>
            </a:r>
          </a:p>
        </p:txBody>
      </p:sp>
      <p:sp>
        <p:nvSpPr>
          <p:cNvPr id="20" name="Title 4">
            <a:extLst>
              <a:ext uri="{FF2B5EF4-FFF2-40B4-BE49-F238E27FC236}">
                <a16:creationId xmlns:a16="http://schemas.microsoft.com/office/drawing/2014/main" id="{52E0D9FB-2DE2-48C6-AB35-F2F980D46326}"/>
              </a:ext>
            </a:extLst>
          </p:cNvPr>
          <p:cNvSpPr txBox="1">
            <a:spLocks/>
          </p:cNvSpPr>
          <p:nvPr/>
        </p:nvSpPr>
        <p:spPr>
          <a:xfrm>
            <a:off x="2468820" y="8339441"/>
            <a:ext cx="4008180" cy="11248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rgbClr val="E7E6E6">
                    <a:lumMod val="25000"/>
                  </a:srgbClr>
                </a:solidFill>
                <a:latin typeface="Times New Roman" panose="02020603050405020304" pitchFamily="18" charset="0"/>
                <a:cs typeface="Times New Roman" panose="02020603050405020304" pitchFamily="18" charset="0"/>
              </a:rPr>
              <a:t>TR</a:t>
            </a:r>
            <a:r>
              <a:rPr lang="vi-VN" sz="2000" b="1" dirty="0">
                <a:solidFill>
                  <a:srgbClr val="E7E6E6">
                    <a:lumMod val="25000"/>
                  </a:srgbClr>
                </a:solidFill>
                <a:cs typeface="Times New Roman" panose="02020603050405020304" pitchFamily="18" charset="0"/>
              </a:rPr>
              <a:t>Ư</a:t>
            </a:r>
            <a:r>
              <a:rPr lang="en-US" sz="2000" b="1" dirty="0">
                <a:solidFill>
                  <a:srgbClr val="E7E6E6">
                    <a:lumMod val="25000"/>
                  </a:srgbClr>
                </a:solidFill>
                <a:latin typeface="Times New Roman" panose="02020603050405020304" pitchFamily="18" charset="0"/>
                <a:cs typeface="Times New Roman" panose="02020603050405020304" pitchFamily="18" charset="0"/>
              </a:rPr>
              <a:t>ỜNG THPT NGÔ LÊ TÂN</a:t>
            </a:r>
            <a:br>
              <a:rPr lang="en-US" sz="2000" b="1" dirty="0">
                <a:solidFill>
                  <a:srgbClr val="E7E6E6">
                    <a:lumMod val="25000"/>
                  </a:srgbClr>
                </a:solidFill>
                <a:latin typeface="Times New Roman" panose="02020603050405020304" pitchFamily="18" charset="0"/>
                <a:cs typeface="Times New Roman" panose="02020603050405020304" pitchFamily="18" charset="0"/>
              </a:rPr>
            </a:br>
            <a:r>
              <a:rPr lang="en-US" sz="2000" b="1" dirty="0">
                <a:solidFill>
                  <a:srgbClr val="E7E6E6">
                    <a:lumMod val="25000"/>
                  </a:srgbClr>
                </a:solidFill>
                <a:latin typeface="Times New Roman" panose="02020603050405020304" pitchFamily="18" charset="0"/>
                <a:cs typeface="Times New Roman" panose="02020603050405020304" pitchFamily="18" charset="0"/>
              </a:rPr>
              <a:t>GV: NGUYỄN THỊ SÁNG</a:t>
            </a:r>
            <a:br>
              <a:rPr lang="en-US" sz="2000" b="1" dirty="0">
                <a:solidFill>
                  <a:srgbClr val="E7E6E6">
                    <a:lumMod val="25000"/>
                  </a:srgbClr>
                </a:solidFill>
                <a:latin typeface="Times New Roman" panose="02020603050405020304" pitchFamily="18" charset="0"/>
                <a:cs typeface="Times New Roman" panose="02020603050405020304" pitchFamily="18" charset="0"/>
              </a:rPr>
            </a:br>
            <a:r>
              <a:rPr lang="en-US" sz="2000" b="1" dirty="0">
                <a:solidFill>
                  <a:srgbClr val="E7E6E6">
                    <a:lumMod val="25000"/>
                  </a:srgbClr>
                </a:solidFill>
                <a:latin typeface="Times New Roman" panose="02020603050405020304" pitchFamily="18" charset="0"/>
                <a:cs typeface="Times New Roman" panose="02020603050405020304" pitchFamily="18" charset="0"/>
              </a:rPr>
              <a:t>LỚP: 12A6</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172222" r="-172222"/>
            </a:stretch>
          </a:blipFill>
        </p:spPr>
        <p:txBody>
          <a:bodyPr/>
          <a:lstStyle/>
          <a:p>
            <a:endParaRPr lang="vi-VN"/>
          </a:p>
        </p:txBody>
      </p:sp>
      <p:grpSp>
        <p:nvGrpSpPr>
          <p:cNvPr id="3" name="Group 3"/>
          <p:cNvGrpSpPr/>
          <p:nvPr/>
        </p:nvGrpSpPr>
        <p:grpSpPr>
          <a:xfrm>
            <a:off x="-1223365" y="2050794"/>
            <a:ext cx="20734730" cy="2008766"/>
            <a:chOff x="0" y="0"/>
            <a:chExt cx="27646306" cy="2678355"/>
          </a:xfrm>
        </p:grpSpPr>
        <p:grpSp>
          <p:nvGrpSpPr>
            <p:cNvPr id="4" name="Group 4"/>
            <p:cNvGrpSpPr/>
            <p:nvPr/>
          </p:nvGrpSpPr>
          <p:grpSpPr>
            <a:xfrm>
              <a:off x="4803667" y="602573"/>
              <a:ext cx="18573100" cy="1419728"/>
              <a:chOff x="0" y="0"/>
              <a:chExt cx="6346625" cy="485136"/>
            </a:xfrm>
          </p:grpSpPr>
          <p:sp>
            <p:nvSpPr>
              <p:cNvPr id="5" name="Freeform 5"/>
              <p:cNvSpPr/>
              <p:nvPr/>
            </p:nvSpPr>
            <p:spPr>
              <a:xfrm>
                <a:off x="0" y="0"/>
                <a:ext cx="6346625" cy="485136"/>
              </a:xfrm>
              <a:custGeom>
                <a:avLst/>
                <a:gdLst/>
                <a:ahLst/>
                <a:cxnLst/>
                <a:rect l="l" t="t" r="r" b="b"/>
                <a:pathLst>
                  <a:path w="6346625" h="485136">
                    <a:moveTo>
                      <a:pt x="203200" y="0"/>
                    </a:moveTo>
                    <a:lnTo>
                      <a:pt x="6346625" y="0"/>
                    </a:lnTo>
                    <a:lnTo>
                      <a:pt x="6143425" y="485136"/>
                    </a:lnTo>
                    <a:lnTo>
                      <a:pt x="0" y="485136"/>
                    </a:lnTo>
                    <a:lnTo>
                      <a:pt x="203200" y="0"/>
                    </a:lnTo>
                    <a:close/>
                  </a:path>
                </a:pathLst>
              </a:custGeom>
              <a:gradFill rotWithShape="1">
                <a:gsLst>
                  <a:gs pos="0">
                    <a:srgbClr val="339696">
                      <a:alpha val="100000"/>
                    </a:srgbClr>
                  </a:gs>
                  <a:gs pos="100000">
                    <a:srgbClr val="166666">
                      <a:alpha val="100000"/>
                    </a:srgbClr>
                  </a:gs>
                </a:gsLst>
                <a:lin ang="2700000"/>
              </a:gradFill>
            </p:spPr>
            <p:txBody>
              <a:bodyPr/>
              <a:lstStyle/>
              <a:p>
                <a:endParaRPr lang="vi-VN"/>
              </a:p>
            </p:txBody>
          </p:sp>
          <p:sp>
            <p:nvSpPr>
              <p:cNvPr id="6" name="TextBox 6"/>
              <p:cNvSpPr txBox="1"/>
              <p:nvPr/>
            </p:nvSpPr>
            <p:spPr>
              <a:xfrm>
                <a:off x="101600" y="-28575"/>
                <a:ext cx="6143425" cy="513711"/>
              </a:xfrm>
              <a:prstGeom prst="rect">
                <a:avLst/>
              </a:prstGeom>
            </p:spPr>
            <p:txBody>
              <a:bodyPr lIns="50800" tIns="50800" rIns="50800" bIns="50800" rtlCol="0" anchor="ctr"/>
              <a:lstStyle/>
              <a:p>
                <a:pPr algn="ctr">
                  <a:lnSpc>
                    <a:spcPts val="1960"/>
                  </a:lnSpc>
                </a:pPr>
                <a:endParaRPr/>
              </a:p>
            </p:txBody>
          </p:sp>
        </p:grpSp>
        <p:grpSp>
          <p:nvGrpSpPr>
            <p:cNvPr id="7" name="Group 7"/>
            <p:cNvGrpSpPr/>
            <p:nvPr/>
          </p:nvGrpSpPr>
          <p:grpSpPr>
            <a:xfrm>
              <a:off x="23094006" y="1258627"/>
              <a:ext cx="4552300" cy="1419728"/>
              <a:chOff x="0" y="0"/>
              <a:chExt cx="1555569" cy="485136"/>
            </a:xfrm>
          </p:grpSpPr>
          <p:sp>
            <p:nvSpPr>
              <p:cNvPr id="8" name="Freeform 8"/>
              <p:cNvSpPr/>
              <p:nvPr/>
            </p:nvSpPr>
            <p:spPr>
              <a:xfrm>
                <a:off x="0" y="0"/>
                <a:ext cx="1555569" cy="485136"/>
              </a:xfrm>
              <a:custGeom>
                <a:avLst/>
                <a:gdLst/>
                <a:ahLst/>
                <a:cxnLst/>
                <a:rect l="l" t="t" r="r" b="b"/>
                <a:pathLst>
                  <a:path w="1555569" h="485136">
                    <a:moveTo>
                      <a:pt x="203200" y="0"/>
                    </a:moveTo>
                    <a:lnTo>
                      <a:pt x="1555569" y="0"/>
                    </a:lnTo>
                    <a:lnTo>
                      <a:pt x="1352369"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9" name="TextBox 9"/>
              <p:cNvSpPr txBox="1"/>
              <p:nvPr/>
            </p:nvSpPr>
            <p:spPr>
              <a:xfrm>
                <a:off x="101600" y="-28575"/>
                <a:ext cx="1352369" cy="513711"/>
              </a:xfrm>
              <a:prstGeom prst="rect">
                <a:avLst/>
              </a:prstGeom>
            </p:spPr>
            <p:txBody>
              <a:bodyPr lIns="50800" tIns="50800" rIns="50800" bIns="50800" rtlCol="0" anchor="ctr"/>
              <a:lstStyle/>
              <a:p>
                <a:pPr algn="ctr">
                  <a:lnSpc>
                    <a:spcPts val="1960"/>
                  </a:lnSpc>
                </a:pPr>
                <a:endParaRPr/>
              </a:p>
            </p:txBody>
          </p:sp>
        </p:grpSp>
        <p:grpSp>
          <p:nvGrpSpPr>
            <p:cNvPr id="10" name="Group 10"/>
            <p:cNvGrpSpPr/>
            <p:nvPr/>
          </p:nvGrpSpPr>
          <p:grpSpPr>
            <a:xfrm>
              <a:off x="0" y="0"/>
              <a:ext cx="5161900" cy="1419728"/>
              <a:chOff x="0" y="0"/>
              <a:chExt cx="1763876" cy="485136"/>
            </a:xfrm>
          </p:grpSpPr>
          <p:sp>
            <p:nvSpPr>
              <p:cNvPr id="11" name="Freeform 11"/>
              <p:cNvSpPr/>
              <p:nvPr/>
            </p:nvSpPr>
            <p:spPr>
              <a:xfrm>
                <a:off x="0" y="0"/>
                <a:ext cx="1763876" cy="485136"/>
              </a:xfrm>
              <a:custGeom>
                <a:avLst/>
                <a:gdLst/>
                <a:ahLst/>
                <a:cxnLst/>
                <a:rect l="l" t="t" r="r" b="b"/>
                <a:pathLst>
                  <a:path w="1763876" h="485136">
                    <a:moveTo>
                      <a:pt x="203200" y="0"/>
                    </a:moveTo>
                    <a:lnTo>
                      <a:pt x="1763876" y="0"/>
                    </a:lnTo>
                    <a:lnTo>
                      <a:pt x="1560676"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101600" y="-28575"/>
                <a:ext cx="1560676" cy="513711"/>
              </a:xfrm>
              <a:prstGeom prst="rect">
                <a:avLst/>
              </a:prstGeom>
            </p:spPr>
            <p:txBody>
              <a:bodyPr lIns="50800" tIns="50800" rIns="50800" bIns="50800" rtlCol="0" anchor="ctr"/>
              <a:lstStyle/>
              <a:p>
                <a:pPr algn="ctr">
                  <a:lnSpc>
                    <a:spcPts val="1960"/>
                  </a:lnSpc>
                </a:pPr>
                <a:endParaRPr/>
              </a:p>
            </p:txBody>
          </p:sp>
        </p:grpSp>
        <p:sp>
          <p:nvSpPr>
            <p:cNvPr id="13" name="TextBox 13"/>
            <p:cNvSpPr txBox="1"/>
            <p:nvPr/>
          </p:nvSpPr>
          <p:spPr>
            <a:xfrm>
              <a:off x="5839654" y="626525"/>
              <a:ext cx="16501127" cy="974936"/>
            </a:xfrm>
            <a:prstGeom prst="rect">
              <a:avLst/>
            </a:prstGeom>
          </p:spPr>
          <p:txBody>
            <a:bodyPr lIns="0" tIns="0" rIns="0" bIns="0" rtlCol="0" anchor="t">
              <a:spAutoFit/>
            </a:bodyPr>
            <a:lstStyle/>
            <a:p>
              <a:pPr marL="0" lvl="0" indent="0" algn="ctr">
                <a:lnSpc>
                  <a:spcPts val="6160"/>
                </a:lnSpc>
                <a:spcBef>
                  <a:spcPct val="0"/>
                </a:spcBef>
              </a:pPr>
              <a:r>
                <a:rPr lang="en-US" sz="4400">
                  <a:solidFill>
                    <a:srgbClr val="FFFFFF"/>
                  </a:solidFill>
                  <a:latin typeface="Tex Gyre Pagella Bold"/>
                  <a:ea typeface="Tex Gyre Pagella Bold"/>
                  <a:cs typeface="Tex Gyre Pagella Bold"/>
                  <a:sym typeface="Tex Gyre Pagella Bold"/>
                </a:rPr>
                <a:t>a. Cách cảm nhận và gợi tả bức tranh mùa thu.</a:t>
              </a:r>
            </a:p>
          </p:txBody>
        </p:sp>
      </p:grpSp>
      <p:grpSp>
        <p:nvGrpSpPr>
          <p:cNvPr id="14" name="Group 14"/>
          <p:cNvGrpSpPr/>
          <p:nvPr/>
        </p:nvGrpSpPr>
        <p:grpSpPr>
          <a:xfrm>
            <a:off x="2075238" y="293302"/>
            <a:ext cx="15175192" cy="1568167"/>
            <a:chOff x="0" y="0"/>
            <a:chExt cx="4217349" cy="435810"/>
          </a:xfrm>
        </p:grpSpPr>
        <p:sp>
          <p:nvSpPr>
            <p:cNvPr id="15" name="Freeform 15"/>
            <p:cNvSpPr/>
            <p:nvPr/>
          </p:nvSpPr>
          <p:spPr>
            <a:xfrm>
              <a:off x="0" y="0"/>
              <a:ext cx="4217348" cy="435810"/>
            </a:xfrm>
            <a:custGeom>
              <a:avLst/>
              <a:gdLst/>
              <a:ahLst/>
              <a:cxnLst/>
              <a:rect l="l" t="t" r="r" b="b"/>
              <a:pathLst>
                <a:path w="4217348" h="435810">
                  <a:moveTo>
                    <a:pt x="0" y="0"/>
                  </a:moveTo>
                  <a:lnTo>
                    <a:pt x="4217348" y="0"/>
                  </a:lnTo>
                  <a:lnTo>
                    <a:pt x="4217348" y="435810"/>
                  </a:lnTo>
                  <a:lnTo>
                    <a:pt x="0" y="435810"/>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6" name="TextBox 16"/>
            <p:cNvSpPr txBox="1"/>
            <p:nvPr/>
          </p:nvSpPr>
          <p:spPr>
            <a:xfrm>
              <a:off x="0" y="-76200"/>
              <a:ext cx="4217349" cy="512010"/>
            </a:xfrm>
            <a:prstGeom prst="rect">
              <a:avLst/>
            </a:prstGeom>
          </p:spPr>
          <p:txBody>
            <a:bodyPr lIns="50800" tIns="50800" rIns="50800" bIns="50800" rtlCol="0" anchor="ctr"/>
            <a:lstStyle/>
            <a:p>
              <a:pPr algn="ctr">
                <a:lnSpc>
                  <a:spcPts val="5213"/>
                </a:lnSpc>
              </a:pPr>
              <a:r>
                <a:rPr lang="en-US" sz="3723">
                  <a:solidFill>
                    <a:srgbClr val="005364"/>
                  </a:solidFill>
                  <a:latin typeface="Tex Gyre Pagella Bold"/>
                  <a:ea typeface="Tex Gyre Pagella Bold"/>
                  <a:cs typeface="Tex Gyre Pagella Bold"/>
                  <a:sym typeface="Tex Gyre Pagella Bold"/>
                </a:rPr>
                <a:t>Chỉ ra và lí giải sự khác biệt giữa hai bài Thu vịnh và Tiếng thu</a:t>
              </a:r>
            </a:p>
          </p:txBody>
        </p:sp>
      </p:grpSp>
      <p:grpSp>
        <p:nvGrpSpPr>
          <p:cNvPr id="17" name="Group 17"/>
          <p:cNvGrpSpPr/>
          <p:nvPr/>
        </p:nvGrpSpPr>
        <p:grpSpPr>
          <a:xfrm>
            <a:off x="1028700" y="6606"/>
            <a:ext cx="2038317" cy="2044189"/>
            <a:chOff x="0" y="0"/>
            <a:chExt cx="2717756" cy="2725585"/>
          </a:xfrm>
        </p:grpSpPr>
        <p:sp>
          <p:nvSpPr>
            <p:cNvPr id="18" name="Freeform 18"/>
            <p:cNvSpPr/>
            <p:nvPr/>
          </p:nvSpPr>
          <p:spPr>
            <a:xfrm rot="-2614414">
              <a:off x="451920"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19" name="Group 19"/>
            <p:cNvGrpSpPr/>
            <p:nvPr/>
          </p:nvGrpSpPr>
          <p:grpSpPr>
            <a:xfrm rot="-2700000">
              <a:off x="585586" y="558060"/>
              <a:ext cx="1546584" cy="1546584"/>
              <a:chOff x="0" y="0"/>
              <a:chExt cx="812800" cy="812800"/>
            </a:xfrm>
          </p:grpSpPr>
          <p:sp>
            <p:nvSpPr>
              <p:cNvPr id="20" name="Freeform 20"/>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2" name="TextBox 22"/>
            <p:cNvSpPr txBox="1"/>
            <p:nvPr/>
          </p:nvSpPr>
          <p:spPr>
            <a:xfrm>
              <a:off x="891583"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5</a:t>
              </a:r>
            </a:p>
          </p:txBody>
        </p:sp>
      </p:grpSp>
      <p:sp>
        <p:nvSpPr>
          <p:cNvPr id="23" name="TextBox 23"/>
          <p:cNvSpPr txBox="1"/>
          <p:nvPr/>
        </p:nvSpPr>
        <p:spPr>
          <a:xfrm>
            <a:off x="1028700" y="3992885"/>
            <a:ext cx="9867045" cy="2079551"/>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Trong </a:t>
            </a:r>
            <a:r>
              <a:rPr lang="en-US" sz="3999" spc="-23">
                <a:solidFill>
                  <a:srgbClr val="000000"/>
                </a:solidFill>
                <a:latin typeface="Tex Gyre Pagella Bold"/>
                <a:ea typeface="Tex Gyre Pagella Bold"/>
                <a:cs typeface="Tex Gyre Pagella Bold"/>
                <a:sym typeface="Tex Gyre Pagella Bold"/>
              </a:rPr>
              <a:t>Thu Vịnh,</a:t>
            </a:r>
            <a:r>
              <a:rPr lang="en-US" sz="3999" spc="-23">
                <a:solidFill>
                  <a:srgbClr val="000000"/>
                </a:solidFill>
                <a:latin typeface="Tex Gyre Pagella"/>
                <a:ea typeface="Tex Gyre Pagella"/>
                <a:cs typeface="Tex Gyre Pagella"/>
                <a:sym typeface="Tex Gyre Pagella"/>
              </a:rPr>
              <a:t> mùa thu được miêu tả qua hình ảnh tương sáng và rực rỡ. Sử dụng ngôn ngữ tươi sáng và màu sắc sống động.</a:t>
            </a:r>
          </a:p>
        </p:txBody>
      </p:sp>
      <p:sp>
        <p:nvSpPr>
          <p:cNvPr id="24" name="TextBox 24"/>
          <p:cNvSpPr txBox="1"/>
          <p:nvPr/>
        </p:nvSpPr>
        <p:spPr>
          <a:xfrm>
            <a:off x="5558060" y="6926266"/>
            <a:ext cx="11701240" cy="2784376"/>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Trong </a:t>
            </a:r>
            <a:r>
              <a:rPr lang="en-US" sz="3999" spc="-23">
                <a:solidFill>
                  <a:srgbClr val="000000"/>
                </a:solidFill>
                <a:latin typeface="Tex Gyre Pagella Bold"/>
                <a:ea typeface="Tex Gyre Pagella Bold"/>
                <a:cs typeface="Tex Gyre Pagella Bold"/>
                <a:sym typeface="Tex Gyre Pagella Bold"/>
              </a:rPr>
              <a:t>Tiếng thu</a:t>
            </a:r>
            <a:r>
              <a:rPr lang="en-US" sz="3999" spc="-23">
                <a:solidFill>
                  <a:srgbClr val="000000"/>
                </a:solidFill>
                <a:latin typeface="Tex Gyre Pagella"/>
                <a:ea typeface="Tex Gyre Pagella"/>
                <a:cs typeface="Tex Gyre Pagella"/>
                <a:sym typeface="Tex Gyre Pagella"/>
              </a:rPr>
              <a:t>, mùa thu được miêu tả qua hình ảnh yên bình và tĩnh lặng. Sử dụng ngôn ngữ êm dịu tạo ra không gian yên bình và lắng đọng tạo ra cảm giác thanh tịnh, thư thái của mùa thu.</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172222" r="-172222"/>
            </a:stretch>
          </a:blipFill>
        </p:spPr>
        <p:txBody>
          <a:bodyPr/>
          <a:lstStyle/>
          <a:p>
            <a:endParaRPr lang="vi-VN"/>
          </a:p>
        </p:txBody>
      </p:sp>
      <p:grpSp>
        <p:nvGrpSpPr>
          <p:cNvPr id="3" name="Group 3"/>
          <p:cNvGrpSpPr/>
          <p:nvPr/>
        </p:nvGrpSpPr>
        <p:grpSpPr>
          <a:xfrm>
            <a:off x="-1223365" y="2050794"/>
            <a:ext cx="20734730" cy="2008766"/>
            <a:chOff x="0" y="0"/>
            <a:chExt cx="27646306" cy="2678355"/>
          </a:xfrm>
        </p:grpSpPr>
        <p:grpSp>
          <p:nvGrpSpPr>
            <p:cNvPr id="4" name="Group 4"/>
            <p:cNvGrpSpPr/>
            <p:nvPr/>
          </p:nvGrpSpPr>
          <p:grpSpPr>
            <a:xfrm>
              <a:off x="4803667" y="602573"/>
              <a:ext cx="18573100" cy="1419728"/>
              <a:chOff x="0" y="0"/>
              <a:chExt cx="6346625" cy="485136"/>
            </a:xfrm>
          </p:grpSpPr>
          <p:sp>
            <p:nvSpPr>
              <p:cNvPr id="5" name="Freeform 5"/>
              <p:cNvSpPr/>
              <p:nvPr/>
            </p:nvSpPr>
            <p:spPr>
              <a:xfrm>
                <a:off x="0" y="0"/>
                <a:ext cx="6346625" cy="485136"/>
              </a:xfrm>
              <a:custGeom>
                <a:avLst/>
                <a:gdLst/>
                <a:ahLst/>
                <a:cxnLst/>
                <a:rect l="l" t="t" r="r" b="b"/>
                <a:pathLst>
                  <a:path w="6346625" h="485136">
                    <a:moveTo>
                      <a:pt x="203200" y="0"/>
                    </a:moveTo>
                    <a:lnTo>
                      <a:pt x="6346625" y="0"/>
                    </a:lnTo>
                    <a:lnTo>
                      <a:pt x="6143425" y="485136"/>
                    </a:lnTo>
                    <a:lnTo>
                      <a:pt x="0" y="485136"/>
                    </a:lnTo>
                    <a:lnTo>
                      <a:pt x="203200" y="0"/>
                    </a:lnTo>
                    <a:close/>
                  </a:path>
                </a:pathLst>
              </a:custGeom>
              <a:gradFill rotWithShape="1">
                <a:gsLst>
                  <a:gs pos="0">
                    <a:srgbClr val="339696">
                      <a:alpha val="100000"/>
                    </a:srgbClr>
                  </a:gs>
                  <a:gs pos="100000">
                    <a:srgbClr val="166666">
                      <a:alpha val="100000"/>
                    </a:srgbClr>
                  </a:gs>
                </a:gsLst>
                <a:lin ang="2700000"/>
              </a:gradFill>
            </p:spPr>
            <p:txBody>
              <a:bodyPr/>
              <a:lstStyle/>
              <a:p>
                <a:endParaRPr lang="vi-VN"/>
              </a:p>
            </p:txBody>
          </p:sp>
          <p:sp>
            <p:nvSpPr>
              <p:cNvPr id="6" name="TextBox 6"/>
              <p:cNvSpPr txBox="1"/>
              <p:nvPr/>
            </p:nvSpPr>
            <p:spPr>
              <a:xfrm>
                <a:off x="101600" y="-28575"/>
                <a:ext cx="6143425" cy="513711"/>
              </a:xfrm>
              <a:prstGeom prst="rect">
                <a:avLst/>
              </a:prstGeom>
            </p:spPr>
            <p:txBody>
              <a:bodyPr lIns="50800" tIns="50800" rIns="50800" bIns="50800" rtlCol="0" anchor="ctr"/>
              <a:lstStyle/>
              <a:p>
                <a:pPr algn="ctr">
                  <a:lnSpc>
                    <a:spcPts val="1960"/>
                  </a:lnSpc>
                </a:pPr>
                <a:endParaRPr/>
              </a:p>
            </p:txBody>
          </p:sp>
        </p:grpSp>
        <p:grpSp>
          <p:nvGrpSpPr>
            <p:cNvPr id="7" name="Group 7"/>
            <p:cNvGrpSpPr/>
            <p:nvPr/>
          </p:nvGrpSpPr>
          <p:grpSpPr>
            <a:xfrm>
              <a:off x="23094006" y="1258627"/>
              <a:ext cx="4552300" cy="1419728"/>
              <a:chOff x="0" y="0"/>
              <a:chExt cx="1555569" cy="485136"/>
            </a:xfrm>
          </p:grpSpPr>
          <p:sp>
            <p:nvSpPr>
              <p:cNvPr id="8" name="Freeform 8"/>
              <p:cNvSpPr/>
              <p:nvPr/>
            </p:nvSpPr>
            <p:spPr>
              <a:xfrm>
                <a:off x="0" y="0"/>
                <a:ext cx="1555569" cy="485136"/>
              </a:xfrm>
              <a:custGeom>
                <a:avLst/>
                <a:gdLst/>
                <a:ahLst/>
                <a:cxnLst/>
                <a:rect l="l" t="t" r="r" b="b"/>
                <a:pathLst>
                  <a:path w="1555569" h="485136">
                    <a:moveTo>
                      <a:pt x="203200" y="0"/>
                    </a:moveTo>
                    <a:lnTo>
                      <a:pt x="1555569" y="0"/>
                    </a:lnTo>
                    <a:lnTo>
                      <a:pt x="1352369"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9" name="TextBox 9"/>
              <p:cNvSpPr txBox="1"/>
              <p:nvPr/>
            </p:nvSpPr>
            <p:spPr>
              <a:xfrm>
                <a:off x="101600" y="-28575"/>
                <a:ext cx="1352369" cy="513711"/>
              </a:xfrm>
              <a:prstGeom prst="rect">
                <a:avLst/>
              </a:prstGeom>
            </p:spPr>
            <p:txBody>
              <a:bodyPr lIns="50800" tIns="50800" rIns="50800" bIns="50800" rtlCol="0" anchor="ctr"/>
              <a:lstStyle/>
              <a:p>
                <a:pPr algn="ctr">
                  <a:lnSpc>
                    <a:spcPts val="1960"/>
                  </a:lnSpc>
                </a:pPr>
                <a:endParaRPr/>
              </a:p>
            </p:txBody>
          </p:sp>
        </p:grpSp>
        <p:grpSp>
          <p:nvGrpSpPr>
            <p:cNvPr id="10" name="Group 10"/>
            <p:cNvGrpSpPr/>
            <p:nvPr/>
          </p:nvGrpSpPr>
          <p:grpSpPr>
            <a:xfrm>
              <a:off x="0" y="0"/>
              <a:ext cx="5161900" cy="1419728"/>
              <a:chOff x="0" y="0"/>
              <a:chExt cx="1763876" cy="485136"/>
            </a:xfrm>
          </p:grpSpPr>
          <p:sp>
            <p:nvSpPr>
              <p:cNvPr id="11" name="Freeform 11"/>
              <p:cNvSpPr/>
              <p:nvPr/>
            </p:nvSpPr>
            <p:spPr>
              <a:xfrm>
                <a:off x="0" y="0"/>
                <a:ext cx="1763876" cy="485136"/>
              </a:xfrm>
              <a:custGeom>
                <a:avLst/>
                <a:gdLst/>
                <a:ahLst/>
                <a:cxnLst/>
                <a:rect l="l" t="t" r="r" b="b"/>
                <a:pathLst>
                  <a:path w="1763876" h="485136">
                    <a:moveTo>
                      <a:pt x="203200" y="0"/>
                    </a:moveTo>
                    <a:lnTo>
                      <a:pt x="1763876" y="0"/>
                    </a:lnTo>
                    <a:lnTo>
                      <a:pt x="1560676"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101600" y="-28575"/>
                <a:ext cx="1560676" cy="513711"/>
              </a:xfrm>
              <a:prstGeom prst="rect">
                <a:avLst/>
              </a:prstGeom>
            </p:spPr>
            <p:txBody>
              <a:bodyPr lIns="50800" tIns="50800" rIns="50800" bIns="50800" rtlCol="0" anchor="ctr"/>
              <a:lstStyle/>
              <a:p>
                <a:pPr algn="ctr">
                  <a:lnSpc>
                    <a:spcPts val="1960"/>
                  </a:lnSpc>
                </a:pPr>
                <a:endParaRPr/>
              </a:p>
            </p:txBody>
          </p:sp>
        </p:grpSp>
        <p:sp>
          <p:nvSpPr>
            <p:cNvPr id="13" name="TextBox 13"/>
            <p:cNvSpPr txBox="1"/>
            <p:nvPr/>
          </p:nvSpPr>
          <p:spPr>
            <a:xfrm>
              <a:off x="5161900" y="777086"/>
              <a:ext cx="17649963" cy="886882"/>
            </a:xfrm>
            <a:prstGeom prst="rect">
              <a:avLst/>
            </a:prstGeom>
          </p:spPr>
          <p:txBody>
            <a:bodyPr lIns="0" tIns="0" rIns="0" bIns="0" rtlCol="0" anchor="t">
              <a:spAutoFit/>
            </a:bodyPr>
            <a:lstStyle/>
            <a:p>
              <a:pPr marL="0" lvl="0" indent="0" algn="ctr">
                <a:lnSpc>
                  <a:spcPts val="5600"/>
                </a:lnSpc>
                <a:spcBef>
                  <a:spcPct val="0"/>
                </a:spcBef>
              </a:pPr>
              <a:r>
                <a:rPr lang="en-US" sz="4000">
                  <a:solidFill>
                    <a:srgbClr val="FFFFFF"/>
                  </a:solidFill>
                  <a:latin typeface="Tex Gyre Pagella Bold"/>
                  <a:ea typeface="Tex Gyre Pagella Bold"/>
                  <a:cs typeface="Tex Gyre Pagella Bold"/>
                  <a:sym typeface="Tex Gyre Pagella Bold"/>
                </a:rPr>
                <a:t>b. Cách thể hiện tình cảm, tâm trạng của chủ thể trữ tình.</a:t>
              </a:r>
            </a:p>
          </p:txBody>
        </p:sp>
      </p:grpSp>
      <p:grpSp>
        <p:nvGrpSpPr>
          <p:cNvPr id="14" name="Group 14"/>
          <p:cNvGrpSpPr/>
          <p:nvPr/>
        </p:nvGrpSpPr>
        <p:grpSpPr>
          <a:xfrm>
            <a:off x="2075238" y="293302"/>
            <a:ext cx="15175192" cy="1568167"/>
            <a:chOff x="0" y="0"/>
            <a:chExt cx="4217349" cy="435810"/>
          </a:xfrm>
        </p:grpSpPr>
        <p:sp>
          <p:nvSpPr>
            <p:cNvPr id="15" name="Freeform 15"/>
            <p:cNvSpPr/>
            <p:nvPr/>
          </p:nvSpPr>
          <p:spPr>
            <a:xfrm>
              <a:off x="0" y="0"/>
              <a:ext cx="4217348" cy="435810"/>
            </a:xfrm>
            <a:custGeom>
              <a:avLst/>
              <a:gdLst/>
              <a:ahLst/>
              <a:cxnLst/>
              <a:rect l="l" t="t" r="r" b="b"/>
              <a:pathLst>
                <a:path w="4217348" h="435810">
                  <a:moveTo>
                    <a:pt x="0" y="0"/>
                  </a:moveTo>
                  <a:lnTo>
                    <a:pt x="4217348" y="0"/>
                  </a:lnTo>
                  <a:lnTo>
                    <a:pt x="4217348" y="435810"/>
                  </a:lnTo>
                  <a:lnTo>
                    <a:pt x="0" y="435810"/>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6" name="TextBox 16"/>
            <p:cNvSpPr txBox="1"/>
            <p:nvPr/>
          </p:nvSpPr>
          <p:spPr>
            <a:xfrm>
              <a:off x="0" y="-76200"/>
              <a:ext cx="4217349" cy="512010"/>
            </a:xfrm>
            <a:prstGeom prst="rect">
              <a:avLst/>
            </a:prstGeom>
          </p:spPr>
          <p:txBody>
            <a:bodyPr lIns="50800" tIns="50800" rIns="50800" bIns="50800" rtlCol="0" anchor="ctr"/>
            <a:lstStyle/>
            <a:p>
              <a:pPr algn="ctr">
                <a:lnSpc>
                  <a:spcPts val="5213"/>
                </a:lnSpc>
              </a:pPr>
              <a:r>
                <a:rPr lang="en-US" sz="3723">
                  <a:solidFill>
                    <a:srgbClr val="005364"/>
                  </a:solidFill>
                  <a:latin typeface="Tex Gyre Pagella Bold"/>
                  <a:ea typeface="Tex Gyre Pagella Bold"/>
                  <a:cs typeface="Tex Gyre Pagella Bold"/>
                  <a:sym typeface="Tex Gyre Pagella Bold"/>
                </a:rPr>
                <a:t>Chỉ ra và lí giải sự khác biệt giữa hai bài Thu vịnh và Tiếng thu</a:t>
              </a:r>
            </a:p>
          </p:txBody>
        </p:sp>
      </p:grpSp>
      <p:grpSp>
        <p:nvGrpSpPr>
          <p:cNvPr id="17" name="Group 17"/>
          <p:cNvGrpSpPr/>
          <p:nvPr/>
        </p:nvGrpSpPr>
        <p:grpSpPr>
          <a:xfrm>
            <a:off x="1028700" y="6606"/>
            <a:ext cx="2038317" cy="2044189"/>
            <a:chOff x="0" y="0"/>
            <a:chExt cx="2717756" cy="2725585"/>
          </a:xfrm>
        </p:grpSpPr>
        <p:sp>
          <p:nvSpPr>
            <p:cNvPr id="18" name="Freeform 18"/>
            <p:cNvSpPr/>
            <p:nvPr/>
          </p:nvSpPr>
          <p:spPr>
            <a:xfrm rot="-2614414">
              <a:off x="451920"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19" name="Group 19"/>
            <p:cNvGrpSpPr/>
            <p:nvPr/>
          </p:nvGrpSpPr>
          <p:grpSpPr>
            <a:xfrm rot="-2700000">
              <a:off x="585586" y="558060"/>
              <a:ext cx="1546584" cy="1546584"/>
              <a:chOff x="0" y="0"/>
              <a:chExt cx="812800" cy="812800"/>
            </a:xfrm>
          </p:grpSpPr>
          <p:sp>
            <p:nvSpPr>
              <p:cNvPr id="20" name="Freeform 20"/>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2" name="TextBox 22"/>
            <p:cNvSpPr txBox="1"/>
            <p:nvPr/>
          </p:nvSpPr>
          <p:spPr>
            <a:xfrm>
              <a:off x="891583"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5</a:t>
              </a:r>
            </a:p>
          </p:txBody>
        </p:sp>
      </p:grpSp>
      <p:sp>
        <p:nvSpPr>
          <p:cNvPr id="23" name="TextBox 23"/>
          <p:cNvSpPr txBox="1"/>
          <p:nvPr/>
        </p:nvSpPr>
        <p:spPr>
          <a:xfrm>
            <a:off x="1028700" y="4359275"/>
            <a:ext cx="6907833" cy="4899025"/>
          </a:xfrm>
          <a:prstGeom prst="rect">
            <a:avLst/>
          </a:prstGeom>
        </p:spPr>
        <p:txBody>
          <a:bodyPr lIns="0" tIns="0" rIns="0" bIns="0" rtlCol="0" anchor="t">
            <a:spAutoFit/>
          </a:bodyPr>
          <a:lstStyle/>
          <a:p>
            <a:pPr marL="0" lvl="0" indent="0" algn="ctr">
              <a:lnSpc>
                <a:spcPts val="5599"/>
              </a:lnSpc>
            </a:pPr>
            <a:r>
              <a:rPr lang="en-US" sz="3999" spc="-23">
                <a:solidFill>
                  <a:srgbClr val="000000"/>
                </a:solidFill>
                <a:latin typeface="Tex Gyre Pagella"/>
                <a:ea typeface="Tex Gyre Pagella"/>
                <a:cs typeface="Tex Gyre Pagella"/>
                <a:sym typeface="Tex Gyre Pagella"/>
              </a:rPr>
              <a:t>- Trong Thu Vịnh, tình cảm của chủ thể là sự lưu luyến, tiếc nuối thời gian đã trôi qua. Có sự nhìn nhận, suy nghĩ về những kỉ niệm đi qua cuộc đời. Bài thơ mang hi vọng và sự sống động của sự thay đổi.</a:t>
            </a:r>
          </a:p>
        </p:txBody>
      </p:sp>
      <p:sp>
        <p:nvSpPr>
          <p:cNvPr id="24" name="TextBox 24"/>
          <p:cNvSpPr txBox="1"/>
          <p:nvPr/>
        </p:nvSpPr>
        <p:spPr>
          <a:xfrm>
            <a:off x="11132694" y="4359275"/>
            <a:ext cx="6117735" cy="4194175"/>
          </a:xfrm>
          <a:prstGeom prst="rect">
            <a:avLst/>
          </a:prstGeom>
        </p:spPr>
        <p:txBody>
          <a:bodyPr lIns="0" tIns="0" rIns="0" bIns="0" rtlCol="0" anchor="t">
            <a:spAutoFit/>
          </a:bodyPr>
          <a:lstStyle/>
          <a:p>
            <a:pPr marL="0" lvl="0" indent="0" algn="ctr">
              <a:lnSpc>
                <a:spcPts val="5599"/>
              </a:lnSpc>
            </a:pPr>
            <a:r>
              <a:rPr lang="en-US" sz="3999" spc="-23">
                <a:solidFill>
                  <a:srgbClr val="000000"/>
                </a:solidFill>
                <a:latin typeface="Tex Gyre Pagella"/>
                <a:ea typeface="Tex Gyre Pagella"/>
                <a:cs typeface="Tex Gyre Pagella"/>
                <a:sym typeface="Tex Gyre Pagella"/>
              </a:rPr>
              <a:t>- Trong Tiếng thu, tình cảm của chủ thể trữ tình được thể hiện qua sự trầm tư, lưu luyến những kỉ niệm đã lụi tàn và vẫn còn in sâu trong lòng </a:t>
            </a:r>
          </a:p>
        </p:txBody>
      </p:sp>
      <p:sp>
        <p:nvSpPr>
          <p:cNvPr id="25" name="Freeform 25"/>
          <p:cNvSpPr/>
          <p:nvPr/>
        </p:nvSpPr>
        <p:spPr>
          <a:xfrm>
            <a:off x="8563047" y="5641189"/>
            <a:ext cx="1161905" cy="2401872"/>
          </a:xfrm>
          <a:custGeom>
            <a:avLst/>
            <a:gdLst/>
            <a:ahLst/>
            <a:cxnLst/>
            <a:rect l="l" t="t" r="r" b="b"/>
            <a:pathLst>
              <a:path w="1161905" h="2401872">
                <a:moveTo>
                  <a:pt x="0" y="0"/>
                </a:moveTo>
                <a:lnTo>
                  <a:pt x="1161906" y="0"/>
                </a:lnTo>
                <a:lnTo>
                  <a:pt x="1161906" y="2401872"/>
                </a:lnTo>
                <a:lnTo>
                  <a:pt x="0" y="2401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172222" r="-172222"/>
            </a:stretch>
          </a:blipFill>
        </p:spPr>
        <p:txBody>
          <a:bodyPr/>
          <a:lstStyle/>
          <a:p>
            <a:endParaRPr lang="vi-VN"/>
          </a:p>
        </p:txBody>
      </p:sp>
      <p:grpSp>
        <p:nvGrpSpPr>
          <p:cNvPr id="3" name="Group 3"/>
          <p:cNvGrpSpPr/>
          <p:nvPr/>
        </p:nvGrpSpPr>
        <p:grpSpPr>
          <a:xfrm>
            <a:off x="-1414310" y="260687"/>
            <a:ext cx="20734730" cy="2008766"/>
            <a:chOff x="0" y="0"/>
            <a:chExt cx="27646306" cy="2678355"/>
          </a:xfrm>
        </p:grpSpPr>
        <p:grpSp>
          <p:nvGrpSpPr>
            <p:cNvPr id="4" name="Group 4"/>
            <p:cNvGrpSpPr/>
            <p:nvPr/>
          </p:nvGrpSpPr>
          <p:grpSpPr>
            <a:xfrm>
              <a:off x="4803667" y="602573"/>
              <a:ext cx="18573100" cy="1419728"/>
              <a:chOff x="0" y="0"/>
              <a:chExt cx="6346625" cy="485136"/>
            </a:xfrm>
          </p:grpSpPr>
          <p:sp>
            <p:nvSpPr>
              <p:cNvPr id="5" name="Freeform 5"/>
              <p:cNvSpPr/>
              <p:nvPr/>
            </p:nvSpPr>
            <p:spPr>
              <a:xfrm>
                <a:off x="0" y="0"/>
                <a:ext cx="6346625" cy="485136"/>
              </a:xfrm>
              <a:custGeom>
                <a:avLst/>
                <a:gdLst/>
                <a:ahLst/>
                <a:cxnLst/>
                <a:rect l="l" t="t" r="r" b="b"/>
                <a:pathLst>
                  <a:path w="6346625" h="485136">
                    <a:moveTo>
                      <a:pt x="203200" y="0"/>
                    </a:moveTo>
                    <a:lnTo>
                      <a:pt x="6346625" y="0"/>
                    </a:lnTo>
                    <a:lnTo>
                      <a:pt x="6143425" y="485136"/>
                    </a:lnTo>
                    <a:lnTo>
                      <a:pt x="0" y="485136"/>
                    </a:lnTo>
                    <a:lnTo>
                      <a:pt x="203200" y="0"/>
                    </a:lnTo>
                    <a:close/>
                  </a:path>
                </a:pathLst>
              </a:custGeom>
              <a:gradFill rotWithShape="1">
                <a:gsLst>
                  <a:gs pos="0">
                    <a:srgbClr val="339696">
                      <a:alpha val="100000"/>
                    </a:srgbClr>
                  </a:gs>
                  <a:gs pos="100000">
                    <a:srgbClr val="166666">
                      <a:alpha val="100000"/>
                    </a:srgbClr>
                  </a:gs>
                </a:gsLst>
                <a:lin ang="2700000"/>
              </a:gradFill>
            </p:spPr>
            <p:txBody>
              <a:bodyPr/>
              <a:lstStyle/>
              <a:p>
                <a:endParaRPr lang="vi-VN"/>
              </a:p>
            </p:txBody>
          </p:sp>
          <p:sp>
            <p:nvSpPr>
              <p:cNvPr id="6" name="TextBox 6"/>
              <p:cNvSpPr txBox="1"/>
              <p:nvPr/>
            </p:nvSpPr>
            <p:spPr>
              <a:xfrm>
                <a:off x="101600" y="-28575"/>
                <a:ext cx="6143425" cy="513711"/>
              </a:xfrm>
              <a:prstGeom prst="rect">
                <a:avLst/>
              </a:prstGeom>
            </p:spPr>
            <p:txBody>
              <a:bodyPr lIns="50800" tIns="50800" rIns="50800" bIns="50800" rtlCol="0" anchor="ctr"/>
              <a:lstStyle/>
              <a:p>
                <a:pPr algn="ctr">
                  <a:lnSpc>
                    <a:spcPts val="1960"/>
                  </a:lnSpc>
                </a:pPr>
                <a:endParaRPr/>
              </a:p>
            </p:txBody>
          </p:sp>
        </p:grpSp>
        <p:grpSp>
          <p:nvGrpSpPr>
            <p:cNvPr id="7" name="Group 7"/>
            <p:cNvGrpSpPr/>
            <p:nvPr/>
          </p:nvGrpSpPr>
          <p:grpSpPr>
            <a:xfrm>
              <a:off x="23094006" y="1258627"/>
              <a:ext cx="4552300" cy="1419728"/>
              <a:chOff x="0" y="0"/>
              <a:chExt cx="1555569" cy="485136"/>
            </a:xfrm>
          </p:grpSpPr>
          <p:sp>
            <p:nvSpPr>
              <p:cNvPr id="8" name="Freeform 8"/>
              <p:cNvSpPr/>
              <p:nvPr/>
            </p:nvSpPr>
            <p:spPr>
              <a:xfrm>
                <a:off x="0" y="0"/>
                <a:ext cx="1555569" cy="485136"/>
              </a:xfrm>
              <a:custGeom>
                <a:avLst/>
                <a:gdLst/>
                <a:ahLst/>
                <a:cxnLst/>
                <a:rect l="l" t="t" r="r" b="b"/>
                <a:pathLst>
                  <a:path w="1555569" h="485136">
                    <a:moveTo>
                      <a:pt x="203200" y="0"/>
                    </a:moveTo>
                    <a:lnTo>
                      <a:pt x="1555569" y="0"/>
                    </a:lnTo>
                    <a:lnTo>
                      <a:pt x="1352369"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9" name="TextBox 9"/>
              <p:cNvSpPr txBox="1"/>
              <p:nvPr/>
            </p:nvSpPr>
            <p:spPr>
              <a:xfrm>
                <a:off x="101600" y="-28575"/>
                <a:ext cx="1352369" cy="513711"/>
              </a:xfrm>
              <a:prstGeom prst="rect">
                <a:avLst/>
              </a:prstGeom>
            </p:spPr>
            <p:txBody>
              <a:bodyPr lIns="50800" tIns="50800" rIns="50800" bIns="50800" rtlCol="0" anchor="ctr"/>
              <a:lstStyle/>
              <a:p>
                <a:pPr algn="ctr">
                  <a:lnSpc>
                    <a:spcPts val="1960"/>
                  </a:lnSpc>
                </a:pPr>
                <a:endParaRPr/>
              </a:p>
            </p:txBody>
          </p:sp>
        </p:grpSp>
        <p:grpSp>
          <p:nvGrpSpPr>
            <p:cNvPr id="10" name="Group 10"/>
            <p:cNvGrpSpPr/>
            <p:nvPr/>
          </p:nvGrpSpPr>
          <p:grpSpPr>
            <a:xfrm>
              <a:off x="0" y="0"/>
              <a:ext cx="5161900" cy="1419728"/>
              <a:chOff x="0" y="0"/>
              <a:chExt cx="1763876" cy="485136"/>
            </a:xfrm>
          </p:grpSpPr>
          <p:sp>
            <p:nvSpPr>
              <p:cNvPr id="11" name="Freeform 11"/>
              <p:cNvSpPr/>
              <p:nvPr/>
            </p:nvSpPr>
            <p:spPr>
              <a:xfrm>
                <a:off x="0" y="0"/>
                <a:ext cx="1763876" cy="485136"/>
              </a:xfrm>
              <a:custGeom>
                <a:avLst/>
                <a:gdLst/>
                <a:ahLst/>
                <a:cxnLst/>
                <a:rect l="l" t="t" r="r" b="b"/>
                <a:pathLst>
                  <a:path w="1763876" h="485136">
                    <a:moveTo>
                      <a:pt x="203200" y="0"/>
                    </a:moveTo>
                    <a:lnTo>
                      <a:pt x="1763876" y="0"/>
                    </a:lnTo>
                    <a:lnTo>
                      <a:pt x="1560676"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101600" y="-28575"/>
                <a:ext cx="1560676" cy="513711"/>
              </a:xfrm>
              <a:prstGeom prst="rect">
                <a:avLst/>
              </a:prstGeom>
            </p:spPr>
            <p:txBody>
              <a:bodyPr lIns="50800" tIns="50800" rIns="50800" bIns="50800" rtlCol="0" anchor="ctr"/>
              <a:lstStyle/>
              <a:p>
                <a:pPr algn="ctr">
                  <a:lnSpc>
                    <a:spcPts val="1960"/>
                  </a:lnSpc>
                </a:pPr>
                <a:endParaRPr/>
              </a:p>
            </p:txBody>
          </p:sp>
        </p:grpSp>
        <p:sp>
          <p:nvSpPr>
            <p:cNvPr id="13" name="TextBox 13"/>
            <p:cNvSpPr txBox="1"/>
            <p:nvPr/>
          </p:nvSpPr>
          <p:spPr>
            <a:xfrm>
              <a:off x="5161900" y="767561"/>
              <a:ext cx="17649963" cy="1009437"/>
            </a:xfrm>
            <a:prstGeom prst="rect">
              <a:avLst/>
            </a:prstGeom>
          </p:spPr>
          <p:txBody>
            <a:bodyPr lIns="0" tIns="0" rIns="0" bIns="0" rtlCol="0" anchor="t">
              <a:spAutoFit/>
            </a:bodyPr>
            <a:lstStyle/>
            <a:p>
              <a:pPr marL="0" lvl="0" indent="0" algn="ctr">
                <a:lnSpc>
                  <a:spcPts val="6440"/>
                </a:lnSpc>
                <a:spcBef>
                  <a:spcPct val="0"/>
                </a:spcBef>
              </a:pPr>
              <a:r>
                <a:rPr lang="en-US" sz="4600">
                  <a:solidFill>
                    <a:srgbClr val="FFFFFF"/>
                  </a:solidFill>
                  <a:latin typeface="Tex Gyre Pagella Bold"/>
                  <a:ea typeface="Tex Gyre Pagella Bold"/>
                  <a:cs typeface="Tex Gyre Pagella Bold"/>
                  <a:sym typeface="Tex Gyre Pagella Bold"/>
                </a:rPr>
                <a:t>Đánh giá nghệ thuật của bài thơ</a:t>
              </a:r>
            </a:p>
          </p:txBody>
        </p:sp>
      </p:grpSp>
      <p:sp>
        <p:nvSpPr>
          <p:cNvPr id="14" name="TextBox 14"/>
          <p:cNvSpPr txBox="1"/>
          <p:nvPr/>
        </p:nvSpPr>
        <p:spPr>
          <a:xfrm>
            <a:off x="790573" y="3305525"/>
            <a:ext cx="6907833" cy="2079551"/>
          </a:xfrm>
          <a:prstGeom prst="rect">
            <a:avLst/>
          </a:prstGeom>
        </p:spPr>
        <p:txBody>
          <a:bodyPr lIns="0" tIns="0" rIns="0" bIns="0" rtlCol="0" anchor="t">
            <a:spAutoFit/>
          </a:bodyPr>
          <a:lstStyle/>
          <a:p>
            <a:pPr marL="0" lvl="0" indent="0" algn="ctr">
              <a:lnSpc>
                <a:spcPts val="5599"/>
              </a:lnSpc>
            </a:pPr>
            <a:r>
              <a:rPr lang="en-US" sz="3999" spc="-23">
                <a:solidFill>
                  <a:srgbClr val="000000"/>
                </a:solidFill>
                <a:latin typeface="Tex Gyre Pagella"/>
                <a:ea typeface="Tex Gyre Pagella"/>
                <a:cs typeface="Tex Gyre Pagella"/>
                <a:sym typeface="Tex Gyre Pagella"/>
              </a:rPr>
              <a:t>- Tác giả sử dụng toàn thanh bằng ở câu đầu khổ 1 và câu đầu khổ 3.</a:t>
            </a:r>
          </a:p>
        </p:txBody>
      </p:sp>
      <p:sp>
        <p:nvSpPr>
          <p:cNvPr id="15" name="TextBox 15"/>
          <p:cNvSpPr txBox="1"/>
          <p:nvPr/>
        </p:nvSpPr>
        <p:spPr>
          <a:xfrm>
            <a:off x="9663424" y="4070387"/>
            <a:ext cx="7595876" cy="2079551"/>
          </a:xfrm>
          <a:prstGeom prst="rect">
            <a:avLst/>
          </a:prstGeom>
        </p:spPr>
        <p:txBody>
          <a:bodyPr lIns="0" tIns="0" rIns="0" bIns="0" rtlCol="0" anchor="t">
            <a:spAutoFit/>
          </a:bodyPr>
          <a:lstStyle/>
          <a:p>
            <a:pPr marL="0" lvl="0" indent="0" algn="ctr">
              <a:lnSpc>
                <a:spcPts val="5599"/>
              </a:lnSpc>
            </a:pPr>
            <a:r>
              <a:rPr lang="en-US" sz="3999" spc="-23">
                <a:solidFill>
                  <a:srgbClr val="000000"/>
                </a:solidFill>
                <a:latin typeface="Tex Gyre Pagella"/>
                <a:ea typeface="Tex Gyre Pagella"/>
                <a:cs typeface="Tex Gyre Pagella"/>
                <a:sym typeface="Tex Gyre Pagella"/>
              </a:rPr>
              <a:t>- Cú pháp của bài thơ góp phần biếu hiện </a:t>
            </a:r>
            <a:r>
              <a:rPr lang="en-US" sz="3999" spc="-23">
                <a:solidFill>
                  <a:srgbClr val="000000"/>
                </a:solidFill>
                <a:latin typeface="Tex Gyre Pagella Bold"/>
                <a:ea typeface="Tex Gyre Pagella Bold"/>
                <a:cs typeface="Tex Gyre Pagella Bold"/>
                <a:sym typeface="Tex Gyre Pagella Bold"/>
              </a:rPr>
              <a:t>“ tiếng thu”</a:t>
            </a:r>
            <a:r>
              <a:rPr lang="en-US" sz="3999" spc="-23">
                <a:solidFill>
                  <a:srgbClr val="000000"/>
                </a:solidFill>
                <a:latin typeface="Tex Gyre Pagella"/>
                <a:ea typeface="Tex Gyre Pagella"/>
                <a:cs typeface="Tex Gyre Pagella"/>
                <a:sym typeface="Tex Gyre Pagella"/>
              </a:rPr>
              <a:t>: nhà thơ dùng 3 câu hỏi ở cuối 3 khổ thơ.</a:t>
            </a:r>
          </a:p>
        </p:txBody>
      </p:sp>
      <p:sp>
        <p:nvSpPr>
          <p:cNvPr id="16" name="Freeform 16"/>
          <p:cNvSpPr/>
          <p:nvPr/>
        </p:nvSpPr>
        <p:spPr>
          <a:xfrm>
            <a:off x="7982095" y="3372200"/>
            <a:ext cx="1161905" cy="2401872"/>
          </a:xfrm>
          <a:custGeom>
            <a:avLst/>
            <a:gdLst/>
            <a:ahLst/>
            <a:cxnLst/>
            <a:rect l="l" t="t" r="r" b="b"/>
            <a:pathLst>
              <a:path w="1161905" h="2401872">
                <a:moveTo>
                  <a:pt x="0" y="0"/>
                </a:moveTo>
                <a:lnTo>
                  <a:pt x="1161905" y="0"/>
                </a:lnTo>
                <a:lnTo>
                  <a:pt x="1161905" y="2401872"/>
                </a:lnTo>
                <a:lnTo>
                  <a:pt x="0" y="2401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7" name="TextBox 17"/>
          <p:cNvSpPr txBox="1"/>
          <p:nvPr/>
        </p:nvSpPr>
        <p:spPr>
          <a:xfrm>
            <a:off x="2755471" y="7501737"/>
            <a:ext cx="13182649" cy="2784376"/>
          </a:xfrm>
          <a:prstGeom prst="rect">
            <a:avLst/>
          </a:prstGeom>
        </p:spPr>
        <p:txBody>
          <a:bodyPr lIns="0" tIns="0" rIns="0" bIns="0" rtlCol="0" anchor="t">
            <a:spAutoFit/>
          </a:bodyPr>
          <a:lstStyle/>
          <a:p>
            <a:pPr marL="0" lvl="0" indent="0" algn="ctr">
              <a:lnSpc>
                <a:spcPts val="5599"/>
              </a:lnSpc>
            </a:pPr>
            <a:r>
              <a:rPr lang="en-US" sz="3999" spc="-23">
                <a:solidFill>
                  <a:srgbClr val="000000"/>
                </a:solidFill>
                <a:latin typeface="Tex Gyre Pagella Bold"/>
                <a:ea typeface="Tex Gyre Pagella Bold"/>
                <a:cs typeface="Tex Gyre Pagella Bold"/>
                <a:sym typeface="Tex Gyre Pagella Bold"/>
              </a:rPr>
              <a:t>- Cấu trúc của bài thơ:</a:t>
            </a:r>
            <a:r>
              <a:rPr lang="en-US" sz="3999" spc="-23">
                <a:solidFill>
                  <a:srgbClr val="000000"/>
                </a:solidFill>
                <a:latin typeface="Tex Gyre Pagella"/>
                <a:ea typeface="Tex Gyre Pagella"/>
                <a:cs typeface="Tex Gyre Pagella"/>
                <a:sym typeface="Tex Gyre Pagella"/>
              </a:rPr>
              <a:t> Số dòng trong mỗi khổ thơ tăng dần. cùng với đó là cách gieo vần bằng các từ láy ở cuối câu thơ đã liên kết các câu trong khổ thơ, các khổ thơ trong bài thơ</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9030" t="-922" r="-57391" b="-17422"/>
            </a:stretch>
          </a:blipFill>
        </p:spPr>
        <p:txBody>
          <a:bodyPr/>
          <a:lstStyle/>
          <a:p>
            <a:endParaRPr lang="vi-VN"/>
          </a:p>
        </p:txBody>
      </p:sp>
      <p:sp>
        <p:nvSpPr>
          <p:cNvPr id="3" name="Freeform 3"/>
          <p:cNvSpPr/>
          <p:nvPr/>
        </p:nvSpPr>
        <p:spPr>
          <a:xfrm rot="-2614414">
            <a:off x="984032" y="883659"/>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3">
              <a:alphaModFix amt="27000"/>
            </a:blip>
            <a:stretch>
              <a:fillRect l="-6129" r="-6129"/>
            </a:stretch>
          </a:blipFill>
        </p:spPr>
        <p:txBody>
          <a:bodyPr/>
          <a:lstStyle/>
          <a:p>
            <a:endParaRPr lang="vi-VN"/>
          </a:p>
        </p:txBody>
      </p:sp>
      <p:grpSp>
        <p:nvGrpSpPr>
          <p:cNvPr id="4" name="Group 4"/>
          <p:cNvGrpSpPr/>
          <p:nvPr/>
        </p:nvGrpSpPr>
        <p:grpSpPr>
          <a:xfrm rot="-2700000">
            <a:off x="1084282" y="1043722"/>
            <a:ext cx="1159938" cy="1159938"/>
            <a:chOff x="0" y="0"/>
            <a:chExt cx="812800" cy="812800"/>
          </a:xfrm>
        </p:grpSpPr>
        <p:sp>
          <p:nvSpPr>
            <p:cNvPr id="5" name="Freeform 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7" name="Group 7"/>
          <p:cNvGrpSpPr/>
          <p:nvPr/>
        </p:nvGrpSpPr>
        <p:grpSpPr>
          <a:xfrm>
            <a:off x="-688919" y="3045377"/>
            <a:ext cx="19665838" cy="5754277"/>
            <a:chOff x="0" y="0"/>
            <a:chExt cx="5179480" cy="1515530"/>
          </a:xfrm>
        </p:grpSpPr>
        <p:sp>
          <p:nvSpPr>
            <p:cNvPr id="8" name="Freeform 8"/>
            <p:cNvSpPr/>
            <p:nvPr/>
          </p:nvSpPr>
          <p:spPr>
            <a:xfrm>
              <a:off x="0" y="0"/>
              <a:ext cx="5179480" cy="1515530"/>
            </a:xfrm>
            <a:custGeom>
              <a:avLst/>
              <a:gdLst/>
              <a:ahLst/>
              <a:cxnLst/>
              <a:rect l="l" t="t" r="r" b="b"/>
              <a:pathLst>
                <a:path w="5179480" h="1515530">
                  <a:moveTo>
                    <a:pt x="0" y="0"/>
                  </a:moveTo>
                  <a:lnTo>
                    <a:pt x="5179480" y="0"/>
                  </a:lnTo>
                  <a:lnTo>
                    <a:pt x="5179480" y="1515530"/>
                  </a:lnTo>
                  <a:lnTo>
                    <a:pt x="0" y="1515530"/>
                  </a:lnTo>
                  <a:close/>
                </a:path>
              </a:pathLst>
            </a:custGeom>
            <a:gradFill rotWithShape="1">
              <a:gsLst>
                <a:gs pos="0">
                  <a:srgbClr val="1C8686">
                    <a:alpha val="100000"/>
                  </a:srgbClr>
                </a:gs>
                <a:gs pos="100000">
                  <a:srgbClr val="084949">
                    <a:alpha val="100000"/>
                  </a:srgbClr>
                </a:gs>
              </a:gsLst>
              <a:lin ang="5400000"/>
            </a:gradFill>
          </p:spPr>
          <p:txBody>
            <a:bodyPr/>
            <a:lstStyle/>
            <a:p>
              <a:endParaRPr lang="vi-VN"/>
            </a:p>
          </p:txBody>
        </p:sp>
        <p:sp>
          <p:nvSpPr>
            <p:cNvPr id="9" name="TextBox 9"/>
            <p:cNvSpPr txBox="1"/>
            <p:nvPr/>
          </p:nvSpPr>
          <p:spPr>
            <a:xfrm>
              <a:off x="0" y="-47625"/>
              <a:ext cx="5179480" cy="1563155"/>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a:off x="1383215" y="8720631"/>
            <a:ext cx="3845990" cy="267214"/>
            <a:chOff x="0" y="0"/>
            <a:chExt cx="1012936" cy="70377"/>
          </a:xfrm>
        </p:grpSpPr>
        <p:sp>
          <p:nvSpPr>
            <p:cNvPr id="11" name="Freeform 11"/>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grpSp>
        <p:nvGrpSpPr>
          <p:cNvPr id="13" name="Group 13"/>
          <p:cNvGrpSpPr/>
          <p:nvPr/>
        </p:nvGrpSpPr>
        <p:grpSpPr>
          <a:xfrm rot="-2700000">
            <a:off x="804295" y="4953116"/>
            <a:ext cx="1157839" cy="1157839"/>
            <a:chOff x="0" y="0"/>
            <a:chExt cx="812800" cy="812800"/>
          </a:xfrm>
        </p:grpSpPr>
        <p:sp>
          <p:nvSpPr>
            <p:cNvPr id="14" name="Freeform 14"/>
            <p:cNvSpPr/>
            <p:nvPr/>
          </p:nvSpPr>
          <p:spPr>
            <a:xfrm>
              <a:off x="0" y="0"/>
              <a:ext cx="812800" cy="812800"/>
            </a:xfrm>
            <a:custGeom>
              <a:avLst/>
              <a:gdLst/>
              <a:ahLst/>
              <a:cxnLst/>
              <a:rect l="l" t="t" r="r" b="b"/>
              <a:pathLst>
                <a:path w="812800" h="812800">
                  <a:moveTo>
                    <a:pt x="160477" y="0"/>
                  </a:moveTo>
                  <a:lnTo>
                    <a:pt x="652323" y="0"/>
                  </a:lnTo>
                  <a:cubicBezTo>
                    <a:pt x="740952" y="0"/>
                    <a:pt x="812800" y="71848"/>
                    <a:pt x="812800" y="160477"/>
                  </a:cubicBezTo>
                  <a:lnTo>
                    <a:pt x="812800" y="652323"/>
                  </a:lnTo>
                  <a:cubicBezTo>
                    <a:pt x="812800" y="740952"/>
                    <a:pt x="740952" y="812800"/>
                    <a:pt x="652323" y="812800"/>
                  </a:cubicBezTo>
                  <a:lnTo>
                    <a:pt x="160477" y="812800"/>
                  </a:lnTo>
                  <a:cubicBezTo>
                    <a:pt x="71848" y="812800"/>
                    <a:pt x="0" y="740952"/>
                    <a:pt x="0" y="652323"/>
                  </a:cubicBezTo>
                  <a:lnTo>
                    <a:pt x="0" y="160477"/>
                  </a:lnTo>
                  <a:cubicBezTo>
                    <a:pt x="0" y="71848"/>
                    <a:pt x="71848" y="0"/>
                    <a:pt x="160477"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a:ln w="38100" cap="rnd">
              <a:solidFill>
                <a:srgbClr val="FAFAFA"/>
              </a:solidFill>
              <a:prstDash val="sysDot"/>
              <a:round/>
            </a:ln>
          </p:spPr>
          <p:txBody>
            <a:bodyPr/>
            <a:lstStyle/>
            <a:p>
              <a:endParaRPr lang="vi-VN"/>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a:off x="13012565" y="8720631"/>
            <a:ext cx="3845990" cy="267214"/>
            <a:chOff x="0" y="0"/>
            <a:chExt cx="1012936" cy="70377"/>
          </a:xfrm>
        </p:grpSpPr>
        <p:sp>
          <p:nvSpPr>
            <p:cNvPr id="17" name="Freeform 17"/>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8" name="TextBox 18"/>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sp>
        <p:nvSpPr>
          <p:cNvPr id="19" name="TextBox 19"/>
          <p:cNvSpPr txBox="1"/>
          <p:nvPr/>
        </p:nvSpPr>
        <p:spPr>
          <a:xfrm>
            <a:off x="2683409" y="4235052"/>
            <a:ext cx="14495651" cy="2263578"/>
          </a:xfrm>
          <a:prstGeom prst="rect">
            <a:avLst/>
          </a:prstGeom>
        </p:spPr>
        <p:txBody>
          <a:bodyPr lIns="0" tIns="0" rIns="0" bIns="0" rtlCol="0" anchor="t">
            <a:spAutoFit/>
          </a:bodyPr>
          <a:lstStyle/>
          <a:p>
            <a:pPr marL="0" lvl="0" indent="0" algn="ctr">
              <a:lnSpc>
                <a:spcPts val="9099"/>
              </a:lnSpc>
            </a:pPr>
            <a:r>
              <a:rPr lang="en-US" sz="6499" spc="-38">
                <a:solidFill>
                  <a:srgbClr val="FFFFFF"/>
                </a:solidFill>
                <a:latin typeface="Tex Gyre Pagella Bold"/>
                <a:ea typeface="Tex Gyre Pagella Bold"/>
                <a:cs typeface="Tex Gyre Pagella Bold"/>
                <a:sym typeface="Tex Gyre Pagella Bold"/>
              </a:rPr>
              <a:t>Khái quát lại những biểu hiện của phong cách lãng mạn?</a:t>
            </a:r>
          </a:p>
        </p:txBody>
      </p:sp>
      <p:sp>
        <p:nvSpPr>
          <p:cNvPr id="20" name="TextBox 20"/>
          <p:cNvSpPr txBox="1"/>
          <p:nvPr/>
        </p:nvSpPr>
        <p:spPr>
          <a:xfrm>
            <a:off x="2763649" y="910480"/>
            <a:ext cx="3915847" cy="1226396"/>
          </a:xfrm>
          <a:prstGeom prst="rect">
            <a:avLst/>
          </a:prstGeom>
        </p:spPr>
        <p:txBody>
          <a:bodyPr lIns="0" tIns="0" rIns="0" bIns="0" rtlCol="0" anchor="t">
            <a:spAutoFit/>
          </a:bodyPr>
          <a:lstStyle/>
          <a:p>
            <a:pPr algn="l">
              <a:lnSpc>
                <a:spcPts val="9495"/>
              </a:lnSpc>
              <a:spcBef>
                <a:spcPct val="0"/>
              </a:spcBef>
            </a:pPr>
            <a:r>
              <a:rPr lang="en-US" sz="6782">
                <a:solidFill>
                  <a:srgbClr val="265959"/>
                </a:solidFill>
                <a:latin typeface="#9Slide03 Impact"/>
                <a:ea typeface="#9Slide03 Impact"/>
                <a:cs typeface="#9Slide03 Impact"/>
                <a:sym typeface="#9Slide03 Impact"/>
              </a:rPr>
              <a:t>THẢO LUẬN</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9030" t="-922" r="-57391" b="-17422"/>
            </a:stretch>
          </a:blipFill>
        </p:spPr>
        <p:txBody>
          <a:bodyPr/>
          <a:lstStyle/>
          <a:p>
            <a:endParaRPr lang="vi-VN"/>
          </a:p>
        </p:txBody>
      </p:sp>
      <p:sp>
        <p:nvSpPr>
          <p:cNvPr id="3" name="Freeform 3"/>
          <p:cNvSpPr/>
          <p:nvPr/>
        </p:nvSpPr>
        <p:spPr>
          <a:xfrm rot="-2614414">
            <a:off x="984032" y="883659"/>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3">
              <a:alphaModFix amt="27000"/>
            </a:blip>
            <a:stretch>
              <a:fillRect l="-6129" r="-6129"/>
            </a:stretch>
          </a:blipFill>
        </p:spPr>
        <p:txBody>
          <a:bodyPr/>
          <a:lstStyle/>
          <a:p>
            <a:endParaRPr lang="vi-VN"/>
          </a:p>
        </p:txBody>
      </p:sp>
      <p:grpSp>
        <p:nvGrpSpPr>
          <p:cNvPr id="4" name="Group 4"/>
          <p:cNvGrpSpPr/>
          <p:nvPr/>
        </p:nvGrpSpPr>
        <p:grpSpPr>
          <a:xfrm rot="-2700000">
            <a:off x="1084282" y="1043722"/>
            <a:ext cx="1159938" cy="1159938"/>
            <a:chOff x="0" y="0"/>
            <a:chExt cx="812800" cy="812800"/>
          </a:xfrm>
        </p:grpSpPr>
        <p:sp>
          <p:nvSpPr>
            <p:cNvPr id="5" name="Freeform 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7" name="Group 7"/>
          <p:cNvGrpSpPr/>
          <p:nvPr/>
        </p:nvGrpSpPr>
        <p:grpSpPr>
          <a:xfrm>
            <a:off x="0" y="3045377"/>
            <a:ext cx="2763649" cy="5754277"/>
            <a:chOff x="0" y="0"/>
            <a:chExt cx="727875" cy="1515530"/>
          </a:xfrm>
        </p:grpSpPr>
        <p:sp>
          <p:nvSpPr>
            <p:cNvPr id="8" name="Freeform 8"/>
            <p:cNvSpPr/>
            <p:nvPr/>
          </p:nvSpPr>
          <p:spPr>
            <a:xfrm>
              <a:off x="0" y="0"/>
              <a:ext cx="727875" cy="1515530"/>
            </a:xfrm>
            <a:custGeom>
              <a:avLst/>
              <a:gdLst/>
              <a:ahLst/>
              <a:cxnLst/>
              <a:rect l="l" t="t" r="r" b="b"/>
              <a:pathLst>
                <a:path w="727875" h="1515530">
                  <a:moveTo>
                    <a:pt x="0" y="0"/>
                  </a:moveTo>
                  <a:lnTo>
                    <a:pt x="727875" y="0"/>
                  </a:lnTo>
                  <a:lnTo>
                    <a:pt x="727875" y="1515530"/>
                  </a:lnTo>
                  <a:lnTo>
                    <a:pt x="0" y="1515530"/>
                  </a:lnTo>
                  <a:close/>
                </a:path>
              </a:pathLst>
            </a:custGeom>
            <a:gradFill rotWithShape="1">
              <a:gsLst>
                <a:gs pos="0">
                  <a:srgbClr val="1C8686">
                    <a:alpha val="100000"/>
                  </a:srgbClr>
                </a:gs>
                <a:gs pos="100000">
                  <a:srgbClr val="084949">
                    <a:alpha val="100000"/>
                  </a:srgbClr>
                </a:gs>
              </a:gsLst>
              <a:lin ang="5400000"/>
            </a:gradFill>
          </p:spPr>
          <p:txBody>
            <a:bodyPr/>
            <a:lstStyle/>
            <a:p>
              <a:endParaRPr lang="vi-VN"/>
            </a:p>
          </p:txBody>
        </p:sp>
        <p:sp>
          <p:nvSpPr>
            <p:cNvPr id="9" name="TextBox 9"/>
            <p:cNvSpPr txBox="1"/>
            <p:nvPr/>
          </p:nvSpPr>
          <p:spPr>
            <a:xfrm>
              <a:off x="0" y="-47625"/>
              <a:ext cx="727875" cy="1563155"/>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a:off x="1383215" y="8720631"/>
            <a:ext cx="3845990" cy="267214"/>
            <a:chOff x="0" y="0"/>
            <a:chExt cx="1012936" cy="70377"/>
          </a:xfrm>
        </p:grpSpPr>
        <p:sp>
          <p:nvSpPr>
            <p:cNvPr id="11" name="Freeform 11"/>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grpSp>
        <p:nvGrpSpPr>
          <p:cNvPr id="13" name="Group 13"/>
          <p:cNvGrpSpPr/>
          <p:nvPr/>
        </p:nvGrpSpPr>
        <p:grpSpPr>
          <a:xfrm rot="-2700000">
            <a:off x="804295" y="4953116"/>
            <a:ext cx="1157839" cy="1157839"/>
            <a:chOff x="0" y="0"/>
            <a:chExt cx="812800" cy="812800"/>
          </a:xfrm>
        </p:grpSpPr>
        <p:sp>
          <p:nvSpPr>
            <p:cNvPr id="14" name="Freeform 14"/>
            <p:cNvSpPr/>
            <p:nvPr/>
          </p:nvSpPr>
          <p:spPr>
            <a:xfrm>
              <a:off x="0" y="0"/>
              <a:ext cx="812800" cy="812800"/>
            </a:xfrm>
            <a:custGeom>
              <a:avLst/>
              <a:gdLst/>
              <a:ahLst/>
              <a:cxnLst/>
              <a:rect l="l" t="t" r="r" b="b"/>
              <a:pathLst>
                <a:path w="812800" h="812800">
                  <a:moveTo>
                    <a:pt x="160477" y="0"/>
                  </a:moveTo>
                  <a:lnTo>
                    <a:pt x="652323" y="0"/>
                  </a:lnTo>
                  <a:cubicBezTo>
                    <a:pt x="740952" y="0"/>
                    <a:pt x="812800" y="71848"/>
                    <a:pt x="812800" y="160477"/>
                  </a:cubicBezTo>
                  <a:lnTo>
                    <a:pt x="812800" y="652323"/>
                  </a:lnTo>
                  <a:cubicBezTo>
                    <a:pt x="812800" y="740952"/>
                    <a:pt x="740952" y="812800"/>
                    <a:pt x="652323" y="812800"/>
                  </a:cubicBezTo>
                  <a:lnTo>
                    <a:pt x="160477" y="812800"/>
                  </a:lnTo>
                  <a:cubicBezTo>
                    <a:pt x="71848" y="812800"/>
                    <a:pt x="0" y="740952"/>
                    <a:pt x="0" y="652323"/>
                  </a:cubicBezTo>
                  <a:lnTo>
                    <a:pt x="0" y="160477"/>
                  </a:lnTo>
                  <a:cubicBezTo>
                    <a:pt x="0" y="71848"/>
                    <a:pt x="71848" y="0"/>
                    <a:pt x="160477"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a:ln w="38100" cap="rnd">
              <a:solidFill>
                <a:srgbClr val="FAFAFA"/>
              </a:solidFill>
              <a:prstDash val="sysDot"/>
              <a:round/>
            </a:ln>
          </p:spPr>
          <p:txBody>
            <a:bodyPr/>
            <a:lstStyle/>
            <a:p>
              <a:endParaRPr lang="vi-VN"/>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a:off x="13012565" y="8720631"/>
            <a:ext cx="3845990" cy="267214"/>
            <a:chOff x="0" y="0"/>
            <a:chExt cx="1012936" cy="70377"/>
          </a:xfrm>
        </p:grpSpPr>
        <p:sp>
          <p:nvSpPr>
            <p:cNvPr id="17" name="Freeform 17"/>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8" name="TextBox 18"/>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sp>
        <p:nvSpPr>
          <p:cNvPr id="19" name="TextBox 19"/>
          <p:cNvSpPr txBox="1"/>
          <p:nvPr/>
        </p:nvSpPr>
        <p:spPr>
          <a:xfrm>
            <a:off x="3813845" y="3931934"/>
            <a:ext cx="13445455" cy="3124002"/>
          </a:xfrm>
          <a:prstGeom prst="rect">
            <a:avLst/>
          </a:prstGeom>
        </p:spPr>
        <p:txBody>
          <a:bodyPr lIns="0" tIns="0" rIns="0" bIns="0" rtlCol="0" anchor="t">
            <a:spAutoFit/>
          </a:bodyPr>
          <a:lstStyle/>
          <a:p>
            <a:pPr marL="0" lvl="0" indent="0" algn="l">
              <a:lnSpc>
                <a:spcPts val="6299"/>
              </a:lnSpc>
            </a:pPr>
            <a:r>
              <a:rPr lang="en-US" sz="4499" spc="-26">
                <a:solidFill>
                  <a:srgbClr val="000000"/>
                </a:solidFill>
                <a:latin typeface="Tex Gyre Pagella"/>
                <a:ea typeface="Tex Gyre Pagella"/>
                <a:cs typeface="Tex Gyre Pagella"/>
                <a:sym typeface="Tex Gyre Pagella"/>
              </a:rPr>
              <a:t>     Thể hiện những cảm xúc tinh tế về âm thanh của mùa thu: đó là những âm thanh không chỉ được lắng nghe bằng thính giác, mà phải nghe bằng trí tưởng tượng, bằng sự rung động của tâm hồn con người.</a:t>
            </a:r>
          </a:p>
        </p:txBody>
      </p:sp>
      <p:sp>
        <p:nvSpPr>
          <p:cNvPr id="20" name="TextBox 20"/>
          <p:cNvSpPr txBox="1"/>
          <p:nvPr/>
        </p:nvSpPr>
        <p:spPr>
          <a:xfrm>
            <a:off x="2763649" y="910480"/>
            <a:ext cx="13367615" cy="1226396"/>
          </a:xfrm>
          <a:prstGeom prst="rect">
            <a:avLst/>
          </a:prstGeom>
        </p:spPr>
        <p:txBody>
          <a:bodyPr lIns="0" tIns="0" rIns="0" bIns="0" rtlCol="0" anchor="t">
            <a:spAutoFit/>
          </a:bodyPr>
          <a:lstStyle/>
          <a:p>
            <a:pPr algn="l">
              <a:lnSpc>
                <a:spcPts val="9495"/>
              </a:lnSpc>
              <a:spcBef>
                <a:spcPct val="0"/>
              </a:spcBef>
            </a:pPr>
            <a:r>
              <a:rPr lang="en-US" sz="6782">
                <a:solidFill>
                  <a:srgbClr val="265959"/>
                </a:solidFill>
                <a:latin typeface="#9Slide03 Impact"/>
                <a:ea typeface="#9Slide03 Impact"/>
                <a:cs typeface="#9Slide03 Impact"/>
                <a:sym typeface="#9Slide03 Impact"/>
              </a:rPr>
              <a:t>BIỂU HIỆN CỦA PHONG CÁCH LÃNG MẠN</a:t>
            </a: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9030" t="-922" r="-57391" b="-17422"/>
            </a:stretch>
          </a:blipFill>
        </p:spPr>
        <p:txBody>
          <a:bodyPr/>
          <a:lstStyle/>
          <a:p>
            <a:endParaRPr lang="vi-VN"/>
          </a:p>
        </p:txBody>
      </p:sp>
      <p:sp>
        <p:nvSpPr>
          <p:cNvPr id="3" name="Freeform 3"/>
          <p:cNvSpPr/>
          <p:nvPr/>
        </p:nvSpPr>
        <p:spPr>
          <a:xfrm rot="-2614414">
            <a:off x="984032" y="883659"/>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3">
              <a:alphaModFix amt="27000"/>
            </a:blip>
            <a:stretch>
              <a:fillRect l="-6129" r="-6129"/>
            </a:stretch>
          </a:blipFill>
        </p:spPr>
        <p:txBody>
          <a:bodyPr/>
          <a:lstStyle/>
          <a:p>
            <a:endParaRPr lang="vi-VN"/>
          </a:p>
        </p:txBody>
      </p:sp>
      <p:grpSp>
        <p:nvGrpSpPr>
          <p:cNvPr id="4" name="Group 4"/>
          <p:cNvGrpSpPr/>
          <p:nvPr/>
        </p:nvGrpSpPr>
        <p:grpSpPr>
          <a:xfrm rot="-2700000">
            <a:off x="1084282" y="1043722"/>
            <a:ext cx="1159938" cy="1159938"/>
            <a:chOff x="0" y="0"/>
            <a:chExt cx="812800" cy="812800"/>
          </a:xfrm>
        </p:grpSpPr>
        <p:sp>
          <p:nvSpPr>
            <p:cNvPr id="5" name="Freeform 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7" name="Group 7"/>
          <p:cNvGrpSpPr/>
          <p:nvPr/>
        </p:nvGrpSpPr>
        <p:grpSpPr>
          <a:xfrm>
            <a:off x="0" y="3045377"/>
            <a:ext cx="2763649" cy="5754277"/>
            <a:chOff x="0" y="0"/>
            <a:chExt cx="727875" cy="1515530"/>
          </a:xfrm>
        </p:grpSpPr>
        <p:sp>
          <p:nvSpPr>
            <p:cNvPr id="8" name="Freeform 8"/>
            <p:cNvSpPr/>
            <p:nvPr/>
          </p:nvSpPr>
          <p:spPr>
            <a:xfrm>
              <a:off x="0" y="0"/>
              <a:ext cx="727875" cy="1515530"/>
            </a:xfrm>
            <a:custGeom>
              <a:avLst/>
              <a:gdLst/>
              <a:ahLst/>
              <a:cxnLst/>
              <a:rect l="l" t="t" r="r" b="b"/>
              <a:pathLst>
                <a:path w="727875" h="1515530">
                  <a:moveTo>
                    <a:pt x="0" y="0"/>
                  </a:moveTo>
                  <a:lnTo>
                    <a:pt x="727875" y="0"/>
                  </a:lnTo>
                  <a:lnTo>
                    <a:pt x="727875" y="1515530"/>
                  </a:lnTo>
                  <a:lnTo>
                    <a:pt x="0" y="1515530"/>
                  </a:lnTo>
                  <a:close/>
                </a:path>
              </a:pathLst>
            </a:custGeom>
            <a:gradFill rotWithShape="1">
              <a:gsLst>
                <a:gs pos="0">
                  <a:srgbClr val="1C8686">
                    <a:alpha val="100000"/>
                  </a:srgbClr>
                </a:gs>
                <a:gs pos="100000">
                  <a:srgbClr val="084949">
                    <a:alpha val="100000"/>
                  </a:srgbClr>
                </a:gs>
              </a:gsLst>
              <a:lin ang="5400000"/>
            </a:gradFill>
          </p:spPr>
          <p:txBody>
            <a:bodyPr/>
            <a:lstStyle/>
            <a:p>
              <a:endParaRPr lang="vi-VN"/>
            </a:p>
          </p:txBody>
        </p:sp>
        <p:sp>
          <p:nvSpPr>
            <p:cNvPr id="9" name="TextBox 9"/>
            <p:cNvSpPr txBox="1"/>
            <p:nvPr/>
          </p:nvSpPr>
          <p:spPr>
            <a:xfrm>
              <a:off x="0" y="-47625"/>
              <a:ext cx="727875" cy="1563155"/>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a:off x="1383215" y="8720631"/>
            <a:ext cx="3845990" cy="267214"/>
            <a:chOff x="0" y="0"/>
            <a:chExt cx="1012936" cy="70377"/>
          </a:xfrm>
        </p:grpSpPr>
        <p:sp>
          <p:nvSpPr>
            <p:cNvPr id="11" name="Freeform 11"/>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grpSp>
        <p:nvGrpSpPr>
          <p:cNvPr id="13" name="Group 13"/>
          <p:cNvGrpSpPr/>
          <p:nvPr/>
        </p:nvGrpSpPr>
        <p:grpSpPr>
          <a:xfrm rot="-2700000">
            <a:off x="804295" y="4953116"/>
            <a:ext cx="1157839" cy="1157839"/>
            <a:chOff x="0" y="0"/>
            <a:chExt cx="812800" cy="812800"/>
          </a:xfrm>
        </p:grpSpPr>
        <p:sp>
          <p:nvSpPr>
            <p:cNvPr id="14" name="Freeform 14"/>
            <p:cNvSpPr/>
            <p:nvPr/>
          </p:nvSpPr>
          <p:spPr>
            <a:xfrm>
              <a:off x="0" y="0"/>
              <a:ext cx="812800" cy="812800"/>
            </a:xfrm>
            <a:custGeom>
              <a:avLst/>
              <a:gdLst/>
              <a:ahLst/>
              <a:cxnLst/>
              <a:rect l="l" t="t" r="r" b="b"/>
              <a:pathLst>
                <a:path w="812800" h="812800">
                  <a:moveTo>
                    <a:pt x="160477" y="0"/>
                  </a:moveTo>
                  <a:lnTo>
                    <a:pt x="652323" y="0"/>
                  </a:lnTo>
                  <a:cubicBezTo>
                    <a:pt x="740952" y="0"/>
                    <a:pt x="812800" y="71848"/>
                    <a:pt x="812800" y="160477"/>
                  </a:cubicBezTo>
                  <a:lnTo>
                    <a:pt x="812800" y="652323"/>
                  </a:lnTo>
                  <a:cubicBezTo>
                    <a:pt x="812800" y="740952"/>
                    <a:pt x="740952" y="812800"/>
                    <a:pt x="652323" y="812800"/>
                  </a:cubicBezTo>
                  <a:lnTo>
                    <a:pt x="160477" y="812800"/>
                  </a:lnTo>
                  <a:cubicBezTo>
                    <a:pt x="71848" y="812800"/>
                    <a:pt x="0" y="740952"/>
                    <a:pt x="0" y="652323"/>
                  </a:cubicBezTo>
                  <a:lnTo>
                    <a:pt x="0" y="160477"/>
                  </a:lnTo>
                  <a:cubicBezTo>
                    <a:pt x="0" y="71848"/>
                    <a:pt x="71848" y="0"/>
                    <a:pt x="160477"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a:ln w="38100" cap="rnd">
              <a:solidFill>
                <a:srgbClr val="FAFAFA"/>
              </a:solidFill>
              <a:prstDash val="sysDot"/>
              <a:round/>
            </a:ln>
          </p:spPr>
          <p:txBody>
            <a:bodyPr/>
            <a:lstStyle/>
            <a:p>
              <a:endParaRPr lang="vi-VN"/>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a:off x="13012565" y="8720631"/>
            <a:ext cx="3845990" cy="267214"/>
            <a:chOff x="0" y="0"/>
            <a:chExt cx="1012936" cy="70377"/>
          </a:xfrm>
        </p:grpSpPr>
        <p:sp>
          <p:nvSpPr>
            <p:cNvPr id="17" name="Freeform 17"/>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8" name="TextBox 18"/>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sp>
        <p:nvSpPr>
          <p:cNvPr id="19" name="TextBox 19"/>
          <p:cNvSpPr txBox="1"/>
          <p:nvPr/>
        </p:nvSpPr>
        <p:spPr>
          <a:xfrm>
            <a:off x="3413101" y="2969177"/>
            <a:ext cx="13445455" cy="5495578"/>
          </a:xfrm>
          <a:prstGeom prst="rect">
            <a:avLst/>
          </a:prstGeom>
        </p:spPr>
        <p:txBody>
          <a:bodyPr lIns="0" tIns="0" rIns="0" bIns="0" rtlCol="0" anchor="t">
            <a:spAutoFit/>
          </a:bodyPr>
          <a:lstStyle/>
          <a:p>
            <a:pPr marL="0" lvl="0" indent="0" algn="l">
              <a:lnSpc>
                <a:spcPts val="6299"/>
              </a:lnSpc>
            </a:pPr>
            <a:r>
              <a:rPr lang="en-US" sz="4499" spc="-26">
                <a:solidFill>
                  <a:srgbClr val="000000"/>
                </a:solidFill>
                <a:latin typeface="Tex Gyre Pagella"/>
                <a:ea typeface="Tex Gyre Pagella"/>
                <a:cs typeface="Tex Gyre Pagella"/>
                <a:sym typeface="Tex Gyre Pagella"/>
              </a:rPr>
              <a:t>     Thể hiện rõ cá tính sáng tạo của tác giả: phá cách về cấu trúc khổ thơ (các khổ thơ không đều nhau về số câu), phá cách về thanh điệu (những câu thơ toàn thanh bằng), sử dụng các câu hỏi để cấu trúc nên 1 khổ thơ, gieo vần liền bằng các từ láy… Tất cả tạo nên tính nhạc, tạo nên sự ngân nga âm thầm mà bền bỉ của bài thơ trong long người đọc</a:t>
            </a:r>
          </a:p>
        </p:txBody>
      </p:sp>
      <p:sp>
        <p:nvSpPr>
          <p:cNvPr id="20" name="TextBox 20"/>
          <p:cNvSpPr txBox="1"/>
          <p:nvPr/>
        </p:nvSpPr>
        <p:spPr>
          <a:xfrm>
            <a:off x="2763649" y="910480"/>
            <a:ext cx="13367615" cy="1226396"/>
          </a:xfrm>
          <a:prstGeom prst="rect">
            <a:avLst/>
          </a:prstGeom>
        </p:spPr>
        <p:txBody>
          <a:bodyPr lIns="0" tIns="0" rIns="0" bIns="0" rtlCol="0" anchor="t">
            <a:spAutoFit/>
          </a:bodyPr>
          <a:lstStyle/>
          <a:p>
            <a:pPr algn="l">
              <a:lnSpc>
                <a:spcPts val="9495"/>
              </a:lnSpc>
              <a:spcBef>
                <a:spcPct val="0"/>
              </a:spcBef>
            </a:pPr>
            <a:r>
              <a:rPr lang="en-US" sz="6782">
                <a:solidFill>
                  <a:srgbClr val="265959"/>
                </a:solidFill>
                <a:latin typeface="#9Slide03 Impact"/>
                <a:ea typeface="#9Slide03 Impact"/>
                <a:cs typeface="#9Slide03 Impact"/>
                <a:sym typeface="#9Slide03 Impact"/>
              </a:rPr>
              <a:t>BIỂU HIỆN CỦA PHONG CÁCH LÃNG MẠN</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903" r="-37059" b="-8062"/>
            </a:stretch>
          </a:blipFill>
        </p:spPr>
        <p:txBody>
          <a:bodyPr/>
          <a:lstStyle/>
          <a:p>
            <a:endParaRPr lang="vi-VN"/>
          </a:p>
        </p:txBody>
      </p:sp>
      <p:grpSp>
        <p:nvGrpSpPr>
          <p:cNvPr id="3" name="Group 3"/>
          <p:cNvGrpSpPr/>
          <p:nvPr/>
        </p:nvGrpSpPr>
        <p:grpSpPr>
          <a:xfrm>
            <a:off x="-1908208" y="9360965"/>
            <a:ext cx="15256889" cy="1017802"/>
            <a:chOff x="0" y="0"/>
            <a:chExt cx="2198633" cy="146673"/>
          </a:xfrm>
        </p:grpSpPr>
        <p:sp>
          <p:nvSpPr>
            <p:cNvPr id="4" name="Freeform 4"/>
            <p:cNvSpPr/>
            <p:nvPr/>
          </p:nvSpPr>
          <p:spPr>
            <a:xfrm>
              <a:off x="3624" y="0"/>
              <a:ext cx="2191384" cy="146673"/>
            </a:xfrm>
            <a:custGeom>
              <a:avLst/>
              <a:gdLst/>
              <a:ahLst/>
              <a:cxnLst/>
              <a:rect l="l" t="t" r="r" b="b"/>
              <a:pathLst>
                <a:path w="2191384" h="146673">
                  <a:moveTo>
                    <a:pt x="1986227" y="0"/>
                  </a:moveTo>
                  <a:lnTo>
                    <a:pt x="1958" y="0"/>
                  </a:lnTo>
                  <a:cubicBezTo>
                    <a:pt x="1175" y="0"/>
                    <a:pt x="482" y="505"/>
                    <a:pt x="241" y="1249"/>
                  </a:cubicBezTo>
                  <a:cubicBezTo>
                    <a:pt x="0" y="1994"/>
                    <a:pt x="267" y="2809"/>
                    <a:pt x="902" y="3267"/>
                  </a:cubicBezTo>
                  <a:lnTo>
                    <a:pt x="195050" y="143406"/>
                  </a:lnTo>
                  <a:cubicBezTo>
                    <a:pt x="197992" y="145530"/>
                    <a:pt x="201529" y="146673"/>
                    <a:pt x="205158" y="146673"/>
                  </a:cubicBezTo>
                  <a:lnTo>
                    <a:pt x="2189427" y="146673"/>
                  </a:lnTo>
                  <a:cubicBezTo>
                    <a:pt x="2190210" y="146673"/>
                    <a:pt x="2190903" y="146168"/>
                    <a:pt x="2191144" y="145424"/>
                  </a:cubicBezTo>
                  <a:cubicBezTo>
                    <a:pt x="2191385" y="144679"/>
                    <a:pt x="2191118" y="143864"/>
                    <a:pt x="2190483" y="143406"/>
                  </a:cubicBezTo>
                  <a:lnTo>
                    <a:pt x="1996335" y="3267"/>
                  </a:lnTo>
                  <a:cubicBezTo>
                    <a:pt x="1993393" y="1143"/>
                    <a:pt x="1989856" y="0"/>
                    <a:pt x="1986227" y="0"/>
                  </a:cubicBez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5" name="TextBox 5"/>
            <p:cNvSpPr txBox="1"/>
            <p:nvPr/>
          </p:nvSpPr>
          <p:spPr>
            <a:xfrm>
              <a:off x="101600" y="-28575"/>
              <a:ext cx="1995433" cy="175248"/>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rot="2350429">
            <a:off x="5718913" y="-1306159"/>
            <a:ext cx="13085059" cy="4651823"/>
            <a:chOff x="0" y="0"/>
            <a:chExt cx="5687364" cy="2021894"/>
          </a:xfrm>
        </p:grpSpPr>
        <p:sp>
          <p:nvSpPr>
            <p:cNvPr id="7" name="Freeform 7"/>
            <p:cNvSpPr/>
            <p:nvPr/>
          </p:nvSpPr>
          <p:spPr>
            <a:xfrm>
              <a:off x="0" y="0"/>
              <a:ext cx="5687007" cy="2021894"/>
            </a:xfrm>
            <a:custGeom>
              <a:avLst/>
              <a:gdLst/>
              <a:ahLst/>
              <a:cxnLst/>
              <a:rect l="l" t="t" r="r" b="b"/>
              <a:pathLst>
                <a:path w="5687007" h="2021894">
                  <a:moveTo>
                    <a:pt x="5478839" y="0"/>
                  </a:moveTo>
                  <a:lnTo>
                    <a:pt x="5325" y="0"/>
                  </a:lnTo>
                  <a:cubicBezTo>
                    <a:pt x="3913" y="0"/>
                    <a:pt x="2558" y="561"/>
                    <a:pt x="1560" y="1560"/>
                  </a:cubicBezTo>
                  <a:cubicBezTo>
                    <a:pt x="561" y="2558"/>
                    <a:pt x="0" y="3913"/>
                    <a:pt x="0" y="5325"/>
                  </a:cubicBezTo>
                  <a:lnTo>
                    <a:pt x="0" y="2016570"/>
                  </a:lnTo>
                  <a:cubicBezTo>
                    <a:pt x="0" y="2017982"/>
                    <a:pt x="561" y="2019336"/>
                    <a:pt x="1560" y="2020335"/>
                  </a:cubicBezTo>
                  <a:cubicBezTo>
                    <a:pt x="2558" y="2021333"/>
                    <a:pt x="3913" y="2021894"/>
                    <a:pt x="5325" y="2021894"/>
                  </a:cubicBezTo>
                  <a:lnTo>
                    <a:pt x="5478839" y="2021894"/>
                  </a:lnTo>
                  <a:cubicBezTo>
                    <a:pt x="5481936" y="2021894"/>
                    <a:pt x="5484603" y="2019710"/>
                    <a:pt x="5485213" y="2016674"/>
                  </a:cubicBezTo>
                  <a:lnTo>
                    <a:pt x="5686315" y="1016168"/>
                  </a:lnTo>
                  <a:cubicBezTo>
                    <a:pt x="5687007" y="1012722"/>
                    <a:pt x="5687007" y="1009173"/>
                    <a:pt x="5686315" y="1005727"/>
                  </a:cubicBezTo>
                  <a:lnTo>
                    <a:pt x="5485213" y="5221"/>
                  </a:lnTo>
                  <a:cubicBezTo>
                    <a:pt x="5484603" y="2184"/>
                    <a:pt x="5481936" y="0"/>
                    <a:pt x="5478839" y="0"/>
                  </a:cubicBezTo>
                  <a:close/>
                </a:path>
              </a:pathLst>
            </a:custGeom>
            <a:gradFill rotWithShape="1">
              <a:gsLst>
                <a:gs pos="0">
                  <a:srgbClr val="347070">
                    <a:alpha val="100000"/>
                  </a:srgbClr>
                </a:gs>
                <a:gs pos="100000">
                  <a:srgbClr val="127272">
                    <a:alpha val="100000"/>
                  </a:srgbClr>
                </a:gs>
              </a:gsLst>
              <a:path path="circle">
                <a:fillToRect l="50000" t="50000" r="50000" b="50000"/>
              </a:path>
            </a:gradFill>
          </p:spPr>
          <p:txBody>
            <a:bodyPr/>
            <a:lstStyle/>
            <a:p>
              <a:endParaRPr lang="vi-VN"/>
            </a:p>
          </p:txBody>
        </p:sp>
        <p:sp>
          <p:nvSpPr>
            <p:cNvPr id="8" name="TextBox 8"/>
            <p:cNvSpPr txBox="1"/>
            <p:nvPr/>
          </p:nvSpPr>
          <p:spPr>
            <a:xfrm>
              <a:off x="0" y="-38100"/>
              <a:ext cx="5573064" cy="20599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2772372">
            <a:off x="14353895" y="6829661"/>
            <a:ext cx="4857278" cy="4857278"/>
            <a:chOff x="0" y="0"/>
            <a:chExt cx="812800" cy="812800"/>
          </a:xfrm>
        </p:grpSpPr>
        <p:sp>
          <p:nvSpPr>
            <p:cNvPr id="10" name="Freeform 10"/>
            <p:cNvSpPr/>
            <p:nvPr/>
          </p:nvSpPr>
          <p:spPr>
            <a:xfrm>
              <a:off x="0" y="0"/>
              <a:ext cx="812800" cy="812800"/>
            </a:xfrm>
            <a:custGeom>
              <a:avLst/>
              <a:gdLst/>
              <a:ahLst/>
              <a:cxnLst/>
              <a:rect l="l" t="t" r="r" b="b"/>
              <a:pathLst>
                <a:path w="812800" h="812800">
                  <a:moveTo>
                    <a:pt x="81288" y="0"/>
                  </a:moveTo>
                  <a:lnTo>
                    <a:pt x="731512" y="0"/>
                  </a:lnTo>
                  <a:cubicBezTo>
                    <a:pt x="776406" y="0"/>
                    <a:pt x="812800" y="36394"/>
                    <a:pt x="812800" y="81288"/>
                  </a:cubicBezTo>
                  <a:lnTo>
                    <a:pt x="812800" y="731512"/>
                  </a:lnTo>
                  <a:cubicBezTo>
                    <a:pt x="812800" y="776406"/>
                    <a:pt x="776406" y="812800"/>
                    <a:pt x="731512" y="812800"/>
                  </a:cubicBezTo>
                  <a:lnTo>
                    <a:pt x="81288" y="812800"/>
                  </a:lnTo>
                  <a:cubicBezTo>
                    <a:pt x="36394" y="812800"/>
                    <a:pt x="0" y="776406"/>
                    <a:pt x="0" y="731512"/>
                  </a:cubicBezTo>
                  <a:lnTo>
                    <a:pt x="0" y="81288"/>
                  </a:lnTo>
                  <a:cubicBezTo>
                    <a:pt x="0" y="36394"/>
                    <a:pt x="36394" y="0"/>
                    <a:pt x="81288"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txBody>
            <a:bodyPr/>
            <a:lstStyle/>
            <a:p>
              <a:endParaRPr lang="vi-VN"/>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2" name="Freeform 12"/>
          <p:cNvSpPr/>
          <p:nvPr/>
        </p:nvSpPr>
        <p:spPr>
          <a:xfrm rot="2399085">
            <a:off x="12232657" y="-1463097"/>
            <a:ext cx="9984987" cy="9972556"/>
          </a:xfrm>
          <a:custGeom>
            <a:avLst/>
            <a:gdLst/>
            <a:ahLst/>
            <a:cxnLst/>
            <a:rect l="l" t="t" r="r" b="b"/>
            <a:pathLst>
              <a:path w="9984987" h="9972556">
                <a:moveTo>
                  <a:pt x="0" y="0"/>
                </a:moveTo>
                <a:lnTo>
                  <a:pt x="9984987" y="0"/>
                </a:lnTo>
                <a:lnTo>
                  <a:pt x="9984987" y="9972555"/>
                </a:lnTo>
                <a:lnTo>
                  <a:pt x="0" y="9972555"/>
                </a:lnTo>
                <a:lnTo>
                  <a:pt x="0" y="0"/>
                </a:lnTo>
                <a:close/>
              </a:path>
            </a:pathLst>
          </a:custGeom>
          <a:blipFill>
            <a:blip r:embed="rId3"/>
            <a:stretch>
              <a:fillRect t="-62" b="-62"/>
            </a:stretch>
          </a:blipFill>
        </p:spPr>
        <p:txBody>
          <a:bodyPr/>
          <a:lstStyle/>
          <a:p>
            <a:endParaRPr lang="vi-VN"/>
          </a:p>
        </p:txBody>
      </p:sp>
      <p:sp>
        <p:nvSpPr>
          <p:cNvPr id="13" name="Freeform 13"/>
          <p:cNvSpPr/>
          <p:nvPr/>
        </p:nvSpPr>
        <p:spPr>
          <a:xfrm rot="2570765">
            <a:off x="9606022" y="-1909104"/>
            <a:ext cx="10116812" cy="10104217"/>
          </a:xfrm>
          <a:custGeom>
            <a:avLst/>
            <a:gdLst/>
            <a:ahLst/>
            <a:cxnLst/>
            <a:rect l="l" t="t" r="r" b="b"/>
            <a:pathLst>
              <a:path w="10116812" h="10104217">
                <a:moveTo>
                  <a:pt x="0" y="0"/>
                </a:moveTo>
                <a:lnTo>
                  <a:pt x="10116813" y="0"/>
                </a:lnTo>
                <a:lnTo>
                  <a:pt x="10116813" y="10104217"/>
                </a:lnTo>
                <a:lnTo>
                  <a:pt x="0" y="10104217"/>
                </a:lnTo>
                <a:lnTo>
                  <a:pt x="0" y="0"/>
                </a:lnTo>
                <a:close/>
              </a:path>
            </a:pathLst>
          </a:custGeom>
          <a:blipFill>
            <a:blip r:embed="rId3">
              <a:alphaModFix amt="18000"/>
            </a:blip>
            <a:stretch>
              <a:fillRect t="-62" b="-62"/>
            </a:stretch>
          </a:blipFill>
        </p:spPr>
        <p:txBody>
          <a:bodyPr/>
          <a:lstStyle/>
          <a:p>
            <a:endParaRPr lang="vi-VN"/>
          </a:p>
        </p:txBody>
      </p:sp>
      <p:grpSp>
        <p:nvGrpSpPr>
          <p:cNvPr id="14" name="Group 14"/>
          <p:cNvGrpSpPr/>
          <p:nvPr/>
        </p:nvGrpSpPr>
        <p:grpSpPr>
          <a:xfrm>
            <a:off x="9437344" y="-636727"/>
            <a:ext cx="8799324" cy="9217068"/>
            <a:chOff x="0" y="0"/>
            <a:chExt cx="14419948" cy="15104529"/>
          </a:xfrm>
        </p:grpSpPr>
        <p:sp>
          <p:nvSpPr>
            <p:cNvPr id="15" name="Freeform 15"/>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gradFill rotWithShape="1">
              <a:gsLst>
                <a:gs pos="0">
                  <a:srgbClr val="FFFFFF">
                    <a:alpha val="100000"/>
                  </a:srgbClr>
                </a:gs>
                <a:gs pos="100000">
                  <a:srgbClr val="EFEDE9">
                    <a:alpha val="100000"/>
                  </a:srgbClr>
                </a:gs>
              </a:gsLst>
              <a:path path="circle">
                <a:fillToRect l="50000" t="50000" r="50000" b="50000"/>
              </a:path>
            </a:gradFill>
            <a:ln w="12700">
              <a:solidFill>
                <a:srgbClr val="000000"/>
              </a:solidFill>
            </a:ln>
          </p:spPr>
          <p:txBody>
            <a:bodyPr/>
            <a:lstStyle/>
            <a:p>
              <a:endParaRPr lang="vi-VN"/>
            </a:p>
          </p:txBody>
        </p:sp>
      </p:grpSp>
      <p:grpSp>
        <p:nvGrpSpPr>
          <p:cNvPr id="16" name="Group 16"/>
          <p:cNvGrpSpPr/>
          <p:nvPr/>
        </p:nvGrpSpPr>
        <p:grpSpPr>
          <a:xfrm>
            <a:off x="10464625" y="-636727"/>
            <a:ext cx="8799324" cy="9217068"/>
            <a:chOff x="0" y="0"/>
            <a:chExt cx="14419948" cy="15104529"/>
          </a:xfrm>
        </p:grpSpPr>
        <p:sp>
          <p:nvSpPr>
            <p:cNvPr id="17" name="Freeform 17"/>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blipFill>
              <a:blip r:embed="rId4"/>
              <a:stretch>
                <a:fillRect l="-19638" r="-38768"/>
              </a:stretch>
            </a:blipFill>
          </p:spPr>
          <p:txBody>
            <a:bodyPr/>
            <a:lstStyle/>
            <a:p>
              <a:endParaRPr lang="vi-VN"/>
            </a:p>
          </p:txBody>
        </p:sp>
      </p:grpSp>
      <p:sp>
        <p:nvSpPr>
          <p:cNvPr id="18" name="Freeform 18"/>
          <p:cNvSpPr/>
          <p:nvPr/>
        </p:nvSpPr>
        <p:spPr>
          <a:xfrm rot="2399085">
            <a:off x="15237759" y="7191449"/>
            <a:ext cx="4133702" cy="4133702"/>
          </a:xfrm>
          <a:custGeom>
            <a:avLst/>
            <a:gdLst/>
            <a:ahLst/>
            <a:cxnLst/>
            <a:rect l="l" t="t" r="r" b="b"/>
            <a:pathLst>
              <a:path w="4133702" h="4133702">
                <a:moveTo>
                  <a:pt x="0" y="0"/>
                </a:moveTo>
                <a:lnTo>
                  <a:pt x="4133702" y="0"/>
                </a:lnTo>
                <a:lnTo>
                  <a:pt x="4133702" y="4133702"/>
                </a:lnTo>
                <a:lnTo>
                  <a:pt x="0" y="4133702"/>
                </a:lnTo>
                <a:lnTo>
                  <a:pt x="0" y="0"/>
                </a:lnTo>
                <a:close/>
              </a:path>
            </a:pathLst>
          </a:custGeom>
          <a:blipFill>
            <a:blip r:embed="rId3"/>
            <a:stretch>
              <a:fillRect/>
            </a:stretch>
          </a:blipFill>
        </p:spPr>
        <p:txBody>
          <a:bodyPr/>
          <a:lstStyle/>
          <a:p>
            <a:endParaRPr lang="vi-VN"/>
          </a:p>
        </p:txBody>
      </p:sp>
      <p:grpSp>
        <p:nvGrpSpPr>
          <p:cNvPr id="19" name="Group 19"/>
          <p:cNvGrpSpPr/>
          <p:nvPr/>
        </p:nvGrpSpPr>
        <p:grpSpPr>
          <a:xfrm rot="-2772372">
            <a:off x="15683149" y="7855458"/>
            <a:ext cx="2805684" cy="2805684"/>
            <a:chOff x="0" y="0"/>
            <a:chExt cx="812800" cy="812800"/>
          </a:xfrm>
        </p:grpSpPr>
        <p:sp>
          <p:nvSpPr>
            <p:cNvPr id="20" name="Freeform 20"/>
            <p:cNvSpPr/>
            <p:nvPr/>
          </p:nvSpPr>
          <p:spPr>
            <a:xfrm>
              <a:off x="0" y="0"/>
              <a:ext cx="812800" cy="812800"/>
            </a:xfrm>
            <a:custGeom>
              <a:avLst/>
              <a:gdLst/>
              <a:ahLst/>
              <a:cxnLst/>
              <a:rect l="l" t="t" r="r" b="b"/>
              <a:pathLst>
                <a:path w="812800" h="812800">
                  <a:moveTo>
                    <a:pt x="140728" y="0"/>
                  </a:moveTo>
                  <a:lnTo>
                    <a:pt x="672072" y="0"/>
                  </a:lnTo>
                  <a:cubicBezTo>
                    <a:pt x="749794" y="0"/>
                    <a:pt x="812800" y="63006"/>
                    <a:pt x="812800" y="140728"/>
                  </a:cubicBezTo>
                  <a:lnTo>
                    <a:pt x="812800" y="672072"/>
                  </a:lnTo>
                  <a:cubicBezTo>
                    <a:pt x="812800" y="749794"/>
                    <a:pt x="749794" y="812800"/>
                    <a:pt x="672072" y="812800"/>
                  </a:cubicBezTo>
                  <a:lnTo>
                    <a:pt x="140728" y="812800"/>
                  </a:lnTo>
                  <a:cubicBezTo>
                    <a:pt x="63006" y="812800"/>
                    <a:pt x="0" y="749794"/>
                    <a:pt x="0" y="672072"/>
                  </a:cubicBezTo>
                  <a:lnTo>
                    <a:pt x="0" y="140728"/>
                  </a:lnTo>
                  <a:cubicBezTo>
                    <a:pt x="0" y="63006"/>
                    <a:pt x="63006" y="0"/>
                    <a:pt x="140728"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p:spPr>
          <p:txBody>
            <a:bodyPr/>
            <a:lstStyle/>
            <a:p>
              <a:endParaRPr lang="vi-VN"/>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22" name="Group 22"/>
          <p:cNvGrpSpPr/>
          <p:nvPr/>
        </p:nvGrpSpPr>
        <p:grpSpPr>
          <a:xfrm>
            <a:off x="291545" y="3379797"/>
            <a:ext cx="9186308" cy="2225237"/>
            <a:chOff x="0" y="0"/>
            <a:chExt cx="12248410" cy="2966983"/>
          </a:xfrm>
        </p:grpSpPr>
        <p:sp>
          <p:nvSpPr>
            <p:cNvPr id="23" name="TextBox 23"/>
            <p:cNvSpPr txBox="1"/>
            <p:nvPr/>
          </p:nvSpPr>
          <p:spPr>
            <a:xfrm>
              <a:off x="0" y="238125"/>
              <a:ext cx="12248410" cy="2291959"/>
            </a:xfrm>
            <a:prstGeom prst="rect">
              <a:avLst/>
            </a:prstGeom>
          </p:spPr>
          <p:txBody>
            <a:bodyPr lIns="0" tIns="0" rIns="0" bIns="0" rtlCol="0" anchor="t">
              <a:spAutoFit/>
            </a:bodyPr>
            <a:lstStyle/>
            <a:p>
              <a:pPr algn="ctr">
                <a:lnSpc>
                  <a:spcPts val="12457"/>
                </a:lnSpc>
              </a:pPr>
              <a:r>
                <a:rPr lang="en-US" sz="12457">
                  <a:solidFill>
                    <a:srgbClr val="612C14"/>
                  </a:solidFill>
                  <a:latin typeface="Intro Rust Base Shade"/>
                  <a:ea typeface="Intro Rust Base Shade"/>
                  <a:cs typeface="Intro Rust Base Shade"/>
                  <a:sym typeface="Intro Rust Base Shade"/>
                </a:rPr>
                <a:t>LUYÊN TÂP</a:t>
              </a:r>
            </a:p>
          </p:txBody>
        </p:sp>
        <p:sp>
          <p:nvSpPr>
            <p:cNvPr id="24" name="TextBox 24"/>
            <p:cNvSpPr txBox="1"/>
            <p:nvPr/>
          </p:nvSpPr>
          <p:spPr>
            <a:xfrm rot="943057">
              <a:off x="4811376" y="1073485"/>
              <a:ext cx="779623" cy="1822269"/>
            </a:xfrm>
            <a:prstGeom prst="rect">
              <a:avLst/>
            </a:prstGeom>
          </p:spPr>
          <p:txBody>
            <a:bodyPr lIns="0" tIns="0" rIns="0" bIns="0" rtlCol="0" anchor="t">
              <a:spAutoFit/>
            </a:bodyPr>
            <a:lstStyle/>
            <a:p>
              <a:pPr algn="ctr">
                <a:lnSpc>
                  <a:spcPts val="9916"/>
                </a:lnSpc>
              </a:pPr>
              <a:r>
                <a:rPr lang="en-US" sz="9916">
                  <a:solidFill>
                    <a:srgbClr val="612C14"/>
                  </a:solidFill>
                  <a:latin typeface="Intro Rust Base Shade"/>
                  <a:ea typeface="Intro Rust Base Shade"/>
                  <a:cs typeface="Intro Rust Base Shade"/>
                  <a:sym typeface="Intro Rust Base Shade"/>
                </a:rPr>
                <a:t>.</a:t>
              </a:r>
            </a:p>
          </p:txBody>
        </p:sp>
        <p:sp>
          <p:nvSpPr>
            <p:cNvPr id="25" name="TextBox 25"/>
            <p:cNvSpPr txBox="1"/>
            <p:nvPr/>
          </p:nvSpPr>
          <p:spPr>
            <a:xfrm rot="943057">
              <a:off x="9534641" y="1073485"/>
              <a:ext cx="779623" cy="1822269"/>
            </a:xfrm>
            <a:prstGeom prst="rect">
              <a:avLst/>
            </a:prstGeom>
          </p:spPr>
          <p:txBody>
            <a:bodyPr lIns="0" tIns="0" rIns="0" bIns="0" rtlCol="0" anchor="t">
              <a:spAutoFit/>
            </a:bodyPr>
            <a:lstStyle/>
            <a:p>
              <a:pPr algn="ctr">
                <a:lnSpc>
                  <a:spcPts val="9916"/>
                </a:lnSpc>
              </a:pPr>
              <a:r>
                <a:rPr lang="en-US" sz="9916">
                  <a:solidFill>
                    <a:srgbClr val="612C14"/>
                  </a:solidFill>
                  <a:latin typeface="Intro Rust Base Shade"/>
                  <a:ea typeface="Intro Rust Base Shade"/>
                  <a:cs typeface="Intro Rust Base Shade"/>
                  <a:sym typeface="Intro Rust Base Shade"/>
                </a:rPr>
                <a:t>.</a:t>
              </a:r>
            </a:p>
          </p:txBody>
        </p:sp>
      </p:gr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777" b="-8777"/>
            </a:stretch>
          </a:blipFill>
        </p:spPr>
        <p:txBody>
          <a:bodyPr/>
          <a:lstStyle/>
          <a:p>
            <a:endParaRPr lang="vi-VN"/>
          </a:p>
        </p:txBody>
      </p:sp>
      <p:grpSp>
        <p:nvGrpSpPr>
          <p:cNvPr id="3" name="Group 3"/>
          <p:cNvGrpSpPr/>
          <p:nvPr/>
        </p:nvGrpSpPr>
        <p:grpSpPr>
          <a:xfrm>
            <a:off x="-1908208" y="9360965"/>
            <a:ext cx="15256889" cy="1017802"/>
            <a:chOff x="0" y="0"/>
            <a:chExt cx="2198633" cy="146673"/>
          </a:xfrm>
        </p:grpSpPr>
        <p:sp>
          <p:nvSpPr>
            <p:cNvPr id="4" name="Freeform 4"/>
            <p:cNvSpPr/>
            <p:nvPr/>
          </p:nvSpPr>
          <p:spPr>
            <a:xfrm>
              <a:off x="3624" y="0"/>
              <a:ext cx="2191384" cy="146673"/>
            </a:xfrm>
            <a:custGeom>
              <a:avLst/>
              <a:gdLst/>
              <a:ahLst/>
              <a:cxnLst/>
              <a:rect l="l" t="t" r="r" b="b"/>
              <a:pathLst>
                <a:path w="2191384" h="146673">
                  <a:moveTo>
                    <a:pt x="1986227" y="0"/>
                  </a:moveTo>
                  <a:lnTo>
                    <a:pt x="1958" y="0"/>
                  </a:lnTo>
                  <a:cubicBezTo>
                    <a:pt x="1175" y="0"/>
                    <a:pt x="482" y="505"/>
                    <a:pt x="241" y="1249"/>
                  </a:cubicBezTo>
                  <a:cubicBezTo>
                    <a:pt x="0" y="1994"/>
                    <a:pt x="267" y="2809"/>
                    <a:pt x="902" y="3267"/>
                  </a:cubicBezTo>
                  <a:lnTo>
                    <a:pt x="195050" y="143406"/>
                  </a:lnTo>
                  <a:cubicBezTo>
                    <a:pt x="197992" y="145530"/>
                    <a:pt x="201529" y="146673"/>
                    <a:pt x="205158" y="146673"/>
                  </a:cubicBezTo>
                  <a:lnTo>
                    <a:pt x="2189427" y="146673"/>
                  </a:lnTo>
                  <a:cubicBezTo>
                    <a:pt x="2190210" y="146673"/>
                    <a:pt x="2190903" y="146168"/>
                    <a:pt x="2191144" y="145424"/>
                  </a:cubicBezTo>
                  <a:cubicBezTo>
                    <a:pt x="2191385" y="144679"/>
                    <a:pt x="2191118" y="143864"/>
                    <a:pt x="2190483" y="143406"/>
                  </a:cubicBezTo>
                  <a:lnTo>
                    <a:pt x="1996335" y="3267"/>
                  </a:lnTo>
                  <a:cubicBezTo>
                    <a:pt x="1993393" y="1143"/>
                    <a:pt x="1989856" y="0"/>
                    <a:pt x="1986227" y="0"/>
                  </a:cubicBezTo>
                  <a:close/>
                </a:path>
              </a:pathLst>
            </a:custGeom>
            <a:gradFill rotWithShape="1">
              <a:gsLst>
                <a:gs pos="0">
                  <a:srgbClr val="339696">
                    <a:alpha val="100000"/>
                  </a:srgbClr>
                </a:gs>
                <a:gs pos="100000">
                  <a:srgbClr val="0E5757">
                    <a:alpha val="100000"/>
                  </a:srgbClr>
                </a:gs>
              </a:gsLst>
              <a:lin ang="0"/>
            </a:gradFill>
          </p:spPr>
          <p:txBody>
            <a:bodyPr/>
            <a:lstStyle/>
            <a:p>
              <a:endParaRPr lang="vi-VN"/>
            </a:p>
          </p:txBody>
        </p:sp>
        <p:sp>
          <p:nvSpPr>
            <p:cNvPr id="5" name="TextBox 5"/>
            <p:cNvSpPr txBox="1"/>
            <p:nvPr/>
          </p:nvSpPr>
          <p:spPr>
            <a:xfrm>
              <a:off x="101600" y="-28575"/>
              <a:ext cx="1995433" cy="175248"/>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rot="2350429">
            <a:off x="3509542" y="-1270690"/>
            <a:ext cx="9416026" cy="1940995"/>
            <a:chOff x="0" y="0"/>
            <a:chExt cx="4092635" cy="843645"/>
          </a:xfrm>
        </p:grpSpPr>
        <p:sp>
          <p:nvSpPr>
            <p:cNvPr id="7" name="Freeform 7"/>
            <p:cNvSpPr/>
            <p:nvPr/>
          </p:nvSpPr>
          <p:spPr>
            <a:xfrm>
              <a:off x="0" y="0"/>
              <a:ext cx="4091453" cy="843645"/>
            </a:xfrm>
            <a:custGeom>
              <a:avLst/>
              <a:gdLst/>
              <a:ahLst/>
              <a:cxnLst/>
              <a:rect l="l" t="t" r="r" b="b"/>
              <a:pathLst>
                <a:path w="4091453" h="843645">
                  <a:moveTo>
                    <a:pt x="3882035" y="0"/>
                  </a:moveTo>
                  <a:lnTo>
                    <a:pt x="7400" y="0"/>
                  </a:lnTo>
                  <a:cubicBezTo>
                    <a:pt x="3313" y="0"/>
                    <a:pt x="0" y="3313"/>
                    <a:pt x="0" y="7400"/>
                  </a:cubicBezTo>
                  <a:lnTo>
                    <a:pt x="0" y="836245"/>
                  </a:lnTo>
                  <a:cubicBezTo>
                    <a:pt x="0" y="840332"/>
                    <a:pt x="3313" y="843645"/>
                    <a:pt x="7400" y="843645"/>
                  </a:cubicBezTo>
                  <a:lnTo>
                    <a:pt x="3882035" y="843645"/>
                  </a:lnTo>
                  <a:cubicBezTo>
                    <a:pt x="3886559" y="843645"/>
                    <a:pt x="3890683" y="841054"/>
                    <a:pt x="3892646" y="836978"/>
                  </a:cubicBezTo>
                  <a:lnTo>
                    <a:pt x="4089423" y="428489"/>
                  </a:lnTo>
                  <a:cubicBezTo>
                    <a:pt x="4091453" y="424276"/>
                    <a:pt x="4091453" y="419369"/>
                    <a:pt x="4089423" y="415156"/>
                  </a:cubicBezTo>
                  <a:lnTo>
                    <a:pt x="3892646" y="6667"/>
                  </a:lnTo>
                  <a:cubicBezTo>
                    <a:pt x="3890683" y="2591"/>
                    <a:pt x="3886559" y="0"/>
                    <a:pt x="3882035" y="0"/>
                  </a:cubicBezTo>
                  <a:close/>
                </a:path>
              </a:pathLst>
            </a:custGeom>
            <a:gradFill rotWithShape="1">
              <a:gsLst>
                <a:gs pos="0">
                  <a:srgbClr val="339696">
                    <a:alpha val="100000"/>
                  </a:srgbClr>
                </a:gs>
                <a:gs pos="100000">
                  <a:srgbClr val="0E5757">
                    <a:alpha val="100000"/>
                  </a:srgbClr>
                </a:gs>
              </a:gsLst>
              <a:path path="circle">
                <a:fillToRect r="100000" b="100000"/>
              </a:path>
              <a:tileRect l="-100000" t="-100000"/>
            </a:gradFill>
          </p:spPr>
          <p:txBody>
            <a:bodyPr/>
            <a:lstStyle/>
            <a:p>
              <a:endParaRPr lang="vi-VN"/>
            </a:p>
          </p:txBody>
        </p:sp>
        <p:sp>
          <p:nvSpPr>
            <p:cNvPr id="8" name="TextBox 8"/>
            <p:cNvSpPr txBox="1"/>
            <p:nvPr/>
          </p:nvSpPr>
          <p:spPr>
            <a:xfrm>
              <a:off x="0" y="-38100"/>
              <a:ext cx="3978335" cy="88174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2257285">
            <a:off x="6736932" y="-2610554"/>
            <a:ext cx="7396508" cy="2773988"/>
            <a:chOff x="0" y="0"/>
            <a:chExt cx="3706827" cy="1390210"/>
          </a:xfrm>
        </p:grpSpPr>
        <p:sp>
          <p:nvSpPr>
            <p:cNvPr id="10" name="Freeform 10"/>
            <p:cNvSpPr/>
            <p:nvPr/>
          </p:nvSpPr>
          <p:spPr>
            <a:xfrm>
              <a:off x="794" y="0"/>
              <a:ext cx="3705240" cy="1390210"/>
            </a:xfrm>
            <a:custGeom>
              <a:avLst/>
              <a:gdLst/>
              <a:ahLst/>
              <a:cxnLst/>
              <a:rect l="l" t="t" r="r" b="b"/>
              <a:pathLst>
                <a:path w="3705240" h="1390210">
                  <a:moveTo>
                    <a:pt x="209733" y="0"/>
                  </a:moveTo>
                  <a:lnTo>
                    <a:pt x="3698707" y="0"/>
                  </a:lnTo>
                  <a:cubicBezTo>
                    <a:pt x="3700546" y="0"/>
                    <a:pt x="3702295" y="800"/>
                    <a:pt x="3703498" y="2192"/>
                  </a:cubicBezTo>
                  <a:cubicBezTo>
                    <a:pt x="3704702" y="3583"/>
                    <a:pt x="3705240" y="5430"/>
                    <a:pt x="3704974" y="7250"/>
                  </a:cubicBezTo>
                  <a:lnTo>
                    <a:pt x="3503893" y="1382960"/>
                  </a:lnTo>
                  <a:cubicBezTo>
                    <a:pt x="3503285" y="1387123"/>
                    <a:pt x="3499714" y="1390210"/>
                    <a:pt x="3495507" y="1390210"/>
                  </a:cubicBezTo>
                  <a:lnTo>
                    <a:pt x="6533" y="1390210"/>
                  </a:lnTo>
                  <a:cubicBezTo>
                    <a:pt x="4693" y="1390210"/>
                    <a:pt x="2944" y="1389410"/>
                    <a:pt x="1741" y="1388018"/>
                  </a:cubicBezTo>
                  <a:cubicBezTo>
                    <a:pt x="538" y="1386626"/>
                    <a:pt x="0" y="1384780"/>
                    <a:pt x="266" y="1382960"/>
                  </a:cubicBezTo>
                  <a:lnTo>
                    <a:pt x="201346" y="7250"/>
                  </a:lnTo>
                  <a:cubicBezTo>
                    <a:pt x="201955" y="3087"/>
                    <a:pt x="205525" y="0"/>
                    <a:pt x="209733" y="0"/>
                  </a:cubicBezTo>
                  <a:close/>
                </a:path>
              </a:pathLst>
            </a:custGeom>
            <a:gradFill rotWithShape="1">
              <a:gsLst>
                <a:gs pos="0">
                  <a:srgbClr val="FFC266">
                    <a:alpha val="100000"/>
                  </a:srgbClr>
                </a:gs>
                <a:gs pos="100000">
                  <a:srgbClr val="F6B119">
                    <a:alpha val="100000"/>
                  </a:srgbClr>
                </a:gs>
              </a:gsLst>
              <a:lin ang="2700000"/>
            </a:gradFill>
          </p:spPr>
          <p:txBody>
            <a:bodyPr/>
            <a:lstStyle/>
            <a:p>
              <a:endParaRPr lang="vi-VN"/>
            </a:p>
          </p:txBody>
        </p:sp>
        <p:sp>
          <p:nvSpPr>
            <p:cNvPr id="11" name="TextBox 11"/>
            <p:cNvSpPr txBox="1"/>
            <p:nvPr/>
          </p:nvSpPr>
          <p:spPr>
            <a:xfrm>
              <a:off x="101600" y="-28575"/>
              <a:ext cx="3503627" cy="1418785"/>
            </a:xfrm>
            <a:prstGeom prst="rect">
              <a:avLst/>
            </a:prstGeom>
          </p:spPr>
          <p:txBody>
            <a:bodyPr lIns="50800" tIns="50800" rIns="50800" bIns="50800" rtlCol="0" anchor="ctr"/>
            <a:lstStyle/>
            <a:p>
              <a:pPr algn="ctr">
                <a:lnSpc>
                  <a:spcPts val="1960"/>
                </a:lnSpc>
              </a:pPr>
              <a:endParaRPr/>
            </a:p>
          </p:txBody>
        </p:sp>
      </p:grpSp>
      <p:grpSp>
        <p:nvGrpSpPr>
          <p:cNvPr id="12" name="Group 12"/>
          <p:cNvGrpSpPr/>
          <p:nvPr/>
        </p:nvGrpSpPr>
        <p:grpSpPr>
          <a:xfrm>
            <a:off x="10711092" y="1463866"/>
            <a:ext cx="8345121" cy="8741302"/>
            <a:chOff x="0" y="0"/>
            <a:chExt cx="14419948" cy="15104529"/>
          </a:xfrm>
        </p:grpSpPr>
        <p:sp>
          <p:nvSpPr>
            <p:cNvPr id="13" name="Freeform 13"/>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gradFill rotWithShape="1">
              <a:gsLst>
                <a:gs pos="0">
                  <a:srgbClr val="FFBC2A">
                    <a:alpha val="100000"/>
                  </a:srgbClr>
                </a:gs>
                <a:gs pos="100000">
                  <a:srgbClr val="FFAF00">
                    <a:alpha val="100000"/>
                  </a:srgbClr>
                </a:gs>
              </a:gsLst>
              <a:lin ang="5400000"/>
            </a:gradFill>
            <a:ln w="12700">
              <a:solidFill>
                <a:srgbClr val="000000"/>
              </a:solidFill>
            </a:ln>
          </p:spPr>
          <p:txBody>
            <a:bodyPr/>
            <a:lstStyle/>
            <a:p>
              <a:endParaRPr lang="vi-VN"/>
            </a:p>
          </p:txBody>
        </p:sp>
      </p:grpSp>
      <p:sp>
        <p:nvSpPr>
          <p:cNvPr id="14" name="Freeform 14"/>
          <p:cNvSpPr/>
          <p:nvPr/>
        </p:nvSpPr>
        <p:spPr>
          <a:xfrm rot="2399085">
            <a:off x="11047382" y="-1782096"/>
            <a:ext cx="9759513" cy="9759513"/>
          </a:xfrm>
          <a:custGeom>
            <a:avLst/>
            <a:gdLst/>
            <a:ahLst/>
            <a:cxnLst/>
            <a:rect l="l" t="t" r="r" b="b"/>
            <a:pathLst>
              <a:path w="9759513" h="9759513">
                <a:moveTo>
                  <a:pt x="0" y="0"/>
                </a:moveTo>
                <a:lnTo>
                  <a:pt x="9759513" y="0"/>
                </a:lnTo>
                <a:lnTo>
                  <a:pt x="9759513" y="9759513"/>
                </a:lnTo>
                <a:lnTo>
                  <a:pt x="0" y="9759513"/>
                </a:lnTo>
                <a:lnTo>
                  <a:pt x="0" y="0"/>
                </a:lnTo>
                <a:close/>
              </a:path>
            </a:pathLst>
          </a:custGeom>
          <a:blipFill>
            <a:blip r:embed="rId3"/>
            <a:stretch>
              <a:fillRect/>
            </a:stretch>
          </a:blipFill>
        </p:spPr>
        <p:txBody>
          <a:bodyPr/>
          <a:lstStyle/>
          <a:p>
            <a:endParaRPr lang="vi-VN"/>
          </a:p>
        </p:txBody>
      </p:sp>
      <p:grpSp>
        <p:nvGrpSpPr>
          <p:cNvPr id="15" name="Group 15"/>
          <p:cNvGrpSpPr/>
          <p:nvPr/>
        </p:nvGrpSpPr>
        <p:grpSpPr>
          <a:xfrm rot="2324529">
            <a:off x="13809254" y="7942119"/>
            <a:ext cx="8998087" cy="1854842"/>
            <a:chOff x="0" y="0"/>
            <a:chExt cx="4092635" cy="843645"/>
          </a:xfrm>
        </p:grpSpPr>
        <p:sp>
          <p:nvSpPr>
            <p:cNvPr id="16" name="Freeform 16"/>
            <p:cNvSpPr/>
            <p:nvPr/>
          </p:nvSpPr>
          <p:spPr>
            <a:xfrm>
              <a:off x="0" y="0"/>
              <a:ext cx="4091398" cy="843645"/>
            </a:xfrm>
            <a:custGeom>
              <a:avLst/>
              <a:gdLst/>
              <a:ahLst/>
              <a:cxnLst/>
              <a:rect l="l" t="t" r="r" b="b"/>
              <a:pathLst>
                <a:path w="4091398" h="843645">
                  <a:moveTo>
                    <a:pt x="3881691" y="0"/>
                  </a:moveTo>
                  <a:lnTo>
                    <a:pt x="7744" y="0"/>
                  </a:lnTo>
                  <a:cubicBezTo>
                    <a:pt x="3467" y="0"/>
                    <a:pt x="0" y="3467"/>
                    <a:pt x="0" y="7744"/>
                  </a:cubicBezTo>
                  <a:lnTo>
                    <a:pt x="0" y="835902"/>
                  </a:lnTo>
                  <a:cubicBezTo>
                    <a:pt x="0" y="840178"/>
                    <a:pt x="3467" y="843645"/>
                    <a:pt x="7744" y="843645"/>
                  </a:cubicBezTo>
                  <a:lnTo>
                    <a:pt x="3881691" y="843645"/>
                  </a:lnTo>
                  <a:cubicBezTo>
                    <a:pt x="3886425" y="843645"/>
                    <a:pt x="3890741" y="840934"/>
                    <a:pt x="3892795" y="836669"/>
                  </a:cubicBezTo>
                  <a:lnTo>
                    <a:pt x="4089274" y="428799"/>
                  </a:lnTo>
                  <a:cubicBezTo>
                    <a:pt x="4091398" y="424390"/>
                    <a:pt x="4091398" y="419255"/>
                    <a:pt x="4089274" y="414846"/>
                  </a:cubicBezTo>
                  <a:lnTo>
                    <a:pt x="3892795" y="6976"/>
                  </a:lnTo>
                  <a:cubicBezTo>
                    <a:pt x="3890741" y="2711"/>
                    <a:pt x="3886425" y="0"/>
                    <a:pt x="3881691" y="0"/>
                  </a:cubicBezTo>
                  <a:close/>
                </a:path>
              </a:pathLst>
            </a:custGeom>
            <a:gradFill rotWithShape="1">
              <a:gsLst>
                <a:gs pos="0">
                  <a:srgbClr val="339696">
                    <a:alpha val="100000"/>
                  </a:srgbClr>
                </a:gs>
                <a:gs pos="100000">
                  <a:srgbClr val="0E5757">
                    <a:alpha val="100000"/>
                  </a:srgbClr>
                </a:gs>
              </a:gsLst>
              <a:path path="circle">
                <a:fillToRect r="100000" b="100000"/>
              </a:path>
              <a:tileRect l="-100000" t="-100000"/>
            </a:gradFill>
          </p:spPr>
          <p:txBody>
            <a:bodyPr/>
            <a:lstStyle/>
            <a:p>
              <a:endParaRPr lang="vi-VN"/>
            </a:p>
          </p:txBody>
        </p:sp>
        <p:sp>
          <p:nvSpPr>
            <p:cNvPr id="17" name="TextBox 17"/>
            <p:cNvSpPr txBox="1"/>
            <p:nvPr/>
          </p:nvSpPr>
          <p:spPr>
            <a:xfrm>
              <a:off x="0" y="-38100"/>
              <a:ext cx="3978335" cy="88174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0380954" y="-97332"/>
            <a:ext cx="8148797" cy="8535658"/>
            <a:chOff x="0" y="0"/>
            <a:chExt cx="14419948" cy="15104529"/>
          </a:xfrm>
        </p:grpSpPr>
        <p:sp>
          <p:nvSpPr>
            <p:cNvPr id="19" name="Freeform 19"/>
            <p:cNvSpPr/>
            <p:nvPr/>
          </p:nvSpPr>
          <p:spPr>
            <a:xfrm flipH="1">
              <a:off x="-10" y="0"/>
              <a:ext cx="14468222" cy="15104492"/>
            </a:xfrm>
            <a:custGeom>
              <a:avLst/>
              <a:gdLst/>
              <a:ahLst/>
              <a:cxnLst/>
              <a:rect l="l" t="t" r="r" b="b"/>
              <a:pathLst>
                <a:path w="14468222" h="15104492">
                  <a:moveTo>
                    <a:pt x="8972297" y="0"/>
                  </a:moveTo>
                  <a:lnTo>
                    <a:pt x="14236828" y="5815457"/>
                  </a:lnTo>
                  <a:cubicBezTo>
                    <a:pt x="14327633" y="5915406"/>
                    <a:pt x="14384021" y="6033643"/>
                    <a:pt x="14407643" y="6156579"/>
                  </a:cubicBezTo>
                  <a:cubicBezTo>
                    <a:pt x="14468222" y="6472301"/>
                    <a:pt x="14300836" y="6794246"/>
                    <a:pt x="14009244" y="6946011"/>
                  </a:cubicBezTo>
                  <a:lnTo>
                    <a:pt x="3962400" y="15104492"/>
                  </a:lnTo>
                  <a:lnTo>
                    <a:pt x="0" y="15104492"/>
                  </a:lnTo>
                  <a:lnTo>
                    <a:pt x="0" y="0"/>
                  </a:lnTo>
                  <a:close/>
                </a:path>
              </a:pathLst>
            </a:custGeom>
            <a:blipFill>
              <a:blip r:embed="rId4"/>
              <a:stretch>
                <a:fillRect r="-56924"/>
              </a:stretch>
            </a:blipFill>
          </p:spPr>
          <p:txBody>
            <a:bodyPr/>
            <a:lstStyle/>
            <a:p>
              <a:endParaRPr lang="vi-VN"/>
            </a:p>
          </p:txBody>
        </p:sp>
      </p:grpSp>
      <p:grpSp>
        <p:nvGrpSpPr>
          <p:cNvPr id="20" name="Group 20"/>
          <p:cNvGrpSpPr/>
          <p:nvPr/>
        </p:nvGrpSpPr>
        <p:grpSpPr>
          <a:xfrm rot="-8476905">
            <a:off x="10141218" y="8962962"/>
            <a:ext cx="9844823" cy="1249381"/>
            <a:chOff x="0" y="0"/>
            <a:chExt cx="2882165" cy="365768"/>
          </a:xfrm>
        </p:grpSpPr>
        <p:sp>
          <p:nvSpPr>
            <p:cNvPr id="21" name="Freeform 21"/>
            <p:cNvSpPr/>
            <p:nvPr/>
          </p:nvSpPr>
          <p:spPr>
            <a:xfrm>
              <a:off x="0" y="0"/>
              <a:ext cx="2882165" cy="365768"/>
            </a:xfrm>
            <a:custGeom>
              <a:avLst/>
              <a:gdLst/>
              <a:ahLst/>
              <a:cxnLst/>
              <a:rect l="l" t="t" r="r" b="b"/>
              <a:pathLst>
                <a:path w="2882165" h="365768">
                  <a:moveTo>
                    <a:pt x="2678965" y="0"/>
                  </a:moveTo>
                  <a:lnTo>
                    <a:pt x="0" y="0"/>
                  </a:lnTo>
                  <a:lnTo>
                    <a:pt x="203200" y="365768"/>
                  </a:lnTo>
                  <a:lnTo>
                    <a:pt x="2882165" y="365768"/>
                  </a:lnTo>
                  <a:lnTo>
                    <a:pt x="2678965" y="0"/>
                  </a:lnTo>
                  <a:close/>
                </a:path>
              </a:pathLst>
            </a:custGeom>
            <a:gradFill rotWithShape="1">
              <a:gsLst>
                <a:gs pos="0">
                  <a:srgbClr val="339696">
                    <a:alpha val="100000"/>
                  </a:srgbClr>
                </a:gs>
                <a:gs pos="100000">
                  <a:srgbClr val="166666">
                    <a:alpha val="100000"/>
                  </a:srgbClr>
                </a:gs>
              </a:gsLst>
              <a:lin ang="2700000"/>
            </a:gradFill>
          </p:spPr>
          <p:txBody>
            <a:bodyPr/>
            <a:lstStyle/>
            <a:p>
              <a:endParaRPr lang="vi-VN"/>
            </a:p>
          </p:txBody>
        </p:sp>
        <p:sp>
          <p:nvSpPr>
            <p:cNvPr id="22" name="TextBox 22"/>
            <p:cNvSpPr txBox="1"/>
            <p:nvPr/>
          </p:nvSpPr>
          <p:spPr>
            <a:xfrm>
              <a:off x="101600" y="-28575"/>
              <a:ext cx="2678965" cy="394343"/>
            </a:xfrm>
            <a:prstGeom prst="rect">
              <a:avLst/>
            </a:prstGeom>
          </p:spPr>
          <p:txBody>
            <a:bodyPr lIns="50800" tIns="50800" rIns="50800" bIns="50800" rtlCol="0" anchor="ctr"/>
            <a:lstStyle/>
            <a:p>
              <a:pPr algn="ctr">
                <a:lnSpc>
                  <a:spcPts val="1960"/>
                </a:lnSpc>
              </a:pPr>
              <a:endParaRPr/>
            </a:p>
          </p:txBody>
        </p:sp>
      </p:grpSp>
      <p:grpSp>
        <p:nvGrpSpPr>
          <p:cNvPr id="23" name="Group 23"/>
          <p:cNvGrpSpPr/>
          <p:nvPr/>
        </p:nvGrpSpPr>
        <p:grpSpPr>
          <a:xfrm rot="-8476905">
            <a:off x="11407431" y="8899082"/>
            <a:ext cx="7350497" cy="699387"/>
            <a:chOff x="0" y="0"/>
            <a:chExt cx="3117500" cy="296625"/>
          </a:xfrm>
        </p:grpSpPr>
        <p:sp>
          <p:nvSpPr>
            <p:cNvPr id="24" name="Freeform 24"/>
            <p:cNvSpPr/>
            <p:nvPr/>
          </p:nvSpPr>
          <p:spPr>
            <a:xfrm>
              <a:off x="0" y="0"/>
              <a:ext cx="3117500" cy="296625"/>
            </a:xfrm>
            <a:custGeom>
              <a:avLst/>
              <a:gdLst/>
              <a:ahLst/>
              <a:cxnLst/>
              <a:rect l="l" t="t" r="r" b="b"/>
              <a:pathLst>
                <a:path w="3117500" h="296625">
                  <a:moveTo>
                    <a:pt x="2914300" y="0"/>
                  </a:moveTo>
                  <a:lnTo>
                    <a:pt x="0" y="0"/>
                  </a:lnTo>
                  <a:lnTo>
                    <a:pt x="203200" y="296625"/>
                  </a:lnTo>
                  <a:lnTo>
                    <a:pt x="3117500" y="296625"/>
                  </a:lnTo>
                  <a:lnTo>
                    <a:pt x="2914300" y="0"/>
                  </a:lnTo>
                  <a:close/>
                </a:path>
              </a:pathLst>
            </a:custGeom>
            <a:solidFill>
              <a:srgbClr val="F1F1F1"/>
            </a:solidFill>
          </p:spPr>
          <p:txBody>
            <a:bodyPr/>
            <a:lstStyle/>
            <a:p>
              <a:endParaRPr lang="vi-VN"/>
            </a:p>
          </p:txBody>
        </p:sp>
        <p:sp>
          <p:nvSpPr>
            <p:cNvPr id="25" name="TextBox 25"/>
            <p:cNvSpPr txBox="1"/>
            <p:nvPr/>
          </p:nvSpPr>
          <p:spPr>
            <a:xfrm>
              <a:off x="101600" y="-28575"/>
              <a:ext cx="2914300" cy="325200"/>
            </a:xfrm>
            <a:prstGeom prst="rect">
              <a:avLst/>
            </a:prstGeom>
          </p:spPr>
          <p:txBody>
            <a:bodyPr lIns="50800" tIns="50800" rIns="50800" bIns="50800" rtlCol="0" anchor="ctr"/>
            <a:lstStyle/>
            <a:p>
              <a:pPr algn="ctr">
                <a:lnSpc>
                  <a:spcPts val="1960"/>
                </a:lnSpc>
              </a:pPr>
              <a:endParaRPr/>
            </a:p>
          </p:txBody>
        </p:sp>
      </p:grpSp>
      <p:sp>
        <p:nvSpPr>
          <p:cNvPr id="26" name="AutoShape 26"/>
          <p:cNvSpPr/>
          <p:nvPr/>
        </p:nvSpPr>
        <p:spPr>
          <a:xfrm>
            <a:off x="598018" y="6972066"/>
            <a:ext cx="561771" cy="0"/>
          </a:xfrm>
          <a:prstGeom prst="line">
            <a:avLst/>
          </a:prstGeom>
          <a:ln w="152400" cap="flat">
            <a:solidFill>
              <a:srgbClr val="265959"/>
            </a:solidFill>
            <a:prstDash val="solid"/>
            <a:headEnd type="none" w="sm" len="sm"/>
            <a:tailEnd type="none" w="sm" len="sm"/>
          </a:ln>
        </p:spPr>
        <p:txBody>
          <a:bodyPr/>
          <a:lstStyle/>
          <a:p>
            <a:endParaRPr lang="vi-VN"/>
          </a:p>
        </p:txBody>
      </p:sp>
      <p:grpSp>
        <p:nvGrpSpPr>
          <p:cNvPr id="27" name="Group 27"/>
          <p:cNvGrpSpPr/>
          <p:nvPr/>
        </p:nvGrpSpPr>
        <p:grpSpPr>
          <a:xfrm>
            <a:off x="598018" y="2132592"/>
            <a:ext cx="10113074" cy="5257856"/>
            <a:chOff x="0" y="0"/>
            <a:chExt cx="13484099" cy="7010475"/>
          </a:xfrm>
        </p:grpSpPr>
        <p:sp>
          <p:nvSpPr>
            <p:cNvPr id="28" name="TextBox 28"/>
            <p:cNvSpPr txBox="1"/>
            <p:nvPr/>
          </p:nvSpPr>
          <p:spPr>
            <a:xfrm>
              <a:off x="0" y="638175"/>
              <a:ext cx="13484099" cy="6372300"/>
            </a:xfrm>
            <a:prstGeom prst="rect">
              <a:avLst/>
            </a:prstGeom>
          </p:spPr>
          <p:txBody>
            <a:bodyPr lIns="0" tIns="0" rIns="0" bIns="0" rtlCol="0" anchor="t">
              <a:spAutoFit/>
            </a:bodyPr>
            <a:lstStyle/>
            <a:p>
              <a:pPr algn="ctr">
                <a:lnSpc>
                  <a:spcPts val="15517"/>
                </a:lnSpc>
              </a:pPr>
              <a:r>
                <a:rPr lang="en-US" sz="19157" spc="-574">
                  <a:solidFill>
                    <a:srgbClr val="FF7828"/>
                  </a:solidFill>
                  <a:latin typeface="Edo"/>
                  <a:ea typeface="Edo"/>
                  <a:cs typeface="Edo"/>
                  <a:sym typeface="Edo"/>
                </a:rPr>
                <a:t>XIN </a:t>
              </a:r>
            </a:p>
            <a:p>
              <a:pPr algn="ctr">
                <a:lnSpc>
                  <a:spcPts val="21456"/>
                </a:lnSpc>
              </a:pPr>
              <a:r>
                <a:rPr lang="en-US" sz="19157" spc="-574">
                  <a:solidFill>
                    <a:srgbClr val="FF7828"/>
                  </a:solidFill>
                  <a:latin typeface="Edo"/>
                  <a:ea typeface="Edo"/>
                  <a:cs typeface="Edo"/>
                  <a:sym typeface="Edo"/>
                </a:rPr>
                <a:t>cam on</a:t>
              </a:r>
            </a:p>
          </p:txBody>
        </p:sp>
        <p:sp>
          <p:nvSpPr>
            <p:cNvPr id="29" name="TextBox 29"/>
            <p:cNvSpPr txBox="1"/>
            <p:nvPr/>
          </p:nvSpPr>
          <p:spPr>
            <a:xfrm rot="550643">
              <a:off x="9199637" y="2845243"/>
              <a:ext cx="595879" cy="1630445"/>
            </a:xfrm>
            <a:prstGeom prst="rect">
              <a:avLst/>
            </a:prstGeom>
          </p:spPr>
          <p:txBody>
            <a:bodyPr lIns="0" tIns="0" rIns="0" bIns="0" rtlCol="0" anchor="t">
              <a:spAutoFit/>
            </a:bodyPr>
            <a:lstStyle/>
            <a:p>
              <a:pPr algn="ctr">
                <a:lnSpc>
                  <a:spcPts val="7775"/>
                </a:lnSpc>
              </a:pPr>
              <a:r>
                <a:rPr lang="en-US" sz="9599" spc="-287">
                  <a:solidFill>
                    <a:srgbClr val="FF7828"/>
                  </a:solidFill>
                  <a:latin typeface="Edo"/>
                  <a:ea typeface="Edo"/>
                  <a:cs typeface="Edo"/>
                  <a:sym typeface="Edo"/>
                </a:rPr>
                <a:t>,</a:t>
              </a:r>
            </a:p>
          </p:txBody>
        </p:sp>
        <p:sp>
          <p:nvSpPr>
            <p:cNvPr id="30" name="TextBox 30"/>
            <p:cNvSpPr txBox="1"/>
            <p:nvPr/>
          </p:nvSpPr>
          <p:spPr>
            <a:xfrm rot="550643">
              <a:off x="4788487" y="2596562"/>
              <a:ext cx="595879" cy="1630445"/>
            </a:xfrm>
            <a:prstGeom prst="rect">
              <a:avLst/>
            </a:prstGeom>
          </p:spPr>
          <p:txBody>
            <a:bodyPr lIns="0" tIns="0" rIns="0" bIns="0" rtlCol="0" anchor="t">
              <a:spAutoFit/>
            </a:bodyPr>
            <a:lstStyle/>
            <a:p>
              <a:pPr algn="ctr">
                <a:lnSpc>
                  <a:spcPts val="7775"/>
                </a:lnSpc>
              </a:pPr>
              <a:r>
                <a:rPr lang="en-US" sz="9599" spc="-287">
                  <a:solidFill>
                    <a:srgbClr val="FF7828"/>
                  </a:solidFill>
                  <a:latin typeface="Edo"/>
                  <a:ea typeface="Edo"/>
                  <a:cs typeface="Edo"/>
                  <a:sym typeface="Edo"/>
                </a:rPr>
                <a:t>,</a:t>
              </a:r>
            </a:p>
          </p:txBody>
        </p:sp>
      </p:gr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903" r="-37059" b="-8062"/>
            </a:stretch>
          </a:blipFill>
        </p:spPr>
        <p:txBody>
          <a:bodyPr/>
          <a:lstStyle/>
          <a:p>
            <a:endParaRPr lang="vi-VN"/>
          </a:p>
        </p:txBody>
      </p:sp>
      <p:grpSp>
        <p:nvGrpSpPr>
          <p:cNvPr id="3" name="Group 3"/>
          <p:cNvGrpSpPr/>
          <p:nvPr/>
        </p:nvGrpSpPr>
        <p:grpSpPr>
          <a:xfrm>
            <a:off x="-1908208" y="9360965"/>
            <a:ext cx="15256889" cy="1017802"/>
            <a:chOff x="0" y="0"/>
            <a:chExt cx="2198633" cy="146673"/>
          </a:xfrm>
        </p:grpSpPr>
        <p:sp>
          <p:nvSpPr>
            <p:cNvPr id="4" name="Freeform 4"/>
            <p:cNvSpPr/>
            <p:nvPr/>
          </p:nvSpPr>
          <p:spPr>
            <a:xfrm>
              <a:off x="3624" y="0"/>
              <a:ext cx="2191384" cy="146673"/>
            </a:xfrm>
            <a:custGeom>
              <a:avLst/>
              <a:gdLst/>
              <a:ahLst/>
              <a:cxnLst/>
              <a:rect l="l" t="t" r="r" b="b"/>
              <a:pathLst>
                <a:path w="2191384" h="146673">
                  <a:moveTo>
                    <a:pt x="1986227" y="0"/>
                  </a:moveTo>
                  <a:lnTo>
                    <a:pt x="1958" y="0"/>
                  </a:lnTo>
                  <a:cubicBezTo>
                    <a:pt x="1175" y="0"/>
                    <a:pt x="482" y="505"/>
                    <a:pt x="241" y="1249"/>
                  </a:cubicBezTo>
                  <a:cubicBezTo>
                    <a:pt x="0" y="1994"/>
                    <a:pt x="267" y="2809"/>
                    <a:pt x="902" y="3267"/>
                  </a:cubicBezTo>
                  <a:lnTo>
                    <a:pt x="195050" y="143406"/>
                  </a:lnTo>
                  <a:cubicBezTo>
                    <a:pt x="197992" y="145530"/>
                    <a:pt x="201529" y="146673"/>
                    <a:pt x="205158" y="146673"/>
                  </a:cubicBezTo>
                  <a:lnTo>
                    <a:pt x="2189427" y="146673"/>
                  </a:lnTo>
                  <a:cubicBezTo>
                    <a:pt x="2190210" y="146673"/>
                    <a:pt x="2190903" y="146168"/>
                    <a:pt x="2191144" y="145424"/>
                  </a:cubicBezTo>
                  <a:cubicBezTo>
                    <a:pt x="2191385" y="144679"/>
                    <a:pt x="2191118" y="143864"/>
                    <a:pt x="2190483" y="143406"/>
                  </a:cubicBezTo>
                  <a:lnTo>
                    <a:pt x="1996335" y="3267"/>
                  </a:lnTo>
                  <a:cubicBezTo>
                    <a:pt x="1993393" y="1143"/>
                    <a:pt x="1989856" y="0"/>
                    <a:pt x="1986227" y="0"/>
                  </a:cubicBez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5" name="TextBox 5"/>
            <p:cNvSpPr txBox="1"/>
            <p:nvPr/>
          </p:nvSpPr>
          <p:spPr>
            <a:xfrm>
              <a:off x="101600" y="-28575"/>
              <a:ext cx="1995433" cy="175248"/>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rot="2350429">
            <a:off x="5718913" y="-1306159"/>
            <a:ext cx="13085059" cy="4651823"/>
            <a:chOff x="0" y="0"/>
            <a:chExt cx="5687364" cy="2021894"/>
          </a:xfrm>
        </p:grpSpPr>
        <p:sp>
          <p:nvSpPr>
            <p:cNvPr id="7" name="Freeform 7"/>
            <p:cNvSpPr/>
            <p:nvPr/>
          </p:nvSpPr>
          <p:spPr>
            <a:xfrm>
              <a:off x="0" y="0"/>
              <a:ext cx="5687007" cy="2021894"/>
            </a:xfrm>
            <a:custGeom>
              <a:avLst/>
              <a:gdLst/>
              <a:ahLst/>
              <a:cxnLst/>
              <a:rect l="l" t="t" r="r" b="b"/>
              <a:pathLst>
                <a:path w="5687007" h="2021894">
                  <a:moveTo>
                    <a:pt x="5478839" y="0"/>
                  </a:moveTo>
                  <a:lnTo>
                    <a:pt x="5325" y="0"/>
                  </a:lnTo>
                  <a:cubicBezTo>
                    <a:pt x="3913" y="0"/>
                    <a:pt x="2558" y="561"/>
                    <a:pt x="1560" y="1560"/>
                  </a:cubicBezTo>
                  <a:cubicBezTo>
                    <a:pt x="561" y="2558"/>
                    <a:pt x="0" y="3913"/>
                    <a:pt x="0" y="5325"/>
                  </a:cubicBezTo>
                  <a:lnTo>
                    <a:pt x="0" y="2016570"/>
                  </a:lnTo>
                  <a:cubicBezTo>
                    <a:pt x="0" y="2017982"/>
                    <a:pt x="561" y="2019336"/>
                    <a:pt x="1560" y="2020335"/>
                  </a:cubicBezTo>
                  <a:cubicBezTo>
                    <a:pt x="2558" y="2021333"/>
                    <a:pt x="3913" y="2021894"/>
                    <a:pt x="5325" y="2021894"/>
                  </a:cubicBezTo>
                  <a:lnTo>
                    <a:pt x="5478839" y="2021894"/>
                  </a:lnTo>
                  <a:cubicBezTo>
                    <a:pt x="5481936" y="2021894"/>
                    <a:pt x="5484603" y="2019710"/>
                    <a:pt x="5485213" y="2016674"/>
                  </a:cubicBezTo>
                  <a:lnTo>
                    <a:pt x="5686315" y="1016168"/>
                  </a:lnTo>
                  <a:cubicBezTo>
                    <a:pt x="5687007" y="1012722"/>
                    <a:pt x="5687007" y="1009173"/>
                    <a:pt x="5686315" y="1005727"/>
                  </a:cubicBezTo>
                  <a:lnTo>
                    <a:pt x="5485213" y="5221"/>
                  </a:lnTo>
                  <a:cubicBezTo>
                    <a:pt x="5484603" y="2184"/>
                    <a:pt x="5481936" y="0"/>
                    <a:pt x="5478839" y="0"/>
                  </a:cubicBezTo>
                  <a:close/>
                </a:path>
              </a:pathLst>
            </a:custGeom>
            <a:gradFill rotWithShape="1">
              <a:gsLst>
                <a:gs pos="0">
                  <a:srgbClr val="347070">
                    <a:alpha val="100000"/>
                  </a:srgbClr>
                </a:gs>
                <a:gs pos="100000">
                  <a:srgbClr val="127272">
                    <a:alpha val="100000"/>
                  </a:srgbClr>
                </a:gs>
              </a:gsLst>
              <a:path path="circle">
                <a:fillToRect l="50000" t="50000" r="50000" b="50000"/>
              </a:path>
            </a:gradFill>
          </p:spPr>
          <p:txBody>
            <a:bodyPr/>
            <a:lstStyle/>
            <a:p>
              <a:endParaRPr lang="vi-VN"/>
            </a:p>
          </p:txBody>
        </p:sp>
        <p:sp>
          <p:nvSpPr>
            <p:cNvPr id="8" name="TextBox 8"/>
            <p:cNvSpPr txBox="1"/>
            <p:nvPr/>
          </p:nvSpPr>
          <p:spPr>
            <a:xfrm>
              <a:off x="0" y="-38100"/>
              <a:ext cx="5573064" cy="20599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2772372">
            <a:off x="14353895" y="6829661"/>
            <a:ext cx="4857278" cy="4857278"/>
            <a:chOff x="0" y="0"/>
            <a:chExt cx="812800" cy="812800"/>
          </a:xfrm>
        </p:grpSpPr>
        <p:sp>
          <p:nvSpPr>
            <p:cNvPr id="10" name="Freeform 10"/>
            <p:cNvSpPr/>
            <p:nvPr/>
          </p:nvSpPr>
          <p:spPr>
            <a:xfrm>
              <a:off x="0" y="0"/>
              <a:ext cx="812800" cy="812800"/>
            </a:xfrm>
            <a:custGeom>
              <a:avLst/>
              <a:gdLst/>
              <a:ahLst/>
              <a:cxnLst/>
              <a:rect l="l" t="t" r="r" b="b"/>
              <a:pathLst>
                <a:path w="812800" h="812800">
                  <a:moveTo>
                    <a:pt x="81288" y="0"/>
                  </a:moveTo>
                  <a:lnTo>
                    <a:pt x="731512" y="0"/>
                  </a:lnTo>
                  <a:cubicBezTo>
                    <a:pt x="776406" y="0"/>
                    <a:pt x="812800" y="36394"/>
                    <a:pt x="812800" y="81288"/>
                  </a:cubicBezTo>
                  <a:lnTo>
                    <a:pt x="812800" y="731512"/>
                  </a:lnTo>
                  <a:cubicBezTo>
                    <a:pt x="812800" y="776406"/>
                    <a:pt x="776406" y="812800"/>
                    <a:pt x="731512" y="812800"/>
                  </a:cubicBezTo>
                  <a:lnTo>
                    <a:pt x="81288" y="812800"/>
                  </a:lnTo>
                  <a:cubicBezTo>
                    <a:pt x="36394" y="812800"/>
                    <a:pt x="0" y="776406"/>
                    <a:pt x="0" y="731512"/>
                  </a:cubicBezTo>
                  <a:lnTo>
                    <a:pt x="0" y="81288"/>
                  </a:lnTo>
                  <a:cubicBezTo>
                    <a:pt x="0" y="36394"/>
                    <a:pt x="36394" y="0"/>
                    <a:pt x="81288"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txBody>
            <a:bodyPr/>
            <a:lstStyle/>
            <a:p>
              <a:endParaRPr lang="vi-VN"/>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2" name="Freeform 12"/>
          <p:cNvSpPr/>
          <p:nvPr/>
        </p:nvSpPr>
        <p:spPr>
          <a:xfrm rot="2399085">
            <a:off x="12232657" y="-1463097"/>
            <a:ext cx="9984987" cy="9972556"/>
          </a:xfrm>
          <a:custGeom>
            <a:avLst/>
            <a:gdLst/>
            <a:ahLst/>
            <a:cxnLst/>
            <a:rect l="l" t="t" r="r" b="b"/>
            <a:pathLst>
              <a:path w="9984987" h="9972556">
                <a:moveTo>
                  <a:pt x="0" y="0"/>
                </a:moveTo>
                <a:lnTo>
                  <a:pt x="9984987" y="0"/>
                </a:lnTo>
                <a:lnTo>
                  <a:pt x="9984987" y="9972555"/>
                </a:lnTo>
                <a:lnTo>
                  <a:pt x="0" y="9972555"/>
                </a:lnTo>
                <a:lnTo>
                  <a:pt x="0" y="0"/>
                </a:lnTo>
                <a:close/>
              </a:path>
            </a:pathLst>
          </a:custGeom>
          <a:blipFill>
            <a:blip r:embed="rId3"/>
            <a:stretch>
              <a:fillRect t="-62" b="-62"/>
            </a:stretch>
          </a:blipFill>
        </p:spPr>
        <p:txBody>
          <a:bodyPr/>
          <a:lstStyle/>
          <a:p>
            <a:endParaRPr lang="vi-VN"/>
          </a:p>
        </p:txBody>
      </p:sp>
      <p:sp>
        <p:nvSpPr>
          <p:cNvPr id="13" name="Freeform 13"/>
          <p:cNvSpPr/>
          <p:nvPr/>
        </p:nvSpPr>
        <p:spPr>
          <a:xfrm rot="2570765">
            <a:off x="9606022" y="-1909104"/>
            <a:ext cx="10116812" cy="10104217"/>
          </a:xfrm>
          <a:custGeom>
            <a:avLst/>
            <a:gdLst/>
            <a:ahLst/>
            <a:cxnLst/>
            <a:rect l="l" t="t" r="r" b="b"/>
            <a:pathLst>
              <a:path w="10116812" h="10104217">
                <a:moveTo>
                  <a:pt x="0" y="0"/>
                </a:moveTo>
                <a:lnTo>
                  <a:pt x="10116813" y="0"/>
                </a:lnTo>
                <a:lnTo>
                  <a:pt x="10116813" y="10104217"/>
                </a:lnTo>
                <a:lnTo>
                  <a:pt x="0" y="10104217"/>
                </a:lnTo>
                <a:lnTo>
                  <a:pt x="0" y="0"/>
                </a:lnTo>
                <a:close/>
              </a:path>
            </a:pathLst>
          </a:custGeom>
          <a:blipFill>
            <a:blip r:embed="rId3">
              <a:alphaModFix amt="18000"/>
            </a:blip>
            <a:stretch>
              <a:fillRect t="-62" b="-62"/>
            </a:stretch>
          </a:blipFill>
        </p:spPr>
        <p:txBody>
          <a:bodyPr/>
          <a:lstStyle/>
          <a:p>
            <a:endParaRPr lang="vi-VN"/>
          </a:p>
        </p:txBody>
      </p:sp>
      <p:grpSp>
        <p:nvGrpSpPr>
          <p:cNvPr id="14" name="Group 14"/>
          <p:cNvGrpSpPr/>
          <p:nvPr/>
        </p:nvGrpSpPr>
        <p:grpSpPr>
          <a:xfrm>
            <a:off x="9437344" y="-636727"/>
            <a:ext cx="8799324" cy="9217068"/>
            <a:chOff x="0" y="0"/>
            <a:chExt cx="14419948" cy="15104529"/>
          </a:xfrm>
        </p:grpSpPr>
        <p:sp>
          <p:nvSpPr>
            <p:cNvPr id="15" name="Freeform 15"/>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gradFill rotWithShape="1">
              <a:gsLst>
                <a:gs pos="0">
                  <a:srgbClr val="FFFFFF">
                    <a:alpha val="100000"/>
                  </a:srgbClr>
                </a:gs>
                <a:gs pos="100000">
                  <a:srgbClr val="EFEDE9">
                    <a:alpha val="100000"/>
                  </a:srgbClr>
                </a:gs>
              </a:gsLst>
              <a:path path="circle">
                <a:fillToRect l="50000" t="50000" r="50000" b="50000"/>
              </a:path>
            </a:gradFill>
            <a:ln w="12700">
              <a:solidFill>
                <a:srgbClr val="000000"/>
              </a:solidFill>
            </a:ln>
          </p:spPr>
          <p:txBody>
            <a:bodyPr/>
            <a:lstStyle/>
            <a:p>
              <a:endParaRPr lang="vi-VN"/>
            </a:p>
          </p:txBody>
        </p:sp>
      </p:grpSp>
      <p:grpSp>
        <p:nvGrpSpPr>
          <p:cNvPr id="16" name="Group 16"/>
          <p:cNvGrpSpPr/>
          <p:nvPr/>
        </p:nvGrpSpPr>
        <p:grpSpPr>
          <a:xfrm>
            <a:off x="10464625" y="-636727"/>
            <a:ext cx="8799324" cy="9217068"/>
            <a:chOff x="0" y="0"/>
            <a:chExt cx="14419948" cy="15104529"/>
          </a:xfrm>
        </p:grpSpPr>
        <p:sp>
          <p:nvSpPr>
            <p:cNvPr id="17" name="Freeform 17"/>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blipFill>
              <a:blip r:embed="rId4"/>
              <a:stretch>
                <a:fillRect l="-19638" r="-38768"/>
              </a:stretch>
            </a:blipFill>
          </p:spPr>
          <p:txBody>
            <a:bodyPr/>
            <a:lstStyle/>
            <a:p>
              <a:endParaRPr lang="vi-VN"/>
            </a:p>
          </p:txBody>
        </p:sp>
      </p:grpSp>
      <p:sp>
        <p:nvSpPr>
          <p:cNvPr id="18" name="Freeform 18"/>
          <p:cNvSpPr/>
          <p:nvPr/>
        </p:nvSpPr>
        <p:spPr>
          <a:xfrm rot="2399085">
            <a:off x="15237759" y="7191449"/>
            <a:ext cx="4133702" cy="4133702"/>
          </a:xfrm>
          <a:custGeom>
            <a:avLst/>
            <a:gdLst/>
            <a:ahLst/>
            <a:cxnLst/>
            <a:rect l="l" t="t" r="r" b="b"/>
            <a:pathLst>
              <a:path w="4133702" h="4133702">
                <a:moveTo>
                  <a:pt x="0" y="0"/>
                </a:moveTo>
                <a:lnTo>
                  <a:pt x="4133702" y="0"/>
                </a:lnTo>
                <a:lnTo>
                  <a:pt x="4133702" y="4133702"/>
                </a:lnTo>
                <a:lnTo>
                  <a:pt x="0" y="4133702"/>
                </a:lnTo>
                <a:lnTo>
                  <a:pt x="0" y="0"/>
                </a:lnTo>
                <a:close/>
              </a:path>
            </a:pathLst>
          </a:custGeom>
          <a:blipFill>
            <a:blip r:embed="rId3"/>
            <a:stretch>
              <a:fillRect/>
            </a:stretch>
          </a:blipFill>
        </p:spPr>
        <p:txBody>
          <a:bodyPr/>
          <a:lstStyle/>
          <a:p>
            <a:endParaRPr lang="vi-VN"/>
          </a:p>
        </p:txBody>
      </p:sp>
      <p:grpSp>
        <p:nvGrpSpPr>
          <p:cNvPr id="19" name="Group 19"/>
          <p:cNvGrpSpPr/>
          <p:nvPr/>
        </p:nvGrpSpPr>
        <p:grpSpPr>
          <a:xfrm rot="-2772372">
            <a:off x="15683149" y="7855458"/>
            <a:ext cx="2805684" cy="2805684"/>
            <a:chOff x="0" y="0"/>
            <a:chExt cx="812800" cy="812800"/>
          </a:xfrm>
        </p:grpSpPr>
        <p:sp>
          <p:nvSpPr>
            <p:cNvPr id="20" name="Freeform 20"/>
            <p:cNvSpPr/>
            <p:nvPr/>
          </p:nvSpPr>
          <p:spPr>
            <a:xfrm>
              <a:off x="0" y="0"/>
              <a:ext cx="812800" cy="812800"/>
            </a:xfrm>
            <a:custGeom>
              <a:avLst/>
              <a:gdLst/>
              <a:ahLst/>
              <a:cxnLst/>
              <a:rect l="l" t="t" r="r" b="b"/>
              <a:pathLst>
                <a:path w="812800" h="812800">
                  <a:moveTo>
                    <a:pt x="140728" y="0"/>
                  </a:moveTo>
                  <a:lnTo>
                    <a:pt x="672072" y="0"/>
                  </a:lnTo>
                  <a:cubicBezTo>
                    <a:pt x="749794" y="0"/>
                    <a:pt x="812800" y="63006"/>
                    <a:pt x="812800" y="140728"/>
                  </a:cubicBezTo>
                  <a:lnTo>
                    <a:pt x="812800" y="672072"/>
                  </a:lnTo>
                  <a:cubicBezTo>
                    <a:pt x="812800" y="749794"/>
                    <a:pt x="749794" y="812800"/>
                    <a:pt x="672072" y="812800"/>
                  </a:cubicBezTo>
                  <a:lnTo>
                    <a:pt x="140728" y="812800"/>
                  </a:lnTo>
                  <a:cubicBezTo>
                    <a:pt x="63006" y="812800"/>
                    <a:pt x="0" y="749794"/>
                    <a:pt x="0" y="672072"/>
                  </a:cubicBezTo>
                  <a:lnTo>
                    <a:pt x="0" y="140728"/>
                  </a:lnTo>
                  <a:cubicBezTo>
                    <a:pt x="0" y="63006"/>
                    <a:pt x="63006" y="0"/>
                    <a:pt x="140728"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p:spPr>
          <p:txBody>
            <a:bodyPr/>
            <a:lstStyle/>
            <a:p>
              <a:endParaRPr lang="vi-VN"/>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22" name="Group 22"/>
          <p:cNvGrpSpPr/>
          <p:nvPr/>
        </p:nvGrpSpPr>
        <p:grpSpPr>
          <a:xfrm>
            <a:off x="251036" y="3248630"/>
            <a:ext cx="10938401" cy="3789741"/>
            <a:chOff x="0" y="0"/>
            <a:chExt cx="14584534" cy="5052987"/>
          </a:xfrm>
        </p:grpSpPr>
        <p:sp>
          <p:nvSpPr>
            <p:cNvPr id="23" name="TextBox 23"/>
            <p:cNvSpPr txBox="1"/>
            <p:nvPr/>
          </p:nvSpPr>
          <p:spPr>
            <a:xfrm>
              <a:off x="4197693" y="257175"/>
              <a:ext cx="1086684" cy="2535062"/>
            </a:xfrm>
            <a:prstGeom prst="rect">
              <a:avLst/>
            </a:prstGeom>
          </p:spPr>
          <p:txBody>
            <a:bodyPr lIns="0" tIns="0" rIns="0" bIns="0" rtlCol="0" anchor="t">
              <a:spAutoFit/>
            </a:bodyPr>
            <a:lstStyle/>
            <a:p>
              <a:pPr algn="ctr">
                <a:lnSpc>
                  <a:spcPts val="13822"/>
                </a:lnSpc>
              </a:pPr>
              <a:r>
                <a:rPr lang="en-US" sz="13822">
                  <a:solidFill>
                    <a:srgbClr val="612C14"/>
                  </a:solidFill>
                  <a:latin typeface="Intro Rust Base Shade"/>
                  <a:ea typeface="Intro Rust Base Shade"/>
                  <a:cs typeface="Intro Rust Base Shade"/>
                  <a:sym typeface="Intro Rust Base Shade"/>
                </a:rPr>
                <a:t>,</a:t>
              </a:r>
            </a:p>
          </p:txBody>
        </p:sp>
        <p:sp>
          <p:nvSpPr>
            <p:cNvPr id="24" name="TextBox 24"/>
            <p:cNvSpPr txBox="1"/>
            <p:nvPr/>
          </p:nvSpPr>
          <p:spPr>
            <a:xfrm rot="943057">
              <a:off x="4970540" y="641037"/>
              <a:ext cx="1086684" cy="2535062"/>
            </a:xfrm>
            <a:prstGeom prst="rect">
              <a:avLst/>
            </a:prstGeom>
          </p:spPr>
          <p:txBody>
            <a:bodyPr lIns="0" tIns="0" rIns="0" bIns="0" rtlCol="0" anchor="t">
              <a:spAutoFit/>
            </a:bodyPr>
            <a:lstStyle/>
            <a:p>
              <a:pPr algn="ctr">
                <a:lnSpc>
                  <a:spcPts val="13822"/>
                </a:lnSpc>
              </a:pPr>
              <a:r>
                <a:rPr lang="en-US" sz="13822">
                  <a:solidFill>
                    <a:srgbClr val="612C14"/>
                  </a:solidFill>
                  <a:latin typeface="Intro Rust Base Shade"/>
                  <a:ea typeface="Intro Rust Base Shade"/>
                  <a:cs typeface="Intro Rust Base Shade"/>
                  <a:sym typeface="Intro Rust Base Shade"/>
                </a:rPr>
                <a:t>,</a:t>
              </a:r>
            </a:p>
          </p:txBody>
        </p:sp>
        <p:sp>
          <p:nvSpPr>
            <p:cNvPr id="25" name="TextBox 25"/>
            <p:cNvSpPr txBox="1"/>
            <p:nvPr/>
          </p:nvSpPr>
          <p:spPr>
            <a:xfrm>
              <a:off x="0" y="2041537"/>
              <a:ext cx="14584534" cy="2535062"/>
            </a:xfrm>
            <a:prstGeom prst="rect">
              <a:avLst/>
            </a:prstGeom>
          </p:spPr>
          <p:txBody>
            <a:bodyPr lIns="0" tIns="0" rIns="0" bIns="0" rtlCol="0" anchor="t">
              <a:spAutoFit/>
            </a:bodyPr>
            <a:lstStyle/>
            <a:p>
              <a:pPr algn="ctr">
                <a:lnSpc>
                  <a:spcPts val="13822"/>
                </a:lnSpc>
              </a:pPr>
              <a:r>
                <a:rPr lang="en-US" sz="13822">
                  <a:solidFill>
                    <a:srgbClr val="612C14"/>
                  </a:solidFill>
                  <a:latin typeface="Intro Rust Base Shade"/>
                  <a:ea typeface="Intro Rust Base Shade"/>
                  <a:cs typeface="Intro Rust Base Shade"/>
                  <a:sym typeface="Intro Rust Base Shade"/>
                </a:rPr>
                <a:t>KHOI ĐÔNG</a:t>
              </a:r>
            </a:p>
          </p:txBody>
        </p:sp>
        <p:sp>
          <p:nvSpPr>
            <p:cNvPr id="26" name="TextBox 26"/>
            <p:cNvSpPr txBox="1"/>
            <p:nvPr/>
          </p:nvSpPr>
          <p:spPr>
            <a:xfrm>
              <a:off x="9310646" y="2517925"/>
              <a:ext cx="1086684" cy="2535062"/>
            </a:xfrm>
            <a:prstGeom prst="rect">
              <a:avLst/>
            </a:prstGeom>
          </p:spPr>
          <p:txBody>
            <a:bodyPr lIns="0" tIns="0" rIns="0" bIns="0" rtlCol="0" anchor="t">
              <a:spAutoFit/>
            </a:bodyPr>
            <a:lstStyle/>
            <a:p>
              <a:pPr algn="ctr">
                <a:lnSpc>
                  <a:spcPts val="13822"/>
                </a:lnSpc>
              </a:pPr>
              <a:r>
                <a:rPr lang="en-US" sz="13822">
                  <a:solidFill>
                    <a:srgbClr val="612C14"/>
                  </a:solidFill>
                  <a:latin typeface="Intro Rust Base Shade"/>
                  <a:ea typeface="Intro Rust Base Shade"/>
                  <a:cs typeface="Intro Rust Base Shade"/>
                  <a:sym typeface="Intro Rust Base Shade"/>
                </a:rPr>
                <a:t>.</a:t>
              </a:r>
            </a:p>
          </p:txBody>
        </p:sp>
      </p:gr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27" r="-60913" b="-15371"/>
            </a:stretch>
          </a:blipFill>
        </p:spPr>
        <p:txBody>
          <a:bodyPr/>
          <a:lstStyle/>
          <a:p>
            <a:endParaRPr lang="vi-VN"/>
          </a:p>
        </p:txBody>
      </p:sp>
      <p:sp>
        <p:nvSpPr>
          <p:cNvPr id="3" name="Freeform 3"/>
          <p:cNvSpPr/>
          <p:nvPr/>
        </p:nvSpPr>
        <p:spPr>
          <a:xfrm rot="-7900795">
            <a:off x="-1568568" y="985480"/>
            <a:ext cx="6112039" cy="6112039"/>
          </a:xfrm>
          <a:custGeom>
            <a:avLst/>
            <a:gdLst/>
            <a:ahLst/>
            <a:cxnLst/>
            <a:rect l="l" t="t" r="r" b="b"/>
            <a:pathLst>
              <a:path w="6112039" h="6112039">
                <a:moveTo>
                  <a:pt x="0" y="0"/>
                </a:moveTo>
                <a:lnTo>
                  <a:pt x="6112039" y="0"/>
                </a:lnTo>
                <a:lnTo>
                  <a:pt x="6112039" y="6112039"/>
                </a:lnTo>
                <a:lnTo>
                  <a:pt x="0" y="61120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4" name="Group 4"/>
          <p:cNvGrpSpPr/>
          <p:nvPr/>
        </p:nvGrpSpPr>
        <p:grpSpPr>
          <a:xfrm rot="-2700000">
            <a:off x="-2100403" y="7168078"/>
            <a:ext cx="5024499" cy="5024499"/>
            <a:chOff x="0" y="0"/>
            <a:chExt cx="812800" cy="812800"/>
          </a:xfrm>
        </p:grpSpPr>
        <p:sp>
          <p:nvSpPr>
            <p:cNvPr id="5" name="Freeform 5"/>
            <p:cNvSpPr/>
            <p:nvPr/>
          </p:nvSpPr>
          <p:spPr>
            <a:xfrm>
              <a:off x="0" y="0"/>
              <a:ext cx="812800" cy="812800"/>
            </a:xfrm>
            <a:custGeom>
              <a:avLst/>
              <a:gdLst/>
              <a:ahLst/>
              <a:cxnLst/>
              <a:rect l="l" t="t" r="r" b="b"/>
              <a:pathLst>
                <a:path w="812800" h="812800">
                  <a:moveTo>
                    <a:pt x="73960" y="0"/>
                  </a:moveTo>
                  <a:lnTo>
                    <a:pt x="738840" y="0"/>
                  </a:lnTo>
                  <a:cubicBezTo>
                    <a:pt x="779687" y="0"/>
                    <a:pt x="812800" y="33113"/>
                    <a:pt x="812800" y="73960"/>
                  </a:cubicBezTo>
                  <a:lnTo>
                    <a:pt x="812800" y="738840"/>
                  </a:lnTo>
                  <a:cubicBezTo>
                    <a:pt x="812800" y="779687"/>
                    <a:pt x="779687" y="812800"/>
                    <a:pt x="738840" y="812800"/>
                  </a:cubicBezTo>
                  <a:lnTo>
                    <a:pt x="73960" y="812800"/>
                  </a:lnTo>
                  <a:cubicBezTo>
                    <a:pt x="33113" y="812800"/>
                    <a:pt x="0" y="779687"/>
                    <a:pt x="0" y="738840"/>
                  </a:cubicBezTo>
                  <a:lnTo>
                    <a:pt x="0" y="73960"/>
                  </a:lnTo>
                  <a:cubicBezTo>
                    <a:pt x="0" y="33113"/>
                    <a:pt x="33113" y="0"/>
                    <a:pt x="73960" y="0"/>
                  </a:cubicBezTo>
                  <a:close/>
                </a:path>
              </a:pathLst>
            </a:custGeom>
            <a:gradFill rotWithShape="1">
              <a:gsLst>
                <a:gs pos="0">
                  <a:srgbClr val="347070">
                    <a:alpha val="100000"/>
                  </a:srgbClr>
                </a:gs>
                <a:gs pos="100000">
                  <a:srgbClr val="127272">
                    <a:alpha val="100000"/>
                  </a:srgbClr>
                </a:gs>
              </a:gsLst>
              <a:path path="circle">
                <a:fillToRect l="50000" t="50000" r="50000" b="50000"/>
              </a:path>
            </a:gradFill>
          </p:spPr>
          <p:txBody>
            <a:bodyPr/>
            <a:lstStyle/>
            <a:p>
              <a:endParaRPr lang="vi-VN"/>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7" name="Freeform 7"/>
          <p:cNvSpPr/>
          <p:nvPr/>
        </p:nvSpPr>
        <p:spPr>
          <a:xfrm rot="-2634048">
            <a:off x="518944" y="1194235"/>
            <a:ext cx="7468500" cy="7468500"/>
          </a:xfrm>
          <a:custGeom>
            <a:avLst/>
            <a:gdLst/>
            <a:ahLst/>
            <a:cxnLst/>
            <a:rect l="l" t="t" r="r" b="b"/>
            <a:pathLst>
              <a:path w="7468500" h="7468500">
                <a:moveTo>
                  <a:pt x="0" y="0"/>
                </a:moveTo>
                <a:lnTo>
                  <a:pt x="7468501" y="0"/>
                </a:lnTo>
                <a:lnTo>
                  <a:pt x="7468501" y="7468500"/>
                </a:lnTo>
                <a:lnTo>
                  <a:pt x="0" y="7468500"/>
                </a:lnTo>
                <a:lnTo>
                  <a:pt x="0"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8" name="Group 8"/>
          <p:cNvGrpSpPr/>
          <p:nvPr/>
        </p:nvGrpSpPr>
        <p:grpSpPr>
          <a:xfrm>
            <a:off x="185598" y="795710"/>
            <a:ext cx="8135193" cy="8135193"/>
            <a:chOff x="0" y="0"/>
            <a:chExt cx="6198133" cy="6198133"/>
          </a:xfrm>
        </p:grpSpPr>
        <p:sp>
          <p:nvSpPr>
            <p:cNvPr id="9" name="Freeform 9"/>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solidFill>
              <a:srgbClr val="F5F5F5"/>
            </a:solidFill>
            <a:ln w="12700">
              <a:solidFill>
                <a:srgbClr val="000000"/>
              </a:solidFill>
            </a:ln>
          </p:spPr>
          <p:txBody>
            <a:bodyPr/>
            <a:lstStyle/>
            <a:p>
              <a:endParaRPr lang="vi-VN"/>
            </a:p>
          </p:txBody>
        </p:sp>
      </p:grpSp>
      <p:grpSp>
        <p:nvGrpSpPr>
          <p:cNvPr id="10" name="Group 10"/>
          <p:cNvGrpSpPr/>
          <p:nvPr/>
        </p:nvGrpSpPr>
        <p:grpSpPr>
          <a:xfrm>
            <a:off x="583945" y="1194057"/>
            <a:ext cx="7338499" cy="7338499"/>
            <a:chOff x="0" y="0"/>
            <a:chExt cx="6198133" cy="6198133"/>
          </a:xfrm>
        </p:grpSpPr>
        <p:sp>
          <p:nvSpPr>
            <p:cNvPr id="11" name="Freeform 11"/>
            <p:cNvSpPr/>
            <p:nvPr/>
          </p:nvSpPr>
          <p:spPr>
            <a:xfrm flipH="1">
              <a:off x="-51816" y="0"/>
              <a:ext cx="6301740" cy="6198108"/>
            </a:xfrm>
            <a:custGeom>
              <a:avLst/>
              <a:gdLst/>
              <a:ahLst/>
              <a:cxnLst/>
              <a:rect l="l" t="t" r="r" b="b"/>
              <a:pathLst>
                <a:path w="6301740" h="6198108">
                  <a:moveTo>
                    <a:pt x="3150870" y="0"/>
                  </a:moveTo>
                  <a:cubicBezTo>
                    <a:pt x="3286760" y="0"/>
                    <a:pt x="3422523" y="51816"/>
                    <a:pt x="3526155" y="155448"/>
                  </a:cubicBezTo>
                  <a:lnTo>
                    <a:pt x="6094476" y="2723769"/>
                  </a:lnTo>
                  <a:cubicBezTo>
                    <a:pt x="6301740" y="2931033"/>
                    <a:pt x="6301740" y="3267202"/>
                    <a:pt x="6094476" y="3474466"/>
                  </a:cubicBezTo>
                  <a:lnTo>
                    <a:pt x="3526155" y="6042660"/>
                  </a:lnTo>
                  <a:cubicBezTo>
                    <a:pt x="3422523" y="6146292"/>
                    <a:pt x="3286633" y="6198108"/>
                    <a:pt x="3150870" y="6198108"/>
                  </a:cubicBezTo>
                  <a:cubicBezTo>
                    <a:pt x="3015107" y="6198108"/>
                    <a:pt x="2879217" y="6146292"/>
                    <a:pt x="2775585" y="6042660"/>
                  </a:cubicBezTo>
                  <a:lnTo>
                    <a:pt x="207264" y="3474339"/>
                  </a:lnTo>
                  <a:cubicBezTo>
                    <a:pt x="0" y="3267075"/>
                    <a:pt x="0" y="2930906"/>
                    <a:pt x="207264" y="2723642"/>
                  </a:cubicBezTo>
                  <a:lnTo>
                    <a:pt x="2775585" y="155448"/>
                  </a:lnTo>
                  <a:cubicBezTo>
                    <a:pt x="2879217" y="51816"/>
                    <a:pt x="3014980" y="0"/>
                    <a:pt x="3150870" y="0"/>
                  </a:cubicBezTo>
                  <a:close/>
                </a:path>
              </a:pathLst>
            </a:custGeom>
            <a:blipFill>
              <a:blip r:embed="rId7"/>
              <a:stretch>
                <a:fillRect l="-25187" r="-25187"/>
              </a:stretch>
            </a:blipFill>
          </p:spPr>
          <p:txBody>
            <a:bodyPr/>
            <a:lstStyle/>
            <a:p>
              <a:endParaRPr lang="vi-VN"/>
            </a:p>
          </p:txBody>
        </p:sp>
      </p:grpSp>
      <p:grpSp>
        <p:nvGrpSpPr>
          <p:cNvPr id="12" name="Group 12"/>
          <p:cNvGrpSpPr/>
          <p:nvPr/>
        </p:nvGrpSpPr>
        <p:grpSpPr>
          <a:xfrm rot="-2700000">
            <a:off x="6057337" y="729485"/>
            <a:ext cx="1462534" cy="1462534"/>
            <a:chOff x="0" y="0"/>
            <a:chExt cx="812800" cy="812800"/>
          </a:xfrm>
        </p:grpSpPr>
        <p:sp>
          <p:nvSpPr>
            <p:cNvPr id="13"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txBody>
            <a:bodyPr/>
            <a:lstStyle/>
            <a:p>
              <a:endParaRPr lang="vi-VN"/>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5" name="AutoShape 15"/>
          <p:cNvSpPr/>
          <p:nvPr/>
        </p:nvSpPr>
        <p:spPr>
          <a:xfrm>
            <a:off x="8794990" y="3610265"/>
            <a:ext cx="561771" cy="0"/>
          </a:xfrm>
          <a:prstGeom prst="line">
            <a:avLst/>
          </a:prstGeom>
          <a:ln w="152400" cap="flat">
            <a:solidFill>
              <a:srgbClr val="265959"/>
            </a:solidFill>
            <a:prstDash val="solid"/>
            <a:headEnd type="none" w="sm" len="sm"/>
            <a:tailEnd type="none" w="sm" len="sm"/>
          </a:ln>
        </p:spPr>
        <p:txBody>
          <a:bodyPr/>
          <a:lstStyle/>
          <a:p>
            <a:endParaRPr lang="vi-VN"/>
          </a:p>
        </p:txBody>
      </p:sp>
      <p:grpSp>
        <p:nvGrpSpPr>
          <p:cNvPr id="16" name="Group 16"/>
          <p:cNvGrpSpPr/>
          <p:nvPr/>
        </p:nvGrpSpPr>
        <p:grpSpPr>
          <a:xfrm>
            <a:off x="8794990" y="1460752"/>
            <a:ext cx="8854478" cy="1879116"/>
            <a:chOff x="0" y="0"/>
            <a:chExt cx="11805971" cy="2505489"/>
          </a:xfrm>
        </p:grpSpPr>
        <p:sp>
          <p:nvSpPr>
            <p:cNvPr id="17" name="TextBox 17"/>
            <p:cNvSpPr txBox="1"/>
            <p:nvPr/>
          </p:nvSpPr>
          <p:spPr>
            <a:xfrm>
              <a:off x="0" y="-104775"/>
              <a:ext cx="9391838" cy="1318895"/>
            </a:xfrm>
            <a:prstGeom prst="rect">
              <a:avLst/>
            </a:prstGeom>
          </p:spPr>
          <p:txBody>
            <a:bodyPr lIns="0" tIns="0" rIns="0" bIns="0" rtlCol="0" anchor="t">
              <a:spAutoFit/>
            </a:bodyPr>
            <a:lstStyle/>
            <a:p>
              <a:pPr marL="0" lvl="0" indent="0" algn="l">
                <a:lnSpc>
                  <a:spcPts val="7680"/>
                </a:lnSpc>
              </a:pPr>
              <a:r>
                <a:rPr lang="en-US" sz="6000" spc="413">
                  <a:solidFill>
                    <a:srgbClr val="265959"/>
                  </a:solidFill>
                  <a:latin typeface="#9Slide03 Impact"/>
                  <a:ea typeface="#9Slide03 Impact"/>
                  <a:cs typeface="#9Slide03 Impact"/>
                  <a:sym typeface="#9Slide03 Impact"/>
                </a:rPr>
                <a:t>Hãy kể tên</a:t>
              </a:r>
            </a:p>
          </p:txBody>
        </p:sp>
        <p:sp>
          <p:nvSpPr>
            <p:cNvPr id="18" name="TextBox 18"/>
            <p:cNvSpPr txBox="1"/>
            <p:nvPr/>
          </p:nvSpPr>
          <p:spPr>
            <a:xfrm>
              <a:off x="0" y="1186594"/>
              <a:ext cx="11805971" cy="1318895"/>
            </a:xfrm>
            <a:prstGeom prst="rect">
              <a:avLst/>
            </a:prstGeom>
          </p:spPr>
          <p:txBody>
            <a:bodyPr lIns="0" tIns="0" rIns="0" bIns="0" rtlCol="0" anchor="t">
              <a:spAutoFit/>
            </a:bodyPr>
            <a:lstStyle/>
            <a:p>
              <a:pPr marL="0" lvl="0" indent="0" algn="l">
                <a:lnSpc>
                  <a:spcPts val="7680"/>
                </a:lnSpc>
              </a:pPr>
              <a:r>
                <a:rPr lang="en-US" sz="6000" spc="413">
                  <a:solidFill>
                    <a:srgbClr val="265959"/>
                  </a:solidFill>
                  <a:latin typeface="#9Slide03 Impact"/>
                  <a:ea typeface="#9Slide03 Impact"/>
                  <a:cs typeface="#9Slide03 Impact"/>
                  <a:sym typeface="#9Slide03 Impact"/>
                </a:rPr>
                <a:t>và nêu cảm nghĩ</a:t>
              </a:r>
            </a:p>
          </p:txBody>
        </p:sp>
      </p:grpSp>
      <p:sp>
        <p:nvSpPr>
          <p:cNvPr id="19" name="TextBox 19"/>
          <p:cNvSpPr txBox="1"/>
          <p:nvPr/>
        </p:nvSpPr>
        <p:spPr>
          <a:xfrm>
            <a:off x="8794990" y="4092203"/>
            <a:ext cx="8854478" cy="1940669"/>
          </a:xfrm>
          <a:prstGeom prst="rect">
            <a:avLst/>
          </a:prstGeom>
        </p:spPr>
        <p:txBody>
          <a:bodyPr lIns="0" tIns="0" rIns="0" bIns="0" rtlCol="0" anchor="t">
            <a:spAutoFit/>
          </a:bodyPr>
          <a:lstStyle/>
          <a:p>
            <a:pPr algn="ctr">
              <a:lnSpc>
                <a:spcPts val="7545"/>
              </a:lnSpc>
              <a:spcBef>
                <a:spcPct val="0"/>
              </a:spcBef>
            </a:pPr>
            <a:r>
              <a:rPr lang="en-US" sz="5389">
                <a:solidFill>
                  <a:srgbClr val="265959"/>
                </a:solidFill>
                <a:latin typeface="#9Slide03 Impact"/>
                <a:ea typeface="#9Slide03 Impact"/>
                <a:cs typeface="#9Slide03 Impact"/>
                <a:sym typeface="#9Slide03 Impact"/>
              </a:rPr>
              <a:t>về một bài thơ viết về mùa thu mà em đã học?</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903" r="-37059" b="-8062"/>
            </a:stretch>
          </a:blipFill>
        </p:spPr>
        <p:txBody>
          <a:bodyPr/>
          <a:lstStyle/>
          <a:p>
            <a:endParaRPr lang="vi-VN"/>
          </a:p>
        </p:txBody>
      </p:sp>
      <p:grpSp>
        <p:nvGrpSpPr>
          <p:cNvPr id="3" name="Group 3"/>
          <p:cNvGrpSpPr/>
          <p:nvPr/>
        </p:nvGrpSpPr>
        <p:grpSpPr>
          <a:xfrm>
            <a:off x="-1908208" y="9360965"/>
            <a:ext cx="15256889" cy="1017802"/>
            <a:chOff x="0" y="0"/>
            <a:chExt cx="2198633" cy="146673"/>
          </a:xfrm>
        </p:grpSpPr>
        <p:sp>
          <p:nvSpPr>
            <p:cNvPr id="4" name="Freeform 4"/>
            <p:cNvSpPr/>
            <p:nvPr/>
          </p:nvSpPr>
          <p:spPr>
            <a:xfrm>
              <a:off x="3624" y="0"/>
              <a:ext cx="2191384" cy="146673"/>
            </a:xfrm>
            <a:custGeom>
              <a:avLst/>
              <a:gdLst/>
              <a:ahLst/>
              <a:cxnLst/>
              <a:rect l="l" t="t" r="r" b="b"/>
              <a:pathLst>
                <a:path w="2191384" h="146673">
                  <a:moveTo>
                    <a:pt x="1986227" y="0"/>
                  </a:moveTo>
                  <a:lnTo>
                    <a:pt x="1958" y="0"/>
                  </a:lnTo>
                  <a:cubicBezTo>
                    <a:pt x="1175" y="0"/>
                    <a:pt x="482" y="505"/>
                    <a:pt x="241" y="1249"/>
                  </a:cubicBezTo>
                  <a:cubicBezTo>
                    <a:pt x="0" y="1994"/>
                    <a:pt x="267" y="2809"/>
                    <a:pt x="902" y="3267"/>
                  </a:cubicBezTo>
                  <a:lnTo>
                    <a:pt x="195050" y="143406"/>
                  </a:lnTo>
                  <a:cubicBezTo>
                    <a:pt x="197992" y="145530"/>
                    <a:pt x="201529" y="146673"/>
                    <a:pt x="205158" y="146673"/>
                  </a:cubicBezTo>
                  <a:lnTo>
                    <a:pt x="2189427" y="146673"/>
                  </a:lnTo>
                  <a:cubicBezTo>
                    <a:pt x="2190210" y="146673"/>
                    <a:pt x="2190903" y="146168"/>
                    <a:pt x="2191144" y="145424"/>
                  </a:cubicBezTo>
                  <a:cubicBezTo>
                    <a:pt x="2191385" y="144679"/>
                    <a:pt x="2191118" y="143864"/>
                    <a:pt x="2190483" y="143406"/>
                  </a:cubicBezTo>
                  <a:lnTo>
                    <a:pt x="1996335" y="3267"/>
                  </a:lnTo>
                  <a:cubicBezTo>
                    <a:pt x="1993393" y="1143"/>
                    <a:pt x="1989856" y="0"/>
                    <a:pt x="1986227" y="0"/>
                  </a:cubicBez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5" name="TextBox 5"/>
            <p:cNvSpPr txBox="1"/>
            <p:nvPr/>
          </p:nvSpPr>
          <p:spPr>
            <a:xfrm>
              <a:off x="101600" y="-28575"/>
              <a:ext cx="1995433" cy="175248"/>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rot="2350429">
            <a:off x="5718913" y="-1306159"/>
            <a:ext cx="13085059" cy="4651823"/>
            <a:chOff x="0" y="0"/>
            <a:chExt cx="5687364" cy="2021894"/>
          </a:xfrm>
        </p:grpSpPr>
        <p:sp>
          <p:nvSpPr>
            <p:cNvPr id="7" name="Freeform 7"/>
            <p:cNvSpPr/>
            <p:nvPr/>
          </p:nvSpPr>
          <p:spPr>
            <a:xfrm>
              <a:off x="0" y="0"/>
              <a:ext cx="5687007" cy="2021894"/>
            </a:xfrm>
            <a:custGeom>
              <a:avLst/>
              <a:gdLst/>
              <a:ahLst/>
              <a:cxnLst/>
              <a:rect l="l" t="t" r="r" b="b"/>
              <a:pathLst>
                <a:path w="5687007" h="2021894">
                  <a:moveTo>
                    <a:pt x="5478839" y="0"/>
                  </a:moveTo>
                  <a:lnTo>
                    <a:pt x="5325" y="0"/>
                  </a:lnTo>
                  <a:cubicBezTo>
                    <a:pt x="3913" y="0"/>
                    <a:pt x="2558" y="561"/>
                    <a:pt x="1560" y="1560"/>
                  </a:cubicBezTo>
                  <a:cubicBezTo>
                    <a:pt x="561" y="2558"/>
                    <a:pt x="0" y="3913"/>
                    <a:pt x="0" y="5325"/>
                  </a:cubicBezTo>
                  <a:lnTo>
                    <a:pt x="0" y="2016570"/>
                  </a:lnTo>
                  <a:cubicBezTo>
                    <a:pt x="0" y="2017982"/>
                    <a:pt x="561" y="2019336"/>
                    <a:pt x="1560" y="2020335"/>
                  </a:cubicBezTo>
                  <a:cubicBezTo>
                    <a:pt x="2558" y="2021333"/>
                    <a:pt x="3913" y="2021894"/>
                    <a:pt x="5325" y="2021894"/>
                  </a:cubicBezTo>
                  <a:lnTo>
                    <a:pt x="5478839" y="2021894"/>
                  </a:lnTo>
                  <a:cubicBezTo>
                    <a:pt x="5481936" y="2021894"/>
                    <a:pt x="5484603" y="2019710"/>
                    <a:pt x="5485213" y="2016674"/>
                  </a:cubicBezTo>
                  <a:lnTo>
                    <a:pt x="5686315" y="1016168"/>
                  </a:lnTo>
                  <a:cubicBezTo>
                    <a:pt x="5687007" y="1012722"/>
                    <a:pt x="5687007" y="1009173"/>
                    <a:pt x="5686315" y="1005727"/>
                  </a:cubicBezTo>
                  <a:lnTo>
                    <a:pt x="5485213" y="5221"/>
                  </a:lnTo>
                  <a:cubicBezTo>
                    <a:pt x="5484603" y="2184"/>
                    <a:pt x="5481936" y="0"/>
                    <a:pt x="5478839" y="0"/>
                  </a:cubicBezTo>
                  <a:close/>
                </a:path>
              </a:pathLst>
            </a:custGeom>
            <a:gradFill rotWithShape="1">
              <a:gsLst>
                <a:gs pos="0">
                  <a:srgbClr val="347070">
                    <a:alpha val="100000"/>
                  </a:srgbClr>
                </a:gs>
                <a:gs pos="100000">
                  <a:srgbClr val="127272">
                    <a:alpha val="100000"/>
                  </a:srgbClr>
                </a:gs>
              </a:gsLst>
              <a:path path="circle">
                <a:fillToRect l="50000" t="50000" r="50000" b="50000"/>
              </a:path>
            </a:gradFill>
          </p:spPr>
          <p:txBody>
            <a:bodyPr/>
            <a:lstStyle/>
            <a:p>
              <a:endParaRPr lang="vi-VN"/>
            </a:p>
          </p:txBody>
        </p:sp>
        <p:sp>
          <p:nvSpPr>
            <p:cNvPr id="8" name="TextBox 8"/>
            <p:cNvSpPr txBox="1"/>
            <p:nvPr/>
          </p:nvSpPr>
          <p:spPr>
            <a:xfrm>
              <a:off x="0" y="-38100"/>
              <a:ext cx="5573064" cy="20599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2772372">
            <a:off x="14353895" y="6829661"/>
            <a:ext cx="4857278" cy="4857278"/>
            <a:chOff x="0" y="0"/>
            <a:chExt cx="812800" cy="812800"/>
          </a:xfrm>
        </p:grpSpPr>
        <p:sp>
          <p:nvSpPr>
            <p:cNvPr id="10" name="Freeform 10"/>
            <p:cNvSpPr/>
            <p:nvPr/>
          </p:nvSpPr>
          <p:spPr>
            <a:xfrm>
              <a:off x="0" y="0"/>
              <a:ext cx="812800" cy="812800"/>
            </a:xfrm>
            <a:custGeom>
              <a:avLst/>
              <a:gdLst/>
              <a:ahLst/>
              <a:cxnLst/>
              <a:rect l="l" t="t" r="r" b="b"/>
              <a:pathLst>
                <a:path w="812800" h="812800">
                  <a:moveTo>
                    <a:pt x="81288" y="0"/>
                  </a:moveTo>
                  <a:lnTo>
                    <a:pt x="731512" y="0"/>
                  </a:lnTo>
                  <a:cubicBezTo>
                    <a:pt x="776406" y="0"/>
                    <a:pt x="812800" y="36394"/>
                    <a:pt x="812800" y="81288"/>
                  </a:cubicBezTo>
                  <a:lnTo>
                    <a:pt x="812800" y="731512"/>
                  </a:lnTo>
                  <a:cubicBezTo>
                    <a:pt x="812800" y="776406"/>
                    <a:pt x="776406" y="812800"/>
                    <a:pt x="731512" y="812800"/>
                  </a:cubicBezTo>
                  <a:lnTo>
                    <a:pt x="81288" y="812800"/>
                  </a:lnTo>
                  <a:cubicBezTo>
                    <a:pt x="36394" y="812800"/>
                    <a:pt x="0" y="776406"/>
                    <a:pt x="0" y="731512"/>
                  </a:cubicBezTo>
                  <a:lnTo>
                    <a:pt x="0" y="81288"/>
                  </a:lnTo>
                  <a:cubicBezTo>
                    <a:pt x="0" y="36394"/>
                    <a:pt x="36394" y="0"/>
                    <a:pt x="81288"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txBody>
            <a:bodyPr/>
            <a:lstStyle/>
            <a:p>
              <a:endParaRPr lang="vi-VN"/>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2" name="Freeform 12"/>
          <p:cNvSpPr/>
          <p:nvPr/>
        </p:nvSpPr>
        <p:spPr>
          <a:xfrm rot="2399085">
            <a:off x="12232657" y="-1463097"/>
            <a:ext cx="9984987" cy="9972556"/>
          </a:xfrm>
          <a:custGeom>
            <a:avLst/>
            <a:gdLst/>
            <a:ahLst/>
            <a:cxnLst/>
            <a:rect l="l" t="t" r="r" b="b"/>
            <a:pathLst>
              <a:path w="9984987" h="9972556">
                <a:moveTo>
                  <a:pt x="0" y="0"/>
                </a:moveTo>
                <a:lnTo>
                  <a:pt x="9984987" y="0"/>
                </a:lnTo>
                <a:lnTo>
                  <a:pt x="9984987" y="9972555"/>
                </a:lnTo>
                <a:lnTo>
                  <a:pt x="0" y="9972555"/>
                </a:lnTo>
                <a:lnTo>
                  <a:pt x="0" y="0"/>
                </a:lnTo>
                <a:close/>
              </a:path>
            </a:pathLst>
          </a:custGeom>
          <a:blipFill>
            <a:blip r:embed="rId3"/>
            <a:stretch>
              <a:fillRect t="-62" b="-62"/>
            </a:stretch>
          </a:blipFill>
        </p:spPr>
        <p:txBody>
          <a:bodyPr/>
          <a:lstStyle/>
          <a:p>
            <a:endParaRPr lang="vi-VN"/>
          </a:p>
        </p:txBody>
      </p:sp>
      <p:sp>
        <p:nvSpPr>
          <p:cNvPr id="13" name="Freeform 13"/>
          <p:cNvSpPr/>
          <p:nvPr/>
        </p:nvSpPr>
        <p:spPr>
          <a:xfrm rot="2570765">
            <a:off x="9606022" y="-1909104"/>
            <a:ext cx="10116812" cy="10104217"/>
          </a:xfrm>
          <a:custGeom>
            <a:avLst/>
            <a:gdLst/>
            <a:ahLst/>
            <a:cxnLst/>
            <a:rect l="l" t="t" r="r" b="b"/>
            <a:pathLst>
              <a:path w="10116812" h="10104217">
                <a:moveTo>
                  <a:pt x="0" y="0"/>
                </a:moveTo>
                <a:lnTo>
                  <a:pt x="10116813" y="0"/>
                </a:lnTo>
                <a:lnTo>
                  <a:pt x="10116813" y="10104217"/>
                </a:lnTo>
                <a:lnTo>
                  <a:pt x="0" y="10104217"/>
                </a:lnTo>
                <a:lnTo>
                  <a:pt x="0" y="0"/>
                </a:lnTo>
                <a:close/>
              </a:path>
            </a:pathLst>
          </a:custGeom>
          <a:blipFill>
            <a:blip r:embed="rId3">
              <a:alphaModFix amt="18000"/>
            </a:blip>
            <a:stretch>
              <a:fillRect t="-62" b="-62"/>
            </a:stretch>
          </a:blipFill>
        </p:spPr>
        <p:txBody>
          <a:bodyPr/>
          <a:lstStyle/>
          <a:p>
            <a:endParaRPr lang="vi-VN"/>
          </a:p>
        </p:txBody>
      </p:sp>
      <p:grpSp>
        <p:nvGrpSpPr>
          <p:cNvPr id="14" name="Group 14"/>
          <p:cNvGrpSpPr/>
          <p:nvPr/>
        </p:nvGrpSpPr>
        <p:grpSpPr>
          <a:xfrm>
            <a:off x="9437344" y="-636727"/>
            <a:ext cx="8799324" cy="9217068"/>
            <a:chOff x="0" y="0"/>
            <a:chExt cx="14419948" cy="15104529"/>
          </a:xfrm>
        </p:grpSpPr>
        <p:sp>
          <p:nvSpPr>
            <p:cNvPr id="15" name="Freeform 15"/>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gradFill rotWithShape="1">
              <a:gsLst>
                <a:gs pos="0">
                  <a:srgbClr val="FFFFFF">
                    <a:alpha val="100000"/>
                  </a:srgbClr>
                </a:gs>
                <a:gs pos="100000">
                  <a:srgbClr val="EFEDE9">
                    <a:alpha val="100000"/>
                  </a:srgbClr>
                </a:gs>
              </a:gsLst>
              <a:path path="circle">
                <a:fillToRect l="50000" t="50000" r="50000" b="50000"/>
              </a:path>
            </a:gradFill>
            <a:ln w="12700">
              <a:solidFill>
                <a:srgbClr val="000000"/>
              </a:solidFill>
            </a:ln>
          </p:spPr>
          <p:txBody>
            <a:bodyPr/>
            <a:lstStyle/>
            <a:p>
              <a:endParaRPr lang="vi-VN"/>
            </a:p>
          </p:txBody>
        </p:sp>
      </p:grpSp>
      <p:grpSp>
        <p:nvGrpSpPr>
          <p:cNvPr id="16" name="Group 16"/>
          <p:cNvGrpSpPr/>
          <p:nvPr/>
        </p:nvGrpSpPr>
        <p:grpSpPr>
          <a:xfrm>
            <a:off x="10464625" y="-636727"/>
            <a:ext cx="8799324" cy="9217068"/>
            <a:chOff x="0" y="0"/>
            <a:chExt cx="14419948" cy="15104529"/>
          </a:xfrm>
        </p:grpSpPr>
        <p:sp>
          <p:nvSpPr>
            <p:cNvPr id="17" name="Freeform 17"/>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blipFill>
              <a:blip r:embed="rId4"/>
              <a:stretch>
                <a:fillRect l="-19638" r="-38768"/>
              </a:stretch>
            </a:blipFill>
          </p:spPr>
          <p:txBody>
            <a:bodyPr/>
            <a:lstStyle/>
            <a:p>
              <a:endParaRPr lang="vi-VN"/>
            </a:p>
          </p:txBody>
        </p:sp>
      </p:grpSp>
      <p:sp>
        <p:nvSpPr>
          <p:cNvPr id="18" name="Freeform 18"/>
          <p:cNvSpPr/>
          <p:nvPr/>
        </p:nvSpPr>
        <p:spPr>
          <a:xfrm rot="2399085">
            <a:off x="15237759" y="7191449"/>
            <a:ext cx="4133702" cy="4133702"/>
          </a:xfrm>
          <a:custGeom>
            <a:avLst/>
            <a:gdLst/>
            <a:ahLst/>
            <a:cxnLst/>
            <a:rect l="l" t="t" r="r" b="b"/>
            <a:pathLst>
              <a:path w="4133702" h="4133702">
                <a:moveTo>
                  <a:pt x="0" y="0"/>
                </a:moveTo>
                <a:lnTo>
                  <a:pt x="4133702" y="0"/>
                </a:lnTo>
                <a:lnTo>
                  <a:pt x="4133702" y="4133702"/>
                </a:lnTo>
                <a:lnTo>
                  <a:pt x="0" y="4133702"/>
                </a:lnTo>
                <a:lnTo>
                  <a:pt x="0" y="0"/>
                </a:lnTo>
                <a:close/>
              </a:path>
            </a:pathLst>
          </a:custGeom>
          <a:blipFill>
            <a:blip r:embed="rId3"/>
            <a:stretch>
              <a:fillRect/>
            </a:stretch>
          </a:blipFill>
        </p:spPr>
        <p:txBody>
          <a:bodyPr/>
          <a:lstStyle/>
          <a:p>
            <a:endParaRPr lang="vi-VN"/>
          </a:p>
        </p:txBody>
      </p:sp>
      <p:grpSp>
        <p:nvGrpSpPr>
          <p:cNvPr id="19" name="Group 19"/>
          <p:cNvGrpSpPr/>
          <p:nvPr/>
        </p:nvGrpSpPr>
        <p:grpSpPr>
          <a:xfrm rot="-2772372">
            <a:off x="15683149" y="7855458"/>
            <a:ext cx="2805684" cy="2805684"/>
            <a:chOff x="0" y="0"/>
            <a:chExt cx="812800" cy="812800"/>
          </a:xfrm>
        </p:grpSpPr>
        <p:sp>
          <p:nvSpPr>
            <p:cNvPr id="20" name="Freeform 20"/>
            <p:cNvSpPr/>
            <p:nvPr/>
          </p:nvSpPr>
          <p:spPr>
            <a:xfrm>
              <a:off x="0" y="0"/>
              <a:ext cx="812800" cy="812800"/>
            </a:xfrm>
            <a:custGeom>
              <a:avLst/>
              <a:gdLst/>
              <a:ahLst/>
              <a:cxnLst/>
              <a:rect l="l" t="t" r="r" b="b"/>
              <a:pathLst>
                <a:path w="812800" h="812800">
                  <a:moveTo>
                    <a:pt x="140728" y="0"/>
                  </a:moveTo>
                  <a:lnTo>
                    <a:pt x="672072" y="0"/>
                  </a:lnTo>
                  <a:cubicBezTo>
                    <a:pt x="749794" y="0"/>
                    <a:pt x="812800" y="63006"/>
                    <a:pt x="812800" y="140728"/>
                  </a:cubicBezTo>
                  <a:lnTo>
                    <a:pt x="812800" y="672072"/>
                  </a:lnTo>
                  <a:cubicBezTo>
                    <a:pt x="812800" y="749794"/>
                    <a:pt x="749794" y="812800"/>
                    <a:pt x="672072" y="812800"/>
                  </a:cubicBezTo>
                  <a:lnTo>
                    <a:pt x="140728" y="812800"/>
                  </a:lnTo>
                  <a:cubicBezTo>
                    <a:pt x="63006" y="812800"/>
                    <a:pt x="0" y="749794"/>
                    <a:pt x="0" y="672072"/>
                  </a:cubicBezTo>
                  <a:lnTo>
                    <a:pt x="0" y="140728"/>
                  </a:lnTo>
                  <a:cubicBezTo>
                    <a:pt x="0" y="63006"/>
                    <a:pt x="63006" y="0"/>
                    <a:pt x="140728"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p:spPr>
          <p:txBody>
            <a:bodyPr/>
            <a:lstStyle/>
            <a:p>
              <a:endParaRPr lang="vi-VN"/>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22" name="Group 22"/>
          <p:cNvGrpSpPr/>
          <p:nvPr/>
        </p:nvGrpSpPr>
        <p:grpSpPr>
          <a:xfrm>
            <a:off x="0" y="2708259"/>
            <a:ext cx="11089316" cy="3601565"/>
            <a:chOff x="0" y="0"/>
            <a:chExt cx="14785755" cy="4802087"/>
          </a:xfrm>
        </p:grpSpPr>
        <p:sp>
          <p:nvSpPr>
            <p:cNvPr id="23" name="TextBox 23"/>
            <p:cNvSpPr txBox="1"/>
            <p:nvPr/>
          </p:nvSpPr>
          <p:spPr>
            <a:xfrm rot="943057">
              <a:off x="12307515" y="1681472"/>
              <a:ext cx="779623" cy="1822269"/>
            </a:xfrm>
            <a:prstGeom prst="rect">
              <a:avLst/>
            </a:prstGeom>
          </p:spPr>
          <p:txBody>
            <a:bodyPr lIns="0" tIns="0" rIns="0" bIns="0" rtlCol="0" anchor="t">
              <a:spAutoFit/>
            </a:bodyPr>
            <a:lstStyle/>
            <a:p>
              <a:pPr algn="ctr">
                <a:lnSpc>
                  <a:spcPts val="9916"/>
                </a:lnSpc>
              </a:pPr>
              <a:r>
                <a:rPr lang="en-US" sz="9916">
                  <a:solidFill>
                    <a:srgbClr val="612C14"/>
                  </a:solidFill>
                  <a:latin typeface="Intro Rust Base Shade"/>
                  <a:ea typeface="Intro Rust Base Shade"/>
                  <a:cs typeface="Intro Rust Base Shade"/>
                  <a:sym typeface="Intro Rust Base Shade"/>
                </a:rPr>
                <a:t>,</a:t>
              </a:r>
            </a:p>
          </p:txBody>
        </p:sp>
        <p:sp>
          <p:nvSpPr>
            <p:cNvPr id="24" name="TextBox 24"/>
            <p:cNvSpPr txBox="1"/>
            <p:nvPr/>
          </p:nvSpPr>
          <p:spPr>
            <a:xfrm rot="3896077">
              <a:off x="6350980" y="1997588"/>
              <a:ext cx="809874" cy="1899998"/>
            </a:xfrm>
            <a:prstGeom prst="rect">
              <a:avLst/>
            </a:prstGeom>
          </p:spPr>
          <p:txBody>
            <a:bodyPr lIns="0" tIns="0" rIns="0" bIns="0" rtlCol="0" anchor="t">
              <a:spAutoFit/>
            </a:bodyPr>
            <a:lstStyle/>
            <a:p>
              <a:pPr algn="ctr">
                <a:lnSpc>
                  <a:spcPts val="10301"/>
                </a:lnSpc>
              </a:pPr>
              <a:r>
                <a:rPr lang="en-US" sz="10301">
                  <a:solidFill>
                    <a:srgbClr val="612C14"/>
                  </a:solidFill>
                  <a:latin typeface="Intro Rust Base Shade"/>
                  <a:ea typeface="Intro Rust Base Shade"/>
                  <a:cs typeface="Intro Rust Base Shade"/>
                  <a:sym typeface="Intro Rust Base Shade"/>
                </a:rPr>
                <a:t>`</a:t>
              </a:r>
            </a:p>
          </p:txBody>
        </p:sp>
        <p:sp>
          <p:nvSpPr>
            <p:cNvPr id="25" name="TextBox 25"/>
            <p:cNvSpPr txBox="1"/>
            <p:nvPr/>
          </p:nvSpPr>
          <p:spPr>
            <a:xfrm>
              <a:off x="0" y="200025"/>
              <a:ext cx="12248410" cy="1973098"/>
            </a:xfrm>
            <a:prstGeom prst="rect">
              <a:avLst/>
            </a:prstGeom>
          </p:spPr>
          <p:txBody>
            <a:bodyPr lIns="0" tIns="0" rIns="0" bIns="0" rtlCol="0" anchor="t">
              <a:spAutoFit/>
            </a:bodyPr>
            <a:lstStyle/>
            <a:p>
              <a:pPr algn="ctr">
                <a:lnSpc>
                  <a:spcPts val="10757"/>
                </a:lnSpc>
              </a:pPr>
              <a:r>
                <a:rPr lang="en-US" sz="10757">
                  <a:solidFill>
                    <a:srgbClr val="612C14"/>
                  </a:solidFill>
                  <a:latin typeface="Intro Rust Base Shade"/>
                  <a:ea typeface="Intro Rust Base Shade"/>
                  <a:cs typeface="Intro Rust Base Shade"/>
                  <a:sym typeface="Intro Rust Base Shade"/>
                </a:rPr>
                <a:t>HÌNH THÀNH</a:t>
              </a:r>
            </a:p>
          </p:txBody>
        </p:sp>
        <p:sp>
          <p:nvSpPr>
            <p:cNvPr id="26" name="TextBox 26"/>
            <p:cNvSpPr txBox="1"/>
            <p:nvPr/>
          </p:nvSpPr>
          <p:spPr>
            <a:xfrm>
              <a:off x="3534877" y="2828989"/>
              <a:ext cx="11250878" cy="1973098"/>
            </a:xfrm>
            <a:prstGeom prst="rect">
              <a:avLst/>
            </a:prstGeom>
          </p:spPr>
          <p:txBody>
            <a:bodyPr lIns="0" tIns="0" rIns="0" bIns="0" rtlCol="0" anchor="t">
              <a:spAutoFit/>
            </a:bodyPr>
            <a:lstStyle/>
            <a:p>
              <a:pPr algn="ctr">
                <a:lnSpc>
                  <a:spcPts val="10757"/>
                </a:lnSpc>
              </a:pPr>
              <a:r>
                <a:rPr lang="en-US" sz="10757">
                  <a:solidFill>
                    <a:srgbClr val="612C14"/>
                  </a:solidFill>
                  <a:latin typeface="Intro Rust Base Shade"/>
                  <a:ea typeface="Intro Rust Base Shade"/>
                  <a:cs typeface="Intro Rust Base Shade"/>
                  <a:sym typeface="Intro Rust Base Shade"/>
                </a:rPr>
                <a:t>KIÊN THÚC</a:t>
              </a:r>
            </a:p>
          </p:txBody>
        </p:sp>
      </p:gr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492" t="-2387" r="-60748" b="-12983"/>
            </a:stretch>
          </a:blipFill>
        </p:spPr>
        <p:txBody>
          <a:bodyPr/>
          <a:lstStyle/>
          <a:p>
            <a:endParaRPr lang="vi-VN"/>
          </a:p>
        </p:txBody>
      </p:sp>
      <p:grpSp>
        <p:nvGrpSpPr>
          <p:cNvPr id="3" name="Group 3"/>
          <p:cNvGrpSpPr/>
          <p:nvPr/>
        </p:nvGrpSpPr>
        <p:grpSpPr>
          <a:xfrm>
            <a:off x="1327928" y="2907491"/>
            <a:ext cx="8068827" cy="3731847"/>
            <a:chOff x="0" y="0"/>
            <a:chExt cx="10758436" cy="4975796"/>
          </a:xfrm>
        </p:grpSpPr>
        <p:grpSp>
          <p:nvGrpSpPr>
            <p:cNvPr id="4" name="Group 4"/>
            <p:cNvGrpSpPr/>
            <p:nvPr/>
          </p:nvGrpSpPr>
          <p:grpSpPr>
            <a:xfrm>
              <a:off x="0" y="1362793"/>
              <a:ext cx="9399557" cy="3613004"/>
              <a:chOff x="0" y="0"/>
              <a:chExt cx="1959178" cy="753069"/>
            </a:xfrm>
          </p:grpSpPr>
          <p:sp>
            <p:nvSpPr>
              <p:cNvPr id="5" name="Freeform 5"/>
              <p:cNvSpPr/>
              <p:nvPr/>
            </p:nvSpPr>
            <p:spPr>
              <a:xfrm>
                <a:off x="0" y="0"/>
                <a:ext cx="1959178" cy="753069"/>
              </a:xfrm>
              <a:custGeom>
                <a:avLst/>
                <a:gdLst/>
                <a:ahLst/>
                <a:cxnLst/>
                <a:rect l="l" t="t" r="r" b="b"/>
                <a:pathLst>
                  <a:path w="1959178" h="753069">
                    <a:moveTo>
                      <a:pt x="0" y="0"/>
                    </a:moveTo>
                    <a:lnTo>
                      <a:pt x="1959178" y="0"/>
                    </a:lnTo>
                    <a:lnTo>
                      <a:pt x="1959178" y="753069"/>
                    </a:lnTo>
                    <a:lnTo>
                      <a:pt x="0" y="753069"/>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6" name="TextBox 6"/>
              <p:cNvSpPr txBox="1"/>
              <p:nvPr/>
            </p:nvSpPr>
            <p:spPr>
              <a:xfrm>
                <a:off x="0" y="-47625"/>
                <a:ext cx="1959178" cy="800694"/>
              </a:xfrm>
              <a:prstGeom prst="rect">
                <a:avLst/>
              </a:prstGeom>
            </p:spPr>
            <p:txBody>
              <a:bodyPr lIns="50800" tIns="50800" rIns="50800" bIns="50800" rtlCol="0" anchor="ctr"/>
              <a:lstStyle/>
              <a:p>
                <a:pPr algn="ctr">
                  <a:lnSpc>
                    <a:spcPts val="3393"/>
                  </a:lnSpc>
                </a:pPr>
                <a:r>
                  <a:rPr lang="en-US" sz="2423">
                    <a:solidFill>
                      <a:srgbClr val="005364"/>
                    </a:solidFill>
                    <a:latin typeface="Tex Gyre Pagella Bold"/>
                    <a:ea typeface="Tex Gyre Pagella Bold"/>
                    <a:cs typeface="Tex Gyre Pagella Bold"/>
                    <a:sym typeface="Tex Gyre Pagella Bold"/>
                  </a:rPr>
                  <a:t>Bạn hiểu thế nào về nhan đề Tiếng thu? Bài thơ là lời của ai nói với ai, nói về điều gì và bằng thái độ giọng điệu như thế nào?</a:t>
                </a:r>
              </a:p>
            </p:txBody>
          </p:sp>
        </p:grpSp>
        <p:sp>
          <p:nvSpPr>
            <p:cNvPr id="7" name="Freeform 7"/>
            <p:cNvSpPr/>
            <p:nvPr/>
          </p:nvSpPr>
          <p:spPr>
            <a:xfrm rot="-2614414">
              <a:off x="8492599"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8" name="Group 8"/>
            <p:cNvGrpSpPr/>
            <p:nvPr/>
          </p:nvGrpSpPr>
          <p:grpSpPr>
            <a:xfrm rot="-2700000">
              <a:off x="8626266" y="558060"/>
              <a:ext cx="1546584" cy="1546584"/>
              <a:chOff x="0" y="0"/>
              <a:chExt cx="812800" cy="812800"/>
            </a:xfrm>
          </p:grpSpPr>
          <p:sp>
            <p:nvSpPr>
              <p:cNvPr id="9" name="Freeform 9"/>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1" name="TextBox 11"/>
            <p:cNvSpPr txBox="1"/>
            <p:nvPr/>
          </p:nvSpPr>
          <p:spPr>
            <a:xfrm>
              <a:off x="8949548"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2</a:t>
              </a:r>
            </a:p>
          </p:txBody>
        </p:sp>
      </p:grpSp>
      <p:grpSp>
        <p:nvGrpSpPr>
          <p:cNvPr id="12" name="Group 12"/>
          <p:cNvGrpSpPr/>
          <p:nvPr/>
        </p:nvGrpSpPr>
        <p:grpSpPr>
          <a:xfrm>
            <a:off x="9532019" y="2907491"/>
            <a:ext cx="8102516" cy="3731847"/>
            <a:chOff x="0" y="0"/>
            <a:chExt cx="10803355" cy="4975796"/>
          </a:xfrm>
        </p:grpSpPr>
        <p:grpSp>
          <p:nvGrpSpPr>
            <p:cNvPr id="13" name="Group 13"/>
            <p:cNvGrpSpPr/>
            <p:nvPr/>
          </p:nvGrpSpPr>
          <p:grpSpPr>
            <a:xfrm>
              <a:off x="0" y="1362793"/>
              <a:ext cx="9444477" cy="3613004"/>
              <a:chOff x="0" y="0"/>
              <a:chExt cx="1968541" cy="753069"/>
            </a:xfrm>
          </p:grpSpPr>
          <p:sp>
            <p:nvSpPr>
              <p:cNvPr id="14" name="Freeform 14"/>
              <p:cNvSpPr/>
              <p:nvPr/>
            </p:nvSpPr>
            <p:spPr>
              <a:xfrm>
                <a:off x="0" y="0"/>
                <a:ext cx="1968541" cy="753069"/>
              </a:xfrm>
              <a:custGeom>
                <a:avLst/>
                <a:gdLst/>
                <a:ahLst/>
                <a:cxnLst/>
                <a:rect l="l" t="t" r="r" b="b"/>
                <a:pathLst>
                  <a:path w="1968541" h="753069">
                    <a:moveTo>
                      <a:pt x="0" y="0"/>
                    </a:moveTo>
                    <a:lnTo>
                      <a:pt x="1968541" y="0"/>
                    </a:lnTo>
                    <a:lnTo>
                      <a:pt x="1968541" y="753069"/>
                    </a:lnTo>
                    <a:lnTo>
                      <a:pt x="0" y="753069"/>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5" name="TextBox 15"/>
              <p:cNvSpPr txBox="1"/>
              <p:nvPr/>
            </p:nvSpPr>
            <p:spPr>
              <a:xfrm>
                <a:off x="0" y="-47625"/>
                <a:ext cx="1968541" cy="800694"/>
              </a:xfrm>
              <a:prstGeom prst="rect">
                <a:avLst/>
              </a:prstGeom>
            </p:spPr>
            <p:txBody>
              <a:bodyPr lIns="50800" tIns="50800" rIns="50800" bIns="50800" rtlCol="0" anchor="ctr"/>
              <a:lstStyle/>
              <a:p>
                <a:pPr algn="ctr">
                  <a:lnSpc>
                    <a:spcPts val="3393"/>
                  </a:lnSpc>
                </a:pPr>
                <a:r>
                  <a:rPr lang="en-US" sz="2423">
                    <a:solidFill>
                      <a:srgbClr val="005364"/>
                    </a:solidFill>
                    <a:latin typeface="Tex Gyre Pagella Bold"/>
                    <a:ea typeface="Tex Gyre Pagella Bold"/>
                    <a:cs typeface="Tex Gyre Pagella Bold"/>
                    <a:sym typeface="Tex Gyre Pagella Bold"/>
                  </a:rPr>
                  <a:t>Bài thơ được sáng tác theo thể thơ nào? Nêu một số biểu hiện về sự phù hợp giữa các yếu tố hình thức như thể thơ, từ ngữ, hình ảnh, biện pháp tu từ,... với chủ đề và cảm hứng chủ đạo của tác phẩm?</a:t>
                </a:r>
              </a:p>
            </p:txBody>
          </p:sp>
        </p:grpSp>
        <p:sp>
          <p:nvSpPr>
            <p:cNvPr id="16" name="Freeform 16"/>
            <p:cNvSpPr/>
            <p:nvPr/>
          </p:nvSpPr>
          <p:spPr>
            <a:xfrm rot="-2614414">
              <a:off x="8537518"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17" name="Group 17"/>
            <p:cNvGrpSpPr/>
            <p:nvPr/>
          </p:nvGrpSpPr>
          <p:grpSpPr>
            <a:xfrm rot="-2700000">
              <a:off x="8671185" y="558060"/>
              <a:ext cx="1546584" cy="1546584"/>
              <a:chOff x="0" y="0"/>
              <a:chExt cx="812800" cy="812800"/>
            </a:xfrm>
          </p:grpSpPr>
          <p:sp>
            <p:nvSpPr>
              <p:cNvPr id="18" name="Freeform 18"/>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0" name="TextBox 20"/>
            <p:cNvSpPr txBox="1"/>
            <p:nvPr/>
          </p:nvSpPr>
          <p:spPr>
            <a:xfrm>
              <a:off x="8994467"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3</a:t>
              </a:r>
            </a:p>
          </p:txBody>
        </p:sp>
      </p:grpSp>
      <p:grpSp>
        <p:nvGrpSpPr>
          <p:cNvPr id="21" name="Group 21"/>
          <p:cNvGrpSpPr/>
          <p:nvPr/>
        </p:nvGrpSpPr>
        <p:grpSpPr>
          <a:xfrm>
            <a:off x="1327928" y="6448100"/>
            <a:ext cx="8068827" cy="3838900"/>
            <a:chOff x="0" y="0"/>
            <a:chExt cx="10758436" cy="5118534"/>
          </a:xfrm>
        </p:grpSpPr>
        <p:grpSp>
          <p:nvGrpSpPr>
            <p:cNvPr id="22" name="Group 22"/>
            <p:cNvGrpSpPr/>
            <p:nvPr/>
          </p:nvGrpSpPr>
          <p:grpSpPr>
            <a:xfrm>
              <a:off x="0" y="1362793"/>
              <a:ext cx="9399557" cy="3755741"/>
              <a:chOff x="0" y="0"/>
              <a:chExt cx="1959178" cy="782821"/>
            </a:xfrm>
          </p:grpSpPr>
          <p:sp>
            <p:nvSpPr>
              <p:cNvPr id="23" name="Freeform 23"/>
              <p:cNvSpPr/>
              <p:nvPr/>
            </p:nvSpPr>
            <p:spPr>
              <a:xfrm>
                <a:off x="0" y="0"/>
                <a:ext cx="1959178" cy="782821"/>
              </a:xfrm>
              <a:custGeom>
                <a:avLst/>
                <a:gdLst/>
                <a:ahLst/>
                <a:cxnLst/>
                <a:rect l="l" t="t" r="r" b="b"/>
                <a:pathLst>
                  <a:path w="1959178" h="782821">
                    <a:moveTo>
                      <a:pt x="0" y="0"/>
                    </a:moveTo>
                    <a:lnTo>
                      <a:pt x="1959178" y="0"/>
                    </a:lnTo>
                    <a:lnTo>
                      <a:pt x="1959178" y="782821"/>
                    </a:lnTo>
                    <a:lnTo>
                      <a:pt x="0" y="782821"/>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24" name="TextBox 24"/>
              <p:cNvSpPr txBox="1"/>
              <p:nvPr/>
            </p:nvSpPr>
            <p:spPr>
              <a:xfrm>
                <a:off x="0" y="-47625"/>
                <a:ext cx="1959178" cy="830446"/>
              </a:xfrm>
              <a:prstGeom prst="rect">
                <a:avLst/>
              </a:prstGeom>
            </p:spPr>
            <p:txBody>
              <a:bodyPr lIns="50800" tIns="50800" rIns="50800" bIns="50800" rtlCol="0" anchor="ctr"/>
              <a:lstStyle/>
              <a:p>
                <a:pPr algn="ctr">
                  <a:lnSpc>
                    <a:spcPts val="3393"/>
                  </a:lnSpc>
                </a:pPr>
                <a:r>
                  <a:rPr lang="en-US" sz="2423">
                    <a:solidFill>
                      <a:srgbClr val="005364"/>
                    </a:solidFill>
                    <a:latin typeface="Tex Gyre Pagella Bold"/>
                    <a:ea typeface="Tex Gyre Pagella Bold"/>
                    <a:cs typeface="Tex Gyre Pagella Bold"/>
                    <a:sym typeface="Tex Gyre Pagella Bold"/>
                  </a:rPr>
                  <a:t>Tiếng thu được sáng tác theo phong cách nào? Nêu một số biểu hiện của phong cách sáng tác được thể hiện qua văn bản?</a:t>
                </a:r>
              </a:p>
            </p:txBody>
          </p:sp>
        </p:grpSp>
        <p:sp>
          <p:nvSpPr>
            <p:cNvPr id="25" name="Freeform 25"/>
            <p:cNvSpPr/>
            <p:nvPr/>
          </p:nvSpPr>
          <p:spPr>
            <a:xfrm rot="-2614414">
              <a:off x="8492599"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26" name="Group 26"/>
            <p:cNvGrpSpPr/>
            <p:nvPr/>
          </p:nvGrpSpPr>
          <p:grpSpPr>
            <a:xfrm rot="-2700000">
              <a:off x="8626266" y="558060"/>
              <a:ext cx="1546584" cy="1546584"/>
              <a:chOff x="0" y="0"/>
              <a:chExt cx="812800" cy="812800"/>
            </a:xfrm>
          </p:grpSpPr>
          <p:sp>
            <p:nvSpPr>
              <p:cNvPr id="27" name="Freeform 27"/>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8" name="TextBox 28"/>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9" name="TextBox 29"/>
            <p:cNvSpPr txBox="1"/>
            <p:nvPr/>
          </p:nvSpPr>
          <p:spPr>
            <a:xfrm>
              <a:off x="8949548"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4</a:t>
              </a:r>
            </a:p>
          </p:txBody>
        </p:sp>
      </p:grpSp>
      <p:grpSp>
        <p:nvGrpSpPr>
          <p:cNvPr id="30" name="Group 30"/>
          <p:cNvGrpSpPr/>
          <p:nvPr/>
        </p:nvGrpSpPr>
        <p:grpSpPr>
          <a:xfrm>
            <a:off x="9532019" y="6448100"/>
            <a:ext cx="8102516" cy="3814873"/>
            <a:chOff x="0" y="0"/>
            <a:chExt cx="10803355" cy="5086497"/>
          </a:xfrm>
        </p:grpSpPr>
        <p:grpSp>
          <p:nvGrpSpPr>
            <p:cNvPr id="31" name="Group 31"/>
            <p:cNvGrpSpPr/>
            <p:nvPr/>
          </p:nvGrpSpPr>
          <p:grpSpPr>
            <a:xfrm>
              <a:off x="0" y="1362793"/>
              <a:ext cx="9444477" cy="3723704"/>
              <a:chOff x="0" y="0"/>
              <a:chExt cx="1968541" cy="776143"/>
            </a:xfrm>
          </p:grpSpPr>
          <p:sp>
            <p:nvSpPr>
              <p:cNvPr id="32" name="Freeform 32"/>
              <p:cNvSpPr/>
              <p:nvPr/>
            </p:nvSpPr>
            <p:spPr>
              <a:xfrm>
                <a:off x="0" y="0"/>
                <a:ext cx="1968541" cy="776143"/>
              </a:xfrm>
              <a:custGeom>
                <a:avLst/>
                <a:gdLst/>
                <a:ahLst/>
                <a:cxnLst/>
                <a:rect l="l" t="t" r="r" b="b"/>
                <a:pathLst>
                  <a:path w="1968541" h="776143">
                    <a:moveTo>
                      <a:pt x="0" y="0"/>
                    </a:moveTo>
                    <a:lnTo>
                      <a:pt x="1968541" y="0"/>
                    </a:lnTo>
                    <a:lnTo>
                      <a:pt x="1968541" y="776143"/>
                    </a:lnTo>
                    <a:lnTo>
                      <a:pt x="0" y="776143"/>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33" name="TextBox 33"/>
              <p:cNvSpPr txBox="1"/>
              <p:nvPr/>
            </p:nvSpPr>
            <p:spPr>
              <a:xfrm>
                <a:off x="0" y="-47625"/>
                <a:ext cx="1968541" cy="823768"/>
              </a:xfrm>
              <a:prstGeom prst="rect">
                <a:avLst/>
              </a:prstGeom>
            </p:spPr>
            <p:txBody>
              <a:bodyPr lIns="50800" tIns="50800" rIns="50800" bIns="50800" rtlCol="0" anchor="ctr"/>
              <a:lstStyle/>
              <a:p>
                <a:pPr algn="ctr">
                  <a:lnSpc>
                    <a:spcPts val="3393"/>
                  </a:lnSpc>
                </a:pPr>
                <a:r>
                  <a:rPr lang="en-US" sz="2423">
                    <a:solidFill>
                      <a:srgbClr val="005364"/>
                    </a:solidFill>
                    <a:latin typeface="Tex Gyre Pagella Bold"/>
                    <a:ea typeface="Tex Gyre Pagella Bold"/>
                    <a:cs typeface="Tex Gyre Pagella Bold"/>
                    <a:sym typeface="Tex Gyre Pagella Bold"/>
                  </a:rPr>
                  <a:t>Tìm đọc bài thơ Thu vịnh ( Nguyễn Khuyến). Chỉ ra và lí giải sự khác biệt giữa hai bài Thu vịnh và Tiếng thu ở các khía cạnh sau:</a:t>
                </a:r>
              </a:p>
              <a:p>
                <a:pPr algn="ctr">
                  <a:lnSpc>
                    <a:spcPts val="3393"/>
                  </a:lnSpc>
                </a:pPr>
                <a:r>
                  <a:rPr lang="en-US" sz="2423">
                    <a:solidFill>
                      <a:srgbClr val="005364"/>
                    </a:solidFill>
                    <a:latin typeface="Tex Gyre Pagella Bold"/>
                    <a:ea typeface="Tex Gyre Pagella Bold"/>
                    <a:cs typeface="Tex Gyre Pagella Bold"/>
                    <a:sym typeface="Tex Gyre Pagella Bold"/>
                  </a:rPr>
                  <a:t>a. Cách cảm nhận và gợi tả bức tranh mùa thu.</a:t>
                </a:r>
              </a:p>
              <a:p>
                <a:pPr algn="ctr">
                  <a:lnSpc>
                    <a:spcPts val="3393"/>
                  </a:lnSpc>
                </a:pPr>
                <a:r>
                  <a:rPr lang="en-US" sz="2423">
                    <a:solidFill>
                      <a:srgbClr val="005364"/>
                    </a:solidFill>
                    <a:latin typeface="Tex Gyre Pagella Bold"/>
                    <a:ea typeface="Tex Gyre Pagella Bold"/>
                    <a:cs typeface="Tex Gyre Pagella Bold"/>
                    <a:sym typeface="Tex Gyre Pagella Bold"/>
                  </a:rPr>
                  <a:t>b. Cách thể hiện tình cảm, tâm trạng của chủ thể trữ tình.</a:t>
                </a:r>
              </a:p>
            </p:txBody>
          </p:sp>
        </p:grpSp>
        <p:sp>
          <p:nvSpPr>
            <p:cNvPr id="34" name="Freeform 34"/>
            <p:cNvSpPr/>
            <p:nvPr/>
          </p:nvSpPr>
          <p:spPr>
            <a:xfrm rot="-2614414">
              <a:off x="8537518"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35" name="Group 35"/>
            <p:cNvGrpSpPr/>
            <p:nvPr/>
          </p:nvGrpSpPr>
          <p:grpSpPr>
            <a:xfrm rot="-2700000">
              <a:off x="8671185" y="558060"/>
              <a:ext cx="1546584" cy="1546584"/>
              <a:chOff x="0" y="0"/>
              <a:chExt cx="812800" cy="812800"/>
            </a:xfrm>
          </p:grpSpPr>
          <p:sp>
            <p:nvSpPr>
              <p:cNvPr id="36" name="Freeform 36"/>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37" name="TextBox 37"/>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38" name="TextBox 38"/>
            <p:cNvSpPr txBox="1"/>
            <p:nvPr/>
          </p:nvSpPr>
          <p:spPr>
            <a:xfrm>
              <a:off x="8994467"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5</a:t>
              </a:r>
            </a:p>
          </p:txBody>
        </p:sp>
      </p:grpSp>
      <p:grpSp>
        <p:nvGrpSpPr>
          <p:cNvPr id="39" name="Group 39"/>
          <p:cNvGrpSpPr/>
          <p:nvPr/>
        </p:nvGrpSpPr>
        <p:grpSpPr>
          <a:xfrm>
            <a:off x="3020145" y="197738"/>
            <a:ext cx="8872198" cy="2709753"/>
            <a:chOff x="0" y="0"/>
            <a:chExt cx="11829597" cy="3613004"/>
          </a:xfrm>
        </p:grpSpPr>
        <p:grpSp>
          <p:nvGrpSpPr>
            <p:cNvPr id="40" name="Group 40"/>
            <p:cNvGrpSpPr/>
            <p:nvPr/>
          </p:nvGrpSpPr>
          <p:grpSpPr>
            <a:xfrm>
              <a:off x="2430040" y="0"/>
              <a:ext cx="9399557" cy="3613004"/>
              <a:chOff x="0" y="0"/>
              <a:chExt cx="1959178" cy="753069"/>
            </a:xfrm>
          </p:grpSpPr>
          <p:sp>
            <p:nvSpPr>
              <p:cNvPr id="41" name="Freeform 41"/>
              <p:cNvSpPr/>
              <p:nvPr/>
            </p:nvSpPr>
            <p:spPr>
              <a:xfrm>
                <a:off x="0" y="0"/>
                <a:ext cx="1959178" cy="753069"/>
              </a:xfrm>
              <a:custGeom>
                <a:avLst/>
                <a:gdLst/>
                <a:ahLst/>
                <a:cxnLst/>
                <a:rect l="l" t="t" r="r" b="b"/>
                <a:pathLst>
                  <a:path w="1959178" h="753069">
                    <a:moveTo>
                      <a:pt x="0" y="0"/>
                    </a:moveTo>
                    <a:lnTo>
                      <a:pt x="1959178" y="0"/>
                    </a:lnTo>
                    <a:lnTo>
                      <a:pt x="1959178" y="753069"/>
                    </a:lnTo>
                    <a:lnTo>
                      <a:pt x="0" y="753069"/>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42" name="TextBox 42"/>
              <p:cNvSpPr txBox="1"/>
              <p:nvPr/>
            </p:nvSpPr>
            <p:spPr>
              <a:xfrm>
                <a:off x="0" y="-47625"/>
                <a:ext cx="1959178" cy="800694"/>
              </a:xfrm>
              <a:prstGeom prst="rect">
                <a:avLst/>
              </a:prstGeom>
            </p:spPr>
            <p:txBody>
              <a:bodyPr lIns="50800" tIns="50800" rIns="50800" bIns="50800" rtlCol="0" anchor="ctr"/>
              <a:lstStyle/>
              <a:p>
                <a:pPr algn="l">
                  <a:lnSpc>
                    <a:spcPts val="3393"/>
                  </a:lnSpc>
                </a:pPr>
                <a:r>
                  <a:rPr lang="en-US" sz="2423">
                    <a:solidFill>
                      <a:srgbClr val="005364"/>
                    </a:solidFill>
                    <a:latin typeface="Tex Gyre Pagella Bold"/>
                    <a:ea typeface="Tex Gyre Pagella Bold"/>
                    <a:cs typeface="Tex Gyre Pagella Bold"/>
                    <a:sym typeface="Tex Gyre Pagella Bold"/>
                  </a:rPr>
                  <a:t>Xác định chủ thể trữ tình của bài thơ và cho biết chủ thể ấy xuất hiện theo dạng thức nào</a:t>
                </a:r>
              </a:p>
            </p:txBody>
          </p:sp>
        </p:grpSp>
        <p:sp>
          <p:nvSpPr>
            <p:cNvPr id="43" name="Freeform 43"/>
            <p:cNvSpPr/>
            <p:nvPr/>
          </p:nvSpPr>
          <p:spPr>
            <a:xfrm rot="-2614414">
              <a:off x="451920" y="520867"/>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44" name="Group 44"/>
            <p:cNvGrpSpPr/>
            <p:nvPr/>
          </p:nvGrpSpPr>
          <p:grpSpPr>
            <a:xfrm rot="-2700000">
              <a:off x="585586" y="734285"/>
              <a:ext cx="1546584" cy="1546584"/>
              <a:chOff x="0" y="0"/>
              <a:chExt cx="812800" cy="812800"/>
            </a:xfrm>
          </p:grpSpPr>
          <p:sp>
            <p:nvSpPr>
              <p:cNvPr id="45" name="Freeform 4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46" name="TextBox 4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47" name="TextBox 47"/>
            <p:cNvSpPr txBox="1"/>
            <p:nvPr/>
          </p:nvSpPr>
          <p:spPr>
            <a:xfrm>
              <a:off x="908869" y="857662"/>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1</a:t>
              </a:r>
            </a:p>
          </p:txBody>
        </p:sp>
      </p:grpSp>
      <p:sp>
        <p:nvSpPr>
          <p:cNvPr id="48" name="TextBox 48"/>
          <p:cNvSpPr txBox="1"/>
          <p:nvPr/>
        </p:nvSpPr>
        <p:spPr>
          <a:xfrm>
            <a:off x="12485650" y="847478"/>
            <a:ext cx="5148885" cy="1039838"/>
          </a:xfrm>
          <a:prstGeom prst="rect">
            <a:avLst/>
          </a:prstGeom>
        </p:spPr>
        <p:txBody>
          <a:bodyPr lIns="0" tIns="0" rIns="0" bIns="0" rtlCol="0" anchor="t">
            <a:spAutoFit/>
          </a:bodyPr>
          <a:lstStyle/>
          <a:p>
            <a:pPr algn="ctr">
              <a:lnSpc>
                <a:spcPts val="8020"/>
              </a:lnSpc>
            </a:pPr>
            <a:r>
              <a:rPr lang="en-US" sz="7035" spc="-105">
                <a:solidFill>
                  <a:srgbClr val="FFFFFF"/>
                </a:solidFill>
                <a:latin typeface="Saira Stencil One"/>
                <a:ea typeface="Saira Stencil One"/>
                <a:cs typeface="Saira Stencil One"/>
                <a:sym typeface="Saira Stencil One"/>
              </a:rPr>
              <a:t>THẢO LUẬN</a:t>
            </a:r>
          </a:p>
        </p:txBody>
      </p:sp>
      <p:sp>
        <p:nvSpPr>
          <p:cNvPr id="49" name="TextBox 49"/>
          <p:cNvSpPr txBox="1"/>
          <p:nvPr/>
        </p:nvSpPr>
        <p:spPr>
          <a:xfrm>
            <a:off x="14730097" y="2101450"/>
            <a:ext cx="2904438" cy="1039838"/>
          </a:xfrm>
          <a:prstGeom prst="rect">
            <a:avLst/>
          </a:prstGeom>
        </p:spPr>
        <p:txBody>
          <a:bodyPr lIns="0" tIns="0" rIns="0" bIns="0" rtlCol="0" anchor="t">
            <a:spAutoFit/>
          </a:bodyPr>
          <a:lstStyle/>
          <a:p>
            <a:pPr algn="ctr">
              <a:lnSpc>
                <a:spcPts val="8020"/>
              </a:lnSpc>
            </a:pPr>
            <a:r>
              <a:rPr lang="en-US" sz="7035" spc="-105">
                <a:solidFill>
                  <a:srgbClr val="FFFFFF"/>
                </a:solidFill>
                <a:latin typeface="Saira Stencil One"/>
                <a:ea typeface="Saira Stencil One"/>
                <a:cs typeface="Saira Stencil One"/>
                <a:sym typeface="Saira Stencil One"/>
              </a:rPr>
              <a:t>NHÓM</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8866" t="-2973" r="-57555" b="-15371"/>
            </a:stretch>
          </a:blipFill>
        </p:spPr>
        <p:txBody>
          <a:bodyPr/>
          <a:lstStyle/>
          <a:p>
            <a:endParaRPr lang="vi-VN"/>
          </a:p>
        </p:txBody>
      </p:sp>
      <p:grpSp>
        <p:nvGrpSpPr>
          <p:cNvPr id="3" name="Group 3"/>
          <p:cNvGrpSpPr/>
          <p:nvPr/>
        </p:nvGrpSpPr>
        <p:grpSpPr>
          <a:xfrm>
            <a:off x="844051" y="3353604"/>
            <a:ext cx="1714922" cy="171492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w="28575" cap="sq">
              <a:solidFill>
                <a:srgbClr val="000000"/>
              </a:solidFill>
              <a:prstDash val="solid"/>
              <a:miter/>
            </a:ln>
          </p:spPr>
          <p:txBody>
            <a:bodyPr/>
            <a:lstStyle/>
            <a:p>
              <a:endParaRPr lang="vi-VN"/>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393"/>
                </a:lnSpc>
              </a:pPr>
              <a:endParaRPr/>
            </a:p>
          </p:txBody>
        </p:sp>
      </p:grpSp>
      <p:sp>
        <p:nvSpPr>
          <p:cNvPr id="6" name="AutoShape 6"/>
          <p:cNvSpPr/>
          <p:nvPr/>
        </p:nvSpPr>
        <p:spPr>
          <a:xfrm flipV="1">
            <a:off x="1682072" y="5068525"/>
            <a:ext cx="0" cy="2271346"/>
          </a:xfrm>
          <a:prstGeom prst="line">
            <a:avLst/>
          </a:prstGeom>
          <a:ln w="28575" cap="flat">
            <a:solidFill>
              <a:srgbClr val="000000"/>
            </a:solidFill>
            <a:prstDash val="solid"/>
            <a:headEnd type="none" w="sm" len="sm"/>
            <a:tailEnd type="none" w="sm" len="sm"/>
          </a:ln>
        </p:spPr>
        <p:txBody>
          <a:bodyPr/>
          <a:lstStyle/>
          <a:p>
            <a:endParaRPr lang="vi-VN"/>
          </a:p>
        </p:txBody>
      </p:sp>
      <p:sp>
        <p:nvSpPr>
          <p:cNvPr id="7" name="AutoShape 7"/>
          <p:cNvSpPr/>
          <p:nvPr/>
        </p:nvSpPr>
        <p:spPr>
          <a:xfrm flipH="1" flipV="1">
            <a:off x="1672352" y="7325584"/>
            <a:ext cx="1813929" cy="0"/>
          </a:xfrm>
          <a:prstGeom prst="line">
            <a:avLst/>
          </a:prstGeom>
          <a:ln w="28575" cap="flat">
            <a:solidFill>
              <a:srgbClr val="000000"/>
            </a:solidFill>
            <a:prstDash val="solid"/>
            <a:headEnd type="none" w="sm" len="sm"/>
            <a:tailEnd type="none" w="sm" len="sm"/>
          </a:ln>
        </p:spPr>
        <p:txBody>
          <a:bodyPr/>
          <a:lstStyle/>
          <a:p>
            <a:endParaRPr lang="vi-VN"/>
          </a:p>
        </p:txBody>
      </p:sp>
      <p:grpSp>
        <p:nvGrpSpPr>
          <p:cNvPr id="8" name="Group 8"/>
          <p:cNvGrpSpPr/>
          <p:nvPr/>
        </p:nvGrpSpPr>
        <p:grpSpPr>
          <a:xfrm>
            <a:off x="2260941" y="6482410"/>
            <a:ext cx="1714922" cy="171492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w="28575" cap="sq">
              <a:solidFill>
                <a:srgbClr val="000000"/>
              </a:solidFill>
              <a:prstDash val="solid"/>
              <a:miter/>
            </a:ln>
          </p:spPr>
          <p:txBody>
            <a:bodyPr/>
            <a:lstStyle/>
            <a:p>
              <a:endParaRPr lang="vi-VN"/>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93"/>
                </a:lnSpc>
              </a:pPr>
              <a:endParaRPr/>
            </a:p>
          </p:txBody>
        </p:sp>
      </p:grpSp>
      <p:grpSp>
        <p:nvGrpSpPr>
          <p:cNvPr id="11" name="Group 11"/>
          <p:cNvGrpSpPr/>
          <p:nvPr/>
        </p:nvGrpSpPr>
        <p:grpSpPr>
          <a:xfrm>
            <a:off x="13868267" y="3838437"/>
            <a:ext cx="8353079" cy="7551183"/>
            <a:chOff x="0" y="0"/>
            <a:chExt cx="6350000" cy="5740400"/>
          </a:xfrm>
        </p:grpSpPr>
        <p:sp>
          <p:nvSpPr>
            <p:cNvPr id="12" name="Freeform 12"/>
            <p:cNvSpPr/>
            <p:nvPr/>
          </p:nvSpPr>
          <p:spPr>
            <a:xfrm>
              <a:off x="0" y="0"/>
              <a:ext cx="6351270" cy="5741670"/>
            </a:xfrm>
            <a:custGeom>
              <a:avLst/>
              <a:gdLst/>
              <a:ahLst/>
              <a:cxnLst/>
              <a:rect l="l" t="t" r="r" b="b"/>
              <a:pathLst>
                <a:path w="6351270" h="5741670">
                  <a:moveTo>
                    <a:pt x="0" y="542290"/>
                  </a:moveTo>
                  <a:lnTo>
                    <a:pt x="0" y="2392680"/>
                  </a:lnTo>
                  <a:cubicBezTo>
                    <a:pt x="0" y="2691130"/>
                    <a:pt x="242570" y="2933700"/>
                    <a:pt x="542290" y="2933700"/>
                  </a:cubicBezTo>
                  <a:lnTo>
                    <a:pt x="1148080" y="2933700"/>
                  </a:lnTo>
                  <a:cubicBezTo>
                    <a:pt x="1447800" y="2933700"/>
                    <a:pt x="1690370" y="3176270"/>
                    <a:pt x="1690370" y="3475990"/>
                  </a:cubicBezTo>
                  <a:lnTo>
                    <a:pt x="1690370" y="5199380"/>
                  </a:lnTo>
                  <a:cubicBezTo>
                    <a:pt x="1690370" y="5499100"/>
                    <a:pt x="1932940" y="5741670"/>
                    <a:pt x="2232660" y="5741670"/>
                  </a:cubicBezTo>
                  <a:lnTo>
                    <a:pt x="3599180" y="5741670"/>
                  </a:lnTo>
                  <a:cubicBezTo>
                    <a:pt x="3735070" y="5741670"/>
                    <a:pt x="3867150" y="5689600"/>
                    <a:pt x="3967480" y="5598160"/>
                  </a:cubicBezTo>
                  <a:lnTo>
                    <a:pt x="6177280" y="3553460"/>
                  </a:lnTo>
                  <a:cubicBezTo>
                    <a:pt x="6287770" y="3450590"/>
                    <a:pt x="6351270" y="3307080"/>
                    <a:pt x="6351270" y="3155950"/>
                  </a:cubicBezTo>
                  <a:lnTo>
                    <a:pt x="6351270" y="542290"/>
                  </a:lnTo>
                  <a:cubicBezTo>
                    <a:pt x="6350000" y="242570"/>
                    <a:pt x="6107430" y="0"/>
                    <a:pt x="5807710" y="0"/>
                  </a:cubicBezTo>
                  <a:lnTo>
                    <a:pt x="542290" y="0"/>
                  </a:lnTo>
                  <a:cubicBezTo>
                    <a:pt x="242570" y="0"/>
                    <a:pt x="0" y="242570"/>
                    <a:pt x="0" y="542290"/>
                  </a:cubicBezTo>
                  <a:close/>
                </a:path>
              </a:pathLst>
            </a:custGeom>
            <a:gradFill rotWithShape="1">
              <a:gsLst>
                <a:gs pos="0">
                  <a:srgbClr val="FFC850">
                    <a:alpha val="100000"/>
                  </a:srgbClr>
                </a:gs>
                <a:gs pos="100000">
                  <a:srgbClr val="FFB000">
                    <a:alpha val="100000"/>
                  </a:srgbClr>
                </a:gs>
              </a:gsLst>
              <a:lin ang="5400000"/>
            </a:gradFill>
            <a:ln w="12700">
              <a:solidFill>
                <a:srgbClr val="000000"/>
              </a:solidFill>
            </a:ln>
          </p:spPr>
          <p:txBody>
            <a:bodyPr/>
            <a:lstStyle/>
            <a:p>
              <a:endParaRPr lang="vi-VN"/>
            </a:p>
          </p:txBody>
        </p:sp>
      </p:grpSp>
      <p:grpSp>
        <p:nvGrpSpPr>
          <p:cNvPr id="13" name="Group 13"/>
          <p:cNvGrpSpPr/>
          <p:nvPr/>
        </p:nvGrpSpPr>
        <p:grpSpPr>
          <a:xfrm>
            <a:off x="12181166" y="4523535"/>
            <a:ext cx="6052436" cy="5471402"/>
            <a:chOff x="0" y="0"/>
            <a:chExt cx="6350000" cy="5740400"/>
          </a:xfrm>
        </p:grpSpPr>
        <p:sp>
          <p:nvSpPr>
            <p:cNvPr id="14" name="Freeform 14"/>
            <p:cNvSpPr/>
            <p:nvPr/>
          </p:nvSpPr>
          <p:spPr>
            <a:xfrm flipH="1">
              <a:off x="0" y="0"/>
              <a:ext cx="6351270" cy="5741670"/>
            </a:xfrm>
            <a:custGeom>
              <a:avLst/>
              <a:gdLst/>
              <a:ahLst/>
              <a:cxnLst/>
              <a:rect l="l" t="t" r="r" b="b"/>
              <a:pathLst>
                <a:path w="6351270" h="5741670">
                  <a:moveTo>
                    <a:pt x="6351270" y="542290"/>
                  </a:moveTo>
                  <a:lnTo>
                    <a:pt x="6351270" y="2392680"/>
                  </a:lnTo>
                  <a:cubicBezTo>
                    <a:pt x="6351270" y="2691130"/>
                    <a:pt x="6108700" y="2933700"/>
                    <a:pt x="5808980" y="2933700"/>
                  </a:cubicBezTo>
                  <a:lnTo>
                    <a:pt x="5203190" y="2933700"/>
                  </a:lnTo>
                  <a:cubicBezTo>
                    <a:pt x="4903470" y="2933700"/>
                    <a:pt x="4660900" y="3176270"/>
                    <a:pt x="4660900" y="3475990"/>
                  </a:cubicBezTo>
                  <a:lnTo>
                    <a:pt x="4660900" y="5199380"/>
                  </a:lnTo>
                  <a:cubicBezTo>
                    <a:pt x="4660900" y="5499100"/>
                    <a:pt x="4418330" y="5741670"/>
                    <a:pt x="4118610" y="5741670"/>
                  </a:cubicBezTo>
                  <a:lnTo>
                    <a:pt x="2752090" y="5741670"/>
                  </a:lnTo>
                  <a:cubicBezTo>
                    <a:pt x="2616200" y="5741670"/>
                    <a:pt x="2484120" y="5689600"/>
                    <a:pt x="2383790" y="5598160"/>
                  </a:cubicBezTo>
                  <a:lnTo>
                    <a:pt x="173990" y="3553460"/>
                  </a:lnTo>
                  <a:cubicBezTo>
                    <a:pt x="63500" y="3450590"/>
                    <a:pt x="0" y="3307080"/>
                    <a:pt x="0" y="3155950"/>
                  </a:cubicBezTo>
                  <a:lnTo>
                    <a:pt x="0" y="542290"/>
                  </a:lnTo>
                  <a:cubicBezTo>
                    <a:pt x="1270" y="242570"/>
                    <a:pt x="243840" y="0"/>
                    <a:pt x="543560" y="0"/>
                  </a:cubicBezTo>
                  <a:lnTo>
                    <a:pt x="5808980" y="0"/>
                  </a:lnTo>
                  <a:cubicBezTo>
                    <a:pt x="6108700" y="0"/>
                    <a:pt x="6351270" y="242570"/>
                    <a:pt x="6351270" y="542290"/>
                  </a:cubicBezTo>
                  <a:close/>
                </a:path>
              </a:pathLst>
            </a:custGeom>
            <a:blipFill>
              <a:blip r:embed="rId3"/>
              <a:stretch>
                <a:fillRect l="-13439" r="-13439"/>
              </a:stretch>
            </a:blipFill>
          </p:spPr>
          <p:txBody>
            <a:bodyPr/>
            <a:lstStyle/>
            <a:p>
              <a:endParaRPr lang="vi-VN"/>
            </a:p>
          </p:txBody>
        </p:sp>
      </p:grpSp>
      <p:grpSp>
        <p:nvGrpSpPr>
          <p:cNvPr id="15" name="Group 15"/>
          <p:cNvGrpSpPr/>
          <p:nvPr/>
        </p:nvGrpSpPr>
        <p:grpSpPr>
          <a:xfrm>
            <a:off x="2558972" y="661200"/>
            <a:ext cx="13862295" cy="1844678"/>
            <a:chOff x="0" y="0"/>
            <a:chExt cx="3852481" cy="512656"/>
          </a:xfrm>
        </p:grpSpPr>
        <p:sp>
          <p:nvSpPr>
            <p:cNvPr id="16" name="Freeform 16"/>
            <p:cNvSpPr/>
            <p:nvPr/>
          </p:nvSpPr>
          <p:spPr>
            <a:xfrm>
              <a:off x="0" y="0"/>
              <a:ext cx="3852480" cy="512656"/>
            </a:xfrm>
            <a:custGeom>
              <a:avLst/>
              <a:gdLst/>
              <a:ahLst/>
              <a:cxnLst/>
              <a:rect l="l" t="t" r="r" b="b"/>
              <a:pathLst>
                <a:path w="3852480" h="512656">
                  <a:moveTo>
                    <a:pt x="0" y="0"/>
                  </a:moveTo>
                  <a:lnTo>
                    <a:pt x="3852480" y="0"/>
                  </a:lnTo>
                  <a:lnTo>
                    <a:pt x="3852480" y="512656"/>
                  </a:lnTo>
                  <a:lnTo>
                    <a:pt x="0" y="512656"/>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7" name="TextBox 17"/>
            <p:cNvSpPr txBox="1"/>
            <p:nvPr/>
          </p:nvSpPr>
          <p:spPr>
            <a:xfrm>
              <a:off x="0" y="-66675"/>
              <a:ext cx="3852481" cy="579331"/>
            </a:xfrm>
            <a:prstGeom prst="rect">
              <a:avLst/>
            </a:prstGeom>
          </p:spPr>
          <p:txBody>
            <a:bodyPr lIns="50800" tIns="50800" rIns="50800" bIns="50800" rtlCol="0" anchor="ctr"/>
            <a:lstStyle/>
            <a:p>
              <a:pPr algn="l">
                <a:lnSpc>
                  <a:spcPts val="5633"/>
                </a:lnSpc>
              </a:pPr>
              <a:r>
                <a:rPr lang="en-US" sz="4023">
                  <a:solidFill>
                    <a:srgbClr val="005364"/>
                  </a:solidFill>
                  <a:latin typeface="Tex Gyre Pagella Bold"/>
                  <a:ea typeface="Tex Gyre Pagella Bold"/>
                  <a:cs typeface="Tex Gyre Pagella Bold"/>
                  <a:sym typeface="Tex Gyre Pagella Bold"/>
                </a:rPr>
                <a:t>Xác định chủ thể trữ tình của bài thơ và cho biết chủ thể ấy xuất hiện theo dạng thức nào?</a:t>
              </a:r>
            </a:p>
          </p:txBody>
        </p:sp>
      </p:grpSp>
      <p:grpSp>
        <p:nvGrpSpPr>
          <p:cNvPr id="18" name="Group 18"/>
          <p:cNvGrpSpPr/>
          <p:nvPr/>
        </p:nvGrpSpPr>
        <p:grpSpPr>
          <a:xfrm>
            <a:off x="507037" y="456993"/>
            <a:ext cx="2051935" cy="2160046"/>
            <a:chOff x="0" y="0"/>
            <a:chExt cx="2735914" cy="2880061"/>
          </a:xfrm>
        </p:grpSpPr>
        <p:sp>
          <p:nvSpPr>
            <p:cNvPr id="19" name="Freeform 19"/>
            <p:cNvSpPr/>
            <p:nvPr/>
          </p:nvSpPr>
          <p:spPr>
            <a:xfrm rot="-2614414">
              <a:off x="470077" y="499119"/>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4">
                <a:alphaModFix amt="27000"/>
              </a:blip>
              <a:stretch>
                <a:fillRect l="-6129" r="-6129"/>
              </a:stretch>
            </a:blipFill>
          </p:spPr>
          <p:txBody>
            <a:bodyPr/>
            <a:lstStyle/>
            <a:p>
              <a:endParaRPr lang="vi-VN"/>
            </a:p>
          </p:txBody>
        </p:sp>
        <p:grpSp>
          <p:nvGrpSpPr>
            <p:cNvPr id="20" name="Group 20"/>
            <p:cNvGrpSpPr/>
            <p:nvPr/>
          </p:nvGrpSpPr>
          <p:grpSpPr>
            <a:xfrm rot="-2700000">
              <a:off x="603744" y="712536"/>
              <a:ext cx="1546584" cy="1546584"/>
              <a:chOff x="0" y="0"/>
              <a:chExt cx="812800" cy="812800"/>
            </a:xfrm>
          </p:grpSpPr>
          <p:sp>
            <p:nvSpPr>
              <p:cNvPr id="21" name="Freeform 21"/>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3" name="TextBox 23"/>
            <p:cNvSpPr txBox="1"/>
            <p:nvPr/>
          </p:nvSpPr>
          <p:spPr>
            <a:xfrm>
              <a:off x="947840" y="835914"/>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1</a:t>
              </a:r>
            </a:p>
          </p:txBody>
        </p:sp>
        <p:sp>
          <p:nvSpPr>
            <p:cNvPr id="24" name="Freeform 24"/>
            <p:cNvSpPr/>
            <p:nvPr/>
          </p:nvSpPr>
          <p:spPr>
            <a:xfrm rot="-2614414">
              <a:off x="451920"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4">
                <a:alphaModFix amt="27000"/>
              </a:blip>
              <a:stretch>
                <a:fillRect l="-6129" r="-6129"/>
              </a:stretch>
            </a:blipFill>
          </p:spPr>
          <p:txBody>
            <a:bodyPr/>
            <a:lstStyle/>
            <a:p>
              <a:endParaRPr lang="vi-VN"/>
            </a:p>
          </p:txBody>
        </p:sp>
        <p:grpSp>
          <p:nvGrpSpPr>
            <p:cNvPr id="25" name="Group 25"/>
            <p:cNvGrpSpPr/>
            <p:nvPr/>
          </p:nvGrpSpPr>
          <p:grpSpPr>
            <a:xfrm rot="-2700000">
              <a:off x="585586" y="558060"/>
              <a:ext cx="1546584" cy="1546584"/>
              <a:chOff x="0" y="0"/>
              <a:chExt cx="812800" cy="812800"/>
            </a:xfrm>
          </p:grpSpPr>
          <p:sp>
            <p:nvSpPr>
              <p:cNvPr id="26" name="Freeform 26"/>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8" name="TextBox 28"/>
            <p:cNvSpPr txBox="1"/>
            <p:nvPr/>
          </p:nvSpPr>
          <p:spPr>
            <a:xfrm>
              <a:off x="908869" y="662388"/>
              <a:ext cx="858391" cy="1358689"/>
            </a:xfrm>
            <a:prstGeom prst="rect">
              <a:avLst/>
            </a:prstGeom>
          </p:spPr>
          <p:txBody>
            <a:bodyPr lIns="0" tIns="0" rIns="0" bIns="0" rtlCol="0" anchor="t">
              <a:spAutoFit/>
            </a:bodyPr>
            <a:lstStyle/>
            <a:p>
              <a:pPr marL="0" lvl="0" indent="0" algn="ctr">
                <a:lnSpc>
                  <a:spcPts val="8539"/>
                </a:lnSpc>
                <a:spcBef>
                  <a:spcPct val="0"/>
                </a:spcBef>
              </a:pPr>
              <a:r>
                <a:rPr lang="en-US" sz="6099">
                  <a:solidFill>
                    <a:srgbClr val="FFFFFF"/>
                  </a:solidFill>
                  <a:latin typeface="Tex Gyre Pagella Bold"/>
                  <a:ea typeface="Tex Gyre Pagella Bold"/>
                  <a:cs typeface="Tex Gyre Pagella Bold"/>
                  <a:sym typeface="Tex Gyre Pagella Bold"/>
                </a:rPr>
                <a:t>1</a:t>
              </a:r>
            </a:p>
          </p:txBody>
        </p:sp>
      </p:grpSp>
      <p:sp>
        <p:nvSpPr>
          <p:cNvPr id="29" name="Freeform 29"/>
          <p:cNvSpPr/>
          <p:nvPr/>
        </p:nvSpPr>
        <p:spPr>
          <a:xfrm>
            <a:off x="1113760" y="3838437"/>
            <a:ext cx="1117183" cy="745254"/>
          </a:xfrm>
          <a:custGeom>
            <a:avLst/>
            <a:gdLst/>
            <a:ahLst/>
            <a:cxnLst/>
            <a:rect l="l" t="t" r="r" b="b"/>
            <a:pathLst>
              <a:path w="1117183" h="745254">
                <a:moveTo>
                  <a:pt x="0" y="0"/>
                </a:moveTo>
                <a:lnTo>
                  <a:pt x="1117184" y="0"/>
                </a:lnTo>
                <a:lnTo>
                  <a:pt x="1117184" y="745255"/>
                </a:lnTo>
                <a:lnTo>
                  <a:pt x="0" y="7452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0" name="Freeform 30"/>
          <p:cNvSpPr/>
          <p:nvPr/>
        </p:nvSpPr>
        <p:spPr>
          <a:xfrm>
            <a:off x="2559811" y="6967244"/>
            <a:ext cx="1117183" cy="745254"/>
          </a:xfrm>
          <a:custGeom>
            <a:avLst/>
            <a:gdLst/>
            <a:ahLst/>
            <a:cxnLst/>
            <a:rect l="l" t="t" r="r" b="b"/>
            <a:pathLst>
              <a:path w="1117183" h="745254">
                <a:moveTo>
                  <a:pt x="0" y="0"/>
                </a:moveTo>
                <a:lnTo>
                  <a:pt x="1117183" y="0"/>
                </a:lnTo>
                <a:lnTo>
                  <a:pt x="1117183" y="745255"/>
                </a:lnTo>
                <a:lnTo>
                  <a:pt x="0" y="7452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1" name="TextBox 31"/>
          <p:cNvSpPr txBox="1"/>
          <p:nvPr/>
        </p:nvSpPr>
        <p:spPr>
          <a:xfrm>
            <a:off x="3118402" y="3744780"/>
            <a:ext cx="9014853" cy="2721239"/>
          </a:xfrm>
          <a:prstGeom prst="rect">
            <a:avLst/>
          </a:prstGeom>
        </p:spPr>
        <p:txBody>
          <a:bodyPr lIns="0" tIns="0" rIns="0" bIns="0" rtlCol="0" anchor="t">
            <a:spAutoFit/>
          </a:bodyPr>
          <a:lstStyle/>
          <a:p>
            <a:pPr marL="0" lvl="0" indent="0" algn="l">
              <a:lnSpc>
                <a:spcPts val="5410"/>
              </a:lnSpc>
            </a:pPr>
            <a:r>
              <a:rPr lang="en-US" sz="3864" spc="-23">
                <a:solidFill>
                  <a:srgbClr val="000000"/>
                </a:solidFill>
                <a:latin typeface="Tex Gyre Pagella"/>
                <a:ea typeface="Tex Gyre Pagella"/>
                <a:cs typeface="Tex Gyre Pagella"/>
                <a:sym typeface="Tex Gyre Pagella"/>
              </a:rPr>
              <a:t>     Mang chủ thể trữ tình (không được chỉ định rõ ràng thông qua từ nhân xưng hay hóa thân vào nhân vật cụ thể) và xuất hiện dưới dạng một chủ thể ẩn.</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492" t="-2387" r="-60748" b="-12983"/>
            </a:stretch>
          </a:blipFill>
        </p:spPr>
        <p:txBody>
          <a:bodyPr/>
          <a:lstStyle/>
          <a:p>
            <a:endParaRPr lang="vi-VN"/>
          </a:p>
        </p:txBody>
      </p:sp>
      <p:sp>
        <p:nvSpPr>
          <p:cNvPr id="3" name="Freeform 3"/>
          <p:cNvSpPr/>
          <p:nvPr/>
        </p:nvSpPr>
        <p:spPr>
          <a:xfrm rot="-2614414">
            <a:off x="984032" y="452083"/>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3">
              <a:alphaModFix amt="27000"/>
            </a:blip>
            <a:stretch>
              <a:fillRect l="-6129" r="-6129"/>
            </a:stretch>
          </a:blipFill>
        </p:spPr>
        <p:txBody>
          <a:bodyPr/>
          <a:lstStyle/>
          <a:p>
            <a:endParaRPr lang="vi-VN"/>
          </a:p>
        </p:txBody>
      </p:sp>
      <p:grpSp>
        <p:nvGrpSpPr>
          <p:cNvPr id="4" name="Group 4"/>
          <p:cNvGrpSpPr/>
          <p:nvPr/>
        </p:nvGrpSpPr>
        <p:grpSpPr>
          <a:xfrm rot="-2700000">
            <a:off x="1084282" y="612146"/>
            <a:ext cx="1159938" cy="1159938"/>
            <a:chOff x="0" y="0"/>
            <a:chExt cx="812800" cy="812800"/>
          </a:xfrm>
        </p:grpSpPr>
        <p:sp>
          <p:nvSpPr>
            <p:cNvPr id="5" name="Freeform 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7" name="Group 7"/>
          <p:cNvGrpSpPr/>
          <p:nvPr/>
        </p:nvGrpSpPr>
        <p:grpSpPr>
          <a:xfrm rot="5400000">
            <a:off x="4240456" y="2938145"/>
            <a:ext cx="369458" cy="6792970"/>
            <a:chOff x="0" y="0"/>
            <a:chExt cx="330200" cy="6071167"/>
          </a:xfrm>
        </p:grpSpPr>
        <p:sp>
          <p:nvSpPr>
            <p:cNvPr id="8" name="Freeform 8"/>
            <p:cNvSpPr/>
            <p:nvPr/>
          </p:nvSpPr>
          <p:spPr>
            <a:xfrm>
              <a:off x="0" y="0"/>
              <a:ext cx="330200" cy="6071167"/>
            </a:xfrm>
            <a:custGeom>
              <a:avLst/>
              <a:gdLst/>
              <a:ahLst/>
              <a:cxnLst/>
              <a:rect l="l" t="t" r="r" b="b"/>
              <a:pathLst>
                <a:path w="330200" h="6071167">
                  <a:moveTo>
                    <a:pt x="110126" y="6052098"/>
                  </a:moveTo>
                  <a:cubicBezTo>
                    <a:pt x="127055" y="6063612"/>
                    <a:pt x="146300" y="6071167"/>
                    <a:pt x="165189" y="6071167"/>
                  </a:cubicBezTo>
                  <a:cubicBezTo>
                    <a:pt x="184078" y="6071167"/>
                    <a:pt x="202254" y="6064690"/>
                    <a:pt x="219005" y="6053176"/>
                  </a:cubicBezTo>
                  <a:cubicBezTo>
                    <a:pt x="219361" y="6052817"/>
                    <a:pt x="219718" y="6052817"/>
                    <a:pt x="220074" y="6052458"/>
                  </a:cubicBezTo>
                  <a:cubicBezTo>
                    <a:pt x="282978" y="6006402"/>
                    <a:pt x="329309" y="5884788"/>
                    <a:pt x="330200" y="5625862"/>
                  </a:cubicBezTo>
                  <a:lnTo>
                    <a:pt x="330200" y="0"/>
                  </a:lnTo>
                  <a:lnTo>
                    <a:pt x="0" y="0"/>
                  </a:lnTo>
                  <a:lnTo>
                    <a:pt x="0" y="5621687"/>
                  </a:lnTo>
                  <a:cubicBezTo>
                    <a:pt x="891" y="5885507"/>
                    <a:pt x="46510" y="6007122"/>
                    <a:pt x="110126" y="6052098"/>
                  </a:cubicBezTo>
                  <a:close/>
                </a:path>
              </a:pathLst>
            </a:custGeom>
            <a:gradFill rotWithShape="1">
              <a:gsLst>
                <a:gs pos="0">
                  <a:srgbClr val="EEEEEE">
                    <a:alpha val="0"/>
                  </a:srgbClr>
                </a:gs>
                <a:gs pos="50000">
                  <a:srgbClr val="499494">
                    <a:alpha val="100000"/>
                  </a:srgbClr>
                </a:gs>
                <a:gs pos="100000">
                  <a:srgbClr val="1B6D6D">
                    <a:alpha val="100000"/>
                  </a:srgbClr>
                </a:gs>
              </a:gsLst>
              <a:lin ang="5400000"/>
            </a:gradFill>
          </p:spPr>
          <p:txBody>
            <a:bodyPr/>
            <a:lstStyle/>
            <a:p>
              <a:endParaRPr lang="vi-VN"/>
            </a:p>
          </p:txBody>
        </p:sp>
        <p:sp>
          <p:nvSpPr>
            <p:cNvPr id="9" name="TextBox 9"/>
            <p:cNvSpPr txBox="1"/>
            <p:nvPr/>
          </p:nvSpPr>
          <p:spPr>
            <a:xfrm>
              <a:off x="0" y="-47625"/>
              <a:ext cx="330200" cy="5991792"/>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5400000">
            <a:off x="12807428" y="2938145"/>
            <a:ext cx="369458" cy="6792970"/>
            <a:chOff x="0" y="0"/>
            <a:chExt cx="330200" cy="6071167"/>
          </a:xfrm>
        </p:grpSpPr>
        <p:sp>
          <p:nvSpPr>
            <p:cNvPr id="11" name="Freeform 11"/>
            <p:cNvSpPr/>
            <p:nvPr/>
          </p:nvSpPr>
          <p:spPr>
            <a:xfrm>
              <a:off x="0" y="0"/>
              <a:ext cx="330200" cy="6071167"/>
            </a:xfrm>
            <a:custGeom>
              <a:avLst/>
              <a:gdLst/>
              <a:ahLst/>
              <a:cxnLst/>
              <a:rect l="l" t="t" r="r" b="b"/>
              <a:pathLst>
                <a:path w="330200" h="6071167">
                  <a:moveTo>
                    <a:pt x="110126" y="6052098"/>
                  </a:moveTo>
                  <a:cubicBezTo>
                    <a:pt x="127055" y="6063612"/>
                    <a:pt x="146300" y="6071167"/>
                    <a:pt x="165189" y="6071167"/>
                  </a:cubicBezTo>
                  <a:cubicBezTo>
                    <a:pt x="184078" y="6071167"/>
                    <a:pt x="202254" y="6064690"/>
                    <a:pt x="219005" y="6053176"/>
                  </a:cubicBezTo>
                  <a:cubicBezTo>
                    <a:pt x="219361" y="6052817"/>
                    <a:pt x="219718" y="6052817"/>
                    <a:pt x="220074" y="6052458"/>
                  </a:cubicBezTo>
                  <a:cubicBezTo>
                    <a:pt x="282978" y="6006402"/>
                    <a:pt x="329309" y="5884788"/>
                    <a:pt x="330200" y="5625862"/>
                  </a:cubicBezTo>
                  <a:lnTo>
                    <a:pt x="330200" y="0"/>
                  </a:lnTo>
                  <a:lnTo>
                    <a:pt x="0" y="0"/>
                  </a:lnTo>
                  <a:lnTo>
                    <a:pt x="0" y="5621687"/>
                  </a:lnTo>
                  <a:cubicBezTo>
                    <a:pt x="891" y="5885507"/>
                    <a:pt x="46510" y="6007122"/>
                    <a:pt x="110126" y="6052098"/>
                  </a:cubicBezTo>
                  <a:close/>
                </a:path>
              </a:pathLst>
            </a:custGeom>
            <a:gradFill rotWithShape="1">
              <a:gsLst>
                <a:gs pos="0">
                  <a:srgbClr val="EEEEEE">
                    <a:alpha val="0"/>
                  </a:srgbClr>
                </a:gs>
                <a:gs pos="50000">
                  <a:srgbClr val="499494">
                    <a:alpha val="100000"/>
                  </a:srgbClr>
                </a:gs>
                <a:gs pos="100000">
                  <a:srgbClr val="1B6D6D">
                    <a:alpha val="100000"/>
                  </a:srgbClr>
                </a:gs>
              </a:gsLst>
              <a:lin ang="5400000"/>
            </a:gradFill>
          </p:spPr>
          <p:txBody>
            <a:bodyPr/>
            <a:lstStyle/>
            <a:p>
              <a:endParaRPr lang="vi-VN"/>
            </a:p>
          </p:txBody>
        </p:sp>
        <p:sp>
          <p:nvSpPr>
            <p:cNvPr id="12" name="TextBox 12"/>
            <p:cNvSpPr txBox="1"/>
            <p:nvPr/>
          </p:nvSpPr>
          <p:spPr>
            <a:xfrm>
              <a:off x="0" y="-47625"/>
              <a:ext cx="330200" cy="5991792"/>
            </a:xfrm>
            <a:prstGeom prst="rect">
              <a:avLst/>
            </a:prstGeom>
          </p:spPr>
          <p:txBody>
            <a:bodyPr lIns="50800" tIns="50800" rIns="50800" bIns="50800" rtlCol="0" anchor="ctr"/>
            <a:lstStyle/>
            <a:p>
              <a:pPr algn="ctr">
                <a:lnSpc>
                  <a:spcPts val="3393"/>
                </a:lnSpc>
              </a:pPr>
              <a:endParaRPr/>
            </a:p>
          </p:txBody>
        </p:sp>
      </p:grpSp>
      <p:sp>
        <p:nvSpPr>
          <p:cNvPr id="13" name="TextBox 13"/>
          <p:cNvSpPr txBox="1"/>
          <p:nvPr/>
        </p:nvSpPr>
        <p:spPr>
          <a:xfrm>
            <a:off x="1323304" y="678486"/>
            <a:ext cx="643793" cy="974407"/>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2</a:t>
            </a:r>
          </a:p>
        </p:txBody>
      </p:sp>
      <p:grpSp>
        <p:nvGrpSpPr>
          <p:cNvPr id="14" name="Group 14"/>
          <p:cNvGrpSpPr/>
          <p:nvPr/>
        </p:nvGrpSpPr>
        <p:grpSpPr>
          <a:xfrm>
            <a:off x="2558972" y="393112"/>
            <a:ext cx="15175192" cy="1844678"/>
            <a:chOff x="0" y="0"/>
            <a:chExt cx="4217349" cy="512656"/>
          </a:xfrm>
        </p:grpSpPr>
        <p:sp>
          <p:nvSpPr>
            <p:cNvPr id="15" name="Freeform 15"/>
            <p:cNvSpPr/>
            <p:nvPr/>
          </p:nvSpPr>
          <p:spPr>
            <a:xfrm>
              <a:off x="0" y="0"/>
              <a:ext cx="4217348" cy="512656"/>
            </a:xfrm>
            <a:custGeom>
              <a:avLst/>
              <a:gdLst/>
              <a:ahLst/>
              <a:cxnLst/>
              <a:rect l="l" t="t" r="r" b="b"/>
              <a:pathLst>
                <a:path w="4217348" h="512656">
                  <a:moveTo>
                    <a:pt x="0" y="0"/>
                  </a:moveTo>
                  <a:lnTo>
                    <a:pt x="4217348" y="0"/>
                  </a:lnTo>
                  <a:lnTo>
                    <a:pt x="4217348" y="512656"/>
                  </a:lnTo>
                  <a:lnTo>
                    <a:pt x="0" y="512656"/>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6" name="TextBox 16"/>
            <p:cNvSpPr txBox="1"/>
            <p:nvPr/>
          </p:nvSpPr>
          <p:spPr>
            <a:xfrm>
              <a:off x="0" y="-66675"/>
              <a:ext cx="4217349" cy="579331"/>
            </a:xfrm>
            <a:prstGeom prst="rect">
              <a:avLst/>
            </a:prstGeom>
          </p:spPr>
          <p:txBody>
            <a:bodyPr lIns="50800" tIns="50800" rIns="50800" bIns="50800" rtlCol="0" anchor="ctr"/>
            <a:lstStyle/>
            <a:p>
              <a:pPr algn="l">
                <a:lnSpc>
                  <a:spcPts val="5633"/>
                </a:lnSpc>
              </a:pPr>
              <a:r>
                <a:rPr lang="en-US" sz="4023">
                  <a:solidFill>
                    <a:srgbClr val="005364"/>
                  </a:solidFill>
                  <a:latin typeface="Tex Gyre Pagella Bold"/>
                  <a:ea typeface="Tex Gyre Pagella Bold"/>
                  <a:cs typeface="Tex Gyre Pagella Bold"/>
                  <a:sym typeface="Tex Gyre Pagella Bold"/>
                </a:rPr>
                <a:t>Bạn hiểu thế nào về nhan đề Tiếng thu? Bài thơ là lời của ai nói với ai, nói về điều gì và bằng thái độ giọng điệu như thế nào?</a:t>
              </a:r>
            </a:p>
          </p:txBody>
        </p:sp>
      </p:grpSp>
      <p:sp>
        <p:nvSpPr>
          <p:cNvPr id="17" name="TextBox 17"/>
          <p:cNvSpPr txBox="1"/>
          <p:nvPr/>
        </p:nvSpPr>
        <p:spPr>
          <a:xfrm>
            <a:off x="1030999" y="3509956"/>
            <a:ext cx="7253027" cy="20796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Nhan đề Tiếng thu nhấn mạnh sự tĩnh lặng và thanh âm đặc biệt của mùa thu.</a:t>
            </a:r>
          </a:p>
        </p:txBody>
      </p:sp>
      <p:sp>
        <p:nvSpPr>
          <p:cNvPr id="18" name="TextBox 18"/>
          <p:cNvSpPr txBox="1"/>
          <p:nvPr/>
        </p:nvSpPr>
        <p:spPr>
          <a:xfrm>
            <a:off x="9546629" y="3509956"/>
            <a:ext cx="7540731" cy="20796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Bài thơ không cụ thể ai nói với ai, người đọc có thể tưởng tượng tùy theo cảm nhận cá nhân.</a:t>
            </a:r>
          </a:p>
        </p:txBody>
      </p:sp>
      <p:sp>
        <p:nvSpPr>
          <p:cNvPr id="19" name="TextBox 19"/>
          <p:cNvSpPr txBox="1"/>
          <p:nvPr/>
        </p:nvSpPr>
        <p:spPr>
          <a:xfrm>
            <a:off x="1030999" y="7013004"/>
            <a:ext cx="7253027" cy="278447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Bài thơ tập trung miêu tả hình ảnh và cảm nhận về mùa thu. Sử dụng ngôn ngữ trữ tình và lãng mạn.</a:t>
            </a:r>
          </a:p>
        </p:txBody>
      </p:sp>
      <p:sp>
        <p:nvSpPr>
          <p:cNvPr id="20" name="TextBox 20"/>
          <p:cNvSpPr txBox="1"/>
          <p:nvPr/>
        </p:nvSpPr>
        <p:spPr>
          <a:xfrm>
            <a:off x="9595672" y="7178675"/>
            <a:ext cx="7491687" cy="2079625"/>
          </a:xfrm>
          <a:prstGeom prst="rect">
            <a:avLst/>
          </a:prstGeom>
        </p:spPr>
        <p:txBody>
          <a:bodyPr lIns="0" tIns="0" rIns="0" bIns="0" rtlCol="0" anchor="t">
            <a:spAutoFit/>
          </a:bodyPr>
          <a:lstStyle/>
          <a:p>
            <a:pPr algn="l">
              <a:lnSpc>
                <a:spcPts val="5599"/>
              </a:lnSpc>
            </a:pPr>
            <a:r>
              <a:rPr lang="en-US" sz="3999" spc="-23">
                <a:solidFill>
                  <a:srgbClr val="000000"/>
                </a:solidFill>
                <a:latin typeface="Tex Gyre Pagella"/>
                <a:ea typeface="Tex Gyre Pagella"/>
                <a:cs typeface="Tex Gyre Pagella"/>
                <a:sym typeface="Tex Gyre Pagella"/>
              </a:rPr>
              <a:t>     Thái độ giọng điệu nhẹ nhàng sâu lắng.</a:t>
            </a:r>
          </a:p>
          <a:p>
            <a:pPr marL="0" lvl="0" indent="0" algn="l">
              <a:lnSpc>
                <a:spcPts val="5599"/>
              </a:lnSpc>
            </a:pPr>
            <a:endParaRPr lang="en-US" sz="3999" spc="-23">
              <a:solidFill>
                <a:srgbClr val="000000"/>
              </a:solidFill>
              <a:latin typeface="Tex Gyre Pagella"/>
              <a:ea typeface="Tex Gyre Pagella"/>
              <a:cs typeface="Tex Gyre Pagella"/>
              <a:sym typeface="Tex Gyre Pagella"/>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179" r="-56346"/>
            </a:stretch>
          </a:blipFill>
        </p:spPr>
        <p:txBody>
          <a:bodyPr/>
          <a:lstStyle/>
          <a:p>
            <a:endParaRPr lang="vi-VN"/>
          </a:p>
        </p:txBody>
      </p:sp>
      <p:grpSp>
        <p:nvGrpSpPr>
          <p:cNvPr id="3" name="Group 3"/>
          <p:cNvGrpSpPr/>
          <p:nvPr/>
        </p:nvGrpSpPr>
        <p:grpSpPr>
          <a:xfrm>
            <a:off x="-3393168" y="2589156"/>
            <a:ext cx="23306852" cy="1354935"/>
            <a:chOff x="0" y="0"/>
            <a:chExt cx="6138430" cy="356855"/>
          </a:xfrm>
        </p:grpSpPr>
        <p:sp>
          <p:nvSpPr>
            <p:cNvPr id="4" name="Freeform 4"/>
            <p:cNvSpPr/>
            <p:nvPr/>
          </p:nvSpPr>
          <p:spPr>
            <a:xfrm>
              <a:off x="0" y="0"/>
              <a:ext cx="6138430" cy="356855"/>
            </a:xfrm>
            <a:custGeom>
              <a:avLst/>
              <a:gdLst/>
              <a:ahLst/>
              <a:cxnLst/>
              <a:rect l="l" t="t" r="r" b="b"/>
              <a:pathLst>
                <a:path w="6138430" h="356855">
                  <a:moveTo>
                    <a:pt x="0" y="0"/>
                  </a:moveTo>
                  <a:lnTo>
                    <a:pt x="6138430" y="0"/>
                  </a:lnTo>
                  <a:lnTo>
                    <a:pt x="6138430" y="356855"/>
                  </a:lnTo>
                  <a:lnTo>
                    <a:pt x="0" y="356855"/>
                  </a:lnTo>
                  <a:close/>
                </a:path>
              </a:pathLst>
            </a:custGeom>
            <a:gradFill rotWithShape="1">
              <a:gsLst>
                <a:gs pos="0">
                  <a:srgbClr val="084949">
                    <a:alpha val="100000"/>
                  </a:srgbClr>
                </a:gs>
                <a:gs pos="100000">
                  <a:srgbClr val="1C8686">
                    <a:alpha val="100000"/>
                  </a:srgbClr>
                </a:gs>
              </a:gsLst>
              <a:lin ang="2700000"/>
            </a:gradFill>
          </p:spPr>
          <p:txBody>
            <a:bodyPr/>
            <a:lstStyle/>
            <a:p>
              <a:endParaRPr lang="vi-VN"/>
            </a:p>
          </p:txBody>
        </p:sp>
        <p:sp>
          <p:nvSpPr>
            <p:cNvPr id="5" name="TextBox 5"/>
            <p:cNvSpPr txBox="1"/>
            <p:nvPr/>
          </p:nvSpPr>
          <p:spPr>
            <a:xfrm>
              <a:off x="0" y="-28575"/>
              <a:ext cx="6138430" cy="385430"/>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296708" y="5775921"/>
            <a:ext cx="8204832" cy="3173530"/>
            <a:chOff x="0" y="0"/>
            <a:chExt cx="10939777" cy="4231373"/>
          </a:xfrm>
        </p:grpSpPr>
        <p:sp>
          <p:nvSpPr>
            <p:cNvPr id="7" name="AutoShape 7"/>
            <p:cNvSpPr/>
            <p:nvPr/>
          </p:nvSpPr>
          <p:spPr>
            <a:xfrm>
              <a:off x="2068209" y="3007808"/>
              <a:ext cx="8656320" cy="0"/>
            </a:xfrm>
            <a:prstGeom prst="line">
              <a:avLst/>
            </a:prstGeom>
            <a:ln w="20889" cap="flat">
              <a:solidFill>
                <a:srgbClr val="000000"/>
              </a:solidFill>
              <a:prstDash val="solid"/>
              <a:headEnd type="none" w="sm" len="sm"/>
              <a:tailEnd type="oval" w="lg" len="lg"/>
            </a:ln>
          </p:spPr>
          <p:txBody>
            <a:bodyPr/>
            <a:lstStyle/>
            <a:p>
              <a:endParaRPr lang="vi-VN"/>
            </a:p>
          </p:txBody>
        </p:sp>
        <p:sp>
          <p:nvSpPr>
            <p:cNvPr id="8" name="AutoShape 8"/>
            <p:cNvSpPr/>
            <p:nvPr/>
          </p:nvSpPr>
          <p:spPr>
            <a:xfrm>
              <a:off x="2068209" y="3007808"/>
              <a:ext cx="8656320" cy="0"/>
            </a:xfrm>
            <a:prstGeom prst="line">
              <a:avLst/>
            </a:prstGeom>
            <a:ln w="20889" cap="flat">
              <a:solidFill>
                <a:srgbClr val="000000"/>
              </a:solidFill>
              <a:prstDash val="solid"/>
              <a:headEnd type="none" w="sm" len="sm"/>
              <a:tailEnd type="oval" w="lg" len="lg"/>
            </a:ln>
          </p:spPr>
          <p:txBody>
            <a:bodyPr/>
            <a:lstStyle/>
            <a:p>
              <a:endParaRPr lang="vi-VN"/>
            </a:p>
          </p:txBody>
        </p:sp>
        <p:sp>
          <p:nvSpPr>
            <p:cNvPr id="9" name="Freeform 9"/>
            <p:cNvSpPr/>
            <p:nvPr/>
          </p:nvSpPr>
          <p:spPr>
            <a:xfrm>
              <a:off x="2476712" y="341405"/>
              <a:ext cx="8463065" cy="3766064"/>
            </a:xfrm>
            <a:custGeom>
              <a:avLst/>
              <a:gdLst/>
              <a:ahLst/>
              <a:cxnLst/>
              <a:rect l="l" t="t" r="r" b="b"/>
              <a:pathLst>
                <a:path w="8463065" h="3766064">
                  <a:moveTo>
                    <a:pt x="0" y="0"/>
                  </a:moveTo>
                  <a:lnTo>
                    <a:pt x="8463065" y="0"/>
                  </a:lnTo>
                  <a:lnTo>
                    <a:pt x="8463065" y="3766064"/>
                  </a:lnTo>
                  <a:lnTo>
                    <a:pt x="0" y="3766064"/>
                  </a:lnTo>
                  <a:lnTo>
                    <a:pt x="0" y="0"/>
                  </a:lnTo>
                  <a:close/>
                </a:path>
              </a:pathLst>
            </a:custGeom>
            <a:blipFill>
              <a:blip r:embed="rId3"/>
              <a:stretch>
                <a:fillRect/>
              </a:stretch>
            </a:blipFill>
          </p:spPr>
          <p:txBody>
            <a:bodyPr/>
            <a:lstStyle/>
            <a:p>
              <a:endParaRPr lang="vi-VN"/>
            </a:p>
          </p:txBody>
        </p:sp>
        <p:grpSp>
          <p:nvGrpSpPr>
            <p:cNvPr id="10" name="Group 10"/>
            <p:cNvGrpSpPr/>
            <p:nvPr/>
          </p:nvGrpSpPr>
          <p:grpSpPr>
            <a:xfrm>
              <a:off x="2644693" y="770170"/>
              <a:ext cx="7861181" cy="2841030"/>
              <a:chOff x="0" y="0"/>
              <a:chExt cx="1552826" cy="561191"/>
            </a:xfrm>
          </p:grpSpPr>
          <p:sp>
            <p:nvSpPr>
              <p:cNvPr id="11" name="Freeform 11"/>
              <p:cNvSpPr/>
              <p:nvPr/>
            </p:nvSpPr>
            <p:spPr>
              <a:xfrm>
                <a:off x="0" y="0"/>
                <a:ext cx="1552826" cy="561191"/>
              </a:xfrm>
              <a:custGeom>
                <a:avLst/>
                <a:gdLst/>
                <a:ahLst/>
                <a:cxnLst/>
                <a:rect l="l" t="t" r="r" b="b"/>
                <a:pathLst>
                  <a:path w="1552826" h="561191">
                    <a:moveTo>
                      <a:pt x="55076" y="0"/>
                    </a:moveTo>
                    <a:lnTo>
                      <a:pt x="1497750" y="0"/>
                    </a:lnTo>
                    <a:cubicBezTo>
                      <a:pt x="1528168" y="0"/>
                      <a:pt x="1552826" y="24658"/>
                      <a:pt x="1552826" y="55076"/>
                    </a:cubicBezTo>
                    <a:lnTo>
                      <a:pt x="1552826" y="506115"/>
                    </a:lnTo>
                    <a:cubicBezTo>
                      <a:pt x="1552826" y="536533"/>
                      <a:pt x="1528168" y="561191"/>
                      <a:pt x="1497750" y="561191"/>
                    </a:cubicBezTo>
                    <a:lnTo>
                      <a:pt x="55076" y="561191"/>
                    </a:lnTo>
                    <a:cubicBezTo>
                      <a:pt x="40469" y="561191"/>
                      <a:pt x="26460" y="555389"/>
                      <a:pt x="16131" y="545060"/>
                    </a:cubicBezTo>
                    <a:cubicBezTo>
                      <a:pt x="5803" y="534731"/>
                      <a:pt x="0" y="520722"/>
                      <a:pt x="0" y="506115"/>
                    </a:cubicBezTo>
                    <a:lnTo>
                      <a:pt x="0" y="55076"/>
                    </a:lnTo>
                    <a:cubicBezTo>
                      <a:pt x="0" y="40469"/>
                      <a:pt x="5803" y="26460"/>
                      <a:pt x="16131" y="16131"/>
                    </a:cubicBezTo>
                    <a:cubicBezTo>
                      <a:pt x="26460" y="5803"/>
                      <a:pt x="40469" y="0"/>
                      <a:pt x="55076" y="0"/>
                    </a:cubicBezTo>
                    <a:close/>
                  </a:path>
                </a:pathLst>
              </a:custGeom>
              <a:solidFill>
                <a:srgbClr val="F5F5F5"/>
              </a:solidFill>
            </p:spPr>
            <p:txBody>
              <a:bodyPr/>
              <a:lstStyle/>
              <a:p>
                <a:endParaRPr lang="vi-VN"/>
              </a:p>
            </p:txBody>
          </p:sp>
          <p:sp>
            <p:nvSpPr>
              <p:cNvPr id="12" name="TextBox 12"/>
              <p:cNvSpPr txBox="1"/>
              <p:nvPr/>
            </p:nvSpPr>
            <p:spPr>
              <a:xfrm>
                <a:off x="0" y="-28575"/>
                <a:ext cx="1552826" cy="589766"/>
              </a:xfrm>
              <a:prstGeom prst="rect">
                <a:avLst/>
              </a:prstGeom>
            </p:spPr>
            <p:txBody>
              <a:bodyPr lIns="61769" tIns="61769" rIns="61769" bIns="61769" rtlCol="0" anchor="ctr"/>
              <a:lstStyle/>
              <a:p>
                <a:pPr algn="ctr">
                  <a:lnSpc>
                    <a:spcPts val="1959"/>
                  </a:lnSpc>
                </a:pPr>
                <a:endParaRPr/>
              </a:p>
            </p:txBody>
          </p:sp>
        </p:grpSp>
        <p:sp>
          <p:nvSpPr>
            <p:cNvPr id="13" name="AutoShape 13"/>
            <p:cNvSpPr/>
            <p:nvPr/>
          </p:nvSpPr>
          <p:spPr>
            <a:xfrm flipV="1">
              <a:off x="2115686" y="1285909"/>
              <a:ext cx="8608843" cy="1163192"/>
            </a:xfrm>
            <a:prstGeom prst="line">
              <a:avLst/>
            </a:prstGeom>
            <a:ln w="20889" cap="flat">
              <a:solidFill>
                <a:srgbClr val="000000"/>
              </a:solidFill>
              <a:prstDash val="solid"/>
              <a:headEnd type="none" w="sm" len="sm"/>
              <a:tailEnd type="oval" w="lg" len="lg"/>
            </a:ln>
          </p:spPr>
          <p:txBody>
            <a:bodyPr/>
            <a:lstStyle/>
            <a:p>
              <a:endParaRPr lang="vi-VN"/>
            </a:p>
          </p:txBody>
        </p:sp>
        <p:sp>
          <p:nvSpPr>
            <p:cNvPr id="14" name="Freeform 14"/>
            <p:cNvSpPr/>
            <p:nvPr/>
          </p:nvSpPr>
          <p:spPr>
            <a:xfrm rot="-2634048">
              <a:off x="619395" y="619395"/>
              <a:ext cx="2992583" cy="2992583"/>
            </a:xfrm>
            <a:custGeom>
              <a:avLst/>
              <a:gdLst/>
              <a:ahLst/>
              <a:cxnLst/>
              <a:rect l="l" t="t" r="r" b="b"/>
              <a:pathLst>
                <a:path w="2992583" h="2992583">
                  <a:moveTo>
                    <a:pt x="0" y="0"/>
                  </a:moveTo>
                  <a:lnTo>
                    <a:pt x="2992583" y="0"/>
                  </a:lnTo>
                  <a:lnTo>
                    <a:pt x="2992583" y="2992583"/>
                  </a:lnTo>
                  <a:lnTo>
                    <a:pt x="0" y="2992583"/>
                  </a:lnTo>
                  <a:lnTo>
                    <a:pt x="0" y="0"/>
                  </a:lnTo>
                  <a:close/>
                </a:path>
              </a:pathLst>
            </a:custGeom>
            <a:blipFill>
              <a:blip r:embed="rId4">
                <a:alphaModFix amt="58000"/>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5" name="Group 15"/>
            <p:cNvGrpSpPr/>
            <p:nvPr/>
          </p:nvGrpSpPr>
          <p:grpSpPr>
            <a:xfrm>
              <a:off x="485825" y="485825"/>
              <a:ext cx="3259723" cy="3259723"/>
              <a:chOff x="0" y="0"/>
              <a:chExt cx="6198133" cy="6198133"/>
            </a:xfrm>
          </p:grpSpPr>
          <p:sp>
            <p:nvSpPr>
              <p:cNvPr id="16" name="Freeform 16"/>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solidFill>
                <a:srgbClr val="F5F5F5"/>
              </a:solidFill>
              <a:ln w="12700">
                <a:solidFill>
                  <a:srgbClr val="000000"/>
                </a:solidFill>
              </a:ln>
            </p:spPr>
            <p:txBody>
              <a:bodyPr/>
              <a:lstStyle/>
              <a:p>
                <a:endParaRPr lang="vi-VN"/>
              </a:p>
            </p:txBody>
          </p:sp>
        </p:grpSp>
        <p:grpSp>
          <p:nvGrpSpPr>
            <p:cNvPr id="17" name="Group 17"/>
            <p:cNvGrpSpPr/>
            <p:nvPr/>
          </p:nvGrpSpPr>
          <p:grpSpPr>
            <a:xfrm>
              <a:off x="645440" y="645440"/>
              <a:ext cx="2940492" cy="2940492"/>
              <a:chOff x="0" y="0"/>
              <a:chExt cx="6198133" cy="6198133"/>
            </a:xfrm>
          </p:grpSpPr>
          <p:sp>
            <p:nvSpPr>
              <p:cNvPr id="18" name="Freeform 18"/>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blipFill>
                <a:blip r:embed="rId6"/>
                <a:stretch>
                  <a:fillRect l="-25046" r="-25046"/>
                </a:stretch>
              </a:blipFill>
            </p:spPr>
            <p:txBody>
              <a:bodyPr/>
              <a:lstStyle/>
              <a:p>
                <a:endParaRPr lang="vi-VN"/>
              </a:p>
            </p:txBody>
          </p:sp>
        </p:grpSp>
        <p:sp>
          <p:nvSpPr>
            <p:cNvPr id="19" name="TextBox 19"/>
            <p:cNvSpPr txBox="1"/>
            <p:nvPr/>
          </p:nvSpPr>
          <p:spPr>
            <a:xfrm>
              <a:off x="3948399" y="988303"/>
              <a:ext cx="5990018" cy="2415118"/>
            </a:xfrm>
            <a:prstGeom prst="rect">
              <a:avLst/>
            </a:prstGeom>
          </p:spPr>
          <p:txBody>
            <a:bodyPr lIns="0" tIns="0" rIns="0" bIns="0" rtlCol="0" anchor="t">
              <a:spAutoFit/>
            </a:bodyPr>
            <a:lstStyle/>
            <a:p>
              <a:pPr marL="0" lvl="0" indent="0" algn="l">
                <a:lnSpc>
                  <a:spcPts val="4899"/>
                </a:lnSpc>
              </a:pPr>
              <a:r>
                <a:rPr lang="en-US" sz="3499" spc="-20">
                  <a:solidFill>
                    <a:srgbClr val="000000"/>
                  </a:solidFill>
                  <a:latin typeface="Tex Gyre Pagella"/>
                  <a:ea typeface="Tex Gyre Pagella"/>
                  <a:cs typeface="Tex Gyre Pagella"/>
                  <a:sym typeface="Tex Gyre Pagella"/>
                </a:rPr>
                <a:t>Sự phù hợp giữa các yếu tố trên và chủ đề chủ đạo của bài thơ:</a:t>
              </a:r>
            </a:p>
          </p:txBody>
        </p:sp>
      </p:grpSp>
      <p:sp>
        <p:nvSpPr>
          <p:cNvPr id="20" name="Freeform 20"/>
          <p:cNvSpPr/>
          <p:nvPr/>
        </p:nvSpPr>
        <p:spPr>
          <a:xfrm rot="-7900795">
            <a:off x="-1797766" y="103031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1" name="Freeform 21"/>
          <p:cNvSpPr/>
          <p:nvPr/>
        </p:nvSpPr>
        <p:spPr>
          <a:xfrm rot="-2499292" flipH="1">
            <a:off x="1350852" y="2027726"/>
            <a:ext cx="2468418" cy="2468418"/>
          </a:xfrm>
          <a:custGeom>
            <a:avLst/>
            <a:gdLst/>
            <a:ahLst/>
            <a:cxnLst/>
            <a:rect l="l" t="t" r="r" b="b"/>
            <a:pathLst>
              <a:path w="2468418" h="2468418">
                <a:moveTo>
                  <a:pt x="2468418" y="0"/>
                </a:moveTo>
                <a:lnTo>
                  <a:pt x="0" y="0"/>
                </a:lnTo>
                <a:lnTo>
                  <a:pt x="0" y="2468418"/>
                </a:lnTo>
                <a:lnTo>
                  <a:pt x="2468418" y="2468418"/>
                </a:lnTo>
                <a:lnTo>
                  <a:pt x="246841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2" name="Freeform 22"/>
          <p:cNvSpPr/>
          <p:nvPr/>
        </p:nvSpPr>
        <p:spPr>
          <a:xfrm rot="-8005499" flipH="1">
            <a:off x="14651440" y="1906801"/>
            <a:ext cx="2468418" cy="2468418"/>
          </a:xfrm>
          <a:custGeom>
            <a:avLst/>
            <a:gdLst/>
            <a:ahLst/>
            <a:cxnLst/>
            <a:rect l="l" t="t" r="r" b="b"/>
            <a:pathLst>
              <a:path w="2468418" h="2468418">
                <a:moveTo>
                  <a:pt x="2468417" y="0"/>
                </a:moveTo>
                <a:lnTo>
                  <a:pt x="0" y="0"/>
                </a:lnTo>
                <a:lnTo>
                  <a:pt x="0" y="2468418"/>
                </a:lnTo>
                <a:lnTo>
                  <a:pt x="2468417" y="2468418"/>
                </a:lnTo>
                <a:lnTo>
                  <a:pt x="246841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3" name="Freeform 23"/>
          <p:cNvSpPr/>
          <p:nvPr/>
        </p:nvSpPr>
        <p:spPr>
          <a:xfrm rot="-2499292">
            <a:off x="15757625" y="12045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4" name="Freeform 24"/>
          <p:cNvSpPr/>
          <p:nvPr/>
        </p:nvSpPr>
        <p:spPr>
          <a:xfrm rot="-2614414">
            <a:off x="737906" y="2158384"/>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11">
              <a:alphaModFix amt="27000"/>
            </a:blip>
            <a:stretch>
              <a:fillRect l="-6129" r="-6129"/>
            </a:stretch>
          </a:blipFill>
        </p:spPr>
        <p:txBody>
          <a:bodyPr/>
          <a:lstStyle/>
          <a:p>
            <a:endParaRPr lang="vi-VN"/>
          </a:p>
        </p:txBody>
      </p:sp>
      <p:grpSp>
        <p:nvGrpSpPr>
          <p:cNvPr id="25" name="Group 25"/>
          <p:cNvGrpSpPr/>
          <p:nvPr/>
        </p:nvGrpSpPr>
        <p:grpSpPr>
          <a:xfrm rot="-2700000">
            <a:off x="831110" y="752805"/>
            <a:ext cx="1159938" cy="1159938"/>
            <a:chOff x="0" y="0"/>
            <a:chExt cx="812800" cy="812800"/>
          </a:xfrm>
        </p:grpSpPr>
        <p:sp>
          <p:nvSpPr>
            <p:cNvPr id="26" name="Freeform 26"/>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8" name="TextBox 28"/>
          <p:cNvSpPr txBox="1"/>
          <p:nvPr/>
        </p:nvSpPr>
        <p:spPr>
          <a:xfrm>
            <a:off x="1070133" y="819145"/>
            <a:ext cx="643793" cy="974407"/>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3</a:t>
            </a:r>
          </a:p>
        </p:txBody>
      </p:sp>
      <p:grpSp>
        <p:nvGrpSpPr>
          <p:cNvPr id="29" name="Group 29"/>
          <p:cNvGrpSpPr/>
          <p:nvPr/>
        </p:nvGrpSpPr>
        <p:grpSpPr>
          <a:xfrm>
            <a:off x="2312847" y="291177"/>
            <a:ext cx="15175192" cy="2210114"/>
            <a:chOff x="0" y="0"/>
            <a:chExt cx="4217349" cy="614214"/>
          </a:xfrm>
        </p:grpSpPr>
        <p:sp>
          <p:nvSpPr>
            <p:cNvPr id="30" name="Freeform 30"/>
            <p:cNvSpPr/>
            <p:nvPr/>
          </p:nvSpPr>
          <p:spPr>
            <a:xfrm>
              <a:off x="0" y="0"/>
              <a:ext cx="4217348" cy="614214"/>
            </a:xfrm>
            <a:custGeom>
              <a:avLst/>
              <a:gdLst/>
              <a:ahLst/>
              <a:cxnLst/>
              <a:rect l="l" t="t" r="r" b="b"/>
              <a:pathLst>
                <a:path w="4217348" h="614214">
                  <a:moveTo>
                    <a:pt x="0" y="0"/>
                  </a:moveTo>
                  <a:lnTo>
                    <a:pt x="4217348" y="0"/>
                  </a:lnTo>
                  <a:lnTo>
                    <a:pt x="4217348" y="614214"/>
                  </a:lnTo>
                  <a:lnTo>
                    <a:pt x="0" y="614214"/>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31" name="TextBox 31"/>
            <p:cNvSpPr txBox="1"/>
            <p:nvPr/>
          </p:nvSpPr>
          <p:spPr>
            <a:xfrm>
              <a:off x="0" y="-76200"/>
              <a:ext cx="4217349" cy="690414"/>
            </a:xfrm>
            <a:prstGeom prst="rect">
              <a:avLst/>
            </a:prstGeom>
          </p:spPr>
          <p:txBody>
            <a:bodyPr lIns="50800" tIns="50800" rIns="50800" bIns="50800" rtlCol="0" anchor="ctr"/>
            <a:lstStyle/>
            <a:p>
              <a:pPr algn="ctr">
                <a:lnSpc>
                  <a:spcPts val="5213"/>
                </a:lnSpc>
              </a:pPr>
              <a:r>
                <a:rPr lang="en-US" sz="3723">
                  <a:solidFill>
                    <a:srgbClr val="005364"/>
                  </a:solidFill>
                  <a:latin typeface="Tex Gyre Pagella Bold"/>
                  <a:ea typeface="Tex Gyre Pagella Bold"/>
                  <a:cs typeface="Tex Gyre Pagella Bold"/>
                  <a:sym typeface="Tex Gyre Pagella Bold"/>
                </a:rPr>
                <a:t>Bài thơ được sáng tác theo thể thơ nào? Nêu một số biểu hiện về sự phù hợp giữa các yếu tố hình thức như thể thơ, từ ngữ, hình ảnh, biện pháp tu từ,... với chủ đề và cảm hứng chủ đạo của tác phẩm.</a:t>
              </a:r>
            </a:p>
          </p:txBody>
        </p:sp>
      </p:grpSp>
      <p:sp>
        <p:nvSpPr>
          <p:cNvPr id="32" name="AutoShape 32"/>
          <p:cNvSpPr/>
          <p:nvPr/>
        </p:nvSpPr>
        <p:spPr>
          <a:xfrm flipV="1">
            <a:off x="-5846803" y="3288829"/>
            <a:ext cx="9361850" cy="19050"/>
          </a:xfrm>
          <a:prstGeom prst="line">
            <a:avLst/>
          </a:prstGeom>
          <a:ln w="38100" cap="flat">
            <a:solidFill>
              <a:srgbClr val="FAFAFA"/>
            </a:solidFill>
            <a:prstDash val="solid"/>
            <a:headEnd type="none" w="sm" len="sm"/>
            <a:tailEnd type="oval" w="lg" len="lg"/>
          </a:ln>
        </p:spPr>
        <p:txBody>
          <a:bodyPr/>
          <a:lstStyle/>
          <a:p>
            <a:endParaRPr lang="vi-VN"/>
          </a:p>
        </p:txBody>
      </p:sp>
      <p:sp>
        <p:nvSpPr>
          <p:cNvPr id="33" name="AutoShape 33"/>
          <p:cNvSpPr/>
          <p:nvPr/>
        </p:nvSpPr>
        <p:spPr>
          <a:xfrm>
            <a:off x="14614673" y="3229719"/>
            <a:ext cx="6361471" cy="59110"/>
          </a:xfrm>
          <a:prstGeom prst="line">
            <a:avLst/>
          </a:prstGeom>
          <a:ln w="38100" cap="flat">
            <a:solidFill>
              <a:srgbClr val="FAFAFA"/>
            </a:solidFill>
            <a:prstDash val="solid"/>
            <a:headEnd type="oval" w="lg" len="lg"/>
            <a:tailEnd type="oval" w="lg" len="lg"/>
          </a:ln>
        </p:spPr>
        <p:txBody>
          <a:bodyPr/>
          <a:lstStyle/>
          <a:p>
            <a:endParaRPr lang="vi-VN"/>
          </a:p>
        </p:txBody>
      </p:sp>
      <p:sp>
        <p:nvSpPr>
          <p:cNvPr id="34" name="TextBox 34"/>
          <p:cNvSpPr txBox="1"/>
          <p:nvPr/>
        </p:nvSpPr>
        <p:spPr>
          <a:xfrm>
            <a:off x="8619839" y="4296516"/>
            <a:ext cx="8868200" cy="137477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Từ ngữ và hình ảnh: từ ngữ tinh tế, lãng mạn, mang lại cảm giác tính lặng.</a:t>
            </a:r>
          </a:p>
        </p:txBody>
      </p:sp>
      <p:sp>
        <p:nvSpPr>
          <p:cNvPr id="35" name="TextBox 35"/>
          <p:cNvSpPr txBox="1"/>
          <p:nvPr/>
        </p:nvSpPr>
        <p:spPr>
          <a:xfrm>
            <a:off x="4576703" y="2845796"/>
            <a:ext cx="9564170" cy="691645"/>
          </a:xfrm>
          <a:prstGeom prst="rect">
            <a:avLst/>
          </a:prstGeom>
        </p:spPr>
        <p:txBody>
          <a:bodyPr lIns="0" tIns="0" rIns="0" bIns="0" rtlCol="0" anchor="t">
            <a:spAutoFit/>
          </a:bodyPr>
          <a:lstStyle/>
          <a:p>
            <a:pPr marL="0" lvl="0" indent="0" algn="l">
              <a:lnSpc>
                <a:spcPts val="5754"/>
              </a:lnSpc>
            </a:pPr>
            <a:r>
              <a:rPr lang="en-US" sz="4052" spc="-24">
                <a:solidFill>
                  <a:srgbClr val="FFFFFF"/>
                </a:solidFill>
                <a:latin typeface="Tex Gyre Pagella Bold"/>
                <a:ea typeface="Tex Gyre Pagella Bold"/>
                <a:cs typeface="Tex Gyre Pagella Bold"/>
                <a:sym typeface="Tex Gyre Pagella Bold"/>
              </a:rPr>
              <a:t>Bài thơ được sáng tác theo thể thơ tự do</a:t>
            </a:r>
          </a:p>
        </p:txBody>
      </p:sp>
      <p:sp>
        <p:nvSpPr>
          <p:cNvPr id="36" name="TextBox 36"/>
          <p:cNvSpPr txBox="1"/>
          <p:nvPr/>
        </p:nvSpPr>
        <p:spPr>
          <a:xfrm>
            <a:off x="8619839" y="5796264"/>
            <a:ext cx="8868200" cy="20796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Biện pháp tu từ: so sánh, nhân hóa, ẩn dụ tăng hiệu ứng và truyền đạt cảm xúc rõ nét hơn</a:t>
            </a:r>
          </a:p>
        </p:txBody>
      </p:sp>
      <p:sp>
        <p:nvSpPr>
          <p:cNvPr id="37" name="TextBox 37"/>
          <p:cNvSpPr txBox="1"/>
          <p:nvPr/>
        </p:nvSpPr>
        <p:spPr>
          <a:xfrm>
            <a:off x="8619839" y="8000861"/>
            <a:ext cx="8868200" cy="20796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Cấu trúc tự do tạo dự linh hoạt, dễ tạo cảm xúc, không quá cứng nhắc nhưng vẫn cân đối.</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9030" t="-922" r="-57391" b="-17422"/>
            </a:stretch>
          </a:blipFill>
        </p:spPr>
        <p:txBody>
          <a:bodyPr/>
          <a:lstStyle/>
          <a:p>
            <a:endParaRPr lang="vi-VN"/>
          </a:p>
        </p:txBody>
      </p:sp>
      <p:sp>
        <p:nvSpPr>
          <p:cNvPr id="3" name="TextBox 3"/>
          <p:cNvSpPr txBox="1"/>
          <p:nvPr/>
        </p:nvSpPr>
        <p:spPr>
          <a:xfrm>
            <a:off x="1323253" y="3292474"/>
            <a:ext cx="8756667" cy="1374776"/>
          </a:xfrm>
          <a:prstGeom prst="rect">
            <a:avLst/>
          </a:prstGeom>
        </p:spPr>
        <p:txBody>
          <a:bodyPr lIns="0" tIns="0" rIns="0" bIns="0" rtlCol="0" anchor="t">
            <a:spAutoFit/>
          </a:bodyPr>
          <a:lstStyle/>
          <a:p>
            <a:pPr marL="0" lvl="0" indent="0" algn="r">
              <a:lnSpc>
                <a:spcPts val="5599"/>
              </a:lnSpc>
            </a:pPr>
            <a:r>
              <a:rPr lang="en-US" sz="3999" spc="-23">
                <a:solidFill>
                  <a:srgbClr val="000000"/>
                </a:solidFill>
                <a:latin typeface="Tex Gyre Pagella"/>
                <a:ea typeface="Tex Gyre Pagella"/>
                <a:cs typeface="Tex Gyre Pagella"/>
                <a:sym typeface="Tex Gyre Pagella"/>
              </a:rPr>
              <a:t>Được sáng tác theo phong cách trữ tình lãng mạn.</a:t>
            </a:r>
          </a:p>
        </p:txBody>
      </p:sp>
      <p:sp>
        <p:nvSpPr>
          <p:cNvPr id="4" name="TextBox 4"/>
          <p:cNvSpPr txBox="1"/>
          <p:nvPr/>
        </p:nvSpPr>
        <p:spPr>
          <a:xfrm>
            <a:off x="8359504" y="8212169"/>
            <a:ext cx="6738125" cy="669900"/>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Sử dụng ngôn ngữ trữ tình</a:t>
            </a:r>
          </a:p>
        </p:txBody>
      </p:sp>
      <p:grpSp>
        <p:nvGrpSpPr>
          <p:cNvPr id="5" name="Group 5"/>
          <p:cNvGrpSpPr/>
          <p:nvPr/>
        </p:nvGrpSpPr>
        <p:grpSpPr>
          <a:xfrm rot="-5400000">
            <a:off x="10110466" y="3532382"/>
            <a:ext cx="1144150" cy="4366386"/>
            <a:chOff x="0" y="0"/>
            <a:chExt cx="1126728" cy="4299899"/>
          </a:xfrm>
        </p:grpSpPr>
        <p:sp>
          <p:nvSpPr>
            <p:cNvPr id="6" name="Freeform 6"/>
            <p:cNvSpPr/>
            <p:nvPr/>
          </p:nvSpPr>
          <p:spPr>
            <a:xfrm>
              <a:off x="0" y="0"/>
              <a:ext cx="1126728" cy="4299899"/>
            </a:xfrm>
            <a:custGeom>
              <a:avLst/>
              <a:gdLst/>
              <a:ahLst/>
              <a:cxnLst/>
              <a:rect l="l" t="t" r="r" b="b"/>
              <a:pathLst>
                <a:path w="1126728" h="4299899">
                  <a:moveTo>
                    <a:pt x="375779" y="4280830"/>
                  </a:moveTo>
                  <a:cubicBezTo>
                    <a:pt x="433543" y="4292343"/>
                    <a:pt x="499214" y="4299899"/>
                    <a:pt x="563667" y="4299899"/>
                  </a:cubicBezTo>
                  <a:cubicBezTo>
                    <a:pt x="628123" y="4299899"/>
                    <a:pt x="690145" y="4293422"/>
                    <a:pt x="747300" y="4281908"/>
                  </a:cubicBezTo>
                  <a:cubicBezTo>
                    <a:pt x="748518" y="4281548"/>
                    <a:pt x="749734" y="4281548"/>
                    <a:pt x="750949" y="4281189"/>
                  </a:cubicBezTo>
                  <a:cubicBezTo>
                    <a:pt x="965593" y="4235134"/>
                    <a:pt x="1123688" y="4113520"/>
                    <a:pt x="1126728" y="3893939"/>
                  </a:cubicBezTo>
                  <a:lnTo>
                    <a:pt x="1126728" y="0"/>
                  </a:lnTo>
                  <a:lnTo>
                    <a:pt x="0" y="0"/>
                  </a:lnTo>
                  <a:lnTo>
                    <a:pt x="0" y="3891049"/>
                  </a:lnTo>
                  <a:cubicBezTo>
                    <a:pt x="3040" y="4114239"/>
                    <a:pt x="158703" y="4235854"/>
                    <a:pt x="375779" y="4280830"/>
                  </a:cubicBezTo>
                  <a:close/>
                </a:path>
              </a:pathLst>
            </a:custGeom>
            <a:gradFill rotWithShape="1">
              <a:gsLst>
                <a:gs pos="0">
                  <a:srgbClr val="EEEEEE">
                    <a:alpha val="0"/>
                  </a:srgbClr>
                </a:gs>
                <a:gs pos="50000">
                  <a:srgbClr val="F4DFB2">
                    <a:alpha val="79000"/>
                  </a:srgbClr>
                </a:gs>
                <a:gs pos="100000">
                  <a:srgbClr val="FFBC28">
                    <a:alpha val="79000"/>
                  </a:srgbClr>
                </a:gs>
              </a:gsLst>
              <a:lin ang="5400000"/>
            </a:gradFill>
          </p:spPr>
          <p:txBody>
            <a:bodyPr/>
            <a:lstStyle/>
            <a:p>
              <a:endParaRPr lang="vi-VN"/>
            </a:p>
          </p:txBody>
        </p:sp>
        <p:sp>
          <p:nvSpPr>
            <p:cNvPr id="7" name="TextBox 7"/>
            <p:cNvSpPr txBox="1"/>
            <p:nvPr/>
          </p:nvSpPr>
          <p:spPr>
            <a:xfrm>
              <a:off x="0" y="-47625"/>
              <a:ext cx="1126728" cy="4220524"/>
            </a:xfrm>
            <a:prstGeom prst="rect">
              <a:avLst/>
            </a:prstGeom>
          </p:spPr>
          <p:txBody>
            <a:bodyPr lIns="50800" tIns="50800" rIns="50800" bIns="50800" rtlCol="0" anchor="ctr"/>
            <a:lstStyle/>
            <a:p>
              <a:pPr algn="ctr">
                <a:lnSpc>
                  <a:spcPts val="3393"/>
                </a:lnSpc>
              </a:pPr>
              <a:endParaRPr/>
            </a:p>
          </p:txBody>
        </p:sp>
      </p:grpSp>
      <p:sp>
        <p:nvSpPr>
          <p:cNvPr id="8" name="AutoShape 8"/>
          <p:cNvSpPr/>
          <p:nvPr/>
        </p:nvSpPr>
        <p:spPr>
          <a:xfrm flipH="1" flipV="1">
            <a:off x="3458517" y="2699115"/>
            <a:ext cx="5040831" cy="2989457"/>
          </a:xfrm>
          <a:prstGeom prst="line">
            <a:avLst/>
          </a:prstGeom>
          <a:ln w="19050" cap="flat">
            <a:solidFill>
              <a:srgbClr val="000000"/>
            </a:solidFill>
            <a:prstDash val="solid"/>
            <a:headEnd type="oval" w="lg" len="lg"/>
            <a:tailEnd type="oval" w="lg" len="lg"/>
          </a:ln>
        </p:spPr>
        <p:txBody>
          <a:bodyPr/>
          <a:lstStyle/>
          <a:p>
            <a:endParaRPr lang="vi-VN"/>
          </a:p>
        </p:txBody>
      </p:sp>
      <p:sp>
        <p:nvSpPr>
          <p:cNvPr id="9" name="TextBox 9"/>
          <p:cNvSpPr txBox="1"/>
          <p:nvPr/>
        </p:nvSpPr>
        <p:spPr>
          <a:xfrm>
            <a:off x="8499348" y="5317890"/>
            <a:ext cx="3660793" cy="674688"/>
          </a:xfrm>
          <a:prstGeom prst="rect">
            <a:avLst/>
          </a:prstGeom>
        </p:spPr>
        <p:txBody>
          <a:bodyPr lIns="0" tIns="0" rIns="0" bIns="0" rtlCol="0" anchor="t">
            <a:spAutoFit/>
          </a:bodyPr>
          <a:lstStyle/>
          <a:p>
            <a:pPr marL="0" lvl="0" indent="0" algn="r">
              <a:lnSpc>
                <a:spcPts val="5599"/>
              </a:lnSpc>
            </a:pPr>
            <a:r>
              <a:rPr lang="en-US" sz="3999">
                <a:solidFill>
                  <a:srgbClr val="145757"/>
                </a:solidFill>
                <a:latin typeface="Tex Gyre Pagella Bold"/>
                <a:ea typeface="Tex Gyre Pagella Bold"/>
                <a:cs typeface="Tex Gyre Pagella Bold"/>
                <a:sym typeface="Tex Gyre Pagella Bold"/>
              </a:rPr>
              <a:t>Biểu hiện qua:</a:t>
            </a:r>
          </a:p>
        </p:txBody>
      </p:sp>
      <p:sp>
        <p:nvSpPr>
          <p:cNvPr id="10" name="AutoShape 10"/>
          <p:cNvSpPr/>
          <p:nvPr/>
        </p:nvSpPr>
        <p:spPr>
          <a:xfrm flipV="1">
            <a:off x="7661269" y="5715575"/>
            <a:ext cx="5204465" cy="3485844"/>
          </a:xfrm>
          <a:prstGeom prst="line">
            <a:avLst/>
          </a:prstGeom>
          <a:ln w="19050" cap="flat">
            <a:solidFill>
              <a:srgbClr val="000000"/>
            </a:solidFill>
            <a:prstDash val="solid"/>
            <a:headEnd type="oval" w="lg" len="lg"/>
            <a:tailEnd type="oval" w="lg" len="lg"/>
          </a:ln>
        </p:spPr>
        <p:txBody>
          <a:bodyPr/>
          <a:lstStyle/>
          <a:p>
            <a:endParaRPr lang="vi-VN"/>
          </a:p>
        </p:txBody>
      </p:sp>
      <p:grpSp>
        <p:nvGrpSpPr>
          <p:cNvPr id="11" name="Group 11"/>
          <p:cNvGrpSpPr/>
          <p:nvPr/>
        </p:nvGrpSpPr>
        <p:grpSpPr>
          <a:xfrm>
            <a:off x="10925665" y="2689590"/>
            <a:ext cx="6080860" cy="2231895"/>
            <a:chOff x="0" y="0"/>
            <a:chExt cx="6294193" cy="2310196"/>
          </a:xfrm>
        </p:grpSpPr>
        <p:sp>
          <p:nvSpPr>
            <p:cNvPr id="12" name="Freeform 12"/>
            <p:cNvSpPr/>
            <p:nvPr/>
          </p:nvSpPr>
          <p:spPr>
            <a:xfrm>
              <a:off x="0" y="0"/>
              <a:ext cx="6294193" cy="2310196"/>
            </a:xfrm>
            <a:custGeom>
              <a:avLst/>
              <a:gdLst/>
              <a:ahLst/>
              <a:cxnLst/>
              <a:rect l="l" t="t" r="r" b="b"/>
              <a:pathLst>
                <a:path w="6294193" h="2310196">
                  <a:moveTo>
                    <a:pt x="0" y="1155098"/>
                  </a:moveTo>
                  <a:cubicBezTo>
                    <a:pt x="0" y="517484"/>
                    <a:pt x="563960" y="0"/>
                    <a:pt x="1258839" y="0"/>
                  </a:cubicBezTo>
                  <a:lnTo>
                    <a:pt x="5035355" y="0"/>
                  </a:lnTo>
                  <a:cubicBezTo>
                    <a:pt x="5730234" y="0"/>
                    <a:pt x="6294193" y="517484"/>
                    <a:pt x="6294193" y="1155098"/>
                  </a:cubicBezTo>
                  <a:cubicBezTo>
                    <a:pt x="6294193" y="1792712"/>
                    <a:pt x="5730234" y="2310196"/>
                    <a:pt x="5035355" y="2310196"/>
                  </a:cubicBezTo>
                  <a:lnTo>
                    <a:pt x="1258839" y="2310196"/>
                  </a:lnTo>
                  <a:cubicBezTo>
                    <a:pt x="563960" y="2310196"/>
                    <a:pt x="0" y="1792712"/>
                    <a:pt x="0" y="1155098"/>
                  </a:cubicBezTo>
                  <a:close/>
                </a:path>
              </a:pathLst>
            </a:custGeom>
            <a:blipFill>
              <a:blip r:embed="rId3"/>
              <a:stretch>
                <a:fillRect t="-33949" b="-33949"/>
              </a:stretch>
            </a:blipFill>
          </p:spPr>
          <p:txBody>
            <a:bodyPr/>
            <a:lstStyle/>
            <a:p>
              <a:endParaRPr lang="vi-VN"/>
            </a:p>
          </p:txBody>
        </p:sp>
      </p:grpSp>
      <p:grpSp>
        <p:nvGrpSpPr>
          <p:cNvPr id="13" name="Group 13"/>
          <p:cNvGrpSpPr/>
          <p:nvPr/>
        </p:nvGrpSpPr>
        <p:grpSpPr>
          <a:xfrm>
            <a:off x="850849" y="6287650"/>
            <a:ext cx="6266937" cy="2578343"/>
            <a:chOff x="0" y="0"/>
            <a:chExt cx="4979931" cy="2048843"/>
          </a:xfrm>
        </p:grpSpPr>
        <p:sp>
          <p:nvSpPr>
            <p:cNvPr id="14" name="Freeform 14"/>
            <p:cNvSpPr/>
            <p:nvPr/>
          </p:nvSpPr>
          <p:spPr>
            <a:xfrm>
              <a:off x="0" y="0"/>
              <a:ext cx="4979931" cy="2048843"/>
            </a:xfrm>
            <a:custGeom>
              <a:avLst/>
              <a:gdLst/>
              <a:ahLst/>
              <a:cxnLst/>
              <a:rect l="l" t="t" r="r" b="b"/>
              <a:pathLst>
                <a:path w="4979931" h="2048843">
                  <a:moveTo>
                    <a:pt x="0" y="1024421"/>
                  </a:moveTo>
                  <a:cubicBezTo>
                    <a:pt x="0" y="458941"/>
                    <a:pt x="446202" y="0"/>
                    <a:pt x="995986" y="0"/>
                  </a:cubicBezTo>
                  <a:lnTo>
                    <a:pt x="3983944" y="0"/>
                  </a:lnTo>
                  <a:cubicBezTo>
                    <a:pt x="4533729" y="0"/>
                    <a:pt x="4979931" y="458941"/>
                    <a:pt x="4979931" y="1024421"/>
                  </a:cubicBezTo>
                  <a:cubicBezTo>
                    <a:pt x="4979931" y="1589902"/>
                    <a:pt x="4533729" y="2048843"/>
                    <a:pt x="3983944" y="2048843"/>
                  </a:cubicBezTo>
                  <a:lnTo>
                    <a:pt x="995986" y="2048843"/>
                  </a:lnTo>
                  <a:cubicBezTo>
                    <a:pt x="446202" y="2048843"/>
                    <a:pt x="0" y="1589902"/>
                    <a:pt x="0" y="1024421"/>
                  </a:cubicBezTo>
                  <a:close/>
                </a:path>
              </a:pathLst>
            </a:custGeom>
            <a:blipFill>
              <a:blip r:embed="rId3"/>
              <a:stretch>
                <a:fillRect t="-147482" r="-65224"/>
              </a:stretch>
            </a:blipFill>
          </p:spPr>
          <p:txBody>
            <a:bodyPr/>
            <a:lstStyle/>
            <a:p>
              <a:endParaRPr lang="vi-VN"/>
            </a:p>
          </p:txBody>
        </p:sp>
      </p:grpSp>
      <p:grpSp>
        <p:nvGrpSpPr>
          <p:cNvPr id="15" name="Group 15"/>
          <p:cNvGrpSpPr/>
          <p:nvPr/>
        </p:nvGrpSpPr>
        <p:grpSpPr>
          <a:xfrm>
            <a:off x="1691630" y="560622"/>
            <a:ext cx="15175192" cy="1568167"/>
            <a:chOff x="0" y="0"/>
            <a:chExt cx="4217349" cy="435810"/>
          </a:xfrm>
        </p:grpSpPr>
        <p:sp>
          <p:nvSpPr>
            <p:cNvPr id="16" name="Freeform 16"/>
            <p:cNvSpPr/>
            <p:nvPr/>
          </p:nvSpPr>
          <p:spPr>
            <a:xfrm>
              <a:off x="0" y="0"/>
              <a:ext cx="4217348" cy="435810"/>
            </a:xfrm>
            <a:custGeom>
              <a:avLst/>
              <a:gdLst/>
              <a:ahLst/>
              <a:cxnLst/>
              <a:rect l="l" t="t" r="r" b="b"/>
              <a:pathLst>
                <a:path w="4217348" h="435810">
                  <a:moveTo>
                    <a:pt x="0" y="0"/>
                  </a:moveTo>
                  <a:lnTo>
                    <a:pt x="4217348" y="0"/>
                  </a:lnTo>
                  <a:lnTo>
                    <a:pt x="4217348" y="435810"/>
                  </a:lnTo>
                  <a:lnTo>
                    <a:pt x="0" y="435810"/>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7" name="TextBox 17"/>
            <p:cNvSpPr txBox="1"/>
            <p:nvPr/>
          </p:nvSpPr>
          <p:spPr>
            <a:xfrm>
              <a:off x="0" y="-76200"/>
              <a:ext cx="4217349" cy="512010"/>
            </a:xfrm>
            <a:prstGeom prst="rect">
              <a:avLst/>
            </a:prstGeom>
          </p:spPr>
          <p:txBody>
            <a:bodyPr lIns="50800" tIns="50800" rIns="50800" bIns="50800" rtlCol="0" anchor="ctr"/>
            <a:lstStyle/>
            <a:p>
              <a:pPr algn="ctr">
                <a:lnSpc>
                  <a:spcPts val="5213"/>
                </a:lnSpc>
              </a:pPr>
              <a:r>
                <a:rPr lang="en-US" sz="3723">
                  <a:solidFill>
                    <a:srgbClr val="005364"/>
                  </a:solidFill>
                  <a:latin typeface="Tex Gyre Pagella Bold"/>
                  <a:ea typeface="Tex Gyre Pagella Bold"/>
                  <a:cs typeface="Tex Gyre Pagella Bold"/>
                  <a:sym typeface="Tex Gyre Pagella Bold"/>
                </a:rPr>
                <a:t>      Tiếng thu được sáng tác theo phong cách nào? Nêu một số biểu hiện của phong cách sáng tác được thể hiện qua văn bản?</a:t>
              </a:r>
            </a:p>
          </p:txBody>
        </p:sp>
      </p:grpSp>
      <p:grpSp>
        <p:nvGrpSpPr>
          <p:cNvPr id="18" name="Group 18"/>
          <p:cNvGrpSpPr/>
          <p:nvPr/>
        </p:nvGrpSpPr>
        <p:grpSpPr>
          <a:xfrm>
            <a:off x="645092" y="273926"/>
            <a:ext cx="2038317" cy="2044189"/>
            <a:chOff x="0" y="0"/>
            <a:chExt cx="2717756" cy="2725585"/>
          </a:xfrm>
        </p:grpSpPr>
        <p:sp>
          <p:nvSpPr>
            <p:cNvPr id="19" name="Freeform 19"/>
            <p:cNvSpPr/>
            <p:nvPr/>
          </p:nvSpPr>
          <p:spPr>
            <a:xfrm rot="-2614414">
              <a:off x="451920"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4">
                <a:alphaModFix amt="27000"/>
              </a:blip>
              <a:stretch>
                <a:fillRect l="-6129" r="-6129"/>
              </a:stretch>
            </a:blipFill>
          </p:spPr>
          <p:txBody>
            <a:bodyPr/>
            <a:lstStyle/>
            <a:p>
              <a:endParaRPr lang="vi-VN"/>
            </a:p>
          </p:txBody>
        </p:sp>
        <p:grpSp>
          <p:nvGrpSpPr>
            <p:cNvPr id="20" name="Group 20"/>
            <p:cNvGrpSpPr/>
            <p:nvPr/>
          </p:nvGrpSpPr>
          <p:grpSpPr>
            <a:xfrm rot="-2700000">
              <a:off x="585586" y="558060"/>
              <a:ext cx="1546584" cy="1546584"/>
              <a:chOff x="0" y="0"/>
              <a:chExt cx="812800" cy="812800"/>
            </a:xfrm>
          </p:grpSpPr>
          <p:sp>
            <p:nvSpPr>
              <p:cNvPr id="21" name="Freeform 21"/>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3" name="TextBox 23"/>
            <p:cNvSpPr txBox="1"/>
            <p:nvPr/>
          </p:nvSpPr>
          <p:spPr>
            <a:xfrm>
              <a:off x="891583"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4</a:t>
              </a:r>
            </a:p>
          </p:txBody>
        </p:sp>
      </p:grpSp>
      <p:sp>
        <p:nvSpPr>
          <p:cNvPr id="24" name="TextBox 24"/>
          <p:cNvSpPr txBox="1"/>
          <p:nvPr/>
        </p:nvSpPr>
        <p:spPr>
          <a:xfrm>
            <a:off x="8359504" y="8936563"/>
            <a:ext cx="7601275" cy="6699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Sử dụng hình ảnh tưởng tượng</a:t>
            </a:r>
          </a:p>
        </p:txBody>
      </p:sp>
      <p:sp>
        <p:nvSpPr>
          <p:cNvPr id="25" name="TextBox 25"/>
          <p:cNvSpPr txBox="1"/>
          <p:nvPr/>
        </p:nvSpPr>
        <p:spPr>
          <a:xfrm>
            <a:off x="8359504" y="6782950"/>
            <a:ext cx="8050870" cy="13747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Tình cảm sâu lắng được thể hiện trong bài</a:t>
            </a:r>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1152</Words>
  <Application>Microsoft Office PowerPoint</Application>
  <PresentationFormat>Custom</PresentationFormat>
  <Paragraphs>85</Paragraphs>
  <Slides>17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Intro Rust Base Shade</vt:lpstr>
      <vt:lpstr>#9Slide03 Impact</vt:lpstr>
      <vt:lpstr>UTM Aptima Bold</vt:lpstr>
      <vt:lpstr>Edo</vt:lpstr>
      <vt:lpstr>Saira Stencil One</vt:lpstr>
      <vt:lpstr>Arial</vt:lpstr>
      <vt:lpstr>Times New Roman</vt:lpstr>
      <vt:lpstr>DFVN New Eddy</vt:lpstr>
      <vt:lpstr>Tex Gyre Pagella</vt:lpstr>
      <vt:lpstr>Calibri</vt:lpstr>
      <vt:lpstr>Tex Gyre Pagella Bold</vt:lpstr>
      <vt:lpstr>#9Slide05 Aphrodite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NHÓM 1. BÀI 1. CTST 12. NHỮNG SẮC ĐIỆU THƠ CA</dc:title>
  <dc:creator>DELL</dc:creator>
  <cp:lastModifiedBy>Admin</cp:lastModifiedBy>
  <cp:revision>6</cp:revision>
  <dcterms:created xsi:type="dcterms:W3CDTF">2006-08-16T00:00:00Z</dcterms:created>
  <dcterms:modified xsi:type="dcterms:W3CDTF">2025-01-25T17:07:46Z</dcterms:modified>
  <dc:identifier>DAGISpgeFv0</dc:identifier>
</cp:coreProperties>
</file>