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78" r:id="rId2"/>
    <p:sldId id="379" r:id="rId3"/>
    <p:sldId id="380" r:id="rId4"/>
    <p:sldId id="381" r:id="rId5"/>
    <p:sldId id="382" r:id="rId6"/>
    <p:sldId id="383" r:id="rId7"/>
    <p:sldId id="384" r:id="rId8"/>
    <p:sldId id="385" r:id="rId9"/>
    <p:sldId id="386" r:id="rId10"/>
    <p:sldId id="387" r:id="rId11"/>
    <p:sldId id="388" r:id="rId12"/>
    <p:sldId id="389" r:id="rId13"/>
    <p:sldId id="390" r:id="rId14"/>
    <p:sldId id="391" r:id="rId15"/>
    <p:sldId id="392" r:id="rId16"/>
    <p:sldId id="393" r:id="rId17"/>
    <p:sldId id="394" r:id="rId18"/>
    <p:sldId id="395" r:id="rId19"/>
    <p:sldId id="396" r:id="rId20"/>
    <p:sldId id="397" r:id="rId21"/>
    <p:sldId id="398" r:id="rId22"/>
  </p:sldIdLst>
  <p:sldSz cx="18288000" cy="10287000"/>
  <p:notesSz cx="6858000" cy="9144000"/>
  <p:embeddedFontLst>
    <p:embeddedFont>
      <p:font typeface="#9Slide03 Impact" panose="020B0604020202020204" charset="0"/>
      <p:regular r:id="rId23"/>
    </p:embeddedFont>
    <p:embeddedFont>
      <p:font typeface="#9Slide05 Aphrodite Pro" panose="020B0604020202020204" charset="0"/>
      <p:regular r:id="rId24"/>
    </p:embeddedFont>
    <p:embeddedFont>
      <p:font typeface="#9Slide05 Cimochi" panose="020B0604020202020204" charset="-34"/>
      <p:regular r:id="rId25"/>
    </p:embeddedFont>
    <p:embeddedFont>
      <p:font typeface="#9Slide05 Dear Saturday" panose="020B0604020202020204" charset="0"/>
      <p:regular r:id="rId26"/>
    </p:embeddedFont>
    <p:embeddedFont>
      <p:font typeface="Arimo" panose="020B0604020202020204" charset="0"/>
      <p:regular r:id="rId27"/>
    </p:embeddedFont>
    <p:embeddedFont>
      <p:font typeface="Arimo Bold" panose="020B0604020202020204" charset="0"/>
      <p:regular r:id="rId28"/>
    </p:embeddedFont>
    <p:embeddedFont>
      <p:font typeface="Calibri" panose="020F0502020204030204" pitchFamily="34" charset="0"/>
      <p:regular r:id="rId29"/>
      <p:bold r:id="rId30"/>
      <p:italic r:id="rId31"/>
      <p:boldItalic r:id="rId32"/>
    </p:embeddedFont>
    <p:embeddedFont>
      <p:font typeface="Roboto Condensed Italics" panose="020B0604020202020204" charset="0"/>
      <p:regular r:id="rId33"/>
    </p:embeddedFont>
    <p:embeddedFont>
      <p:font typeface="Saira Stencil One" panose="020B0604020202020204" charset="0"/>
      <p:regular r:id="rId34"/>
    </p:embeddedFont>
    <p:embeddedFont>
      <p:font typeface="UTM Aptima" panose="020B0604020202020204"/>
      <p:regular r:id="rId35"/>
    </p:embeddedFont>
    <p:embeddedFont>
      <p:font typeface="UTM Aptima Bold" panose="020B0604020202020204"/>
      <p:regular r:id="rId36"/>
    </p:embeddedFont>
    <p:embeddedFont>
      <p:font typeface="UTM Aptima Italics" panose="020B0604020202020204"/>
      <p:regular r:id="rId37"/>
    </p:embeddedFont>
    <p:embeddedFont>
      <p:font typeface="UTM Futura Extra Ultra-Bold" panose="020B0604020202020204"/>
      <p:regular r:id="rId38"/>
    </p:embeddedFont>
    <p:embeddedFont>
      <p:font typeface="UTM Iron Gothic" panose="020B0604020202020204"/>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2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jpeg"/><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png"/><Relationship Id="rId2" Type="http://schemas.openxmlformats.org/officeDocument/2006/relationships/image" Target="../media/image41.png"/><Relationship Id="rId16" Type="http://schemas.openxmlformats.org/officeDocument/2006/relationships/image" Target="../media/image55.svg"/><Relationship Id="rId20" Type="http://schemas.openxmlformats.org/officeDocument/2006/relationships/image" Target="../media/image59.svg"/><Relationship Id="rId29"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sv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sv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svg"/><Relationship Id="rId35" Type="http://schemas.openxmlformats.org/officeDocument/2006/relationships/image" Target="../media/image7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26" Type="http://schemas.openxmlformats.org/officeDocument/2006/relationships/image" Target="../media/image65.png"/><Relationship Id="rId39" Type="http://schemas.openxmlformats.org/officeDocument/2006/relationships/image" Target="../media/image78.png"/><Relationship Id="rId3" Type="http://schemas.openxmlformats.org/officeDocument/2006/relationships/image" Target="../media/image42.jpeg"/><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5" Type="http://schemas.openxmlformats.org/officeDocument/2006/relationships/image" Target="../media/image64.svg"/><Relationship Id="rId33" Type="http://schemas.openxmlformats.org/officeDocument/2006/relationships/image" Target="../media/image72.svg"/><Relationship Id="rId38" Type="http://schemas.openxmlformats.org/officeDocument/2006/relationships/image" Target="../media/image77.png"/><Relationship Id="rId2" Type="http://schemas.openxmlformats.org/officeDocument/2006/relationships/image" Target="../media/image41.png"/><Relationship Id="rId16" Type="http://schemas.openxmlformats.org/officeDocument/2006/relationships/image" Target="../media/image55.svg"/><Relationship Id="rId20" Type="http://schemas.openxmlformats.org/officeDocument/2006/relationships/image" Target="../media/image59.svg"/><Relationship Id="rId29"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sv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sv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49.svg"/><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 Id="rId22" Type="http://schemas.openxmlformats.org/officeDocument/2006/relationships/image" Target="../media/image61.png"/><Relationship Id="rId27" Type="http://schemas.openxmlformats.org/officeDocument/2006/relationships/image" Target="../media/image66.svg"/><Relationship Id="rId30" Type="http://schemas.openxmlformats.org/officeDocument/2006/relationships/image" Target="../media/image69.svg"/><Relationship Id="rId35"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gif"/><Relationship Id="rId4" Type="http://schemas.openxmlformats.org/officeDocument/2006/relationships/image" Target="../media/image12.svg"/><Relationship Id="rId9" Type="http://schemas.openxmlformats.org/officeDocument/2006/relationships/image" Target="../media/image17.gif"/><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a:off x="-63250" y="8050405"/>
            <a:ext cx="18414501" cy="4473189"/>
          </a:xfrm>
          <a:custGeom>
            <a:avLst/>
            <a:gdLst/>
            <a:ahLst/>
            <a:cxnLst/>
            <a:rect l="l" t="t" r="r" b="b"/>
            <a:pathLst>
              <a:path w="18414501" h="4473189">
                <a:moveTo>
                  <a:pt x="0" y="0"/>
                </a:moveTo>
                <a:lnTo>
                  <a:pt x="18414500" y="0"/>
                </a:lnTo>
                <a:lnTo>
                  <a:pt x="18414500" y="4473190"/>
                </a:lnTo>
                <a:lnTo>
                  <a:pt x="0" y="4473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3" name="TextBox 3"/>
          <p:cNvSpPr txBox="1"/>
          <p:nvPr/>
        </p:nvSpPr>
        <p:spPr>
          <a:xfrm>
            <a:off x="881761" y="2041410"/>
            <a:ext cx="9089563" cy="1663373"/>
          </a:xfrm>
          <a:prstGeom prst="rect">
            <a:avLst/>
          </a:prstGeom>
        </p:spPr>
        <p:txBody>
          <a:bodyPr lIns="0" tIns="0" rIns="0" bIns="0" rtlCol="0" anchor="t">
            <a:spAutoFit/>
          </a:bodyPr>
          <a:lstStyle/>
          <a:p>
            <a:pPr algn="ctr">
              <a:lnSpc>
                <a:spcPts val="13182"/>
              </a:lnSpc>
              <a:spcBef>
                <a:spcPct val="0"/>
              </a:spcBef>
            </a:pPr>
            <a:r>
              <a:rPr lang="en-US" sz="9415" dirty="0" err="1">
                <a:solidFill>
                  <a:srgbClr val="105D22"/>
                </a:solidFill>
                <a:latin typeface="#9Slide05 Aphrodite Pro"/>
                <a:ea typeface="#9Slide05 Aphrodite Pro"/>
                <a:cs typeface="#9Slide05 Aphrodite Pro"/>
                <a:sym typeface="#9Slide05 Aphrodite Pro"/>
              </a:rPr>
              <a:t>Những</a:t>
            </a:r>
            <a:r>
              <a:rPr lang="en-US" sz="9415" dirty="0">
                <a:solidFill>
                  <a:srgbClr val="105D22"/>
                </a:solidFill>
                <a:latin typeface="#9Slide05 Aphrodite Pro"/>
                <a:ea typeface="#9Slide05 Aphrodite Pro"/>
                <a:cs typeface="#9Slide05 Aphrodite Pro"/>
                <a:sym typeface="#9Slide05 Aphrodite Pro"/>
              </a:rPr>
              <a:t> </a:t>
            </a:r>
            <a:r>
              <a:rPr lang="en-US" sz="9415" dirty="0" err="1">
                <a:solidFill>
                  <a:srgbClr val="105D22"/>
                </a:solidFill>
                <a:latin typeface="#9Slide05 Aphrodite Pro"/>
                <a:ea typeface="#9Slide05 Aphrodite Pro"/>
                <a:cs typeface="#9Slide05 Aphrodite Pro"/>
                <a:sym typeface="#9Slide05 Aphrodite Pro"/>
              </a:rPr>
              <a:t>sắc</a:t>
            </a:r>
            <a:r>
              <a:rPr lang="en-US" sz="9415" dirty="0">
                <a:solidFill>
                  <a:srgbClr val="105D22"/>
                </a:solidFill>
                <a:latin typeface="#9Slide05 Aphrodite Pro"/>
                <a:ea typeface="#9Slide05 Aphrodite Pro"/>
                <a:cs typeface="#9Slide05 Aphrodite Pro"/>
                <a:sym typeface="#9Slide05 Aphrodite Pro"/>
              </a:rPr>
              <a:t> </a:t>
            </a:r>
            <a:r>
              <a:rPr lang="en-US" sz="9415" dirty="0" err="1">
                <a:solidFill>
                  <a:srgbClr val="105D22"/>
                </a:solidFill>
                <a:latin typeface="#9Slide05 Aphrodite Pro"/>
                <a:ea typeface="#9Slide05 Aphrodite Pro"/>
                <a:cs typeface="#9Slide05 Aphrodite Pro"/>
                <a:sym typeface="#9Slide05 Aphrodite Pro"/>
              </a:rPr>
              <a:t>điệu</a:t>
            </a:r>
            <a:endParaRPr lang="en-US" sz="9415" dirty="0">
              <a:solidFill>
                <a:srgbClr val="105D22"/>
              </a:solidFill>
              <a:latin typeface="#9Slide05 Aphrodite Pro"/>
              <a:ea typeface="#9Slide05 Aphrodite Pro"/>
              <a:cs typeface="#9Slide05 Aphrodite Pro"/>
              <a:sym typeface="#9Slide05 Aphrodite Pro"/>
            </a:endParaRPr>
          </a:p>
        </p:txBody>
      </p:sp>
      <p:grpSp>
        <p:nvGrpSpPr>
          <p:cNvPr id="4" name="Group 4"/>
          <p:cNvGrpSpPr/>
          <p:nvPr/>
        </p:nvGrpSpPr>
        <p:grpSpPr>
          <a:xfrm>
            <a:off x="9661759" y="1719940"/>
            <a:ext cx="6570347" cy="2552870"/>
            <a:chOff x="0" y="-542925"/>
            <a:chExt cx="8760463" cy="3403827"/>
          </a:xfrm>
        </p:grpSpPr>
        <p:sp>
          <p:nvSpPr>
            <p:cNvPr id="5" name="TextBox 5"/>
            <p:cNvSpPr txBox="1"/>
            <p:nvPr/>
          </p:nvSpPr>
          <p:spPr>
            <a:xfrm>
              <a:off x="0" y="-542925"/>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6" name="TextBox 6"/>
            <p:cNvSpPr txBox="1"/>
            <p:nvPr/>
          </p:nvSpPr>
          <p:spPr>
            <a:xfrm>
              <a:off x="0" y="-523467"/>
              <a:ext cx="8360117" cy="3384369"/>
            </a:xfrm>
            <a:prstGeom prst="rect">
              <a:avLst/>
            </a:prstGeom>
          </p:spPr>
          <p:txBody>
            <a:bodyPr lIns="0" tIns="0" rIns="0" bIns="0" rtlCol="0" anchor="t">
              <a:spAutoFit/>
            </a:bodyPr>
            <a:lstStyle/>
            <a:p>
              <a:pPr algn="ctr">
                <a:lnSpc>
                  <a:spcPts val="19590"/>
                </a:lnSpc>
                <a:spcBef>
                  <a:spcPct val="0"/>
                </a:spcBef>
              </a:pPr>
              <a:r>
                <a:rPr lang="en-US" sz="13993">
                  <a:solidFill>
                    <a:srgbClr val="FFFFFF"/>
                  </a:solidFill>
                  <a:latin typeface="DFVN New Eddy"/>
                  <a:ea typeface="DFVN New Eddy"/>
                  <a:cs typeface="DFVN New Eddy"/>
                  <a:sym typeface="DFVN New Eddy"/>
                </a:rPr>
                <a:t>THƠ CA</a:t>
              </a:r>
            </a:p>
          </p:txBody>
        </p:sp>
        <p:sp>
          <p:nvSpPr>
            <p:cNvPr id="7" name="TextBox 7"/>
            <p:cNvSpPr txBox="1"/>
            <p:nvPr/>
          </p:nvSpPr>
          <p:spPr>
            <a:xfrm>
              <a:off x="34977" y="-523467"/>
              <a:ext cx="8360118" cy="3145135"/>
            </a:xfrm>
            <a:prstGeom prst="rect">
              <a:avLst/>
            </a:prstGeom>
          </p:spPr>
          <p:txBody>
            <a:bodyPr lIns="0" tIns="0" rIns="0" bIns="0" rtlCol="0" anchor="t">
              <a:spAutoFit/>
            </a:bodyPr>
            <a:lstStyle/>
            <a:p>
              <a:pPr algn="ctr">
                <a:lnSpc>
                  <a:spcPts val="19590"/>
                </a:lnSpc>
                <a:spcBef>
                  <a:spcPct val="0"/>
                </a:spcBef>
              </a:pPr>
              <a:r>
                <a:rPr lang="en-US" sz="13993" dirty="0">
                  <a:solidFill>
                    <a:srgbClr val="CF0E0E"/>
                  </a:solidFill>
                  <a:latin typeface="DFVN New Eddy"/>
                  <a:ea typeface="DFVN New Eddy"/>
                  <a:cs typeface="DFVN New Eddy"/>
                  <a:sym typeface="DFVN New Eddy"/>
                </a:rPr>
                <a:t>THI CA</a:t>
              </a:r>
            </a:p>
          </p:txBody>
        </p:sp>
        <p:sp>
          <p:nvSpPr>
            <p:cNvPr id="8" name="Freeform 8"/>
            <p:cNvSpPr/>
            <p:nvPr/>
          </p:nvSpPr>
          <p:spPr>
            <a:xfrm>
              <a:off x="7352653" y="52103"/>
              <a:ext cx="1407810" cy="1666047"/>
            </a:xfrm>
            <a:custGeom>
              <a:avLst/>
              <a:gdLst/>
              <a:ahLst/>
              <a:cxnLst/>
              <a:rect l="l" t="t" r="r" b="b"/>
              <a:pathLst>
                <a:path w="1407810" h="1666047">
                  <a:moveTo>
                    <a:pt x="0" y="0"/>
                  </a:moveTo>
                  <a:lnTo>
                    <a:pt x="1407810" y="0"/>
                  </a:lnTo>
                  <a:lnTo>
                    <a:pt x="1407810" y="1666048"/>
                  </a:lnTo>
                  <a:lnTo>
                    <a:pt x="0" y="1666048"/>
                  </a:lnTo>
                  <a:lnTo>
                    <a:pt x="0" y="0"/>
                  </a:lnTo>
                  <a:close/>
                </a:path>
              </a:pathLst>
            </a:custGeom>
            <a:blipFill>
              <a:blip r:embed="rId4"/>
              <a:stretch>
                <a:fillRect/>
              </a:stretch>
            </a:blipFill>
          </p:spPr>
          <p:txBody>
            <a:bodyPr/>
            <a:lstStyle/>
            <a:p>
              <a:endParaRPr lang="vi-VN"/>
            </a:p>
          </p:txBody>
        </p:sp>
      </p:grpSp>
      <p:sp>
        <p:nvSpPr>
          <p:cNvPr id="12" name="TextBox 12"/>
          <p:cNvSpPr txBox="1"/>
          <p:nvPr/>
        </p:nvSpPr>
        <p:spPr>
          <a:xfrm>
            <a:off x="0" y="714649"/>
            <a:ext cx="2468820" cy="943412"/>
          </a:xfrm>
          <a:prstGeom prst="rect">
            <a:avLst/>
          </a:prstGeom>
        </p:spPr>
        <p:txBody>
          <a:bodyPr lIns="0" tIns="0" rIns="0" bIns="0" rtlCol="0" anchor="t">
            <a:spAutoFit/>
          </a:bodyPr>
          <a:lstStyle/>
          <a:p>
            <a:pPr algn="ctr">
              <a:lnSpc>
                <a:spcPts val="7713"/>
              </a:lnSpc>
              <a:spcBef>
                <a:spcPct val="0"/>
              </a:spcBef>
            </a:pPr>
            <a:r>
              <a:rPr lang="en-US" sz="5509">
                <a:solidFill>
                  <a:srgbClr val="CF0E0E"/>
                </a:solidFill>
                <a:latin typeface="Tex Gyre Pagella Bold"/>
                <a:ea typeface="Tex Gyre Pagella Bold"/>
                <a:cs typeface="Tex Gyre Pagella Bold"/>
                <a:sym typeface="Tex Gyre Pagella Bold"/>
              </a:rPr>
              <a:t>BÀI 1</a:t>
            </a:r>
          </a:p>
        </p:txBody>
      </p:sp>
      <p:sp>
        <p:nvSpPr>
          <p:cNvPr id="16" name="TextBox 16"/>
          <p:cNvSpPr txBox="1"/>
          <p:nvPr/>
        </p:nvSpPr>
        <p:spPr>
          <a:xfrm>
            <a:off x="3385352" y="6175492"/>
            <a:ext cx="12605280" cy="1590179"/>
          </a:xfrm>
          <a:prstGeom prst="rect">
            <a:avLst/>
          </a:prstGeom>
        </p:spPr>
        <p:txBody>
          <a:bodyPr wrap="square" lIns="0" tIns="0" rIns="0" bIns="0" rtlCol="0" anchor="t">
            <a:spAutoFit/>
          </a:bodyPr>
          <a:lstStyle/>
          <a:p>
            <a:pPr lvl="0">
              <a:lnSpc>
                <a:spcPts val="6231"/>
              </a:lnSpc>
            </a:pPr>
            <a:r>
              <a:rPr lang="en-US" sz="6231" b="1" dirty="0">
                <a:solidFill>
                  <a:srgbClr val="FF0000"/>
                </a:solidFill>
                <a:effectLst>
                  <a:outerShdw blurRad="38100" dist="38100" dir="2700000" algn="tl">
                    <a:srgbClr val="000000">
                      <a:alpha val="43137"/>
                    </a:srgbClr>
                  </a:outerShdw>
                </a:effectLst>
                <a:latin typeface="Times New Roman" panose="02020603050405020304" pitchFamily="18" charset="0"/>
                <a:ea typeface="SVN-Aguda Bold"/>
                <a:cs typeface="Times New Roman" panose="02020603050405020304" pitchFamily="18" charset="0"/>
                <a:sym typeface="SVN-Aguda Bold"/>
              </a:rPr>
              <a:t>ĐẶC ĐIỂM CƠ BẢN CỦA </a:t>
            </a:r>
          </a:p>
          <a:p>
            <a:pPr lvl="0" algn="ctr">
              <a:lnSpc>
                <a:spcPts val="6231"/>
              </a:lnSpc>
            </a:pP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ea typeface="UTM Iron Gothic"/>
                <a:cs typeface="Times New Roman" panose="02020603050405020304" pitchFamily="18" charset="0"/>
                <a:sym typeface="UTM Iron Gothic"/>
              </a:rPr>
              <a:t>                   NGÔN NGỮ TRANG TRỌNG</a:t>
            </a:r>
          </a:p>
        </p:txBody>
      </p:sp>
      <p:sp>
        <p:nvSpPr>
          <p:cNvPr id="17" name="TextBox 17"/>
          <p:cNvSpPr txBox="1"/>
          <p:nvPr/>
        </p:nvSpPr>
        <p:spPr>
          <a:xfrm>
            <a:off x="3385352" y="4745955"/>
            <a:ext cx="12115800" cy="795089"/>
          </a:xfrm>
          <a:prstGeom prst="rect">
            <a:avLst/>
          </a:prstGeom>
        </p:spPr>
        <p:txBody>
          <a:bodyPr wrap="square" lIns="0" tIns="0" rIns="0" bIns="0" rtlCol="0" anchor="t">
            <a:spAutoFit/>
          </a:bodyPr>
          <a:lstStyle/>
          <a:p>
            <a:pPr algn="l">
              <a:lnSpc>
                <a:spcPts val="6231"/>
              </a:lnSpc>
            </a:pPr>
            <a:r>
              <a:rPr lang="en-US" sz="6231" dirty="0">
                <a:solidFill>
                  <a:srgbClr val="1F5014"/>
                </a:solidFill>
                <a:latin typeface="Times New Roman" panose="02020603050405020304" pitchFamily="18" charset="0"/>
                <a:ea typeface="SVN-Aguda Bold"/>
                <a:cs typeface="Times New Roman" panose="02020603050405020304" pitchFamily="18" charset="0"/>
                <a:sym typeface="SVN-Aguda Bold"/>
              </a:rPr>
              <a:t>TIẾT 5_THỰC HÀNH TIẾNG VIỆT</a:t>
            </a:r>
          </a:p>
        </p:txBody>
      </p:sp>
      <p:sp>
        <p:nvSpPr>
          <p:cNvPr id="13" name="Title 4">
            <a:extLst>
              <a:ext uri="{FF2B5EF4-FFF2-40B4-BE49-F238E27FC236}">
                <a16:creationId xmlns:a16="http://schemas.microsoft.com/office/drawing/2014/main" id="{27E48144-35D9-4591-ADAE-DF72D7107410}"/>
              </a:ext>
            </a:extLst>
          </p:cNvPr>
          <p:cNvSpPr txBox="1">
            <a:spLocks/>
          </p:cNvSpPr>
          <p:nvPr/>
        </p:nvSpPr>
        <p:spPr>
          <a:xfrm>
            <a:off x="2719449" y="8648700"/>
            <a:ext cx="3833751" cy="8869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b="1" dirty="0">
                <a:solidFill>
                  <a:srgbClr val="E7E6E6">
                    <a:lumMod val="25000"/>
                  </a:srgbClr>
                </a:solidFill>
                <a:latin typeface="Times New Roman" panose="02020603050405020304" pitchFamily="18" charset="0"/>
                <a:cs typeface="Times New Roman" panose="02020603050405020304" pitchFamily="18" charset="0"/>
              </a:rPr>
              <a:t>TR</a:t>
            </a:r>
            <a:r>
              <a:rPr lang="vi-VN" sz="1800" b="1" dirty="0">
                <a:solidFill>
                  <a:srgbClr val="E7E6E6">
                    <a:lumMod val="25000"/>
                  </a:srgbClr>
                </a:solidFill>
                <a:latin typeface="Times New Roman" panose="02020603050405020304" pitchFamily="18" charset="0"/>
                <a:cs typeface="Times New Roman" panose="02020603050405020304" pitchFamily="18" charset="0"/>
              </a:rPr>
              <a:t>Ư</a:t>
            </a:r>
            <a:r>
              <a:rPr lang="en-US" sz="1800" b="1" dirty="0">
                <a:solidFill>
                  <a:srgbClr val="E7E6E6">
                    <a:lumMod val="25000"/>
                  </a:srgbClr>
                </a:solidFill>
                <a:latin typeface="Times New Roman" panose="02020603050405020304" pitchFamily="18" charset="0"/>
                <a:cs typeface="Times New Roman" panose="02020603050405020304" pitchFamily="18" charset="0"/>
              </a:rPr>
              <a:t>ỜNG THPT NGÔ LÊ TÂN</a:t>
            </a:r>
            <a:br>
              <a:rPr lang="en-US" sz="1800" b="1" dirty="0">
                <a:solidFill>
                  <a:srgbClr val="E7E6E6">
                    <a:lumMod val="25000"/>
                  </a:srgbClr>
                </a:solidFill>
                <a:latin typeface="Times New Roman" panose="02020603050405020304" pitchFamily="18" charset="0"/>
                <a:cs typeface="Times New Roman" panose="02020603050405020304" pitchFamily="18" charset="0"/>
              </a:rPr>
            </a:br>
            <a:r>
              <a:rPr lang="en-US" sz="1800" b="1" dirty="0">
                <a:solidFill>
                  <a:srgbClr val="E7E6E6">
                    <a:lumMod val="25000"/>
                  </a:srgbClr>
                </a:solidFill>
                <a:latin typeface="Times New Roman" panose="02020603050405020304" pitchFamily="18" charset="0"/>
                <a:cs typeface="Times New Roman" panose="02020603050405020304" pitchFamily="18" charset="0"/>
              </a:rPr>
              <a:t>GV: NGUYỄN THỊ SÁNG</a:t>
            </a:r>
            <a:br>
              <a:rPr lang="en-US" sz="1800" b="1" dirty="0">
                <a:solidFill>
                  <a:srgbClr val="E7E6E6">
                    <a:lumMod val="25000"/>
                  </a:srgbClr>
                </a:solidFill>
                <a:latin typeface="Times New Roman" panose="02020603050405020304" pitchFamily="18" charset="0"/>
                <a:cs typeface="Times New Roman" panose="02020603050405020304" pitchFamily="18" charset="0"/>
              </a:rPr>
            </a:br>
            <a:r>
              <a:rPr lang="en-US" sz="1800" b="1" dirty="0">
                <a:solidFill>
                  <a:srgbClr val="E7E6E6">
                    <a:lumMod val="25000"/>
                  </a:srgbClr>
                </a:solidFill>
                <a:latin typeface="Times New Roman" panose="02020603050405020304" pitchFamily="18" charset="0"/>
                <a:cs typeface="Times New Roman" panose="02020603050405020304" pitchFamily="18" charset="0"/>
              </a:rPr>
              <a:t>LỚP: 12A5</a:t>
            </a:r>
            <a:endParaRPr lang="en-US" sz="1800"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48144" y="-1126026"/>
            <a:ext cx="3852260" cy="3852260"/>
            <a:chOff x="0" y="0"/>
            <a:chExt cx="5136347" cy="5136347"/>
          </a:xfrm>
        </p:grpSpPr>
        <p:grpSp>
          <p:nvGrpSpPr>
            <p:cNvPr id="3" name="Group 3"/>
            <p:cNvGrpSpPr/>
            <p:nvPr/>
          </p:nvGrpSpPr>
          <p:grpSpPr>
            <a:xfrm>
              <a:off x="0" y="0"/>
              <a:ext cx="5136347" cy="513634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98667" y="0"/>
              <a:ext cx="4937679" cy="4937660"/>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grpSp>
        <p:nvGrpSpPr>
          <p:cNvPr id="8" name="Group 8"/>
          <p:cNvGrpSpPr/>
          <p:nvPr/>
        </p:nvGrpSpPr>
        <p:grpSpPr>
          <a:xfrm>
            <a:off x="514992" y="514992"/>
            <a:ext cx="8908087" cy="1027416"/>
            <a:chOff x="0" y="0"/>
            <a:chExt cx="11877449" cy="1369888"/>
          </a:xfrm>
        </p:grpSpPr>
        <p:sp>
          <p:nvSpPr>
            <p:cNvPr id="9" name="AutoShape 9"/>
            <p:cNvSpPr/>
            <p:nvPr/>
          </p:nvSpPr>
          <p:spPr>
            <a:xfrm flipV="1">
              <a:off x="5921093" y="624293"/>
              <a:ext cx="595635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2275603" y="-2275603"/>
              <a:ext cx="1369888" cy="5921093"/>
              <a:chOff x="0" y="0"/>
              <a:chExt cx="359405" cy="1553464"/>
            </a:xfrm>
          </p:grpSpPr>
          <p:sp>
            <p:nvSpPr>
              <p:cNvPr id="11" name="Freeform 11"/>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2" name="TextBox 12"/>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06320" y="-33719"/>
              <a:ext cx="5714773" cy="1182673"/>
            </a:xfrm>
            <a:prstGeom prst="rect">
              <a:avLst/>
            </a:prstGeom>
          </p:spPr>
          <p:txBody>
            <a:bodyPr lIns="0" tIns="0" rIns="0" bIns="0" rtlCol="0" anchor="t">
              <a:spAutoFit/>
            </a:bodyPr>
            <a:lstStyle/>
            <a:p>
              <a:pPr algn="l">
                <a:lnSpc>
                  <a:spcPts val="7238"/>
                </a:lnSpc>
              </a:pPr>
              <a:r>
                <a:rPr lang="en-US" sz="5170">
                  <a:solidFill>
                    <a:srgbClr val="E6E6E6"/>
                  </a:solidFill>
                  <a:latin typeface="Arimo Bold"/>
                  <a:ea typeface="Arimo Bold"/>
                  <a:cs typeface="Arimo Bold"/>
                  <a:sym typeface="Arimo Bold"/>
                </a:rPr>
                <a:t>I. LÝ THUYẾT</a:t>
              </a:r>
            </a:p>
          </p:txBody>
        </p:sp>
      </p:grpSp>
      <p:grpSp>
        <p:nvGrpSpPr>
          <p:cNvPr id="14" name="Group 14"/>
          <p:cNvGrpSpPr/>
          <p:nvPr/>
        </p:nvGrpSpPr>
        <p:grpSpPr>
          <a:xfrm>
            <a:off x="-58806" y="9736787"/>
            <a:ext cx="18346806" cy="550138"/>
            <a:chOff x="0" y="0"/>
            <a:chExt cx="4832080" cy="144892"/>
          </a:xfrm>
        </p:grpSpPr>
        <p:sp>
          <p:nvSpPr>
            <p:cNvPr id="15" name="Freeform 1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6" name="TextBox 1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7" name="Group 17"/>
          <p:cNvGrpSpPr/>
          <p:nvPr/>
        </p:nvGrpSpPr>
        <p:grpSpPr>
          <a:xfrm>
            <a:off x="754722" y="1999736"/>
            <a:ext cx="1544976" cy="3143764"/>
            <a:chOff x="0" y="0"/>
            <a:chExt cx="988008" cy="2010428"/>
          </a:xfrm>
        </p:grpSpPr>
        <p:sp>
          <p:nvSpPr>
            <p:cNvPr id="18" name="Freeform 18"/>
            <p:cNvSpPr/>
            <p:nvPr/>
          </p:nvSpPr>
          <p:spPr>
            <a:xfrm>
              <a:off x="0" y="0"/>
              <a:ext cx="988008" cy="2010428"/>
            </a:xfrm>
            <a:custGeom>
              <a:avLst/>
              <a:gdLst/>
              <a:ahLst/>
              <a:cxnLst/>
              <a:rect l="l" t="t" r="r" b="b"/>
              <a:pathLst>
                <a:path w="988008" h="2010428">
                  <a:moveTo>
                    <a:pt x="203200" y="0"/>
                  </a:moveTo>
                  <a:lnTo>
                    <a:pt x="988008" y="0"/>
                  </a:lnTo>
                  <a:lnTo>
                    <a:pt x="784808" y="2010428"/>
                  </a:lnTo>
                  <a:lnTo>
                    <a:pt x="0" y="2010428"/>
                  </a:lnTo>
                  <a:lnTo>
                    <a:pt x="203200" y="0"/>
                  </a:lnTo>
                  <a:close/>
                </a:path>
              </a:pathLst>
            </a:custGeom>
            <a:solidFill>
              <a:srgbClr val="0F5426"/>
            </a:solidFill>
          </p:spPr>
          <p:txBody>
            <a:bodyPr/>
            <a:lstStyle/>
            <a:p>
              <a:endParaRPr lang="vi-VN"/>
            </a:p>
          </p:txBody>
        </p:sp>
        <p:sp>
          <p:nvSpPr>
            <p:cNvPr id="19" name="TextBox 19"/>
            <p:cNvSpPr txBox="1"/>
            <p:nvPr/>
          </p:nvSpPr>
          <p:spPr>
            <a:xfrm>
              <a:off x="101600" y="-76200"/>
              <a:ext cx="784808" cy="2086628"/>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1.</a:t>
              </a:r>
            </a:p>
            <a:p>
              <a:pPr algn="ctr">
                <a:lnSpc>
                  <a:spcPts val="4619"/>
                </a:lnSpc>
              </a:pPr>
              <a:r>
                <a:rPr lang="en-US" sz="3299">
                  <a:solidFill>
                    <a:srgbClr val="FFFFFF"/>
                  </a:solidFill>
                  <a:latin typeface="UTM Aptima Bold"/>
                  <a:ea typeface="UTM Aptima Bold"/>
                  <a:cs typeface="UTM Aptima Bold"/>
                  <a:sym typeface="UTM Aptima Bold"/>
                </a:rPr>
                <a:t>KHÁI NIỆM</a:t>
              </a:r>
            </a:p>
          </p:txBody>
        </p:sp>
      </p:grpSp>
      <p:grpSp>
        <p:nvGrpSpPr>
          <p:cNvPr id="20" name="Group 20"/>
          <p:cNvGrpSpPr/>
          <p:nvPr/>
        </p:nvGrpSpPr>
        <p:grpSpPr>
          <a:xfrm>
            <a:off x="2299699" y="1999736"/>
            <a:ext cx="14959601" cy="3234917"/>
            <a:chOff x="0" y="0"/>
            <a:chExt cx="3939977" cy="851995"/>
          </a:xfrm>
        </p:grpSpPr>
        <p:sp>
          <p:nvSpPr>
            <p:cNvPr id="21" name="Freeform 21"/>
            <p:cNvSpPr/>
            <p:nvPr/>
          </p:nvSpPr>
          <p:spPr>
            <a:xfrm>
              <a:off x="0" y="0"/>
              <a:ext cx="3939977" cy="851995"/>
            </a:xfrm>
            <a:custGeom>
              <a:avLst/>
              <a:gdLst/>
              <a:ahLst/>
              <a:cxnLst/>
              <a:rect l="l" t="t" r="r" b="b"/>
              <a:pathLst>
                <a:path w="3939977" h="851995">
                  <a:moveTo>
                    <a:pt x="0" y="0"/>
                  </a:moveTo>
                  <a:lnTo>
                    <a:pt x="3939977" y="0"/>
                  </a:lnTo>
                  <a:lnTo>
                    <a:pt x="3939977" y="851995"/>
                  </a:lnTo>
                  <a:lnTo>
                    <a:pt x="0" y="851995"/>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2" name="TextBox 22"/>
            <p:cNvSpPr txBox="1"/>
            <p:nvPr/>
          </p:nvSpPr>
          <p:spPr>
            <a:xfrm>
              <a:off x="0" y="-76200"/>
              <a:ext cx="3939977" cy="928195"/>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Ngôn ngữ trang trọng là loại ngôn ngữ </a:t>
              </a:r>
              <a:r>
                <a:rPr lang="en-US" sz="4199">
                  <a:solidFill>
                    <a:srgbClr val="CF0E0E"/>
                  </a:solidFill>
                  <a:latin typeface="UTM Aptima Bold"/>
                  <a:ea typeface="UTM Aptima Bold"/>
                  <a:cs typeface="UTM Aptima Bold"/>
                  <a:sym typeface="UTM Aptima Bold"/>
                </a:rPr>
                <a:t>thể hiện thái độ nghiêm túc</a:t>
              </a:r>
              <a:r>
                <a:rPr lang="en-US" sz="4199">
                  <a:solidFill>
                    <a:srgbClr val="000000"/>
                  </a:solidFill>
                  <a:latin typeface="UTM Aptima"/>
                  <a:ea typeface="UTM Aptima"/>
                  <a:cs typeface="UTM Aptima"/>
                  <a:sym typeface="UTM Aptima"/>
                </a:rPr>
                <a:t>, mang tính chất </a:t>
              </a:r>
              <a:r>
                <a:rPr lang="en-US" sz="4199">
                  <a:solidFill>
                    <a:srgbClr val="CF0E0E"/>
                  </a:solidFill>
                  <a:latin typeface="UTM Aptima Bold"/>
                  <a:ea typeface="UTM Aptima Bold"/>
                  <a:cs typeface="UTM Aptima Bold"/>
                  <a:sym typeface="UTM Aptima Bold"/>
                </a:rPr>
                <a:t>lễ nghi</a:t>
              </a:r>
              <a:r>
                <a:rPr lang="en-US" sz="4199">
                  <a:solidFill>
                    <a:srgbClr val="000000"/>
                  </a:solidFill>
                  <a:latin typeface="UTM Aptima"/>
                  <a:ea typeface="UTM Aptima"/>
                  <a:cs typeface="UTM Aptima"/>
                  <a:sym typeface="UTM Aptima"/>
                </a:rPr>
                <a:t>, chủ yếu được dùng trong hoàn cảnh giao tiếp </a:t>
              </a:r>
              <a:r>
                <a:rPr lang="en-US" sz="4199">
                  <a:solidFill>
                    <a:srgbClr val="CF0E0E"/>
                  </a:solidFill>
                  <a:latin typeface="UTM Aptima Bold"/>
                  <a:ea typeface="UTM Aptima Bold"/>
                  <a:cs typeface="UTM Aptima Bold"/>
                  <a:sym typeface="UTM Aptima Bold"/>
                </a:rPr>
                <a:t>theo nghi thức</a:t>
              </a:r>
              <a:r>
                <a:rPr lang="en-US" sz="4199">
                  <a:solidFill>
                    <a:srgbClr val="000000"/>
                  </a:solidFill>
                  <a:latin typeface="UTM Aptima"/>
                  <a:ea typeface="UTM Aptima"/>
                  <a:cs typeface="UTM Aptima"/>
                  <a:sym typeface="UTM Aptima"/>
                </a:rPr>
                <a:t>. </a:t>
              </a:r>
            </a:p>
            <a:p>
              <a:pPr algn="l">
                <a:lnSpc>
                  <a:spcPts val="5879"/>
                </a:lnSpc>
              </a:pPr>
              <a:r>
                <a:rPr lang="en-US" sz="4199">
                  <a:solidFill>
                    <a:srgbClr val="000000"/>
                  </a:solidFill>
                  <a:latin typeface="UTM Aptima"/>
                  <a:ea typeface="UTM Aptima"/>
                  <a:cs typeface="UTM Aptima"/>
                  <a:sym typeface="UTM Aptima"/>
                </a:rPr>
                <a:t>- Loại ngôn ngữ này xuất hiện ở cả dạng viết và dạng nói.</a:t>
              </a:r>
            </a:p>
          </p:txBody>
        </p:sp>
      </p:grpSp>
      <p:grpSp>
        <p:nvGrpSpPr>
          <p:cNvPr id="23" name="Group 23"/>
          <p:cNvGrpSpPr/>
          <p:nvPr/>
        </p:nvGrpSpPr>
        <p:grpSpPr>
          <a:xfrm>
            <a:off x="754722" y="5600700"/>
            <a:ext cx="1544976" cy="3032691"/>
            <a:chOff x="0" y="0"/>
            <a:chExt cx="988008" cy="1939397"/>
          </a:xfrm>
        </p:grpSpPr>
        <p:sp>
          <p:nvSpPr>
            <p:cNvPr id="24" name="Freeform 24"/>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25" name="TextBox 25"/>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2. ĐẶC ĐIỂM</a:t>
              </a:r>
            </a:p>
          </p:txBody>
        </p:sp>
      </p:grpSp>
      <p:grpSp>
        <p:nvGrpSpPr>
          <p:cNvPr id="26" name="Group 26"/>
          <p:cNvGrpSpPr/>
          <p:nvPr/>
        </p:nvGrpSpPr>
        <p:grpSpPr>
          <a:xfrm>
            <a:off x="2299699" y="5600700"/>
            <a:ext cx="14959601" cy="3032691"/>
            <a:chOff x="0" y="0"/>
            <a:chExt cx="3939977" cy="798733"/>
          </a:xfrm>
        </p:grpSpPr>
        <p:sp>
          <p:nvSpPr>
            <p:cNvPr id="27" name="Freeform 27"/>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8" name="TextBox 28"/>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CF0E0E"/>
                  </a:solidFill>
                  <a:latin typeface="UTM Aptima Bold"/>
                  <a:ea typeface="UTM Aptima Bold"/>
                  <a:cs typeface="UTM Aptima Bold"/>
                  <a:sym typeface="UTM Aptima Bold"/>
                </a:rPr>
                <a:t>nghiêm trang, tôn kính, tao nhã</a:t>
              </a:r>
              <a:r>
                <a:rPr lang="en-US" sz="4199">
                  <a:solidFill>
                    <a:srgbClr val="000000"/>
                  </a:solidFill>
                  <a:latin typeface="UTM Aptima"/>
                  <a:ea typeface="UTM Aptima"/>
                  <a:cs typeface="UTM Aptima"/>
                  <a:sym typeface="UTM Aptima"/>
                </a:rPr>
                <a:t>; không dùng </a:t>
              </a:r>
              <a:r>
                <a:rPr lang="en-US" sz="4199">
                  <a:solidFill>
                    <a:srgbClr val="CF0E0E"/>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CF0E0E"/>
                  </a:solidFill>
                  <a:latin typeface="UTM Aptima Bold"/>
                  <a:ea typeface="UTM Aptima Bold"/>
                  <a:cs typeface="UTM Aptima Bold"/>
                  <a:sym typeface="UTM Aptima Bold"/>
                </a:rPr>
                <a:t>có cấu trúc đầy đủ, rõ ràng</a:t>
              </a:r>
              <a:r>
                <a:rPr lang="en-US" sz="4199">
                  <a:solidFill>
                    <a:srgbClr val="000000"/>
                  </a:solidFill>
                  <a:latin typeface="UTM Aptima"/>
                  <a:ea typeface="UTM Aptima"/>
                  <a:cs typeface="UTM Aptima"/>
                  <a:sym typeface="UTM Aptima"/>
                </a:rPr>
                <a:t>.</a:t>
              </a:r>
            </a:p>
          </p:txBody>
        </p:sp>
      </p:gr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5748144" y="-1126026"/>
            <a:ext cx="3852260" cy="3852260"/>
            <a:chOff x="0" y="0"/>
            <a:chExt cx="5136347" cy="5136347"/>
          </a:xfrm>
        </p:grpSpPr>
        <p:grpSp>
          <p:nvGrpSpPr>
            <p:cNvPr id="3" name="Group 3"/>
            <p:cNvGrpSpPr/>
            <p:nvPr/>
          </p:nvGrpSpPr>
          <p:grpSpPr>
            <a:xfrm>
              <a:off x="0" y="0"/>
              <a:ext cx="5136347" cy="5136347"/>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5" name="TextBox 5"/>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6" name="Group 6"/>
            <p:cNvGrpSpPr/>
            <p:nvPr/>
          </p:nvGrpSpPr>
          <p:grpSpPr>
            <a:xfrm>
              <a:off x="198667" y="0"/>
              <a:ext cx="4937679" cy="4937660"/>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grpSp>
        <p:nvGrpSpPr>
          <p:cNvPr id="8" name="Group 8"/>
          <p:cNvGrpSpPr/>
          <p:nvPr/>
        </p:nvGrpSpPr>
        <p:grpSpPr>
          <a:xfrm>
            <a:off x="514992" y="514992"/>
            <a:ext cx="8908087" cy="1027416"/>
            <a:chOff x="0" y="0"/>
            <a:chExt cx="11877449" cy="1369888"/>
          </a:xfrm>
        </p:grpSpPr>
        <p:sp>
          <p:nvSpPr>
            <p:cNvPr id="9" name="AutoShape 9"/>
            <p:cNvSpPr/>
            <p:nvPr/>
          </p:nvSpPr>
          <p:spPr>
            <a:xfrm flipV="1">
              <a:off x="5921093" y="624293"/>
              <a:ext cx="595635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2275603" y="-2275603"/>
              <a:ext cx="1369888" cy="5921093"/>
              <a:chOff x="0" y="0"/>
              <a:chExt cx="359405" cy="1553464"/>
            </a:xfrm>
          </p:grpSpPr>
          <p:sp>
            <p:nvSpPr>
              <p:cNvPr id="11" name="Freeform 11"/>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2" name="TextBox 12"/>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06320" y="-33719"/>
              <a:ext cx="5714773" cy="1182673"/>
            </a:xfrm>
            <a:prstGeom prst="rect">
              <a:avLst/>
            </a:prstGeom>
          </p:spPr>
          <p:txBody>
            <a:bodyPr lIns="0" tIns="0" rIns="0" bIns="0" rtlCol="0" anchor="t">
              <a:spAutoFit/>
            </a:bodyPr>
            <a:lstStyle/>
            <a:p>
              <a:pPr algn="l">
                <a:lnSpc>
                  <a:spcPts val="7238"/>
                </a:lnSpc>
              </a:pPr>
              <a:r>
                <a:rPr lang="en-US" sz="5170">
                  <a:solidFill>
                    <a:srgbClr val="E6E6E6"/>
                  </a:solidFill>
                  <a:latin typeface="Arimo Bold"/>
                  <a:ea typeface="Arimo Bold"/>
                  <a:cs typeface="Arimo Bold"/>
                  <a:sym typeface="Arimo Bold"/>
                </a:rPr>
                <a:t>I. LÝ THUYẾT</a:t>
              </a:r>
            </a:p>
          </p:txBody>
        </p:sp>
      </p:grpSp>
      <p:grpSp>
        <p:nvGrpSpPr>
          <p:cNvPr id="14" name="Group 14"/>
          <p:cNvGrpSpPr/>
          <p:nvPr/>
        </p:nvGrpSpPr>
        <p:grpSpPr>
          <a:xfrm>
            <a:off x="-58806" y="9736787"/>
            <a:ext cx="18346806" cy="550138"/>
            <a:chOff x="0" y="0"/>
            <a:chExt cx="4832080" cy="144892"/>
          </a:xfrm>
        </p:grpSpPr>
        <p:sp>
          <p:nvSpPr>
            <p:cNvPr id="15" name="Freeform 1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6" name="TextBox 1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7" name="Group 17"/>
          <p:cNvGrpSpPr/>
          <p:nvPr/>
        </p:nvGrpSpPr>
        <p:grpSpPr>
          <a:xfrm>
            <a:off x="754722" y="2726234"/>
            <a:ext cx="1544976" cy="3032691"/>
            <a:chOff x="0" y="0"/>
            <a:chExt cx="988008" cy="1939397"/>
          </a:xfrm>
        </p:grpSpPr>
        <p:sp>
          <p:nvSpPr>
            <p:cNvPr id="18" name="Freeform 18"/>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19" name="TextBox 19"/>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2. ĐẶC ĐIỂM</a:t>
              </a:r>
            </a:p>
          </p:txBody>
        </p:sp>
      </p:grpSp>
      <p:grpSp>
        <p:nvGrpSpPr>
          <p:cNvPr id="20" name="Group 20"/>
          <p:cNvGrpSpPr/>
          <p:nvPr/>
        </p:nvGrpSpPr>
        <p:grpSpPr>
          <a:xfrm>
            <a:off x="2299699" y="2726234"/>
            <a:ext cx="14959601" cy="3032691"/>
            <a:chOff x="0" y="0"/>
            <a:chExt cx="3939977" cy="798733"/>
          </a:xfrm>
        </p:grpSpPr>
        <p:sp>
          <p:nvSpPr>
            <p:cNvPr id="21" name="Freeform 21"/>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22" name="TextBox 22"/>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CF0E0E"/>
                  </a:solidFill>
                  <a:latin typeface="UTM Aptima Bold"/>
                  <a:ea typeface="UTM Aptima Bold"/>
                  <a:cs typeface="UTM Aptima Bold"/>
                  <a:sym typeface="UTM Aptima Bold"/>
                </a:rPr>
                <a:t>nghiêm trang, tôn kính, tao nhã</a:t>
              </a:r>
              <a:r>
                <a:rPr lang="en-US" sz="4199">
                  <a:solidFill>
                    <a:srgbClr val="000000"/>
                  </a:solidFill>
                  <a:latin typeface="UTM Aptima"/>
                  <a:ea typeface="UTM Aptima"/>
                  <a:cs typeface="UTM Aptima"/>
                  <a:sym typeface="UTM Aptima"/>
                </a:rPr>
                <a:t>; không dùng </a:t>
              </a:r>
              <a:r>
                <a:rPr lang="en-US" sz="4199">
                  <a:solidFill>
                    <a:srgbClr val="CF0E0E"/>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CF0E0E"/>
                  </a:solidFill>
                  <a:latin typeface="UTM Aptima Bold"/>
                  <a:ea typeface="UTM Aptima Bold"/>
                  <a:cs typeface="UTM Aptima Bold"/>
                  <a:sym typeface="UTM Aptima Bold"/>
                </a:rPr>
                <a:t>có cấu trúc đầy đủ, rõ ràng</a:t>
              </a:r>
              <a:r>
                <a:rPr lang="en-US" sz="4199">
                  <a:solidFill>
                    <a:srgbClr val="000000"/>
                  </a:solidFill>
                  <a:latin typeface="UTM Aptima"/>
                  <a:ea typeface="UTM Aptima"/>
                  <a:cs typeface="UTM Aptima"/>
                  <a:sym typeface="UTM Aptima"/>
                </a:rPr>
                <a:t>.</a:t>
              </a:r>
            </a:p>
          </p:txBody>
        </p:sp>
      </p:grpSp>
      <p:sp>
        <p:nvSpPr>
          <p:cNvPr id="23" name="TextBox 23"/>
          <p:cNvSpPr txBox="1"/>
          <p:nvPr/>
        </p:nvSpPr>
        <p:spPr>
          <a:xfrm>
            <a:off x="3486381" y="6655693"/>
            <a:ext cx="13772919" cy="2098600"/>
          </a:xfrm>
          <a:prstGeom prst="rect">
            <a:avLst/>
          </a:prstGeom>
        </p:spPr>
        <p:txBody>
          <a:bodyPr lIns="0" tIns="0" rIns="0" bIns="0" rtlCol="0" anchor="t">
            <a:spAutoFit/>
          </a:bodyPr>
          <a:lstStyle/>
          <a:p>
            <a:pPr algn="l">
              <a:lnSpc>
                <a:spcPts val="5600"/>
              </a:lnSpc>
            </a:pPr>
            <a:r>
              <a:rPr lang="en-US" sz="4000">
                <a:solidFill>
                  <a:srgbClr val="1F5014"/>
                </a:solidFill>
                <a:latin typeface="UTM Aptima"/>
                <a:ea typeface="UTM Aptima"/>
                <a:cs typeface="UTM Aptima"/>
                <a:sym typeface="UTM Aptima"/>
              </a:rPr>
              <a:t>Lưu ý: Những tác phẩm văn học sáng tác theo phong cách cổ điểm thường sử dụng ngôn ngữ trang trọng (ngôn ngữ tao nhã, mang tính ước lệ, tượng trung).</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9744" y="2563288"/>
            <a:ext cx="4695986" cy="5160424"/>
            <a:chOff x="0" y="0"/>
            <a:chExt cx="5778500" cy="6350000"/>
          </a:xfrm>
        </p:grpSpPr>
        <p:sp>
          <p:nvSpPr>
            <p:cNvPr id="3" name="Freeform 3"/>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876028" y="2688250"/>
            <a:ext cx="4468554" cy="4910499"/>
            <a:chOff x="0" y="0"/>
            <a:chExt cx="5778500" cy="6350000"/>
          </a:xfrm>
        </p:grpSpPr>
        <p:sp>
          <p:nvSpPr>
            <p:cNvPr id="5" name="Freeform 5"/>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2"/>
              <a:stretch>
                <a:fillRect r="-41257" b="-122919"/>
              </a:stretch>
            </a:blipFill>
          </p:spPr>
          <p:txBody>
            <a:bodyPr/>
            <a:lstStyle/>
            <a:p>
              <a:endParaRPr lang="vi-VN"/>
            </a:p>
          </p:txBody>
        </p:sp>
      </p:grpSp>
      <p:grpSp>
        <p:nvGrpSpPr>
          <p:cNvPr id="6" name="Group 6"/>
          <p:cNvGrpSpPr/>
          <p:nvPr/>
        </p:nvGrpSpPr>
        <p:grpSpPr>
          <a:xfrm>
            <a:off x="14581758" y="2563288"/>
            <a:ext cx="4695986" cy="5160424"/>
            <a:chOff x="0" y="0"/>
            <a:chExt cx="5778500" cy="6350000"/>
          </a:xfrm>
        </p:grpSpPr>
        <p:sp>
          <p:nvSpPr>
            <p:cNvPr id="7" name="Freeform 7"/>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solidFill>
              <a:srgbClr val="1F5014"/>
            </a:solidFill>
            <a:ln w="12700">
              <a:solidFill>
                <a:srgbClr val="000000"/>
              </a:solidFill>
            </a:ln>
          </p:spPr>
          <p:txBody>
            <a:bodyPr/>
            <a:lstStyle/>
            <a:p>
              <a:endParaRPr lang="vi-VN"/>
            </a:p>
          </p:txBody>
        </p:sp>
      </p:grpSp>
      <p:grpSp>
        <p:nvGrpSpPr>
          <p:cNvPr id="8" name="Group 8"/>
          <p:cNvGrpSpPr/>
          <p:nvPr/>
        </p:nvGrpSpPr>
        <p:grpSpPr>
          <a:xfrm>
            <a:off x="14695474" y="2688250"/>
            <a:ext cx="4468554" cy="4910499"/>
            <a:chOff x="0" y="0"/>
            <a:chExt cx="5778500" cy="6350000"/>
          </a:xfrm>
        </p:grpSpPr>
        <p:sp>
          <p:nvSpPr>
            <p:cNvPr id="9" name="Freeform 9"/>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2"/>
              <a:stretch>
                <a:fillRect t="-57810"/>
              </a:stretch>
            </a:blipFill>
          </p:spPr>
          <p:txBody>
            <a:bodyPr/>
            <a:lstStyle/>
            <a:p>
              <a:endParaRPr lang="vi-VN"/>
            </a:p>
          </p:txBody>
        </p:sp>
      </p:grpSp>
      <p:grpSp>
        <p:nvGrpSpPr>
          <p:cNvPr id="10" name="Group 10"/>
          <p:cNvGrpSpPr/>
          <p:nvPr/>
        </p:nvGrpSpPr>
        <p:grpSpPr>
          <a:xfrm>
            <a:off x="1028700" y="648252"/>
            <a:ext cx="11641058" cy="1166586"/>
            <a:chOff x="0" y="0"/>
            <a:chExt cx="15521411" cy="1555448"/>
          </a:xfrm>
        </p:grpSpPr>
        <p:sp>
          <p:nvSpPr>
            <p:cNvPr id="11" name="AutoShape 11"/>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2" name="Group 12"/>
            <p:cNvGrpSpPr/>
            <p:nvPr/>
          </p:nvGrpSpPr>
          <p:grpSpPr>
            <a:xfrm rot="5400000">
              <a:off x="3091108" y="-3091108"/>
              <a:ext cx="1555448" cy="7737664"/>
              <a:chOff x="0" y="0"/>
              <a:chExt cx="312282" cy="1553464"/>
            </a:xfrm>
          </p:grpSpPr>
          <p:sp>
            <p:nvSpPr>
              <p:cNvPr id="13" name="Freeform 13"/>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4" name="TextBox 14"/>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5" name="TextBox 15"/>
            <p:cNvSpPr txBox="1"/>
            <p:nvPr/>
          </p:nvSpPr>
          <p:spPr>
            <a:xfrm>
              <a:off x="269618" y="333188"/>
              <a:ext cx="7468046" cy="803347"/>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sp>
        <p:nvSpPr>
          <p:cNvPr id="16" name="TextBox 16"/>
          <p:cNvSpPr txBox="1"/>
          <p:nvPr/>
        </p:nvSpPr>
        <p:spPr>
          <a:xfrm>
            <a:off x="4217864" y="3500793"/>
            <a:ext cx="9852271" cy="2848804"/>
          </a:xfrm>
          <a:prstGeom prst="rect">
            <a:avLst/>
          </a:prstGeom>
        </p:spPr>
        <p:txBody>
          <a:bodyPr lIns="0" tIns="0" rIns="0" bIns="0" rtlCol="0" anchor="t">
            <a:spAutoFit/>
          </a:bodyPr>
          <a:lstStyle/>
          <a:p>
            <a:pPr algn="ctr">
              <a:lnSpc>
                <a:spcPts val="10532"/>
              </a:lnSpc>
            </a:pPr>
            <a:r>
              <a:rPr lang="en-US" sz="10532">
                <a:solidFill>
                  <a:srgbClr val="1F5014"/>
                </a:solidFill>
                <a:latin typeface="#9Slide03 Impact"/>
                <a:ea typeface="#9Slide03 Impact"/>
                <a:cs typeface="#9Slide03 Impact"/>
                <a:sym typeface="#9Slide03 Impact"/>
              </a:rPr>
              <a:t>II. </a:t>
            </a:r>
          </a:p>
          <a:p>
            <a:pPr algn="ctr">
              <a:lnSpc>
                <a:spcPts val="10532"/>
              </a:lnSpc>
            </a:pPr>
            <a:r>
              <a:rPr lang="en-US" sz="10532">
                <a:solidFill>
                  <a:srgbClr val="1F5014"/>
                </a:solidFill>
                <a:latin typeface="#9Slide03 Impact"/>
                <a:ea typeface="#9Slide03 Impact"/>
                <a:cs typeface="#9Slide03 Impact"/>
                <a:sym typeface="#9Slide03 Impact"/>
              </a:rPr>
              <a:t>THỰC HÀNH</a:t>
            </a:r>
          </a:p>
        </p:txBody>
      </p:sp>
      <p:grpSp>
        <p:nvGrpSpPr>
          <p:cNvPr id="17" name="Group 17"/>
          <p:cNvGrpSpPr/>
          <p:nvPr/>
        </p:nvGrpSpPr>
        <p:grpSpPr>
          <a:xfrm>
            <a:off x="-58806" y="9736787"/>
            <a:ext cx="18346806" cy="550138"/>
            <a:chOff x="0" y="0"/>
            <a:chExt cx="4832080" cy="144892"/>
          </a:xfrm>
        </p:grpSpPr>
        <p:sp>
          <p:nvSpPr>
            <p:cNvPr id="18" name="Freeform 1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9" name="TextBox 1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grpSp>
        <p:nvGrpSpPr>
          <p:cNvPr id="60" name="Group 60"/>
          <p:cNvGrpSpPr/>
          <p:nvPr/>
        </p:nvGrpSpPr>
        <p:grpSpPr>
          <a:xfrm>
            <a:off x="2691523" y="4686130"/>
            <a:ext cx="3689862" cy="2447222"/>
            <a:chOff x="0" y="0"/>
            <a:chExt cx="971816" cy="644536"/>
          </a:xfrm>
        </p:grpSpPr>
        <p:sp>
          <p:nvSpPr>
            <p:cNvPr id="61" name="Freeform 61"/>
            <p:cNvSpPr/>
            <p:nvPr/>
          </p:nvSpPr>
          <p:spPr>
            <a:xfrm>
              <a:off x="0" y="0"/>
              <a:ext cx="971816" cy="644536"/>
            </a:xfrm>
            <a:custGeom>
              <a:avLst/>
              <a:gdLst/>
              <a:ahLst/>
              <a:cxnLst/>
              <a:rect l="l" t="t" r="r" b="b"/>
              <a:pathLst>
                <a:path w="971816" h="644536">
                  <a:moveTo>
                    <a:pt x="0" y="0"/>
                  </a:moveTo>
                  <a:lnTo>
                    <a:pt x="971816" y="0"/>
                  </a:lnTo>
                  <a:lnTo>
                    <a:pt x="971816"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2" name="TextBox 62"/>
            <p:cNvSpPr txBox="1"/>
            <p:nvPr/>
          </p:nvSpPr>
          <p:spPr>
            <a:xfrm>
              <a:off x="0" y="-38100"/>
              <a:ext cx="971816" cy="682636"/>
            </a:xfrm>
            <a:prstGeom prst="rect">
              <a:avLst/>
            </a:prstGeom>
          </p:spPr>
          <p:txBody>
            <a:bodyPr lIns="50800" tIns="50800" rIns="50800" bIns="50800" rtlCol="0" anchor="ctr"/>
            <a:lstStyle/>
            <a:p>
              <a:pPr algn="ctr">
                <a:lnSpc>
                  <a:spcPts val="2519"/>
                </a:lnSpc>
              </a:pPr>
              <a:endParaRPr/>
            </a:p>
          </p:txBody>
        </p:sp>
      </p:grpSp>
      <p:grpSp>
        <p:nvGrpSpPr>
          <p:cNvPr id="63" name="Group 63"/>
          <p:cNvGrpSpPr/>
          <p:nvPr/>
        </p:nvGrpSpPr>
        <p:grpSpPr>
          <a:xfrm>
            <a:off x="6486160" y="4686130"/>
            <a:ext cx="3812083" cy="2447222"/>
            <a:chOff x="0" y="0"/>
            <a:chExt cx="1004005" cy="644536"/>
          </a:xfrm>
        </p:grpSpPr>
        <p:sp>
          <p:nvSpPr>
            <p:cNvPr id="64" name="Freeform 64"/>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5" name="TextBox 65"/>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6" name="Group 66"/>
          <p:cNvGrpSpPr/>
          <p:nvPr/>
        </p:nvGrpSpPr>
        <p:grpSpPr>
          <a:xfrm>
            <a:off x="10402132" y="4686130"/>
            <a:ext cx="3812083" cy="2447222"/>
            <a:chOff x="0" y="0"/>
            <a:chExt cx="1004005" cy="644536"/>
          </a:xfrm>
        </p:grpSpPr>
        <p:sp>
          <p:nvSpPr>
            <p:cNvPr id="67" name="Freeform 67"/>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8" name="TextBox 68"/>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9" name="Group 69"/>
          <p:cNvGrpSpPr/>
          <p:nvPr/>
        </p:nvGrpSpPr>
        <p:grpSpPr>
          <a:xfrm>
            <a:off x="14318990" y="4686130"/>
            <a:ext cx="3812083" cy="2447222"/>
            <a:chOff x="0" y="0"/>
            <a:chExt cx="1004005" cy="644536"/>
          </a:xfrm>
        </p:grpSpPr>
        <p:sp>
          <p:nvSpPr>
            <p:cNvPr id="70" name="Freeform 70"/>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1" name="TextBox 71"/>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72" name="Group 72"/>
          <p:cNvGrpSpPr/>
          <p:nvPr/>
        </p:nvGrpSpPr>
        <p:grpSpPr>
          <a:xfrm>
            <a:off x="98122" y="7276228"/>
            <a:ext cx="2491117" cy="2327155"/>
            <a:chOff x="0" y="0"/>
            <a:chExt cx="656097" cy="612913"/>
          </a:xfrm>
        </p:grpSpPr>
        <p:sp>
          <p:nvSpPr>
            <p:cNvPr id="73" name="Freeform 73"/>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4" name="TextBox 74"/>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75" name="Group 75"/>
          <p:cNvGrpSpPr/>
          <p:nvPr/>
        </p:nvGrpSpPr>
        <p:grpSpPr>
          <a:xfrm>
            <a:off x="2691523" y="7276228"/>
            <a:ext cx="3689862" cy="2327155"/>
            <a:chOff x="0" y="0"/>
            <a:chExt cx="971816" cy="612913"/>
          </a:xfrm>
        </p:grpSpPr>
        <p:sp>
          <p:nvSpPr>
            <p:cNvPr id="76" name="Freeform 76"/>
            <p:cNvSpPr/>
            <p:nvPr/>
          </p:nvSpPr>
          <p:spPr>
            <a:xfrm>
              <a:off x="0" y="0"/>
              <a:ext cx="971816" cy="612913"/>
            </a:xfrm>
            <a:custGeom>
              <a:avLst/>
              <a:gdLst/>
              <a:ahLst/>
              <a:cxnLst/>
              <a:rect l="l" t="t" r="r" b="b"/>
              <a:pathLst>
                <a:path w="971816" h="612913">
                  <a:moveTo>
                    <a:pt x="0" y="0"/>
                  </a:moveTo>
                  <a:lnTo>
                    <a:pt x="971816" y="0"/>
                  </a:lnTo>
                  <a:lnTo>
                    <a:pt x="971816"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7" name="TextBox 77"/>
            <p:cNvSpPr txBox="1"/>
            <p:nvPr/>
          </p:nvSpPr>
          <p:spPr>
            <a:xfrm>
              <a:off x="0" y="-38100"/>
              <a:ext cx="971816" cy="651013"/>
            </a:xfrm>
            <a:prstGeom prst="rect">
              <a:avLst/>
            </a:prstGeom>
          </p:spPr>
          <p:txBody>
            <a:bodyPr lIns="50800" tIns="50800" rIns="50800" bIns="50800" rtlCol="0" anchor="ctr"/>
            <a:lstStyle/>
            <a:p>
              <a:pPr algn="ctr">
                <a:lnSpc>
                  <a:spcPts val="2519"/>
                </a:lnSpc>
              </a:pPr>
              <a:endParaRPr/>
            </a:p>
          </p:txBody>
        </p:sp>
      </p:grpSp>
      <p:grpSp>
        <p:nvGrpSpPr>
          <p:cNvPr id="78" name="Group 78"/>
          <p:cNvGrpSpPr/>
          <p:nvPr/>
        </p:nvGrpSpPr>
        <p:grpSpPr>
          <a:xfrm>
            <a:off x="6486160" y="7276228"/>
            <a:ext cx="3812083" cy="2327155"/>
            <a:chOff x="0" y="0"/>
            <a:chExt cx="1004005" cy="612913"/>
          </a:xfrm>
        </p:grpSpPr>
        <p:sp>
          <p:nvSpPr>
            <p:cNvPr id="79" name="Freeform 79"/>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0" name="TextBox 80"/>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1" name="Group 81"/>
          <p:cNvGrpSpPr/>
          <p:nvPr/>
        </p:nvGrpSpPr>
        <p:grpSpPr>
          <a:xfrm>
            <a:off x="10402132" y="7276228"/>
            <a:ext cx="3812083" cy="2327155"/>
            <a:chOff x="0" y="0"/>
            <a:chExt cx="1004005" cy="612913"/>
          </a:xfrm>
        </p:grpSpPr>
        <p:sp>
          <p:nvSpPr>
            <p:cNvPr id="82" name="Freeform 82"/>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3" name="TextBox 83"/>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4" name="Group 84"/>
          <p:cNvGrpSpPr/>
          <p:nvPr/>
        </p:nvGrpSpPr>
        <p:grpSpPr>
          <a:xfrm>
            <a:off x="14318990" y="7276228"/>
            <a:ext cx="3812083" cy="2327155"/>
            <a:chOff x="0" y="0"/>
            <a:chExt cx="1004005" cy="612913"/>
          </a:xfrm>
        </p:grpSpPr>
        <p:sp>
          <p:nvSpPr>
            <p:cNvPr id="85" name="Freeform 85"/>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6" name="TextBox 86"/>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7" name="Group 87"/>
          <p:cNvGrpSpPr/>
          <p:nvPr/>
        </p:nvGrpSpPr>
        <p:grpSpPr>
          <a:xfrm>
            <a:off x="109960" y="2423964"/>
            <a:ext cx="2491117" cy="2122976"/>
            <a:chOff x="0" y="0"/>
            <a:chExt cx="656097" cy="559138"/>
          </a:xfrm>
        </p:grpSpPr>
        <p:sp>
          <p:nvSpPr>
            <p:cNvPr id="88" name="Freeform 88"/>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9" name="TextBox 89"/>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90" name="TextBox 90"/>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91" name="TextBox 91"/>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92" name="TextBox 92"/>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grpSp>
        <p:nvGrpSpPr>
          <p:cNvPr id="93" name="Group 93"/>
          <p:cNvGrpSpPr/>
          <p:nvPr/>
        </p:nvGrpSpPr>
        <p:grpSpPr>
          <a:xfrm>
            <a:off x="-58806" y="9736787"/>
            <a:ext cx="18346806" cy="550138"/>
            <a:chOff x="0" y="0"/>
            <a:chExt cx="4832080" cy="144892"/>
          </a:xfrm>
        </p:grpSpPr>
        <p:sp>
          <p:nvSpPr>
            <p:cNvPr id="94" name="Freeform 9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95" name="TextBox 9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grpSp>
        <p:nvGrpSpPr>
          <p:cNvPr id="60" name="Group 60"/>
          <p:cNvGrpSpPr/>
          <p:nvPr/>
        </p:nvGrpSpPr>
        <p:grpSpPr>
          <a:xfrm>
            <a:off x="2691523" y="4686130"/>
            <a:ext cx="3689862" cy="2447222"/>
            <a:chOff x="0" y="0"/>
            <a:chExt cx="971816" cy="644536"/>
          </a:xfrm>
        </p:grpSpPr>
        <p:sp>
          <p:nvSpPr>
            <p:cNvPr id="61" name="Freeform 61"/>
            <p:cNvSpPr/>
            <p:nvPr/>
          </p:nvSpPr>
          <p:spPr>
            <a:xfrm>
              <a:off x="0" y="0"/>
              <a:ext cx="971816" cy="644536"/>
            </a:xfrm>
            <a:custGeom>
              <a:avLst/>
              <a:gdLst/>
              <a:ahLst/>
              <a:cxnLst/>
              <a:rect l="l" t="t" r="r" b="b"/>
              <a:pathLst>
                <a:path w="971816" h="644536">
                  <a:moveTo>
                    <a:pt x="0" y="0"/>
                  </a:moveTo>
                  <a:lnTo>
                    <a:pt x="971816" y="0"/>
                  </a:lnTo>
                  <a:lnTo>
                    <a:pt x="971816"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2" name="TextBox 62"/>
            <p:cNvSpPr txBox="1"/>
            <p:nvPr/>
          </p:nvSpPr>
          <p:spPr>
            <a:xfrm>
              <a:off x="0" y="-38100"/>
              <a:ext cx="971816" cy="682636"/>
            </a:xfrm>
            <a:prstGeom prst="rect">
              <a:avLst/>
            </a:prstGeom>
          </p:spPr>
          <p:txBody>
            <a:bodyPr lIns="50800" tIns="50800" rIns="50800" bIns="50800" rtlCol="0" anchor="ctr"/>
            <a:lstStyle/>
            <a:p>
              <a:pPr algn="ctr">
                <a:lnSpc>
                  <a:spcPts val="2519"/>
                </a:lnSpc>
              </a:pPr>
              <a:endParaRPr/>
            </a:p>
          </p:txBody>
        </p:sp>
      </p:grpSp>
      <p:grpSp>
        <p:nvGrpSpPr>
          <p:cNvPr id="63" name="Group 63"/>
          <p:cNvGrpSpPr/>
          <p:nvPr/>
        </p:nvGrpSpPr>
        <p:grpSpPr>
          <a:xfrm>
            <a:off x="6486160" y="4686130"/>
            <a:ext cx="3812083" cy="2447222"/>
            <a:chOff x="0" y="0"/>
            <a:chExt cx="1004005" cy="644536"/>
          </a:xfrm>
        </p:grpSpPr>
        <p:sp>
          <p:nvSpPr>
            <p:cNvPr id="64" name="Freeform 64"/>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5" name="TextBox 65"/>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6" name="Group 66"/>
          <p:cNvGrpSpPr/>
          <p:nvPr/>
        </p:nvGrpSpPr>
        <p:grpSpPr>
          <a:xfrm>
            <a:off x="10402132" y="4686130"/>
            <a:ext cx="3812083" cy="2447222"/>
            <a:chOff x="0" y="0"/>
            <a:chExt cx="1004005" cy="644536"/>
          </a:xfrm>
        </p:grpSpPr>
        <p:sp>
          <p:nvSpPr>
            <p:cNvPr id="67" name="Freeform 67"/>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8" name="TextBox 68"/>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69" name="Group 69"/>
          <p:cNvGrpSpPr/>
          <p:nvPr/>
        </p:nvGrpSpPr>
        <p:grpSpPr>
          <a:xfrm>
            <a:off x="14318990" y="4686130"/>
            <a:ext cx="3812083" cy="2447222"/>
            <a:chOff x="0" y="0"/>
            <a:chExt cx="1004005" cy="644536"/>
          </a:xfrm>
        </p:grpSpPr>
        <p:sp>
          <p:nvSpPr>
            <p:cNvPr id="70" name="Freeform 70"/>
            <p:cNvSpPr/>
            <p:nvPr/>
          </p:nvSpPr>
          <p:spPr>
            <a:xfrm>
              <a:off x="0" y="0"/>
              <a:ext cx="1004005" cy="644536"/>
            </a:xfrm>
            <a:custGeom>
              <a:avLst/>
              <a:gdLst/>
              <a:ahLst/>
              <a:cxnLst/>
              <a:rect l="l" t="t" r="r" b="b"/>
              <a:pathLst>
                <a:path w="1004005" h="644536">
                  <a:moveTo>
                    <a:pt x="0" y="0"/>
                  </a:moveTo>
                  <a:lnTo>
                    <a:pt x="1004005" y="0"/>
                  </a:lnTo>
                  <a:lnTo>
                    <a:pt x="1004005"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1" name="TextBox 71"/>
            <p:cNvSpPr txBox="1"/>
            <p:nvPr/>
          </p:nvSpPr>
          <p:spPr>
            <a:xfrm>
              <a:off x="0" y="-38100"/>
              <a:ext cx="1004005" cy="682636"/>
            </a:xfrm>
            <a:prstGeom prst="rect">
              <a:avLst/>
            </a:prstGeom>
          </p:spPr>
          <p:txBody>
            <a:bodyPr lIns="50800" tIns="50800" rIns="50800" bIns="50800" rtlCol="0" anchor="ctr"/>
            <a:lstStyle/>
            <a:p>
              <a:pPr algn="ctr">
                <a:lnSpc>
                  <a:spcPts val="2519"/>
                </a:lnSpc>
              </a:pPr>
              <a:endParaRPr/>
            </a:p>
          </p:txBody>
        </p:sp>
      </p:grpSp>
      <p:grpSp>
        <p:nvGrpSpPr>
          <p:cNvPr id="72" name="Group 72"/>
          <p:cNvGrpSpPr/>
          <p:nvPr/>
        </p:nvGrpSpPr>
        <p:grpSpPr>
          <a:xfrm>
            <a:off x="98122" y="7276228"/>
            <a:ext cx="2491117" cy="2327155"/>
            <a:chOff x="0" y="0"/>
            <a:chExt cx="656097" cy="612913"/>
          </a:xfrm>
        </p:grpSpPr>
        <p:sp>
          <p:nvSpPr>
            <p:cNvPr id="73" name="Freeform 73"/>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4" name="TextBox 74"/>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75" name="Group 75"/>
          <p:cNvGrpSpPr/>
          <p:nvPr/>
        </p:nvGrpSpPr>
        <p:grpSpPr>
          <a:xfrm>
            <a:off x="2691523" y="7276228"/>
            <a:ext cx="3689862" cy="2327155"/>
            <a:chOff x="0" y="0"/>
            <a:chExt cx="971816" cy="612913"/>
          </a:xfrm>
        </p:grpSpPr>
        <p:sp>
          <p:nvSpPr>
            <p:cNvPr id="76" name="Freeform 76"/>
            <p:cNvSpPr/>
            <p:nvPr/>
          </p:nvSpPr>
          <p:spPr>
            <a:xfrm>
              <a:off x="0" y="0"/>
              <a:ext cx="971816" cy="612913"/>
            </a:xfrm>
            <a:custGeom>
              <a:avLst/>
              <a:gdLst/>
              <a:ahLst/>
              <a:cxnLst/>
              <a:rect l="l" t="t" r="r" b="b"/>
              <a:pathLst>
                <a:path w="971816" h="612913">
                  <a:moveTo>
                    <a:pt x="0" y="0"/>
                  </a:moveTo>
                  <a:lnTo>
                    <a:pt x="971816" y="0"/>
                  </a:lnTo>
                  <a:lnTo>
                    <a:pt x="971816"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7" name="TextBox 77"/>
            <p:cNvSpPr txBox="1"/>
            <p:nvPr/>
          </p:nvSpPr>
          <p:spPr>
            <a:xfrm>
              <a:off x="0" y="-38100"/>
              <a:ext cx="971816" cy="651013"/>
            </a:xfrm>
            <a:prstGeom prst="rect">
              <a:avLst/>
            </a:prstGeom>
          </p:spPr>
          <p:txBody>
            <a:bodyPr lIns="50800" tIns="50800" rIns="50800" bIns="50800" rtlCol="0" anchor="ctr"/>
            <a:lstStyle/>
            <a:p>
              <a:pPr algn="ctr">
                <a:lnSpc>
                  <a:spcPts val="2519"/>
                </a:lnSpc>
              </a:pPr>
              <a:endParaRPr/>
            </a:p>
          </p:txBody>
        </p:sp>
      </p:grpSp>
      <p:grpSp>
        <p:nvGrpSpPr>
          <p:cNvPr id="78" name="Group 78"/>
          <p:cNvGrpSpPr/>
          <p:nvPr/>
        </p:nvGrpSpPr>
        <p:grpSpPr>
          <a:xfrm>
            <a:off x="6486160" y="7276228"/>
            <a:ext cx="3812083" cy="2327155"/>
            <a:chOff x="0" y="0"/>
            <a:chExt cx="1004005" cy="612913"/>
          </a:xfrm>
        </p:grpSpPr>
        <p:sp>
          <p:nvSpPr>
            <p:cNvPr id="79" name="Freeform 79"/>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0" name="TextBox 80"/>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1" name="Group 81"/>
          <p:cNvGrpSpPr/>
          <p:nvPr/>
        </p:nvGrpSpPr>
        <p:grpSpPr>
          <a:xfrm>
            <a:off x="10402132" y="7276228"/>
            <a:ext cx="3812083" cy="2327155"/>
            <a:chOff x="0" y="0"/>
            <a:chExt cx="1004005" cy="612913"/>
          </a:xfrm>
        </p:grpSpPr>
        <p:sp>
          <p:nvSpPr>
            <p:cNvPr id="82" name="Freeform 82"/>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3" name="TextBox 83"/>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4" name="Group 84"/>
          <p:cNvGrpSpPr/>
          <p:nvPr/>
        </p:nvGrpSpPr>
        <p:grpSpPr>
          <a:xfrm>
            <a:off x="14318990" y="7276228"/>
            <a:ext cx="3812083" cy="2327155"/>
            <a:chOff x="0" y="0"/>
            <a:chExt cx="1004005" cy="612913"/>
          </a:xfrm>
        </p:grpSpPr>
        <p:sp>
          <p:nvSpPr>
            <p:cNvPr id="85" name="Freeform 85"/>
            <p:cNvSpPr/>
            <p:nvPr/>
          </p:nvSpPr>
          <p:spPr>
            <a:xfrm>
              <a:off x="0" y="0"/>
              <a:ext cx="1004005" cy="612913"/>
            </a:xfrm>
            <a:custGeom>
              <a:avLst/>
              <a:gdLst/>
              <a:ahLst/>
              <a:cxnLst/>
              <a:rect l="l" t="t" r="r" b="b"/>
              <a:pathLst>
                <a:path w="1004005" h="612913">
                  <a:moveTo>
                    <a:pt x="0" y="0"/>
                  </a:moveTo>
                  <a:lnTo>
                    <a:pt x="1004005" y="0"/>
                  </a:lnTo>
                  <a:lnTo>
                    <a:pt x="1004005"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6" name="TextBox 86"/>
            <p:cNvSpPr txBox="1"/>
            <p:nvPr/>
          </p:nvSpPr>
          <p:spPr>
            <a:xfrm>
              <a:off x="0" y="-38100"/>
              <a:ext cx="1004005" cy="651013"/>
            </a:xfrm>
            <a:prstGeom prst="rect">
              <a:avLst/>
            </a:prstGeom>
          </p:spPr>
          <p:txBody>
            <a:bodyPr lIns="50800" tIns="50800" rIns="50800" bIns="50800" rtlCol="0" anchor="ctr"/>
            <a:lstStyle/>
            <a:p>
              <a:pPr algn="ctr">
                <a:lnSpc>
                  <a:spcPts val="2519"/>
                </a:lnSpc>
              </a:pPr>
              <a:endParaRPr/>
            </a:p>
          </p:txBody>
        </p:sp>
      </p:grpSp>
      <p:grpSp>
        <p:nvGrpSpPr>
          <p:cNvPr id="87" name="Group 87"/>
          <p:cNvGrpSpPr/>
          <p:nvPr/>
        </p:nvGrpSpPr>
        <p:grpSpPr>
          <a:xfrm>
            <a:off x="109960" y="2423964"/>
            <a:ext cx="2491117" cy="2122976"/>
            <a:chOff x="0" y="0"/>
            <a:chExt cx="656097" cy="559138"/>
          </a:xfrm>
        </p:grpSpPr>
        <p:sp>
          <p:nvSpPr>
            <p:cNvPr id="88" name="Freeform 88"/>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89" name="TextBox 89"/>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90" name="TextBox 90"/>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91" name="TextBox 91"/>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92" name="TextBox 92"/>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sp>
        <p:nvSpPr>
          <p:cNvPr id="93" name="TextBox 93"/>
          <p:cNvSpPr txBox="1"/>
          <p:nvPr/>
        </p:nvSpPr>
        <p:spPr>
          <a:xfrm>
            <a:off x="3402464"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1</a:t>
            </a:r>
          </a:p>
        </p:txBody>
      </p:sp>
      <p:sp>
        <p:nvSpPr>
          <p:cNvPr id="94" name="TextBox 94"/>
          <p:cNvSpPr txBox="1"/>
          <p:nvPr/>
        </p:nvSpPr>
        <p:spPr>
          <a:xfrm>
            <a:off x="7258212"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2</a:t>
            </a:r>
          </a:p>
        </p:txBody>
      </p:sp>
      <p:sp>
        <p:nvSpPr>
          <p:cNvPr id="95" name="TextBox 95"/>
          <p:cNvSpPr txBox="1"/>
          <p:nvPr/>
        </p:nvSpPr>
        <p:spPr>
          <a:xfrm>
            <a:off x="11174184" y="2538246"/>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3</a:t>
            </a:r>
          </a:p>
        </p:txBody>
      </p:sp>
      <p:sp>
        <p:nvSpPr>
          <p:cNvPr id="96" name="TextBox 96"/>
          <p:cNvSpPr txBox="1"/>
          <p:nvPr/>
        </p:nvSpPr>
        <p:spPr>
          <a:xfrm>
            <a:off x="15091042" y="2571151"/>
            <a:ext cx="2267980" cy="914301"/>
          </a:xfrm>
          <a:prstGeom prst="rect">
            <a:avLst/>
          </a:prstGeom>
        </p:spPr>
        <p:txBody>
          <a:bodyPr lIns="0" tIns="0" rIns="0" bIns="0" rtlCol="0" anchor="t">
            <a:spAutoFit/>
          </a:bodyPr>
          <a:lstStyle/>
          <a:p>
            <a:pPr algn="ctr">
              <a:lnSpc>
                <a:spcPts val="7200"/>
              </a:lnSpc>
            </a:pPr>
            <a:r>
              <a:rPr lang="en-US" sz="4500">
                <a:solidFill>
                  <a:srgbClr val="022641"/>
                </a:solidFill>
                <a:latin typeface="#9Slide03 Impact"/>
                <a:ea typeface="#9Slide03 Impact"/>
                <a:cs typeface="#9Slide03 Impact"/>
                <a:sym typeface="#9Slide03 Impact"/>
              </a:rPr>
              <a:t>NHÓM 4</a:t>
            </a:r>
          </a:p>
        </p:txBody>
      </p:sp>
      <p:grpSp>
        <p:nvGrpSpPr>
          <p:cNvPr id="97" name="Group 97"/>
          <p:cNvGrpSpPr/>
          <p:nvPr/>
        </p:nvGrpSpPr>
        <p:grpSpPr>
          <a:xfrm>
            <a:off x="-58806" y="9736787"/>
            <a:ext cx="18346806" cy="550138"/>
            <a:chOff x="0" y="0"/>
            <a:chExt cx="4832080" cy="144892"/>
          </a:xfrm>
        </p:grpSpPr>
        <p:sp>
          <p:nvSpPr>
            <p:cNvPr id="98" name="Freeform 9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99" name="TextBox 9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1190"/>
            <a:ext cx="18288000" cy="1288504"/>
            <a:chOff x="0" y="0"/>
            <a:chExt cx="4816593" cy="339359"/>
          </a:xfrm>
        </p:grpSpPr>
        <p:sp>
          <p:nvSpPr>
            <p:cNvPr id="3" name="Freeform 3"/>
            <p:cNvSpPr/>
            <p:nvPr/>
          </p:nvSpPr>
          <p:spPr>
            <a:xfrm>
              <a:off x="0" y="0"/>
              <a:ext cx="4816592" cy="339359"/>
            </a:xfrm>
            <a:custGeom>
              <a:avLst/>
              <a:gdLst/>
              <a:ahLst/>
              <a:cxnLst/>
              <a:rect l="l" t="t" r="r" b="b"/>
              <a:pathLst>
                <a:path w="4816592" h="339359">
                  <a:moveTo>
                    <a:pt x="0" y="0"/>
                  </a:moveTo>
                  <a:lnTo>
                    <a:pt x="4816592" y="0"/>
                  </a:lnTo>
                  <a:lnTo>
                    <a:pt x="4816592" y="339359"/>
                  </a:lnTo>
                  <a:lnTo>
                    <a:pt x="0" y="339359"/>
                  </a:lnTo>
                  <a:close/>
                </a:path>
              </a:pathLst>
            </a:custGeom>
            <a:solidFill>
              <a:srgbClr val="1F5014"/>
            </a:solidFill>
          </p:spPr>
          <p:txBody>
            <a:bodyPr/>
            <a:lstStyle/>
            <a:p>
              <a:endParaRPr lang="vi-VN"/>
            </a:p>
          </p:txBody>
        </p:sp>
        <p:sp>
          <p:nvSpPr>
            <p:cNvPr id="4" name="TextBox 4"/>
            <p:cNvSpPr txBox="1"/>
            <p:nvPr/>
          </p:nvSpPr>
          <p:spPr>
            <a:xfrm>
              <a:off x="0" y="-57150"/>
              <a:ext cx="4816593" cy="396509"/>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1.</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 PHÂN TÍCH ĐẶC ĐIỂM NGÔN NGỮ TRANG TRONG TRONG CÁC TRƯỜNG HỢP SAU:</a:t>
              </a:r>
            </a:p>
          </p:txBody>
        </p:sp>
      </p:grpSp>
      <p:grpSp>
        <p:nvGrpSpPr>
          <p:cNvPr id="5" name="Group 5"/>
          <p:cNvGrpSpPr/>
          <p:nvPr/>
        </p:nvGrpSpPr>
        <p:grpSpPr>
          <a:xfrm>
            <a:off x="121799" y="1583496"/>
            <a:ext cx="2467439" cy="751051"/>
            <a:chOff x="0" y="0"/>
            <a:chExt cx="3289918" cy="1001401"/>
          </a:xfrm>
        </p:grpSpPr>
        <p:grpSp>
          <p:nvGrpSpPr>
            <p:cNvPr id="6" name="Group 6"/>
            <p:cNvGrpSpPr/>
            <p:nvPr/>
          </p:nvGrpSpPr>
          <p:grpSpPr>
            <a:xfrm>
              <a:off x="1561512" y="937570"/>
              <a:ext cx="1728406" cy="63831"/>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3230858" y="647371"/>
              <a:ext cx="59060" cy="344015"/>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1593082" cy="6383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4191" tIns="24191" rIns="24191" bIns="24191" rtlCol="0" anchor="ctr"/>
              <a:lstStyle/>
              <a:p>
                <a:pPr algn="ctr">
                  <a:lnSpc>
                    <a:spcPts val="2519"/>
                  </a:lnSpc>
                </a:pPr>
                <a:endParaRPr/>
              </a:p>
            </p:txBody>
          </p:sp>
        </p:grpSp>
        <p:grpSp>
          <p:nvGrpSpPr>
            <p:cNvPr id="15" name="Group 15"/>
            <p:cNvGrpSpPr/>
            <p:nvPr/>
          </p:nvGrpSpPr>
          <p:grpSpPr>
            <a:xfrm rot="-10800000">
              <a:off x="0" y="10015"/>
              <a:ext cx="59060" cy="344015"/>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grpSp>
        <p:nvGrpSpPr>
          <p:cNvPr id="18" name="Group 18"/>
          <p:cNvGrpSpPr/>
          <p:nvPr/>
        </p:nvGrpSpPr>
        <p:grpSpPr>
          <a:xfrm>
            <a:off x="4429786" y="3452546"/>
            <a:ext cx="13707717" cy="1094393"/>
            <a:chOff x="0" y="0"/>
            <a:chExt cx="18276956" cy="1459191"/>
          </a:xfrm>
        </p:grpSpPr>
        <p:grpSp>
          <p:nvGrpSpPr>
            <p:cNvPr id="19" name="Group 19"/>
            <p:cNvGrpSpPr/>
            <p:nvPr/>
          </p:nvGrpSpPr>
          <p:grpSpPr>
            <a:xfrm>
              <a:off x="5218893" y="1379996"/>
              <a:ext cx="2608303" cy="39598"/>
              <a:chOff x="0" y="0"/>
              <a:chExt cx="1006310" cy="15277"/>
            </a:xfrm>
          </p:grpSpPr>
          <p:sp>
            <p:nvSpPr>
              <p:cNvPr id="20" name="Freeform 20"/>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1" name="TextBox 21"/>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2" name="Group 22"/>
            <p:cNvGrpSpPr/>
            <p:nvPr/>
          </p:nvGrpSpPr>
          <p:grpSpPr>
            <a:xfrm>
              <a:off x="7794684" y="19799"/>
              <a:ext cx="32511" cy="1360197"/>
              <a:chOff x="0" y="0"/>
              <a:chExt cx="12543" cy="524778"/>
            </a:xfrm>
          </p:grpSpPr>
          <p:sp>
            <p:nvSpPr>
              <p:cNvPr id="23" name="Freeform 23"/>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4" name="TextBox 24"/>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25" name="Group 25"/>
            <p:cNvGrpSpPr/>
            <p:nvPr/>
          </p:nvGrpSpPr>
          <p:grpSpPr>
            <a:xfrm>
              <a:off x="0" y="1419593"/>
              <a:ext cx="2608303" cy="39598"/>
              <a:chOff x="0" y="0"/>
              <a:chExt cx="1006310" cy="15277"/>
            </a:xfrm>
          </p:grpSpPr>
          <p:sp>
            <p:nvSpPr>
              <p:cNvPr id="26" name="Freeform 26"/>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27" name="TextBox 27"/>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28" name="Group 28"/>
            <p:cNvGrpSpPr/>
            <p:nvPr/>
          </p:nvGrpSpPr>
          <p:grpSpPr>
            <a:xfrm>
              <a:off x="2575791" y="59396"/>
              <a:ext cx="32511" cy="1360197"/>
              <a:chOff x="0" y="0"/>
              <a:chExt cx="12543" cy="524778"/>
            </a:xfrm>
          </p:grpSpPr>
          <p:sp>
            <p:nvSpPr>
              <p:cNvPr id="29" name="Freeform 29"/>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0" name="TextBox 30"/>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1" name="Group 31"/>
            <p:cNvGrpSpPr/>
            <p:nvPr/>
          </p:nvGrpSpPr>
          <p:grpSpPr>
            <a:xfrm>
              <a:off x="15668654" y="1360197"/>
              <a:ext cx="2608303" cy="39598"/>
              <a:chOff x="0" y="0"/>
              <a:chExt cx="1006310" cy="15277"/>
            </a:xfrm>
          </p:grpSpPr>
          <p:sp>
            <p:nvSpPr>
              <p:cNvPr id="32" name="Freeform 32"/>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3" name="TextBox 33"/>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34" name="Group 34"/>
            <p:cNvGrpSpPr/>
            <p:nvPr/>
          </p:nvGrpSpPr>
          <p:grpSpPr>
            <a:xfrm>
              <a:off x="18244445" y="0"/>
              <a:ext cx="32511" cy="1360197"/>
              <a:chOff x="0" y="0"/>
              <a:chExt cx="12543" cy="524778"/>
            </a:xfrm>
          </p:grpSpPr>
          <p:sp>
            <p:nvSpPr>
              <p:cNvPr id="35" name="Freeform 35"/>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6" name="TextBox 36"/>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nvGrpSpPr>
            <p:cNvPr id="37" name="Group 37"/>
            <p:cNvGrpSpPr/>
            <p:nvPr/>
          </p:nvGrpSpPr>
          <p:grpSpPr>
            <a:xfrm>
              <a:off x="10443773" y="1360197"/>
              <a:ext cx="2608303" cy="39598"/>
              <a:chOff x="0" y="0"/>
              <a:chExt cx="1006310" cy="15277"/>
            </a:xfrm>
          </p:grpSpPr>
          <p:sp>
            <p:nvSpPr>
              <p:cNvPr id="38" name="Freeform 38"/>
              <p:cNvSpPr/>
              <p:nvPr/>
            </p:nvSpPr>
            <p:spPr>
              <a:xfrm>
                <a:off x="0" y="0"/>
                <a:ext cx="1006310" cy="15277"/>
              </a:xfrm>
              <a:custGeom>
                <a:avLst/>
                <a:gdLst/>
                <a:ahLst/>
                <a:cxnLst/>
                <a:rect l="l" t="t" r="r" b="b"/>
                <a:pathLst>
                  <a:path w="1006310" h="15277">
                    <a:moveTo>
                      <a:pt x="0" y="0"/>
                    </a:moveTo>
                    <a:lnTo>
                      <a:pt x="1006310" y="0"/>
                    </a:lnTo>
                    <a:lnTo>
                      <a:pt x="1006310" y="15277"/>
                    </a:lnTo>
                    <a:lnTo>
                      <a:pt x="0" y="15277"/>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9" name="TextBox 39"/>
              <p:cNvSpPr txBox="1"/>
              <p:nvPr/>
            </p:nvSpPr>
            <p:spPr>
              <a:xfrm>
                <a:off x="0" y="-38100"/>
                <a:ext cx="1006310" cy="53377"/>
              </a:xfrm>
              <a:prstGeom prst="rect">
                <a:avLst/>
              </a:prstGeom>
            </p:spPr>
            <p:txBody>
              <a:bodyPr lIns="26009" tIns="26009" rIns="26009" bIns="26009" rtlCol="0" anchor="ctr"/>
              <a:lstStyle/>
              <a:p>
                <a:pPr algn="ctr">
                  <a:lnSpc>
                    <a:spcPts val="2519"/>
                  </a:lnSpc>
                </a:pPr>
                <a:endParaRPr/>
              </a:p>
            </p:txBody>
          </p:sp>
        </p:grpSp>
        <p:grpSp>
          <p:nvGrpSpPr>
            <p:cNvPr id="40" name="Group 40"/>
            <p:cNvGrpSpPr/>
            <p:nvPr/>
          </p:nvGrpSpPr>
          <p:grpSpPr>
            <a:xfrm>
              <a:off x="13019565" y="0"/>
              <a:ext cx="32511" cy="1360197"/>
              <a:chOff x="0" y="0"/>
              <a:chExt cx="12543" cy="524778"/>
            </a:xfrm>
          </p:grpSpPr>
          <p:sp>
            <p:nvSpPr>
              <p:cNvPr id="41" name="Freeform 41"/>
              <p:cNvSpPr/>
              <p:nvPr/>
            </p:nvSpPr>
            <p:spPr>
              <a:xfrm>
                <a:off x="0" y="0"/>
                <a:ext cx="12543" cy="524778"/>
              </a:xfrm>
              <a:custGeom>
                <a:avLst/>
                <a:gdLst/>
                <a:ahLst/>
                <a:cxnLst/>
                <a:rect l="l" t="t" r="r" b="b"/>
                <a:pathLst>
                  <a:path w="12543" h="524778">
                    <a:moveTo>
                      <a:pt x="0" y="0"/>
                    </a:moveTo>
                    <a:lnTo>
                      <a:pt x="12543" y="0"/>
                    </a:lnTo>
                    <a:lnTo>
                      <a:pt x="12543" y="524778"/>
                    </a:lnTo>
                    <a:lnTo>
                      <a:pt x="0" y="5247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2" name="TextBox 42"/>
              <p:cNvSpPr txBox="1"/>
              <p:nvPr/>
            </p:nvSpPr>
            <p:spPr>
              <a:xfrm>
                <a:off x="0" y="-38100"/>
                <a:ext cx="12543" cy="562878"/>
              </a:xfrm>
              <a:prstGeom prst="rect">
                <a:avLst/>
              </a:prstGeom>
            </p:spPr>
            <p:txBody>
              <a:bodyPr lIns="26009" tIns="26009" rIns="26009" bIns="26009" rtlCol="0" anchor="ctr"/>
              <a:lstStyle/>
              <a:p>
                <a:pPr algn="ctr">
                  <a:lnSpc>
                    <a:spcPts val="2519"/>
                  </a:lnSpc>
                </a:pPr>
                <a:endParaRPr/>
              </a:p>
            </p:txBody>
          </p:sp>
        </p:grpSp>
      </p:grpSp>
      <p:grpSp>
        <p:nvGrpSpPr>
          <p:cNvPr id="43" name="Group 43"/>
          <p:cNvGrpSpPr/>
          <p:nvPr/>
        </p:nvGrpSpPr>
        <p:grpSpPr>
          <a:xfrm>
            <a:off x="2612916" y="1583496"/>
            <a:ext cx="13518266" cy="695929"/>
            <a:chOff x="0" y="0"/>
            <a:chExt cx="18024355" cy="927905"/>
          </a:xfrm>
        </p:grpSpPr>
        <p:sp>
          <p:nvSpPr>
            <p:cNvPr id="44" name="Freeform 44"/>
            <p:cNvSpPr/>
            <p:nvPr/>
          </p:nvSpPr>
          <p:spPr>
            <a:xfrm>
              <a:off x="521889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5" name="TextBox 45"/>
            <p:cNvSpPr txBox="1"/>
            <p:nvPr/>
          </p:nvSpPr>
          <p:spPr>
            <a:xfrm>
              <a:off x="545580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6" name="Freeform 46"/>
            <p:cNvSpPr/>
            <p:nvPr/>
          </p:nvSpPr>
          <p:spPr>
            <a:xfrm>
              <a:off x="6985965"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47" name="Freeform 47"/>
            <p:cNvSpPr/>
            <p:nvPr/>
          </p:nvSpPr>
          <p:spPr>
            <a:xfrm>
              <a:off x="0"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8" name="TextBox 48"/>
            <p:cNvSpPr txBox="1"/>
            <p:nvPr/>
          </p:nvSpPr>
          <p:spPr>
            <a:xfrm>
              <a:off x="236914"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49" name="Freeform 49"/>
            <p:cNvSpPr/>
            <p:nvPr/>
          </p:nvSpPr>
          <p:spPr>
            <a:xfrm>
              <a:off x="1699437"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50" name="Freeform 50"/>
            <p:cNvSpPr/>
            <p:nvPr/>
          </p:nvSpPr>
          <p:spPr>
            <a:xfrm>
              <a:off x="15668654"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1" name="TextBox 51"/>
            <p:cNvSpPr txBox="1"/>
            <p:nvPr/>
          </p:nvSpPr>
          <p:spPr>
            <a:xfrm>
              <a:off x="15905568"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2" name="Freeform 52"/>
            <p:cNvSpPr/>
            <p:nvPr/>
          </p:nvSpPr>
          <p:spPr>
            <a:xfrm>
              <a:off x="17402933"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a:p>
          </p:txBody>
        </p:sp>
        <p:sp>
          <p:nvSpPr>
            <p:cNvPr id="53" name="Freeform 53"/>
            <p:cNvSpPr/>
            <p:nvPr/>
          </p:nvSpPr>
          <p:spPr>
            <a:xfrm>
              <a:off x="10443773" y="0"/>
              <a:ext cx="2277068" cy="927905"/>
            </a:xfrm>
            <a:custGeom>
              <a:avLst/>
              <a:gdLst/>
              <a:ahLst/>
              <a:cxnLst/>
              <a:rect l="l" t="t" r="r" b="b"/>
              <a:pathLst>
                <a:path w="2277068" h="927905">
                  <a:moveTo>
                    <a:pt x="0" y="0"/>
                  </a:moveTo>
                  <a:lnTo>
                    <a:pt x="2277068" y="0"/>
                  </a:lnTo>
                  <a:lnTo>
                    <a:pt x="2277068" y="927905"/>
                  </a:lnTo>
                  <a:lnTo>
                    <a:pt x="0" y="927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54" name="TextBox 54"/>
            <p:cNvSpPr txBox="1"/>
            <p:nvPr/>
          </p:nvSpPr>
          <p:spPr>
            <a:xfrm>
              <a:off x="10680687" y="5025"/>
              <a:ext cx="1464176" cy="445196"/>
            </a:xfrm>
            <a:prstGeom prst="rect">
              <a:avLst/>
            </a:prstGeom>
          </p:spPr>
          <p:txBody>
            <a:bodyPr lIns="0" tIns="0" rIns="0" bIns="0" rtlCol="0" anchor="t">
              <a:spAutoFit/>
            </a:bodyPr>
            <a:lstStyle/>
            <a:p>
              <a:pPr algn="ctr">
                <a:lnSpc>
                  <a:spcPts val="2940"/>
                </a:lnSpc>
              </a:pPr>
              <a:r>
                <a:rPr lang="en-US" sz="1837">
                  <a:solidFill>
                    <a:srgbClr val="FFFFFF"/>
                  </a:solidFill>
                  <a:latin typeface="UTM Aptima Bold"/>
                  <a:ea typeface="UTM Aptima Bold"/>
                  <a:cs typeface="UTM Aptima Bold"/>
                  <a:sym typeface="UTM Aptima Bold"/>
                </a:rPr>
                <a:t>Ngữ liệu </a:t>
              </a:r>
            </a:p>
          </p:txBody>
        </p:sp>
        <p:sp>
          <p:nvSpPr>
            <p:cNvPr id="55" name="Freeform 55"/>
            <p:cNvSpPr/>
            <p:nvPr/>
          </p:nvSpPr>
          <p:spPr>
            <a:xfrm>
              <a:off x="12350449" y="0"/>
              <a:ext cx="621422" cy="621422"/>
            </a:xfrm>
            <a:custGeom>
              <a:avLst/>
              <a:gdLst/>
              <a:ahLst/>
              <a:cxnLst/>
              <a:rect l="l" t="t" r="r" b="b"/>
              <a:pathLst>
                <a:path w="621422" h="621422">
                  <a:moveTo>
                    <a:pt x="0" y="0"/>
                  </a:moveTo>
                  <a:lnTo>
                    <a:pt x="621422" y="0"/>
                  </a:lnTo>
                  <a:lnTo>
                    <a:pt x="621422" y="621422"/>
                  </a:lnTo>
                  <a:lnTo>
                    <a:pt x="0" y="6214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a:p>
          </p:txBody>
        </p:sp>
      </p:grpSp>
      <p:grpSp>
        <p:nvGrpSpPr>
          <p:cNvPr id="56" name="Group 56"/>
          <p:cNvGrpSpPr/>
          <p:nvPr/>
        </p:nvGrpSpPr>
        <p:grpSpPr>
          <a:xfrm>
            <a:off x="98122" y="4686130"/>
            <a:ext cx="2491117" cy="2447222"/>
            <a:chOff x="0" y="0"/>
            <a:chExt cx="656097" cy="644536"/>
          </a:xfrm>
        </p:grpSpPr>
        <p:sp>
          <p:nvSpPr>
            <p:cNvPr id="57" name="Freeform 57"/>
            <p:cNvSpPr/>
            <p:nvPr/>
          </p:nvSpPr>
          <p:spPr>
            <a:xfrm>
              <a:off x="0" y="0"/>
              <a:ext cx="656097" cy="644536"/>
            </a:xfrm>
            <a:custGeom>
              <a:avLst/>
              <a:gdLst/>
              <a:ahLst/>
              <a:cxnLst/>
              <a:rect l="l" t="t" r="r" b="b"/>
              <a:pathLst>
                <a:path w="656097" h="644536">
                  <a:moveTo>
                    <a:pt x="0" y="0"/>
                  </a:moveTo>
                  <a:lnTo>
                    <a:pt x="656097" y="0"/>
                  </a:lnTo>
                  <a:lnTo>
                    <a:pt x="65609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58" name="TextBox 58"/>
            <p:cNvSpPr txBox="1"/>
            <p:nvPr/>
          </p:nvSpPr>
          <p:spPr>
            <a:xfrm>
              <a:off x="0" y="-38100"/>
              <a:ext cx="656097" cy="682636"/>
            </a:xfrm>
            <a:prstGeom prst="rect">
              <a:avLst/>
            </a:prstGeom>
          </p:spPr>
          <p:txBody>
            <a:bodyPr lIns="50800" tIns="50800" rIns="50800" bIns="50800" rtlCol="0" anchor="ctr"/>
            <a:lstStyle/>
            <a:p>
              <a:pPr algn="ctr">
                <a:lnSpc>
                  <a:spcPts val="2519"/>
                </a:lnSpc>
              </a:pPr>
              <a:endParaRPr/>
            </a:p>
          </p:txBody>
        </p:sp>
      </p:grpSp>
      <p:sp>
        <p:nvSpPr>
          <p:cNvPr id="59" name="TextBox 59"/>
          <p:cNvSpPr txBox="1"/>
          <p:nvPr/>
        </p:nvSpPr>
        <p:spPr>
          <a:xfrm>
            <a:off x="176508" y="1573845"/>
            <a:ext cx="2358022" cy="684629"/>
          </a:xfrm>
          <a:prstGeom prst="rect">
            <a:avLst/>
          </a:prstGeom>
        </p:spPr>
        <p:txBody>
          <a:bodyPr lIns="0" tIns="0" rIns="0" bIns="0" rtlCol="0" anchor="t">
            <a:spAutoFit/>
          </a:bodyPr>
          <a:lstStyle/>
          <a:p>
            <a:pPr algn="ctr">
              <a:lnSpc>
                <a:spcPts val="2831"/>
              </a:lnSpc>
            </a:pPr>
            <a:r>
              <a:rPr lang="en-US" sz="1769">
                <a:solidFill>
                  <a:srgbClr val="022641"/>
                </a:solidFill>
                <a:latin typeface="UTM Aptima Bold"/>
                <a:ea typeface="UTM Aptima Bold"/>
                <a:cs typeface="UTM Aptima Bold"/>
                <a:sym typeface="UTM Aptima Bold"/>
              </a:rPr>
              <a:t>Đặc điểm của ngôn ngữ trang trọng</a:t>
            </a:r>
          </a:p>
        </p:txBody>
      </p:sp>
      <p:sp>
        <p:nvSpPr>
          <p:cNvPr id="60" name="TextBox 60"/>
          <p:cNvSpPr txBox="1"/>
          <p:nvPr/>
        </p:nvSpPr>
        <p:spPr>
          <a:xfrm>
            <a:off x="2985660" y="2303855"/>
            <a:ext cx="3233508" cy="1974478"/>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nguồn sống rào rạt, chốn nước non lặng lẽ, say đắm tình yêu, say đắm cảnh trời, tận hưởng, nồng nàn, tha thiết</a:t>
            </a:r>
          </a:p>
        </p:txBody>
      </p:sp>
      <p:grpSp>
        <p:nvGrpSpPr>
          <p:cNvPr id="61" name="Group 61"/>
          <p:cNvGrpSpPr/>
          <p:nvPr/>
        </p:nvGrpSpPr>
        <p:grpSpPr>
          <a:xfrm>
            <a:off x="2691523" y="4686130"/>
            <a:ext cx="15445980" cy="2447222"/>
            <a:chOff x="0" y="0"/>
            <a:chExt cx="4068077" cy="644536"/>
          </a:xfrm>
        </p:grpSpPr>
        <p:sp>
          <p:nvSpPr>
            <p:cNvPr id="62" name="Freeform 62"/>
            <p:cNvSpPr/>
            <p:nvPr/>
          </p:nvSpPr>
          <p:spPr>
            <a:xfrm>
              <a:off x="0" y="0"/>
              <a:ext cx="4068077" cy="644536"/>
            </a:xfrm>
            <a:custGeom>
              <a:avLst/>
              <a:gdLst/>
              <a:ahLst/>
              <a:cxnLst/>
              <a:rect l="l" t="t" r="r" b="b"/>
              <a:pathLst>
                <a:path w="4068077" h="644536">
                  <a:moveTo>
                    <a:pt x="0" y="0"/>
                  </a:moveTo>
                  <a:lnTo>
                    <a:pt x="4068077" y="0"/>
                  </a:lnTo>
                  <a:lnTo>
                    <a:pt x="4068077" y="644536"/>
                  </a:lnTo>
                  <a:lnTo>
                    <a:pt x="0" y="644536"/>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3" name="TextBox 63"/>
            <p:cNvSpPr txBox="1"/>
            <p:nvPr/>
          </p:nvSpPr>
          <p:spPr>
            <a:xfrm>
              <a:off x="0" y="-38100"/>
              <a:ext cx="4068077" cy="682636"/>
            </a:xfrm>
            <a:prstGeom prst="rect">
              <a:avLst/>
            </a:prstGeom>
          </p:spPr>
          <p:txBody>
            <a:bodyPr lIns="50800" tIns="50800" rIns="50800" bIns="50800" rtlCol="0" anchor="ctr"/>
            <a:lstStyle/>
            <a:p>
              <a:pPr algn="ctr">
                <a:lnSpc>
                  <a:spcPts val="2519"/>
                </a:lnSpc>
              </a:pPr>
              <a:endParaRPr/>
            </a:p>
          </p:txBody>
        </p:sp>
      </p:grpSp>
      <p:grpSp>
        <p:nvGrpSpPr>
          <p:cNvPr id="64" name="Group 64"/>
          <p:cNvGrpSpPr/>
          <p:nvPr/>
        </p:nvGrpSpPr>
        <p:grpSpPr>
          <a:xfrm>
            <a:off x="98122" y="7276228"/>
            <a:ext cx="2491117" cy="2327155"/>
            <a:chOff x="0" y="0"/>
            <a:chExt cx="656097" cy="612913"/>
          </a:xfrm>
        </p:grpSpPr>
        <p:sp>
          <p:nvSpPr>
            <p:cNvPr id="65" name="Freeform 65"/>
            <p:cNvSpPr/>
            <p:nvPr/>
          </p:nvSpPr>
          <p:spPr>
            <a:xfrm>
              <a:off x="0" y="0"/>
              <a:ext cx="656097" cy="612913"/>
            </a:xfrm>
            <a:custGeom>
              <a:avLst/>
              <a:gdLst/>
              <a:ahLst/>
              <a:cxnLst/>
              <a:rect l="l" t="t" r="r" b="b"/>
              <a:pathLst>
                <a:path w="656097" h="612913">
                  <a:moveTo>
                    <a:pt x="0" y="0"/>
                  </a:moveTo>
                  <a:lnTo>
                    <a:pt x="656097" y="0"/>
                  </a:lnTo>
                  <a:lnTo>
                    <a:pt x="65609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6" name="TextBox 66"/>
            <p:cNvSpPr txBox="1"/>
            <p:nvPr/>
          </p:nvSpPr>
          <p:spPr>
            <a:xfrm>
              <a:off x="0" y="-38100"/>
              <a:ext cx="656097" cy="651013"/>
            </a:xfrm>
            <a:prstGeom prst="rect">
              <a:avLst/>
            </a:prstGeom>
          </p:spPr>
          <p:txBody>
            <a:bodyPr lIns="50800" tIns="50800" rIns="50800" bIns="50800" rtlCol="0" anchor="ctr"/>
            <a:lstStyle/>
            <a:p>
              <a:pPr algn="ctr">
                <a:lnSpc>
                  <a:spcPts val="2519"/>
                </a:lnSpc>
              </a:pPr>
              <a:endParaRPr/>
            </a:p>
          </p:txBody>
        </p:sp>
      </p:grpSp>
      <p:grpSp>
        <p:nvGrpSpPr>
          <p:cNvPr id="67" name="Group 67"/>
          <p:cNvGrpSpPr/>
          <p:nvPr/>
        </p:nvGrpSpPr>
        <p:grpSpPr>
          <a:xfrm>
            <a:off x="2691523" y="7276228"/>
            <a:ext cx="15445980" cy="2327155"/>
            <a:chOff x="0" y="0"/>
            <a:chExt cx="4068077" cy="612913"/>
          </a:xfrm>
        </p:grpSpPr>
        <p:sp>
          <p:nvSpPr>
            <p:cNvPr id="68" name="Freeform 68"/>
            <p:cNvSpPr/>
            <p:nvPr/>
          </p:nvSpPr>
          <p:spPr>
            <a:xfrm>
              <a:off x="0" y="0"/>
              <a:ext cx="4068077" cy="612913"/>
            </a:xfrm>
            <a:custGeom>
              <a:avLst/>
              <a:gdLst/>
              <a:ahLst/>
              <a:cxnLst/>
              <a:rect l="l" t="t" r="r" b="b"/>
              <a:pathLst>
                <a:path w="4068077" h="612913">
                  <a:moveTo>
                    <a:pt x="0" y="0"/>
                  </a:moveTo>
                  <a:lnTo>
                    <a:pt x="4068077" y="0"/>
                  </a:lnTo>
                  <a:lnTo>
                    <a:pt x="4068077" y="612913"/>
                  </a:lnTo>
                  <a:lnTo>
                    <a:pt x="0" y="612913"/>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69" name="TextBox 69"/>
            <p:cNvSpPr txBox="1"/>
            <p:nvPr/>
          </p:nvSpPr>
          <p:spPr>
            <a:xfrm>
              <a:off x="0" y="-38100"/>
              <a:ext cx="4068077" cy="651013"/>
            </a:xfrm>
            <a:prstGeom prst="rect">
              <a:avLst/>
            </a:prstGeom>
          </p:spPr>
          <p:txBody>
            <a:bodyPr lIns="50800" tIns="50800" rIns="50800" bIns="50800" rtlCol="0" anchor="ctr"/>
            <a:lstStyle/>
            <a:p>
              <a:pPr algn="ctr">
                <a:lnSpc>
                  <a:spcPts val="2519"/>
                </a:lnSpc>
              </a:pPr>
              <a:endParaRPr/>
            </a:p>
          </p:txBody>
        </p:sp>
      </p:grpSp>
      <p:sp>
        <p:nvSpPr>
          <p:cNvPr id="70" name="TextBox 70"/>
          <p:cNvSpPr txBox="1"/>
          <p:nvPr/>
        </p:nvSpPr>
        <p:spPr>
          <a:xfrm>
            <a:off x="6904968" y="2258347"/>
            <a:ext cx="3233508" cy="1974478"/>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phong cánh , giá trị thẩm mĩ, phong cách trường phái, phong cách thời đại, quan niệm, đề tài, tư tưởng, cảm hứng,...</a:t>
            </a:r>
          </a:p>
        </p:txBody>
      </p:sp>
      <p:sp>
        <p:nvSpPr>
          <p:cNvPr id="71" name="TextBox 71"/>
          <p:cNvSpPr txBox="1"/>
          <p:nvPr/>
        </p:nvSpPr>
        <p:spPr>
          <a:xfrm>
            <a:off x="10824276" y="2258347"/>
            <a:ext cx="3233508" cy="1574502"/>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sự tương đồng, điểm khác biệt, phong vị cổ điển, phong cách thơ cổ điển, tính hiện đại</a:t>
            </a:r>
          </a:p>
        </p:txBody>
      </p:sp>
      <p:sp>
        <p:nvSpPr>
          <p:cNvPr id="72" name="TextBox 72"/>
          <p:cNvSpPr txBox="1"/>
          <p:nvPr/>
        </p:nvSpPr>
        <p:spPr>
          <a:xfrm>
            <a:off x="14743584" y="2303855"/>
            <a:ext cx="3233508" cy="1174527"/>
          </a:xfrm>
          <a:prstGeom prst="rect">
            <a:avLst/>
          </a:prstGeom>
        </p:spPr>
        <p:txBody>
          <a:bodyPr lIns="0" tIns="0" rIns="0" bIns="0" rtlCol="0" anchor="t">
            <a:spAutoFit/>
          </a:bodyPr>
          <a:lstStyle/>
          <a:p>
            <a:pPr algn="just">
              <a:lnSpc>
                <a:spcPts val="3200"/>
              </a:lnSpc>
            </a:pPr>
            <a:r>
              <a:rPr lang="en-US" sz="2000">
                <a:solidFill>
                  <a:srgbClr val="022641"/>
                </a:solidFill>
                <a:latin typeface="UTM Aptima Italics"/>
                <a:ea typeface="UTM Aptima Italics"/>
                <a:cs typeface="UTM Aptima Italics"/>
                <a:sym typeface="UTM Aptima Italics"/>
              </a:rPr>
              <a:t>kính chào quý vị, theo dõi, bản tin cuối ngày, đài truyền hình Việt Nam</a:t>
            </a:r>
          </a:p>
        </p:txBody>
      </p:sp>
      <p:grpSp>
        <p:nvGrpSpPr>
          <p:cNvPr id="73" name="Group 73"/>
          <p:cNvGrpSpPr/>
          <p:nvPr/>
        </p:nvGrpSpPr>
        <p:grpSpPr>
          <a:xfrm>
            <a:off x="109960" y="2423964"/>
            <a:ext cx="2491117" cy="2122976"/>
            <a:chOff x="0" y="0"/>
            <a:chExt cx="656097" cy="559138"/>
          </a:xfrm>
        </p:grpSpPr>
        <p:sp>
          <p:nvSpPr>
            <p:cNvPr id="74" name="Freeform 74"/>
            <p:cNvSpPr/>
            <p:nvPr/>
          </p:nvSpPr>
          <p:spPr>
            <a:xfrm>
              <a:off x="0" y="0"/>
              <a:ext cx="656097" cy="559138"/>
            </a:xfrm>
            <a:custGeom>
              <a:avLst/>
              <a:gdLst/>
              <a:ahLst/>
              <a:cxnLst/>
              <a:rect l="l" t="t" r="r" b="b"/>
              <a:pathLst>
                <a:path w="656097" h="559138">
                  <a:moveTo>
                    <a:pt x="0" y="0"/>
                  </a:moveTo>
                  <a:lnTo>
                    <a:pt x="656097" y="0"/>
                  </a:lnTo>
                  <a:lnTo>
                    <a:pt x="656097" y="559138"/>
                  </a:lnTo>
                  <a:lnTo>
                    <a:pt x="0" y="55913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5" name="TextBox 75"/>
            <p:cNvSpPr txBox="1"/>
            <p:nvPr/>
          </p:nvSpPr>
          <p:spPr>
            <a:xfrm>
              <a:off x="0" y="-38100"/>
              <a:ext cx="656097" cy="597238"/>
            </a:xfrm>
            <a:prstGeom prst="rect">
              <a:avLst/>
            </a:prstGeom>
          </p:spPr>
          <p:txBody>
            <a:bodyPr lIns="50800" tIns="50800" rIns="50800" bIns="50800" rtlCol="0" anchor="ctr"/>
            <a:lstStyle/>
            <a:p>
              <a:pPr algn="ctr">
                <a:lnSpc>
                  <a:spcPts val="2519"/>
                </a:lnSpc>
              </a:pPr>
              <a:endParaRPr/>
            </a:p>
          </p:txBody>
        </p:sp>
      </p:grpSp>
      <p:sp>
        <p:nvSpPr>
          <p:cNvPr id="76" name="TextBox 76"/>
          <p:cNvSpPr txBox="1"/>
          <p:nvPr/>
        </p:nvSpPr>
        <p:spPr>
          <a:xfrm>
            <a:off x="176508" y="2444952"/>
            <a:ext cx="2358022" cy="1574502"/>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Thường sử dụng từ ngữ có sắc thái trang nghiêm, tôn kính, tao nhã,...</a:t>
            </a:r>
          </a:p>
        </p:txBody>
      </p:sp>
      <p:sp>
        <p:nvSpPr>
          <p:cNvPr id="77" name="TextBox 77"/>
          <p:cNvSpPr txBox="1"/>
          <p:nvPr/>
        </p:nvSpPr>
        <p:spPr>
          <a:xfrm>
            <a:off x="176508" y="5264183"/>
            <a:ext cx="2267980" cy="774551"/>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Không dùng tiếng lóng, khẩu ngữ</a:t>
            </a:r>
          </a:p>
        </p:txBody>
      </p:sp>
      <p:sp>
        <p:nvSpPr>
          <p:cNvPr id="78" name="TextBox 78"/>
          <p:cNvSpPr txBox="1"/>
          <p:nvPr/>
        </p:nvSpPr>
        <p:spPr>
          <a:xfrm>
            <a:off x="176508" y="7847728"/>
            <a:ext cx="2267980" cy="1174527"/>
          </a:xfrm>
          <a:prstGeom prst="rect">
            <a:avLst/>
          </a:prstGeom>
        </p:spPr>
        <p:txBody>
          <a:bodyPr lIns="0" tIns="0" rIns="0" bIns="0" rtlCol="0" anchor="t">
            <a:spAutoFit/>
          </a:bodyPr>
          <a:lstStyle/>
          <a:p>
            <a:pPr algn="ctr">
              <a:lnSpc>
                <a:spcPts val="3200"/>
              </a:lnSpc>
            </a:pPr>
            <a:r>
              <a:rPr lang="en-US" sz="2000">
                <a:solidFill>
                  <a:srgbClr val="022641"/>
                </a:solidFill>
                <a:latin typeface="UTM Aptima Bold"/>
                <a:ea typeface="UTM Aptima Bold"/>
                <a:cs typeface="UTM Aptima Bold"/>
                <a:sym typeface="UTM Aptima Bold"/>
              </a:rPr>
              <a:t>Thưởng sử dụng câu có cấu trúc đầy đủ, rõ ràng</a:t>
            </a:r>
          </a:p>
        </p:txBody>
      </p:sp>
      <p:sp>
        <p:nvSpPr>
          <p:cNvPr id="79" name="TextBox 79"/>
          <p:cNvSpPr txBox="1"/>
          <p:nvPr/>
        </p:nvSpPr>
        <p:spPr>
          <a:xfrm>
            <a:off x="2985660" y="5286220"/>
            <a:ext cx="14991431" cy="374575"/>
          </a:xfrm>
          <a:prstGeom prst="rect">
            <a:avLst/>
          </a:prstGeom>
        </p:spPr>
        <p:txBody>
          <a:bodyPr lIns="0" tIns="0" rIns="0" bIns="0" rtlCol="0" anchor="t">
            <a:spAutoFit/>
          </a:bodyPr>
          <a:lstStyle/>
          <a:p>
            <a:pPr algn="ctr">
              <a:lnSpc>
                <a:spcPts val="3200"/>
              </a:lnSpc>
            </a:pPr>
            <a:r>
              <a:rPr lang="en-US" sz="2000">
                <a:solidFill>
                  <a:srgbClr val="022641"/>
                </a:solidFill>
                <a:latin typeface="UTM Aptima"/>
                <a:ea typeface="UTM Aptima"/>
                <a:cs typeface="UTM Aptima"/>
                <a:sym typeface="UTM Aptima"/>
              </a:rPr>
              <a:t>Bốn ngữ liệu không có tiếng lòng, khẩu ngữ</a:t>
            </a:r>
          </a:p>
        </p:txBody>
      </p:sp>
      <p:sp>
        <p:nvSpPr>
          <p:cNvPr id="80" name="TextBox 80"/>
          <p:cNvSpPr txBox="1"/>
          <p:nvPr/>
        </p:nvSpPr>
        <p:spPr>
          <a:xfrm>
            <a:off x="2985660" y="8266828"/>
            <a:ext cx="14991431" cy="374575"/>
          </a:xfrm>
          <a:prstGeom prst="rect">
            <a:avLst/>
          </a:prstGeom>
        </p:spPr>
        <p:txBody>
          <a:bodyPr lIns="0" tIns="0" rIns="0" bIns="0" rtlCol="0" anchor="t">
            <a:spAutoFit/>
          </a:bodyPr>
          <a:lstStyle/>
          <a:p>
            <a:pPr algn="ctr">
              <a:lnSpc>
                <a:spcPts val="3200"/>
              </a:lnSpc>
            </a:pPr>
            <a:r>
              <a:rPr lang="en-US" sz="2000">
                <a:solidFill>
                  <a:srgbClr val="022641"/>
                </a:solidFill>
                <a:latin typeface="UTM Aptima"/>
                <a:ea typeface="UTM Aptima"/>
                <a:cs typeface="UTM Aptima"/>
                <a:sym typeface="UTM Aptima"/>
              </a:rPr>
              <a:t>Các câu trong 4 ngữ liệu có cấu trúc đầy đủ, rõ ràng</a:t>
            </a:r>
          </a:p>
        </p:txBody>
      </p:sp>
      <p:grpSp>
        <p:nvGrpSpPr>
          <p:cNvPr id="81" name="Group 81"/>
          <p:cNvGrpSpPr/>
          <p:nvPr/>
        </p:nvGrpSpPr>
        <p:grpSpPr>
          <a:xfrm>
            <a:off x="-58806" y="9736787"/>
            <a:ext cx="18346806" cy="550138"/>
            <a:chOff x="0" y="0"/>
            <a:chExt cx="4832080" cy="144892"/>
          </a:xfrm>
        </p:grpSpPr>
        <p:sp>
          <p:nvSpPr>
            <p:cNvPr id="82" name="Freeform 82"/>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83" name="TextBox 83"/>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775" y="193862"/>
            <a:ext cx="7957967" cy="2364213"/>
            <a:chOff x="0" y="0"/>
            <a:chExt cx="1962880" cy="583147"/>
          </a:xfrm>
        </p:grpSpPr>
        <p:sp>
          <p:nvSpPr>
            <p:cNvPr id="3" name="Freeform 3"/>
            <p:cNvSpPr/>
            <p:nvPr/>
          </p:nvSpPr>
          <p:spPr>
            <a:xfrm>
              <a:off x="0" y="0"/>
              <a:ext cx="1962881" cy="583147"/>
            </a:xfrm>
            <a:custGeom>
              <a:avLst/>
              <a:gdLst/>
              <a:ahLst/>
              <a:cxnLst/>
              <a:rect l="l" t="t" r="r" b="b"/>
              <a:pathLst>
                <a:path w="1962881" h="583147">
                  <a:moveTo>
                    <a:pt x="0" y="0"/>
                  </a:moveTo>
                  <a:lnTo>
                    <a:pt x="1962881" y="0"/>
                  </a:lnTo>
                  <a:lnTo>
                    <a:pt x="1962881" y="583147"/>
                  </a:lnTo>
                  <a:lnTo>
                    <a:pt x="0" y="583147"/>
                  </a:lnTo>
                  <a:close/>
                </a:path>
              </a:pathLst>
            </a:custGeom>
            <a:solidFill>
              <a:srgbClr val="1F5014"/>
            </a:solidFill>
          </p:spPr>
          <p:txBody>
            <a:bodyPr/>
            <a:lstStyle/>
            <a:p>
              <a:endParaRPr lang="vi-VN"/>
            </a:p>
          </p:txBody>
        </p:sp>
        <p:sp>
          <p:nvSpPr>
            <p:cNvPr id="4" name="TextBox 4"/>
            <p:cNvSpPr txBox="1"/>
            <p:nvPr/>
          </p:nvSpPr>
          <p:spPr>
            <a:xfrm>
              <a:off x="0" y="-57150"/>
              <a:ext cx="1962880" cy="640297"/>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2.</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Nhận xét về ngôn ngữ của hai nhân vật Tuấn và Quỳnh trong đoạn trích:</a:t>
              </a:r>
            </a:p>
          </p:txBody>
        </p:sp>
      </p:grpSp>
      <p:grpSp>
        <p:nvGrpSpPr>
          <p:cNvPr id="5" name="Group 5"/>
          <p:cNvGrpSpPr/>
          <p:nvPr/>
        </p:nvGrpSpPr>
        <p:grpSpPr>
          <a:xfrm>
            <a:off x="1892469" y="2891225"/>
            <a:ext cx="3390603" cy="1283092"/>
            <a:chOff x="0" y="0"/>
            <a:chExt cx="4520804" cy="1710790"/>
          </a:xfrm>
        </p:grpSpPr>
        <p:grpSp>
          <p:nvGrpSpPr>
            <p:cNvPr id="6" name="Group 6"/>
            <p:cNvGrpSpPr/>
            <p:nvPr/>
          </p:nvGrpSpPr>
          <p:grpSpPr>
            <a:xfrm>
              <a:off x="814591" y="1573917"/>
              <a:ext cx="3706213" cy="136873"/>
              <a:chOff x="0" y="0"/>
              <a:chExt cx="716965" cy="26478"/>
            </a:xfrm>
          </p:grpSpPr>
          <p:sp>
            <p:nvSpPr>
              <p:cNvPr id="7" name="Freeform 7"/>
              <p:cNvSpPr/>
              <p:nvPr/>
            </p:nvSpPr>
            <p:spPr>
              <a:xfrm>
                <a:off x="0" y="0"/>
                <a:ext cx="716965" cy="26478"/>
              </a:xfrm>
              <a:custGeom>
                <a:avLst/>
                <a:gdLst/>
                <a:ahLst/>
                <a:cxnLst/>
                <a:rect l="l" t="t" r="r" b="b"/>
                <a:pathLst>
                  <a:path w="716965" h="26478">
                    <a:moveTo>
                      <a:pt x="0" y="0"/>
                    </a:moveTo>
                    <a:lnTo>
                      <a:pt x="716965" y="0"/>
                    </a:lnTo>
                    <a:lnTo>
                      <a:pt x="716965"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8" name="TextBox 8"/>
              <p:cNvSpPr txBox="1"/>
              <p:nvPr/>
            </p:nvSpPr>
            <p:spPr>
              <a:xfrm>
                <a:off x="0" y="-38100"/>
                <a:ext cx="716965" cy="64578"/>
              </a:xfrm>
              <a:prstGeom prst="rect">
                <a:avLst/>
              </a:prstGeom>
            </p:spPr>
            <p:txBody>
              <a:bodyPr lIns="24191" tIns="24191" rIns="24191" bIns="24191" rtlCol="0" anchor="ctr"/>
              <a:lstStyle/>
              <a:p>
                <a:pPr algn="ctr">
                  <a:lnSpc>
                    <a:spcPts val="2519"/>
                  </a:lnSpc>
                </a:pPr>
                <a:endParaRPr/>
              </a:p>
            </p:txBody>
          </p:sp>
        </p:grpSp>
        <p:grpSp>
          <p:nvGrpSpPr>
            <p:cNvPr id="9" name="Group 9"/>
            <p:cNvGrpSpPr/>
            <p:nvPr/>
          </p:nvGrpSpPr>
          <p:grpSpPr>
            <a:xfrm>
              <a:off x="4394161" y="951645"/>
              <a:ext cx="126643" cy="737670"/>
              <a:chOff x="0" y="0"/>
              <a:chExt cx="24499" cy="142702"/>
            </a:xfrm>
          </p:grpSpPr>
          <p:sp>
            <p:nvSpPr>
              <p:cNvPr id="10" name="Freeform 10"/>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1" name="TextBox 11"/>
              <p:cNvSpPr txBox="1"/>
              <p:nvPr/>
            </p:nvSpPr>
            <p:spPr>
              <a:xfrm>
                <a:off x="0" y="-38100"/>
                <a:ext cx="24499" cy="180802"/>
              </a:xfrm>
              <a:prstGeom prst="rect">
                <a:avLst/>
              </a:prstGeom>
            </p:spPr>
            <p:txBody>
              <a:bodyPr lIns="24191" tIns="24191" rIns="24191" bIns="24191" rtlCol="0" anchor="ctr"/>
              <a:lstStyle/>
              <a:p>
                <a:pPr algn="ctr">
                  <a:lnSpc>
                    <a:spcPts val="2519"/>
                  </a:lnSpc>
                </a:pPr>
                <a:endParaRPr/>
              </a:p>
            </p:txBody>
          </p:sp>
        </p:grpSp>
        <p:grpSp>
          <p:nvGrpSpPr>
            <p:cNvPr id="12" name="Group 12"/>
            <p:cNvGrpSpPr/>
            <p:nvPr/>
          </p:nvGrpSpPr>
          <p:grpSpPr>
            <a:xfrm rot="-10800000">
              <a:off x="0" y="0"/>
              <a:ext cx="3752425" cy="150351"/>
              <a:chOff x="0" y="0"/>
              <a:chExt cx="660831" cy="26478"/>
            </a:xfrm>
          </p:grpSpPr>
          <p:sp>
            <p:nvSpPr>
              <p:cNvPr id="13" name="Freeform 13"/>
              <p:cNvSpPr/>
              <p:nvPr/>
            </p:nvSpPr>
            <p:spPr>
              <a:xfrm>
                <a:off x="0" y="0"/>
                <a:ext cx="660831" cy="26478"/>
              </a:xfrm>
              <a:custGeom>
                <a:avLst/>
                <a:gdLst/>
                <a:ahLst/>
                <a:cxnLst/>
                <a:rect l="l" t="t" r="r" b="b"/>
                <a:pathLst>
                  <a:path w="660831" h="26478">
                    <a:moveTo>
                      <a:pt x="0" y="0"/>
                    </a:moveTo>
                    <a:lnTo>
                      <a:pt x="660831" y="0"/>
                    </a:lnTo>
                    <a:lnTo>
                      <a:pt x="6608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4" name="TextBox 14"/>
              <p:cNvSpPr txBox="1"/>
              <p:nvPr/>
            </p:nvSpPr>
            <p:spPr>
              <a:xfrm>
                <a:off x="0" y="-38100"/>
                <a:ext cx="660831" cy="64578"/>
              </a:xfrm>
              <a:prstGeom prst="rect">
                <a:avLst/>
              </a:prstGeom>
            </p:spPr>
            <p:txBody>
              <a:bodyPr lIns="26573" tIns="26573" rIns="26573" bIns="26573" rtlCol="0" anchor="ctr"/>
              <a:lstStyle/>
              <a:p>
                <a:pPr algn="ctr">
                  <a:lnSpc>
                    <a:spcPts val="2519"/>
                  </a:lnSpc>
                </a:pPr>
                <a:endParaRPr/>
              </a:p>
            </p:txBody>
          </p:sp>
        </p:grpSp>
        <p:grpSp>
          <p:nvGrpSpPr>
            <p:cNvPr id="15" name="Group 15"/>
            <p:cNvGrpSpPr/>
            <p:nvPr/>
          </p:nvGrpSpPr>
          <p:grpSpPr>
            <a:xfrm rot="-10800000">
              <a:off x="0" y="23589"/>
              <a:ext cx="139114" cy="810310"/>
              <a:chOff x="0" y="0"/>
              <a:chExt cx="24499" cy="142702"/>
            </a:xfrm>
          </p:grpSpPr>
          <p:sp>
            <p:nvSpPr>
              <p:cNvPr id="16" name="Freeform 16"/>
              <p:cNvSpPr/>
              <p:nvPr/>
            </p:nvSpPr>
            <p:spPr>
              <a:xfrm>
                <a:off x="0" y="0"/>
                <a:ext cx="24499" cy="142702"/>
              </a:xfrm>
              <a:custGeom>
                <a:avLst/>
                <a:gdLst/>
                <a:ahLst/>
                <a:cxnLst/>
                <a:rect l="l" t="t" r="r" b="b"/>
                <a:pathLst>
                  <a:path w="24499" h="142702">
                    <a:moveTo>
                      <a:pt x="0" y="0"/>
                    </a:moveTo>
                    <a:lnTo>
                      <a:pt x="24499" y="0"/>
                    </a:lnTo>
                    <a:lnTo>
                      <a:pt x="24499"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17" name="TextBox 17"/>
              <p:cNvSpPr txBox="1"/>
              <p:nvPr/>
            </p:nvSpPr>
            <p:spPr>
              <a:xfrm>
                <a:off x="0" y="-38100"/>
                <a:ext cx="24499" cy="180802"/>
              </a:xfrm>
              <a:prstGeom prst="rect">
                <a:avLst/>
              </a:prstGeom>
            </p:spPr>
            <p:txBody>
              <a:bodyPr lIns="26573" tIns="26573" rIns="26573" bIns="26573" rtlCol="0" anchor="ctr"/>
              <a:lstStyle/>
              <a:p>
                <a:pPr algn="ctr">
                  <a:lnSpc>
                    <a:spcPts val="2519"/>
                  </a:lnSpc>
                </a:pPr>
                <a:endParaRPr/>
              </a:p>
            </p:txBody>
          </p:sp>
        </p:grpSp>
        <p:sp>
          <p:nvSpPr>
            <p:cNvPr id="18" name="TextBox 18"/>
            <p:cNvSpPr txBox="1"/>
            <p:nvPr/>
          </p:nvSpPr>
          <p:spPr>
            <a:xfrm>
              <a:off x="608395" y="205316"/>
              <a:ext cx="3144030" cy="1085718"/>
            </a:xfrm>
            <a:prstGeom prst="rect">
              <a:avLst/>
            </a:prstGeom>
          </p:spPr>
          <p:txBody>
            <a:bodyPr lIns="0" tIns="0" rIns="0" bIns="0" rtlCol="0" anchor="t">
              <a:spAutoFit/>
            </a:bodyPr>
            <a:lstStyle/>
            <a:p>
              <a:pPr algn="ctr">
                <a:lnSpc>
                  <a:spcPts val="7200"/>
                </a:lnSpc>
              </a:pPr>
              <a:r>
                <a:rPr lang="en-US" sz="4500">
                  <a:solidFill>
                    <a:srgbClr val="022641"/>
                  </a:solidFill>
                  <a:latin typeface="UTM Aptima Bold"/>
                  <a:ea typeface="UTM Aptima Bold"/>
                  <a:cs typeface="UTM Aptima Bold"/>
                  <a:sym typeface="UTM Aptima Bold"/>
                </a:rPr>
                <a:t>Dãy 1</a:t>
              </a:r>
            </a:p>
          </p:txBody>
        </p:sp>
      </p:grpSp>
      <p:grpSp>
        <p:nvGrpSpPr>
          <p:cNvPr id="19" name="Group 19"/>
          <p:cNvGrpSpPr/>
          <p:nvPr/>
        </p:nvGrpSpPr>
        <p:grpSpPr>
          <a:xfrm>
            <a:off x="104775" y="4507692"/>
            <a:ext cx="7957967" cy="4978960"/>
            <a:chOff x="0" y="0"/>
            <a:chExt cx="2095925" cy="1311331"/>
          </a:xfrm>
        </p:grpSpPr>
        <p:sp>
          <p:nvSpPr>
            <p:cNvPr id="20" name="Freeform 20"/>
            <p:cNvSpPr/>
            <p:nvPr/>
          </p:nvSpPr>
          <p:spPr>
            <a:xfrm>
              <a:off x="0" y="0"/>
              <a:ext cx="2095926" cy="1311331"/>
            </a:xfrm>
            <a:custGeom>
              <a:avLst/>
              <a:gdLst/>
              <a:ahLst/>
              <a:cxnLst/>
              <a:rect l="l" t="t" r="r" b="b"/>
              <a:pathLst>
                <a:path w="2095926" h="1311331">
                  <a:moveTo>
                    <a:pt x="0" y="0"/>
                  </a:moveTo>
                  <a:lnTo>
                    <a:pt x="2095926" y="0"/>
                  </a:lnTo>
                  <a:lnTo>
                    <a:pt x="2095926" y="1311331"/>
                  </a:lnTo>
                  <a:lnTo>
                    <a:pt x="0" y="131133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21" name="TextBox 21"/>
            <p:cNvSpPr txBox="1"/>
            <p:nvPr/>
          </p:nvSpPr>
          <p:spPr>
            <a:xfrm>
              <a:off x="0" y="-38100"/>
              <a:ext cx="2095925" cy="1349431"/>
            </a:xfrm>
            <a:prstGeom prst="rect">
              <a:avLst/>
            </a:prstGeom>
          </p:spPr>
          <p:txBody>
            <a:bodyPr lIns="50800" tIns="50800" rIns="50800" bIns="50800" rtlCol="0" anchor="ctr"/>
            <a:lstStyle/>
            <a:p>
              <a:pPr algn="ctr">
                <a:lnSpc>
                  <a:spcPts val="2519"/>
                </a:lnSpc>
              </a:pPr>
              <a:endParaRPr/>
            </a:p>
          </p:txBody>
        </p:sp>
      </p:grpSp>
      <p:grpSp>
        <p:nvGrpSpPr>
          <p:cNvPr id="22" name="Group 22"/>
          <p:cNvGrpSpPr/>
          <p:nvPr/>
        </p:nvGrpSpPr>
        <p:grpSpPr>
          <a:xfrm>
            <a:off x="8283736" y="4471077"/>
            <a:ext cx="9625973" cy="4978960"/>
            <a:chOff x="0" y="0"/>
            <a:chExt cx="2535236" cy="1311331"/>
          </a:xfrm>
        </p:grpSpPr>
        <p:sp>
          <p:nvSpPr>
            <p:cNvPr id="23" name="Freeform 23"/>
            <p:cNvSpPr/>
            <p:nvPr/>
          </p:nvSpPr>
          <p:spPr>
            <a:xfrm>
              <a:off x="0" y="0"/>
              <a:ext cx="2535236" cy="1311331"/>
            </a:xfrm>
            <a:custGeom>
              <a:avLst/>
              <a:gdLst/>
              <a:ahLst/>
              <a:cxnLst/>
              <a:rect l="l" t="t" r="r" b="b"/>
              <a:pathLst>
                <a:path w="2535236" h="1311331">
                  <a:moveTo>
                    <a:pt x="0" y="0"/>
                  </a:moveTo>
                  <a:lnTo>
                    <a:pt x="2535236" y="0"/>
                  </a:lnTo>
                  <a:lnTo>
                    <a:pt x="2535236" y="1311331"/>
                  </a:lnTo>
                  <a:lnTo>
                    <a:pt x="0" y="131133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24" name="TextBox 24"/>
            <p:cNvSpPr txBox="1"/>
            <p:nvPr/>
          </p:nvSpPr>
          <p:spPr>
            <a:xfrm>
              <a:off x="0" y="-38100"/>
              <a:ext cx="2535236" cy="1349431"/>
            </a:xfrm>
            <a:prstGeom prst="rect">
              <a:avLst/>
            </a:prstGeom>
          </p:spPr>
          <p:txBody>
            <a:bodyPr lIns="50800" tIns="50800" rIns="50800" bIns="50800" rtlCol="0" anchor="ctr"/>
            <a:lstStyle/>
            <a:p>
              <a:pPr algn="ctr">
                <a:lnSpc>
                  <a:spcPts val="2519"/>
                </a:lnSpc>
              </a:pPr>
              <a:endParaRPr/>
            </a:p>
          </p:txBody>
        </p:sp>
      </p:grpSp>
      <p:grpSp>
        <p:nvGrpSpPr>
          <p:cNvPr id="25" name="Group 25"/>
          <p:cNvGrpSpPr/>
          <p:nvPr/>
        </p:nvGrpSpPr>
        <p:grpSpPr>
          <a:xfrm>
            <a:off x="8283736" y="193862"/>
            <a:ext cx="9889964" cy="2364213"/>
            <a:chOff x="0" y="0"/>
            <a:chExt cx="2439419" cy="583147"/>
          </a:xfrm>
        </p:grpSpPr>
        <p:sp>
          <p:nvSpPr>
            <p:cNvPr id="26" name="Freeform 26"/>
            <p:cNvSpPr/>
            <p:nvPr/>
          </p:nvSpPr>
          <p:spPr>
            <a:xfrm>
              <a:off x="0" y="0"/>
              <a:ext cx="2439419" cy="583147"/>
            </a:xfrm>
            <a:custGeom>
              <a:avLst/>
              <a:gdLst/>
              <a:ahLst/>
              <a:cxnLst/>
              <a:rect l="l" t="t" r="r" b="b"/>
              <a:pathLst>
                <a:path w="2439419" h="583147">
                  <a:moveTo>
                    <a:pt x="0" y="0"/>
                  </a:moveTo>
                  <a:lnTo>
                    <a:pt x="2439419" y="0"/>
                  </a:lnTo>
                  <a:lnTo>
                    <a:pt x="2439419" y="583147"/>
                  </a:lnTo>
                  <a:lnTo>
                    <a:pt x="0" y="583147"/>
                  </a:lnTo>
                  <a:close/>
                </a:path>
              </a:pathLst>
            </a:custGeom>
            <a:solidFill>
              <a:srgbClr val="1F5014"/>
            </a:solidFill>
          </p:spPr>
          <p:txBody>
            <a:bodyPr/>
            <a:lstStyle/>
            <a:p>
              <a:endParaRPr lang="vi-VN"/>
            </a:p>
          </p:txBody>
        </p:sp>
        <p:sp>
          <p:nvSpPr>
            <p:cNvPr id="27" name="TextBox 27"/>
            <p:cNvSpPr txBox="1"/>
            <p:nvPr/>
          </p:nvSpPr>
          <p:spPr>
            <a:xfrm>
              <a:off x="0" y="-57150"/>
              <a:ext cx="2439419" cy="640297"/>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BÀI TẬP 2.</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Trong các trường hợp sau, ngôn ngữ người nói/ người viết sử dụng có phù hợp với hoàn cảnh giao tiếp không? Dựa vào đâu bạn nhận xét như vậy?</a:t>
              </a:r>
            </a:p>
          </p:txBody>
        </p:sp>
      </p:grpSp>
      <p:grpSp>
        <p:nvGrpSpPr>
          <p:cNvPr id="28" name="Group 28"/>
          <p:cNvGrpSpPr/>
          <p:nvPr/>
        </p:nvGrpSpPr>
        <p:grpSpPr>
          <a:xfrm>
            <a:off x="12770132" y="2891225"/>
            <a:ext cx="3595321" cy="1283092"/>
            <a:chOff x="0" y="0"/>
            <a:chExt cx="4793761" cy="1710790"/>
          </a:xfrm>
        </p:grpSpPr>
        <p:grpSp>
          <p:nvGrpSpPr>
            <p:cNvPr id="29" name="Group 29"/>
            <p:cNvGrpSpPr/>
            <p:nvPr/>
          </p:nvGrpSpPr>
          <p:grpSpPr>
            <a:xfrm>
              <a:off x="863774" y="1573917"/>
              <a:ext cx="3929987" cy="136873"/>
              <a:chOff x="0" y="0"/>
              <a:chExt cx="760254" cy="26478"/>
            </a:xfrm>
          </p:grpSpPr>
          <p:sp>
            <p:nvSpPr>
              <p:cNvPr id="30" name="Freeform 30"/>
              <p:cNvSpPr/>
              <p:nvPr/>
            </p:nvSpPr>
            <p:spPr>
              <a:xfrm>
                <a:off x="0" y="0"/>
                <a:ext cx="760254" cy="26478"/>
              </a:xfrm>
              <a:custGeom>
                <a:avLst/>
                <a:gdLst/>
                <a:ahLst/>
                <a:cxnLst/>
                <a:rect l="l" t="t" r="r" b="b"/>
                <a:pathLst>
                  <a:path w="760254" h="26478">
                    <a:moveTo>
                      <a:pt x="0" y="0"/>
                    </a:moveTo>
                    <a:lnTo>
                      <a:pt x="760254" y="0"/>
                    </a:lnTo>
                    <a:lnTo>
                      <a:pt x="760254"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1" name="TextBox 31"/>
              <p:cNvSpPr txBox="1"/>
              <p:nvPr/>
            </p:nvSpPr>
            <p:spPr>
              <a:xfrm>
                <a:off x="0" y="-38100"/>
                <a:ext cx="760254" cy="64578"/>
              </a:xfrm>
              <a:prstGeom prst="rect">
                <a:avLst/>
              </a:prstGeom>
            </p:spPr>
            <p:txBody>
              <a:bodyPr lIns="24191" tIns="24191" rIns="24191" bIns="24191" rtlCol="0" anchor="ctr"/>
              <a:lstStyle/>
              <a:p>
                <a:pPr algn="ctr">
                  <a:lnSpc>
                    <a:spcPts val="2519"/>
                  </a:lnSpc>
                </a:pPr>
                <a:endParaRPr/>
              </a:p>
            </p:txBody>
          </p:sp>
        </p:grpSp>
        <p:grpSp>
          <p:nvGrpSpPr>
            <p:cNvPr id="32" name="Group 32"/>
            <p:cNvGrpSpPr/>
            <p:nvPr/>
          </p:nvGrpSpPr>
          <p:grpSpPr>
            <a:xfrm>
              <a:off x="4657598" y="951645"/>
              <a:ext cx="136163" cy="737670"/>
              <a:chOff x="0" y="0"/>
              <a:chExt cx="26341" cy="142702"/>
            </a:xfrm>
          </p:grpSpPr>
          <p:sp>
            <p:nvSpPr>
              <p:cNvPr id="33" name="Freeform 33"/>
              <p:cNvSpPr/>
              <p:nvPr/>
            </p:nvSpPr>
            <p:spPr>
              <a:xfrm>
                <a:off x="0" y="0"/>
                <a:ext cx="26341" cy="142702"/>
              </a:xfrm>
              <a:custGeom>
                <a:avLst/>
                <a:gdLst/>
                <a:ahLst/>
                <a:cxnLst/>
                <a:rect l="l" t="t" r="r" b="b"/>
                <a:pathLst>
                  <a:path w="26341" h="142702">
                    <a:moveTo>
                      <a:pt x="0" y="0"/>
                    </a:moveTo>
                    <a:lnTo>
                      <a:pt x="26341" y="0"/>
                    </a:lnTo>
                    <a:lnTo>
                      <a:pt x="26341"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4" name="TextBox 34"/>
              <p:cNvSpPr txBox="1"/>
              <p:nvPr/>
            </p:nvSpPr>
            <p:spPr>
              <a:xfrm>
                <a:off x="0" y="-38100"/>
                <a:ext cx="26341" cy="180802"/>
              </a:xfrm>
              <a:prstGeom prst="rect">
                <a:avLst/>
              </a:prstGeom>
            </p:spPr>
            <p:txBody>
              <a:bodyPr lIns="24191" tIns="24191" rIns="24191" bIns="24191" rtlCol="0" anchor="ctr"/>
              <a:lstStyle/>
              <a:p>
                <a:pPr algn="ctr">
                  <a:lnSpc>
                    <a:spcPts val="2519"/>
                  </a:lnSpc>
                </a:pPr>
                <a:endParaRPr/>
              </a:p>
            </p:txBody>
          </p:sp>
        </p:grpSp>
        <p:grpSp>
          <p:nvGrpSpPr>
            <p:cNvPr id="35" name="Group 35"/>
            <p:cNvGrpSpPr/>
            <p:nvPr/>
          </p:nvGrpSpPr>
          <p:grpSpPr>
            <a:xfrm rot="-10800000">
              <a:off x="0" y="0"/>
              <a:ext cx="3978988" cy="150351"/>
              <a:chOff x="0" y="0"/>
              <a:chExt cx="700731" cy="26478"/>
            </a:xfrm>
          </p:grpSpPr>
          <p:sp>
            <p:nvSpPr>
              <p:cNvPr id="36" name="Freeform 36"/>
              <p:cNvSpPr/>
              <p:nvPr/>
            </p:nvSpPr>
            <p:spPr>
              <a:xfrm>
                <a:off x="0" y="0"/>
                <a:ext cx="700731" cy="26478"/>
              </a:xfrm>
              <a:custGeom>
                <a:avLst/>
                <a:gdLst/>
                <a:ahLst/>
                <a:cxnLst/>
                <a:rect l="l" t="t" r="r" b="b"/>
                <a:pathLst>
                  <a:path w="700731" h="26478">
                    <a:moveTo>
                      <a:pt x="0" y="0"/>
                    </a:moveTo>
                    <a:lnTo>
                      <a:pt x="700731" y="0"/>
                    </a:lnTo>
                    <a:lnTo>
                      <a:pt x="700731" y="26478"/>
                    </a:lnTo>
                    <a:lnTo>
                      <a:pt x="0" y="26478"/>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37" name="TextBox 37"/>
              <p:cNvSpPr txBox="1"/>
              <p:nvPr/>
            </p:nvSpPr>
            <p:spPr>
              <a:xfrm>
                <a:off x="0" y="-38100"/>
                <a:ext cx="700731" cy="64578"/>
              </a:xfrm>
              <a:prstGeom prst="rect">
                <a:avLst/>
              </a:prstGeom>
            </p:spPr>
            <p:txBody>
              <a:bodyPr lIns="26573" tIns="26573" rIns="26573" bIns="26573" rtlCol="0" anchor="ctr"/>
              <a:lstStyle/>
              <a:p>
                <a:pPr algn="ctr">
                  <a:lnSpc>
                    <a:spcPts val="2519"/>
                  </a:lnSpc>
                </a:pPr>
                <a:endParaRPr/>
              </a:p>
            </p:txBody>
          </p:sp>
        </p:grpSp>
        <p:grpSp>
          <p:nvGrpSpPr>
            <p:cNvPr id="38" name="Group 38"/>
            <p:cNvGrpSpPr/>
            <p:nvPr/>
          </p:nvGrpSpPr>
          <p:grpSpPr>
            <a:xfrm rot="-10800000">
              <a:off x="0" y="23589"/>
              <a:ext cx="147513" cy="810310"/>
              <a:chOff x="0" y="0"/>
              <a:chExt cx="25978" cy="142702"/>
            </a:xfrm>
          </p:grpSpPr>
          <p:sp>
            <p:nvSpPr>
              <p:cNvPr id="39" name="Freeform 39"/>
              <p:cNvSpPr/>
              <p:nvPr/>
            </p:nvSpPr>
            <p:spPr>
              <a:xfrm>
                <a:off x="0" y="0"/>
                <a:ext cx="25978" cy="142702"/>
              </a:xfrm>
              <a:custGeom>
                <a:avLst/>
                <a:gdLst/>
                <a:ahLst/>
                <a:cxnLst/>
                <a:rect l="l" t="t" r="r" b="b"/>
                <a:pathLst>
                  <a:path w="25978" h="142702">
                    <a:moveTo>
                      <a:pt x="0" y="0"/>
                    </a:moveTo>
                    <a:lnTo>
                      <a:pt x="25978" y="0"/>
                    </a:lnTo>
                    <a:lnTo>
                      <a:pt x="25978" y="142702"/>
                    </a:lnTo>
                    <a:lnTo>
                      <a:pt x="0" y="142702"/>
                    </a:lnTo>
                    <a:close/>
                  </a:path>
                </a:pathLst>
              </a:custGeom>
              <a:gradFill rotWithShape="1">
                <a:gsLst>
                  <a:gs pos="0">
                    <a:srgbClr val="FF5757">
                      <a:alpha val="100000"/>
                    </a:srgbClr>
                  </a:gs>
                  <a:gs pos="100000">
                    <a:srgbClr val="8C52FF">
                      <a:alpha val="100000"/>
                    </a:srgbClr>
                  </a:gs>
                </a:gsLst>
                <a:lin ang="0"/>
              </a:gradFill>
            </p:spPr>
            <p:txBody>
              <a:bodyPr/>
              <a:lstStyle/>
              <a:p>
                <a:endParaRPr lang="vi-VN"/>
              </a:p>
            </p:txBody>
          </p:sp>
          <p:sp>
            <p:nvSpPr>
              <p:cNvPr id="40" name="TextBox 40"/>
              <p:cNvSpPr txBox="1"/>
              <p:nvPr/>
            </p:nvSpPr>
            <p:spPr>
              <a:xfrm>
                <a:off x="0" y="-38100"/>
                <a:ext cx="25978" cy="180802"/>
              </a:xfrm>
              <a:prstGeom prst="rect">
                <a:avLst/>
              </a:prstGeom>
            </p:spPr>
            <p:txBody>
              <a:bodyPr lIns="26573" tIns="26573" rIns="26573" bIns="26573" rtlCol="0" anchor="ctr"/>
              <a:lstStyle/>
              <a:p>
                <a:pPr algn="ctr">
                  <a:lnSpc>
                    <a:spcPts val="2519"/>
                  </a:lnSpc>
                </a:pPr>
                <a:endParaRPr/>
              </a:p>
            </p:txBody>
          </p:sp>
        </p:grpSp>
        <p:sp>
          <p:nvSpPr>
            <p:cNvPr id="41" name="TextBox 41"/>
            <p:cNvSpPr txBox="1"/>
            <p:nvPr/>
          </p:nvSpPr>
          <p:spPr>
            <a:xfrm>
              <a:off x="645129" y="205316"/>
              <a:ext cx="3333860" cy="1085718"/>
            </a:xfrm>
            <a:prstGeom prst="rect">
              <a:avLst/>
            </a:prstGeom>
          </p:spPr>
          <p:txBody>
            <a:bodyPr lIns="0" tIns="0" rIns="0" bIns="0" rtlCol="0" anchor="t">
              <a:spAutoFit/>
            </a:bodyPr>
            <a:lstStyle/>
            <a:p>
              <a:pPr algn="ctr">
                <a:lnSpc>
                  <a:spcPts val="7200"/>
                </a:lnSpc>
              </a:pPr>
              <a:r>
                <a:rPr lang="en-US" sz="4500">
                  <a:solidFill>
                    <a:srgbClr val="022641"/>
                  </a:solidFill>
                  <a:latin typeface="UTM Aptima Bold"/>
                  <a:ea typeface="UTM Aptima Bold"/>
                  <a:cs typeface="UTM Aptima Bold"/>
                  <a:sym typeface="UTM Aptima Bold"/>
                </a:rPr>
                <a:t>Dãy 2</a:t>
              </a:r>
            </a:p>
          </p:txBody>
        </p:sp>
      </p:grpSp>
      <p:sp>
        <p:nvSpPr>
          <p:cNvPr id="42" name="Freeform 42"/>
          <p:cNvSpPr/>
          <p:nvPr/>
        </p:nvSpPr>
        <p:spPr>
          <a:xfrm rot="-5400000">
            <a:off x="572826" y="2423174"/>
            <a:ext cx="851592" cy="1787694"/>
          </a:xfrm>
          <a:custGeom>
            <a:avLst/>
            <a:gdLst/>
            <a:ahLst/>
            <a:cxnLst/>
            <a:rect l="l" t="t" r="r" b="b"/>
            <a:pathLst>
              <a:path w="851592" h="1787694">
                <a:moveTo>
                  <a:pt x="0" y="0"/>
                </a:moveTo>
                <a:lnTo>
                  <a:pt x="851592" y="0"/>
                </a:lnTo>
                <a:lnTo>
                  <a:pt x="851592" y="1787694"/>
                </a:lnTo>
                <a:lnTo>
                  <a:pt x="0" y="17876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43" name="Freeform 43"/>
          <p:cNvSpPr/>
          <p:nvPr/>
        </p:nvSpPr>
        <p:spPr>
          <a:xfrm rot="-5400000" flipV="1">
            <a:off x="16833504" y="2423174"/>
            <a:ext cx="851592" cy="1787694"/>
          </a:xfrm>
          <a:custGeom>
            <a:avLst/>
            <a:gdLst/>
            <a:ahLst/>
            <a:cxnLst/>
            <a:rect l="l" t="t" r="r" b="b"/>
            <a:pathLst>
              <a:path w="851592" h="1787694">
                <a:moveTo>
                  <a:pt x="0" y="1787694"/>
                </a:moveTo>
                <a:lnTo>
                  <a:pt x="851592" y="1787694"/>
                </a:lnTo>
                <a:lnTo>
                  <a:pt x="851592" y="0"/>
                </a:lnTo>
                <a:lnTo>
                  <a:pt x="0" y="0"/>
                </a:lnTo>
                <a:lnTo>
                  <a:pt x="0" y="1787694"/>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grpSp>
        <p:nvGrpSpPr>
          <p:cNvPr id="44" name="Group 44"/>
          <p:cNvGrpSpPr/>
          <p:nvPr/>
        </p:nvGrpSpPr>
        <p:grpSpPr>
          <a:xfrm>
            <a:off x="-58806" y="9736787"/>
            <a:ext cx="18346806" cy="550138"/>
            <a:chOff x="0" y="0"/>
            <a:chExt cx="4832080" cy="144892"/>
          </a:xfrm>
        </p:grpSpPr>
        <p:sp>
          <p:nvSpPr>
            <p:cNvPr id="45" name="Freeform 45"/>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46" name="TextBox 46"/>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388" y="0"/>
            <a:ext cx="18183225" cy="1487613"/>
            <a:chOff x="0" y="0"/>
            <a:chExt cx="4485002" cy="366929"/>
          </a:xfrm>
        </p:grpSpPr>
        <p:sp>
          <p:nvSpPr>
            <p:cNvPr id="3" name="Freeform 3"/>
            <p:cNvSpPr/>
            <p:nvPr/>
          </p:nvSpPr>
          <p:spPr>
            <a:xfrm>
              <a:off x="0" y="0"/>
              <a:ext cx="4485002" cy="366929"/>
            </a:xfrm>
            <a:custGeom>
              <a:avLst/>
              <a:gdLst/>
              <a:ahLst/>
              <a:cxnLst/>
              <a:rect l="l" t="t" r="r" b="b"/>
              <a:pathLst>
                <a:path w="4485002" h="366929">
                  <a:moveTo>
                    <a:pt x="0" y="0"/>
                  </a:moveTo>
                  <a:lnTo>
                    <a:pt x="4485002" y="0"/>
                  </a:lnTo>
                  <a:lnTo>
                    <a:pt x="4485002" y="366929"/>
                  </a:lnTo>
                  <a:lnTo>
                    <a:pt x="0" y="366929"/>
                  </a:lnTo>
                  <a:close/>
                </a:path>
              </a:pathLst>
            </a:custGeom>
            <a:solidFill>
              <a:srgbClr val="1F5014"/>
            </a:solidFill>
          </p:spPr>
          <p:txBody>
            <a:bodyPr/>
            <a:lstStyle/>
            <a:p>
              <a:endParaRPr lang="vi-VN"/>
            </a:p>
          </p:txBody>
        </p:sp>
        <p:sp>
          <p:nvSpPr>
            <p:cNvPr id="4" name="TextBox 4"/>
            <p:cNvSpPr txBox="1"/>
            <p:nvPr/>
          </p:nvSpPr>
          <p:spPr>
            <a:xfrm>
              <a:off x="0" y="-57150"/>
              <a:ext cx="4485002" cy="424079"/>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BÀI TẬP 2.</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Nhận xét về ngôn ngữ của hai nhân vật Tuấn và Quỳnh trong đoạn trích:</a:t>
              </a:r>
            </a:p>
          </p:txBody>
        </p:sp>
      </p:grpSp>
      <p:grpSp>
        <p:nvGrpSpPr>
          <p:cNvPr id="5" name="Group 5"/>
          <p:cNvGrpSpPr/>
          <p:nvPr/>
        </p:nvGrpSpPr>
        <p:grpSpPr>
          <a:xfrm>
            <a:off x="570654" y="2221671"/>
            <a:ext cx="16502133" cy="6680594"/>
            <a:chOff x="0" y="0"/>
            <a:chExt cx="4346241" cy="1759498"/>
          </a:xfrm>
        </p:grpSpPr>
        <p:sp>
          <p:nvSpPr>
            <p:cNvPr id="6" name="Freeform 6"/>
            <p:cNvSpPr/>
            <p:nvPr/>
          </p:nvSpPr>
          <p:spPr>
            <a:xfrm>
              <a:off x="0" y="0"/>
              <a:ext cx="4346241" cy="1759498"/>
            </a:xfrm>
            <a:custGeom>
              <a:avLst/>
              <a:gdLst/>
              <a:ahLst/>
              <a:cxnLst/>
              <a:rect l="l" t="t" r="r" b="b"/>
              <a:pathLst>
                <a:path w="4346241" h="1759498">
                  <a:moveTo>
                    <a:pt x="0" y="0"/>
                  </a:moveTo>
                  <a:lnTo>
                    <a:pt x="4346241" y="0"/>
                  </a:lnTo>
                  <a:lnTo>
                    <a:pt x="4346241" y="1759498"/>
                  </a:lnTo>
                  <a:lnTo>
                    <a:pt x="0" y="1759498"/>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66675"/>
              <a:ext cx="4346241" cy="1826173"/>
            </a:xfrm>
            <a:prstGeom prst="rect">
              <a:avLst/>
            </a:prstGeom>
          </p:spPr>
          <p:txBody>
            <a:bodyPr lIns="50800" tIns="50800" rIns="50800" bIns="50800" rtlCol="0" anchor="ctr"/>
            <a:lstStyle/>
            <a:p>
              <a:pPr algn="ctr">
                <a:lnSpc>
                  <a:spcPts val="4900"/>
                </a:lnSpc>
              </a:pPr>
              <a:endParaRPr/>
            </a:p>
          </p:txBody>
        </p:sp>
      </p:grpSp>
      <p:sp>
        <p:nvSpPr>
          <p:cNvPr id="8" name="TextBox 8"/>
          <p:cNvSpPr txBox="1"/>
          <p:nvPr/>
        </p:nvSpPr>
        <p:spPr>
          <a:xfrm>
            <a:off x="1028700" y="2222091"/>
            <a:ext cx="16802048"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Sử dụng từ ngữ có sắc thái trang nghiêm, tôn kính: </a:t>
            </a:r>
          </a:p>
          <a:p>
            <a:pPr algn="ctr">
              <a:lnSpc>
                <a:spcPts val="7200"/>
              </a:lnSpc>
            </a:pPr>
            <a:r>
              <a:rPr lang="en-US" sz="4500">
                <a:solidFill>
                  <a:srgbClr val="022641"/>
                </a:solidFill>
                <a:latin typeface="UTM Aptima Italics"/>
                <a:ea typeface="UTM Aptima Italics"/>
                <a:cs typeface="UTM Aptima Italics"/>
                <a:sym typeface="UTM Aptima Italics"/>
              </a:rPr>
              <a:t>dạ, đến hầu thăm cụ, thưa cụ,…</a:t>
            </a:r>
          </a:p>
        </p:txBody>
      </p:sp>
      <p:sp>
        <p:nvSpPr>
          <p:cNvPr id="9" name="TextBox 9"/>
          <p:cNvSpPr txBox="1"/>
          <p:nvPr/>
        </p:nvSpPr>
        <p:spPr>
          <a:xfrm>
            <a:off x="1028700" y="4127835"/>
            <a:ext cx="15798919"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Sử dụng cách xưng hô phù hợp đối với người có tuổi tác, vị trí cao hơn:</a:t>
            </a:r>
            <a:r>
              <a:rPr lang="en-US" sz="4500">
                <a:solidFill>
                  <a:srgbClr val="022641"/>
                </a:solidFill>
                <a:latin typeface="UTM Aptima Italics"/>
                <a:ea typeface="UTM Aptima Italics"/>
                <a:cs typeface="UTM Aptima Italics"/>
                <a:sym typeface="UTM Aptima Italics"/>
              </a:rPr>
              <a:t> cụ - con.</a:t>
            </a:r>
          </a:p>
        </p:txBody>
      </p:sp>
      <p:sp>
        <p:nvSpPr>
          <p:cNvPr id="10" name="TextBox 10"/>
          <p:cNvSpPr txBox="1"/>
          <p:nvPr/>
        </p:nvSpPr>
        <p:spPr>
          <a:xfrm>
            <a:off x="1028700" y="6632712"/>
            <a:ext cx="15006757" cy="1771451"/>
          </a:xfrm>
          <a:prstGeom prst="rect">
            <a:avLst/>
          </a:prstGeom>
        </p:spPr>
        <p:txBody>
          <a:bodyPr lIns="0" tIns="0" rIns="0" bIns="0" rtlCol="0" anchor="t">
            <a:spAutoFit/>
          </a:bodyPr>
          <a:lstStyle/>
          <a:p>
            <a:pPr algn="l">
              <a:lnSpc>
                <a:spcPts val="7200"/>
              </a:lnSpc>
            </a:pPr>
            <a:r>
              <a:rPr lang="en-US" sz="4500">
                <a:solidFill>
                  <a:srgbClr val="022641"/>
                </a:solidFill>
                <a:latin typeface="UTM Aptima"/>
                <a:ea typeface="UTM Aptima"/>
                <a:cs typeface="UTM Aptima"/>
                <a:sym typeface="UTM Aptima"/>
              </a:rPr>
              <a:t>- Sử dụng câu có cấu trúc đầy đủ, rõ ràng: hai câu trả lời của Tuấn và Quỳnh).</a:t>
            </a:r>
          </a:p>
        </p:txBody>
      </p:sp>
      <p:grpSp>
        <p:nvGrpSpPr>
          <p:cNvPr id="11" name="Group 11"/>
          <p:cNvGrpSpPr/>
          <p:nvPr/>
        </p:nvGrpSpPr>
        <p:grpSpPr>
          <a:xfrm>
            <a:off x="-58806" y="9736787"/>
            <a:ext cx="18346806" cy="550138"/>
            <a:chOff x="0" y="0"/>
            <a:chExt cx="4832080" cy="144892"/>
          </a:xfrm>
        </p:grpSpPr>
        <p:sp>
          <p:nvSpPr>
            <p:cNvPr id="12" name="Freeform 12"/>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3" name="TextBox 13"/>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7948" y="3035862"/>
            <a:ext cx="17231762" cy="6242294"/>
            <a:chOff x="0" y="0"/>
            <a:chExt cx="4538406" cy="1644061"/>
          </a:xfrm>
        </p:grpSpPr>
        <p:sp>
          <p:nvSpPr>
            <p:cNvPr id="3" name="Freeform 3"/>
            <p:cNvSpPr/>
            <p:nvPr/>
          </p:nvSpPr>
          <p:spPr>
            <a:xfrm>
              <a:off x="0" y="0"/>
              <a:ext cx="4538406" cy="1644061"/>
            </a:xfrm>
            <a:custGeom>
              <a:avLst/>
              <a:gdLst/>
              <a:ahLst/>
              <a:cxnLst/>
              <a:rect l="l" t="t" r="r" b="b"/>
              <a:pathLst>
                <a:path w="4538406" h="1644061">
                  <a:moveTo>
                    <a:pt x="0" y="0"/>
                  </a:moveTo>
                  <a:lnTo>
                    <a:pt x="4538406" y="0"/>
                  </a:lnTo>
                  <a:lnTo>
                    <a:pt x="4538406" y="1644061"/>
                  </a:lnTo>
                  <a:lnTo>
                    <a:pt x="0" y="1644061"/>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4" name="TextBox 4"/>
            <p:cNvSpPr txBox="1"/>
            <p:nvPr/>
          </p:nvSpPr>
          <p:spPr>
            <a:xfrm>
              <a:off x="0" y="-38100"/>
              <a:ext cx="4538406" cy="1682161"/>
            </a:xfrm>
            <a:prstGeom prst="rect">
              <a:avLst/>
            </a:prstGeom>
          </p:spPr>
          <p:txBody>
            <a:bodyPr lIns="50800" tIns="50800" rIns="50800" bIns="50800" rtlCol="0" anchor="ctr"/>
            <a:lstStyle/>
            <a:p>
              <a:pPr algn="ctr">
                <a:lnSpc>
                  <a:spcPts val="2519"/>
                </a:lnSpc>
              </a:pPr>
              <a:endParaRPr/>
            </a:p>
          </p:txBody>
        </p:sp>
      </p:grpSp>
      <p:grpSp>
        <p:nvGrpSpPr>
          <p:cNvPr id="5" name="Group 5"/>
          <p:cNvGrpSpPr/>
          <p:nvPr/>
        </p:nvGrpSpPr>
        <p:grpSpPr>
          <a:xfrm>
            <a:off x="0" y="0"/>
            <a:ext cx="18288000" cy="2364213"/>
            <a:chOff x="0" y="0"/>
            <a:chExt cx="4510845" cy="583147"/>
          </a:xfrm>
        </p:grpSpPr>
        <p:sp>
          <p:nvSpPr>
            <p:cNvPr id="6" name="Freeform 6"/>
            <p:cNvSpPr/>
            <p:nvPr/>
          </p:nvSpPr>
          <p:spPr>
            <a:xfrm>
              <a:off x="0" y="0"/>
              <a:ext cx="4510845" cy="583147"/>
            </a:xfrm>
            <a:custGeom>
              <a:avLst/>
              <a:gdLst/>
              <a:ahLst/>
              <a:cxnLst/>
              <a:rect l="l" t="t" r="r" b="b"/>
              <a:pathLst>
                <a:path w="4510845" h="583147">
                  <a:moveTo>
                    <a:pt x="0" y="0"/>
                  </a:moveTo>
                  <a:lnTo>
                    <a:pt x="4510845" y="0"/>
                  </a:lnTo>
                  <a:lnTo>
                    <a:pt x="4510845" y="583147"/>
                  </a:lnTo>
                  <a:lnTo>
                    <a:pt x="0" y="583147"/>
                  </a:lnTo>
                  <a:close/>
                </a:path>
              </a:pathLst>
            </a:custGeom>
            <a:solidFill>
              <a:srgbClr val="1F5014"/>
            </a:solidFill>
          </p:spPr>
          <p:txBody>
            <a:bodyPr/>
            <a:lstStyle/>
            <a:p>
              <a:endParaRPr lang="vi-VN"/>
            </a:p>
          </p:txBody>
        </p:sp>
        <p:sp>
          <p:nvSpPr>
            <p:cNvPr id="7" name="TextBox 7"/>
            <p:cNvSpPr txBox="1"/>
            <p:nvPr/>
          </p:nvSpPr>
          <p:spPr>
            <a:xfrm>
              <a:off x="0" y="-57150"/>
              <a:ext cx="4510845" cy="640297"/>
            </a:xfrm>
            <a:prstGeom prst="rect">
              <a:avLst/>
            </a:prstGeom>
          </p:spPr>
          <p:txBody>
            <a:bodyPr lIns="50800" tIns="50800" rIns="50800" bIns="50800" rtlCol="0" anchor="ctr"/>
            <a:lstStyle/>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BÀI TẬP 2.</a:t>
              </a:r>
            </a:p>
            <a:p>
              <a:pPr algn="ctr">
                <a:lnSpc>
                  <a:spcPts val="4899"/>
                </a:lnSpc>
              </a:pPr>
              <a:r>
                <a:rPr lang="en-US" sz="3499">
                  <a:solidFill>
                    <a:srgbClr val="FFFFFF"/>
                  </a:solidFill>
                  <a:latin typeface="UTM Futura Extra Ultra-Bold"/>
                  <a:ea typeface="UTM Futura Extra Ultra-Bold"/>
                  <a:cs typeface="UTM Futura Extra Ultra-Bold"/>
                  <a:sym typeface="UTM Futura Extra Ultra-Bold"/>
                </a:rPr>
                <a:t>Trong các trường hợp sau, ngôn ngữ người nói/ người viết sử dụng có phù hợp với hoàn cảnh giao tiếp không? Dựa vào đâu bạn nhận xét như vậy?</a:t>
              </a:r>
            </a:p>
          </p:txBody>
        </p:sp>
      </p:grpSp>
      <p:sp>
        <p:nvSpPr>
          <p:cNvPr id="8" name="TextBox 8"/>
          <p:cNvSpPr txBox="1"/>
          <p:nvPr/>
        </p:nvSpPr>
        <p:spPr>
          <a:xfrm>
            <a:off x="677948" y="2864412"/>
            <a:ext cx="11904807" cy="1771451"/>
          </a:xfrm>
          <a:prstGeom prst="rect">
            <a:avLst/>
          </a:prstGeom>
        </p:spPr>
        <p:txBody>
          <a:bodyPr lIns="0" tIns="0" rIns="0" bIns="0" rtlCol="0" anchor="t">
            <a:spAutoFit/>
          </a:bodyPr>
          <a:lstStyle/>
          <a:p>
            <a:pPr algn="just">
              <a:lnSpc>
                <a:spcPts val="7200"/>
              </a:lnSpc>
            </a:pPr>
            <a:r>
              <a:rPr lang="en-US" sz="4500">
                <a:solidFill>
                  <a:srgbClr val="022641"/>
                </a:solidFill>
                <a:latin typeface="UTM Aptima"/>
                <a:ea typeface="UTM Aptima"/>
                <a:cs typeface="UTM Aptima"/>
                <a:sym typeface="UTM Aptima"/>
              </a:rPr>
              <a:t>a. Ngôn ngữ người nói sử dụng chưa phù hợp với hoàn cảnh giao tiếp</a:t>
            </a:r>
          </a:p>
        </p:txBody>
      </p:sp>
      <p:sp>
        <p:nvSpPr>
          <p:cNvPr id="9" name="TextBox 9"/>
          <p:cNvSpPr txBox="1"/>
          <p:nvPr/>
        </p:nvSpPr>
        <p:spPr>
          <a:xfrm>
            <a:off x="4097010" y="5305578"/>
            <a:ext cx="13812700" cy="3600053"/>
          </a:xfrm>
          <a:prstGeom prst="rect">
            <a:avLst/>
          </a:prstGeom>
        </p:spPr>
        <p:txBody>
          <a:bodyPr lIns="0" tIns="0" rIns="0" bIns="0" rtlCol="0" anchor="t">
            <a:spAutoFit/>
          </a:bodyPr>
          <a:lstStyle/>
          <a:p>
            <a:pPr algn="r">
              <a:lnSpc>
                <a:spcPts val="7200"/>
              </a:lnSpc>
            </a:pPr>
            <a:r>
              <a:rPr lang="en-US" sz="4500">
                <a:solidFill>
                  <a:srgbClr val="022641"/>
                </a:solidFill>
                <a:latin typeface="UTM Aptima"/>
                <a:ea typeface="UTM Aptima"/>
                <a:cs typeface="UTM Aptima"/>
                <a:sym typeface="UTM Aptima"/>
              </a:rPr>
              <a:t>b. Ngôn ngữ người viết sử dụng chưa phù hợp với hoàn cảnh giao tiếp, người viết sử dụng từ ngữ xưng hô chưa phù hợp với hoàn cảnh giao tiếp (“mình”), sử dụng khẩu ngữ (“đẹp ơi là đẹp”). </a:t>
            </a:r>
          </a:p>
        </p:txBody>
      </p:sp>
      <p:grpSp>
        <p:nvGrpSpPr>
          <p:cNvPr id="10" name="Group 10"/>
          <p:cNvGrpSpPr/>
          <p:nvPr/>
        </p:nvGrpSpPr>
        <p:grpSpPr>
          <a:xfrm>
            <a:off x="-58806" y="9736787"/>
            <a:ext cx="18346806" cy="550138"/>
            <a:chOff x="0" y="0"/>
            <a:chExt cx="4832080" cy="144892"/>
          </a:xfrm>
        </p:grpSpPr>
        <p:sp>
          <p:nvSpPr>
            <p:cNvPr id="11" name="Freeform 11"/>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2" name="TextBox 12"/>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8571" y="-227844"/>
            <a:ext cx="8045346" cy="10287000"/>
            <a:chOff x="0" y="0"/>
            <a:chExt cx="2118939" cy="2709333"/>
          </a:xfrm>
        </p:grpSpPr>
        <p:sp>
          <p:nvSpPr>
            <p:cNvPr id="3" name="Freeform 3"/>
            <p:cNvSpPr/>
            <p:nvPr/>
          </p:nvSpPr>
          <p:spPr>
            <a:xfrm>
              <a:off x="0" y="0"/>
              <a:ext cx="2118939" cy="2709333"/>
            </a:xfrm>
            <a:custGeom>
              <a:avLst/>
              <a:gdLst/>
              <a:ahLst/>
              <a:cxnLst/>
              <a:rect l="l" t="t" r="r" b="b"/>
              <a:pathLst>
                <a:path w="2118939" h="2709333">
                  <a:moveTo>
                    <a:pt x="0" y="0"/>
                  </a:moveTo>
                  <a:lnTo>
                    <a:pt x="2118939" y="0"/>
                  </a:lnTo>
                  <a:lnTo>
                    <a:pt x="2118939" y="2709333"/>
                  </a:lnTo>
                  <a:lnTo>
                    <a:pt x="0" y="2709333"/>
                  </a:lnTo>
                  <a:close/>
                </a:path>
              </a:pathLst>
            </a:custGeom>
            <a:solidFill>
              <a:srgbClr val="1F5014"/>
            </a:solidFill>
          </p:spPr>
          <p:txBody>
            <a:bodyPr/>
            <a:lstStyle/>
            <a:p>
              <a:endParaRPr lang="vi-VN"/>
            </a:p>
          </p:txBody>
        </p:sp>
        <p:sp>
          <p:nvSpPr>
            <p:cNvPr id="4" name="TextBox 4"/>
            <p:cNvSpPr txBox="1"/>
            <p:nvPr/>
          </p:nvSpPr>
          <p:spPr>
            <a:xfrm>
              <a:off x="0" y="-76200"/>
              <a:ext cx="2118939" cy="2785533"/>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06331" y="1258521"/>
            <a:ext cx="6389826" cy="7999779"/>
            <a:chOff x="0" y="0"/>
            <a:chExt cx="1682917" cy="2106938"/>
          </a:xfrm>
        </p:grpSpPr>
        <p:sp>
          <p:nvSpPr>
            <p:cNvPr id="6" name="Freeform 6"/>
            <p:cNvSpPr/>
            <p:nvPr/>
          </p:nvSpPr>
          <p:spPr>
            <a:xfrm>
              <a:off x="0" y="0"/>
              <a:ext cx="1682917" cy="2106937"/>
            </a:xfrm>
            <a:custGeom>
              <a:avLst/>
              <a:gdLst/>
              <a:ahLst/>
              <a:cxnLst/>
              <a:rect l="l" t="t" r="r" b="b"/>
              <a:pathLst>
                <a:path w="1682917" h="2106937">
                  <a:moveTo>
                    <a:pt x="0" y="0"/>
                  </a:moveTo>
                  <a:lnTo>
                    <a:pt x="1682917" y="0"/>
                  </a:lnTo>
                  <a:lnTo>
                    <a:pt x="1682917" y="2106937"/>
                  </a:lnTo>
                  <a:lnTo>
                    <a:pt x="0" y="2106937"/>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 name="TextBox 7"/>
            <p:cNvSpPr txBox="1"/>
            <p:nvPr/>
          </p:nvSpPr>
          <p:spPr>
            <a:xfrm>
              <a:off x="0" y="-85725"/>
              <a:ext cx="1682917" cy="2192663"/>
            </a:xfrm>
            <a:prstGeom prst="rect">
              <a:avLst/>
            </a:prstGeom>
          </p:spPr>
          <p:txBody>
            <a:bodyPr lIns="50800" tIns="50800" rIns="50800" bIns="50800" rtlCol="0" anchor="ctr"/>
            <a:lstStyle/>
            <a:p>
              <a:pPr algn="ctr">
                <a:lnSpc>
                  <a:spcPts val="2800"/>
                </a:lnSpc>
              </a:pPr>
              <a:endParaRPr/>
            </a:p>
          </p:txBody>
        </p:sp>
      </p:grpSp>
      <p:sp>
        <p:nvSpPr>
          <p:cNvPr id="8" name="TextBox 8"/>
          <p:cNvSpPr txBox="1"/>
          <p:nvPr/>
        </p:nvSpPr>
        <p:spPr>
          <a:xfrm>
            <a:off x="1790848" y="2061297"/>
            <a:ext cx="5420791" cy="5745163"/>
          </a:xfrm>
          <a:prstGeom prst="rect">
            <a:avLst/>
          </a:prstGeom>
        </p:spPr>
        <p:txBody>
          <a:bodyPr lIns="0" tIns="0" rIns="0" bIns="0" rtlCol="0" anchor="t">
            <a:spAutoFit/>
          </a:bodyPr>
          <a:lstStyle/>
          <a:p>
            <a:pPr algn="ctr">
              <a:lnSpc>
                <a:spcPts val="5599"/>
              </a:lnSpc>
            </a:pPr>
            <a:r>
              <a:rPr lang="en-US" sz="3999">
                <a:solidFill>
                  <a:srgbClr val="FFFFFF"/>
                </a:solidFill>
                <a:latin typeface="Times New Roman" pitchFamily="18" charset="0"/>
                <a:ea typeface="UTM Aptima Bold"/>
                <a:cs typeface="Times New Roman" pitchFamily="18" charset="0"/>
                <a:sym typeface="UTM Aptima Bold"/>
              </a:rPr>
              <a:t>Viết đoạn văn (khoảng 200 chữ, sử dụng ngôn ngữ trang trọng) chia sẻ cảm nhận của bạn về nét độc đáo của một bài thơ được viết theo phong cách cổ điển hoặc lãng mạn mà bạn yêu thích.</a:t>
            </a:r>
          </a:p>
        </p:txBody>
      </p:sp>
      <p:grpSp>
        <p:nvGrpSpPr>
          <p:cNvPr id="9" name="Group 9"/>
          <p:cNvGrpSpPr/>
          <p:nvPr/>
        </p:nvGrpSpPr>
        <p:grpSpPr>
          <a:xfrm>
            <a:off x="800284" y="213612"/>
            <a:ext cx="11641057" cy="1166586"/>
            <a:chOff x="0" y="0"/>
            <a:chExt cx="15521410" cy="1555448"/>
          </a:xfrm>
        </p:grpSpPr>
        <p:sp>
          <p:nvSpPr>
            <p:cNvPr id="10" name="AutoShape 10"/>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1" name="Group 11"/>
            <p:cNvGrpSpPr/>
            <p:nvPr/>
          </p:nvGrpSpPr>
          <p:grpSpPr>
            <a:xfrm rot="5400000">
              <a:off x="3091108" y="-3091108"/>
              <a:ext cx="1555448" cy="7737664"/>
              <a:chOff x="0" y="0"/>
              <a:chExt cx="312282" cy="1553464"/>
            </a:xfrm>
          </p:grpSpPr>
          <p:sp>
            <p:nvSpPr>
              <p:cNvPr id="12" name="Freeform 12"/>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3" name="TextBox 13"/>
              <p:cNvSpPr txBox="1"/>
              <p:nvPr/>
            </p:nvSpPr>
            <p:spPr>
              <a:xfrm>
                <a:off x="0" y="-76200"/>
                <a:ext cx="312282" cy="1629664"/>
              </a:xfrm>
              <a:prstGeom prst="rect">
                <a:avLst/>
              </a:prstGeom>
            </p:spPr>
            <p:txBody>
              <a:bodyPr lIns="49981" tIns="49981" rIns="49981" bIns="49981" rtlCol="0" anchor="ctr"/>
              <a:lstStyle/>
              <a:p>
                <a:pPr algn="ctr">
                  <a:lnSpc>
                    <a:spcPts val="4900"/>
                  </a:lnSpc>
                </a:pPr>
                <a:endParaRPr/>
              </a:p>
            </p:txBody>
          </p:sp>
        </p:grpSp>
        <p:sp>
          <p:nvSpPr>
            <p:cNvPr id="14" name="TextBox 14"/>
            <p:cNvSpPr txBox="1"/>
            <p:nvPr/>
          </p:nvSpPr>
          <p:spPr>
            <a:xfrm>
              <a:off x="269617" y="333188"/>
              <a:ext cx="7468045" cy="854935"/>
            </a:xfrm>
            <a:prstGeom prst="rect">
              <a:avLst/>
            </a:prstGeom>
          </p:spPr>
          <p:txBody>
            <a:bodyPr lIns="0" tIns="0" rIns="0" bIns="0" rtlCol="0" anchor="t">
              <a:spAutoFit/>
            </a:bodyPr>
            <a:lstStyle/>
            <a:p>
              <a:pPr algn="l">
                <a:lnSpc>
                  <a:spcPts val="4979"/>
                </a:lnSpc>
              </a:pPr>
              <a:r>
                <a:rPr lang="en-US" sz="3556">
                  <a:solidFill>
                    <a:srgbClr val="E6E6E6"/>
                  </a:solidFill>
                  <a:latin typeface="Times New Roman" pitchFamily="18" charset="0"/>
                  <a:ea typeface="Arimo"/>
                  <a:cs typeface="Times New Roman" pitchFamily="18" charset="0"/>
                  <a:sym typeface="Arimo"/>
                </a:rPr>
                <a:t>LUYỆN TẬP, VẬN DỤNG</a:t>
              </a:r>
            </a:p>
          </p:txBody>
        </p:sp>
      </p:grpSp>
      <p:grpSp>
        <p:nvGrpSpPr>
          <p:cNvPr id="15" name="Group 15"/>
          <p:cNvGrpSpPr/>
          <p:nvPr/>
        </p:nvGrpSpPr>
        <p:grpSpPr>
          <a:xfrm>
            <a:off x="10425924" y="416457"/>
            <a:ext cx="6633432" cy="9490095"/>
            <a:chOff x="0" y="0"/>
            <a:chExt cx="8844576" cy="12653460"/>
          </a:xfrm>
        </p:grpSpPr>
        <p:sp>
          <p:nvSpPr>
            <p:cNvPr id="16" name="Freeform 16"/>
            <p:cNvSpPr/>
            <p:nvPr/>
          </p:nvSpPr>
          <p:spPr>
            <a:xfrm>
              <a:off x="0" y="0"/>
              <a:ext cx="8844576" cy="12653460"/>
            </a:xfrm>
            <a:custGeom>
              <a:avLst/>
              <a:gdLst/>
              <a:ahLst/>
              <a:cxnLst/>
              <a:rect l="l" t="t" r="r" b="b"/>
              <a:pathLst>
                <a:path w="8844576" h="12653460">
                  <a:moveTo>
                    <a:pt x="0" y="0"/>
                  </a:moveTo>
                  <a:lnTo>
                    <a:pt x="8844576" y="0"/>
                  </a:lnTo>
                  <a:lnTo>
                    <a:pt x="8844576" y="12653460"/>
                  </a:lnTo>
                  <a:lnTo>
                    <a:pt x="0" y="12653460"/>
                  </a:lnTo>
                  <a:lnTo>
                    <a:pt x="0" y="0"/>
                  </a:lnTo>
                  <a:close/>
                </a:path>
              </a:pathLst>
            </a:custGeom>
            <a:blipFill>
              <a:blip r:embed="rId2">
                <a:alphaModFix amt="6999"/>
              </a:blip>
              <a:stretch>
                <a:fillRect t="-2423" b="-2423"/>
              </a:stretch>
            </a:blipFill>
          </p:spPr>
          <p:txBody>
            <a:bodyPr/>
            <a:lstStyle/>
            <a:p>
              <a:endParaRPr lang="vi-VN"/>
            </a:p>
          </p:txBody>
        </p:sp>
        <p:grpSp>
          <p:nvGrpSpPr>
            <p:cNvPr id="17" name="Group 17"/>
            <p:cNvGrpSpPr/>
            <p:nvPr/>
          </p:nvGrpSpPr>
          <p:grpSpPr>
            <a:xfrm>
              <a:off x="0" y="1591430"/>
              <a:ext cx="3749378" cy="10095023"/>
              <a:chOff x="0" y="0"/>
              <a:chExt cx="2697684" cy="7263387"/>
            </a:xfrm>
          </p:grpSpPr>
          <p:sp>
            <p:nvSpPr>
              <p:cNvPr id="18" name="Freeform 18"/>
              <p:cNvSpPr/>
              <p:nvPr/>
            </p:nvSpPr>
            <p:spPr>
              <a:xfrm>
                <a:off x="0" y="0"/>
                <a:ext cx="2697684" cy="7263387"/>
              </a:xfrm>
              <a:custGeom>
                <a:avLst/>
                <a:gdLst/>
                <a:ahLst/>
                <a:cxnLst/>
                <a:rect l="l" t="t" r="r" b="b"/>
                <a:pathLst>
                  <a:path w="2697684" h="7263387">
                    <a:moveTo>
                      <a:pt x="0" y="0"/>
                    </a:moveTo>
                    <a:lnTo>
                      <a:pt x="0" y="7263387"/>
                    </a:lnTo>
                    <a:lnTo>
                      <a:pt x="2697684" y="7263387"/>
                    </a:lnTo>
                    <a:lnTo>
                      <a:pt x="2697684" y="0"/>
                    </a:lnTo>
                    <a:lnTo>
                      <a:pt x="0" y="0"/>
                    </a:lnTo>
                    <a:close/>
                    <a:moveTo>
                      <a:pt x="2636724" y="7202427"/>
                    </a:moveTo>
                    <a:lnTo>
                      <a:pt x="59690" y="7202427"/>
                    </a:lnTo>
                    <a:lnTo>
                      <a:pt x="59690" y="59690"/>
                    </a:lnTo>
                    <a:lnTo>
                      <a:pt x="2636724" y="59690"/>
                    </a:lnTo>
                    <a:lnTo>
                      <a:pt x="2636724" y="7202427"/>
                    </a:lnTo>
                    <a:close/>
                  </a:path>
                </a:pathLst>
              </a:custGeom>
              <a:solidFill>
                <a:srgbClr val="10375D"/>
              </a:solidFill>
            </p:spPr>
            <p:txBody>
              <a:bodyPr/>
              <a:lstStyle/>
              <a:p>
                <a:endParaRPr lang="vi-VN"/>
              </a:p>
            </p:txBody>
          </p:sp>
        </p:grpSp>
        <p:sp>
          <p:nvSpPr>
            <p:cNvPr id="19" name="AutoShape 19"/>
            <p:cNvSpPr/>
            <p:nvPr/>
          </p:nvSpPr>
          <p:spPr>
            <a:xfrm>
              <a:off x="970003" y="6622980"/>
              <a:ext cx="2388787" cy="31923"/>
            </a:xfrm>
            <a:prstGeom prst="rect">
              <a:avLst/>
            </a:prstGeom>
            <a:solidFill>
              <a:srgbClr val="10375D"/>
            </a:solidFill>
          </p:spPr>
          <p:txBody>
            <a:bodyPr/>
            <a:lstStyle/>
            <a:p>
              <a:endParaRPr lang="vi-VN"/>
            </a:p>
          </p:txBody>
        </p:sp>
        <p:sp>
          <p:nvSpPr>
            <p:cNvPr id="20" name="Freeform 20"/>
            <p:cNvSpPr/>
            <p:nvPr/>
          </p:nvSpPr>
          <p:spPr>
            <a:xfrm flipH="1">
              <a:off x="423959" y="824369"/>
              <a:ext cx="3097395" cy="2065575"/>
            </a:xfrm>
            <a:custGeom>
              <a:avLst/>
              <a:gdLst/>
              <a:ahLst/>
              <a:cxnLst/>
              <a:rect l="l" t="t" r="r" b="b"/>
              <a:pathLst>
                <a:path w="3097395" h="2065575">
                  <a:moveTo>
                    <a:pt x="3097395" y="0"/>
                  </a:moveTo>
                  <a:lnTo>
                    <a:pt x="0" y="0"/>
                  </a:lnTo>
                  <a:lnTo>
                    <a:pt x="0" y="2065575"/>
                  </a:lnTo>
                  <a:lnTo>
                    <a:pt x="3097395" y="2065575"/>
                  </a:lnTo>
                  <a:lnTo>
                    <a:pt x="3097395" y="0"/>
                  </a:lnTo>
                  <a:close/>
                </a:path>
              </a:pathLst>
            </a:custGeom>
            <a:blipFill>
              <a:blip r:embed="rId3"/>
              <a:stretch>
                <a:fillRect/>
              </a:stretch>
            </a:blipFill>
          </p:spPr>
          <p:txBody>
            <a:bodyPr/>
            <a:lstStyle/>
            <a:p>
              <a:endParaRPr lang="vi-VN"/>
            </a:p>
          </p:txBody>
        </p:sp>
        <p:sp>
          <p:nvSpPr>
            <p:cNvPr id="21" name="AutoShape 21"/>
            <p:cNvSpPr/>
            <p:nvPr/>
          </p:nvSpPr>
          <p:spPr>
            <a:xfrm flipV="1">
              <a:off x="4205264" y="3343818"/>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2" name="AutoShape 22"/>
            <p:cNvSpPr/>
            <p:nvPr/>
          </p:nvSpPr>
          <p:spPr>
            <a:xfrm flipV="1">
              <a:off x="4186491" y="379127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3" name="AutoShape 23"/>
            <p:cNvSpPr/>
            <p:nvPr/>
          </p:nvSpPr>
          <p:spPr>
            <a:xfrm>
              <a:off x="4205264" y="430063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4" name="AutoShape 24"/>
            <p:cNvSpPr/>
            <p:nvPr/>
          </p:nvSpPr>
          <p:spPr>
            <a:xfrm flipV="1">
              <a:off x="4186491" y="48202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5" name="AutoShape 25"/>
            <p:cNvSpPr/>
            <p:nvPr/>
          </p:nvSpPr>
          <p:spPr>
            <a:xfrm>
              <a:off x="4167719" y="526768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6" name="AutoShape 26"/>
            <p:cNvSpPr/>
            <p:nvPr/>
          </p:nvSpPr>
          <p:spPr>
            <a:xfrm>
              <a:off x="4186491" y="577705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7" name="AutoShape 27"/>
            <p:cNvSpPr/>
            <p:nvPr/>
          </p:nvSpPr>
          <p:spPr>
            <a:xfrm>
              <a:off x="4167719" y="62966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8" name="AutoShape 28"/>
            <p:cNvSpPr/>
            <p:nvPr/>
          </p:nvSpPr>
          <p:spPr>
            <a:xfrm flipV="1">
              <a:off x="4148946" y="674410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9" name="AutoShape 29"/>
            <p:cNvSpPr/>
            <p:nvPr/>
          </p:nvSpPr>
          <p:spPr>
            <a:xfrm>
              <a:off x="4167719" y="725346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0" name="AutoShape 30"/>
            <p:cNvSpPr/>
            <p:nvPr/>
          </p:nvSpPr>
          <p:spPr>
            <a:xfrm>
              <a:off x="4148946" y="777306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1" name="AutoShape 31"/>
            <p:cNvSpPr/>
            <p:nvPr/>
          </p:nvSpPr>
          <p:spPr>
            <a:xfrm flipV="1">
              <a:off x="4130174" y="822051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2" name="AutoShape 32"/>
            <p:cNvSpPr/>
            <p:nvPr/>
          </p:nvSpPr>
          <p:spPr>
            <a:xfrm>
              <a:off x="4148946" y="872988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3" name="AutoShape 33"/>
            <p:cNvSpPr/>
            <p:nvPr/>
          </p:nvSpPr>
          <p:spPr>
            <a:xfrm>
              <a:off x="4130174" y="924947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4" name="AutoShape 34"/>
            <p:cNvSpPr/>
            <p:nvPr/>
          </p:nvSpPr>
          <p:spPr>
            <a:xfrm flipV="1">
              <a:off x="4111402" y="96969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5" name="AutoShape 35"/>
            <p:cNvSpPr/>
            <p:nvPr/>
          </p:nvSpPr>
          <p:spPr>
            <a:xfrm>
              <a:off x="4130174" y="1020629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6" name="AutoShape 36"/>
            <p:cNvSpPr/>
            <p:nvPr/>
          </p:nvSpPr>
          <p:spPr>
            <a:xfrm>
              <a:off x="4111402" y="1072589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7" name="AutoShape 37"/>
            <p:cNvSpPr/>
            <p:nvPr/>
          </p:nvSpPr>
          <p:spPr>
            <a:xfrm flipV="1">
              <a:off x="4092629" y="111733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8" name="Freeform 38"/>
            <p:cNvSpPr/>
            <p:nvPr/>
          </p:nvSpPr>
          <p:spPr>
            <a:xfrm>
              <a:off x="7619392" y="435754"/>
              <a:ext cx="1176211" cy="1421403"/>
            </a:xfrm>
            <a:custGeom>
              <a:avLst/>
              <a:gdLst/>
              <a:ahLst/>
              <a:cxnLst/>
              <a:rect l="l" t="t" r="r" b="b"/>
              <a:pathLst>
                <a:path w="1176211" h="1421403">
                  <a:moveTo>
                    <a:pt x="0" y="0"/>
                  </a:moveTo>
                  <a:lnTo>
                    <a:pt x="1176210" y="0"/>
                  </a:lnTo>
                  <a:lnTo>
                    <a:pt x="1176210" y="1421403"/>
                  </a:lnTo>
                  <a:lnTo>
                    <a:pt x="0" y="1421403"/>
                  </a:lnTo>
                  <a:lnTo>
                    <a:pt x="0" y="0"/>
                  </a:lnTo>
                  <a:close/>
                </a:path>
              </a:pathLst>
            </a:custGeom>
            <a:blipFill>
              <a:blip r:embed="rId4"/>
              <a:stretch>
                <a:fillRect/>
              </a:stretch>
            </a:blipFill>
          </p:spPr>
          <p:txBody>
            <a:bodyPr/>
            <a:lstStyle/>
            <a:p>
              <a:endParaRPr lang="vi-VN"/>
            </a:p>
          </p:txBody>
        </p:sp>
        <p:sp>
          <p:nvSpPr>
            <p:cNvPr id="39" name="Freeform 39"/>
            <p:cNvSpPr/>
            <p:nvPr/>
          </p:nvSpPr>
          <p:spPr>
            <a:xfrm>
              <a:off x="7619392" y="435754"/>
              <a:ext cx="1164138" cy="1451873"/>
            </a:xfrm>
            <a:custGeom>
              <a:avLst/>
              <a:gdLst/>
              <a:ahLst/>
              <a:cxnLst/>
              <a:rect l="l" t="t" r="r" b="b"/>
              <a:pathLst>
                <a:path w="1164138" h="1451873">
                  <a:moveTo>
                    <a:pt x="0" y="0"/>
                  </a:moveTo>
                  <a:lnTo>
                    <a:pt x="1164138" y="0"/>
                  </a:lnTo>
                  <a:lnTo>
                    <a:pt x="1164138" y="1451873"/>
                  </a:lnTo>
                  <a:lnTo>
                    <a:pt x="0" y="1451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40" name="Freeform 40"/>
            <p:cNvSpPr/>
            <p:nvPr/>
          </p:nvSpPr>
          <p:spPr>
            <a:xfrm>
              <a:off x="4092629" y="1857157"/>
              <a:ext cx="880359" cy="776316"/>
            </a:xfrm>
            <a:custGeom>
              <a:avLst/>
              <a:gdLst/>
              <a:ahLst/>
              <a:cxnLst/>
              <a:rect l="l" t="t" r="r" b="b"/>
              <a:pathLst>
                <a:path w="880359" h="776316">
                  <a:moveTo>
                    <a:pt x="0" y="0"/>
                  </a:moveTo>
                  <a:lnTo>
                    <a:pt x="880359" y="0"/>
                  </a:lnTo>
                  <a:lnTo>
                    <a:pt x="880359" y="776316"/>
                  </a:lnTo>
                  <a:lnTo>
                    <a:pt x="0" y="776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41" name="Freeform 41"/>
            <p:cNvSpPr/>
            <p:nvPr/>
          </p:nvSpPr>
          <p:spPr>
            <a:xfrm>
              <a:off x="7539973" y="11356790"/>
              <a:ext cx="1243556" cy="1017455"/>
            </a:xfrm>
            <a:custGeom>
              <a:avLst/>
              <a:gdLst/>
              <a:ahLst/>
              <a:cxnLst/>
              <a:rect l="l" t="t" r="r" b="b"/>
              <a:pathLst>
                <a:path w="1243556" h="1017455">
                  <a:moveTo>
                    <a:pt x="0" y="0"/>
                  </a:moveTo>
                  <a:lnTo>
                    <a:pt x="1243557" y="0"/>
                  </a:lnTo>
                  <a:lnTo>
                    <a:pt x="1243557" y="1017455"/>
                  </a:lnTo>
                  <a:lnTo>
                    <a:pt x="0" y="1017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42" name="Freeform 42"/>
            <p:cNvSpPr/>
            <p:nvPr/>
          </p:nvSpPr>
          <p:spPr>
            <a:xfrm>
              <a:off x="3749378" y="10530311"/>
              <a:ext cx="1097284" cy="1156142"/>
            </a:xfrm>
            <a:custGeom>
              <a:avLst/>
              <a:gdLst/>
              <a:ahLst/>
              <a:cxnLst/>
              <a:rect l="l" t="t" r="r" b="b"/>
              <a:pathLst>
                <a:path w="1097284" h="1156142">
                  <a:moveTo>
                    <a:pt x="0" y="0"/>
                  </a:moveTo>
                  <a:lnTo>
                    <a:pt x="1097284" y="0"/>
                  </a:lnTo>
                  <a:lnTo>
                    <a:pt x="1097284" y="1156142"/>
                  </a:lnTo>
                  <a:lnTo>
                    <a:pt x="0" y="1156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43" name="Freeform 43"/>
            <p:cNvSpPr/>
            <p:nvPr/>
          </p:nvSpPr>
          <p:spPr>
            <a:xfrm flipH="1">
              <a:off x="3851223" y="2937044"/>
              <a:ext cx="446797" cy="401001"/>
            </a:xfrm>
            <a:custGeom>
              <a:avLst/>
              <a:gdLst/>
              <a:ahLst/>
              <a:cxnLst/>
              <a:rect l="l" t="t" r="r" b="b"/>
              <a:pathLst>
                <a:path w="446797" h="401001">
                  <a:moveTo>
                    <a:pt x="446797" y="0"/>
                  </a:moveTo>
                  <a:lnTo>
                    <a:pt x="0" y="0"/>
                  </a:lnTo>
                  <a:lnTo>
                    <a:pt x="0" y="401001"/>
                  </a:lnTo>
                  <a:lnTo>
                    <a:pt x="446797" y="401001"/>
                  </a:lnTo>
                  <a:lnTo>
                    <a:pt x="44679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44" name="Freeform 44"/>
            <p:cNvSpPr/>
            <p:nvPr/>
          </p:nvSpPr>
          <p:spPr>
            <a:xfrm>
              <a:off x="3499260" y="772724"/>
              <a:ext cx="1585563" cy="1472591"/>
            </a:xfrm>
            <a:custGeom>
              <a:avLst/>
              <a:gdLst/>
              <a:ahLst/>
              <a:cxnLst/>
              <a:rect l="l" t="t" r="r" b="b"/>
              <a:pathLst>
                <a:path w="1585563" h="1472591">
                  <a:moveTo>
                    <a:pt x="0" y="0"/>
                  </a:moveTo>
                  <a:lnTo>
                    <a:pt x="1585563" y="0"/>
                  </a:lnTo>
                  <a:lnTo>
                    <a:pt x="1585563" y="1472591"/>
                  </a:lnTo>
                  <a:lnTo>
                    <a:pt x="0" y="14725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45" name="Freeform 45"/>
            <p:cNvSpPr/>
            <p:nvPr/>
          </p:nvSpPr>
          <p:spPr>
            <a:xfrm>
              <a:off x="7669901" y="1537790"/>
              <a:ext cx="1125701" cy="1095683"/>
            </a:xfrm>
            <a:custGeom>
              <a:avLst/>
              <a:gdLst/>
              <a:ahLst/>
              <a:cxnLst/>
              <a:rect l="l" t="t" r="r" b="b"/>
              <a:pathLst>
                <a:path w="1125701" h="1095683">
                  <a:moveTo>
                    <a:pt x="0" y="0"/>
                  </a:moveTo>
                  <a:lnTo>
                    <a:pt x="1125701" y="0"/>
                  </a:lnTo>
                  <a:lnTo>
                    <a:pt x="1125701" y="1095683"/>
                  </a:lnTo>
                  <a:lnTo>
                    <a:pt x="0" y="10956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46" name="Freeform 46"/>
            <p:cNvSpPr/>
            <p:nvPr/>
          </p:nvSpPr>
          <p:spPr>
            <a:xfrm>
              <a:off x="7514958" y="338087"/>
              <a:ext cx="686502" cy="708039"/>
            </a:xfrm>
            <a:custGeom>
              <a:avLst/>
              <a:gdLst/>
              <a:ahLst/>
              <a:cxnLst/>
              <a:rect l="l" t="t" r="r" b="b"/>
              <a:pathLst>
                <a:path w="686502" h="708039">
                  <a:moveTo>
                    <a:pt x="0" y="0"/>
                  </a:moveTo>
                  <a:lnTo>
                    <a:pt x="686503" y="0"/>
                  </a:lnTo>
                  <a:lnTo>
                    <a:pt x="686503" y="708039"/>
                  </a:lnTo>
                  <a:lnTo>
                    <a:pt x="0" y="7080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47" name="Freeform 47"/>
            <p:cNvSpPr/>
            <p:nvPr/>
          </p:nvSpPr>
          <p:spPr>
            <a:xfrm>
              <a:off x="423959" y="281719"/>
              <a:ext cx="2526640" cy="1970780"/>
            </a:xfrm>
            <a:custGeom>
              <a:avLst/>
              <a:gdLst/>
              <a:ahLst/>
              <a:cxnLst/>
              <a:rect l="l" t="t" r="r" b="b"/>
              <a:pathLst>
                <a:path w="2526640" h="1970780">
                  <a:moveTo>
                    <a:pt x="0" y="0"/>
                  </a:moveTo>
                  <a:lnTo>
                    <a:pt x="2526640" y="0"/>
                  </a:lnTo>
                  <a:lnTo>
                    <a:pt x="2526640" y="1970780"/>
                  </a:lnTo>
                  <a:lnTo>
                    <a:pt x="0" y="1970780"/>
                  </a:lnTo>
                  <a:lnTo>
                    <a:pt x="0" y="0"/>
                  </a:lnTo>
                  <a:close/>
                </a:path>
              </a:pathLst>
            </a:custGeom>
            <a:blipFill>
              <a:blip r:embed="rId21"/>
              <a:stretch>
                <a:fillRect/>
              </a:stretch>
            </a:blipFill>
          </p:spPr>
          <p:txBody>
            <a:bodyPr/>
            <a:lstStyle/>
            <a:p>
              <a:endParaRPr lang="vi-VN"/>
            </a:p>
          </p:txBody>
        </p:sp>
        <p:sp>
          <p:nvSpPr>
            <p:cNvPr id="48" name="Freeform 48"/>
            <p:cNvSpPr/>
            <p:nvPr/>
          </p:nvSpPr>
          <p:spPr>
            <a:xfrm>
              <a:off x="5188742" y="1794976"/>
              <a:ext cx="3325419" cy="1247032"/>
            </a:xfrm>
            <a:custGeom>
              <a:avLst/>
              <a:gdLst/>
              <a:ahLst/>
              <a:cxnLst/>
              <a:rect l="l" t="t" r="r" b="b"/>
              <a:pathLst>
                <a:path w="3325419" h="1247032">
                  <a:moveTo>
                    <a:pt x="0" y="0"/>
                  </a:moveTo>
                  <a:lnTo>
                    <a:pt x="3325419" y="0"/>
                  </a:lnTo>
                  <a:lnTo>
                    <a:pt x="3325419" y="1247032"/>
                  </a:lnTo>
                  <a:lnTo>
                    <a:pt x="0" y="12470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49" name="Freeform 49"/>
            <p:cNvSpPr/>
            <p:nvPr/>
          </p:nvSpPr>
          <p:spPr>
            <a:xfrm>
              <a:off x="6667640" y="692107"/>
              <a:ext cx="502431" cy="471372"/>
            </a:xfrm>
            <a:custGeom>
              <a:avLst/>
              <a:gdLst/>
              <a:ahLst/>
              <a:cxnLst/>
              <a:rect l="l" t="t" r="r" b="b"/>
              <a:pathLst>
                <a:path w="502431" h="471372">
                  <a:moveTo>
                    <a:pt x="0" y="0"/>
                  </a:moveTo>
                  <a:lnTo>
                    <a:pt x="502431" y="0"/>
                  </a:lnTo>
                  <a:lnTo>
                    <a:pt x="502431" y="471371"/>
                  </a:lnTo>
                  <a:lnTo>
                    <a:pt x="0" y="4713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50" name="Freeform 50"/>
            <p:cNvSpPr/>
            <p:nvPr/>
          </p:nvSpPr>
          <p:spPr>
            <a:xfrm>
              <a:off x="4546571" y="510931"/>
              <a:ext cx="599139" cy="895908"/>
            </a:xfrm>
            <a:custGeom>
              <a:avLst/>
              <a:gdLst/>
              <a:ahLst/>
              <a:cxnLst/>
              <a:rect l="l" t="t" r="r" b="b"/>
              <a:pathLst>
                <a:path w="599139" h="895908">
                  <a:moveTo>
                    <a:pt x="0" y="0"/>
                  </a:moveTo>
                  <a:lnTo>
                    <a:pt x="599139" y="0"/>
                  </a:lnTo>
                  <a:lnTo>
                    <a:pt x="599139" y="895909"/>
                  </a:lnTo>
                  <a:lnTo>
                    <a:pt x="0" y="8959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51" name="Freeform 51"/>
            <p:cNvSpPr/>
            <p:nvPr/>
          </p:nvSpPr>
          <p:spPr>
            <a:xfrm>
              <a:off x="970003" y="0"/>
              <a:ext cx="1585564" cy="1545447"/>
            </a:xfrm>
            <a:custGeom>
              <a:avLst/>
              <a:gdLst/>
              <a:ahLst/>
              <a:cxnLst/>
              <a:rect l="l" t="t" r="r" b="b"/>
              <a:pathLst>
                <a:path w="1585564" h="1545447">
                  <a:moveTo>
                    <a:pt x="0" y="0"/>
                  </a:moveTo>
                  <a:lnTo>
                    <a:pt x="1585564" y="0"/>
                  </a:lnTo>
                  <a:lnTo>
                    <a:pt x="1585564" y="1545447"/>
                  </a:lnTo>
                  <a:lnTo>
                    <a:pt x="0" y="1545447"/>
                  </a:lnTo>
                  <a:lnTo>
                    <a:pt x="0" y="0"/>
                  </a:lnTo>
                  <a:close/>
                </a:path>
              </a:pathLst>
            </a:custGeom>
            <a:blipFill>
              <a:blip r:embed="rId28"/>
              <a:stretch>
                <a:fillRect l="-66150" r="-66150"/>
              </a:stretch>
            </a:blipFill>
          </p:spPr>
          <p:txBody>
            <a:bodyPr/>
            <a:lstStyle/>
            <a:p>
              <a:endParaRPr lang="vi-VN"/>
            </a:p>
          </p:txBody>
        </p:sp>
        <p:sp>
          <p:nvSpPr>
            <p:cNvPr id="52" name="Freeform 52"/>
            <p:cNvSpPr/>
            <p:nvPr/>
          </p:nvSpPr>
          <p:spPr>
            <a:xfrm>
              <a:off x="50933" y="707013"/>
              <a:ext cx="1908872" cy="1870694"/>
            </a:xfrm>
            <a:custGeom>
              <a:avLst/>
              <a:gdLst/>
              <a:ahLst/>
              <a:cxnLst/>
              <a:rect l="l" t="t" r="r" b="b"/>
              <a:pathLst>
                <a:path w="1908872" h="1870694">
                  <a:moveTo>
                    <a:pt x="0" y="0"/>
                  </a:moveTo>
                  <a:lnTo>
                    <a:pt x="1908871" y="0"/>
                  </a:lnTo>
                  <a:lnTo>
                    <a:pt x="1908871" y="1870694"/>
                  </a:lnTo>
                  <a:lnTo>
                    <a:pt x="0" y="187069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a:p>
          </p:txBody>
        </p:sp>
        <p:sp>
          <p:nvSpPr>
            <p:cNvPr id="53" name="Freeform 53"/>
            <p:cNvSpPr/>
            <p:nvPr/>
          </p:nvSpPr>
          <p:spPr>
            <a:xfrm>
              <a:off x="488002" y="345931"/>
              <a:ext cx="2053231" cy="2544014"/>
            </a:xfrm>
            <a:custGeom>
              <a:avLst/>
              <a:gdLst/>
              <a:ahLst/>
              <a:cxnLst/>
              <a:rect l="l" t="t" r="r" b="b"/>
              <a:pathLst>
                <a:path w="2053231" h="2544014">
                  <a:moveTo>
                    <a:pt x="0" y="0"/>
                  </a:moveTo>
                  <a:lnTo>
                    <a:pt x="2053231" y="0"/>
                  </a:lnTo>
                  <a:lnTo>
                    <a:pt x="2053231" y="2544013"/>
                  </a:lnTo>
                  <a:lnTo>
                    <a:pt x="0" y="2544013"/>
                  </a:lnTo>
                  <a:lnTo>
                    <a:pt x="0" y="0"/>
                  </a:lnTo>
                  <a:close/>
                </a:path>
              </a:pathLst>
            </a:custGeom>
            <a:blipFill>
              <a:blip r:embed="rId31"/>
              <a:stretch>
                <a:fillRect/>
              </a:stretch>
            </a:blipFill>
          </p:spPr>
          <p:txBody>
            <a:bodyPr/>
            <a:lstStyle/>
            <a:p>
              <a:endParaRPr lang="vi-VN"/>
            </a:p>
          </p:txBody>
        </p:sp>
        <p:sp>
          <p:nvSpPr>
            <p:cNvPr id="54" name="Freeform 54"/>
            <p:cNvSpPr/>
            <p:nvPr/>
          </p:nvSpPr>
          <p:spPr>
            <a:xfrm>
              <a:off x="650668" y="9832504"/>
              <a:ext cx="2650354" cy="1786780"/>
            </a:xfrm>
            <a:custGeom>
              <a:avLst/>
              <a:gdLst/>
              <a:ahLst/>
              <a:cxnLst/>
              <a:rect l="l" t="t" r="r" b="b"/>
              <a:pathLst>
                <a:path w="2650354" h="1786780">
                  <a:moveTo>
                    <a:pt x="0" y="0"/>
                  </a:moveTo>
                  <a:lnTo>
                    <a:pt x="2650354" y="0"/>
                  </a:lnTo>
                  <a:lnTo>
                    <a:pt x="2650354" y="1786780"/>
                  </a:lnTo>
                  <a:lnTo>
                    <a:pt x="0" y="178678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55" name="Freeform 55"/>
            <p:cNvSpPr/>
            <p:nvPr/>
          </p:nvSpPr>
          <p:spPr>
            <a:xfrm>
              <a:off x="2432744" y="601064"/>
              <a:ext cx="2283059" cy="2283059"/>
            </a:xfrm>
            <a:custGeom>
              <a:avLst/>
              <a:gdLst/>
              <a:ahLst/>
              <a:cxnLst/>
              <a:rect l="l" t="t" r="r" b="b"/>
              <a:pathLst>
                <a:path w="2283059" h="2283059">
                  <a:moveTo>
                    <a:pt x="0" y="0"/>
                  </a:moveTo>
                  <a:lnTo>
                    <a:pt x="2283059" y="0"/>
                  </a:lnTo>
                  <a:lnTo>
                    <a:pt x="2283059" y="2283059"/>
                  </a:lnTo>
                  <a:lnTo>
                    <a:pt x="0" y="228305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56" name="Freeform 56"/>
            <p:cNvSpPr/>
            <p:nvPr/>
          </p:nvSpPr>
          <p:spPr>
            <a:xfrm flipH="1">
              <a:off x="2852364" y="1006093"/>
              <a:ext cx="1443818" cy="1323062"/>
            </a:xfrm>
            <a:custGeom>
              <a:avLst/>
              <a:gdLst/>
              <a:ahLst/>
              <a:cxnLst/>
              <a:rect l="l" t="t" r="r" b="b"/>
              <a:pathLst>
                <a:path w="1443818" h="1323062">
                  <a:moveTo>
                    <a:pt x="1443818" y="0"/>
                  </a:moveTo>
                  <a:lnTo>
                    <a:pt x="0" y="0"/>
                  </a:lnTo>
                  <a:lnTo>
                    <a:pt x="0" y="1323062"/>
                  </a:lnTo>
                  <a:lnTo>
                    <a:pt x="1443818" y="1323062"/>
                  </a:lnTo>
                  <a:lnTo>
                    <a:pt x="1443818"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vi-VN"/>
            </a:p>
          </p:txBody>
        </p:sp>
        <p:sp>
          <p:nvSpPr>
            <p:cNvPr id="57" name="Freeform 57"/>
            <p:cNvSpPr/>
            <p:nvPr/>
          </p:nvSpPr>
          <p:spPr>
            <a:xfrm>
              <a:off x="1156294" y="4477024"/>
              <a:ext cx="2417979" cy="2145956"/>
            </a:xfrm>
            <a:custGeom>
              <a:avLst/>
              <a:gdLst/>
              <a:ahLst/>
              <a:cxnLst/>
              <a:rect l="l" t="t" r="r" b="b"/>
              <a:pathLst>
                <a:path w="2417979" h="2145956">
                  <a:moveTo>
                    <a:pt x="0" y="0"/>
                  </a:moveTo>
                  <a:lnTo>
                    <a:pt x="2417979" y="0"/>
                  </a:lnTo>
                  <a:lnTo>
                    <a:pt x="2417979" y="2145956"/>
                  </a:lnTo>
                  <a:lnTo>
                    <a:pt x="0" y="2145956"/>
                  </a:lnTo>
                  <a:lnTo>
                    <a:pt x="0" y="0"/>
                  </a:lnTo>
                  <a:close/>
                </a:path>
              </a:pathLst>
            </a:custGeom>
            <a:blipFill>
              <a:blip r:embed="rId38"/>
              <a:stretch>
                <a:fillRect/>
              </a:stretch>
            </a:blipFill>
          </p:spPr>
          <p:txBody>
            <a:bodyPr/>
            <a:lstStyle/>
            <a:p>
              <a:endParaRPr lang="vi-VN"/>
            </a:p>
          </p:txBody>
        </p:sp>
        <p:sp>
          <p:nvSpPr>
            <p:cNvPr id="58" name="Freeform 58"/>
            <p:cNvSpPr/>
            <p:nvPr/>
          </p:nvSpPr>
          <p:spPr>
            <a:xfrm flipH="1">
              <a:off x="50933" y="3600163"/>
              <a:ext cx="2363350" cy="1908885"/>
            </a:xfrm>
            <a:custGeom>
              <a:avLst/>
              <a:gdLst/>
              <a:ahLst/>
              <a:cxnLst/>
              <a:rect l="l" t="t" r="r" b="b"/>
              <a:pathLst>
                <a:path w="2363350" h="1908885">
                  <a:moveTo>
                    <a:pt x="2363349" y="0"/>
                  </a:moveTo>
                  <a:lnTo>
                    <a:pt x="0" y="0"/>
                  </a:lnTo>
                  <a:lnTo>
                    <a:pt x="0" y="1908885"/>
                  </a:lnTo>
                  <a:lnTo>
                    <a:pt x="2363349" y="1908885"/>
                  </a:lnTo>
                  <a:lnTo>
                    <a:pt x="2363349" y="0"/>
                  </a:lnTo>
                  <a:close/>
                </a:path>
              </a:pathLst>
            </a:custGeom>
            <a:blipFill>
              <a:blip r:embed="rId39"/>
              <a:stretch>
                <a:fillRect r="-17912"/>
              </a:stretch>
            </a:blipFill>
          </p:spPr>
          <p:txBody>
            <a:bodyPr/>
            <a:lstStyle/>
            <a:p>
              <a:endParaRPr lang="vi-VN"/>
            </a:p>
          </p:txBody>
        </p:sp>
        <p:sp>
          <p:nvSpPr>
            <p:cNvPr id="59" name="TextBox 59"/>
            <p:cNvSpPr txBox="1"/>
            <p:nvPr/>
          </p:nvSpPr>
          <p:spPr>
            <a:xfrm>
              <a:off x="677579" y="3070870"/>
              <a:ext cx="2394220" cy="739581"/>
            </a:xfrm>
            <a:prstGeom prst="rect">
              <a:avLst/>
            </a:prstGeom>
          </p:spPr>
          <p:txBody>
            <a:bodyPr lIns="0" tIns="0" rIns="0" bIns="0" rtlCol="0" anchor="t">
              <a:spAutoFit/>
            </a:bodyPr>
            <a:lstStyle/>
            <a:p>
              <a:pPr algn="l">
                <a:lnSpc>
                  <a:spcPts val="2394"/>
                </a:lnSpc>
              </a:pPr>
              <a:r>
                <a:rPr lang="en-US" sz="1400" spc="14">
                  <a:solidFill>
                    <a:srgbClr val="10375D"/>
                  </a:solidFill>
                  <a:latin typeface="Saira Stencil One"/>
                  <a:ea typeface="Saira Stencil One"/>
                  <a:cs typeface="Saira Stencil One"/>
                  <a:sym typeface="Saira Stencil One"/>
                </a:rPr>
                <a:t>HỌ VÀ TÊN</a:t>
              </a:r>
            </a:p>
            <a:p>
              <a:pPr algn="l">
                <a:lnSpc>
                  <a:spcPts val="2394"/>
                </a:lnSpc>
              </a:pPr>
              <a:r>
                <a:rPr lang="en-US" sz="1400" spc="14">
                  <a:solidFill>
                    <a:srgbClr val="10375D"/>
                  </a:solidFill>
                  <a:latin typeface="Saira Stencil One"/>
                  <a:ea typeface="Saira Stencil One"/>
                  <a:cs typeface="Saira Stencil One"/>
                  <a:sym typeface="Saira Stencil One"/>
                </a:rPr>
                <a:t>.............................</a:t>
              </a:r>
            </a:p>
          </p:txBody>
        </p:sp>
        <p:sp>
          <p:nvSpPr>
            <p:cNvPr id="60" name="TextBox 60"/>
            <p:cNvSpPr txBox="1"/>
            <p:nvPr/>
          </p:nvSpPr>
          <p:spPr>
            <a:xfrm>
              <a:off x="3749378" y="1192053"/>
              <a:ext cx="3629267" cy="1226439"/>
            </a:xfrm>
            <a:prstGeom prst="rect">
              <a:avLst/>
            </a:prstGeom>
          </p:spPr>
          <p:txBody>
            <a:bodyPr lIns="0" tIns="0" rIns="0" bIns="0" rtlCol="0" anchor="t">
              <a:spAutoFit/>
            </a:bodyPr>
            <a:lstStyle/>
            <a:p>
              <a:pPr algn="l">
                <a:lnSpc>
                  <a:spcPts val="6823"/>
                </a:lnSpc>
              </a:pPr>
              <a:r>
                <a:rPr lang="en-US" sz="6203" spc="62">
                  <a:solidFill>
                    <a:srgbClr val="920303"/>
                  </a:solidFill>
                  <a:latin typeface="#9Slide05 Cimochi"/>
                  <a:ea typeface="#9Slide05 Cimochi"/>
                  <a:cs typeface="#9Slide05 Cimochi"/>
                  <a:sym typeface="#9Slide05 Cimochi"/>
                </a:rPr>
                <a:t>Cảm nhận </a:t>
              </a:r>
            </a:p>
          </p:txBody>
        </p:sp>
        <p:sp>
          <p:nvSpPr>
            <p:cNvPr id="61" name="TextBox 61"/>
            <p:cNvSpPr txBox="1"/>
            <p:nvPr/>
          </p:nvSpPr>
          <p:spPr>
            <a:xfrm>
              <a:off x="5477407" y="2095058"/>
              <a:ext cx="3081948" cy="841987"/>
            </a:xfrm>
            <a:prstGeom prst="rect">
              <a:avLst/>
            </a:prstGeom>
          </p:spPr>
          <p:txBody>
            <a:bodyPr lIns="0" tIns="0" rIns="0" bIns="0" rtlCol="0" anchor="t">
              <a:spAutoFit/>
            </a:bodyPr>
            <a:lstStyle/>
            <a:p>
              <a:pPr algn="l">
                <a:lnSpc>
                  <a:spcPts val="4722"/>
                </a:lnSpc>
              </a:pPr>
              <a:r>
                <a:rPr lang="en-US" sz="4293" spc="42">
                  <a:solidFill>
                    <a:srgbClr val="10375D"/>
                  </a:solidFill>
                  <a:latin typeface="#9Slide05 Dear Saturday"/>
                  <a:ea typeface="#9Slide05 Dear Saturday"/>
                  <a:cs typeface="#9Slide05 Dear Saturday"/>
                  <a:sym typeface="#9Slide05 Dear Saturday"/>
                </a:rPr>
                <a:t>của em</a:t>
              </a:r>
            </a:p>
          </p:txBody>
        </p:sp>
        <p:sp>
          <p:nvSpPr>
            <p:cNvPr id="62" name="TextBox 62"/>
            <p:cNvSpPr txBox="1"/>
            <p:nvPr/>
          </p:nvSpPr>
          <p:spPr>
            <a:xfrm>
              <a:off x="767343" y="6960794"/>
              <a:ext cx="2591447" cy="2668654"/>
            </a:xfrm>
            <a:prstGeom prst="rect">
              <a:avLst/>
            </a:prstGeom>
          </p:spPr>
          <p:txBody>
            <a:bodyPr lIns="0" tIns="0" rIns="0" bIns="0" rtlCol="0" anchor="t">
              <a:spAutoFit/>
            </a:bodyPr>
            <a:lstStyle/>
            <a:p>
              <a:pPr algn="ctr">
                <a:lnSpc>
                  <a:spcPts val="2272"/>
                </a:lnSpc>
              </a:pPr>
              <a:r>
                <a:rPr lang="en-US" sz="1623" spc="16">
                  <a:solidFill>
                    <a:srgbClr val="0A2F4D"/>
                  </a:solidFill>
                  <a:latin typeface="Roboto Condensed Italics"/>
                  <a:ea typeface="Roboto Condensed Italics"/>
                  <a:cs typeface="Roboto Condensed Italics"/>
                  <a:sym typeface="Roboto Condensed Italics"/>
                </a:rPr>
                <a:t>Viết 1 đoạn văn ngắn nêu cảm nhận của em về nét độc đáo của một bài thơ được viết theo phong cách cổ điển hoặc lãng mạn mà em yêu thích</a:t>
              </a:r>
            </a:p>
          </p:txBody>
        </p:sp>
      </p:grpSp>
      <p:grpSp>
        <p:nvGrpSpPr>
          <p:cNvPr id="63" name="Group 63"/>
          <p:cNvGrpSpPr/>
          <p:nvPr/>
        </p:nvGrpSpPr>
        <p:grpSpPr>
          <a:xfrm>
            <a:off x="-58806" y="9736787"/>
            <a:ext cx="18346806" cy="550138"/>
            <a:chOff x="0" y="0"/>
            <a:chExt cx="4832080" cy="144892"/>
          </a:xfrm>
        </p:grpSpPr>
        <p:sp>
          <p:nvSpPr>
            <p:cNvPr id="64" name="Freeform 6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65" name="TextBox 6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1028700" y="3827974"/>
            <a:ext cx="10275586" cy="2462290"/>
          </a:xfrm>
          <a:prstGeom prst="rect">
            <a:avLst/>
          </a:prstGeom>
        </p:spPr>
        <p:txBody>
          <a:bodyPr lIns="0" tIns="0" rIns="0" bIns="0" rtlCol="0" anchor="t">
            <a:spAutoFit/>
          </a:bodyPr>
          <a:lstStyle/>
          <a:p>
            <a:pPr algn="l">
              <a:lnSpc>
                <a:spcPts val="20107"/>
              </a:lnSpc>
            </a:pPr>
            <a:r>
              <a:rPr lang="en-US" sz="14362">
                <a:solidFill>
                  <a:srgbClr val="1F5014"/>
                </a:solidFill>
                <a:latin typeface="UTM Iron Gothic"/>
                <a:ea typeface="UTM Iron Gothic"/>
                <a:cs typeface="UTM Iron Gothic"/>
                <a:sym typeface="UTM Iron Gothic"/>
              </a:rPr>
              <a:t>NGÔN NGỮ TRANG TRỌNG</a:t>
            </a:r>
          </a:p>
        </p:txBody>
      </p:sp>
      <p:grpSp>
        <p:nvGrpSpPr>
          <p:cNvPr id="12" name="Group 12"/>
          <p:cNvGrpSpPr/>
          <p:nvPr/>
        </p:nvGrpSpPr>
        <p:grpSpPr>
          <a:xfrm>
            <a:off x="9661207" y="5777583"/>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765649" y="5882033"/>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028700" y="3122060"/>
            <a:ext cx="9309312" cy="982140"/>
          </a:xfrm>
          <a:prstGeom prst="rect">
            <a:avLst/>
          </a:prstGeom>
        </p:spPr>
        <p:txBody>
          <a:bodyPr lIns="0" tIns="0" rIns="0" bIns="0" rtlCol="0" anchor="t">
            <a:spAutoFit/>
          </a:bodyPr>
          <a:lstStyle/>
          <a:p>
            <a:pPr algn="l">
              <a:lnSpc>
                <a:spcPts val="6231"/>
              </a:lnSpc>
            </a:pPr>
            <a:r>
              <a:rPr lang="en-US" sz="6231">
                <a:solidFill>
                  <a:srgbClr val="1F5014"/>
                </a:solidFill>
                <a:latin typeface="SVN-Aguda Bold"/>
                <a:ea typeface="SVN-Aguda Bold"/>
                <a:cs typeface="SVN-Aguda Bold"/>
                <a:sym typeface="SVN-Aguda Bold"/>
              </a:rPr>
              <a:t>ĐẶC ĐIỂM CƠ BẢN CỦA</a:t>
            </a:r>
          </a:p>
        </p:txBody>
      </p:sp>
      <p:sp>
        <p:nvSpPr>
          <p:cNvPr id="19" name="TextBox 19"/>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20" name="Group 20"/>
          <p:cNvGrpSpPr/>
          <p:nvPr/>
        </p:nvGrpSpPr>
        <p:grpSpPr>
          <a:xfrm>
            <a:off x="-58806" y="9736787"/>
            <a:ext cx="18346806" cy="550138"/>
            <a:chOff x="0" y="0"/>
            <a:chExt cx="4832080" cy="144892"/>
          </a:xfrm>
        </p:grpSpPr>
        <p:sp>
          <p:nvSpPr>
            <p:cNvPr id="21" name="Freeform 21"/>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2" name="TextBox 22"/>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4366" y="-1184647"/>
            <a:ext cx="8611264" cy="10287000"/>
            <a:chOff x="0" y="0"/>
            <a:chExt cx="2267987" cy="2709333"/>
          </a:xfrm>
        </p:grpSpPr>
        <p:sp>
          <p:nvSpPr>
            <p:cNvPr id="3" name="Freeform 3"/>
            <p:cNvSpPr/>
            <p:nvPr/>
          </p:nvSpPr>
          <p:spPr>
            <a:xfrm>
              <a:off x="0" y="0"/>
              <a:ext cx="2267987" cy="2709333"/>
            </a:xfrm>
            <a:custGeom>
              <a:avLst/>
              <a:gdLst/>
              <a:ahLst/>
              <a:cxnLst/>
              <a:rect l="l" t="t" r="r" b="b"/>
              <a:pathLst>
                <a:path w="2267987" h="2709333">
                  <a:moveTo>
                    <a:pt x="0" y="0"/>
                  </a:moveTo>
                  <a:lnTo>
                    <a:pt x="2267987" y="0"/>
                  </a:lnTo>
                  <a:lnTo>
                    <a:pt x="2267987" y="2709333"/>
                  </a:lnTo>
                  <a:lnTo>
                    <a:pt x="0" y="2709333"/>
                  </a:lnTo>
                  <a:close/>
                </a:path>
              </a:pathLst>
            </a:custGeom>
            <a:solidFill>
              <a:srgbClr val="1F5014"/>
            </a:solidFill>
          </p:spPr>
          <p:txBody>
            <a:bodyPr/>
            <a:lstStyle/>
            <a:p>
              <a:endParaRPr lang="vi-VN"/>
            </a:p>
          </p:txBody>
        </p:sp>
        <p:sp>
          <p:nvSpPr>
            <p:cNvPr id="4" name="TextBox 4"/>
            <p:cNvSpPr txBox="1"/>
            <p:nvPr/>
          </p:nvSpPr>
          <p:spPr>
            <a:xfrm>
              <a:off x="0" y="-57150"/>
              <a:ext cx="2267987" cy="2766483"/>
            </a:xfrm>
            <a:prstGeom prst="rect">
              <a:avLst/>
            </a:prstGeom>
          </p:spPr>
          <p:txBody>
            <a:bodyPr lIns="50800" tIns="50800" rIns="50800" bIns="50800" rtlCol="0" anchor="ctr"/>
            <a:lstStyle/>
            <a:p>
              <a:pPr algn="ctr">
                <a:lnSpc>
                  <a:spcPts val="2240"/>
                </a:lnSpc>
              </a:pPr>
              <a:endParaRPr/>
            </a:p>
          </p:txBody>
        </p:sp>
      </p:grpSp>
      <p:grpSp>
        <p:nvGrpSpPr>
          <p:cNvPr id="5" name="Group 5"/>
          <p:cNvGrpSpPr/>
          <p:nvPr/>
        </p:nvGrpSpPr>
        <p:grpSpPr>
          <a:xfrm>
            <a:off x="472647" y="575999"/>
            <a:ext cx="2041195" cy="1387477"/>
            <a:chOff x="0" y="0"/>
            <a:chExt cx="537599" cy="365426"/>
          </a:xfrm>
        </p:grpSpPr>
        <p:sp>
          <p:nvSpPr>
            <p:cNvPr id="6" name="Freeform 6"/>
            <p:cNvSpPr/>
            <p:nvPr/>
          </p:nvSpPr>
          <p:spPr>
            <a:xfrm>
              <a:off x="0" y="0"/>
              <a:ext cx="537599" cy="365426"/>
            </a:xfrm>
            <a:custGeom>
              <a:avLst/>
              <a:gdLst/>
              <a:ahLst/>
              <a:cxnLst/>
              <a:rect l="l" t="t" r="r" b="b"/>
              <a:pathLst>
                <a:path w="537599" h="365426">
                  <a:moveTo>
                    <a:pt x="0" y="0"/>
                  </a:moveTo>
                  <a:lnTo>
                    <a:pt x="537599" y="0"/>
                  </a:lnTo>
                  <a:lnTo>
                    <a:pt x="537599" y="365426"/>
                  </a:lnTo>
                  <a:lnTo>
                    <a:pt x="0" y="365426"/>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 name="TextBox 7"/>
            <p:cNvSpPr txBox="1"/>
            <p:nvPr/>
          </p:nvSpPr>
          <p:spPr>
            <a:xfrm>
              <a:off x="0" y="-57150"/>
              <a:ext cx="537599" cy="422576"/>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Hình thức</a:t>
              </a:r>
            </a:p>
          </p:txBody>
        </p:sp>
      </p:grpSp>
      <p:grpSp>
        <p:nvGrpSpPr>
          <p:cNvPr id="8" name="Group 8"/>
          <p:cNvGrpSpPr/>
          <p:nvPr/>
        </p:nvGrpSpPr>
        <p:grpSpPr>
          <a:xfrm>
            <a:off x="10425924" y="416457"/>
            <a:ext cx="6633432" cy="9490095"/>
            <a:chOff x="0" y="0"/>
            <a:chExt cx="8844576" cy="12653460"/>
          </a:xfrm>
        </p:grpSpPr>
        <p:sp>
          <p:nvSpPr>
            <p:cNvPr id="9" name="Freeform 9"/>
            <p:cNvSpPr/>
            <p:nvPr/>
          </p:nvSpPr>
          <p:spPr>
            <a:xfrm>
              <a:off x="0" y="0"/>
              <a:ext cx="8844576" cy="12653460"/>
            </a:xfrm>
            <a:custGeom>
              <a:avLst/>
              <a:gdLst/>
              <a:ahLst/>
              <a:cxnLst/>
              <a:rect l="l" t="t" r="r" b="b"/>
              <a:pathLst>
                <a:path w="8844576" h="12653460">
                  <a:moveTo>
                    <a:pt x="0" y="0"/>
                  </a:moveTo>
                  <a:lnTo>
                    <a:pt x="8844576" y="0"/>
                  </a:lnTo>
                  <a:lnTo>
                    <a:pt x="8844576" y="12653460"/>
                  </a:lnTo>
                  <a:lnTo>
                    <a:pt x="0" y="12653460"/>
                  </a:lnTo>
                  <a:lnTo>
                    <a:pt x="0" y="0"/>
                  </a:lnTo>
                  <a:close/>
                </a:path>
              </a:pathLst>
            </a:custGeom>
            <a:blipFill>
              <a:blip r:embed="rId2">
                <a:alphaModFix amt="6999"/>
              </a:blip>
              <a:stretch>
                <a:fillRect t="-2423" b="-2423"/>
              </a:stretch>
            </a:blipFill>
          </p:spPr>
          <p:txBody>
            <a:bodyPr/>
            <a:lstStyle/>
            <a:p>
              <a:endParaRPr lang="vi-VN"/>
            </a:p>
          </p:txBody>
        </p:sp>
        <p:grpSp>
          <p:nvGrpSpPr>
            <p:cNvPr id="10" name="Group 10"/>
            <p:cNvGrpSpPr/>
            <p:nvPr/>
          </p:nvGrpSpPr>
          <p:grpSpPr>
            <a:xfrm>
              <a:off x="0" y="1591430"/>
              <a:ext cx="3749378" cy="10095023"/>
              <a:chOff x="0" y="0"/>
              <a:chExt cx="2697684" cy="7263387"/>
            </a:xfrm>
          </p:grpSpPr>
          <p:sp>
            <p:nvSpPr>
              <p:cNvPr id="11" name="Freeform 11"/>
              <p:cNvSpPr/>
              <p:nvPr/>
            </p:nvSpPr>
            <p:spPr>
              <a:xfrm>
                <a:off x="0" y="0"/>
                <a:ext cx="2697684" cy="7263387"/>
              </a:xfrm>
              <a:custGeom>
                <a:avLst/>
                <a:gdLst/>
                <a:ahLst/>
                <a:cxnLst/>
                <a:rect l="l" t="t" r="r" b="b"/>
                <a:pathLst>
                  <a:path w="2697684" h="7263387">
                    <a:moveTo>
                      <a:pt x="0" y="0"/>
                    </a:moveTo>
                    <a:lnTo>
                      <a:pt x="0" y="7263387"/>
                    </a:lnTo>
                    <a:lnTo>
                      <a:pt x="2697684" y="7263387"/>
                    </a:lnTo>
                    <a:lnTo>
                      <a:pt x="2697684" y="0"/>
                    </a:lnTo>
                    <a:lnTo>
                      <a:pt x="0" y="0"/>
                    </a:lnTo>
                    <a:close/>
                    <a:moveTo>
                      <a:pt x="2636724" y="7202427"/>
                    </a:moveTo>
                    <a:lnTo>
                      <a:pt x="59690" y="7202427"/>
                    </a:lnTo>
                    <a:lnTo>
                      <a:pt x="59690" y="59690"/>
                    </a:lnTo>
                    <a:lnTo>
                      <a:pt x="2636724" y="59690"/>
                    </a:lnTo>
                    <a:lnTo>
                      <a:pt x="2636724" y="7202427"/>
                    </a:lnTo>
                    <a:close/>
                  </a:path>
                </a:pathLst>
              </a:custGeom>
              <a:solidFill>
                <a:srgbClr val="10375D"/>
              </a:solidFill>
            </p:spPr>
            <p:txBody>
              <a:bodyPr/>
              <a:lstStyle/>
              <a:p>
                <a:endParaRPr lang="vi-VN"/>
              </a:p>
            </p:txBody>
          </p:sp>
        </p:grpSp>
        <p:sp>
          <p:nvSpPr>
            <p:cNvPr id="12" name="AutoShape 12"/>
            <p:cNvSpPr/>
            <p:nvPr/>
          </p:nvSpPr>
          <p:spPr>
            <a:xfrm>
              <a:off x="970003" y="6622980"/>
              <a:ext cx="2388787" cy="31923"/>
            </a:xfrm>
            <a:prstGeom prst="rect">
              <a:avLst/>
            </a:prstGeom>
            <a:solidFill>
              <a:srgbClr val="10375D"/>
            </a:solidFill>
          </p:spPr>
          <p:txBody>
            <a:bodyPr/>
            <a:lstStyle/>
            <a:p>
              <a:endParaRPr lang="vi-VN"/>
            </a:p>
          </p:txBody>
        </p:sp>
        <p:sp>
          <p:nvSpPr>
            <p:cNvPr id="13" name="Freeform 13"/>
            <p:cNvSpPr/>
            <p:nvPr/>
          </p:nvSpPr>
          <p:spPr>
            <a:xfrm flipH="1">
              <a:off x="423959" y="824369"/>
              <a:ext cx="3097395" cy="2065575"/>
            </a:xfrm>
            <a:custGeom>
              <a:avLst/>
              <a:gdLst/>
              <a:ahLst/>
              <a:cxnLst/>
              <a:rect l="l" t="t" r="r" b="b"/>
              <a:pathLst>
                <a:path w="3097395" h="2065575">
                  <a:moveTo>
                    <a:pt x="3097395" y="0"/>
                  </a:moveTo>
                  <a:lnTo>
                    <a:pt x="0" y="0"/>
                  </a:lnTo>
                  <a:lnTo>
                    <a:pt x="0" y="2065575"/>
                  </a:lnTo>
                  <a:lnTo>
                    <a:pt x="3097395" y="2065575"/>
                  </a:lnTo>
                  <a:lnTo>
                    <a:pt x="3097395" y="0"/>
                  </a:lnTo>
                  <a:close/>
                </a:path>
              </a:pathLst>
            </a:custGeom>
            <a:blipFill>
              <a:blip r:embed="rId3"/>
              <a:stretch>
                <a:fillRect/>
              </a:stretch>
            </a:blipFill>
          </p:spPr>
          <p:txBody>
            <a:bodyPr/>
            <a:lstStyle/>
            <a:p>
              <a:endParaRPr lang="vi-VN"/>
            </a:p>
          </p:txBody>
        </p:sp>
        <p:sp>
          <p:nvSpPr>
            <p:cNvPr id="14" name="AutoShape 14"/>
            <p:cNvSpPr/>
            <p:nvPr/>
          </p:nvSpPr>
          <p:spPr>
            <a:xfrm flipV="1">
              <a:off x="4205264" y="3343818"/>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5" name="AutoShape 15"/>
            <p:cNvSpPr/>
            <p:nvPr/>
          </p:nvSpPr>
          <p:spPr>
            <a:xfrm flipV="1">
              <a:off x="4186491" y="379127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6" name="AutoShape 16"/>
            <p:cNvSpPr/>
            <p:nvPr/>
          </p:nvSpPr>
          <p:spPr>
            <a:xfrm>
              <a:off x="4205264" y="430063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7" name="AutoShape 17"/>
            <p:cNvSpPr/>
            <p:nvPr/>
          </p:nvSpPr>
          <p:spPr>
            <a:xfrm flipV="1">
              <a:off x="4186491" y="48202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8" name="AutoShape 18"/>
            <p:cNvSpPr/>
            <p:nvPr/>
          </p:nvSpPr>
          <p:spPr>
            <a:xfrm>
              <a:off x="4167719" y="526768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19" name="AutoShape 19"/>
            <p:cNvSpPr/>
            <p:nvPr/>
          </p:nvSpPr>
          <p:spPr>
            <a:xfrm>
              <a:off x="4186491" y="577705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0" name="AutoShape 20"/>
            <p:cNvSpPr/>
            <p:nvPr/>
          </p:nvSpPr>
          <p:spPr>
            <a:xfrm>
              <a:off x="4167719" y="62966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1" name="AutoShape 21"/>
            <p:cNvSpPr/>
            <p:nvPr/>
          </p:nvSpPr>
          <p:spPr>
            <a:xfrm flipV="1">
              <a:off x="4148946" y="674410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2" name="AutoShape 22"/>
            <p:cNvSpPr/>
            <p:nvPr/>
          </p:nvSpPr>
          <p:spPr>
            <a:xfrm>
              <a:off x="4167719" y="725346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3" name="AutoShape 23"/>
            <p:cNvSpPr/>
            <p:nvPr/>
          </p:nvSpPr>
          <p:spPr>
            <a:xfrm>
              <a:off x="4148946" y="777306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4" name="AutoShape 24"/>
            <p:cNvSpPr/>
            <p:nvPr/>
          </p:nvSpPr>
          <p:spPr>
            <a:xfrm flipV="1">
              <a:off x="4130174" y="822051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5" name="AutoShape 25"/>
            <p:cNvSpPr/>
            <p:nvPr/>
          </p:nvSpPr>
          <p:spPr>
            <a:xfrm>
              <a:off x="4148946" y="8729882"/>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6" name="AutoShape 26"/>
            <p:cNvSpPr/>
            <p:nvPr/>
          </p:nvSpPr>
          <p:spPr>
            <a:xfrm>
              <a:off x="4130174" y="924947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7" name="AutoShape 27"/>
            <p:cNvSpPr/>
            <p:nvPr/>
          </p:nvSpPr>
          <p:spPr>
            <a:xfrm flipV="1">
              <a:off x="4111402" y="969693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8" name="AutoShape 28"/>
            <p:cNvSpPr/>
            <p:nvPr/>
          </p:nvSpPr>
          <p:spPr>
            <a:xfrm>
              <a:off x="4130174" y="10206297"/>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29" name="AutoShape 29"/>
            <p:cNvSpPr/>
            <p:nvPr/>
          </p:nvSpPr>
          <p:spPr>
            <a:xfrm>
              <a:off x="4111402" y="10725894"/>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0" name="AutoShape 30"/>
            <p:cNvSpPr/>
            <p:nvPr/>
          </p:nvSpPr>
          <p:spPr>
            <a:xfrm flipV="1">
              <a:off x="4092629" y="11173349"/>
              <a:ext cx="4156774" cy="0"/>
            </a:xfrm>
            <a:prstGeom prst="line">
              <a:avLst/>
            </a:prstGeom>
            <a:ln w="13230" cap="flat">
              <a:gradFill>
                <a:gsLst>
                  <a:gs pos="0">
                    <a:srgbClr val="FFF7AD">
                      <a:alpha val="100000"/>
                    </a:srgbClr>
                  </a:gs>
                  <a:gs pos="100000">
                    <a:srgbClr val="FFA9F9">
                      <a:alpha val="100000"/>
                    </a:srgbClr>
                  </a:gs>
                </a:gsLst>
                <a:lin ang="0"/>
              </a:gradFill>
              <a:prstDash val="sysDot"/>
              <a:headEnd type="none" w="sm" len="sm"/>
              <a:tailEnd type="none" w="sm" len="sm"/>
            </a:ln>
          </p:spPr>
          <p:txBody>
            <a:bodyPr/>
            <a:lstStyle/>
            <a:p>
              <a:endParaRPr lang="vi-VN"/>
            </a:p>
          </p:txBody>
        </p:sp>
        <p:sp>
          <p:nvSpPr>
            <p:cNvPr id="31" name="Freeform 31"/>
            <p:cNvSpPr/>
            <p:nvPr/>
          </p:nvSpPr>
          <p:spPr>
            <a:xfrm>
              <a:off x="7619392" y="435754"/>
              <a:ext cx="1176211" cy="1421403"/>
            </a:xfrm>
            <a:custGeom>
              <a:avLst/>
              <a:gdLst/>
              <a:ahLst/>
              <a:cxnLst/>
              <a:rect l="l" t="t" r="r" b="b"/>
              <a:pathLst>
                <a:path w="1176211" h="1421403">
                  <a:moveTo>
                    <a:pt x="0" y="0"/>
                  </a:moveTo>
                  <a:lnTo>
                    <a:pt x="1176210" y="0"/>
                  </a:lnTo>
                  <a:lnTo>
                    <a:pt x="1176210" y="1421403"/>
                  </a:lnTo>
                  <a:lnTo>
                    <a:pt x="0" y="1421403"/>
                  </a:lnTo>
                  <a:lnTo>
                    <a:pt x="0" y="0"/>
                  </a:lnTo>
                  <a:close/>
                </a:path>
              </a:pathLst>
            </a:custGeom>
            <a:blipFill>
              <a:blip r:embed="rId4"/>
              <a:stretch>
                <a:fillRect/>
              </a:stretch>
            </a:blipFill>
          </p:spPr>
          <p:txBody>
            <a:bodyPr/>
            <a:lstStyle/>
            <a:p>
              <a:endParaRPr lang="vi-VN"/>
            </a:p>
          </p:txBody>
        </p:sp>
        <p:sp>
          <p:nvSpPr>
            <p:cNvPr id="32" name="Freeform 32"/>
            <p:cNvSpPr/>
            <p:nvPr/>
          </p:nvSpPr>
          <p:spPr>
            <a:xfrm>
              <a:off x="7619392" y="435754"/>
              <a:ext cx="1164138" cy="1451873"/>
            </a:xfrm>
            <a:custGeom>
              <a:avLst/>
              <a:gdLst/>
              <a:ahLst/>
              <a:cxnLst/>
              <a:rect l="l" t="t" r="r" b="b"/>
              <a:pathLst>
                <a:path w="1164138" h="1451873">
                  <a:moveTo>
                    <a:pt x="0" y="0"/>
                  </a:moveTo>
                  <a:lnTo>
                    <a:pt x="1164138" y="0"/>
                  </a:lnTo>
                  <a:lnTo>
                    <a:pt x="1164138" y="1451873"/>
                  </a:lnTo>
                  <a:lnTo>
                    <a:pt x="0" y="14518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33" name="Freeform 33"/>
            <p:cNvSpPr/>
            <p:nvPr/>
          </p:nvSpPr>
          <p:spPr>
            <a:xfrm>
              <a:off x="4092629" y="1857157"/>
              <a:ext cx="880359" cy="776316"/>
            </a:xfrm>
            <a:custGeom>
              <a:avLst/>
              <a:gdLst/>
              <a:ahLst/>
              <a:cxnLst/>
              <a:rect l="l" t="t" r="r" b="b"/>
              <a:pathLst>
                <a:path w="880359" h="776316">
                  <a:moveTo>
                    <a:pt x="0" y="0"/>
                  </a:moveTo>
                  <a:lnTo>
                    <a:pt x="880359" y="0"/>
                  </a:lnTo>
                  <a:lnTo>
                    <a:pt x="880359" y="776316"/>
                  </a:lnTo>
                  <a:lnTo>
                    <a:pt x="0" y="7763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sp>
          <p:nvSpPr>
            <p:cNvPr id="34" name="Freeform 34"/>
            <p:cNvSpPr/>
            <p:nvPr/>
          </p:nvSpPr>
          <p:spPr>
            <a:xfrm>
              <a:off x="7539973" y="11356790"/>
              <a:ext cx="1243556" cy="1017455"/>
            </a:xfrm>
            <a:custGeom>
              <a:avLst/>
              <a:gdLst/>
              <a:ahLst/>
              <a:cxnLst/>
              <a:rect l="l" t="t" r="r" b="b"/>
              <a:pathLst>
                <a:path w="1243556" h="1017455">
                  <a:moveTo>
                    <a:pt x="0" y="0"/>
                  </a:moveTo>
                  <a:lnTo>
                    <a:pt x="1243557" y="0"/>
                  </a:lnTo>
                  <a:lnTo>
                    <a:pt x="1243557" y="1017455"/>
                  </a:lnTo>
                  <a:lnTo>
                    <a:pt x="0" y="101745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a:p>
          </p:txBody>
        </p:sp>
        <p:sp>
          <p:nvSpPr>
            <p:cNvPr id="35" name="Freeform 35"/>
            <p:cNvSpPr/>
            <p:nvPr/>
          </p:nvSpPr>
          <p:spPr>
            <a:xfrm>
              <a:off x="3749378" y="10530311"/>
              <a:ext cx="1097284" cy="1156142"/>
            </a:xfrm>
            <a:custGeom>
              <a:avLst/>
              <a:gdLst/>
              <a:ahLst/>
              <a:cxnLst/>
              <a:rect l="l" t="t" r="r" b="b"/>
              <a:pathLst>
                <a:path w="1097284" h="1156142">
                  <a:moveTo>
                    <a:pt x="0" y="0"/>
                  </a:moveTo>
                  <a:lnTo>
                    <a:pt x="1097284" y="0"/>
                  </a:lnTo>
                  <a:lnTo>
                    <a:pt x="1097284" y="1156142"/>
                  </a:lnTo>
                  <a:lnTo>
                    <a:pt x="0" y="115614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vi-VN"/>
            </a:p>
          </p:txBody>
        </p:sp>
        <p:sp>
          <p:nvSpPr>
            <p:cNvPr id="36" name="Freeform 36"/>
            <p:cNvSpPr/>
            <p:nvPr/>
          </p:nvSpPr>
          <p:spPr>
            <a:xfrm flipH="1">
              <a:off x="3851223" y="2937044"/>
              <a:ext cx="446797" cy="401001"/>
            </a:xfrm>
            <a:custGeom>
              <a:avLst/>
              <a:gdLst/>
              <a:ahLst/>
              <a:cxnLst/>
              <a:rect l="l" t="t" r="r" b="b"/>
              <a:pathLst>
                <a:path w="446797" h="401001">
                  <a:moveTo>
                    <a:pt x="446797" y="0"/>
                  </a:moveTo>
                  <a:lnTo>
                    <a:pt x="0" y="0"/>
                  </a:lnTo>
                  <a:lnTo>
                    <a:pt x="0" y="401001"/>
                  </a:lnTo>
                  <a:lnTo>
                    <a:pt x="446797" y="401001"/>
                  </a:lnTo>
                  <a:lnTo>
                    <a:pt x="446797"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vi-VN"/>
            </a:p>
          </p:txBody>
        </p:sp>
        <p:sp>
          <p:nvSpPr>
            <p:cNvPr id="37" name="Freeform 37"/>
            <p:cNvSpPr/>
            <p:nvPr/>
          </p:nvSpPr>
          <p:spPr>
            <a:xfrm>
              <a:off x="3499260" y="772724"/>
              <a:ext cx="1585563" cy="1472591"/>
            </a:xfrm>
            <a:custGeom>
              <a:avLst/>
              <a:gdLst/>
              <a:ahLst/>
              <a:cxnLst/>
              <a:rect l="l" t="t" r="r" b="b"/>
              <a:pathLst>
                <a:path w="1585563" h="1472591">
                  <a:moveTo>
                    <a:pt x="0" y="0"/>
                  </a:moveTo>
                  <a:lnTo>
                    <a:pt x="1585563" y="0"/>
                  </a:lnTo>
                  <a:lnTo>
                    <a:pt x="1585563" y="1472591"/>
                  </a:lnTo>
                  <a:lnTo>
                    <a:pt x="0" y="147259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vi-VN"/>
            </a:p>
          </p:txBody>
        </p:sp>
        <p:sp>
          <p:nvSpPr>
            <p:cNvPr id="38" name="Freeform 38"/>
            <p:cNvSpPr/>
            <p:nvPr/>
          </p:nvSpPr>
          <p:spPr>
            <a:xfrm>
              <a:off x="7669901" y="1537790"/>
              <a:ext cx="1125701" cy="1095683"/>
            </a:xfrm>
            <a:custGeom>
              <a:avLst/>
              <a:gdLst/>
              <a:ahLst/>
              <a:cxnLst/>
              <a:rect l="l" t="t" r="r" b="b"/>
              <a:pathLst>
                <a:path w="1125701" h="1095683">
                  <a:moveTo>
                    <a:pt x="0" y="0"/>
                  </a:moveTo>
                  <a:lnTo>
                    <a:pt x="1125701" y="0"/>
                  </a:lnTo>
                  <a:lnTo>
                    <a:pt x="1125701" y="1095683"/>
                  </a:lnTo>
                  <a:lnTo>
                    <a:pt x="0" y="10956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vi-VN"/>
            </a:p>
          </p:txBody>
        </p:sp>
        <p:sp>
          <p:nvSpPr>
            <p:cNvPr id="39" name="Freeform 39"/>
            <p:cNvSpPr/>
            <p:nvPr/>
          </p:nvSpPr>
          <p:spPr>
            <a:xfrm>
              <a:off x="7514958" y="338087"/>
              <a:ext cx="686502" cy="708039"/>
            </a:xfrm>
            <a:custGeom>
              <a:avLst/>
              <a:gdLst/>
              <a:ahLst/>
              <a:cxnLst/>
              <a:rect l="l" t="t" r="r" b="b"/>
              <a:pathLst>
                <a:path w="686502" h="708039">
                  <a:moveTo>
                    <a:pt x="0" y="0"/>
                  </a:moveTo>
                  <a:lnTo>
                    <a:pt x="686503" y="0"/>
                  </a:lnTo>
                  <a:lnTo>
                    <a:pt x="686503" y="708039"/>
                  </a:lnTo>
                  <a:lnTo>
                    <a:pt x="0" y="7080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vi-VN"/>
            </a:p>
          </p:txBody>
        </p:sp>
        <p:sp>
          <p:nvSpPr>
            <p:cNvPr id="40" name="Freeform 40"/>
            <p:cNvSpPr/>
            <p:nvPr/>
          </p:nvSpPr>
          <p:spPr>
            <a:xfrm>
              <a:off x="423959" y="281719"/>
              <a:ext cx="2526640" cy="1970780"/>
            </a:xfrm>
            <a:custGeom>
              <a:avLst/>
              <a:gdLst/>
              <a:ahLst/>
              <a:cxnLst/>
              <a:rect l="l" t="t" r="r" b="b"/>
              <a:pathLst>
                <a:path w="2526640" h="1970780">
                  <a:moveTo>
                    <a:pt x="0" y="0"/>
                  </a:moveTo>
                  <a:lnTo>
                    <a:pt x="2526640" y="0"/>
                  </a:lnTo>
                  <a:lnTo>
                    <a:pt x="2526640" y="1970780"/>
                  </a:lnTo>
                  <a:lnTo>
                    <a:pt x="0" y="1970780"/>
                  </a:lnTo>
                  <a:lnTo>
                    <a:pt x="0" y="0"/>
                  </a:lnTo>
                  <a:close/>
                </a:path>
              </a:pathLst>
            </a:custGeom>
            <a:blipFill>
              <a:blip r:embed="rId21"/>
              <a:stretch>
                <a:fillRect/>
              </a:stretch>
            </a:blipFill>
          </p:spPr>
          <p:txBody>
            <a:bodyPr/>
            <a:lstStyle/>
            <a:p>
              <a:endParaRPr lang="vi-VN"/>
            </a:p>
          </p:txBody>
        </p:sp>
        <p:sp>
          <p:nvSpPr>
            <p:cNvPr id="41" name="Freeform 41"/>
            <p:cNvSpPr/>
            <p:nvPr/>
          </p:nvSpPr>
          <p:spPr>
            <a:xfrm>
              <a:off x="5188742" y="1794976"/>
              <a:ext cx="3325419" cy="1247032"/>
            </a:xfrm>
            <a:custGeom>
              <a:avLst/>
              <a:gdLst/>
              <a:ahLst/>
              <a:cxnLst/>
              <a:rect l="l" t="t" r="r" b="b"/>
              <a:pathLst>
                <a:path w="3325419" h="1247032">
                  <a:moveTo>
                    <a:pt x="0" y="0"/>
                  </a:moveTo>
                  <a:lnTo>
                    <a:pt x="3325419" y="0"/>
                  </a:lnTo>
                  <a:lnTo>
                    <a:pt x="3325419" y="1247032"/>
                  </a:lnTo>
                  <a:lnTo>
                    <a:pt x="0" y="124703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vi-VN"/>
            </a:p>
          </p:txBody>
        </p:sp>
        <p:sp>
          <p:nvSpPr>
            <p:cNvPr id="42" name="Freeform 42"/>
            <p:cNvSpPr/>
            <p:nvPr/>
          </p:nvSpPr>
          <p:spPr>
            <a:xfrm>
              <a:off x="6667640" y="692107"/>
              <a:ext cx="502431" cy="471372"/>
            </a:xfrm>
            <a:custGeom>
              <a:avLst/>
              <a:gdLst/>
              <a:ahLst/>
              <a:cxnLst/>
              <a:rect l="l" t="t" r="r" b="b"/>
              <a:pathLst>
                <a:path w="502431" h="471372">
                  <a:moveTo>
                    <a:pt x="0" y="0"/>
                  </a:moveTo>
                  <a:lnTo>
                    <a:pt x="502431" y="0"/>
                  </a:lnTo>
                  <a:lnTo>
                    <a:pt x="502431" y="471371"/>
                  </a:lnTo>
                  <a:lnTo>
                    <a:pt x="0" y="471371"/>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vi-VN"/>
            </a:p>
          </p:txBody>
        </p:sp>
        <p:sp>
          <p:nvSpPr>
            <p:cNvPr id="43" name="Freeform 43"/>
            <p:cNvSpPr/>
            <p:nvPr/>
          </p:nvSpPr>
          <p:spPr>
            <a:xfrm>
              <a:off x="4546571" y="510931"/>
              <a:ext cx="599139" cy="895908"/>
            </a:xfrm>
            <a:custGeom>
              <a:avLst/>
              <a:gdLst/>
              <a:ahLst/>
              <a:cxnLst/>
              <a:rect l="l" t="t" r="r" b="b"/>
              <a:pathLst>
                <a:path w="599139" h="895908">
                  <a:moveTo>
                    <a:pt x="0" y="0"/>
                  </a:moveTo>
                  <a:lnTo>
                    <a:pt x="599139" y="0"/>
                  </a:lnTo>
                  <a:lnTo>
                    <a:pt x="599139" y="895909"/>
                  </a:lnTo>
                  <a:lnTo>
                    <a:pt x="0" y="89590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vi-VN"/>
            </a:p>
          </p:txBody>
        </p:sp>
        <p:sp>
          <p:nvSpPr>
            <p:cNvPr id="44" name="Freeform 44"/>
            <p:cNvSpPr/>
            <p:nvPr/>
          </p:nvSpPr>
          <p:spPr>
            <a:xfrm>
              <a:off x="970003" y="0"/>
              <a:ext cx="1585564" cy="1545447"/>
            </a:xfrm>
            <a:custGeom>
              <a:avLst/>
              <a:gdLst/>
              <a:ahLst/>
              <a:cxnLst/>
              <a:rect l="l" t="t" r="r" b="b"/>
              <a:pathLst>
                <a:path w="1585564" h="1545447">
                  <a:moveTo>
                    <a:pt x="0" y="0"/>
                  </a:moveTo>
                  <a:lnTo>
                    <a:pt x="1585564" y="0"/>
                  </a:lnTo>
                  <a:lnTo>
                    <a:pt x="1585564" y="1545447"/>
                  </a:lnTo>
                  <a:lnTo>
                    <a:pt x="0" y="1545447"/>
                  </a:lnTo>
                  <a:lnTo>
                    <a:pt x="0" y="0"/>
                  </a:lnTo>
                  <a:close/>
                </a:path>
              </a:pathLst>
            </a:custGeom>
            <a:blipFill>
              <a:blip r:embed="rId28"/>
              <a:stretch>
                <a:fillRect l="-66150" r="-66150"/>
              </a:stretch>
            </a:blipFill>
          </p:spPr>
          <p:txBody>
            <a:bodyPr/>
            <a:lstStyle/>
            <a:p>
              <a:endParaRPr lang="vi-VN"/>
            </a:p>
          </p:txBody>
        </p:sp>
        <p:sp>
          <p:nvSpPr>
            <p:cNvPr id="45" name="Freeform 45"/>
            <p:cNvSpPr/>
            <p:nvPr/>
          </p:nvSpPr>
          <p:spPr>
            <a:xfrm>
              <a:off x="50933" y="707013"/>
              <a:ext cx="1908872" cy="1870694"/>
            </a:xfrm>
            <a:custGeom>
              <a:avLst/>
              <a:gdLst/>
              <a:ahLst/>
              <a:cxnLst/>
              <a:rect l="l" t="t" r="r" b="b"/>
              <a:pathLst>
                <a:path w="1908872" h="1870694">
                  <a:moveTo>
                    <a:pt x="0" y="0"/>
                  </a:moveTo>
                  <a:lnTo>
                    <a:pt x="1908871" y="0"/>
                  </a:lnTo>
                  <a:lnTo>
                    <a:pt x="1908871" y="1870694"/>
                  </a:lnTo>
                  <a:lnTo>
                    <a:pt x="0" y="187069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vi-VN"/>
            </a:p>
          </p:txBody>
        </p:sp>
        <p:sp>
          <p:nvSpPr>
            <p:cNvPr id="46" name="Freeform 46"/>
            <p:cNvSpPr/>
            <p:nvPr/>
          </p:nvSpPr>
          <p:spPr>
            <a:xfrm>
              <a:off x="488002" y="345931"/>
              <a:ext cx="2053231" cy="2544014"/>
            </a:xfrm>
            <a:custGeom>
              <a:avLst/>
              <a:gdLst/>
              <a:ahLst/>
              <a:cxnLst/>
              <a:rect l="l" t="t" r="r" b="b"/>
              <a:pathLst>
                <a:path w="2053231" h="2544014">
                  <a:moveTo>
                    <a:pt x="0" y="0"/>
                  </a:moveTo>
                  <a:lnTo>
                    <a:pt x="2053231" y="0"/>
                  </a:lnTo>
                  <a:lnTo>
                    <a:pt x="2053231" y="2544013"/>
                  </a:lnTo>
                  <a:lnTo>
                    <a:pt x="0" y="2544013"/>
                  </a:lnTo>
                  <a:lnTo>
                    <a:pt x="0" y="0"/>
                  </a:lnTo>
                  <a:close/>
                </a:path>
              </a:pathLst>
            </a:custGeom>
            <a:blipFill>
              <a:blip r:embed="rId31"/>
              <a:stretch>
                <a:fillRect/>
              </a:stretch>
            </a:blipFill>
          </p:spPr>
          <p:txBody>
            <a:bodyPr/>
            <a:lstStyle/>
            <a:p>
              <a:endParaRPr lang="vi-VN"/>
            </a:p>
          </p:txBody>
        </p:sp>
        <p:sp>
          <p:nvSpPr>
            <p:cNvPr id="47" name="Freeform 47"/>
            <p:cNvSpPr/>
            <p:nvPr/>
          </p:nvSpPr>
          <p:spPr>
            <a:xfrm>
              <a:off x="650668" y="9832504"/>
              <a:ext cx="2650354" cy="1786780"/>
            </a:xfrm>
            <a:custGeom>
              <a:avLst/>
              <a:gdLst/>
              <a:ahLst/>
              <a:cxnLst/>
              <a:rect l="l" t="t" r="r" b="b"/>
              <a:pathLst>
                <a:path w="2650354" h="1786780">
                  <a:moveTo>
                    <a:pt x="0" y="0"/>
                  </a:moveTo>
                  <a:lnTo>
                    <a:pt x="2650354" y="0"/>
                  </a:lnTo>
                  <a:lnTo>
                    <a:pt x="2650354" y="1786780"/>
                  </a:lnTo>
                  <a:lnTo>
                    <a:pt x="0" y="1786780"/>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vi-VN"/>
            </a:p>
          </p:txBody>
        </p:sp>
        <p:sp>
          <p:nvSpPr>
            <p:cNvPr id="48" name="Freeform 48"/>
            <p:cNvSpPr/>
            <p:nvPr/>
          </p:nvSpPr>
          <p:spPr>
            <a:xfrm>
              <a:off x="2432744" y="601064"/>
              <a:ext cx="2283059" cy="2283059"/>
            </a:xfrm>
            <a:custGeom>
              <a:avLst/>
              <a:gdLst/>
              <a:ahLst/>
              <a:cxnLst/>
              <a:rect l="l" t="t" r="r" b="b"/>
              <a:pathLst>
                <a:path w="2283059" h="2283059">
                  <a:moveTo>
                    <a:pt x="0" y="0"/>
                  </a:moveTo>
                  <a:lnTo>
                    <a:pt x="2283059" y="0"/>
                  </a:lnTo>
                  <a:lnTo>
                    <a:pt x="2283059" y="2283059"/>
                  </a:lnTo>
                  <a:lnTo>
                    <a:pt x="0" y="228305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vi-VN"/>
            </a:p>
          </p:txBody>
        </p:sp>
        <p:sp>
          <p:nvSpPr>
            <p:cNvPr id="49" name="Freeform 49"/>
            <p:cNvSpPr/>
            <p:nvPr/>
          </p:nvSpPr>
          <p:spPr>
            <a:xfrm flipH="1">
              <a:off x="2852364" y="1006093"/>
              <a:ext cx="1443818" cy="1323062"/>
            </a:xfrm>
            <a:custGeom>
              <a:avLst/>
              <a:gdLst/>
              <a:ahLst/>
              <a:cxnLst/>
              <a:rect l="l" t="t" r="r" b="b"/>
              <a:pathLst>
                <a:path w="1443818" h="1323062">
                  <a:moveTo>
                    <a:pt x="1443818" y="0"/>
                  </a:moveTo>
                  <a:lnTo>
                    <a:pt x="0" y="0"/>
                  </a:lnTo>
                  <a:lnTo>
                    <a:pt x="0" y="1323062"/>
                  </a:lnTo>
                  <a:lnTo>
                    <a:pt x="1443818" y="1323062"/>
                  </a:lnTo>
                  <a:lnTo>
                    <a:pt x="1443818"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vi-VN"/>
            </a:p>
          </p:txBody>
        </p:sp>
        <p:sp>
          <p:nvSpPr>
            <p:cNvPr id="50" name="Freeform 50"/>
            <p:cNvSpPr/>
            <p:nvPr/>
          </p:nvSpPr>
          <p:spPr>
            <a:xfrm>
              <a:off x="1156294" y="4477024"/>
              <a:ext cx="2417979" cy="2145956"/>
            </a:xfrm>
            <a:custGeom>
              <a:avLst/>
              <a:gdLst/>
              <a:ahLst/>
              <a:cxnLst/>
              <a:rect l="l" t="t" r="r" b="b"/>
              <a:pathLst>
                <a:path w="2417979" h="2145956">
                  <a:moveTo>
                    <a:pt x="0" y="0"/>
                  </a:moveTo>
                  <a:lnTo>
                    <a:pt x="2417979" y="0"/>
                  </a:lnTo>
                  <a:lnTo>
                    <a:pt x="2417979" y="2145956"/>
                  </a:lnTo>
                  <a:lnTo>
                    <a:pt x="0" y="2145956"/>
                  </a:lnTo>
                  <a:lnTo>
                    <a:pt x="0" y="0"/>
                  </a:lnTo>
                  <a:close/>
                </a:path>
              </a:pathLst>
            </a:custGeom>
            <a:blipFill>
              <a:blip r:embed="rId38"/>
              <a:stretch>
                <a:fillRect/>
              </a:stretch>
            </a:blipFill>
          </p:spPr>
          <p:txBody>
            <a:bodyPr/>
            <a:lstStyle/>
            <a:p>
              <a:endParaRPr lang="vi-VN"/>
            </a:p>
          </p:txBody>
        </p:sp>
        <p:sp>
          <p:nvSpPr>
            <p:cNvPr id="51" name="Freeform 51"/>
            <p:cNvSpPr/>
            <p:nvPr/>
          </p:nvSpPr>
          <p:spPr>
            <a:xfrm flipH="1">
              <a:off x="50933" y="3600163"/>
              <a:ext cx="2363350" cy="1908885"/>
            </a:xfrm>
            <a:custGeom>
              <a:avLst/>
              <a:gdLst/>
              <a:ahLst/>
              <a:cxnLst/>
              <a:rect l="l" t="t" r="r" b="b"/>
              <a:pathLst>
                <a:path w="2363350" h="1908885">
                  <a:moveTo>
                    <a:pt x="2363349" y="0"/>
                  </a:moveTo>
                  <a:lnTo>
                    <a:pt x="0" y="0"/>
                  </a:lnTo>
                  <a:lnTo>
                    <a:pt x="0" y="1908885"/>
                  </a:lnTo>
                  <a:lnTo>
                    <a:pt x="2363349" y="1908885"/>
                  </a:lnTo>
                  <a:lnTo>
                    <a:pt x="2363349" y="0"/>
                  </a:lnTo>
                  <a:close/>
                </a:path>
              </a:pathLst>
            </a:custGeom>
            <a:blipFill>
              <a:blip r:embed="rId39"/>
              <a:stretch>
                <a:fillRect r="-17912"/>
              </a:stretch>
            </a:blipFill>
          </p:spPr>
          <p:txBody>
            <a:bodyPr/>
            <a:lstStyle/>
            <a:p>
              <a:endParaRPr lang="vi-VN"/>
            </a:p>
          </p:txBody>
        </p:sp>
        <p:sp>
          <p:nvSpPr>
            <p:cNvPr id="52" name="TextBox 52"/>
            <p:cNvSpPr txBox="1"/>
            <p:nvPr/>
          </p:nvSpPr>
          <p:spPr>
            <a:xfrm>
              <a:off x="677579" y="3070870"/>
              <a:ext cx="2394220" cy="739581"/>
            </a:xfrm>
            <a:prstGeom prst="rect">
              <a:avLst/>
            </a:prstGeom>
          </p:spPr>
          <p:txBody>
            <a:bodyPr lIns="0" tIns="0" rIns="0" bIns="0" rtlCol="0" anchor="t">
              <a:spAutoFit/>
            </a:bodyPr>
            <a:lstStyle/>
            <a:p>
              <a:pPr algn="l">
                <a:lnSpc>
                  <a:spcPts val="2394"/>
                </a:lnSpc>
              </a:pPr>
              <a:r>
                <a:rPr lang="en-US" sz="1400" spc="14">
                  <a:solidFill>
                    <a:srgbClr val="10375D"/>
                  </a:solidFill>
                  <a:latin typeface="Saira Stencil One"/>
                  <a:ea typeface="Saira Stencil One"/>
                  <a:cs typeface="Saira Stencil One"/>
                  <a:sym typeface="Saira Stencil One"/>
                </a:rPr>
                <a:t>HỌ VÀ TÊN</a:t>
              </a:r>
            </a:p>
            <a:p>
              <a:pPr algn="l">
                <a:lnSpc>
                  <a:spcPts val="2394"/>
                </a:lnSpc>
              </a:pPr>
              <a:r>
                <a:rPr lang="en-US" sz="1400" spc="14">
                  <a:solidFill>
                    <a:srgbClr val="10375D"/>
                  </a:solidFill>
                  <a:latin typeface="Saira Stencil One"/>
                  <a:ea typeface="Saira Stencil One"/>
                  <a:cs typeface="Saira Stencil One"/>
                  <a:sym typeface="Saira Stencil One"/>
                </a:rPr>
                <a:t>.............................</a:t>
              </a:r>
            </a:p>
          </p:txBody>
        </p:sp>
        <p:sp>
          <p:nvSpPr>
            <p:cNvPr id="53" name="TextBox 53"/>
            <p:cNvSpPr txBox="1"/>
            <p:nvPr/>
          </p:nvSpPr>
          <p:spPr>
            <a:xfrm>
              <a:off x="3749378" y="1192053"/>
              <a:ext cx="3629267" cy="1226439"/>
            </a:xfrm>
            <a:prstGeom prst="rect">
              <a:avLst/>
            </a:prstGeom>
          </p:spPr>
          <p:txBody>
            <a:bodyPr lIns="0" tIns="0" rIns="0" bIns="0" rtlCol="0" anchor="t">
              <a:spAutoFit/>
            </a:bodyPr>
            <a:lstStyle/>
            <a:p>
              <a:pPr algn="l">
                <a:lnSpc>
                  <a:spcPts val="6823"/>
                </a:lnSpc>
              </a:pPr>
              <a:r>
                <a:rPr lang="en-US" sz="6203" spc="62">
                  <a:solidFill>
                    <a:srgbClr val="920303"/>
                  </a:solidFill>
                  <a:latin typeface="#9Slide05 Cimochi"/>
                  <a:ea typeface="#9Slide05 Cimochi"/>
                  <a:cs typeface="#9Slide05 Cimochi"/>
                  <a:sym typeface="#9Slide05 Cimochi"/>
                </a:rPr>
                <a:t>Cảm nhận </a:t>
              </a:r>
            </a:p>
          </p:txBody>
        </p:sp>
        <p:sp>
          <p:nvSpPr>
            <p:cNvPr id="54" name="TextBox 54"/>
            <p:cNvSpPr txBox="1"/>
            <p:nvPr/>
          </p:nvSpPr>
          <p:spPr>
            <a:xfrm>
              <a:off x="5477407" y="2095058"/>
              <a:ext cx="3081948" cy="841987"/>
            </a:xfrm>
            <a:prstGeom prst="rect">
              <a:avLst/>
            </a:prstGeom>
          </p:spPr>
          <p:txBody>
            <a:bodyPr lIns="0" tIns="0" rIns="0" bIns="0" rtlCol="0" anchor="t">
              <a:spAutoFit/>
            </a:bodyPr>
            <a:lstStyle/>
            <a:p>
              <a:pPr algn="l">
                <a:lnSpc>
                  <a:spcPts val="4722"/>
                </a:lnSpc>
              </a:pPr>
              <a:r>
                <a:rPr lang="en-US" sz="4293" spc="42">
                  <a:solidFill>
                    <a:srgbClr val="10375D"/>
                  </a:solidFill>
                  <a:latin typeface="#9Slide05 Dear Saturday"/>
                  <a:ea typeface="#9Slide05 Dear Saturday"/>
                  <a:cs typeface="#9Slide05 Dear Saturday"/>
                  <a:sym typeface="#9Slide05 Dear Saturday"/>
                </a:rPr>
                <a:t>của em</a:t>
              </a:r>
            </a:p>
          </p:txBody>
        </p:sp>
        <p:sp>
          <p:nvSpPr>
            <p:cNvPr id="55" name="TextBox 55"/>
            <p:cNvSpPr txBox="1"/>
            <p:nvPr/>
          </p:nvSpPr>
          <p:spPr>
            <a:xfrm>
              <a:off x="767343" y="6960794"/>
              <a:ext cx="2591447" cy="2668654"/>
            </a:xfrm>
            <a:prstGeom prst="rect">
              <a:avLst/>
            </a:prstGeom>
          </p:spPr>
          <p:txBody>
            <a:bodyPr lIns="0" tIns="0" rIns="0" bIns="0" rtlCol="0" anchor="t">
              <a:spAutoFit/>
            </a:bodyPr>
            <a:lstStyle/>
            <a:p>
              <a:pPr algn="ctr">
                <a:lnSpc>
                  <a:spcPts val="2272"/>
                </a:lnSpc>
              </a:pPr>
              <a:r>
                <a:rPr lang="en-US" sz="1623" spc="16">
                  <a:solidFill>
                    <a:srgbClr val="0A2F4D"/>
                  </a:solidFill>
                  <a:latin typeface="Roboto Condensed Italics"/>
                  <a:ea typeface="Roboto Condensed Italics"/>
                  <a:cs typeface="Roboto Condensed Italics"/>
                  <a:sym typeface="Roboto Condensed Italics"/>
                </a:rPr>
                <a:t>Viết 1 đoạn văn ngắn nêu cảm nhận của em về nét độc đáo của một bài thơ được viết theo phong cách cổ điển hoặc lãng mạn mà em yêu thích</a:t>
              </a:r>
            </a:p>
          </p:txBody>
        </p:sp>
      </p:grpSp>
      <p:grpSp>
        <p:nvGrpSpPr>
          <p:cNvPr id="56" name="Group 56"/>
          <p:cNvGrpSpPr/>
          <p:nvPr/>
        </p:nvGrpSpPr>
        <p:grpSpPr>
          <a:xfrm>
            <a:off x="2609092" y="575999"/>
            <a:ext cx="5960503" cy="1387477"/>
            <a:chOff x="0" y="0"/>
            <a:chExt cx="1569844" cy="365426"/>
          </a:xfrm>
        </p:grpSpPr>
        <p:sp>
          <p:nvSpPr>
            <p:cNvPr id="57" name="Freeform 57"/>
            <p:cNvSpPr/>
            <p:nvPr/>
          </p:nvSpPr>
          <p:spPr>
            <a:xfrm>
              <a:off x="0" y="0"/>
              <a:ext cx="1569844" cy="365426"/>
            </a:xfrm>
            <a:custGeom>
              <a:avLst/>
              <a:gdLst/>
              <a:ahLst/>
              <a:cxnLst/>
              <a:rect l="l" t="t" r="r" b="b"/>
              <a:pathLst>
                <a:path w="1569844" h="365426">
                  <a:moveTo>
                    <a:pt x="0" y="0"/>
                  </a:moveTo>
                  <a:lnTo>
                    <a:pt x="1569844" y="0"/>
                  </a:lnTo>
                  <a:lnTo>
                    <a:pt x="1569844" y="365426"/>
                  </a:lnTo>
                  <a:lnTo>
                    <a:pt x="0" y="365426"/>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58" name="TextBox 58"/>
            <p:cNvSpPr txBox="1"/>
            <p:nvPr/>
          </p:nvSpPr>
          <p:spPr>
            <a:xfrm>
              <a:off x="0" y="-57150"/>
              <a:ext cx="1569844" cy="422576"/>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Đảm bảo yêu cầu về hình thức của một đoạn văn.</a:t>
              </a:r>
            </a:p>
          </p:txBody>
        </p:sp>
      </p:grpSp>
      <p:grpSp>
        <p:nvGrpSpPr>
          <p:cNvPr id="59" name="Group 59"/>
          <p:cNvGrpSpPr/>
          <p:nvPr/>
        </p:nvGrpSpPr>
        <p:grpSpPr>
          <a:xfrm>
            <a:off x="472647" y="2043786"/>
            <a:ext cx="2041195" cy="1073152"/>
            <a:chOff x="0" y="0"/>
            <a:chExt cx="537599" cy="282641"/>
          </a:xfrm>
        </p:grpSpPr>
        <p:sp>
          <p:nvSpPr>
            <p:cNvPr id="60" name="Freeform 60"/>
            <p:cNvSpPr/>
            <p:nvPr/>
          </p:nvSpPr>
          <p:spPr>
            <a:xfrm>
              <a:off x="0" y="0"/>
              <a:ext cx="537599" cy="282641"/>
            </a:xfrm>
            <a:custGeom>
              <a:avLst/>
              <a:gdLst/>
              <a:ahLst/>
              <a:cxnLst/>
              <a:rect l="l" t="t" r="r" b="b"/>
              <a:pathLst>
                <a:path w="537599" h="282641">
                  <a:moveTo>
                    <a:pt x="0" y="0"/>
                  </a:moveTo>
                  <a:lnTo>
                    <a:pt x="537599" y="0"/>
                  </a:lnTo>
                  <a:lnTo>
                    <a:pt x="537599" y="282641"/>
                  </a:lnTo>
                  <a:lnTo>
                    <a:pt x="0" y="282641"/>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1" name="TextBox 61"/>
            <p:cNvSpPr txBox="1"/>
            <p:nvPr/>
          </p:nvSpPr>
          <p:spPr>
            <a:xfrm>
              <a:off x="0" y="-57150"/>
              <a:ext cx="537599" cy="339791"/>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Dung lượng</a:t>
              </a:r>
            </a:p>
          </p:txBody>
        </p:sp>
      </p:grpSp>
      <p:grpSp>
        <p:nvGrpSpPr>
          <p:cNvPr id="62" name="Group 62"/>
          <p:cNvGrpSpPr/>
          <p:nvPr/>
        </p:nvGrpSpPr>
        <p:grpSpPr>
          <a:xfrm>
            <a:off x="2609092" y="2043786"/>
            <a:ext cx="5960503" cy="1073152"/>
            <a:chOff x="0" y="0"/>
            <a:chExt cx="1569844" cy="282641"/>
          </a:xfrm>
        </p:grpSpPr>
        <p:sp>
          <p:nvSpPr>
            <p:cNvPr id="63" name="Freeform 63"/>
            <p:cNvSpPr/>
            <p:nvPr/>
          </p:nvSpPr>
          <p:spPr>
            <a:xfrm>
              <a:off x="0" y="0"/>
              <a:ext cx="1569844" cy="282641"/>
            </a:xfrm>
            <a:custGeom>
              <a:avLst/>
              <a:gdLst/>
              <a:ahLst/>
              <a:cxnLst/>
              <a:rect l="l" t="t" r="r" b="b"/>
              <a:pathLst>
                <a:path w="1569844" h="282641">
                  <a:moveTo>
                    <a:pt x="0" y="0"/>
                  </a:moveTo>
                  <a:lnTo>
                    <a:pt x="1569844" y="0"/>
                  </a:lnTo>
                  <a:lnTo>
                    <a:pt x="1569844" y="282641"/>
                  </a:lnTo>
                  <a:lnTo>
                    <a:pt x="0" y="282641"/>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4" name="TextBox 64"/>
            <p:cNvSpPr txBox="1"/>
            <p:nvPr/>
          </p:nvSpPr>
          <p:spPr>
            <a:xfrm>
              <a:off x="0" y="-57150"/>
              <a:ext cx="1569844" cy="339791"/>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Khoảng 200 chữ.</a:t>
              </a:r>
            </a:p>
          </p:txBody>
        </p:sp>
      </p:grpSp>
      <p:grpSp>
        <p:nvGrpSpPr>
          <p:cNvPr id="65" name="Group 65"/>
          <p:cNvGrpSpPr/>
          <p:nvPr/>
        </p:nvGrpSpPr>
        <p:grpSpPr>
          <a:xfrm>
            <a:off x="472647" y="3193138"/>
            <a:ext cx="2041195" cy="2035029"/>
            <a:chOff x="0" y="0"/>
            <a:chExt cx="537599" cy="535975"/>
          </a:xfrm>
        </p:grpSpPr>
        <p:sp>
          <p:nvSpPr>
            <p:cNvPr id="66" name="Freeform 66"/>
            <p:cNvSpPr/>
            <p:nvPr/>
          </p:nvSpPr>
          <p:spPr>
            <a:xfrm>
              <a:off x="0" y="0"/>
              <a:ext cx="537599" cy="535975"/>
            </a:xfrm>
            <a:custGeom>
              <a:avLst/>
              <a:gdLst/>
              <a:ahLst/>
              <a:cxnLst/>
              <a:rect l="l" t="t" r="r" b="b"/>
              <a:pathLst>
                <a:path w="537599" h="535975">
                  <a:moveTo>
                    <a:pt x="0" y="0"/>
                  </a:moveTo>
                  <a:lnTo>
                    <a:pt x="537599" y="0"/>
                  </a:lnTo>
                  <a:lnTo>
                    <a:pt x="537599"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67" name="TextBox 67"/>
            <p:cNvSpPr txBox="1"/>
            <p:nvPr/>
          </p:nvSpPr>
          <p:spPr>
            <a:xfrm>
              <a:off x="0" y="-57150"/>
              <a:ext cx="537599"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Đề tài</a:t>
              </a:r>
            </a:p>
          </p:txBody>
        </p:sp>
      </p:grpSp>
      <p:grpSp>
        <p:nvGrpSpPr>
          <p:cNvPr id="68" name="Group 68"/>
          <p:cNvGrpSpPr/>
          <p:nvPr/>
        </p:nvGrpSpPr>
        <p:grpSpPr>
          <a:xfrm>
            <a:off x="2609092" y="3193138"/>
            <a:ext cx="5960503" cy="2035029"/>
            <a:chOff x="0" y="0"/>
            <a:chExt cx="1569844" cy="535975"/>
          </a:xfrm>
        </p:grpSpPr>
        <p:sp>
          <p:nvSpPr>
            <p:cNvPr id="69" name="Freeform 69"/>
            <p:cNvSpPr/>
            <p:nvPr/>
          </p:nvSpPr>
          <p:spPr>
            <a:xfrm>
              <a:off x="0" y="0"/>
              <a:ext cx="1569844" cy="535975"/>
            </a:xfrm>
            <a:custGeom>
              <a:avLst/>
              <a:gdLst/>
              <a:ahLst/>
              <a:cxnLst/>
              <a:rect l="l" t="t" r="r" b="b"/>
              <a:pathLst>
                <a:path w="1569844" h="535975">
                  <a:moveTo>
                    <a:pt x="0" y="0"/>
                  </a:moveTo>
                  <a:lnTo>
                    <a:pt x="1569844" y="0"/>
                  </a:lnTo>
                  <a:lnTo>
                    <a:pt x="1569844"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0" name="TextBox 70"/>
            <p:cNvSpPr txBox="1"/>
            <p:nvPr/>
          </p:nvSpPr>
          <p:spPr>
            <a:xfrm>
              <a:off x="0" y="-57150"/>
              <a:ext cx="1569844"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Chia sẻ cảm nhận về nét độc đáo của một bài thơ được viết theo phong cách cổ điển hoặc lãng mạn mà bạn yêu thích. </a:t>
              </a:r>
            </a:p>
          </p:txBody>
        </p:sp>
      </p:grpSp>
      <p:grpSp>
        <p:nvGrpSpPr>
          <p:cNvPr id="71" name="Group 71"/>
          <p:cNvGrpSpPr/>
          <p:nvPr/>
        </p:nvGrpSpPr>
        <p:grpSpPr>
          <a:xfrm>
            <a:off x="472647" y="5304367"/>
            <a:ext cx="2041195" cy="2035029"/>
            <a:chOff x="0" y="0"/>
            <a:chExt cx="537599" cy="535975"/>
          </a:xfrm>
        </p:grpSpPr>
        <p:sp>
          <p:nvSpPr>
            <p:cNvPr id="72" name="Freeform 72"/>
            <p:cNvSpPr/>
            <p:nvPr/>
          </p:nvSpPr>
          <p:spPr>
            <a:xfrm>
              <a:off x="0" y="0"/>
              <a:ext cx="537599" cy="535975"/>
            </a:xfrm>
            <a:custGeom>
              <a:avLst/>
              <a:gdLst/>
              <a:ahLst/>
              <a:cxnLst/>
              <a:rect l="l" t="t" r="r" b="b"/>
              <a:pathLst>
                <a:path w="537599" h="535975">
                  <a:moveTo>
                    <a:pt x="0" y="0"/>
                  </a:moveTo>
                  <a:lnTo>
                    <a:pt x="537599" y="0"/>
                  </a:lnTo>
                  <a:lnTo>
                    <a:pt x="537599"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3" name="TextBox 73"/>
            <p:cNvSpPr txBox="1"/>
            <p:nvPr/>
          </p:nvSpPr>
          <p:spPr>
            <a:xfrm>
              <a:off x="0" y="-57150"/>
              <a:ext cx="537599"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Yêu cầu</a:t>
              </a:r>
            </a:p>
          </p:txBody>
        </p:sp>
      </p:grpSp>
      <p:grpSp>
        <p:nvGrpSpPr>
          <p:cNvPr id="74" name="Group 74"/>
          <p:cNvGrpSpPr/>
          <p:nvPr/>
        </p:nvGrpSpPr>
        <p:grpSpPr>
          <a:xfrm>
            <a:off x="2609092" y="5304367"/>
            <a:ext cx="5960503" cy="2035029"/>
            <a:chOff x="0" y="0"/>
            <a:chExt cx="1569844" cy="535975"/>
          </a:xfrm>
        </p:grpSpPr>
        <p:sp>
          <p:nvSpPr>
            <p:cNvPr id="75" name="Freeform 75"/>
            <p:cNvSpPr/>
            <p:nvPr/>
          </p:nvSpPr>
          <p:spPr>
            <a:xfrm>
              <a:off x="0" y="0"/>
              <a:ext cx="1569844" cy="535975"/>
            </a:xfrm>
            <a:custGeom>
              <a:avLst/>
              <a:gdLst/>
              <a:ahLst/>
              <a:cxnLst/>
              <a:rect l="l" t="t" r="r" b="b"/>
              <a:pathLst>
                <a:path w="1569844" h="535975">
                  <a:moveTo>
                    <a:pt x="0" y="0"/>
                  </a:moveTo>
                  <a:lnTo>
                    <a:pt x="1569844" y="0"/>
                  </a:lnTo>
                  <a:lnTo>
                    <a:pt x="1569844" y="535975"/>
                  </a:lnTo>
                  <a:lnTo>
                    <a:pt x="0" y="535975"/>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6" name="TextBox 76"/>
            <p:cNvSpPr txBox="1"/>
            <p:nvPr/>
          </p:nvSpPr>
          <p:spPr>
            <a:xfrm>
              <a:off x="0" y="-57150"/>
              <a:ext cx="1569844" cy="593125"/>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 Sử dụng ngôn ngữ trang trọng.</a:t>
              </a:r>
            </a:p>
            <a:p>
              <a:pPr algn="ctr">
                <a:lnSpc>
                  <a:spcPts val="3640"/>
                </a:lnSpc>
              </a:pPr>
              <a:r>
                <a:rPr lang="en-US" sz="2600" spc="130">
                  <a:solidFill>
                    <a:srgbClr val="FFFFFF"/>
                  </a:solidFill>
                  <a:latin typeface="UTM Aptima"/>
                  <a:ea typeface="UTM Aptima"/>
                  <a:cs typeface="UTM Aptima"/>
                  <a:sym typeface="UTM Aptima"/>
                </a:rPr>
                <a:t>- Diễn đạt mạch lạc; có sự liên kết về mặt nội dung và hình thức; không mắc lỗi chính tả, dùng từ, viết câu. </a:t>
              </a:r>
            </a:p>
          </p:txBody>
        </p:sp>
      </p:grpSp>
      <p:grpSp>
        <p:nvGrpSpPr>
          <p:cNvPr id="77" name="Group 77"/>
          <p:cNvGrpSpPr/>
          <p:nvPr/>
        </p:nvGrpSpPr>
        <p:grpSpPr>
          <a:xfrm>
            <a:off x="472647" y="7415596"/>
            <a:ext cx="2041195" cy="1577879"/>
            <a:chOff x="0" y="0"/>
            <a:chExt cx="537599" cy="415573"/>
          </a:xfrm>
        </p:grpSpPr>
        <p:sp>
          <p:nvSpPr>
            <p:cNvPr id="78" name="Freeform 78"/>
            <p:cNvSpPr/>
            <p:nvPr/>
          </p:nvSpPr>
          <p:spPr>
            <a:xfrm>
              <a:off x="0" y="0"/>
              <a:ext cx="537599" cy="415573"/>
            </a:xfrm>
            <a:custGeom>
              <a:avLst/>
              <a:gdLst/>
              <a:ahLst/>
              <a:cxnLst/>
              <a:rect l="l" t="t" r="r" b="b"/>
              <a:pathLst>
                <a:path w="537599" h="415573">
                  <a:moveTo>
                    <a:pt x="0" y="0"/>
                  </a:moveTo>
                  <a:lnTo>
                    <a:pt x="537599" y="0"/>
                  </a:lnTo>
                  <a:lnTo>
                    <a:pt x="537599" y="415573"/>
                  </a:lnTo>
                  <a:lnTo>
                    <a:pt x="0" y="415573"/>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79" name="TextBox 79"/>
            <p:cNvSpPr txBox="1"/>
            <p:nvPr/>
          </p:nvSpPr>
          <p:spPr>
            <a:xfrm>
              <a:off x="0" y="-57150"/>
              <a:ext cx="537599" cy="472723"/>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Bold"/>
                  <a:ea typeface="UTM Aptima Bold"/>
                  <a:cs typeface="UTM Aptima Bold"/>
                  <a:sym typeface="UTM Aptima Bold"/>
                </a:rPr>
                <a:t>Thời điểm báo cáo sản phẩm</a:t>
              </a:r>
            </a:p>
          </p:txBody>
        </p:sp>
      </p:grpSp>
      <p:grpSp>
        <p:nvGrpSpPr>
          <p:cNvPr id="80" name="Group 80"/>
          <p:cNvGrpSpPr/>
          <p:nvPr/>
        </p:nvGrpSpPr>
        <p:grpSpPr>
          <a:xfrm>
            <a:off x="2609092" y="7415596"/>
            <a:ext cx="5960503" cy="1577879"/>
            <a:chOff x="0" y="0"/>
            <a:chExt cx="1569844" cy="415573"/>
          </a:xfrm>
        </p:grpSpPr>
        <p:sp>
          <p:nvSpPr>
            <p:cNvPr id="81" name="Freeform 81"/>
            <p:cNvSpPr/>
            <p:nvPr/>
          </p:nvSpPr>
          <p:spPr>
            <a:xfrm>
              <a:off x="0" y="0"/>
              <a:ext cx="1569844" cy="415573"/>
            </a:xfrm>
            <a:custGeom>
              <a:avLst/>
              <a:gdLst/>
              <a:ahLst/>
              <a:cxnLst/>
              <a:rect l="l" t="t" r="r" b="b"/>
              <a:pathLst>
                <a:path w="1569844" h="415573">
                  <a:moveTo>
                    <a:pt x="0" y="0"/>
                  </a:moveTo>
                  <a:lnTo>
                    <a:pt x="1569844" y="0"/>
                  </a:lnTo>
                  <a:lnTo>
                    <a:pt x="1569844" y="415573"/>
                  </a:lnTo>
                  <a:lnTo>
                    <a:pt x="0" y="415573"/>
                  </a:lnTo>
                  <a:close/>
                </a:path>
              </a:pathLst>
            </a:custGeom>
            <a:solidFill>
              <a:srgbClr val="000000">
                <a:alpha val="0"/>
              </a:srgbClr>
            </a:solidFill>
            <a:ln w="19050" cap="sq">
              <a:solidFill>
                <a:srgbClr val="FFFFFF"/>
              </a:solidFill>
              <a:prstDash val="solid"/>
              <a:miter/>
            </a:ln>
          </p:spPr>
          <p:txBody>
            <a:bodyPr/>
            <a:lstStyle/>
            <a:p>
              <a:endParaRPr lang="vi-VN"/>
            </a:p>
          </p:txBody>
        </p:sp>
        <p:sp>
          <p:nvSpPr>
            <p:cNvPr id="82" name="TextBox 82"/>
            <p:cNvSpPr txBox="1"/>
            <p:nvPr/>
          </p:nvSpPr>
          <p:spPr>
            <a:xfrm>
              <a:off x="0" y="-57150"/>
              <a:ext cx="1569844" cy="472723"/>
            </a:xfrm>
            <a:prstGeom prst="rect">
              <a:avLst/>
            </a:prstGeom>
          </p:spPr>
          <p:txBody>
            <a:bodyPr lIns="50800" tIns="50800" rIns="50800" bIns="50800" rtlCol="0" anchor="ctr"/>
            <a:lstStyle/>
            <a:p>
              <a:pPr algn="ctr">
                <a:lnSpc>
                  <a:spcPts val="3640"/>
                </a:lnSpc>
              </a:pPr>
              <a:r>
                <a:rPr lang="en-US" sz="2600" spc="130">
                  <a:solidFill>
                    <a:srgbClr val="FFFFFF"/>
                  </a:solidFill>
                  <a:latin typeface="UTM Aptima"/>
                  <a:ea typeface="UTM Aptima"/>
                  <a:cs typeface="UTM Aptima"/>
                  <a:sym typeface="UTM Aptima"/>
                </a:rPr>
                <a:t>Tiết Ôn tập.</a:t>
              </a:r>
            </a:p>
          </p:txBody>
        </p:sp>
      </p:grpSp>
      <p:grpSp>
        <p:nvGrpSpPr>
          <p:cNvPr id="83" name="Group 83"/>
          <p:cNvGrpSpPr/>
          <p:nvPr/>
        </p:nvGrpSpPr>
        <p:grpSpPr>
          <a:xfrm>
            <a:off x="-58806" y="9736787"/>
            <a:ext cx="18346806" cy="550138"/>
            <a:chOff x="0" y="0"/>
            <a:chExt cx="4832080" cy="144892"/>
          </a:xfrm>
        </p:grpSpPr>
        <p:sp>
          <p:nvSpPr>
            <p:cNvPr id="84" name="Freeform 84"/>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85" name="TextBox 85"/>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2165248" y="2940894"/>
            <a:ext cx="8632507" cy="2836690"/>
          </a:xfrm>
          <a:prstGeom prst="rect">
            <a:avLst/>
          </a:prstGeom>
        </p:spPr>
        <p:txBody>
          <a:bodyPr lIns="0" tIns="0" rIns="0" bIns="0" rtlCol="0" anchor="t">
            <a:spAutoFit/>
          </a:bodyPr>
          <a:lstStyle/>
          <a:p>
            <a:pPr algn="l">
              <a:lnSpc>
                <a:spcPts val="23195"/>
              </a:lnSpc>
            </a:pPr>
            <a:r>
              <a:rPr lang="en-US" sz="16568" spc="1789">
                <a:solidFill>
                  <a:srgbClr val="1F5014"/>
                </a:solidFill>
                <a:latin typeface="UTM Iron Gothic"/>
                <a:ea typeface="UTM Iron Gothic"/>
                <a:cs typeface="UTM Iron Gothic"/>
                <a:sym typeface="UTM Iron Gothic"/>
              </a:rPr>
              <a:t>XIN CẢM ƠN!</a:t>
            </a:r>
          </a:p>
        </p:txBody>
      </p:sp>
      <p:grpSp>
        <p:nvGrpSpPr>
          <p:cNvPr id="12" name="Group 12"/>
          <p:cNvGrpSpPr/>
          <p:nvPr/>
        </p:nvGrpSpPr>
        <p:grpSpPr>
          <a:xfrm>
            <a:off x="9661207" y="5777583"/>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765649" y="5882033"/>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19" name="Group 19"/>
          <p:cNvGrpSpPr/>
          <p:nvPr/>
        </p:nvGrpSpPr>
        <p:grpSpPr>
          <a:xfrm>
            <a:off x="-58806" y="9736787"/>
            <a:ext cx="18346806" cy="550138"/>
            <a:chOff x="0" y="0"/>
            <a:chExt cx="4832080" cy="144892"/>
          </a:xfrm>
        </p:grpSpPr>
        <p:sp>
          <p:nvSpPr>
            <p:cNvPr id="20" name="Freeform 20"/>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1" name="TextBox 21"/>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77305" y="-278223"/>
            <a:ext cx="11647096" cy="10843446"/>
            <a:chOff x="0" y="0"/>
            <a:chExt cx="6350000" cy="5911850"/>
          </a:xfrm>
        </p:grpSpPr>
        <p:sp>
          <p:nvSpPr>
            <p:cNvPr id="3" name="Freeform 3"/>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solidFill>
              <a:srgbClr val="1F5014"/>
            </a:solidFill>
            <a:ln w="12700">
              <a:solidFill>
                <a:srgbClr val="000000"/>
              </a:solidFill>
            </a:ln>
          </p:spPr>
          <p:txBody>
            <a:bodyPr/>
            <a:lstStyle/>
            <a:p>
              <a:endParaRPr lang="vi-VN"/>
            </a:p>
          </p:txBody>
        </p:sp>
      </p:grpSp>
      <p:grpSp>
        <p:nvGrpSpPr>
          <p:cNvPr id="4" name="Group 4"/>
          <p:cNvGrpSpPr/>
          <p:nvPr/>
        </p:nvGrpSpPr>
        <p:grpSpPr>
          <a:xfrm>
            <a:off x="11304286" y="648252"/>
            <a:ext cx="11393132" cy="10607006"/>
            <a:chOff x="0" y="0"/>
            <a:chExt cx="6350000" cy="5911850"/>
          </a:xfrm>
        </p:grpSpPr>
        <p:sp>
          <p:nvSpPr>
            <p:cNvPr id="5" name="Freeform 5"/>
            <p:cNvSpPr/>
            <p:nvPr/>
          </p:nvSpPr>
          <p:spPr>
            <a:xfrm>
              <a:off x="-68580" y="0"/>
              <a:ext cx="6417310" cy="5911850"/>
            </a:xfrm>
            <a:custGeom>
              <a:avLst/>
              <a:gdLst/>
              <a:ahLst/>
              <a:cxnLst/>
              <a:rect l="l" t="t" r="r" b="b"/>
              <a:pathLst>
                <a:path w="6417310" h="5911850">
                  <a:moveTo>
                    <a:pt x="1215390" y="402590"/>
                  </a:moveTo>
                  <a:lnTo>
                    <a:pt x="177800" y="2192020"/>
                  </a:lnTo>
                  <a:cubicBezTo>
                    <a:pt x="0" y="2498090"/>
                    <a:pt x="43180" y="2884170"/>
                    <a:pt x="283210" y="3144520"/>
                  </a:cubicBezTo>
                  <a:lnTo>
                    <a:pt x="2594610" y="5651500"/>
                  </a:lnTo>
                  <a:cubicBezTo>
                    <a:pt x="2747010" y="5817870"/>
                    <a:pt x="2962910" y="5911850"/>
                    <a:pt x="3187700" y="5911850"/>
                  </a:cubicBezTo>
                  <a:lnTo>
                    <a:pt x="5609590" y="5911850"/>
                  </a:lnTo>
                  <a:cubicBezTo>
                    <a:pt x="6055360" y="5911850"/>
                    <a:pt x="6417310" y="5549900"/>
                    <a:pt x="6417310" y="5104130"/>
                  </a:cubicBezTo>
                  <a:lnTo>
                    <a:pt x="6417310" y="1891030"/>
                  </a:lnTo>
                  <a:cubicBezTo>
                    <a:pt x="6417310" y="1724660"/>
                    <a:pt x="6366510" y="1562100"/>
                    <a:pt x="6269990" y="1426210"/>
                  </a:cubicBezTo>
                  <a:lnTo>
                    <a:pt x="5507990" y="342900"/>
                  </a:lnTo>
                  <a:cubicBezTo>
                    <a:pt x="5356860" y="128270"/>
                    <a:pt x="5110480" y="0"/>
                    <a:pt x="4847590" y="0"/>
                  </a:cubicBezTo>
                  <a:lnTo>
                    <a:pt x="1913890" y="0"/>
                  </a:lnTo>
                  <a:cubicBezTo>
                    <a:pt x="1625600" y="0"/>
                    <a:pt x="1358900" y="153670"/>
                    <a:pt x="1215390" y="402590"/>
                  </a:cubicBezTo>
                  <a:close/>
                </a:path>
              </a:pathLst>
            </a:custGeom>
            <a:blipFill>
              <a:blip r:embed="rId2"/>
              <a:stretch>
                <a:fillRect r="-33509"/>
              </a:stretch>
            </a:blipFill>
          </p:spPr>
          <p:txBody>
            <a:bodyPr/>
            <a:lstStyle/>
            <a:p>
              <a:endParaRPr lang="vi-VN"/>
            </a:p>
          </p:txBody>
        </p:sp>
      </p:grpSp>
      <p:sp>
        <p:nvSpPr>
          <p:cNvPr id="6" name="AutoShape 6"/>
          <p:cNvSpPr/>
          <p:nvPr/>
        </p:nvSpPr>
        <p:spPr>
          <a:xfrm flipV="1">
            <a:off x="6831948" y="1231545"/>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7" name="Group 7"/>
          <p:cNvGrpSpPr/>
          <p:nvPr/>
        </p:nvGrpSpPr>
        <p:grpSpPr>
          <a:xfrm rot="5400000">
            <a:off x="3347031" y="-1670079"/>
            <a:ext cx="1166586" cy="5803248"/>
            <a:chOff x="0" y="0"/>
            <a:chExt cx="312282" cy="1553464"/>
          </a:xfrm>
        </p:grpSpPr>
        <p:sp>
          <p:nvSpPr>
            <p:cNvPr id="8" name="Freeform 8"/>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9" name="TextBox 9"/>
            <p:cNvSpPr txBox="1"/>
            <p:nvPr/>
          </p:nvSpPr>
          <p:spPr>
            <a:xfrm>
              <a:off x="0" y="-114300"/>
              <a:ext cx="312282" cy="1667764"/>
            </a:xfrm>
            <a:prstGeom prst="rect">
              <a:avLst/>
            </a:prstGeom>
          </p:spPr>
          <p:txBody>
            <a:bodyPr lIns="49981" tIns="49981" rIns="49981" bIns="49981" rtlCol="0" anchor="ctr"/>
            <a:lstStyle/>
            <a:p>
              <a:pPr algn="ctr">
                <a:lnSpc>
                  <a:spcPts val="4900"/>
                </a:lnSpc>
              </a:pPr>
              <a:endParaRPr/>
            </a:p>
          </p:txBody>
        </p:sp>
      </p:grpSp>
      <p:sp>
        <p:nvSpPr>
          <p:cNvPr id="10" name="Freeform 10"/>
          <p:cNvSpPr/>
          <p:nvPr/>
        </p:nvSpPr>
        <p:spPr>
          <a:xfrm>
            <a:off x="12031178" y="2399404"/>
            <a:ext cx="7130721" cy="6756358"/>
          </a:xfrm>
          <a:custGeom>
            <a:avLst/>
            <a:gdLst/>
            <a:ahLst/>
            <a:cxnLst/>
            <a:rect l="l" t="t" r="r" b="b"/>
            <a:pathLst>
              <a:path w="7130721" h="6756358">
                <a:moveTo>
                  <a:pt x="0" y="0"/>
                </a:moveTo>
                <a:lnTo>
                  <a:pt x="7130721" y="0"/>
                </a:lnTo>
                <a:lnTo>
                  <a:pt x="7130721" y="6756358"/>
                </a:lnTo>
                <a:lnTo>
                  <a:pt x="0" y="67563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sp>
        <p:nvSpPr>
          <p:cNvPr id="11" name="TextBox 11"/>
          <p:cNvSpPr txBox="1"/>
          <p:nvPr/>
        </p:nvSpPr>
        <p:spPr>
          <a:xfrm>
            <a:off x="890163" y="932359"/>
            <a:ext cx="10679067" cy="4514056"/>
          </a:xfrm>
          <a:prstGeom prst="rect">
            <a:avLst/>
          </a:prstGeom>
        </p:spPr>
        <p:txBody>
          <a:bodyPr wrap="square" lIns="0" tIns="0" rIns="0" bIns="0" rtlCol="0" anchor="t">
            <a:spAutoFit/>
          </a:bodyPr>
          <a:lstStyle/>
          <a:p>
            <a:pPr algn="l">
              <a:lnSpc>
                <a:spcPts val="35229"/>
              </a:lnSpc>
            </a:pPr>
            <a:r>
              <a:rPr lang="en-US" sz="6000" b="1">
                <a:solidFill>
                  <a:srgbClr val="1F5014"/>
                </a:solidFill>
                <a:latin typeface="Times New Roman" pitchFamily="18" charset="0"/>
                <a:ea typeface="UTM Iron Gothic"/>
                <a:cs typeface="Times New Roman" pitchFamily="18" charset="0"/>
                <a:sym typeface="UTM Iron Gothic"/>
              </a:rPr>
              <a:t>HOẠT ĐỘNG 1: KHỞI ĐỘNG</a:t>
            </a:r>
          </a:p>
        </p:txBody>
      </p:sp>
      <p:grpSp>
        <p:nvGrpSpPr>
          <p:cNvPr id="12" name="Group 12"/>
          <p:cNvGrpSpPr/>
          <p:nvPr/>
        </p:nvGrpSpPr>
        <p:grpSpPr>
          <a:xfrm>
            <a:off x="9419234" y="4393822"/>
            <a:ext cx="4299993" cy="429999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15" name="Group 15"/>
          <p:cNvGrpSpPr/>
          <p:nvPr/>
        </p:nvGrpSpPr>
        <p:grpSpPr>
          <a:xfrm>
            <a:off x="9523676" y="4498272"/>
            <a:ext cx="4091109" cy="4091092"/>
            <a:chOff x="0" y="0"/>
            <a:chExt cx="6350000" cy="6349975"/>
          </a:xfrm>
        </p:grpSpPr>
        <p:sp>
          <p:nvSpPr>
            <p:cNvPr id="16" name="Freeform 1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p:spPr>
          <p:txBody>
            <a:bodyPr/>
            <a:lstStyle/>
            <a:p>
              <a:endParaRPr lang="vi-VN"/>
            </a:p>
          </p:txBody>
        </p:sp>
      </p:grpSp>
      <p:sp>
        <p:nvSpPr>
          <p:cNvPr id="17" name="Freeform 17"/>
          <p:cNvSpPr/>
          <p:nvPr/>
        </p:nvSpPr>
        <p:spPr>
          <a:xfrm>
            <a:off x="15237804" y="648252"/>
            <a:ext cx="2910523" cy="1357031"/>
          </a:xfrm>
          <a:custGeom>
            <a:avLst/>
            <a:gdLst/>
            <a:ahLst/>
            <a:cxnLst/>
            <a:rect l="l" t="t" r="r" b="b"/>
            <a:pathLst>
              <a:path w="2910523" h="1357031">
                <a:moveTo>
                  <a:pt x="0" y="0"/>
                </a:moveTo>
                <a:lnTo>
                  <a:pt x="2910522" y="0"/>
                </a:lnTo>
                <a:lnTo>
                  <a:pt x="2910522" y="1357031"/>
                </a:lnTo>
                <a:lnTo>
                  <a:pt x="0" y="13570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sp>
        <p:nvSpPr>
          <p:cNvPr id="18" name="TextBox 18"/>
          <p:cNvSpPr txBox="1"/>
          <p:nvPr/>
        </p:nvSpPr>
        <p:spPr>
          <a:xfrm>
            <a:off x="1230914" y="876711"/>
            <a:ext cx="5601035" cy="623942"/>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nvGrpSpPr>
          <p:cNvPr id="19" name="Group 19"/>
          <p:cNvGrpSpPr/>
          <p:nvPr/>
        </p:nvGrpSpPr>
        <p:grpSpPr>
          <a:xfrm>
            <a:off x="-58806" y="9736787"/>
            <a:ext cx="18346806" cy="550138"/>
            <a:chOff x="0" y="0"/>
            <a:chExt cx="4832080" cy="144892"/>
          </a:xfrm>
        </p:grpSpPr>
        <p:sp>
          <p:nvSpPr>
            <p:cNvPr id="20" name="Freeform 20"/>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1" name="TextBox 21"/>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116995" y="2344787"/>
            <a:ext cx="6383302" cy="5940326"/>
            <a:chOff x="0" y="0"/>
            <a:chExt cx="1803916" cy="1678732"/>
          </a:xfrm>
        </p:grpSpPr>
        <p:sp>
          <p:nvSpPr>
            <p:cNvPr id="3" name="Freeform 3"/>
            <p:cNvSpPr/>
            <p:nvPr/>
          </p:nvSpPr>
          <p:spPr>
            <a:xfrm>
              <a:off x="0" y="0"/>
              <a:ext cx="1803916" cy="1678732"/>
            </a:xfrm>
            <a:custGeom>
              <a:avLst/>
              <a:gdLst/>
              <a:ahLst/>
              <a:cxnLst/>
              <a:rect l="l" t="t" r="r" b="b"/>
              <a:pathLst>
                <a:path w="1803916" h="1678732">
                  <a:moveTo>
                    <a:pt x="0" y="0"/>
                  </a:moveTo>
                  <a:lnTo>
                    <a:pt x="1803916" y="0"/>
                  </a:lnTo>
                  <a:lnTo>
                    <a:pt x="1803916" y="1678732"/>
                  </a:lnTo>
                  <a:lnTo>
                    <a:pt x="0" y="1678732"/>
                  </a:lnTo>
                  <a:close/>
                </a:path>
              </a:pathLst>
            </a:custGeom>
            <a:solidFill>
              <a:srgbClr val="1F5014"/>
            </a:solidFill>
          </p:spPr>
          <p:txBody>
            <a:bodyPr/>
            <a:lstStyle/>
            <a:p>
              <a:endParaRPr lang="vi-VN"/>
            </a:p>
          </p:txBody>
        </p:sp>
        <p:sp>
          <p:nvSpPr>
            <p:cNvPr id="4" name="TextBox 4"/>
            <p:cNvSpPr txBox="1"/>
            <p:nvPr/>
          </p:nvSpPr>
          <p:spPr>
            <a:xfrm>
              <a:off x="0" y="-76200"/>
              <a:ext cx="1803916" cy="1754932"/>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267290" y="2495642"/>
            <a:ext cx="6233008" cy="5638616"/>
            <a:chOff x="0" y="0"/>
            <a:chExt cx="8310677" cy="7518155"/>
          </a:xfrm>
        </p:grpSpPr>
        <p:pic>
          <p:nvPicPr>
            <p:cNvPr id="6" name="Picture 6"/>
            <p:cNvPicPr>
              <a:picLocks noChangeAspect="1"/>
            </p:cNvPicPr>
            <p:nvPr/>
          </p:nvPicPr>
          <p:blipFill>
            <a:blip r:embed="rId2"/>
            <a:srcRect l="8546" r="8546"/>
            <a:stretch>
              <a:fillRect/>
            </a:stretch>
          </p:blipFill>
          <p:spPr>
            <a:xfrm>
              <a:off x="0" y="0"/>
              <a:ext cx="8310677" cy="7518155"/>
            </a:xfrm>
            <a:prstGeom prst="rect">
              <a:avLst/>
            </a:prstGeom>
          </p:spPr>
        </p:pic>
      </p:grpSp>
      <p:sp>
        <p:nvSpPr>
          <p:cNvPr id="7" name="Freeform 7"/>
          <p:cNvSpPr/>
          <p:nvPr/>
        </p:nvSpPr>
        <p:spPr>
          <a:xfrm>
            <a:off x="800284" y="2344787"/>
            <a:ext cx="4094226" cy="4114800"/>
          </a:xfrm>
          <a:custGeom>
            <a:avLst/>
            <a:gdLst/>
            <a:ahLst/>
            <a:cxnLst/>
            <a:rect l="l" t="t" r="r" b="b"/>
            <a:pathLst>
              <a:path w="4094226" h="4114800">
                <a:moveTo>
                  <a:pt x="0" y="0"/>
                </a:moveTo>
                <a:lnTo>
                  <a:pt x="4094226" y="0"/>
                </a:lnTo>
                <a:lnTo>
                  <a:pt x="40942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a:p>
        </p:txBody>
      </p:sp>
      <p:grpSp>
        <p:nvGrpSpPr>
          <p:cNvPr id="8" name="Group 8"/>
          <p:cNvGrpSpPr/>
          <p:nvPr/>
        </p:nvGrpSpPr>
        <p:grpSpPr>
          <a:xfrm>
            <a:off x="1028700" y="648252"/>
            <a:ext cx="11641058" cy="1166586"/>
            <a:chOff x="0" y="0"/>
            <a:chExt cx="15521411" cy="1555448"/>
          </a:xfrm>
        </p:grpSpPr>
        <p:sp>
          <p:nvSpPr>
            <p:cNvPr id="9" name="AutoShape 9"/>
            <p:cNvSpPr/>
            <p:nvPr/>
          </p:nvSpPr>
          <p:spPr>
            <a:xfrm flipV="1">
              <a:off x="7737664" y="777724"/>
              <a:ext cx="7783746" cy="0"/>
            </a:xfrm>
            <a:prstGeom prst="line">
              <a:avLst/>
            </a:prstGeom>
            <a:ln w="25400" cap="flat">
              <a:solidFill>
                <a:srgbClr val="1F5014"/>
              </a:solidFill>
              <a:prstDash val="solid"/>
              <a:headEnd type="none" w="sm" len="sm"/>
              <a:tailEnd type="none" w="sm" len="sm"/>
            </a:ln>
          </p:spPr>
          <p:txBody>
            <a:bodyPr/>
            <a:lstStyle/>
            <a:p>
              <a:endParaRPr lang="vi-VN"/>
            </a:p>
          </p:txBody>
        </p:sp>
        <p:grpSp>
          <p:nvGrpSpPr>
            <p:cNvPr id="10" name="Group 10"/>
            <p:cNvGrpSpPr/>
            <p:nvPr/>
          </p:nvGrpSpPr>
          <p:grpSpPr>
            <a:xfrm rot="5400000">
              <a:off x="3091108" y="-3091108"/>
              <a:ext cx="1555448" cy="7737664"/>
              <a:chOff x="0" y="0"/>
              <a:chExt cx="312282" cy="1553464"/>
            </a:xfrm>
          </p:grpSpPr>
          <p:sp>
            <p:nvSpPr>
              <p:cNvPr id="11" name="Freeform 11"/>
              <p:cNvSpPr/>
              <p:nvPr/>
            </p:nvSpPr>
            <p:spPr>
              <a:xfrm>
                <a:off x="0" y="0"/>
                <a:ext cx="312282" cy="1553464"/>
              </a:xfrm>
              <a:custGeom>
                <a:avLst/>
                <a:gdLst/>
                <a:ahLst/>
                <a:cxnLst/>
                <a:rect l="l" t="t" r="r" b="b"/>
                <a:pathLst>
                  <a:path w="312282" h="1553464">
                    <a:moveTo>
                      <a:pt x="0" y="0"/>
                    </a:moveTo>
                    <a:lnTo>
                      <a:pt x="312282" y="0"/>
                    </a:lnTo>
                    <a:lnTo>
                      <a:pt x="312282" y="1553464"/>
                    </a:lnTo>
                    <a:lnTo>
                      <a:pt x="0" y="1553464"/>
                    </a:lnTo>
                    <a:close/>
                  </a:path>
                </a:pathLst>
              </a:custGeom>
              <a:solidFill>
                <a:srgbClr val="1F5014"/>
              </a:solidFill>
            </p:spPr>
            <p:txBody>
              <a:bodyPr/>
              <a:lstStyle/>
              <a:p>
                <a:endParaRPr lang="vi-VN"/>
              </a:p>
            </p:txBody>
          </p:sp>
          <p:sp>
            <p:nvSpPr>
              <p:cNvPr id="12" name="TextBox 12"/>
              <p:cNvSpPr txBox="1"/>
              <p:nvPr/>
            </p:nvSpPr>
            <p:spPr>
              <a:xfrm>
                <a:off x="0" y="-76200"/>
                <a:ext cx="312282" cy="1629664"/>
              </a:xfrm>
              <a:prstGeom prst="rect">
                <a:avLst/>
              </a:prstGeom>
            </p:spPr>
            <p:txBody>
              <a:bodyPr lIns="49981" tIns="49981" rIns="49981" bIns="49981" rtlCol="0" anchor="ctr"/>
              <a:lstStyle/>
              <a:p>
                <a:pPr algn="ctr">
                  <a:lnSpc>
                    <a:spcPts val="4900"/>
                  </a:lnSpc>
                </a:pPr>
                <a:endParaRPr/>
              </a:p>
            </p:txBody>
          </p:sp>
        </p:grpSp>
        <p:sp>
          <p:nvSpPr>
            <p:cNvPr id="13" name="TextBox 13"/>
            <p:cNvSpPr txBox="1"/>
            <p:nvPr/>
          </p:nvSpPr>
          <p:spPr>
            <a:xfrm>
              <a:off x="269618" y="333188"/>
              <a:ext cx="7468046" cy="803347"/>
            </a:xfrm>
            <a:prstGeom prst="rect">
              <a:avLst/>
            </a:prstGeom>
          </p:spPr>
          <p:txBody>
            <a:bodyPr lIns="0" tIns="0" rIns="0" bIns="0" rtlCol="0" anchor="t">
              <a:spAutoFit/>
            </a:bodyPr>
            <a:lstStyle/>
            <a:p>
              <a:pPr algn="l">
                <a:lnSpc>
                  <a:spcPts val="4979"/>
                </a:lnSpc>
              </a:pPr>
              <a:r>
                <a:rPr lang="en-US" sz="3556">
                  <a:solidFill>
                    <a:srgbClr val="E6E6E6"/>
                  </a:solidFill>
                  <a:latin typeface="Arimo"/>
                  <a:ea typeface="Arimo"/>
                  <a:cs typeface="Arimo"/>
                  <a:sym typeface="Arimo"/>
                </a:rPr>
                <a:t>THỰC HÀNH TIẾNG VIỆT</a:t>
              </a:r>
            </a:p>
          </p:txBody>
        </p:sp>
      </p:grpSp>
      <p:sp>
        <p:nvSpPr>
          <p:cNvPr id="14" name="Freeform 14"/>
          <p:cNvSpPr/>
          <p:nvPr/>
        </p:nvSpPr>
        <p:spPr>
          <a:xfrm>
            <a:off x="3477996" y="5471206"/>
            <a:ext cx="1976762" cy="1976762"/>
          </a:xfrm>
          <a:custGeom>
            <a:avLst/>
            <a:gdLst/>
            <a:ahLst/>
            <a:cxnLst/>
            <a:rect l="l" t="t" r="r" b="b"/>
            <a:pathLst>
              <a:path w="1976762" h="1976762">
                <a:moveTo>
                  <a:pt x="0" y="0"/>
                </a:moveTo>
                <a:lnTo>
                  <a:pt x="1976762" y="0"/>
                </a:lnTo>
                <a:lnTo>
                  <a:pt x="1976762" y="1976762"/>
                </a:lnTo>
                <a:lnTo>
                  <a:pt x="0" y="19767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grpSp>
        <p:nvGrpSpPr>
          <p:cNvPr id="15" name="Group 15"/>
          <p:cNvGrpSpPr/>
          <p:nvPr/>
        </p:nvGrpSpPr>
        <p:grpSpPr>
          <a:xfrm>
            <a:off x="-58806" y="9736787"/>
            <a:ext cx="18346806" cy="550138"/>
            <a:chOff x="0" y="0"/>
            <a:chExt cx="4832080" cy="144892"/>
          </a:xfrm>
        </p:grpSpPr>
        <p:sp>
          <p:nvSpPr>
            <p:cNvPr id="16" name="Freeform 16"/>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7" name="TextBox 17"/>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
        <p:nvSpPr>
          <p:cNvPr id="18" name="Freeform 18"/>
          <p:cNvSpPr/>
          <p:nvPr/>
        </p:nvSpPr>
        <p:spPr>
          <a:xfrm>
            <a:off x="9555068" y="7187881"/>
            <a:ext cx="3525242" cy="2194463"/>
          </a:xfrm>
          <a:custGeom>
            <a:avLst/>
            <a:gdLst/>
            <a:ahLst/>
            <a:cxnLst/>
            <a:rect l="l" t="t" r="r" b="b"/>
            <a:pathLst>
              <a:path w="3525242" h="2194463">
                <a:moveTo>
                  <a:pt x="0" y="0"/>
                </a:moveTo>
                <a:lnTo>
                  <a:pt x="3525243" y="0"/>
                </a:lnTo>
                <a:lnTo>
                  <a:pt x="3525243" y="2194464"/>
                </a:lnTo>
                <a:lnTo>
                  <a:pt x="0" y="21944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vi-VN"/>
          </a:p>
        </p:txBody>
      </p:sp>
      <p:pic>
        <p:nvPicPr>
          <p:cNvPr id="19" name="Picture 19"/>
          <p:cNvPicPr>
            <a:picLocks noChangeAspect="1"/>
          </p:cNvPicPr>
          <p:nvPr/>
        </p:nvPicPr>
        <p:blipFill>
          <a:blip r:embed="rId9"/>
          <a:srcRect/>
          <a:stretch>
            <a:fillRect/>
          </a:stretch>
        </p:blipFill>
        <p:spPr>
          <a:xfrm>
            <a:off x="3646459" y="3468655"/>
            <a:ext cx="2035347" cy="2109167"/>
          </a:xfrm>
          <a:prstGeom prst="rect">
            <a:avLst/>
          </a:prstGeom>
        </p:spPr>
      </p:pic>
      <p:pic>
        <p:nvPicPr>
          <p:cNvPr id="20" name="Picture 20"/>
          <p:cNvPicPr>
            <a:picLocks noChangeAspect="1"/>
          </p:cNvPicPr>
          <p:nvPr/>
        </p:nvPicPr>
        <p:blipFill>
          <a:blip r:embed="rId10"/>
          <a:srcRect/>
          <a:stretch>
            <a:fillRect/>
          </a:stretch>
        </p:blipFill>
        <p:spPr>
          <a:xfrm>
            <a:off x="5221940" y="3468655"/>
            <a:ext cx="1254955" cy="2109167"/>
          </a:xfrm>
          <a:prstGeom prst="rect">
            <a:avLst/>
          </a:prstGeom>
        </p:spPr>
      </p:pic>
      <p:sp>
        <p:nvSpPr>
          <p:cNvPr id="21" name="Freeform 21"/>
          <p:cNvSpPr/>
          <p:nvPr/>
        </p:nvSpPr>
        <p:spPr>
          <a:xfrm>
            <a:off x="7977665" y="3507404"/>
            <a:ext cx="899769" cy="2070419"/>
          </a:xfrm>
          <a:custGeom>
            <a:avLst/>
            <a:gdLst/>
            <a:ahLst/>
            <a:cxnLst/>
            <a:rect l="l" t="t" r="r" b="b"/>
            <a:pathLst>
              <a:path w="899769" h="2070419">
                <a:moveTo>
                  <a:pt x="0" y="0"/>
                </a:moveTo>
                <a:lnTo>
                  <a:pt x="899769" y="0"/>
                </a:lnTo>
                <a:lnTo>
                  <a:pt x="899769" y="2070419"/>
                </a:lnTo>
                <a:lnTo>
                  <a:pt x="0" y="2070419"/>
                </a:lnTo>
                <a:lnTo>
                  <a:pt x="0" y="0"/>
                </a:lnTo>
                <a:close/>
              </a:path>
            </a:pathLst>
          </a:custGeom>
          <a:blipFill>
            <a:blip r:embed="rId11"/>
            <a:stretch>
              <a:fillRect/>
            </a:stretch>
          </a:blipFill>
        </p:spPr>
        <p:txBody>
          <a:bodyPr/>
          <a:lstStyle/>
          <a:p>
            <a:endParaRPr lang="vi-VN"/>
          </a:p>
        </p:txBody>
      </p:sp>
      <p:sp>
        <p:nvSpPr>
          <p:cNvPr id="22" name="Freeform 22"/>
          <p:cNvSpPr/>
          <p:nvPr/>
        </p:nvSpPr>
        <p:spPr>
          <a:xfrm>
            <a:off x="8809241" y="4032513"/>
            <a:ext cx="1442289" cy="1545310"/>
          </a:xfrm>
          <a:custGeom>
            <a:avLst/>
            <a:gdLst/>
            <a:ahLst/>
            <a:cxnLst/>
            <a:rect l="l" t="t" r="r" b="b"/>
            <a:pathLst>
              <a:path w="1442289" h="1545310">
                <a:moveTo>
                  <a:pt x="0" y="0"/>
                </a:moveTo>
                <a:lnTo>
                  <a:pt x="1442289" y="0"/>
                </a:lnTo>
                <a:lnTo>
                  <a:pt x="1442289" y="1545310"/>
                </a:lnTo>
                <a:lnTo>
                  <a:pt x="0" y="1545310"/>
                </a:lnTo>
                <a:lnTo>
                  <a:pt x="0" y="0"/>
                </a:lnTo>
                <a:close/>
              </a:path>
            </a:pathLst>
          </a:custGeom>
          <a:blipFill>
            <a:blip r:embed="rId12"/>
            <a:stretch>
              <a:fillRect/>
            </a:stretch>
          </a:blipFill>
        </p:spPr>
        <p:txBody>
          <a:bodyPr/>
          <a:lstStyle/>
          <a:p>
            <a:endParaRPr lang="vi-VN"/>
          </a:p>
        </p:txBody>
      </p:sp>
      <p:sp>
        <p:nvSpPr>
          <p:cNvPr id="23" name="Freeform 23"/>
          <p:cNvSpPr/>
          <p:nvPr/>
        </p:nvSpPr>
        <p:spPr>
          <a:xfrm>
            <a:off x="6315378" y="3507404"/>
            <a:ext cx="1760840" cy="2065501"/>
          </a:xfrm>
          <a:custGeom>
            <a:avLst/>
            <a:gdLst/>
            <a:ahLst/>
            <a:cxnLst/>
            <a:rect l="l" t="t" r="r" b="b"/>
            <a:pathLst>
              <a:path w="1760840" h="2065501">
                <a:moveTo>
                  <a:pt x="0" y="0"/>
                </a:moveTo>
                <a:lnTo>
                  <a:pt x="1760840" y="0"/>
                </a:lnTo>
                <a:lnTo>
                  <a:pt x="1760840" y="2065501"/>
                </a:lnTo>
                <a:lnTo>
                  <a:pt x="0" y="2065501"/>
                </a:lnTo>
                <a:lnTo>
                  <a:pt x="0" y="0"/>
                </a:lnTo>
                <a:close/>
              </a:path>
            </a:pathLst>
          </a:custGeom>
          <a:blipFill>
            <a:blip r:embed="rId13"/>
            <a:stretch>
              <a:fillRect/>
            </a:stretch>
          </a:blipFill>
        </p:spPr>
        <p:txBody>
          <a:bodyPr/>
          <a:lstStyle/>
          <a:p>
            <a:endParaRPr lang="vi-VN"/>
          </a:p>
        </p:txBody>
      </p:sp>
      <p:sp>
        <p:nvSpPr>
          <p:cNvPr id="24" name="Freeform 24"/>
          <p:cNvSpPr/>
          <p:nvPr/>
        </p:nvSpPr>
        <p:spPr>
          <a:xfrm rot="-2610339">
            <a:off x="8967726" y="3451785"/>
            <a:ext cx="293743" cy="555980"/>
          </a:xfrm>
          <a:custGeom>
            <a:avLst/>
            <a:gdLst/>
            <a:ahLst/>
            <a:cxnLst/>
            <a:rect l="l" t="t" r="r" b="b"/>
            <a:pathLst>
              <a:path w="293743" h="555980">
                <a:moveTo>
                  <a:pt x="0" y="0"/>
                </a:moveTo>
                <a:lnTo>
                  <a:pt x="293743" y="0"/>
                </a:lnTo>
                <a:lnTo>
                  <a:pt x="293743" y="555980"/>
                </a:lnTo>
                <a:lnTo>
                  <a:pt x="0" y="555980"/>
                </a:lnTo>
                <a:lnTo>
                  <a:pt x="0" y="0"/>
                </a:lnTo>
                <a:close/>
              </a:path>
            </a:pathLst>
          </a:custGeom>
          <a:blipFill>
            <a:blip r:embed="rId14"/>
            <a:stretch>
              <a:fillRect/>
            </a:stretch>
          </a:blipFill>
        </p:spPr>
        <p:txBody>
          <a:bodyPr/>
          <a:lstStyle/>
          <a:p>
            <a:endParaRPr lang="vi-VN"/>
          </a:p>
        </p:txBody>
      </p:sp>
      <p:sp>
        <p:nvSpPr>
          <p:cNvPr id="25" name="TextBox 25"/>
          <p:cNvSpPr txBox="1"/>
          <p:nvPr/>
        </p:nvSpPr>
        <p:spPr>
          <a:xfrm>
            <a:off x="5383584" y="5690281"/>
            <a:ext cx="6523998" cy="1518679"/>
          </a:xfrm>
          <a:prstGeom prst="rect">
            <a:avLst/>
          </a:prstGeom>
        </p:spPr>
        <p:txBody>
          <a:bodyPr lIns="0" tIns="0" rIns="0" bIns="0" rtlCol="0" anchor="t">
            <a:spAutoFit/>
          </a:bodyPr>
          <a:lstStyle/>
          <a:p>
            <a:pPr algn="l">
              <a:lnSpc>
                <a:spcPts val="11462"/>
              </a:lnSpc>
            </a:pPr>
            <a:r>
              <a:rPr lang="en-US" sz="11462">
                <a:solidFill>
                  <a:srgbClr val="1F5014"/>
                </a:solidFill>
                <a:latin typeface="UTM Showcard"/>
                <a:ea typeface="UTM Showcard"/>
                <a:cs typeface="UTM Showcard"/>
                <a:sym typeface="UTM Showcard"/>
              </a:rPr>
              <a:t>MẬT THƯ</a:t>
            </a: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3018802"/>
            <a:ext cx="8634196" cy="6357239"/>
            <a:chOff x="0" y="0"/>
            <a:chExt cx="2274027" cy="1674334"/>
          </a:xfrm>
        </p:grpSpPr>
        <p:sp>
          <p:nvSpPr>
            <p:cNvPr id="3" name="Freeform 3"/>
            <p:cNvSpPr/>
            <p:nvPr/>
          </p:nvSpPr>
          <p:spPr>
            <a:xfrm>
              <a:off x="0" y="0"/>
              <a:ext cx="2274027" cy="1674334"/>
            </a:xfrm>
            <a:custGeom>
              <a:avLst/>
              <a:gdLst/>
              <a:ahLst/>
              <a:cxnLst/>
              <a:rect l="l" t="t" r="r" b="b"/>
              <a:pathLst>
                <a:path w="2274027" h="1674334">
                  <a:moveTo>
                    <a:pt x="0" y="0"/>
                  </a:moveTo>
                  <a:lnTo>
                    <a:pt x="2274027" y="0"/>
                  </a:lnTo>
                  <a:lnTo>
                    <a:pt x="2274027"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4" name="TextBox 4"/>
            <p:cNvSpPr txBox="1"/>
            <p:nvPr/>
          </p:nvSpPr>
          <p:spPr>
            <a:xfrm>
              <a:off x="0" y="-28575"/>
              <a:ext cx="2274027" cy="1702909"/>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9114597" y="3018802"/>
            <a:ext cx="8723130" cy="6357239"/>
            <a:chOff x="0" y="0"/>
            <a:chExt cx="2297450" cy="1674334"/>
          </a:xfrm>
        </p:grpSpPr>
        <p:sp>
          <p:nvSpPr>
            <p:cNvPr id="6" name="Freeform 6"/>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9" name="Freeform 9"/>
          <p:cNvSpPr/>
          <p:nvPr/>
        </p:nvSpPr>
        <p:spPr>
          <a:xfrm>
            <a:off x="17099376" y="287344"/>
            <a:ext cx="1188624" cy="1028700"/>
          </a:xfrm>
          <a:custGeom>
            <a:avLst/>
            <a:gdLst/>
            <a:ahLst/>
            <a:cxnLst/>
            <a:rect l="l" t="t" r="r" b="b"/>
            <a:pathLst>
              <a:path w="1188624" h="1028700">
                <a:moveTo>
                  <a:pt x="0" y="0"/>
                </a:moveTo>
                <a:lnTo>
                  <a:pt x="1188624" y="0"/>
                </a:lnTo>
                <a:lnTo>
                  <a:pt x="1188624" y="1028700"/>
                </a:lnTo>
                <a:lnTo>
                  <a:pt x="0" y="10287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sp>
        <p:nvSpPr>
          <p:cNvPr id="10" name="TextBox 10"/>
          <p:cNvSpPr txBox="1"/>
          <p:nvPr/>
        </p:nvSpPr>
        <p:spPr>
          <a:xfrm>
            <a:off x="772257" y="1771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1" name="TextBox 11"/>
          <p:cNvSpPr txBox="1"/>
          <p:nvPr/>
        </p:nvSpPr>
        <p:spPr>
          <a:xfrm>
            <a:off x="10664190" y="1771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grpSp>
        <p:nvGrpSpPr>
          <p:cNvPr id="12" name="Group 12"/>
          <p:cNvGrpSpPr/>
          <p:nvPr/>
        </p:nvGrpSpPr>
        <p:grpSpPr>
          <a:xfrm>
            <a:off x="-58806" y="9736787"/>
            <a:ext cx="18346806" cy="550138"/>
            <a:chOff x="0" y="0"/>
            <a:chExt cx="4832080" cy="144892"/>
          </a:xfrm>
        </p:grpSpPr>
        <p:sp>
          <p:nvSpPr>
            <p:cNvPr id="13" name="Freeform 1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4" name="TextBox 1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15" name="Group 15"/>
          <p:cNvGrpSpPr/>
          <p:nvPr/>
        </p:nvGrpSpPr>
        <p:grpSpPr>
          <a:xfrm>
            <a:off x="-58806" y="82201"/>
            <a:ext cx="9144000" cy="1952315"/>
            <a:chOff x="0" y="0"/>
            <a:chExt cx="2408296" cy="514190"/>
          </a:xfrm>
        </p:grpSpPr>
        <p:sp>
          <p:nvSpPr>
            <p:cNvPr id="16" name="Freeform 16"/>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17" name="TextBox 17"/>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sp>
        <p:nvSpPr>
          <p:cNvPr id="18" name="TextBox 18"/>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82201"/>
            <a:ext cx="9144000" cy="1952315"/>
            <a:chOff x="0" y="0"/>
            <a:chExt cx="2408296" cy="514190"/>
          </a:xfrm>
        </p:grpSpPr>
        <p:sp>
          <p:nvSpPr>
            <p:cNvPr id="3" name="Freeform 3"/>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4" name="TextBox 4"/>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grpSp>
        <p:nvGrpSpPr>
          <p:cNvPr id="5" name="Group 5"/>
          <p:cNvGrpSpPr/>
          <p:nvPr/>
        </p:nvGrpSpPr>
        <p:grpSpPr>
          <a:xfrm>
            <a:off x="342472" y="3018802"/>
            <a:ext cx="8291724" cy="6357239"/>
            <a:chOff x="0" y="0"/>
            <a:chExt cx="2183829" cy="1674334"/>
          </a:xfrm>
        </p:grpSpPr>
        <p:sp>
          <p:nvSpPr>
            <p:cNvPr id="6" name="Freeform 6"/>
            <p:cNvSpPr/>
            <p:nvPr/>
          </p:nvSpPr>
          <p:spPr>
            <a:xfrm>
              <a:off x="0" y="0"/>
              <a:ext cx="2183829" cy="1674334"/>
            </a:xfrm>
            <a:custGeom>
              <a:avLst/>
              <a:gdLst/>
              <a:ahLst/>
              <a:cxnLst/>
              <a:rect l="l" t="t" r="r" b="b"/>
              <a:pathLst>
                <a:path w="2183829" h="1674334">
                  <a:moveTo>
                    <a:pt x="0" y="0"/>
                  </a:moveTo>
                  <a:lnTo>
                    <a:pt x="2183829" y="0"/>
                  </a:lnTo>
                  <a:lnTo>
                    <a:pt x="2183829"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183829" cy="17029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114597" y="3018802"/>
            <a:ext cx="8723130" cy="6357239"/>
            <a:chOff x="0" y="0"/>
            <a:chExt cx="2297450" cy="1674334"/>
          </a:xfrm>
        </p:grpSpPr>
        <p:sp>
          <p:nvSpPr>
            <p:cNvPr id="9" name="Freeform 9"/>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10" name="TextBox 10"/>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12"/>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
        <p:nvSpPr>
          <p:cNvPr id="13" name="TextBox 13"/>
          <p:cNvSpPr txBox="1"/>
          <p:nvPr/>
        </p:nvSpPr>
        <p:spPr>
          <a:xfrm>
            <a:off x="865838" y="1974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4" name="TextBox 14"/>
          <p:cNvSpPr txBox="1"/>
          <p:nvPr/>
        </p:nvSpPr>
        <p:spPr>
          <a:xfrm>
            <a:off x="10664190" y="1974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sp>
        <p:nvSpPr>
          <p:cNvPr id="15" name="TextBox 15"/>
          <p:cNvSpPr txBox="1"/>
          <p:nvPr/>
        </p:nvSpPr>
        <p:spPr>
          <a:xfrm>
            <a:off x="865838" y="3153059"/>
            <a:ext cx="7368063" cy="5823586"/>
          </a:xfrm>
          <a:prstGeom prst="rect">
            <a:avLst/>
          </a:prstGeom>
        </p:spPr>
        <p:txBody>
          <a:bodyPr lIns="0" tIns="0" rIns="0" bIns="0" rtlCol="0" anchor="t">
            <a:spAutoFit/>
          </a:bodyPr>
          <a:lstStyle/>
          <a:p>
            <a:pPr algn="ctr">
              <a:lnSpc>
                <a:spcPts val="9239"/>
              </a:lnSpc>
              <a:spcBef>
                <a:spcPct val="0"/>
              </a:spcBef>
            </a:pPr>
            <a:r>
              <a:rPr lang="en-US" sz="6599">
                <a:solidFill>
                  <a:srgbClr val="022641"/>
                </a:solidFill>
                <a:latin typeface="UTM Aptima"/>
                <a:ea typeface="UTM Aptima"/>
                <a:cs typeface="UTM Aptima"/>
                <a:sym typeface="UTM Aptima"/>
              </a:rPr>
              <a:t>Bằng hữu, tớ, thân hữu, đồng môn, cậu, đồng chí, mình, đồng đội, đồng minh, tri kỉ,...</a:t>
            </a:r>
          </a:p>
        </p:txBody>
      </p:sp>
      <p:sp>
        <p:nvSpPr>
          <p:cNvPr id="16" name="Freeform 16"/>
          <p:cNvSpPr/>
          <p:nvPr/>
        </p:nvSpPr>
        <p:spPr>
          <a:xfrm>
            <a:off x="16953165" y="801694"/>
            <a:ext cx="1028700" cy="890293"/>
          </a:xfrm>
          <a:custGeom>
            <a:avLst/>
            <a:gdLst/>
            <a:ahLst/>
            <a:cxnLst/>
            <a:rect l="l" t="t" r="r" b="b"/>
            <a:pathLst>
              <a:path w="1028700" h="890293">
                <a:moveTo>
                  <a:pt x="0" y="0"/>
                </a:moveTo>
                <a:lnTo>
                  <a:pt x="1028700" y="0"/>
                </a:lnTo>
                <a:lnTo>
                  <a:pt x="1028700" y="890293"/>
                </a:lnTo>
                <a:lnTo>
                  <a:pt x="0" y="890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7" name="Group 17"/>
          <p:cNvGrpSpPr/>
          <p:nvPr/>
        </p:nvGrpSpPr>
        <p:grpSpPr>
          <a:xfrm>
            <a:off x="-58806" y="9736787"/>
            <a:ext cx="18346806" cy="550138"/>
            <a:chOff x="0" y="0"/>
            <a:chExt cx="4832080" cy="144892"/>
          </a:xfrm>
        </p:grpSpPr>
        <p:sp>
          <p:nvSpPr>
            <p:cNvPr id="18" name="Freeform 18"/>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9" name="TextBox 19"/>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
        <p:nvSpPr>
          <p:cNvPr id="20" name="TextBox 20"/>
          <p:cNvSpPr txBox="1"/>
          <p:nvPr/>
        </p:nvSpPr>
        <p:spPr>
          <a:xfrm>
            <a:off x="9585101" y="3399802"/>
            <a:ext cx="7882413" cy="5203191"/>
          </a:xfrm>
          <a:prstGeom prst="rect">
            <a:avLst/>
          </a:prstGeom>
        </p:spPr>
        <p:txBody>
          <a:bodyPr lIns="0" tIns="0" rIns="0" bIns="0" rtlCol="0" anchor="t">
            <a:spAutoFit/>
          </a:bodyPr>
          <a:lstStyle/>
          <a:p>
            <a:pPr algn="ctr">
              <a:lnSpc>
                <a:spcPts val="8259"/>
              </a:lnSpc>
              <a:spcBef>
                <a:spcPct val="0"/>
              </a:spcBef>
            </a:pPr>
            <a:r>
              <a:rPr lang="en-US" sz="5899">
                <a:solidFill>
                  <a:srgbClr val="022641"/>
                </a:solidFill>
                <a:latin typeface="UTM Aptima"/>
                <a:ea typeface="UTM Aptima"/>
                <a:cs typeface="UTM Aptima"/>
                <a:sym typeface="UTM Aptima"/>
              </a:rPr>
              <a:t>Ba mẹ, phụ mẫu, thầy u, phụ huynh, tía má, phụ thân mẫu thân, ba má, thân phụ thân mẫu, đại phụ, đại mẫu,... </a:t>
            </a:r>
          </a:p>
        </p:txBody>
      </p:sp>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82201"/>
            <a:ext cx="9144000" cy="1952315"/>
            <a:chOff x="0" y="0"/>
            <a:chExt cx="2408296" cy="514190"/>
          </a:xfrm>
        </p:grpSpPr>
        <p:sp>
          <p:nvSpPr>
            <p:cNvPr id="3" name="Freeform 3"/>
            <p:cNvSpPr/>
            <p:nvPr/>
          </p:nvSpPr>
          <p:spPr>
            <a:xfrm>
              <a:off x="0" y="0"/>
              <a:ext cx="2408296" cy="514190"/>
            </a:xfrm>
            <a:custGeom>
              <a:avLst/>
              <a:gdLst/>
              <a:ahLst/>
              <a:cxnLst/>
              <a:rect l="l" t="t" r="r" b="b"/>
              <a:pathLst>
                <a:path w="2408296" h="514190">
                  <a:moveTo>
                    <a:pt x="0" y="0"/>
                  </a:moveTo>
                  <a:lnTo>
                    <a:pt x="2408296" y="0"/>
                  </a:lnTo>
                  <a:lnTo>
                    <a:pt x="2408296" y="514190"/>
                  </a:lnTo>
                  <a:lnTo>
                    <a:pt x="0" y="514190"/>
                  </a:lnTo>
                  <a:close/>
                </a:path>
              </a:pathLst>
            </a:custGeom>
            <a:solidFill>
              <a:srgbClr val="1F5014"/>
            </a:solidFill>
          </p:spPr>
          <p:txBody>
            <a:bodyPr/>
            <a:lstStyle/>
            <a:p>
              <a:endParaRPr lang="vi-VN"/>
            </a:p>
          </p:txBody>
        </p:sp>
        <p:sp>
          <p:nvSpPr>
            <p:cNvPr id="4" name="TextBox 4"/>
            <p:cNvSpPr txBox="1"/>
            <p:nvPr/>
          </p:nvSpPr>
          <p:spPr>
            <a:xfrm>
              <a:off x="0" y="-57150"/>
              <a:ext cx="2408296" cy="571340"/>
            </a:xfrm>
            <a:prstGeom prst="rect">
              <a:avLst/>
            </a:prstGeom>
          </p:spPr>
          <p:txBody>
            <a:bodyPr lIns="50800" tIns="50800" rIns="50800" bIns="50800" rtlCol="0" anchor="ctr"/>
            <a:lstStyle/>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“ĐI TÌM MẬT THƯ”</a:t>
              </a:r>
            </a:p>
            <a:p>
              <a:pPr algn="ctr">
                <a:lnSpc>
                  <a:spcPts val="4059"/>
                </a:lnSpc>
              </a:pPr>
              <a:r>
                <a:rPr lang="en-US" sz="2899">
                  <a:solidFill>
                    <a:srgbClr val="FFFFFF"/>
                  </a:solidFill>
                  <a:latin typeface="UTM Futura Extra Ultra-Bold"/>
                  <a:ea typeface="UTM Futura Extra Ultra-Bold"/>
                  <a:cs typeface="UTM Futura Extra Ultra-Bold"/>
                  <a:sym typeface="UTM Futura Extra Ultra-Bold"/>
                </a:rPr>
                <a:t>CÁC BẠN TÌM TỪ NGỮ CÙNG NGHĨA VỚI TỪ ĐÃ CHO THỂ HIỆN SỰ TRANG TRỌNG</a:t>
              </a:r>
            </a:p>
          </p:txBody>
        </p:sp>
      </p:grpSp>
      <p:grpSp>
        <p:nvGrpSpPr>
          <p:cNvPr id="5" name="Group 5"/>
          <p:cNvGrpSpPr/>
          <p:nvPr/>
        </p:nvGrpSpPr>
        <p:grpSpPr>
          <a:xfrm>
            <a:off x="0" y="3018802"/>
            <a:ext cx="8634196" cy="6357239"/>
            <a:chOff x="0" y="0"/>
            <a:chExt cx="2274027" cy="1674334"/>
          </a:xfrm>
        </p:grpSpPr>
        <p:sp>
          <p:nvSpPr>
            <p:cNvPr id="6" name="Freeform 6"/>
            <p:cNvSpPr/>
            <p:nvPr/>
          </p:nvSpPr>
          <p:spPr>
            <a:xfrm>
              <a:off x="0" y="0"/>
              <a:ext cx="2274027" cy="1674334"/>
            </a:xfrm>
            <a:custGeom>
              <a:avLst/>
              <a:gdLst/>
              <a:ahLst/>
              <a:cxnLst/>
              <a:rect l="l" t="t" r="r" b="b"/>
              <a:pathLst>
                <a:path w="2274027" h="1674334">
                  <a:moveTo>
                    <a:pt x="0" y="0"/>
                  </a:moveTo>
                  <a:lnTo>
                    <a:pt x="2274027" y="0"/>
                  </a:lnTo>
                  <a:lnTo>
                    <a:pt x="2274027"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7" name="TextBox 7"/>
            <p:cNvSpPr txBox="1"/>
            <p:nvPr/>
          </p:nvSpPr>
          <p:spPr>
            <a:xfrm>
              <a:off x="0" y="-28575"/>
              <a:ext cx="2274027" cy="1702909"/>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9114597" y="3018802"/>
            <a:ext cx="8723130" cy="6357239"/>
            <a:chOff x="0" y="0"/>
            <a:chExt cx="2297450" cy="1674334"/>
          </a:xfrm>
        </p:grpSpPr>
        <p:sp>
          <p:nvSpPr>
            <p:cNvPr id="9" name="Freeform 9"/>
            <p:cNvSpPr/>
            <p:nvPr/>
          </p:nvSpPr>
          <p:spPr>
            <a:xfrm>
              <a:off x="0" y="0"/>
              <a:ext cx="2297450" cy="1674334"/>
            </a:xfrm>
            <a:custGeom>
              <a:avLst/>
              <a:gdLst/>
              <a:ahLst/>
              <a:cxnLst/>
              <a:rect l="l" t="t" r="r" b="b"/>
              <a:pathLst>
                <a:path w="2297450" h="1674334">
                  <a:moveTo>
                    <a:pt x="0" y="0"/>
                  </a:moveTo>
                  <a:lnTo>
                    <a:pt x="2297450" y="0"/>
                  </a:lnTo>
                  <a:lnTo>
                    <a:pt x="2297450" y="1674334"/>
                  </a:lnTo>
                  <a:lnTo>
                    <a:pt x="0" y="1674334"/>
                  </a:lnTo>
                  <a:close/>
                </a:path>
              </a:pathLst>
            </a:custGeom>
            <a:solidFill>
              <a:srgbClr val="000000">
                <a:alpha val="0"/>
              </a:srgbClr>
            </a:solidFill>
            <a:ln w="19050" cap="sq">
              <a:gradFill>
                <a:gsLst>
                  <a:gs pos="0">
                    <a:srgbClr val="5170FF">
                      <a:alpha val="100000"/>
                    </a:srgbClr>
                  </a:gs>
                  <a:gs pos="100000">
                    <a:srgbClr val="FF66C4">
                      <a:alpha val="100000"/>
                    </a:srgbClr>
                  </a:gs>
                </a:gsLst>
                <a:lin ang="0"/>
              </a:gradFill>
              <a:prstDash val="solid"/>
              <a:miter/>
            </a:ln>
          </p:spPr>
          <p:txBody>
            <a:bodyPr/>
            <a:lstStyle/>
            <a:p>
              <a:endParaRPr lang="vi-VN"/>
            </a:p>
          </p:txBody>
        </p:sp>
        <p:sp>
          <p:nvSpPr>
            <p:cNvPr id="10" name="TextBox 10"/>
            <p:cNvSpPr txBox="1"/>
            <p:nvPr/>
          </p:nvSpPr>
          <p:spPr>
            <a:xfrm>
              <a:off x="0" y="-28575"/>
              <a:ext cx="2297450" cy="1702909"/>
            </a:xfrm>
            <a:prstGeom prst="rect">
              <a:avLst/>
            </a:prstGeom>
          </p:spPr>
          <p:txBody>
            <a:bodyPr lIns="50800" tIns="50800" rIns="50800" bIns="50800" rtlCol="0" anchor="ctr"/>
            <a:lstStyle/>
            <a:p>
              <a:pPr algn="ctr">
                <a:lnSpc>
                  <a:spcPts val="2659"/>
                </a:lnSpc>
              </a:pPr>
              <a:endParaRPr/>
            </a:p>
          </p:txBody>
        </p:sp>
      </p:grpSp>
      <p:sp>
        <p:nvSpPr>
          <p:cNvPr id="11" name="Freeform 11"/>
          <p:cNvSpPr/>
          <p:nvPr/>
        </p:nvSpPr>
        <p:spPr>
          <a:xfrm>
            <a:off x="7874330" y="2298027"/>
            <a:ext cx="1976762" cy="1976762"/>
          </a:xfrm>
          <a:custGeom>
            <a:avLst/>
            <a:gdLst/>
            <a:ahLst/>
            <a:cxnLst/>
            <a:rect l="l" t="t" r="r" b="b"/>
            <a:pathLst>
              <a:path w="1976762" h="1976762">
                <a:moveTo>
                  <a:pt x="0" y="0"/>
                </a:moveTo>
                <a:lnTo>
                  <a:pt x="1976762" y="0"/>
                </a:lnTo>
                <a:lnTo>
                  <a:pt x="1976762" y="1976763"/>
                </a:lnTo>
                <a:lnTo>
                  <a:pt x="0" y="19767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a:p>
        </p:txBody>
      </p:sp>
      <p:sp>
        <p:nvSpPr>
          <p:cNvPr id="12" name="TextBox 12"/>
          <p:cNvSpPr txBox="1"/>
          <p:nvPr/>
        </p:nvSpPr>
        <p:spPr>
          <a:xfrm>
            <a:off x="9398870" y="6001"/>
            <a:ext cx="8438857" cy="1974850"/>
          </a:xfrm>
          <a:prstGeom prst="rect">
            <a:avLst/>
          </a:prstGeom>
        </p:spPr>
        <p:txBody>
          <a:bodyPr lIns="0" tIns="0" rIns="0" bIns="0" rtlCol="0" anchor="t">
            <a:spAutoFit/>
          </a:bodyPr>
          <a:lstStyle/>
          <a:p>
            <a:pPr algn="l">
              <a:lnSpc>
                <a:spcPts val="3200"/>
              </a:lnSpc>
            </a:pPr>
            <a:r>
              <a:rPr lang="en-US" sz="2000">
                <a:solidFill>
                  <a:srgbClr val="022641"/>
                </a:solidFill>
                <a:latin typeface="UTM Aptima Bold"/>
                <a:ea typeface="UTM Aptima Bold"/>
                <a:cs typeface="UTM Aptima Bold"/>
                <a:sym typeface="UTM Aptima Bold"/>
              </a:rPr>
              <a:t>- Lớp chia 2 nhóm chọn MẬT THƯ, trong mật thư sẽ gồm các từ ngữ cùng nghĩa với từ đã cho</a:t>
            </a:r>
          </a:p>
          <a:p>
            <a:pPr algn="l">
              <a:lnSpc>
                <a:spcPts val="3200"/>
              </a:lnSpc>
            </a:pPr>
            <a:r>
              <a:rPr lang="en-US" sz="2000">
                <a:solidFill>
                  <a:srgbClr val="022641"/>
                </a:solidFill>
                <a:latin typeface="UTM Aptima Bold"/>
                <a:ea typeface="UTM Aptima Bold"/>
                <a:cs typeface="UTM Aptima Bold"/>
                <a:sym typeface="UTM Aptima Bold"/>
              </a:rPr>
              <a:t>- Thời gian: 1 phút</a:t>
            </a:r>
          </a:p>
          <a:p>
            <a:pPr algn="l">
              <a:lnSpc>
                <a:spcPts val="3200"/>
              </a:lnSpc>
            </a:pPr>
            <a:r>
              <a:rPr lang="en-US" sz="2000">
                <a:solidFill>
                  <a:srgbClr val="022641"/>
                </a:solidFill>
                <a:latin typeface="UTM Aptima Bold"/>
                <a:ea typeface="UTM Aptima Bold"/>
                <a:cs typeface="UTM Aptima Bold"/>
                <a:sym typeface="UTM Aptima Bold"/>
              </a:rPr>
              <a:t>- Cử đại diện lên bảng viết câu trả lời</a:t>
            </a:r>
          </a:p>
          <a:p>
            <a:pPr algn="l">
              <a:lnSpc>
                <a:spcPts val="3200"/>
              </a:lnSpc>
            </a:pPr>
            <a:r>
              <a:rPr lang="en-US" sz="2000">
                <a:solidFill>
                  <a:srgbClr val="022641"/>
                </a:solidFill>
                <a:latin typeface="UTM Aptima Bold"/>
                <a:ea typeface="UTM Aptima Bold"/>
                <a:cs typeface="UTM Aptima Bold"/>
                <a:sym typeface="UTM Aptima Bold"/>
              </a:rPr>
              <a:t>- Phần thưởng cho nhóm nhanh nhất, đúng nhiều nhất</a:t>
            </a:r>
          </a:p>
        </p:txBody>
      </p:sp>
      <p:sp>
        <p:nvSpPr>
          <p:cNvPr id="13" name="TextBox 13"/>
          <p:cNvSpPr txBox="1"/>
          <p:nvPr/>
        </p:nvSpPr>
        <p:spPr>
          <a:xfrm>
            <a:off x="865838" y="1974301"/>
            <a:ext cx="6288974" cy="1044501"/>
          </a:xfrm>
          <a:prstGeom prst="rect">
            <a:avLst/>
          </a:prstGeom>
        </p:spPr>
        <p:txBody>
          <a:bodyPr lIns="0" tIns="0" rIns="0" bIns="0" rtlCol="0" anchor="t">
            <a:spAutoFit/>
          </a:bodyPr>
          <a:lstStyle/>
          <a:p>
            <a:pPr algn="ctr">
              <a:lnSpc>
                <a:spcPts val="8799"/>
              </a:lnSpc>
            </a:pPr>
            <a:r>
              <a:rPr lang="en-US" sz="5499">
                <a:solidFill>
                  <a:srgbClr val="CF0E0E"/>
                </a:solidFill>
                <a:latin typeface="UTM Aptima Bold"/>
                <a:ea typeface="UTM Aptima Bold"/>
                <a:cs typeface="UTM Aptima Bold"/>
                <a:sym typeface="UTM Aptima Bold"/>
              </a:rPr>
              <a:t>BẠN BÈ</a:t>
            </a:r>
          </a:p>
        </p:txBody>
      </p:sp>
      <p:sp>
        <p:nvSpPr>
          <p:cNvPr id="14" name="TextBox 14"/>
          <p:cNvSpPr txBox="1"/>
          <p:nvPr/>
        </p:nvSpPr>
        <p:spPr>
          <a:xfrm>
            <a:off x="10664190" y="1974301"/>
            <a:ext cx="6288974" cy="1044501"/>
          </a:xfrm>
          <a:prstGeom prst="rect">
            <a:avLst/>
          </a:prstGeom>
        </p:spPr>
        <p:txBody>
          <a:bodyPr lIns="0" tIns="0" rIns="0" bIns="0" rtlCol="0" anchor="t">
            <a:spAutoFit/>
          </a:bodyPr>
          <a:lstStyle/>
          <a:p>
            <a:pPr algn="ctr">
              <a:lnSpc>
                <a:spcPts val="8799"/>
              </a:lnSpc>
            </a:pPr>
            <a:r>
              <a:rPr lang="en-US" sz="5499">
                <a:solidFill>
                  <a:srgbClr val="4724E3"/>
                </a:solidFill>
                <a:latin typeface="UTM Aptima Bold"/>
                <a:ea typeface="UTM Aptima Bold"/>
                <a:cs typeface="UTM Aptima Bold"/>
                <a:sym typeface="UTM Aptima Bold"/>
              </a:rPr>
              <a:t>BỐ MẸ</a:t>
            </a:r>
          </a:p>
        </p:txBody>
      </p:sp>
      <p:sp>
        <p:nvSpPr>
          <p:cNvPr id="15" name="TextBox 15"/>
          <p:cNvSpPr txBox="1"/>
          <p:nvPr/>
        </p:nvSpPr>
        <p:spPr>
          <a:xfrm>
            <a:off x="1773087" y="3210209"/>
            <a:ext cx="4474478" cy="5562426"/>
          </a:xfrm>
          <a:prstGeom prst="rect">
            <a:avLst/>
          </a:prstGeom>
        </p:spPr>
        <p:txBody>
          <a:bodyPr lIns="0" tIns="0" rIns="0" bIns="0" rtlCol="0" anchor="t">
            <a:spAutoFit/>
          </a:bodyPr>
          <a:lstStyle/>
          <a:p>
            <a:pPr algn="ctr">
              <a:lnSpc>
                <a:spcPts val="6299"/>
              </a:lnSpc>
              <a:spcBef>
                <a:spcPct val="0"/>
              </a:spcBef>
            </a:pPr>
            <a:r>
              <a:rPr lang="en-US" sz="4500">
                <a:solidFill>
                  <a:srgbClr val="022641"/>
                </a:solidFill>
                <a:latin typeface="UTM Aptima"/>
                <a:ea typeface="UTM Aptima"/>
                <a:cs typeface="UTM Aptima"/>
                <a:sym typeface="UTM Aptima"/>
              </a:rPr>
              <a:t>Bằng hữu</a:t>
            </a:r>
          </a:p>
          <a:p>
            <a:pPr algn="ctr">
              <a:lnSpc>
                <a:spcPts val="6299"/>
              </a:lnSpc>
              <a:spcBef>
                <a:spcPct val="0"/>
              </a:spcBef>
            </a:pPr>
            <a:r>
              <a:rPr lang="en-US" sz="4500">
                <a:solidFill>
                  <a:srgbClr val="022641"/>
                </a:solidFill>
                <a:latin typeface="UTM Aptima"/>
                <a:ea typeface="UTM Aptima"/>
                <a:cs typeface="UTM Aptima"/>
                <a:sym typeface="UTM Aptima"/>
              </a:rPr>
              <a:t>Thân hữu</a:t>
            </a:r>
          </a:p>
          <a:p>
            <a:pPr algn="ctr">
              <a:lnSpc>
                <a:spcPts val="6299"/>
              </a:lnSpc>
              <a:spcBef>
                <a:spcPct val="0"/>
              </a:spcBef>
            </a:pPr>
            <a:r>
              <a:rPr lang="en-US" sz="4500">
                <a:solidFill>
                  <a:srgbClr val="022641"/>
                </a:solidFill>
                <a:latin typeface="UTM Aptima"/>
                <a:ea typeface="UTM Aptima"/>
                <a:cs typeface="UTM Aptima"/>
                <a:sym typeface="UTM Aptima"/>
              </a:rPr>
              <a:t>Đồng môn</a:t>
            </a:r>
          </a:p>
          <a:p>
            <a:pPr algn="ctr">
              <a:lnSpc>
                <a:spcPts val="6299"/>
              </a:lnSpc>
              <a:spcBef>
                <a:spcPct val="0"/>
              </a:spcBef>
            </a:pPr>
            <a:r>
              <a:rPr lang="en-US" sz="4500">
                <a:solidFill>
                  <a:srgbClr val="022641"/>
                </a:solidFill>
                <a:latin typeface="UTM Aptima"/>
                <a:ea typeface="UTM Aptima"/>
                <a:cs typeface="UTM Aptima"/>
                <a:sym typeface="UTM Aptima"/>
              </a:rPr>
              <a:t>Đồng chí </a:t>
            </a:r>
          </a:p>
          <a:p>
            <a:pPr algn="ctr">
              <a:lnSpc>
                <a:spcPts val="6299"/>
              </a:lnSpc>
              <a:spcBef>
                <a:spcPct val="0"/>
              </a:spcBef>
            </a:pPr>
            <a:r>
              <a:rPr lang="en-US" sz="4500">
                <a:solidFill>
                  <a:srgbClr val="022641"/>
                </a:solidFill>
                <a:latin typeface="UTM Aptima"/>
                <a:ea typeface="UTM Aptima"/>
                <a:cs typeface="UTM Aptima"/>
                <a:sym typeface="UTM Aptima"/>
              </a:rPr>
              <a:t>Đồng đội</a:t>
            </a:r>
          </a:p>
          <a:p>
            <a:pPr algn="ctr">
              <a:lnSpc>
                <a:spcPts val="6299"/>
              </a:lnSpc>
              <a:spcBef>
                <a:spcPct val="0"/>
              </a:spcBef>
            </a:pPr>
            <a:r>
              <a:rPr lang="en-US" sz="4500">
                <a:solidFill>
                  <a:srgbClr val="022641"/>
                </a:solidFill>
                <a:latin typeface="UTM Aptima"/>
                <a:ea typeface="UTM Aptima"/>
                <a:cs typeface="UTM Aptima"/>
                <a:sym typeface="UTM Aptima"/>
              </a:rPr>
              <a:t>Đồng minh</a:t>
            </a:r>
          </a:p>
          <a:p>
            <a:pPr algn="ctr">
              <a:lnSpc>
                <a:spcPts val="6299"/>
              </a:lnSpc>
              <a:spcBef>
                <a:spcPct val="0"/>
              </a:spcBef>
            </a:pPr>
            <a:r>
              <a:rPr lang="en-US" sz="4500">
                <a:solidFill>
                  <a:srgbClr val="022641"/>
                </a:solidFill>
                <a:latin typeface="UTM Aptima"/>
                <a:ea typeface="UTM Aptima"/>
                <a:cs typeface="UTM Aptima"/>
                <a:sym typeface="UTM Aptima"/>
              </a:rPr>
              <a:t>Tri kỉ,...</a:t>
            </a:r>
          </a:p>
        </p:txBody>
      </p:sp>
      <p:sp>
        <p:nvSpPr>
          <p:cNvPr id="16" name="TextBox 16"/>
          <p:cNvSpPr txBox="1"/>
          <p:nvPr/>
        </p:nvSpPr>
        <p:spPr>
          <a:xfrm>
            <a:off x="10664190" y="3127831"/>
            <a:ext cx="5623944" cy="6062980"/>
          </a:xfrm>
          <a:prstGeom prst="rect">
            <a:avLst/>
          </a:prstGeom>
        </p:spPr>
        <p:txBody>
          <a:bodyPr lIns="0" tIns="0" rIns="0" bIns="0" rtlCol="0" anchor="t">
            <a:spAutoFit/>
          </a:bodyPr>
          <a:lstStyle/>
          <a:p>
            <a:pPr algn="ctr">
              <a:lnSpc>
                <a:spcPts val="6020"/>
              </a:lnSpc>
            </a:pPr>
            <a:r>
              <a:rPr lang="en-US" sz="4300">
                <a:solidFill>
                  <a:srgbClr val="022641"/>
                </a:solidFill>
                <a:latin typeface="UTM Aptima"/>
                <a:ea typeface="UTM Aptima"/>
                <a:cs typeface="UTM Aptima"/>
                <a:sym typeface="UTM Aptima"/>
              </a:rPr>
              <a:t>Phụ mẫu</a:t>
            </a:r>
          </a:p>
          <a:p>
            <a:pPr algn="ctr">
              <a:lnSpc>
                <a:spcPts val="6020"/>
              </a:lnSpc>
            </a:pPr>
            <a:r>
              <a:rPr lang="en-US" sz="4300">
                <a:solidFill>
                  <a:srgbClr val="022641"/>
                </a:solidFill>
                <a:latin typeface="UTM Aptima"/>
                <a:ea typeface="UTM Aptima"/>
                <a:cs typeface="UTM Aptima"/>
                <a:sym typeface="UTM Aptima"/>
              </a:rPr>
              <a:t>Phụ huynh</a:t>
            </a:r>
          </a:p>
          <a:p>
            <a:pPr algn="ctr">
              <a:lnSpc>
                <a:spcPts val="6020"/>
              </a:lnSpc>
            </a:pPr>
            <a:r>
              <a:rPr lang="en-US" sz="4300">
                <a:solidFill>
                  <a:srgbClr val="022641"/>
                </a:solidFill>
                <a:latin typeface="UTM Aptima"/>
                <a:ea typeface="UTM Aptima"/>
                <a:cs typeface="UTM Aptima"/>
                <a:sym typeface="UTM Aptima"/>
              </a:rPr>
              <a:t>Phụ thân mẫu thân</a:t>
            </a:r>
          </a:p>
          <a:p>
            <a:pPr algn="ctr">
              <a:lnSpc>
                <a:spcPts val="6020"/>
              </a:lnSpc>
            </a:pPr>
            <a:r>
              <a:rPr lang="en-US" sz="4300">
                <a:solidFill>
                  <a:srgbClr val="022641"/>
                </a:solidFill>
                <a:latin typeface="UTM Aptima"/>
                <a:ea typeface="UTM Aptima"/>
                <a:cs typeface="UTM Aptima"/>
                <a:sym typeface="UTM Aptima"/>
              </a:rPr>
              <a:t>Thân phụ thân mẫu</a:t>
            </a:r>
          </a:p>
          <a:p>
            <a:pPr algn="ctr">
              <a:lnSpc>
                <a:spcPts val="6020"/>
              </a:lnSpc>
            </a:pPr>
            <a:r>
              <a:rPr lang="en-US" sz="4300">
                <a:solidFill>
                  <a:srgbClr val="022641"/>
                </a:solidFill>
                <a:latin typeface="UTM Aptima"/>
                <a:ea typeface="UTM Aptima"/>
                <a:cs typeface="UTM Aptima"/>
                <a:sym typeface="UTM Aptima"/>
              </a:rPr>
              <a:t>Phụ tử</a:t>
            </a:r>
          </a:p>
          <a:p>
            <a:pPr algn="ctr">
              <a:lnSpc>
                <a:spcPts val="6020"/>
              </a:lnSpc>
            </a:pPr>
            <a:r>
              <a:rPr lang="en-US" sz="4300">
                <a:solidFill>
                  <a:srgbClr val="022641"/>
                </a:solidFill>
                <a:latin typeface="UTM Aptima"/>
                <a:ea typeface="UTM Aptima"/>
                <a:cs typeface="UTM Aptima"/>
                <a:sym typeface="UTM Aptima"/>
              </a:rPr>
              <a:t>Mẫu tử</a:t>
            </a:r>
          </a:p>
          <a:p>
            <a:pPr algn="ctr">
              <a:lnSpc>
                <a:spcPts val="6020"/>
              </a:lnSpc>
            </a:pPr>
            <a:r>
              <a:rPr lang="en-US" sz="4300">
                <a:solidFill>
                  <a:srgbClr val="022641"/>
                </a:solidFill>
                <a:latin typeface="UTM Aptima"/>
                <a:ea typeface="UTM Aptima"/>
                <a:cs typeface="UTM Aptima"/>
                <a:sym typeface="UTM Aptima"/>
              </a:rPr>
              <a:t>Đại phụ</a:t>
            </a:r>
          </a:p>
          <a:p>
            <a:pPr algn="ctr">
              <a:lnSpc>
                <a:spcPts val="6020"/>
              </a:lnSpc>
              <a:spcBef>
                <a:spcPct val="0"/>
              </a:spcBef>
            </a:pPr>
            <a:r>
              <a:rPr lang="en-US" sz="4300">
                <a:solidFill>
                  <a:srgbClr val="022641"/>
                </a:solidFill>
                <a:latin typeface="UTM Aptima"/>
                <a:ea typeface="UTM Aptima"/>
                <a:cs typeface="UTM Aptima"/>
                <a:sym typeface="UTM Aptima"/>
              </a:rPr>
              <a:t>Đại mẫu,...</a:t>
            </a:r>
          </a:p>
        </p:txBody>
      </p:sp>
      <p:sp>
        <p:nvSpPr>
          <p:cNvPr id="17" name="Freeform 17"/>
          <p:cNvSpPr/>
          <p:nvPr/>
        </p:nvSpPr>
        <p:spPr>
          <a:xfrm>
            <a:off x="16953165" y="801694"/>
            <a:ext cx="1028700" cy="890293"/>
          </a:xfrm>
          <a:custGeom>
            <a:avLst/>
            <a:gdLst/>
            <a:ahLst/>
            <a:cxnLst/>
            <a:rect l="l" t="t" r="r" b="b"/>
            <a:pathLst>
              <a:path w="1028700" h="890293">
                <a:moveTo>
                  <a:pt x="0" y="0"/>
                </a:moveTo>
                <a:lnTo>
                  <a:pt x="1028700" y="0"/>
                </a:lnTo>
                <a:lnTo>
                  <a:pt x="1028700" y="890293"/>
                </a:lnTo>
                <a:lnTo>
                  <a:pt x="0" y="8902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a:p>
        </p:txBody>
      </p:sp>
      <p:grpSp>
        <p:nvGrpSpPr>
          <p:cNvPr id="18" name="Group 18"/>
          <p:cNvGrpSpPr/>
          <p:nvPr/>
        </p:nvGrpSpPr>
        <p:grpSpPr>
          <a:xfrm>
            <a:off x="-58806" y="9736787"/>
            <a:ext cx="18346806" cy="550138"/>
            <a:chOff x="0" y="0"/>
            <a:chExt cx="4832080" cy="144892"/>
          </a:xfrm>
        </p:grpSpPr>
        <p:sp>
          <p:nvSpPr>
            <p:cNvPr id="19" name="Freeform 19"/>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20" name="TextBox 20"/>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146130" y="-1479414"/>
            <a:ext cx="6711301" cy="671130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4" name="TextBox 4"/>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3275923" y="-1349608"/>
            <a:ext cx="6451716" cy="6451690"/>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sp>
        <p:nvSpPr>
          <p:cNvPr id="7" name="AutoShape 7"/>
          <p:cNvSpPr/>
          <p:nvPr/>
        </p:nvSpPr>
        <p:spPr>
          <a:xfrm flipV="1">
            <a:off x="6831948" y="1260120"/>
            <a:ext cx="5837810" cy="0"/>
          </a:xfrm>
          <a:prstGeom prst="line">
            <a:avLst/>
          </a:prstGeom>
          <a:ln w="19050" cap="flat">
            <a:solidFill>
              <a:srgbClr val="1F5014"/>
            </a:solidFill>
            <a:prstDash val="solid"/>
            <a:headEnd type="none" w="sm" len="sm"/>
            <a:tailEnd type="none" w="sm" len="sm"/>
          </a:ln>
        </p:spPr>
        <p:txBody>
          <a:bodyPr/>
          <a:lstStyle/>
          <a:p>
            <a:endParaRPr lang="vi-VN"/>
          </a:p>
        </p:txBody>
      </p:sp>
      <p:grpSp>
        <p:nvGrpSpPr>
          <p:cNvPr id="8" name="Group 8"/>
          <p:cNvGrpSpPr/>
          <p:nvPr/>
        </p:nvGrpSpPr>
        <p:grpSpPr>
          <a:xfrm rot="5400000">
            <a:off x="5955252" y="5003372"/>
            <a:ext cx="1342623" cy="5803248"/>
            <a:chOff x="0" y="0"/>
            <a:chExt cx="359405" cy="1553464"/>
          </a:xfrm>
        </p:grpSpPr>
        <p:sp>
          <p:nvSpPr>
            <p:cNvPr id="9" name="Freeform 9"/>
            <p:cNvSpPr/>
            <p:nvPr/>
          </p:nvSpPr>
          <p:spPr>
            <a:xfrm>
              <a:off x="0" y="0"/>
              <a:ext cx="359405" cy="1553464"/>
            </a:xfrm>
            <a:custGeom>
              <a:avLst/>
              <a:gdLst/>
              <a:ahLst/>
              <a:cxnLst/>
              <a:rect l="l" t="t" r="r" b="b"/>
              <a:pathLst>
                <a:path w="359405" h="1553464">
                  <a:moveTo>
                    <a:pt x="0" y="0"/>
                  </a:moveTo>
                  <a:lnTo>
                    <a:pt x="359405" y="0"/>
                  </a:lnTo>
                  <a:lnTo>
                    <a:pt x="359405" y="1553464"/>
                  </a:lnTo>
                  <a:lnTo>
                    <a:pt x="0" y="1553464"/>
                  </a:lnTo>
                  <a:close/>
                </a:path>
              </a:pathLst>
            </a:custGeom>
            <a:solidFill>
              <a:srgbClr val="1F5014"/>
            </a:solidFill>
          </p:spPr>
          <p:txBody>
            <a:bodyPr/>
            <a:lstStyle/>
            <a:p>
              <a:endParaRPr lang="vi-VN"/>
            </a:p>
          </p:txBody>
        </p:sp>
        <p:sp>
          <p:nvSpPr>
            <p:cNvPr id="10" name="TextBox 10"/>
            <p:cNvSpPr txBox="1"/>
            <p:nvPr/>
          </p:nvSpPr>
          <p:spPr>
            <a:xfrm>
              <a:off x="0" y="-114300"/>
              <a:ext cx="359405" cy="1667764"/>
            </a:xfrm>
            <a:prstGeom prst="rect">
              <a:avLst/>
            </a:prstGeom>
          </p:spPr>
          <p:txBody>
            <a:bodyPr lIns="49981" tIns="49981" rIns="49981" bIns="49981" rtlCol="0" anchor="ctr"/>
            <a:lstStyle/>
            <a:p>
              <a:pPr algn="ctr">
                <a:lnSpc>
                  <a:spcPts val="4900"/>
                </a:lnSpc>
              </a:pPr>
              <a:endParaRPr/>
            </a:p>
          </p:txBody>
        </p:sp>
      </p:grpSp>
      <p:sp>
        <p:nvSpPr>
          <p:cNvPr id="11" name="TextBox 11"/>
          <p:cNvSpPr txBox="1"/>
          <p:nvPr/>
        </p:nvSpPr>
        <p:spPr>
          <a:xfrm>
            <a:off x="4149818" y="7200900"/>
            <a:ext cx="5601035" cy="1180839"/>
          </a:xfrm>
          <a:prstGeom prst="rect">
            <a:avLst/>
          </a:prstGeom>
        </p:spPr>
        <p:txBody>
          <a:bodyPr lIns="0" tIns="0" rIns="0" bIns="0" rtlCol="0" anchor="t">
            <a:spAutoFit/>
          </a:bodyPr>
          <a:lstStyle/>
          <a:p>
            <a:pPr algn="l">
              <a:lnSpc>
                <a:spcPts val="9458"/>
              </a:lnSpc>
            </a:pPr>
            <a:r>
              <a:rPr lang="en-US" sz="6756">
                <a:solidFill>
                  <a:srgbClr val="E6E6E6"/>
                </a:solidFill>
                <a:latin typeface="Arimo Bold"/>
                <a:ea typeface="Arimo Bold"/>
                <a:cs typeface="Arimo Bold"/>
                <a:sym typeface="Arimo Bold"/>
              </a:rPr>
              <a:t>I. LÝ THUYẾT</a:t>
            </a:r>
          </a:p>
        </p:txBody>
      </p:sp>
      <p:grpSp>
        <p:nvGrpSpPr>
          <p:cNvPr id="12" name="Group 12"/>
          <p:cNvGrpSpPr/>
          <p:nvPr/>
        </p:nvGrpSpPr>
        <p:grpSpPr>
          <a:xfrm>
            <a:off x="-58806" y="9736787"/>
            <a:ext cx="18346806" cy="550138"/>
            <a:chOff x="0" y="0"/>
            <a:chExt cx="4832080" cy="144892"/>
          </a:xfrm>
        </p:grpSpPr>
        <p:sp>
          <p:nvSpPr>
            <p:cNvPr id="13" name="Freeform 1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14" name="TextBox 1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sp>
        <p:nvSpPr>
          <p:cNvPr id="15" name="TextBox 11"/>
          <p:cNvSpPr txBox="1"/>
          <p:nvPr/>
        </p:nvSpPr>
        <p:spPr>
          <a:xfrm>
            <a:off x="-58806" y="2285853"/>
            <a:ext cx="16078201" cy="4514056"/>
          </a:xfrm>
          <a:prstGeom prst="rect">
            <a:avLst/>
          </a:prstGeom>
        </p:spPr>
        <p:txBody>
          <a:bodyPr wrap="square" lIns="0" tIns="0" rIns="0" bIns="0" rtlCol="0" anchor="t">
            <a:spAutoFit/>
          </a:bodyPr>
          <a:lstStyle/>
          <a:p>
            <a:pPr algn="l">
              <a:lnSpc>
                <a:spcPts val="35229"/>
              </a:lnSpc>
            </a:pPr>
            <a:r>
              <a:rPr lang="en-US" sz="6000" b="1">
                <a:solidFill>
                  <a:srgbClr val="1F5014"/>
                </a:solidFill>
                <a:latin typeface="Times New Roman" pitchFamily="18" charset="0"/>
                <a:ea typeface="UTM Iron Gothic"/>
                <a:cs typeface="Times New Roman" pitchFamily="18" charset="0"/>
                <a:sym typeface="UTM Iron Gothic"/>
              </a:rPr>
              <a:t>HOẠT ĐỘNG 2: HÌNH THÀNH KIẾN THỨC</a:t>
            </a: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806" y="9736787"/>
            <a:ext cx="18346806" cy="550138"/>
            <a:chOff x="0" y="0"/>
            <a:chExt cx="4832080" cy="144892"/>
          </a:xfrm>
        </p:grpSpPr>
        <p:sp>
          <p:nvSpPr>
            <p:cNvPr id="3" name="Freeform 3"/>
            <p:cNvSpPr/>
            <p:nvPr/>
          </p:nvSpPr>
          <p:spPr>
            <a:xfrm>
              <a:off x="0" y="0"/>
              <a:ext cx="4832081" cy="144892"/>
            </a:xfrm>
            <a:custGeom>
              <a:avLst/>
              <a:gdLst/>
              <a:ahLst/>
              <a:cxnLst/>
              <a:rect l="l" t="t" r="r" b="b"/>
              <a:pathLst>
                <a:path w="4832081" h="144892">
                  <a:moveTo>
                    <a:pt x="0" y="0"/>
                  </a:moveTo>
                  <a:lnTo>
                    <a:pt x="4832081" y="0"/>
                  </a:lnTo>
                  <a:lnTo>
                    <a:pt x="4832081" y="144892"/>
                  </a:lnTo>
                  <a:lnTo>
                    <a:pt x="0" y="144892"/>
                  </a:lnTo>
                  <a:close/>
                </a:path>
              </a:pathLst>
            </a:custGeom>
            <a:solidFill>
              <a:srgbClr val="1F5014"/>
            </a:solidFill>
          </p:spPr>
          <p:txBody>
            <a:bodyPr/>
            <a:lstStyle/>
            <a:p>
              <a:endParaRPr lang="vi-VN"/>
            </a:p>
          </p:txBody>
        </p:sp>
        <p:sp>
          <p:nvSpPr>
            <p:cNvPr id="4" name="TextBox 4"/>
            <p:cNvSpPr txBox="1"/>
            <p:nvPr/>
          </p:nvSpPr>
          <p:spPr>
            <a:xfrm>
              <a:off x="0" y="-28575"/>
              <a:ext cx="4832080" cy="173467"/>
            </a:xfrm>
            <a:prstGeom prst="rect">
              <a:avLst/>
            </a:prstGeom>
          </p:spPr>
          <p:txBody>
            <a:bodyPr lIns="50800" tIns="50800" rIns="50800" bIns="50800" rtlCol="0" anchor="ctr"/>
            <a:lstStyle/>
            <a:p>
              <a:pPr algn="l">
                <a:lnSpc>
                  <a:spcPts val="2520"/>
                </a:lnSpc>
              </a:pPr>
              <a:r>
                <a:rPr lang="en-US" sz="1800">
                  <a:solidFill>
                    <a:srgbClr val="FFFFFF"/>
                  </a:solidFill>
                  <a:latin typeface="UTM Futura Extra Ultra-Bold"/>
                  <a:ea typeface="UTM Futura Extra Ultra-Bold"/>
                  <a:cs typeface="UTM Futura Extra Ultra-Bold"/>
                  <a:sym typeface="UTM Futura Extra Ultra-Bold"/>
                </a:rPr>
                <a:t>  Sản phẩm của nhóm 1                                                                                                          THTV: ĐẶC ĐIỂM CƠ BẢN CỦA NGÔN NGỮ TRANG TRỌNG</a:t>
              </a:r>
            </a:p>
          </p:txBody>
        </p:sp>
      </p:grpSp>
      <p:grpSp>
        <p:nvGrpSpPr>
          <p:cNvPr id="5" name="Group 5"/>
          <p:cNvGrpSpPr/>
          <p:nvPr/>
        </p:nvGrpSpPr>
        <p:grpSpPr>
          <a:xfrm>
            <a:off x="754722" y="1999736"/>
            <a:ext cx="1544976" cy="3143764"/>
            <a:chOff x="0" y="0"/>
            <a:chExt cx="988008" cy="2010428"/>
          </a:xfrm>
        </p:grpSpPr>
        <p:sp>
          <p:nvSpPr>
            <p:cNvPr id="6" name="Freeform 6"/>
            <p:cNvSpPr/>
            <p:nvPr/>
          </p:nvSpPr>
          <p:spPr>
            <a:xfrm>
              <a:off x="0" y="0"/>
              <a:ext cx="988008" cy="2010428"/>
            </a:xfrm>
            <a:custGeom>
              <a:avLst/>
              <a:gdLst/>
              <a:ahLst/>
              <a:cxnLst/>
              <a:rect l="l" t="t" r="r" b="b"/>
              <a:pathLst>
                <a:path w="988008" h="2010428">
                  <a:moveTo>
                    <a:pt x="203200" y="0"/>
                  </a:moveTo>
                  <a:lnTo>
                    <a:pt x="988008" y="0"/>
                  </a:lnTo>
                  <a:lnTo>
                    <a:pt x="784808" y="2010428"/>
                  </a:lnTo>
                  <a:lnTo>
                    <a:pt x="0" y="2010428"/>
                  </a:lnTo>
                  <a:lnTo>
                    <a:pt x="203200" y="0"/>
                  </a:lnTo>
                  <a:close/>
                </a:path>
              </a:pathLst>
            </a:custGeom>
            <a:solidFill>
              <a:srgbClr val="0F5426"/>
            </a:solidFill>
          </p:spPr>
          <p:txBody>
            <a:bodyPr/>
            <a:lstStyle/>
            <a:p>
              <a:endParaRPr lang="vi-VN"/>
            </a:p>
          </p:txBody>
        </p:sp>
        <p:sp>
          <p:nvSpPr>
            <p:cNvPr id="7" name="TextBox 7"/>
            <p:cNvSpPr txBox="1"/>
            <p:nvPr/>
          </p:nvSpPr>
          <p:spPr>
            <a:xfrm>
              <a:off x="101600" y="-76200"/>
              <a:ext cx="784808" cy="2086628"/>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KHÁI NIỆM</a:t>
              </a:r>
            </a:p>
          </p:txBody>
        </p:sp>
      </p:grpSp>
      <p:grpSp>
        <p:nvGrpSpPr>
          <p:cNvPr id="8" name="Group 8"/>
          <p:cNvGrpSpPr/>
          <p:nvPr/>
        </p:nvGrpSpPr>
        <p:grpSpPr>
          <a:xfrm>
            <a:off x="2299699" y="1999736"/>
            <a:ext cx="14959601" cy="3234917"/>
            <a:chOff x="0" y="0"/>
            <a:chExt cx="3939977" cy="851995"/>
          </a:xfrm>
        </p:grpSpPr>
        <p:sp>
          <p:nvSpPr>
            <p:cNvPr id="9" name="Freeform 9"/>
            <p:cNvSpPr/>
            <p:nvPr/>
          </p:nvSpPr>
          <p:spPr>
            <a:xfrm>
              <a:off x="0" y="0"/>
              <a:ext cx="3939977" cy="851995"/>
            </a:xfrm>
            <a:custGeom>
              <a:avLst/>
              <a:gdLst/>
              <a:ahLst/>
              <a:cxnLst/>
              <a:rect l="l" t="t" r="r" b="b"/>
              <a:pathLst>
                <a:path w="3939977" h="851995">
                  <a:moveTo>
                    <a:pt x="0" y="0"/>
                  </a:moveTo>
                  <a:lnTo>
                    <a:pt x="3939977" y="0"/>
                  </a:lnTo>
                  <a:lnTo>
                    <a:pt x="3939977" y="851995"/>
                  </a:lnTo>
                  <a:lnTo>
                    <a:pt x="0" y="851995"/>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10" name="TextBox 10"/>
            <p:cNvSpPr txBox="1"/>
            <p:nvPr/>
          </p:nvSpPr>
          <p:spPr>
            <a:xfrm>
              <a:off x="0" y="-76200"/>
              <a:ext cx="3939977" cy="928195"/>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Ngôn ngữ trang trọng là loại ngôn ngữ</a:t>
              </a:r>
              <a:r>
                <a:rPr lang="en-US" sz="4199">
                  <a:solidFill>
                    <a:srgbClr val="FFFFFF"/>
                  </a:solidFill>
                  <a:latin typeface="UTM Aptima"/>
                  <a:ea typeface="UTM Aptima"/>
                  <a:cs typeface="UTM Aptima"/>
                  <a:sym typeface="UTM Aptima"/>
                </a:rPr>
                <a:t> </a:t>
              </a:r>
              <a:r>
                <a:rPr lang="en-US" sz="4199">
                  <a:solidFill>
                    <a:srgbClr val="FFFFFF"/>
                  </a:solidFill>
                  <a:latin typeface="UTM Aptima Bold"/>
                  <a:ea typeface="UTM Aptima Bold"/>
                  <a:cs typeface="UTM Aptima Bold"/>
                  <a:sym typeface="UTM Aptima Bold"/>
                </a:rPr>
                <a:t>thể hiện thái độ</a:t>
              </a:r>
              <a:r>
                <a:rPr lang="en-US" sz="4199">
                  <a:solidFill>
                    <a:srgbClr val="FCFAF6"/>
                  </a:solidFill>
                  <a:latin typeface="UTM Aptima Bold"/>
                  <a:ea typeface="UTM Aptima Bold"/>
                  <a:cs typeface="UTM Aptima Bold"/>
                  <a:sym typeface="UTM Aptima Bold"/>
                </a:rPr>
                <a:t> </a:t>
              </a:r>
              <a:r>
                <a:rPr lang="en-US" sz="4199">
                  <a:solidFill>
                    <a:srgbClr val="FFFFFF"/>
                  </a:solidFill>
                  <a:latin typeface="UTM Aptima Bold"/>
                  <a:ea typeface="UTM Aptima Bold"/>
                  <a:cs typeface="UTM Aptima Bold"/>
                  <a:sym typeface="UTM Aptima Bold"/>
                </a:rPr>
                <a:t>nghiêm túc</a:t>
              </a:r>
              <a:r>
                <a:rPr lang="en-US" sz="4199">
                  <a:solidFill>
                    <a:srgbClr val="000000"/>
                  </a:solidFill>
                  <a:latin typeface="UTM Aptima"/>
                  <a:ea typeface="UTM Aptima"/>
                  <a:cs typeface="UTM Aptima"/>
                  <a:sym typeface="UTM Aptima"/>
                </a:rPr>
                <a:t>, mang tính chất </a:t>
              </a:r>
              <a:r>
                <a:rPr lang="en-US" sz="4199">
                  <a:solidFill>
                    <a:srgbClr val="FFFFFF"/>
                  </a:solidFill>
                  <a:latin typeface="UTM Aptima Bold"/>
                  <a:ea typeface="UTM Aptima Bold"/>
                  <a:cs typeface="UTM Aptima Bold"/>
                  <a:sym typeface="UTM Aptima Bold"/>
                </a:rPr>
                <a:t>lễ nghi</a:t>
              </a:r>
              <a:r>
                <a:rPr lang="en-US" sz="4199">
                  <a:solidFill>
                    <a:srgbClr val="000000"/>
                  </a:solidFill>
                  <a:latin typeface="UTM Aptima"/>
                  <a:ea typeface="UTM Aptima"/>
                  <a:cs typeface="UTM Aptima"/>
                  <a:sym typeface="UTM Aptima"/>
                </a:rPr>
                <a:t>, chủ yếu được dùng trong hoàn cảnh giao tiếp </a:t>
              </a:r>
              <a:r>
                <a:rPr lang="en-US" sz="4199">
                  <a:solidFill>
                    <a:srgbClr val="FFFFFF"/>
                  </a:solidFill>
                  <a:latin typeface="UTM Aptima Bold"/>
                  <a:ea typeface="UTM Aptima Bold"/>
                  <a:cs typeface="UTM Aptima Bold"/>
                  <a:sym typeface="UTM Aptima Bold"/>
                </a:rPr>
                <a:t>theo nghi thức</a:t>
              </a:r>
              <a:r>
                <a:rPr lang="en-US" sz="4199">
                  <a:solidFill>
                    <a:srgbClr val="000000"/>
                  </a:solidFill>
                  <a:latin typeface="UTM Aptima"/>
                  <a:ea typeface="UTM Aptima"/>
                  <a:cs typeface="UTM Aptima"/>
                  <a:sym typeface="UTM Aptima"/>
                </a:rPr>
                <a:t>. </a:t>
              </a:r>
            </a:p>
            <a:p>
              <a:pPr algn="l">
                <a:lnSpc>
                  <a:spcPts val="5879"/>
                </a:lnSpc>
              </a:pPr>
              <a:r>
                <a:rPr lang="en-US" sz="4199">
                  <a:solidFill>
                    <a:srgbClr val="000000"/>
                  </a:solidFill>
                  <a:latin typeface="UTM Aptima"/>
                  <a:ea typeface="UTM Aptima"/>
                  <a:cs typeface="UTM Aptima"/>
                  <a:sym typeface="UTM Aptima"/>
                </a:rPr>
                <a:t>- Loại ngôn ngữ này xuất hiện ở cả dạng viết và dạng nói.</a:t>
              </a:r>
            </a:p>
          </p:txBody>
        </p:sp>
      </p:grpSp>
      <p:grpSp>
        <p:nvGrpSpPr>
          <p:cNvPr id="11" name="Group 11"/>
          <p:cNvGrpSpPr/>
          <p:nvPr/>
        </p:nvGrpSpPr>
        <p:grpSpPr>
          <a:xfrm>
            <a:off x="754722" y="5600700"/>
            <a:ext cx="1544976" cy="3032691"/>
            <a:chOff x="0" y="0"/>
            <a:chExt cx="988008" cy="1939397"/>
          </a:xfrm>
        </p:grpSpPr>
        <p:sp>
          <p:nvSpPr>
            <p:cNvPr id="12" name="Freeform 12"/>
            <p:cNvSpPr/>
            <p:nvPr/>
          </p:nvSpPr>
          <p:spPr>
            <a:xfrm>
              <a:off x="0" y="0"/>
              <a:ext cx="988008" cy="1939397"/>
            </a:xfrm>
            <a:custGeom>
              <a:avLst/>
              <a:gdLst/>
              <a:ahLst/>
              <a:cxnLst/>
              <a:rect l="l" t="t" r="r" b="b"/>
              <a:pathLst>
                <a:path w="988008" h="1939397">
                  <a:moveTo>
                    <a:pt x="203200" y="0"/>
                  </a:moveTo>
                  <a:lnTo>
                    <a:pt x="988008" y="0"/>
                  </a:lnTo>
                  <a:lnTo>
                    <a:pt x="784808" y="1939397"/>
                  </a:lnTo>
                  <a:lnTo>
                    <a:pt x="0" y="1939397"/>
                  </a:lnTo>
                  <a:lnTo>
                    <a:pt x="203200" y="0"/>
                  </a:lnTo>
                  <a:close/>
                </a:path>
              </a:pathLst>
            </a:custGeom>
            <a:solidFill>
              <a:srgbClr val="0F5426"/>
            </a:solidFill>
          </p:spPr>
          <p:txBody>
            <a:bodyPr/>
            <a:lstStyle/>
            <a:p>
              <a:endParaRPr lang="vi-VN"/>
            </a:p>
          </p:txBody>
        </p:sp>
        <p:sp>
          <p:nvSpPr>
            <p:cNvPr id="13" name="TextBox 13"/>
            <p:cNvSpPr txBox="1"/>
            <p:nvPr/>
          </p:nvSpPr>
          <p:spPr>
            <a:xfrm>
              <a:off x="101600" y="-76200"/>
              <a:ext cx="784808" cy="2015597"/>
            </a:xfrm>
            <a:prstGeom prst="rect">
              <a:avLst/>
            </a:prstGeom>
          </p:spPr>
          <p:txBody>
            <a:bodyPr lIns="50800" tIns="50800" rIns="50800" bIns="50800" rtlCol="0" anchor="ctr"/>
            <a:lstStyle/>
            <a:p>
              <a:pPr algn="ctr">
                <a:lnSpc>
                  <a:spcPts val="4619"/>
                </a:lnSpc>
              </a:pPr>
              <a:r>
                <a:rPr lang="en-US" sz="3299">
                  <a:solidFill>
                    <a:srgbClr val="FFFFFF"/>
                  </a:solidFill>
                  <a:latin typeface="UTM Aptima Bold"/>
                  <a:ea typeface="UTM Aptima Bold"/>
                  <a:cs typeface="UTM Aptima Bold"/>
                  <a:sym typeface="UTM Aptima Bold"/>
                </a:rPr>
                <a:t>ĐẶC ĐIỂM</a:t>
              </a:r>
            </a:p>
          </p:txBody>
        </p:sp>
      </p:grpSp>
      <p:grpSp>
        <p:nvGrpSpPr>
          <p:cNvPr id="14" name="Group 14"/>
          <p:cNvGrpSpPr/>
          <p:nvPr/>
        </p:nvGrpSpPr>
        <p:grpSpPr>
          <a:xfrm>
            <a:off x="2299699" y="5600700"/>
            <a:ext cx="14959601" cy="3032691"/>
            <a:chOff x="0" y="0"/>
            <a:chExt cx="3939977" cy="798733"/>
          </a:xfrm>
        </p:grpSpPr>
        <p:sp>
          <p:nvSpPr>
            <p:cNvPr id="15" name="Freeform 15"/>
            <p:cNvSpPr/>
            <p:nvPr/>
          </p:nvSpPr>
          <p:spPr>
            <a:xfrm>
              <a:off x="0" y="0"/>
              <a:ext cx="3939977" cy="798733"/>
            </a:xfrm>
            <a:custGeom>
              <a:avLst/>
              <a:gdLst/>
              <a:ahLst/>
              <a:cxnLst/>
              <a:rect l="l" t="t" r="r" b="b"/>
              <a:pathLst>
                <a:path w="3939977" h="798733">
                  <a:moveTo>
                    <a:pt x="0" y="0"/>
                  </a:moveTo>
                  <a:lnTo>
                    <a:pt x="3939977" y="0"/>
                  </a:lnTo>
                  <a:lnTo>
                    <a:pt x="3939977" y="798733"/>
                  </a:lnTo>
                  <a:lnTo>
                    <a:pt x="0" y="798733"/>
                  </a:lnTo>
                  <a:close/>
                </a:path>
              </a:pathLst>
            </a:custGeom>
            <a:solidFill>
              <a:srgbClr val="000000">
                <a:alpha val="0"/>
              </a:srgbClr>
            </a:solidFill>
            <a:ln w="19050" cap="sq">
              <a:solidFill>
                <a:srgbClr val="0F5426"/>
              </a:solidFill>
              <a:prstDash val="sysDot"/>
              <a:miter/>
            </a:ln>
          </p:spPr>
          <p:txBody>
            <a:bodyPr/>
            <a:lstStyle/>
            <a:p>
              <a:endParaRPr lang="vi-VN"/>
            </a:p>
          </p:txBody>
        </p:sp>
        <p:sp>
          <p:nvSpPr>
            <p:cNvPr id="16" name="TextBox 16"/>
            <p:cNvSpPr txBox="1"/>
            <p:nvPr/>
          </p:nvSpPr>
          <p:spPr>
            <a:xfrm>
              <a:off x="0" y="-76200"/>
              <a:ext cx="3939977" cy="874933"/>
            </a:xfrm>
            <a:prstGeom prst="rect">
              <a:avLst/>
            </a:prstGeom>
          </p:spPr>
          <p:txBody>
            <a:bodyPr lIns="50800" tIns="50800" rIns="50800" bIns="50800" rtlCol="0" anchor="ctr"/>
            <a:lstStyle/>
            <a:p>
              <a:pPr algn="l">
                <a:lnSpc>
                  <a:spcPts val="5879"/>
                </a:lnSpc>
              </a:pPr>
              <a:r>
                <a:rPr lang="en-US" sz="4199">
                  <a:solidFill>
                    <a:srgbClr val="000000"/>
                  </a:solidFill>
                  <a:latin typeface="UTM Aptima"/>
                  <a:ea typeface="UTM Aptima"/>
                  <a:cs typeface="UTM Aptima"/>
                  <a:sym typeface="UTM Aptima"/>
                </a:rPr>
                <a:t>- Thường sử dụng từ ngữ có sắc thái </a:t>
              </a:r>
              <a:r>
                <a:rPr lang="en-US" sz="4199">
                  <a:solidFill>
                    <a:srgbClr val="FFFFFF"/>
                  </a:solidFill>
                  <a:latin typeface="UTM Aptima Bold"/>
                  <a:ea typeface="UTM Aptima Bold"/>
                  <a:cs typeface="UTM Aptima Bold"/>
                  <a:sym typeface="UTM Aptima Bold"/>
                </a:rPr>
                <a:t>nghiêm trang, tôn kính, tao</a:t>
              </a:r>
              <a:r>
                <a:rPr lang="en-US" sz="4199">
                  <a:solidFill>
                    <a:srgbClr val="FCFAF6"/>
                  </a:solidFill>
                  <a:latin typeface="UTM Aptima Bold"/>
                  <a:ea typeface="UTM Aptima Bold"/>
                  <a:cs typeface="UTM Aptima Bold"/>
                  <a:sym typeface="UTM Aptima Bold"/>
                </a:rPr>
                <a:t> </a:t>
              </a:r>
              <a:r>
                <a:rPr lang="en-US" sz="4199">
                  <a:solidFill>
                    <a:srgbClr val="FFFFFF"/>
                  </a:solidFill>
                  <a:latin typeface="UTM Aptima Bold"/>
                  <a:ea typeface="UTM Aptima Bold"/>
                  <a:cs typeface="UTM Aptima Bold"/>
                  <a:sym typeface="UTM Aptima Bold"/>
                </a:rPr>
                <a:t>nhã</a:t>
              </a:r>
              <a:r>
                <a:rPr lang="en-US" sz="4199">
                  <a:solidFill>
                    <a:srgbClr val="000000"/>
                  </a:solidFill>
                  <a:latin typeface="UTM Aptima"/>
                  <a:ea typeface="UTM Aptima"/>
                  <a:cs typeface="UTM Aptima"/>
                  <a:sym typeface="UTM Aptima"/>
                </a:rPr>
                <a:t>; không dùng </a:t>
              </a:r>
              <a:r>
                <a:rPr lang="en-US" sz="4199">
                  <a:solidFill>
                    <a:srgbClr val="FFFFFF"/>
                  </a:solidFill>
                  <a:latin typeface="UTM Aptima Bold"/>
                  <a:ea typeface="UTM Aptima Bold"/>
                  <a:cs typeface="UTM Aptima Bold"/>
                  <a:sym typeface="UTM Aptima Bold"/>
                </a:rPr>
                <a:t>tiếng lóng, khẩu ngữ</a:t>
              </a:r>
            </a:p>
            <a:p>
              <a:pPr algn="l">
                <a:lnSpc>
                  <a:spcPts val="5879"/>
                </a:lnSpc>
              </a:pPr>
              <a:r>
                <a:rPr lang="en-US" sz="4199">
                  <a:solidFill>
                    <a:srgbClr val="000000"/>
                  </a:solidFill>
                  <a:latin typeface="UTM Aptima"/>
                  <a:ea typeface="UTM Aptima"/>
                  <a:cs typeface="UTM Aptima"/>
                  <a:sym typeface="UTM Aptima"/>
                </a:rPr>
                <a:t>- Thường sử dụng câu </a:t>
              </a:r>
              <a:r>
                <a:rPr lang="en-US" sz="4199">
                  <a:solidFill>
                    <a:srgbClr val="FFFFFF"/>
                  </a:solidFill>
                  <a:latin typeface="UTM Aptima Bold"/>
                  <a:ea typeface="UTM Aptima Bold"/>
                  <a:cs typeface="UTM Aptima Bold"/>
                  <a:sym typeface="UTM Aptima Bold"/>
                </a:rPr>
                <a:t>có cấu trúc đầy đủ, rõ ràng</a:t>
              </a:r>
              <a:r>
                <a:rPr lang="en-US" sz="4199">
                  <a:solidFill>
                    <a:srgbClr val="FFFFFF"/>
                  </a:solidFill>
                  <a:latin typeface="UTM Aptima"/>
                  <a:ea typeface="UTM Aptima"/>
                  <a:cs typeface="UTM Aptima"/>
                  <a:sym typeface="UTM Aptima"/>
                </a:rPr>
                <a:t>.</a:t>
              </a:r>
            </a:p>
          </p:txBody>
        </p:sp>
      </p:grpSp>
      <p:grpSp>
        <p:nvGrpSpPr>
          <p:cNvPr id="17" name="Group 17"/>
          <p:cNvGrpSpPr/>
          <p:nvPr/>
        </p:nvGrpSpPr>
        <p:grpSpPr>
          <a:xfrm>
            <a:off x="0" y="31190"/>
            <a:ext cx="18288000" cy="1207367"/>
            <a:chOff x="0" y="0"/>
            <a:chExt cx="4816593" cy="317990"/>
          </a:xfrm>
        </p:grpSpPr>
        <p:sp>
          <p:nvSpPr>
            <p:cNvPr id="18" name="Freeform 18"/>
            <p:cNvSpPr/>
            <p:nvPr/>
          </p:nvSpPr>
          <p:spPr>
            <a:xfrm>
              <a:off x="0" y="0"/>
              <a:ext cx="4816592" cy="317990"/>
            </a:xfrm>
            <a:custGeom>
              <a:avLst/>
              <a:gdLst/>
              <a:ahLst/>
              <a:cxnLst/>
              <a:rect l="l" t="t" r="r" b="b"/>
              <a:pathLst>
                <a:path w="4816592" h="317990">
                  <a:moveTo>
                    <a:pt x="0" y="0"/>
                  </a:moveTo>
                  <a:lnTo>
                    <a:pt x="4816592" y="0"/>
                  </a:lnTo>
                  <a:lnTo>
                    <a:pt x="4816592" y="317990"/>
                  </a:lnTo>
                  <a:lnTo>
                    <a:pt x="0" y="317990"/>
                  </a:lnTo>
                  <a:close/>
                </a:path>
              </a:pathLst>
            </a:custGeom>
            <a:solidFill>
              <a:srgbClr val="1F5014"/>
            </a:solidFill>
          </p:spPr>
          <p:txBody>
            <a:bodyPr/>
            <a:lstStyle/>
            <a:p>
              <a:endParaRPr lang="vi-VN"/>
            </a:p>
          </p:txBody>
        </p:sp>
        <p:sp>
          <p:nvSpPr>
            <p:cNvPr id="19" name="TextBox 19"/>
            <p:cNvSpPr txBox="1"/>
            <p:nvPr/>
          </p:nvSpPr>
          <p:spPr>
            <a:xfrm>
              <a:off x="0" y="-57150"/>
              <a:ext cx="4816593" cy="375140"/>
            </a:xfrm>
            <a:prstGeom prst="rect">
              <a:avLst/>
            </a:prstGeom>
          </p:spPr>
          <p:txBody>
            <a:bodyPr lIns="50800" tIns="50800" rIns="50800" bIns="50800" rtlCol="0" anchor="ctr"/>
            <a:lstStyle/>
            <a:p>
              <a:pPr algn="ctr">
                <a:lnSpc>
                  <a:spcPts val="4199"/>
                </a:lnSpc>
              </a:pPr>
              <a:r>
                <a:rPr lang="en-US" sz="2999">
                  <a:solidFill>
                    <a:srgbClr val="FFFFFF"/>
                  </a:solidFill>
                  <a:latin typeface="UTM Futura Extra Ultra-Bold"/>
                  <a:ea typeface="UTM Futura Extra Ultra-Bold"/>
                  <a:cs typeface="UTM Futura Extra Ultra-Bold"/>
                  <a:sym typeface="UTM Futura Extra Ultra-Bold"/>
                </a:rPr>
                <a:t>HOÀN THÀNH PHIẾU HỌC TẬP</a:t>
              </a:r>
            </a:p>
            <a:p>
              <a:pPr algn="l">
                <a:lnSpc>
                  <a:spcPts val="4199"/>
                </a:lnSpc>
              </a:pPr>
              <a:r>
                <a:rPr lang="en-US" sz="2999">
                  <a:solidFill>
                    <a:srgbClr val="FFFFFF"/>
                  </a:solidFill>
                  <a:latin typeface="UTM Futura Extra Ultra-Bold"/>
                  <a:ea typeface="UTM Futura Extra Ultra-Bold"/>
                  <a:cs typeface="UTM Futura Extra Ultra-Bold"/>
                  <a:sym typeface="UTM Futura Extra Ultra-Bold"/>
                </a:rPr>
                <a:t>                 TÌM HIỂU KHÁI NIỆM VÀ ĐẶC ĐIỂM CỦA NGÔN NGỮ TRANG TRỌNG</a:t>
              </a:r>
            </a:p>
          </p:txBody>
        </p:sp>
      </p:grpSp>
      <p:grpSp>
        <p:nvGrpSpPr>
          <p:cNvPr id="20" name="Group 20"/>
          <p:cNvGrpSpPr/>
          <p:nvPr/>
        </p:nvGrpSpPr>
        <p:grpSpPr>
          <a:xfrm>
            <a:off x="15748144" y="-1126026"/>
            <a:ext cx="3852260" cy="3852260"/>
            <a:chOff x="0" y="0"/>
            <a:chExt cx="5136347" cy="5136347"/>
          </a:xfrm>
        </p:grpSpPr>
        <p:grpSp>
          <p:nvGrpSpPr>
            <p:cNvPr id="21" name="Group 21"/>
            <p:cNvGrpSpPr/>
            <p:nvPr/>
          </p:nvGrpSpPr>
          <p:grpSpPr>
            <a:xfrm>
              <a:off x="0" y="0"/>
              <a:ext cx="5136347" cy="513634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F5014"/>
              </a:solidFill>
            </p:spPr>
            <p:txBody>
              <a:bodyPr/>
              <a:lstStyle/>
              <a:p>
                <a:endParaRPr lang="vi-VN"/>
              </a:p>
            </p:txBody>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2800"/>
                  </a:lnSpc>
                </a:pPr>
                <a:endParaRPr/>
              </a:p>
            </p:txBody>
          </p:sp>
        </p:grpSp>
        <p:grpSp>
          <p:nvGrpSpPr>
            <p:cNvPr id="24" name="Group 24"/>
            <p:cNvGrpSpPr/>
            <p:nvPr/>
          </p:nvGrpSpPr>
          <p:grpSpPr>
            <a:xfrm>
              <a:off x="198667" y="0"/>
              <a:ext cx="4937679" cy="4937660"/>
              <a:chOff x="0" y="0"/>
              <a:chExt cx="6350000" cy="6349975"/>
            </a:xfrm>
          </p:grpSpPr>
          <p:sp>
            <p:nvSpPr>
              <p:cNvPr id="25" name="Freeform 25"/>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t="-56680" b="-20957"/>
                </a:stretch>
              </a:blipFill>
            </p:spPr>
            <p:txBody>
              <a:bodyPr/>
              <a:lstStyle/>
              <a:p>
                <a:endParaRPr lang="vi-VN"/>
              </a:p>
            </p:txBody>
          </p:sp>
        </p:grpSp>
      </p:grpSp>
      <p:sp>
        <p:nvSpPr>
          <p:cNvPr id="26" name="AutoShape 26"/>
          <p:cNvSpPr/>
          <p:nvPr/>
        </p:nvSpPr>
        <p:spPr>
          <a:xfrm flipV="1">
            <a:off x="11565812" y="2726234"/>
            <a:ext cx="4978911" cy="19050"/>
          </a:xfrm>
          <a:prstGeom prst="line">
            <a:avLst/>
          </a:prstGeom>
          <a:ln w="38100" cap="flat">
            <a:solidFill>
              <a:srgbClr val="CF0E0E"/>
            </a:solidFill>
            <a:prstDash val="sysDot"/>
            <a:headEnd type="none" w="sm" len="sm"/>
            <a:tailEnd type="none" w="sm" len="sm"/>
          </a:ln>
        </p:spPr>
        <p:txBody>
          <a:bodyPr/>
          <a:lstStyle/>
          <a:p>
            <a:endParaRPr lang="vi-VN"/>
          </a:p>
        </p:txBody>
      </p:sp>
      <p:sp>
        <p:nvSpPr>
          <p:cNvPr id="27" name="AutoShape 27"/>
          <p:cNvSpPr/>
          <p:nvPr/>
        </p:nvSpPr>
        <p:spPr>
          <a:xfrm>
            <a:off x="2300026" y="3552571"/>
            <a:ext cx="2652590" cy="19047"/>
          </a:xfrm>
          <a:prstGeom prst="line">
            <a:avLst/>
          </a:prstGeom>
          <a:ln w="38100" cap="flat">
            <a:solidFill>
              <a:srgbClr val="CF0E0E"/>
            </a:solidFill>
            <a:prstDash val="sysDot"/>
            <a:headEnd type="none" w="sm" len="sm"/>
            <a:tailEnd type="none" w="sm" len="sm"/>
          </a:ln>
        </p:spPr>
        <p:txBody>
          <a:bodyPr/>
          <a:lstStyle/>
          <a:p>
            <a:endParaRPr lang="vi-VN"/>
          </a:p>
        </p:txBody>
      </p:sp>
      <p:sp>
        <p:nvSpPr>
          <p:cNvPr id="28" name="AutoShape 28"/>
          <p:cNvSpPr/>
          <p:nvPr/>
        </p:nvSpPr>
        <p:spPr>
          <a:xfrm>
            <a:off x="7126772" y="4235649"/>
            <a:ext cx="3224332" cy="0"/>
          </a:xfrm>
          <a:prstGeom prst="line">
            <a:avLst/>
          </a:prstGeom>
          <a:ln w="38100" cap="flat">
            <a:solidFill>
              <a:srgbClr val="CF0E0E"/>
            </a:solidFill>
            <a:prstDash val="sysDot"/>
            <a:headEnd type="none" w="sm" len="sm"/>
            <a:tailEnd type="none" w="sm" len="sm"/>
          </a:ln>
        </p:spPr>
        <p:txBody>
          <a:bodyPr/>
          <a:lstStyle/>
          <a:p>
            <a:endParaRPr lang="vi-VN"/>
          </a:p>
        </p:txBody>
      </p:sp>
      <p:sp>
        <p:nvSpPr>
          <p:cNvPr id="29" name="AutoShape 29"/>
          <p:cNvSpPr/>
          <p:nvPr/>
        </p:nvSpPr>
        <p:spPr>
          <a:xfrm>
            <a:off x="9030079" y="3533521"/>
            <a:ext cx="1498841"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0" name="AutoShape 30"/>
          <p:cNvSpPr/>
          <p:nvPr/>
        </p:nvSpPr>
        <p:spPr>
          <a:xfrm>
            <a:off x="10528920" y="6592023"/>
            <a:ext cx="6362180"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1" name="AutoShape 31"/>
          <p:cNvSpPr/>
          <p:nvPr/>
        </p:nvSpPr>
        <p:spPr>
          <a:xfrm>
            <a:off x="2300026" y="7330891"/>
            <a:ext cx="885277"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2" name="AutoShape 32"/>
          <p:cNvSpPr/>
          <p:nvPr/>
        </p:nvSpPr>
        <p:spPr>
          <a:xfrm>
            <a:off x="6439151" y="7330891"/>
            <a:ext cx="4565037" cy="0"/>
          </a:xfrm>
          <a:prstGeom prst="line">
            <a:avLst/>
          </a:prstGeom>
          <a:ln w="38100" cap="flat">
            <a:solidFill>
              <a:srgbClr val="CF0E0E"/>
            </a:solidFill>
            <a:prstDash val="sysDot"/>
            <a:headEnd type="none" w="sm" len="sm"/>
            <a:tailEnd type="none" w="sm" len="sm"/>
          </a:ln>
        </p:spPr>
        <p:txBody>
          <a:bodyPr/>
          <a:lstStyle/>
          <a:p>
            <a:endParaRPr lang="vi-VN"/>
          </a:p>
        </p:txBody>
      </p:sp>
      <p:sp>
        <p:nvSpPr>
          <p:cNvPr id="33" name="AutoShape 33"/>
          <p:cNvSpPr/>
          <p:nvPr/>
        </p:nvSpPr>
        <p:spPr>
          <a:xfrm>
            <a:off x="7496981" y="8116023"/>
            <a:ext cx="6055329" cy="0"/>
          </a:xfrm>
          <a:prstGeom prst="line">
            <a:avLst/>
          </a:prstGeom>
          <a:ln w="38100" cap="flat">
            <a:solidFill>
              <a:srgbClr val="CF0E0E"/>
            </a:solidFill>
            <a:prstDash val="sysDot"/>
            <a:headEnd type="none" w="sm" len="sm"/>
            <a:tailEnd type="none" w="sm" len="sm"/>
          </a:ln>
        </p:spPr>
        <p:txBody>
          <a:bodyPr/>
          <a:lstStyle/>
          <a:p>
            <a:endParaRPr lang="vi-VN"/>
          </a:p>
        </p:txBody>
      </p:sp>
    </p:spTree>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1919</Words>
  <Application>Microsoft Office PowerPoint</Application>
  <PresentationFormat>Custom</PresentationFormat>
  <Paragraphs>184</Paragraphs>
  <Slides>21</Slides>
  <Notes>0</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21</vt:i4>
      </vt:variant>
    </vt:vector>
  </HeadingPairs>
  <TitlesOfParts>
    <vt:vector size="42" baseType="lpstr">
      <vt:lpstr>UTM Aptima Bold</vt:lpstr>
      <vt:lpstr>#9Slide05 Aphrodite Pro</vt:lpstr>
      <vt:lpstr>UTM Iron Gothic</vt:lpstr>
      <vt:lpstr>#9Slide03 Impact</vt:lpstr>
      <vt:lpstr>UTM Aptima</vt:lpstr>
      <vt:lpstr>Arial</vt:lpstr>
      <vt:lpstr>Roboto Condensed Italics</vt:lpstr>
      <vt:lpstr>#9Slide05 Cimochi</vt:lpstr>
      <vt:lpstr>Calibri</vt:lpstr>
      <vt:lpstr>UTM Aptima Italics</vt:lpstr>
      <vt:lpstr>Arimo</vt:lpstr>
      <vt:lpstr>UTM Showcard</vt:lpstr>
      <vt:lpstr>Tex Gyre Pagella Bold</vt:lpstr>
      <vt:lpstr>Times New Roman</vt:lpstr>
      <vt:lpstr>Arimo Bold</vt:lpstr>
      <vt:lpstr>SVN-Aguda Bold</vt:lpstr>
      <vt:lpstr>DFVN New Eddy</vt:lpstr>
      <vt:lpstr>#9Slide05 Dear Saturday</vt:lpstr>
      <vt:lpstr>UTM Futura Extra Ultra-Bold</vt:lpstr>
      <vt:lpstr>Saira Stencil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NHÓM 1. BÀI 1. CTST 12. NHỮNG SẮC ĐIỆU THƠ CA</dc:title>
  <dc:creator>DELL</dc:creator>
  <cp:lastModifiedBy>Admin</cp:lastModifiedBy>
  <cp:revision>5</cp:revision>
  <dcterms:created xsi:type="dcterms:W3CDTF">2006-08-16T00:00:00Z</dcterms:created>
  <dcterms:modified xsi:type="dcterms:W3CDTF">2025-01-25T17:02:11Z</dcterms:modified>
  <dc:identifier>DAGISpgeFv0</dc:identifier>
</cp:coreProperties>
</file>