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9"/>
  </p:notesMasterIdLst>
  <p:sldIdLst>
    <p:sldId id="256" r:id="rId2"/>
    <p:sldId id="302" r:id="rId3"/>
    <p:sldId id="258" r:id="rId4"/>
    <p:sldId id="261" r:id="rId5"/>
    <p:sldId id="264" r:id="rId6"/>
    <p:sldId id="279" r:id="rId7"/>
    <p:sldId id="403" r:id="rId8"/>
    <p:sldId id="274" r:id="rId9"/>
    <p:sldId id="303" r:id="rId10"/>
    <p:sldId id="339" r:id="rId11"/>
    <p:sldId id="276" r:id="rId12"/>
    <p:sldId id="278" r:id="rId13"/>
    <p:sldId id="404" r:id="rId14"/>
    <p:sldId id="284" r:id="rId15"/>
    <p:sldId id="280" r:id="rId16"/>
    <p:sldId id="405" r:id="rId17"/>
    <p:sldId id="407" r:id="rId18"/>
    <p:sldId id="406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6" r:id="rId27"/>
    <p:sldId id="417" r:id="rId2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Fira Sans Extra Condensed Medium" panose="020B0604020202020204" charset="0"/>
      <p:regular r:id="rId31"/>
      <p:bold r:id="rId32"/>
      <p:italic r:id="rId33"/>
      <p:boldItalic r:id="rId34"/>
    </p:embeddedFont>
    <p:embeddedFont>
      <p:font typeface="Hind Vadodara Light" panose="02000000000000000000" pitchFamily="2" charset="0"/>
      <p:regular r:id="rId35"/>
      <p:bold r:id="rId36"/>
    </p:embeddedFont>
    <p:embeddedFont>
      <p:font typeface="Nunito Light" pitchFamily="2" charset="0"/>
      <p:regular r:id="rId37"/>
      <p:italic r:id="rId38"/>
    </p:embeddedFont>
    <p:embeddedFont>
      <p:font typeface="Raleway" pitchFamily="2" charset="0"/>
      <p:regular r:id="rId39"/>
      <p:bold r:id="rId40"/>
      <p:italic r:id="rId41"/>
      <p:boldItalic r:id="rId42"/>
    </p:embeddedFont>
    <p:embeddedFont>
      <p:font typeface="Roboto Condensed Light" panose="02000000000000000000" pitchFamily="2" charset="0"/>
      <p:regular r:id="rId43"/>
      <p:italic r:id="rId44"/>
    </p:embeddedFont>
    <p:embeddedFont>
      <p:font typeface="Teko Light" panose="020B060402020202020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68ECAB-3F35-413A-8E76-20366647295C}">
  <a:tblStyle styleId="{C368ECAB-3F35-413A-8E76-2036664729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35" y="77"/>
      </p:cViewPr>
      <p:guideLst>
        <p:guide pos="2880"/>
        <p:guide orient="horz" pos="2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3427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111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6320de4b7d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6320de4b7d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862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63da1a438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63da1a438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225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2725D-5C04-4A4B-9251-30C37049837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710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63da1a4385_0_16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63da1a4385_0_16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534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6320de4b7d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6320de4b7d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35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40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0c12e5f0d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0c12e5f0d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42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320de4b7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320de4b7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89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224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6409c117da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6409c117da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509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6320de4b7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6320de4b7d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8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6320de4b7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6320de4b7d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975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6320de4b7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6320de4b7d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55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2069575" y="1357150"/>
            <a:ext cx="514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C00C6F-FC41-41A8-85A4-1A7D66142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32DDB1-C364-45A0-A237-3FE2E128A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DB78CC-BD1D-4C6A-84F9-CFD042B78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55A4C-C6DC-4B89-9E19-9CD02CC149F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1641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 flipH="1">
            <a:off x="5408076" y="1087185"/>
            <a:ext cx="225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 flipH="1">
            <a:off x="1483662" y="4161895"/>
            <a:ext cx="22500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 idx="2"/>
          </p:nvPr>
        </p:nvSpPr>
        <p:spPr>
          <a:xfrm flipH="1">
            <a:off x="1505901" y="3702014"/>
            <a:ext cx="2205600" cy="62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 flipH="1">
            <a:off x="5408076" y="1497548"/>
            <a:ext cx="22500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ubTitle" idx="1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title" idx="2" hasCustomPrompt="1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ctrTitle" idx="3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4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5" hasCustomPrompt="1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6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7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 idx="8" hasCustomPrompt="1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ctrTitle" idx="9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3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14" hasCustomPrompt="1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ctrTitle" idx="15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6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17" hasCustomPrompt="1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 idx="1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ms 2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 flipH="1">
            <a:off x="989230" y="2431689"/>
            <a:ext cx="201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 flipH="1">
            <a:off x="715630" y="2828489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ctrTitle" idx="2"/>
          </p:nvPr>
        </p:nvSpPr>
        <p:spPr>
          <a:xfrm flipH="1">
            <a:off x="5754257" y="324984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3"/>
          </p:nvPr>
        </p:nvSpPr>
        <p:spPr>
          <a:xfrm flipH="1">
            <a:off x="5754257" y="3646373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 idx="4"/>
          </p:nvPr>
        </p:nvSpPr>
        <p:spPr>
          <a:xfrm flipH="1">
            <a:off x="6095335" y="139807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5"/>
          </p:nvPr>
        </p:nvSpPr>
        <p:spPr>
          <a:xfrm flipH="1">
            <a:off x="6095335" y="1794611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 idx="6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 flipH="1">
            <a:off x="2543653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 flipH="1">
            <a:off x="2266603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ctrTitle" idx="2"/>
          </p:nvPr>
        </p:nvSpPr>
        <p:spPr>
          <a:xfrm flipH="1">
            <a:off x="2543653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3"/>
          </p:nvPr>
        </p:nvSpPr>
        <p:spPr>
          <a:xfrm flipH="1">
            <a:off x="2266608" y="3958300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ctrTitle" idx="4"/>
          </p:nvPr>
        </p:nvSpPr>
        <p:spPr>
          <a:xfrm flipH="1">
            <a:off x="2543653" y="241034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5"/>
          </p:nvPr>
        </p:nvSpPr>
        <p:spPr>
          <a:xfrm flipH="1">
            <a:off x="2266608" y="279217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ctrTitle" idx="6"/>
          </p:nvPr>
        </p:nvSpPr>
        <p:spPr>
          <a:xfrm flipH="1">
            <a:off x="5039747" y="241034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7"/>
          </p:nvPr>
        </p:nvSpPr>
        <p:spPr>
          <a:xfrm flipH="1">
            <a:off x="4762697" y="279335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ctrTitle" idx="8"/>
          </p:nvPr>
        </p:nvSpPr>
        <p:spPr>
          <a:xfrm flipH="1">
            <a:off x="5039747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9"/>
          </p:nvPr>
        </p:nvSpPr>
        <p:spPr>
          <a:xfrm flipH="1">
            <a:off x="4762697" y="395829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ctrTitle" idx="13"/>
          </p:nvPr>
        </p:nvSpPr>
        <p:spPr>
          <a:xfrm flipH="1">
            <a:off x="5039747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4"/>
          </p:nvPr>
        </p:nvSpPr>
        <p:spPr>
          <a:xfrm flipH="1">
            <a:off x="4762697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15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 flipH="1">
            <a:off x="612075" y="1881706"/>
            <a:ext cx="4182900" cy="11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 flipH="1">
            <a:off x="612075" y="2837144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880701" y="2478400"/>
            <a:ext cx="13119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8" r:id="rId6"/>
    <p:sldLayoutId id="2147483661" r:id="rId7"/>
    <p:sldLayoutId id="2147483662" r:id="rId8"/>
    <p:sldLayoutId id="2147483663" r:id="rId9"/>
    <p:sldLayoutId id="2147483667" r:id="rId10"/>
    <p:sldLayoutId id="2147483670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A5554-B990-E164-66D6-B4BBAA8FB0EA}"/>
              </a:ext>
            </a:extLst>
          </p:cNvPr>
          <p:cNvSpPr txBox="1"/>
          <p:nvPr/>
        </p:nvSpPr>
        <p:spPr>
          <a:xfrm>
            <a:off x="986319" y="1495637"/>
            <a:ext cx="6785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CHÀO MỪNG CÁC EM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ĐẾN VỚI BÀI HỌC MỚI!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A0A4A20-7C0E-6E41-03E4-4F88DB296D9B}"/>
              </a:ext>
            </a:extLst>
          </p:cNvPr>
          <p:cNvSpPr/>
          <p:nvPr/>
        </p:nvSpPr>
        <p:spPr>
          <a:xfrm>
            <a:off x="184355" y="258096"/>
            <a:ext cx="4785852" cy="2551472"/>
          </a:xfrm>
          <a:prstGeom prst="wedgeRoundRectCallout">
            <a:avLst>
              <a:gd name="adj1" fmla="val 61551"/>
              <a:gd name="adj2" fmla="val -31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fr-FR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fr-FR" sz="18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fr-FR" sz="18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fr-FR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fr-FR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hydrogen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iodine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fr-FR" sz="18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fr-FR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fr-FR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fr-FR" sz="18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fr-FR" sz="18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18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18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7F910CE-EA13-67D4-A9FC-EB7CAE3B6252}"/>
              </a:ext>
            </a:extLst>
          </p:cNvPr>
          <p:cNvSpPr/>
          <p:nvPr/>
        </p:nvSpPr>
        <p:spPr>
          <a:xfrm>
            <a:off x="184355" y="3161071"/>
            <a:ext cx="4785852" cy="1801762"/>
          </a:xfrm>
          <a:prstGeom prst="wedgeRoundRectCallout">
            <a:avLst>
              <a:gd name="adj1" fmla="val 60669"/>
              <a:gd name="adj2" fmla="val 43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Tại thời điểm này, số mol của các chất hydrogen, iodine, hydrogen iodine </a:t>
            </a:r>
            <a:r>
              <a:rPr lang="fr-FR" sz="180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 thay đổi</a:t>
            </a:r>
            <a:r>
              <a:rPr lang="fr-FR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nữa. Đây là thời điểm </a:t>
            </a:r>
            <a:r>
              <a:rPr lang="fr-FR" sz="1800" i="1" u="sng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 ứng thuận nghịch đạt tới trạng thái cân bằng.</a:t>
            </a:r>
            <a:endParaRPr lang="en-US" sz="1800" i="1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4C940-1141-D14C-E6C4-058FBC30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879" y="1446828"/>
            <a:ext cx="3456765" cy="26950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8C1AE7-D72B-883C-3FF1-1FDA7F98CB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0" t="48136" r="68915" b="7526"/>
          <a:stretch/>
        </p:blipFill>
        <p:spPr>
          <a:xfrm>
            <a:off x="7231261" y="-23610"/>
            <a:ext cx="1766917" cy="15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2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311229" y="-387876"/>
            <a:ext cx="5106371" cy="3072752"/>
            <a:chOff x="-1762462" y="-222407"/>
            <a:chExt cx="5106371" cy="3072752"/>
          </a:xfrm>
        </p:grpSpPr>
        <p:sp>
          <p:nvSpPr>
            <p:cNvPr id="739" name="Google Shape;739;p49"/>
            <p:cNvSpPr/>
            <p:nvPr/>
          </p:nvSpPr>
          <p:spPr>
            <a:xfrm rot="1799986">
              <a:off x="-1762462" y="-222407"/>
              <a:ext cx="4988028" cy="2276300"/>
            </a:xfrm>
            <a:custGeom>
              <a:avLst/>
              <a:gdLst/>
              <a:ahLst/>
              <a:cxnLst/>
              <a:rect l="l" t="t" r="r" b="b"/>
              <a:pathLst>
                <a:path w="91506" h="41759" extrusionOk="0">
                  <a:moveTo>
                    <a:pt x="68494" y="4454"/>
                  </a:moveTo>
                  <a:cubicBezTo>
                    <a:pt x="72710" y="4454"/>
                    <a:pt x="76855" y="6104"/>
                    <a:pt x="79946" y="9204"/>
                  </a:cubicBezTo>
                  <a:cubicBezTo>
                    <a:pt x="84553" y="13825"/>
                    <a:pt x="85923" y="20778"/>
                    <a:pt x="83408" y="26812"/>
                  </a:cubicBezTo>
                  <a:cubicBezTo>
                    <a:pt x="80911" y="32836"/>
                    <a:pt x="75021" y="36747"/>
                    <a:pt x="68506" y="36747"/>
                  </a:cubicBezTo>
                  <a:cubicBezTo>
                    <a:pt x="68494" y="36747"/>
                    <a:pt x="68482" y="36747"/>
                    <a:pt x="68470" y="36747"/>
                  </a:cubicBezTo>
                  <a:cubicBezTo>
                    <a:pt x="59553" y="36733"/>
                    <a:pt x="52346" y="29497"/>
                    <a:pt x="52360" y="20580"/>
                  </a:cubicBezTo>
                  <a:cubicBezTo>
                    <a:pt x="52360" y="14037"/>
                    <a:pt x="56317" y="8158"/>
                    <a:pt x="62351" y="5671"/>
                  </a:cubicBezTo>
                  <a:cubicBezTo>
                    <a:pt x="64338" y="4852"/>
                    <a:pt x="66425" y="4454"/>
                    <a:pt x="68494" y="4454"/>
                  </a:cubicBezTo>
                  <a:close/>
                  <a:moveTo>
                    <a:pt x="69707" y="1"/>
                  </a:moveTo>
                  <a:cubicBezTo>
                    <a:pt x="67735" y="1"/>
                    <a:pt x="65749" y="280"/>
                    <a:pt x="63807" y="852"/>
                  </a:cubicBezTo>
                  <a:cubicBezTo>
                    <a:pt x="52010" y="2757"/>
                    <a:pt x="44539" y="16878"/>
                    <a:pt x="24919" y="16878"/>
                  </a:cubicBezTo>
                  <a:cubicBezTo>
                    <a:pt x="24889" y="16878"/>
                    <a:pt x="24860" y="16878"/>
                    <a:pt x="24831" y="16878"/>
                  </a:cubicBezTo>
                  <a:cubicBezTo>
                    <a:pt x="20520" y="16863"/>
                    <a:pt x="10826" y="15987"/>
                    <a:pt x="1682" y="15040"/>
                  </a:cubicBezTo>
                  <a:lnTo>
                    <a:pt x="1682" y="15040"/>
                  </a:lnTo>
                  <a:cubicBezTo>
                    <a:pt x="1795" y="16143"/>
                    <a:pt x="1824" y="17245"/>
                    <a:pt x="1781" y="18347"/>
                  </a:cubicBezTo>
                  <a:cubicBezTo>
                    <a:pt x="1640" y="20919"/>
                    <a:pt x="1046" y="23435"/>
                    <a:pt x="1" y="25767"/>
                  </a:cubicBezTo>
                  <a:cubicBezTo>
                    <a:pt x="9610" y="24820"/>
                    <a:pt x="20252" y="23873"/>
                    <a:pt x="24816" y="23873"/>
                  </a:cubicBezTo>
                  <a:cubicBezTo>
                    <a:pt x="40828" y="23915"/>
                    <a:pt x="48742" y="33257"/>
                    <a:pt x="57476" y="37807"/>
                  </a:cubicBezTo>
                  <a:cubicBezTo>
                    <a:pt x="61097" y="40414"/>
                    <a:pt x="65389" y="41759"/>
                    <a:pt x="69716" y="41759"/>
                  </a:cubicBezTo>
                  <a:cubicBezTo>
                    <a:pt x="72380" y="41759"/>
                    <a:pt x="75058" y="41249"/>
                    <a:pt x="77600" y="40210"/>
                  </a:cubicBezTo>
                  <a:cubicBezTo>
                    <a:pt x="84270" y="37482"/>
                    <a:pt x="89061" y="31504"/>
                    <a:pt x="90290" y="24396"/>
                  </a:cubicBezTo>
                  <a:cubicBezTo>
                    <a:pt x="91506" y="17302"/>
                    <a:pt x="88962" y="10066"/>
                    <a:pt x="83577" y="5275"/>
                  </a:cubicBezTo>
                  <a:cubicBezTo>
                    <a:pt x="79706" y="1831"/>
                    <a:pt x="74753" y="1"/>
                    <a:pt x="69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537791" y="390645"/>
              <a:ext cx="2806118" cy="2459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dirty="0" err="1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Nêu</a:t>
              </a:r>
              <a:r>
                <a:rPr lang="fr-FR" sz="18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 </a:t>
              </a:r>
              <a:r>
                <a:rPr lang="fr-FR" sz="1800" dirty="0" err="1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khái</a:t>
              </a:r>
              <a:r>
                <a:rPr lang="fr-FR" sz="18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 </a:t>
              </a:r>
              <a:r>
                <a:rPr lang="fr-FR" sz="1800" dirty="0" err="1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niệm</a:t>
              </a:r>
              <a:r>
                <a:rPr lang="fr-FR" sz="18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 </a:t>
              </a:r>
              <a:r>
                <a:rPr lang="fr-FR" sz="1800" dirty="0" err="1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và</a:t>
              </a:r>
              <a:r>
                <a:rPr lang="fr-FR" sz="18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 </a:t>
              </a:r>
              <a:r>
                <a:rPr lang="fr-FR" sz="1800" dirty="0" err="1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đặc</a:t>
              </a:r>
              <a:r>
                <a:rPr lang="fr-FR" sz="18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 </a:t>
              </a:r>
              <a:r>
                <a:rPr lang="fr-FR" sz="1800" dirty="0" err="1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điểm</a:t>
              </a:r>
              <a:r>
                <a:rPr lang="fr-FR" sz="18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  </a:t>
              </a:r>
              <a:r>
                <a:rPr lang="fr-FR" sz="1800" dirty="0" err="1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trạng</a:t>
              </a:r>
              <a:r>
                <a:rPr lang="fr-FR" sz="18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 </a:t>
              </a:r>
              <a:r>
                <a:rPr lang="fr-FR" sz="1800" dirty="0" err="1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thái</a:t>
              </a:r>
              <a:r>
                <a:rPr lang="fr-FR" sz="18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 </a:t>
              </a:r>
              <a:r>
                <a:rPr lang="fr-FR" sz="1800" dirty="0" err="1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cân</a:t>
              </a:r>
              <a:r>
                <a:rPr lang="fr-FR" sz="18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 </a:t>
              </a:r>
              <a:r>
                <a:rPr lang="fr-FR" sz="1800" dirty="0" err="1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bằng</a:t>
              </a:r>
              <a:r>
                <a:rPr lang="fr-FR" sz="18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 </a:t>
              </a:r>
              <a:r>
                <a:rPr lang="fr-FR" sz="1800" dirty="0" err="1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của</a:t>
              </a:r>
              <a:r>
                <a:rPr lang="fr-FR" sz="18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 </a:t>
              </a:r>
              <a:r>
                <a:rPr lang="fr-FR" sz="1800" dirty="0" err="1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phản</a:t>
              </a:r>
              <a:r>
                <a:rPr lang="fr-FR" sz="18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 </a:t>
              </a:r>
              <a:r>
                <a:rPr lang="fr-FR" sz="1800" dirty="0" err="1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ứng</a:t>
              </a:r>
              <a:r>
                <a:rPr lang="fr-FR" sz="18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 </a:t>
              </a:r>
              <a:r>
                <a:rPr lang="fr-FR" sz="1800" dirty="0" err="1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thuận</a:t>
              </a:r>
              <a:r>
                <a:rPr lang="fr-FR" sz="18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 </a:t>
              </a:r>
              <a:r>
                <a:rPr lang="fr-FR" sz="1800" dirty="0" err="1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nghịch</a:t>
              </a:r>
              <a:r>
                <a:rPr lang="fr-FR" sz="18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</a:rPr>
                <a:t>. </a:t>
              </a:r>
              <a:endParaRPr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742" name="Google Shape;742;p49"/>
          <p:cNvSpPr/>
          <p:nvPr/>
        </p:nvSpPr>
        <p:spPr>
          <a:xfrm rot="-9817526">
            <a:off x="5384091" y="1611610"/>
            <a:ext cx="5429437" cy="3424731"/>
          </a:xfrm>
          <a:custGeom>
            <a:avLst/>
            <a:gdLst/>
            <a:ahLst/>
            <a:cxnLst/>
            <a:rect l="l" t="t" r="r" b="b"/>
            <a:pathLst>
              <a:path w="91506" h="41759" extrusionOk="0">
                <a:moveTo>
                  <a:pt x="68494" y="4454"/>
                </a:moveTo>
                <a:cubicBezTo>
                  <a:pt x="72710" y="4454"/>
                  <a:pt x="76855" y="6104"/>
                  <a:pt x="79946" y="9204"/>
                </a:cubicBezTo>
                <a:cubicBezTo>
                  <a:pt x="84553" y="13825"/>
                  <a:pt x="85923" y="20778"/>
                  <a:pt x="83408" y="26812"/>
                </a:cubicBezTo>
                <a:cubicBezTo>
                  <a:pt x="80911" y="32836"/>
                  <a:pt x="75021" y="36747"/>
                  <a:pt x="68506" y="36747"/>
                </a:cubicBezTo>
                <a:cubicBezTo>
                  <a:pt x="68494" y="36747"/>
                  <a:pt x="68482" y="36747"/>
                  <a:pt x="68470" y="36747"/>
                </a:cubicBezTo>
                <a:cubicBezTo>
                  <a:pt x="59553" y="36733"/>
                  <a:pt x="52346" y="29497"/>
                  <a:pt x="52360" y="20580"/>
                </a:cubicBezTo>
                <a:cubicBezTo>
                  <a:pt x="52360" y="14037"/>
                  <a:pt x="56317" y="8158"/>
                  <a:pt x="62351" y="5671"/>
                </a:cubicBezTo>
                <a:cubicBezTo>
                  <a:pt x="64338" y="4852"/>
                  <a:pt x="66425" y="4454"/>
                  <a:pt x="68494" y="4454"/>
                </a:cubicBezTo>
                <a:close/>
                <a:moveTo>
                  <a:pt x="69707" y="1"/>
                </a:moveTo>
                <a:cubicBezTo>
                  <a:pt x="67735" y="1"/>
                  <a:pt x="65749" y="280"/>
                  <a:pt x="63807" y="852"/>
                </a:cubicBezTo>
                <a:cubicBezTo>
                  <a:pt x="52010" y="2757"/>
                  <a:pt x="44539" y="16878"/>
                  <a:pt x="24919" y="16878"/>
                </a:cubicBezTo>
                <a:cubicBezTo>
                  <a:pt x="24889" y="16878"/>
                  <a:pt x="24860" y="16878"/>
                  <a:pt x="24831" y="16878"/>
                </a:cubicBezTo>
                <a:cubicBezTo>
                  <a:pt x="20520" y="16863"/>
                  <a:pt x="10826" y="15987"/>
                  <a:pt x="1682" y="15040"/>
                </a:cubicBezTo>
                <a:lnTo>
                  <a:pt x="1682" y="15040"/>
                </a:lnTo>
                <a:cubicBezTo>
                  <a:pt x="1795" y="16143"/>
                  <a:pt x="1824" y="17245"/>
                  <a:pt x="1781" y="18347"/>
                </a:cubicBezTo>
                <a:cubicBezTo>
                  <a:pt x="1640" y="20919"/>
                  <a:pt x="1046" y="23435"/>
                  <a:pt x="1" y="25767"/>
                </a:cubicBezTo>
                <a:cubicBezTo>
                  <a:pt x="9610" y="24820"/>
                  <a:pt x="20252" y="23873"/>
                  <a:pt x="24816" y="23873"/>
                </a:cubicBezTo>
                <a:cubicBezTo>
                  <a:pt x="40828" y="23915"/>
                  <a:pt x="48742" y="33257"/>
                  <a:pt x="57476" y="37807"/>
                </a:cubicBezTo>
                <a:cubicBezTo>
                  <a:pt x="61097" y="40414"/>
                  <a:pt x="65389" y="41759"/>
                  <a:pt x="69716" y="41759"/>
                </a:cubicBezTo>
                <a:cubicBezTo>
                  <a:pt x="72380" y="41759"/>
                  <a:pt x="75058" y="41249"/>
                  <a:pt x="77600" y="40210"/>
                </a:cubicBezTo>
                <a:cubicBezTo>
                  <a:pt x="84270" y="37482"/>
                  <a:pt x="89061" y="31504"/>
                  <a:pt x="90290" y="24396"/>
                </a:cubicBezTo>
                <a:cubicBezTo>
                  <a:pt x="91506" y="17302"/>
                  <a:pt x="88962" y="10066"/>
                  <a:pt x="83577" y="5275"/>
                </a:cubicBezTo>
                <a:cubicBezTo>
                  <a:pt x="79706" y="1831"/>
                  <a:pt x="74753" y="1"/>
                  <a:pt x="697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747;p49">
            <a:extLst>
              <a:ext uri="{FF2B5EF4-FFF2-40B4-BE49-F238E27FC236}">
                <a16:creationId xmlns:a16="http://schemas.microsoft.com/office/drawing/2014/main" id="{CCAEE347-3209-6FF9-1647-E77BF1247DC5}"/>
              </a:ext>
            </a:extLst>
          </p:cNvPr>
          <p:cNvSpPr/>
          <p:nvPr/>
        </p:nvSpPr>
        <p:spPr>
          <a:xfrm>
            <a:off x="1607695" y="-255481"/>
            <a:ext cx="5047312" cy="463741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fr-FR" sz="1600" b="1" dirty="0" err="1">
                <a:solidFill>
                  <a:srgbClr val="FF0000"/>
                </a:solidFill>
              </a:rPr>
              <a:t>Khái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niệm</a:t>
            </a:r>
            <a:r>
              <a:rPr lang="fr-FR" sz="1600" b="1" dirty="0">
                <a:solidFill>
                  <a:srgbClr val="FF0000"/>
                </a:solidFill>
              </a:rPr>
              <a:t>: </a:t>
            </a:r>
            <a:r>
              <a:rPr lang="fr-FR" sz="1600" b="1" dirty="0" err="1">
                <a:solidFill>
                  <a:srgbClr val="FF0000"/>
                </a:solidFill>
              </a:rPr>
              <a:t>Trạng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thái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cân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bằng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của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phản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ứng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thuận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nghịch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dirty="0"/>
              <a:t>là </a:t>
            </a:r>
            <a:r>
              <a:rPr lang="fr-FR" sz="1600" dirty="0" err="1"/>
              <a:t>trạng</a:t>
            </a:r>
            <a:r>
              <a:rPr lang="fr-FR" sz="1600" dirty="0"/>
              <a:t> </a:t>
            </a:r>
            <a:r>
              <a:rPr lang="fr-FR" sz="1600" dirty="0" err="1"/>
              <a:t>thái</a:t>
            </a:r>
            <a:r>
              <a:rPr lang="fr-FR" sz="1600" dirty="0"/>
              <a:t> </a:t>
            </a:r>
            <a:r>
              <a:rPr lang="fr-FR" sz="1600" dirty="0" err="1"/>
              <a:t>tại</a:t>
            </a:r>
            <a:r>
              <a:rPr lang="fr-FR" sz="1600" dirty="0"/>
              <a:t> </a:t>
            </a:r>
            <a:r>
              <a:rPr lang="fr-FR" sz="1600" dirty="0" err="1"/>
              <a:t>đó</a:t>
            </a:r>
            <a:r>
              <a:rPr lang="fr-FR" sz="1600" dirty="0"/>
              <a:t> </a:t>
            </a:r>
            <a:r>
              <a:rPr lang="fr-FR" sz="1600" dirty="0" err="1"/>
              <a:t>tốc</a:t>
            </a:r>
            <a:r>
              <a:rPr lang="fr-FR" sz="1600" dirty="0"/>
              <a:t> </a:t>
            </a:r>
            <a:r>
              <a:rPr lang="fr-FR" sz="1600" dirty="0" err="1"/>
              <a:t>độ</a:t>
            </a:r>
            <a:r>
              <a:rPr lang="fr-FR" sz="1600" dirty="0"/>
              <a:t> </a:t>
            </a:r>
            <a:r>
              <a:rPr lang="fr-FR" sz="1600" dirty="0" err="1"/>
              <a:t>phản</a:t>
            </a:r>
            <a:r>
              <a:rPr lang="fr-FR" sz="1600" dirty="0"/>
              <a:t> </a:t>
            </a:r>
            <a:r>
              <a:rPr lang="fr-FR" sz="1600" dirty="0" err="1"/>
              <a:t>ứng</a:t>
            </a:r>
            <a:r>
              <a:rPr lang="fr-FR" sz="1600" dirty="0"/>
              <a:t> </a:t>
            </a:r>
            <a:r>
              <a:rPr lang="fr-FR" sz="1600" dirty="0" err="1"/>
              <a:t>thuận</a:t>
            </a:r>
            <a:r>
              <a:rPr lang="fr-FR" sz="1600" dirty="0"/>
              <a:t> </a:t>
            </a:r>
            <a:r>
              <a:rPr lang="fr-FR" sz="1600" dirty="0" err="1"/>
              <a:t>bằng</a:t>
            </a:r>
            <a:r>
              <a:rPr lang="fr-FR" sz="1600" dirty="0"/>
              <a:t> </a:t>
            </a:r>
            <a:r>
              <a:rPr lang="fr-FR" sz="1600" dirty="0" err="1"/>
              <a:t>tốc</a:t>
            </a:r>
            <a:r>
              <a:rPr lang="fr-FR" sz="1600" dirty="0"/>
              <a:t> </a:t>
            </a:r>
            <a:r>
              <a:rPr lang="fr-FR" sz="1600" dirty="0" err="1"/>
              <a:t>độ</a:t>
            </a:r>
            <a:r>
              <a:rPr lang="fr-FR" sz="1600" dirty="0"/>
              <a:t> </a:t>
            </a:r>
            <a:r>
              <a:rPr lang="fr-FR" sz="1600" dirty="0" err="1"/>
              <a:t>phản</a:t>
            </a:r>
            <a:r>
              <a:rPr lang="fr-FR" sz="1600" dirty="0"/>
              <a:t> </a:t>
            </a:r>
            <a:r>
              <a:rPr lang="fr-FR" sz="1600" dirty="0" err="1"/>
              <a:t>ứng</a:t>
            </a:r>
            <a:r>
              <a:rPr lang="fr-FR" sz="1600" dirty="0"/>
              <a:t> </a:t>
            </a:r>
            <a:r>
              <a:rPr lang="fr-FR" sz="1600" dirty="0" err="1"/>
              <a:t>nghịch</a:t>
            </a:r>
            <a:r>
              <a:rPr lang="fr-FR" sz="1600" dirty="0"/>
              <a:t>. </a:t>
            </a:r>
            <a:endParaRPr lang="en-US" sz="1600" dirty="0"/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F138C0A6-E735-917B-7E22-E118CCE47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3694" y="2540953"/>
            <a:ext cx="2362896" cy="2602547"/>
          </a:xfrm>
          <a:prstGeom prst="rect">
            <a:avLst/>
          </a:prstGeom>
        </p:spPr>
      </p:pic>
      <p:sp>
        <p:nvSpPr>
          <p:cNvPr id="2" name="Google Shape;747;p49">
            <a:extLst>
              <a:ext uri="{FF2B5EF4-FFF2-40B4-BE49-F238E27FC236}">
                <a16:creationId xmlns:a16="http://schemas.microsoft.com/office/drawing/2014/main" id="{8CC37B1D-0020-9064-28AB-485DB693255D}"/>
              </a:ext>
            </a:extLst>
          </p:cNvPr>
          <p:cNvSpPr/>
          <p:nvPr/>
        </p:nvSpPr>
        <p:spPr>
          <a:xfrm>
            <a:off x="4286112" y="225176"/>
            <a:ext cx="5047312" cy="463741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6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fr-FR" sz="16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1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fr-FR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" grpId="0" animBg="1"/>
      <p:bldP spid="14" grpId="0" animBg="1"/>
      <p:bldP spid="14" grpId="2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A7C9D9-1B40-1614-E3EB-67608634BCE4}"/>
              </a:ext>
            </a:extLst>
          </p:cNvPr>
          <p:cNvSpPr txBox="1"/>
          <p:nvPr/>
        </p:nvSpPr>
        <p:spPr>
          <a:xfrm>
            <a:off x="2286000" y="120193"/>
            <a:ext cx="4572000" cy="598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5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fr-FR" sz="25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fr-FR" sz="25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5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25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5">
            <a:extLst>
              <a:ext uri="{FF2B5EF4-FFF2-40B4-BE49-F238E27FC236}">
                <a16:creationId xmlns:a16="http://schemas.microsoft.com/office/drawing/2014/main" id="{C54C5409-A6BF-CDCD-9C2C-3AA941038B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32"/>
          <a:stretch/>
        </p:blipFill>
        <p:spPr>
          <a:xfrm>
            <a:off x="609089" y="1529393"/>
            <a:ext cx="8037631" cy="3130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FC66DE7B-E7FD-F175-D43C-DBC9AEB71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66" y="590251"/>
            <a:ext cx="5510816" cy="39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60EEC8-D067-03CD-2C46-92CB96FFAE1C}"/>
                  </a:ext>
                </a:extLst>
              </p:cNvPr>
              <p:cNvSpPr txBox="1"/>
              <p:nvPr/>
            </p:nvSpPr>
            <p:spPr>
              <a:xfrm>
                <a:off x="858740" y="380557"/>
                <a:ext cx="7855889" cy="3239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Thí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1: K</a:t>
                </a:r>
                <a:r>
                  <a:rPr lang="en-US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= 64,00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marR="0" indent="-3429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Thí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2: K</a:t>
                </a:r>
                <a:r>
                  <a:rPr lang="en-US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= 63, 99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~ 64</a:t>
                </a:r>
              </a:p>
              <a:p>
                <a:pPr marL="342900" marR="0" indent="-3429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hí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3: K</a:t>
                </a:r>
                <a:r>
                  <a:rPr lang="en-US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= 64,08  ~ 64</a:t>
                </a:r>
              </a:p>
              <a:p>
                <a:pPr marL="0" marR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000" b="1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K</a:t>
                </a:r>
                <a:r>
                  <a:rPr lang="en-US" sz="2000" baseline="-25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𝐻𝐼</m:t>
                                </m:r>
                              </m:e>
                            </m:d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dù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nồng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ban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nồng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60EEC8-D067-03CD-2C46-92CB96FFA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40" y="380557"/>
                <a:ext cx="7855889" cy="3239605"/>
              </a:xfrm>
              <a:prstGeom prst="rect">
                <a:avLst/>
              </a:prstGeom>
              <a:blipFill>
                <a:blip r:embed="rId3"/>
                <a:stretch>
                  <a:fillRect l="-853" r="-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">
            <a:extLst>
              <a:ext uri="{FF2B5EF4-FFF2-40B4-BE49-F238E27FC236}">
                <a16:creationId xmlns:a16="http://schemas.microsoft.com/office/drawing/2014/main" id="{05D42C70-DBF7-7BA5-DC21-E497A634D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1375" y="2920827"/>
            <a:ext cx="1688387" cy="205900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D140D6-7A43-9090-EBF5-7EA2DF796AE9}"/>
                  </a:ext>
                </a:extLst>
              </p:cNvPr>
              <p:cNvSpPr txBox="1"/>
              <p:nvPr/>
            </p:nvSpPr>
            <p:spPr>
              <a:xfrm>
                <a:off x="942598" y="613487"/>
                <a:ext cx="550591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Aa + Bb </a:t>
                </a:r>
                <a14:m>
                  <m:oMath xmlns:m="http://schemas.openxmlformats.org/officeDocument/2006/math">
                    <m: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Cc +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dD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D140D6-7A43-9090-EBF5-7EA2DF796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98" y="613487"/>
                <a:ext cx="5505910" cy="646331"/>
              </a:xfrm>
              <a:prstGeom prst="rect">
                <a:avLst/>
              </a:prstGeom>
              <a:blipFill>
                <a:blip r:embed="rId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8">
            <a:extLst>
              <a:ext uri="{FF2B5EF4-FFF2-40B4-BE49-F238E27FC236}">
                <a16:creationId xmlns:a16="http://schemas.microsoft.com/office/drawing/2014/main" id="{4880EE9B-A2DF-8073-A5C6-9F048DF22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85064" y="-23315"/>
            <a:ext cx="1358936" cy="14797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99D096-8BB6-6DB1-70D3-6D9BB9A054D3}"/>
              </a:ext>
            </a:extLst>
          </p:cNvPr>
          <p:cNvSpPr txBox="1"/>
          <p:nvPr/>
        </p:nvSpPr>
        <p:spPr>
          <a:xfrm>
            <a:off x="695298" y="169102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fr-FR" sz="2000" b="1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0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fr-FR" sz="20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20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20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DB783-D30D-8C79-E545-BB8AFB0E65EA}"/>
              </a:ext>
            </a:extLst>
          </p:cNvPr>
          <p:cNvSpPr txBox="1"/>
          <p:nvPr/>
        </p:nvSpPr>
        <p:spPr>
          <a:xfrm>
            <a:off x="151074" y="1205560"/>
            <a:ext cx="8396909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Ở </a:t>
            </a:r>
            <a:r>
              <a:rPr lang="en-US" sz="1800" dirty="0" err="1"/>
              <a:t>trạng</a:t>
            </a:r>
            <a:r>
              <a:rPr lang="en-US" sz="1800" dirty="0"/>
              <a:t> </a:t>
            </a:r>
            <a:r>
              <a:rPr lang="en-US" sz="1800" dirty="0" err="1"/>
              <a:t>thái</a:t>
            </a:r>
            <a:r>
              <a:rPr lang="en-US" sz="1800" dirty="0"/>
              <a:t> </a:t>
            </a:r>
            <a:r>
              <a:rPr lang="en-US" sz="1800" dirty="0" err="1"/>
              <a:t>cân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vi-VN" sz="1800" dirty="0"/>
              <a:t>hằng số cân bằng (K</a:t>
            </a:r>
            <a:r>
              <a:rPr lang="vi-VN" sz="1800" baseline="-25000" dirty="0"/>
              <a:t>C</a:t>
            </a:r>
            <a:r>
              <a:rPr lang="vi-VN" sz="1800" dirty="0"/>
              <a:t>) của phản ứng được xác định theo biểu thức:</a:t>
            </a:r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CA9839-1BC2-6A4E-1398-59366EC3709B}"/>
              </a:ext>
            </a:extLst>
          </p:cNvPr>
          <p:cNvSpPr txBox="1"/>
          <p:nvPr/>
        </p:nvSpPr>
        <p:spPr>
          <a:xfrm>
            <a:off x="3408252" y="1684427"/>
            <a:ext cx="5672138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Aft>
                <a:spcPts val="0"/>
              </a:spcAft>
            </a:pPr>
            <a:r>
              <a:rPr lang="en-US" b="1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marR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[A], [B], [C], [D]: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A, B, C, D ở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a, b, c, d: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01" y="2085303"/>
            <a:ext cx="2895851" cy="9053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7546" y="3445426"/>
            <a:ext cx="857349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Ý nghĩa của hằng số cân bằng Kc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phụ thuộc 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nồng độ mà phụ thuộc vào nhiệt độ và bản chất của phản ứng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biểu diễn nồng độ của </a:t>
            </a:r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rắn 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endParaRPr lang="vi-VN" sz="1800" baseline="-25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393" y="449306"/>
            <a:ext cx="845498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SỐ 6: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+ 3H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⇌ 2NH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CaCO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⇌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fr-F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80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393" y="449306"/>
            <a:ext cx="8454980" cy="397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SỐ 6: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+ 3H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⇌ 2NH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CaCO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⇌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fr-F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</a:p>
          <a:p>
            <a:pPr>
              <a:lnSpc>
                <a:spcPct val="107000"/>
              </a:lnSpc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HD:</a:t>
            </a:r>
          </a:p>
          <a:p>
            <a:pPr>
              <a:lnSpc>
                <a:spcPct val="107000"/>
              </a:lnSpc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[NH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]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[N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 [H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K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[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fr-F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]</a:t>
            </a:r>
            <a:endParaRPr lang="en-US" sz="2000" baseline="30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74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393" y="449306"/>
            <a:ext cx="8454980" cy="1821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SỐ 7: 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Ammonia (NH</a:t>
            </a:r>
            <a:r>
              <a:rPr lang="en-US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</a:t>
            </a:r>
            <a:r>
              <a:rPr lang="en-US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+ 3H</a:t>
            </a:r>
            <a:r>
              <a:rPr lang="en-US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⇌ 2NH</a:t>
            </a:r>
            <a:r>
              <a:rPr lang="en-US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1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[N</a:t>
            </a:r>
            <a:r>
              <a:rPr lang="en-US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= 0,45 M; [H</a:t>
            </a:r>
            <a:r>
              <a:rPr lang="en-US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= 0,14 M; [NH</a:t>
            </a:r>
            <a:r>
              <a:rPr lang="en-US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= 0,62 M.</a:t>
            </a:r>
          </a:p>
          <a:p>
            <a:pPr>
              <a:lnSpc>
                <a:spcPct val="107000"/>
              </a:lnSpc>
            </a:pP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en-US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 </a:t>
            </a:r>
            <a:r>
              <a:rPr lang="en-US" sz="21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3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98" y="2146327"/>
            <a:ext cx="6178164" cy="20917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6269" y="250523"/>
            <a:ext cx="8454980" cy="1821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SỐ 7: 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Ammonia (NH</a:t>
            </a:r>
            <a:r>
              <a:rPr lang="en-US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</a:t>
            </a:r>
            <a:r>
              <a:rPr lang="en-US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+ 3H</a:t>
            </a:r>
            <a:r>
              <a:rPr lang="en-US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⇌ 2NH</a:t>
            </a:r>
            <a:r>
              <a:rPr lang="en-US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1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[N</a:t>
            </a:r>
            <a:r>
              <a:rPr lang="en-US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= 0,45 M; [H</a:t>
            </a:r>
            <a:r>
              <a:rPr lang="en-US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= 0,14 M; [NH</a:t>
            </a:r>
            <a:r>
              <a:rPr lang="en-US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= 0,62 M.</a:t>
            </a:r>
          </a:p>
          <a:p>
            <a:pPr>
              <a:lnSpc>
                <a:spcPct val="107000"/>
              </a:lnSpc>
            </a:pP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en-US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 </a:t>
            </a:r>
            <a:r>
              <a:rPr lang="en-US" sz="21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69ED92A-94BA-7829-9891-4981D16A6CD1}"/>
              </a:ext>
            </a:extLst>
          </p:cNvPr>
          <p:cNvSpPr txBox="1"/>
          <p:nvPr/>
        </p:nvSpPr>
        <p:spPr>
          <a:xfrm>
            <a:off x="3370007" y="293239"/>
            <a:ext cx="2595716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KHỞI ĐỘNG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CA6CDA-4A48-DCC0-719C-7D0C157AD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53" y="1168087"/>
            <a:ext cx="3975413" cy="397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457201" y="1253448"/>
            <a:ext cx="4778477" cy="3113070"/>
            <a:chOff x="457201" y="1253448"/>
            <a:chExt cx="4778477" cy="3113070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E8183B0E-1CA6-7F5B-723A-A40A9EEC2A85}"/>
                </a:ext>
              </a:extLst>
            </p:cNvPr>
            <p:cNvSpPr/>
            <p:nvPr/>
          </p:nvSpPr>
          <p:spPr>
            <a:xfrm>
              <a:off x="457201" y="1253448"/>
              <a:ext cx="4778477" cy="3113070"/>
            </a:xfrm>
            <a:prstGeom prst="wedgeEllipseCallout">
              <a:avLst>
                <a:gd name="adj1" fmla="val 64815"/>
                <a:gd name="adj2" fmla="val 253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50000"/>
                </a:lnSpc>
                <a:spcBef>
                  <a:spcPts val="300"/>
                </a:spcBef>
                <a:spcAft>
                  <a:spcPts val="0"/>
                </a:spcAft>
              </a:pPr>
              <a:endParaRPr lang="en-US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58714" y="1706081"/>
              <a:ext cx="4175450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ts val="300"/>
                </a:spcBef>
              </a:pP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Đối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phản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ứng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thu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nhiều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sản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tăng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hiệu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suất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phản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3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ứng</a:t>
              </a:r>
              <a:r>
                <a:rPr lang="fr-FR" sz="2300" dirty="0"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3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7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707" y="122225"/>
            <a:ext cx="876729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67628" algn="l"/>
              </a:tabLst>
            </a:pPr>
            <a:r>
              <a:rPr lang="fr-F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CÁC YẾU TỐ ẢNH HƯỞNG ĐẾN SỰ CHUYỂN DỊCH CÂN BẰNG HÓA HỌC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251" y="413747"/>
            <a:ext cx="9037749" cy="2346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2 NO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(g)   ⇌ NO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(g) ΔH &lt; 0                                         </a:t>
            </a:r>
          </a:p>
          <a:p>
            <a:pPr>
              <a:lnSpc>
                <a:spcPct val="107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(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(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</a:t>
            </a:r>
            <a:r>
              <a:rPr lang="en-US" sz="165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nút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endParaRPr lang="en-US" sz="16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Chia dung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ngâm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ngâm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33950" y="2817744"/>
          <a:ext cx="7782351" cy="15066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4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2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3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Tác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động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Hiện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tượng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Chiều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chuyển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dịch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cân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bằng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thuận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nghịch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Chiều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chuyển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dịch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cân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bằng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(P/ư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tỏa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nhiệt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thu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nhiệt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Tăng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nhiệt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độ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Giảm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nhiệt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độ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25192" y="4208308"/>
            <a:ext cx="8599868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…………..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……………….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8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875" y="242904"/>
            <a:ext cx="1569660" cy="466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23796" y="683730"/>
            <a:ext cx="7592737" cy="21753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0420" y="3212288"/>
            <a:ext cx="814588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(ΔH &lt; 0),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96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508" y="136511"/>
            <a:ext cx="8599868" cy="2443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COONa  + H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  ⇌    CH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COOH  +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Cho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phenolphtalein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COONa,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Chia dung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COONa,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COOH.</a:t>
            </a:r>
          </a:p>
          <a:p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0477" y="2704489"/>
          <a:ext cx="7753373" cy="14676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38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2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3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9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nghịch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nồng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nồng độ CH</a:t>
                      </a:r>
                      <a:r>
                        <a:rPr lang="en-US" sz="15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COONa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nồng độ CH</a:t>
                      </a:r>
                      <a:r>
                        <a:rPr lang="en-US" sz="15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84533" y="4319176"/>
            <a:ext cx="8203876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…………..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5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351" y="320177"/>
            <a:ext cx="1569660" cy="466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1057" y="821371"/>
            <a:ext cx="7847862" cy="24144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1057" y="3415130"/>
            <a:ext cx="825354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3392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698E5C-EA5E-46A0-8755-DE50DBAB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42" y="1041125"/>
            <a:ext cx="8237054" cy="2684860"/>
          </a:xfrm>
        </p:spPr>
        <p:txBody>
          <a:bodyPr/>
          <a:lstStyle/>
          <a:p>
            <a:pPr eaLnBrk="1" hangingPunct="1"/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1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1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DED3EB-F8F1-4D3F-A88E-1AE2BF36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6" y="251318"/>
            <a:ext cx="7158811" cy="73125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1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1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1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1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1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1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21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B5967C7A-9E02-4EEE-93DA-D9CA43F20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76" y="2776931"/>
            <a:ext cx="1385888" cy="272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2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828" y="1976559"/>
            <a:ext cx="855157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tabLst>
                <a:tab pos="67628" algn="l"/>
              </a:tabLs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Chatelier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501" y="623872"/>
            <a:ext cx="8702899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67628" algn="l"/>
              </a:tabLst>
            </a:pP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“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500" y="623872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Chaterlie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5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6201" y="170699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VẬN DỤNG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183525" y="598945"/>
            <a:ext cx="8644943" cy="4055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Clr>
                <a:srgbClr val="0000FF"/>
              </a:buClr>
              <a:buSzPts val="1100"/>
              <a:tabLst>
                <a:tab pos="472440" algn="l"/>
              </a:tabLst>
            </a:pP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(g) + B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(g) ⇋ 2AB(g); ΔH &gt; 0.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tabLst>
                <a:tab pos="2699861" algn="l"/>
                <a:tab pos="3779996" algn="l"/>
              </a:tabLs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2699861" algn="l"/>
                <a:tab pos="3779996" algn="l"/>
              </a:tabLs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Clr>
                <a:srgbClr val="0000FF"/>
              </a:buClr>
              <a:buSzPts val="1100"/>
              <a:tabLst>
                <a:tab pos="472440" algn="l"/>
              </a:tabLst>
            </a:pP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2SO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(g) + O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(g) ⇋ 2SO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(g)     ΔH &lt; 0.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tabLst>
                <a:tab pos="2699861" algn="l"/>
                <a:tab pos="3779996" algn="l"/>
              </a:tabLs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</a:p>
          <a:p>
            <a:pPr algn="just">
              <a:lnSpc>
                <a:spcPct val="107000"/>
              </a:lnSpc>
              <a:tabLst>
                <a:tab pos="2699861" algn="l"/>
                <a:tab pos="3779996" algn="l"/>
              </a:tabLs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buClr>
                <a:srgbClr val="0000FF"/>
              </a:buClr>
              <a:buSzPts val="1100"/>
              <a:tabLst>
                <a:tab pos="472440" algn="l"/>
              </a:tabLst>
            </a:pP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tabLst>
                <a:tab pos="2699861" algn="l"/>
                <a:tab pos="3779996" algn="l"/>
              </a:tabLst>
            </a:pPr>
            <a:r>
              <a:rPr lang="pt-BR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pt-B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2699861" algn="l"/>
                <a:tab pos="3779996" algn="l"/>
              </a:tabLst>
            </a:pPr>
            <a:r>
              <a:rPr lang="pt-BR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2699861" algn="l"/>
                <a:tab pos="3779996" algn="l"/>
              </a:tabLst>
            </a:pPr>
            <a:r>
              <a:rPr lang="pt-BR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pt-B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2699861" algn="l"/>
                <a:tab pos="3779996" algn="l"/>
              </a:tabLst>
            </a:pPr>
            <a:r>
              <a:rPr lang="pt-BR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3984766" y="1209404"/>
            <a:ext cx="342900" cy="342900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3525" y="2444009"/>
            <a:ext cx="342900" cy="342900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3525" y="4234265"/>
            <a:ext cx="342900" cy="342900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5119" y="534022"/>
            <a:ext cx="8609526" cy="352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" marR="22860" algn="just">
              <a:lnSpc>
                <a:spcPct val="107000"/>
              </a:lnSpc>
            </a:pP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ammonia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" marR="22860" algn="ctr">
              <a:lnSpc>
                <a:spcPct val="107000"/>
              </a:lnSpc>
            </a:pP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21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(k) + 3H</a:t>
            </a:r>
            <a:r>
              <a:rPr lang="en-US" sz="21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(k) ⇋ 2NH</a:t>
            </a:r>
            <a:r>
              <a:rPr lang="en-US" sz="21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(k) ΔH = -92kJ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" marR="22860" algn="just">
              <a:lnSpc>
                <a:spcPct val="107000"/>
              </a:lnSpc>
            </a:pP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ammonia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t-BR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5: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 kiến thức hóa học hãy giải thích câu ca dao “nước chảy đá mòn”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t-BR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6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Giải thích tại sao không nên bón phân đạm ammonium cho đất chua?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t-BR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7: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Tại sao không bón vôi và phân đạm cùng một lúc?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t-BR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8: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Tại sao cư dân sống lâu ở vùng núi cao có mức hemoglobin trong máu cao, đôi khi cao hơn 50% so với người sống ở ngang mực nước biển. 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3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171C5115-54B9-9AF0-F04E-6D60D2D8D3E9}"/>
              </a:ext>
            </a:extLst>
          </p:cNvPr>
          <p:cNvSpPr txBox="1"/>
          <p:nvPr/>
        </p:nvSpPr>
        <p:spPr>
          <a:xfrm>
            <a:off x="1397344" y="2010010"/>
            <a:ext cx="6313597" cy="196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1: KHÁI NIỆM VỀ </a:t>
            </a:r>
          </a:p>
          <a:p>
            <a:pPr marL="0" marR="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CÂN BẰNG HÓA HỌC</a:t>
            </a:r>
          </a:p>
        </p:txBody>
      </p:sp>
      <p:sp>
        <p:nvSpPr>
          <p:cNvPr id="2" name="Rectangle 1"/>
          <p:cNvSpPr/>
          <p:nvPr/>
        </p:nvSpPr>
        <p:spPr>
          <a:xfrm>
            <a:off x="704027" y="1016626"/>
            <a:ext cx="7700232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CHƯƠNG 1. CÂN BẰNG HÓA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/>
          <p:nvPr/>
        </p:nvSpPr>
        <p:spPr>
          <a:xfrm rot="5990292">
            <a:off x="3901904" y="2831781"/>
            <a:ext cx="1931965" cy="881657"/>
          </a:xfrm>
          <a:custGeom>
            <a:avLst/>
            <a:gdLst/>
            <a:ahLst/>
            <a:cxnLst/>
            <a:rect l="l" t="t" r="r" b="b"/>
            <a:pathLst>
              <a:path w="91506" h="41759" extrusionOk="0">
                <a:moveTo>
                  <a:pt x="68494" y="4454"/>
                </a:moveTo>
                <a:cubicBezTo>
                  <a:pt x="72710" y="4454"/>
                  <a:pt x="76855" y="6104"/>
                  <a:pt x="79946" y="9204"/>
                </a:cubicBezTo>
                <a:cubicBezTo>
                  <a:pt x="84553" y="13825"/>
                  <a:pt x="85923" y="20778"/>
                  <a:pt x="83408" y="26812"/>
                </a:cubicBezTo>
                <a:cubicBezTo>
                  <a:pt x="80911" y="32836"/>
                  <a:pt x="75021" y="36747"/>
                  <a:pt x="68506" y="36747"/>
                </a:cubicBezTo>
                <a:cubicBezTo>
                  <a:pt x="68494" y="36747"/>
                  <a:pt x="68482" y="36747"/>
                  <a:pt x="68470" y="36747"/>
                </a:cubicBezTo>
                <a:cubicBezTo>
                  <a:pt x="59553" y="36733"/>
                  <a:pt x="52346" y="29497"/>
                  <a:pt x="52360" y="20580"/>
                </a:cubicBezTo>
                <a:cubicBezTo>
                  <a:pt x="52360" y="14037"/>
                  <a:pt x="56317" y="8158"/>
                  <a:pt x="62351" y="5671"/>
                </a:cubicBezTo>
                <a:cubicBezTo>
                  <a:pt x="64338" y="4852"/>
                  <a:pt x="66425" y="4454"/>
                  <a:pt x="68494" y="4454"/>
                </a:cubicBezTo>
                <a:close/>
                <a:moveTo>
                  <a:pt x="69707" y="1"/>
                </a:moveTo>
                <a:cubicBezTo>
                  <a:pt x="67735" y="1"/>
                  <a:pt x="65749" y="280"/>
                  <a:pt x="63807" y="852"/>
                </a:cubicBezTo>
                <a:cubicBezTo>
                  <a:pt x="52010" y="2757"/>
                  <a:pt x="44539" y="16878"/>
                  <a:pt x="24919" y="16878"/>
                </a:cubicBezTo>
                <a:cubicBezTo>
                  <a:pt x="24889" y="16878"/>
                  <a:pt x="24860" y="16878"/>
                  <a:pt x="24831" y="16878"/>
                </a:cubicBezTo>
                <a:cubicBezTo>
                  <a:pt x="20520" y="16863"/>
                  <a:pt x="10826" y="15987"/>
                  <a:pt x="1682" y="15040"/>
                </a:cubicBezTo>
                <a:lnTo>
                  <a:pt x="1682" y="15040"/>
                </a:lnTo>
                <a:cubicBezTo>
                  <a:pt x="1795" y="16143"/>
                  <a:pt x="1824" y="17245"/>
                  <a:pt x="1781" y="18347"/>
                </a:cubicBezTo>
                <a:cubicBezTo>
                  <a:pt x="1640" y="20919"/>
                  <a:pt x="1046" y="23435"/>
                  <a:pt x="1" y="25767"/>
                </a:cubicBezTo>
                <a:cubicBezTo>
                  <a:pt x="9610" y="24820"/>
                  <a:pt x="20252" y="23873"/>
                  <a:pt x="24816" y="23873"/>
                </a:cubicBezTo>
                <a:cubicBezTo>
                  <a:pt x="40828" y="23915"/>
                  <a:pt x="48742" y="33257"/>
                  <a:pt x="57476" y="37807"/>
                </a:cubicBezTo>
                <a:cubicBezTo>
                  <a:pt x="61097" y="40414"/>
                  <a:pt x="65389" y="41759"/>
                  <a:pt x="69716" y="41759"/>
                </a:cubicBezTo>
                <a:cubicBezTo>
                  <a:pt x="72380" y="41759"/>
                  <a:pt x="75058" y="41249"/>
                  <a:pt x="77600" y="40210"/>
                </a:cubicBezTo>
                <a:cubicBezTo>
                  <a:pt x="84270" y="37482"/>
                  <a:pt x="89061" y="31504"/>
                  <a:pt x="90290" y="24396"/>
                </a:cubicBezTo>
                <a:cubicBezTo>
                  <a:pt x="91506" y="17302"/>
                  <a:pt x="88962" y="10066"/>
                  <a:pt x="83577" y="5275"/>
                </a:cubicBezTo>
                <a:cubicBezTo>
                  <a:pt x="79706" y="1831"/>
                  <a:pt x="74753" y="1"/>
                  <a:pt x="697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4"/>
          <p:cNvSpPr/>
          <p:nvPr/>
        </p:nvSpPr>
        <p:spPr>
          <a:xfrm rot="-1853308">
            <a:off x="2729984" y="1936754"/>
            <a:ext cx="2991614" cy="960775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4"/>
          <p:cNvSpPr/>
          <p:nvPr/>
        </p:nvSpPr>
        <p:spPr>
          <a:xfrm rot="-207137">
            <a:off x="4432453" y="3392190"/>
            <a:ext cx="717402" cy="717402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4"/>
          <p:cNvSpPr/>
          <p:nvPr/>
        </p:nvSpPr>
        <p:spPr>
          <a:xfrm>
            <a:off x="3033071" y="2550277"/>
            <a:ext cx="717300" cy="7173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4"/>
          <p:cNvSpPr/>
          <p:nvPr/>
        </p:nvSpPr>
        <p:spPr>
          <a:xfrm>
            <a:off x="4746596" y="1532102"/>
            <a:ext cx="717300" cy="7173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ctrTitle"/>
          </p:nvPr>
        </p:nvSpPr>
        <p:spPr>
          <a:xfrm flipH="1">
            <a:off x="3012071" y="2709752"/>
            <a:ext cx="7593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+mj-lt"/>
              </a:rPr>
              <a:t>01</a:t>
            </a:r>
            <a:endParaRPr sz="2800" b="1">
              <a:solidFill>
                <a:schemeClr val="lt1"/>
              </a:solidFill>
              <a:latin typeface="+mj-lt"/>
            </a:endParaRPr>
          </a:p>
        </p:txBody>
      </p:sp>
      <p:sp>
        <p:nvSpPr>
          <p:cNvPr id="232" name="Google Shape;232;p34"/>
          <p:cNvSpPr txBox="1">
            <a:spLocks noGrp="1"/>
          </p:cNvSpPr>
          <p:nvPr>
            <p:ph type="ctrTitle"/>
          </p:nvPr>
        </p:nvSpPr>
        <p:spPr>
          <a:xfrm flipH="1">
            <a:off x="4715321" y="1648843"/>
            <a:ext cx="7797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+mj-lt"/>
              </a:rPr>
              <a:t>02</a:t>
            </a:r>
            <a:endParaRPr sz="2800" b="1">
              <a:solidFill>
                <a:schemeClr val="lt1"/>
              </a:solidFill>
              <a:latin typeface="+mj-lt"/>
            </a:endParaRPr>
          </a:p>
        </p:txBody>
      </p:sp>
      <p:sp>
        <p:nvSpPr>
          <p:cNvPr id="233" name="Google Shape;233;p34"/>
          <p:cNvSpPr txBox="1">
            <a:spLocks noGrp="1"/>
          </p:cNvSpPr>
          <p:nvPr>
            <p:ph type="ctrTitle"/>
          </p:nvPr>
        </p:nvSpPr>
        <p:spPr>
          <a:xfrm flipH="1">
            <a:off x="4457024" y="3504126"/>
            <a:ext cx="668259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+mj-lt"/>
              </a:rPr>
              <a:t>03</a:t>
            </a:r>
            <a:endParaRPr sz="2800" b="1">
              <a:solidFill>
                <a:schemeClr val="lt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F8A4F8-71D3-297A-C43B-D27FB4415CF2}"/>
              </a:ext>
            </a:extLst>
          </p:cNvPr>
          <p:cNvSpPr txBox="1"/>
          <p:nvPr/>
        </p:nvSpPr>
        <p:spPr>
          <a:xfrm>
            <a:off x="2470355" y="266819"/>
            <a:ext cx="4203290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NỘI DUNG BÀI HỌC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930762-4020-F3E6-7DD8-EE75FD8769EC}"/>
              </a:ext>
            </a:extLst>
          </p:cNvPr>
          <p:cNvSpPr txBox="1"/>
          <p:nvPr/>
        </p:nvSpPr>
        <p:spPr>
          <a:xfrm>
            <a:off x="5610304" y="3201599"/>
            <a:ext cx="3084425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yếu tố ảnh hưởng đến sự chuyển dịch cân bằng hóa học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773CAE-FC24-F8F3-19AC-7869FB6C2D19}"/>
              </a:ext>
            </a:extLst>
          </p:cNvPr>
          <p:cNvSpPr txBox="1"/>
          <p:nvPr/>
        </p:nvSpPr>
        <p:spPr>
          <a:xfrm>
            <a:off x="5633389" y="1532102"/>
            <a:ext cx="2530844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Cân bằng hóa học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34897D-4BEE-64AE-61DB-7239A18085A5}"/>
              </a:ext>
            </a:extLst>
          </p:cNvPr>
          <p:cNvSpPr txBox="1"/>
          <p:nvPr/>
        </p:nvSpPr>
        <p:spPr>
          <a:xfrm>
            <a:off x="434448" y="2044242"/>
            <a:ext cx="245560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 ứng một chiều và phản ứng thuận nghịch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ctrTitle"/>
          </p:nvPr>
        </p:nvSpPr>
        <p:spPr>
          <a:xfrm flipH="1">
            <a:off x="389100" y="2080809"/>
            <a:ext cx="4182900" cy="11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CÂN BẰNG HÓA HỌC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7" name="Google Shape;257;p37"/>
          <p:cNvSpPr txBox="1">
            <a:spLocks noGrp="1"/>
          </p:cNvSpPr>
          <p:nvPr>
            <p:ph type="title" idx="2"/>
          </p:nvPr>
        </p:nvSpPr>
        <p:spPr>
          <a:xfrm flipH="1">
            <a:off x="4880701" y="2478400"/>
            <a:ext cx="1311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II</a:t>
            </a:r>
            <a:endParaRPr sz="50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" name="Google Shape;793;p52"/>
          <p:cNvGrpSpPr/>
          <p:nvPr/>
        </p:nvGrpSpPr>
        <p:grpSpPr>
          <a:xfrm>
            <a:off x="528874" y="3206946"/>
            <a:ext cx="3498595" cy="1936554"/>
            <a:chOff x="4821100" y="4107225"/>
            <a:chExt cx="1146650" cy="700075"/>
          </a:xfrm>
        </p:grpSpPr>
        <p:sp>
          <p:nvSpPr>
            <p:cNvPr id="794" name="Google Shape;794;p52"/>
            <p:cNvSpPr/>
            <p:nvPr/>
          </p:nvSpPr>
          <p:spPr>
            <a:xfrm>
              <a:off x="4990425" y="4117125"/>
              <a:ext cx="111275" cy="550575"/>
            </a:xfrm>
            <a:custGeom>
              <a:avLst/>
              <a:gdLst/>
              <a:ahLst/>
              <a:cxnLst/>
              <a:rect l="l" t="t" r="r" b="b"/>
              <a:pathLst>
                <a:path w="4451" h="22023" extrusionOk="0">
                  <a:moveTo>
                    <a:pt x="1" y="1"/>
                  </a:moveTo>
                  <a:lnTo>
                    <a:pt x="1" y="19798"/>
                  </a:lnTo>
                  <a:cubicBezTo>
                    <a:pt x="1" y="21024"/>
                    <a:pt x="1000" y="22023"/>
                    <a:pt x="2226" y="22023"/>
                  </a:cubicBezTo>
                  <a:cubicBezTo>
                    <a:pt x="3452" y="22023"/>
                    <a:pt x="4451" y="21024"/>
                    <a:pt x="4451" y="19798"/>
                  </a:cubicBezTo>
                  <a:lnTo>
                    <a:pt x="44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2"/>
            <p:cNvSpPr/>
            <p:nvPr/>
          </p:nvSpPr>
          <p:spPr>
            <a:xfrm>
              <a:off x="5009750" y="4136275"/>
              <a:ext cx="72825" cy="512125"/>
            </a:xfrm>
            <a:custGeom>
              <a:avLst/>
              <a:gdLst/>
              <a:ahLst/>
              <a:cxnLst/>
              <a:rect l="l" t="t" r="r" b="b"/>
              <a:pathLst>
                <a:path w="2913" h="20485" extrusionOk="0">
                  <a:moveTo>
                    <a:pt x="0" y="0"/>
                  </a:moveTo>
                  <a:lnTo>
                    <a:pt x="0" y="19032"/>
                  </a:lnTo>
                  <a:cubicBezTo>
                    <a:pt x="0" y="19833"/>
                    <a:pt x="652" y="20485"/>
                    <a:pt x="1453" y="20485"/>
                  </a:cubicBezTo>
                  <a:cubicBezTo>
                    <a:pt x="2261" y="20485"/>
                    <a:pt x="2905" y="19833"/>
                    <a:pt x="2912" y="19032"/>
                  </a:cubicBezTo>
                  <a:lnTo>
                    <a:pt x="2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2"/>
            <p:cNvSpPr/>
            <p:nvPr/>
          </p:nvSpPr>
          <p:spPr>
            <a:xfrm>
              <a:off x="4967950" y="4107225"/>
              <a:ext cx="156425" cy="16850"/>
            </a:xfrm>
            <a:custGeom>
              <a:avLst/>
              <a:gdLst/>
              <a:ahLst/>
              <a:cxnLst/>
              <a:rect l="l" t="t" r="r" b="b"/>
              <a:pathLst>
                <a:path w="6257" h="674" extrusionOk="0">
                  <a:moveTo>
                    <a:pt x="446" y="0"/>
                  </a:moveTo>
                  <a:cubicBezTo>
                    <a:pt x="0" y="0"/>
                    <a:pt x="0" y="673"/>
                    <a:pt x="446" y="673"/>
                  </a:cubicBezTo>
                  <a:lnTo>
                    <a:pt x="5803" y="673"/>
                  </a:lnTo>
                  <a:cubicBezTo>
                    <a:pt x="6257" y="673"/>
                    <a:pt x="6257" y="0"/>
                    <a:pt x="5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2"/>
            <p:cNvSpPr/>
            <p:nvPr/>
          </p:nvSpPr>
          <p:spPr>
            <a:xfrm>
              <a:off x="4990425" y="4117125"/>
              <a:ext cx="111275" cy="550575"/>
            </a:xfrm>
            <a:custGeom>
              <a:avLst/>
              <a:gdLst/>
              <a:ahLst/>
              <a:cxnLst/>
              <a:rect l="l" t="t" r="r" b="b"/>
              <a:pathLst>
                <a:path w="4451" h="22023" extrusionOk="0">
                  <a:moveTo>
                    <a:pt x="1" y="1"/>
                  </a:moveTo>
                  <a:lnTo>
                    <a:pt x="1" y="19798"/>
                  </a:lnTo>
                  <a:cubicBezTo>
                    <a:pt x="1" y="21024"/>
                    <a:pt x="1000" y="22023"/>
                    <a:pt x="2226" y="22023"/>
                  </a:cubicBezTo>
                  <a:cubicBezTo>
                    <a:pt x="3452" y="22023"/>
                    <a:pt x="4451" y="21024"/>
                    <a:pt x="4451" y="19798"/>
                  </a:cubicBezTo>
                  <a:lnTo>
                    <a:pt x="44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2"/>
            <p:cNvSpPr/>
            <p:nvPr/>
          </p:nvSpPr>
          <p:spPr>
            <a:xfrm>
              <a:off x="5009750" y="4334500"/>
              <a:ext cx="72825" cy="319750"/>
            </a:xfrm>
            <a:custGeom>
              <a:avLst/>
              <a:gdLst/>
              <a:ahLst/>
              <a:cxnLst/>
              <a:rect l="l" t="t" r="r" b="b"/>
              <a:pathLst>
                <a:path w="2913" h="12790" extrusionOk="0">
                  <a:moveTo>
                    <a:pt x="2113" y="1"/>
                  </a:moveTo>
                  <a:cubicBezTo>
                    <a:pt x="1528" y="1"/>
                    <a:pt x="955" y="71"/>
                    <a:pt x="399" y="71"/>
                  </a:cubicBezTo>
                  <a:cubicBezTo>
                    <a:pt x="265" y="71"/>
                    <a:pt x="132" y="67"/>
                    <a:pt x="0" y="57"/>
                  </a:cubicBezTo>
                  <a:lnTo>
                    <a:pt x="0" y="11372"/>
                  </a:lnTo>
                  <a:cubicBezTo>
                    <a:pt x="21" y="12159"/>
                    <a:pt x="666" y="12789"/>
                    <a:pt x="1453" y="12789"/>
                  </a:cubicBezTo>
                  <a:cubicBezTo>
                    <a:pt x="2246" y="12789"/>
                    <a:pt x="2891" y="12159"/>
                    <a:pt x="2912" y="11372"/>
                  </a:cubicBezTo>
                  <a:lnTo>
                    <a:pt x="2912" y="57"/>
                  </a:lnTo>
                  <a:cubicBezTo>
                    <a:pt x="2644" y="15"/>
                    <a:pt x="2377" y="1"/>
                    <a:pt x="2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2"/>
            <p:cNvSpPr/>
            <p:nvPr/>
          </p:nvSpPr>
          <p:spPr>
            <a:xfrm>
              <a:off x="4967950" y="4107225"/>
              <a:ext cx="156425" cy="16850"/>
            </a:xfrm>
            <a:custGeom>
              <a:avLst/>
              <a:gdLst/>
              <a:ahLst/>
              <a:cxnLst/>
              <a:rect l="l" t="t" r="r" b="b"/>
              <a:pathLst>
                <a:path w="6257" h="674" extrusionOk="0">
                  <a:moveTo>
                    <a:pt x="446" y="0"/>
                  </a:moveTo>
                  <a:cubicBezTo>
                    <a:pt x="0" y="0"/>
                    <a:pt x="0" y="673"/>
                    <a:pt x="446" y="673"/>
                  </a:cubicBezTo>
                  <a:lnTo>
                    <a:pt x="5803" y="673"/>
                  </a:lnTo>
                  <a:cubicBezTo>
                    <a:pt x="6257" y="673"/>
                    <a:pt x="6257" y="0"/>
                    <a:pt x="5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2"/>
            <p:cNvSpPr/>
            <p:nvPr/>
          </p:nvSpPr>
          <p:spPr>
            <a:xfrm>
              <a:off x="5338700" y="4117125"/>
              <a:ext cx="111250" cy="550575"/>
            </a:xfrm>
            <a:custGeom>
              <a:avLst/>
              <a:gdLst/>
              <a:ahLst/>
              <a:cxnLst/>
              <a:rect l="l" t="t" r="r" b="b"/>
              <a:pathLst>
                <a:path w="4450" h="22023" extrusionOk="0">
                  <a:moveTo>
                    <a:pt x="0" y="1"/>
                  </a:moveTo>
                  <a:lnTo>
                    <a:pt x="0" y="21258"/>
                  </a:lnTo>
                  <a:cubicBezTo>
                    <a:pt x="0" y="21676"/>
                    <a:pt x="340" y="22023"/>
                    <a:pt x="765" y="22023"/>
                  </a:cubicBezTo>
                  <a:lnTo>
                    <a:pt x="3692" y="22023"/>
                  </a:lnTo>
                  <a:cubicBezTo>
                    <a:pt x="4110" y="22023"/>
                    <a:pt x="4450" y="21676"/>
                    <a:pt x="4450" y="21258"/>
                  </a:cubicBezTo>
                  <a:lnTo>
                    <a:pt x="44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2"/>
            <p:cNvSpPr/>
            <p:nvPr/>
          </p:nvSpPr>
          <p:spPr>
            <a:xfrm>
              <a:off x="5358000" y="4521550"/>
              <a:ext cx="72825" cy="125975"/>
            </a:xfrm>
            <a:custGeom>
              <a:avLst/>
              <a:gdLst/>
              <a:ahLst/>
              <a:cxnLst/>
              <a:rect l="l" t="t" r="r" b="b"/>
              <a:pathLst>
                <a:path w="2913" h="5039" extrusionOk="0">
                  <a:moveTo>
                    <a:pt x="0" y="0"/>
                  </a:moveTo>
                  <a:lnTo>
                    <a:pt x="0" y="3621"/>
                  </a:lnTo>
                  <a:cubicBezTo>
                    <a:pt x="22" y="4408"/>
                    <a:pt x="667" y="5038"/>
                    <a:pt x="1453" y="5038"/>
                  </a:cubicBezTo>
                  <a:cubicBezTo>
                    <a:pt x="2247" y="5038"/>
                    <a:pt x="2891" y="4408"/>
                    <a:pt x="2913" y="3621"/>
                  </a:cubicBezTo>
                  <a:lnTo>
                    <a:pt x="29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2"/>
            <p:cNvSpPr/>
            <p:nvPr/>
          </p:nvSpPr>
          <p:spPr>
            <a:xfrm>
              <a:off x="5316200" y="4107225"/>
              <a:ext cx="156425" cy="16850"/>
            </a:xfrm>
            <a:custGeom>
              <a:avLst/>
              <a:gdLst/>
              <a:ahLst/>
              <a:cxnLst/>
              <a:rect l="l" t="t" r="r" b="b"/>
              <a:pathLst>
                <a:path w="6257" h="674" extrusionOk="0">
                  <a:moveTo>
                    <a:pt x="454" y="0"/>
                  </a:moveTo>
                  <a:cubicBezTo>
                    <a:pt x="0" y="0"/>
                    <a:pt x="0" y="673"/>
                    <a:pt x="454" y="673"/>
                  </a:cubicBezTo>
                  <a:lnTo>
                    <a:pt x="5803" y="673"/>
                  </a:lnTo>
                  <a:cubicBezTo>
                    <a:pt x="6257" y="673"/>
                    <a:pt x="6257" y="0"/>
                    <a:pt x="5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2"/>
            <p:cNvSpPr/>
            <p:nvPr/>
          </p:nvSpPr>
          <p:spPr>
            <a:xfrm>
              <a:off x="5686950" y="4117125"/>
              <a:ext cx="111450" cy="550575"/>
            </a:xfrm>
            <a:custGeom>
              <a:avLst/>
              <a:gdLst/>
              <a:ahLst/>
              <a:cxnLst/>
              <a:rect l="l" t="t" r="r" b="b"/>
              <a:pathLst>
                <a:path w="4458" h="22023" extrusionOk="0">
                  <a:moveTo>
                    <a:pt x="0" y="1"/>
                  </a:moveTo>
                  <a:lnTo>
                    <a:pt x="0" y="19798"/>
                  </a:lnTo>
                  <a:cubicBezTo>
                    <a:pt x="0" y="21024"/>
                    <a:pt x="1000" y="22023"/>
                    <a:pt x="2232" y="22023"/>
                  </a:cubicBezTo>
                  <a:cubicBezTo>
                    <a:pt x="3458" y="22023"/>
                    <a:pt x="4450" y="21024"/>
                    <a:pt x="4457" y="19798"/>
                  </a:cubicBezTo>
                  <a:lnTo>
                    <a:pt x="44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2"/>
            <p:cNvSpPr/>
            <p:nvPr/>
          </p:nvSpPr>
          <p:spPr>
            <a:xfrm>
              <a:off x="5706250" y="4299400"/>
              <a:ext cx="72825" cy="348125"/>
            </a:xfrm>
            <a:custGeom>
              <a:avLst/>
              <a:gdLst/>
              <a:ahLst/>
              <a:cxnLst/>
              <a:rect l="l" t="t" r="r" b="b"/>
              <a:pathLst>
                <a:path w="2913" h="13925" extrusionOk="0">
                  <a:moveTo>
                    <a:pt x="2913" y="1"/>
                  </a:moveTo>
                  <a:cubicBezTo>
                    <a:pt x="1942" y="8"/>
                    <a:pt x="986" y="1"/>
                    <a:pt x="1" y="36"/>
                  </a:cubicBezTo>
                  <a:lnTo>
                    <a:pt x="1" y="12507"/>
                  </a:lnTo>
                  <a:cubicBezTo>
                    <a:pt x="22" y="13294"/>
                    <a:pt x="667" y="13924"/>
                    <a:pt x="1460" y="13924"/>
                  </a:cubicBezTo>
                  <a:cubicBezTo>
                    <a:pt x="2247" y="13924"/>
                    <a:pt x="2892" y="13294"/>
                    <a:pt x="2913" y="12507"/>
                  </a:cubicBezTo>
                  <a:lnTo>
                    <a:pt x="29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2"/>
            <p:cNvSpPr/>
            <p:nvPr/>
          </p:nvSpPr>
          <p:spPr>
            <a:xfrm>
              <a:off x="5664450" y="4107225"/>
              <a:ext cx="156450" cy="16850"/>
            </a:xfrm>
            <a:custGeom>
              <a:avLst/>
              <a:gdLst/>
              <a:ahLst/>
              <a:cxnLst/>
              <a:rect l="l" t="t" r="r" b="b"/>
              <a:pathLst>
                <a:path w="6258" h="674" extrusionOk="0">
                  <a:moveTo>
                    <a:pt x="454" y="0"/>
                  </a:moveTo>
                  <a:cubicBezTo>
                    <a:pt x="1" y="0"/>
                    <a:pt x="1" y="673"/>
                    <a:pt x="454" y="673"/>
                  </a:cubicBezTo>
                  <a:lnTo>
                    <a:pt x="5811" y="673"/>
                  </a:lnTo>
                  <a:cubicBezTo>
                    <a:pt x="6257" y="673"/>
                    <a:pt x="6257" y="0"/>
                    <a:pt x="5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2"/>
            <p:cNvSpPr/>
            <p:nvPr/>
          </p:nvSpPr>
          <p:spPr>
            <a:xfrm>
              <a:off x="4821100" y="4185675"/>
              <a:ext cx="1146650" cy="621625"/>
            </a:xfrm>
            <a:custGeom>
              <a:avLst/>
              <a:gdLst/>
              <a:ahLst/>
              <a:cxnLst/>
              <a:rect l="l" t="t" r="r" b="b"/>
              <a:pathLst>
                <a:path w="45866" h="24865" extrusionOk="0">
                  <a:moveTo>
                    <a:pt x="45093" y="3395"/>
                  </a:moveTo>
                  <a:lnTo>
                    <a:pt x="45093" y="22512"/>
                  </a:lnTo>
                  <a:lnTo>
                    <a:pt x="772" y="22512"/>
                  </a:lnTo>
                  <a:lnTo>
                    <a:pt x="772" y="3395"/>
                  </a:lnTo>
                  <a:close/>
                  <a:moveTo>
                    <a:pt x="1275" y="1"/>
                  </a:moveTo>
                  <a:cubicBezTo>
                    <a:pt x="574" y="1"/>
                    <a:pt x="0" y="568"/>
                    <a:pt x="0" y="1276"/>
                  </a:cubicBezTo>
                  <a:lnTo>
                    <a:pt x="0" y="24864"/>
                  </a:lnTo>
                  <a:lnTo>
                    <a:pt x="45865" y="24864"/>
                  </a:lnTo>
                  <a:lnTo>
                    <a:pt x="45865" y="1276"/>
                  </a:lnTo>
                  <a:cubicBezTo>
                    <a:pt x="45865" y="568"/>
                    <a:pt x="45291" y="1"/>
                    <a:pt x="44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2"/>
            <p:cNvSpPr/>
            <p:nvPr/>
          </p:nvSpPr>
          <p:spPr>
            <a:xfrm>
              <a:off x="4821100" y="4291075"/>
              <a:ext cx="1146650" cy="516225"/>
            </a:xfrm>
            <a:custGeom>
              <a:avLst/>
              <a:gdLst/>
              <a:ahLst/>
              <a:cxnLst/>
              <a:rect l="l" t="t" r="r" b="b"/>
              <a:pathLst>
                <a:path w="45866" h="20649" extrusionOk="0">
                  <a:moveTo>
                    <a:pt x="45865" y="1"/>
                  </a:moveTo>
                  <a:cubicBezTo>
                    <a:pt x="45617" y="454"/>
                    <a:pt x="45362" y="894"/>
                    <a:pt x="45093" y="1326"/>
                  </a:cubicBezTo>
                  <a:lnTo>
                    <a:pt x="45093" y="18296"/>
                  </a:lnTo>
                  <a:lnTo>
                    <a:pt x="772" y="18296"/>
                  </a:lnTo>
                  <a:lnTo>
                    <a:pt x="772" y="16829"/>
                  </a:lnTo>
                  <a:lnTo>
                    <a:pt x="0" y="16907"/>
                  </a:lnTo>
                  <a:lnTo>
                    <a:pt x="0" y="20648"/>
                  </a:lnTo>
                  <a:lnTo>
                    <a:pt x="45865" y="20648"/>
                  </a:lnTo>
                  <a:lnTo>
                    <a:pt x="458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2"/>
            <p:cNvSpPr/>
            <p:nvPr/>
          </p:nvSpPr>
          <p:spPr>
            <a:xfrm>
              <a:off x="4853675" y="4198275"/>
              <a:ext cx="447850" cy="6575"/>
            </a:xfrm>
            <a:custGeom>
              <a:avLst/>
              <a:gdLst/>
              <a:ahLst/>
              <a:cxnLst/>
              <a:rect l="l" t="t" r="r" b="b"/>
              <a:pathLst>
                <a:path w="17914" h="263" extrusionOk="0">
                  <a:moveTo>
                    <a:pt x="178" y="0"/>
                  </a:moveTo>
                  <a:cubicBezTo>
                    <a:pt x="1" y="0"/>
                    <a:pt x="1" y="262"/>
                    <a:pt x="178" y="262"/>
                  </a:cubicBezTo>
                  <a:lnTo>
                    <a:pt x="17743" y="262"/>
                  </a:lnTo>
                  <a:cubicBezTo>
                    <a:pt x="17913" y="262"/>
                    <a:pt x="17913" y="0"/>
                    <a:pt x="177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10D0B2E-4338-0941-DDF2-38F08CBEEEBC}"/>
              </a:ext>
            </a:extLst>
          </p:cNvPr>
          <p:cNvSpPr txBox="1"/>
          <p:nvPr/>
        </p:nvSpPr>
        <p:spPr>
          <a:xfrm>
            <a:off x="2424130" y="169716"/>
            <a:ext cx="4572000" cy="598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5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5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fr-FR" sz="25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fr-FR" sz="25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25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F517D43-9435-DC6F-8ED8-6188B8C77997}"/>
                  </a:ext>
                </a:extLst>
              </p:cNvPr>
              <p:cNvSpPr/>
              <p:nvPr/>
            </p:nvSpPr>
            <p:spPr>
              <a:xfrm>
                <a:off x="5217703" y="1741308"/>
                <a:ext cx="3183454" cy="8358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fr-FR" sz="23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fr-FR" sz="2300" baseline="-25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fr-FR" sz="23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(g) + I</a:t>
                </a:r>
                <a:r>
                  <a:rPr lang="fr-FR" sz="2300" baseline="-25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fr-FR" sz="23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(g) </a:t>
                </a:r>
                <a14:m>
                  <m:oMath xmlns:m="http://schemas.openxmlformats.org/officeDocument/2006/math">
                    <m:r>
                      <a:rPr lang="fr-FR" sz="23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fr-FR" sz="23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2HI (g)</a:t>
                </a:r>
                <a:endParaRPr lang="en-US" sz="23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517D43-9435-DC6F-8ED8-6188B8C779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703" y="1741308"/>
                <a:ext cx="3183454" cy="835890"/>
              </a:xfrm>
              <a:prstGeom prst="roundRect">
                <a:avLst/>
              </a:prstGeom>
              <a:blipFill rotWithShape="0">
                <a:blip r:embed="rId3"/>
                <a:stretch>
                  <a:fillRect l="-190"/>
                </a:stretch>
              </a:blipFill>
              <a:ln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5">
            <a:extLst>
              <a:ext uri="{FF2B5EF4-FFF2-40B4-BE49-F238E27FC236}">
                <a16:creationId xmlns:a16="http://schemas.microsoft.com/office/drawing/2014/main" id="{502601C5-0AB3-CE60-2A7E-5C779EFE2717}"/>
              </a:ext>
            </a:extLst>
          </p:cNvPr>
          <p:cNvSpPr/>
          <p:nvPr/>
        </p:nvSpPr>
        <p:spPr>
          <a:xfrm flipH="1">
            <a:off x="410358" y="1047076"/>
            <a:ext cx="3617111" cy="1829688"/>
          </a:xfrm>
          <a:prstGeom prst="wedgeRoundRectCallout">
            <a:avLst>
              <a:gd name="adj1" fmla="val -80969"/>
              <a:gd name="adj2" fmla="val 27984"/>
              <a:gd name="adj3" fmla="val 16667"/>
            </a:avLst>
          </a:prstGeom>
          <a:solidFill>
            <a:srgbClr val="D7E9ED">
              <a:lumMod val="20000"/>
              <a:lumOff val="80000"/>
            </a:srgbClr>
          </a:solidFill>
          <a:ln w="28575" cap="flat" cmpd="sng" algn="ctr">
            <a:solidFill>
              <a:srgbClr val="D7E9ED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  <a:buClrTx/>
            </a:pPr>
            <a:r>
              <a:rPr lang="fr-FR" sz="2200" dirty="0" err="1"/>
              <a:t>Tìm</a:t>
            </a:r>
            <a:r>
              <a:rPr lang="fr-FR" sz="2200" dirty="0"/>
              <a:t> </a:t>
            </a:r>
            <a:r>
              <a:rPr lang="fr-FR" sz="2200" dirty="0" err="1"/>
              <a:t>hiểu</a:t>
            </a:r>
            <a:r>
              <a:rPr lang="fr-FR" sz="2200" dirty="0"/>
              <a:t> </a:t>
            </a:r>
            <a:r>
              <a:rPr lang="fr-FR" sz="2200" dirty="0" err="1"/>
              <a:t>về</a:t>
            </a:r>
            <a:r>
              <a:rPr lang="fr-FR" sz="2200" dirty="0"/>
              <a:t> </a:t>
            </a:r>
            <a:r>
              <a:rPr lang="fr-FR" sz="2200" dirty="0" err="1"/>
              <a:t>trạng</a:t>
            </a:r>
            <a:r>
              <a:rPr lang="fr-FR" sz="2200" dirty="0"/>
              <a:t> </a:t>
            </a:r>
            <a:r>
              <a:rPr lang="fr-FR" sz="2200" dirty="0" err="1"/>
              <a:t>thái</a:t>
            </a:r>
            <a:r>
              <a:rPr lang="fr-FR" sz="2200" dirty="0"/>
              <a:t> </a:t>
            </a:r>
            <a:r>
              <a:rPr lang="fr-FR" sz="2200" dirty="0" err="1"/>
              <a:t>cân</a:t>
            </a:r>
            <a:r>
              <a:rPr lang="fr-FR" sz="2200" dirty="0"/>
              <a:t> </a:t>
            </a:r>
            <a:r>
              <a:rPr lang="fr-FR" sz="2200" dirty="0" err="1"/>
              <a:t>bằng</a:t>
            </a:r>
            <a:r>
              <a:rPr lang="fr-FR" sz="2200" dirty="0"/>
              <a:t> </a:t>
            </a:r>
            <a:r>
              <a:rPr lang="fr-FR" sz="2200" dirty="0" err="1"/>
              <a:t>hóa</a:t>
            </a:r>
            <a:r>
              <a:rPr lang="fr-FR" sz="2200" dirty="0"/>
              <a:t> </a:t>
            </a:r>
            <a:r>
              <a:rPr lang="fr-FR" sz="2200" dirty="0" err="1"/>
              <a:t>học</a:t>
            </a:r>
            <a:r>
              <a:rPr lang="fr-FR" sz="2200" dirty="0"/>
              <a:t> </a:t>
            </a:r>
            <a:r>
              <a:rPr lang="fr-FR" sz="2200" dirty="0" err="1"/>
              <a:t>thông</a:t>
            </a:r>
            <a:r>
              <a:rPr lang="fr-FR" sz="2200" dirty="0"/>
              <a:t> qua </a:t>
            </a:r>
            <a:r>
              <a:rPr lang="fr-FR" sz="2200" dirty="0" err="1"/>
              <a:t>phản</a:t>
            </a:r>
            <a:r>
              <a:rPr lang="fr-FR" sz="2200" dirty="0"/>
              <a:t> </a:t>
            </a:r>
            <a:r>
              <a:rPr lang="fr-FR" sz="2200" dirty="0" err="1"/>
              <a:t>ứng</a:t>
            </a:r>
            <a:r>
              <a:rPr lang="fr-FR" sz="2200" dirty="0"/>
              <a:t>: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653" y="3132190"/>
            <a:ext cx="2289554" cy="2011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0456" y="2973676"/>
            <a:ext cx="8664262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828" y="465589"/>
            <a:ext cx="831975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I</a:t>
            </a:r>
            <a:r>
              <a:rPr lang="en-US" sz="1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⇌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2HI</a:t>
            </a:r>
          </a:p>
          <a:p>
            <a:pPr>
              <a:lnSpc>
                <a:spcPct val="107000"/>
              </a:lnSpc>
            </a:pP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1.1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47138"/>
              </p:ext>
            </p:extLst>
          </p:nvPr>
        </p:nvGraphicFramePr>
        <p:xfrm>
          <a:off x="944094" y="1720355"/>
          <a:ext cx="5952545" cy="1177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0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2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2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2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29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29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21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4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17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914F6E-7881-1CDB-5F26-E5F93610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919" y="880259"/>
            <a:ext cx="4480084" cy="233098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914BA4-F2C6-E493-F27D-ECA28832CD68}"/>
              </a:ext>
            </a:extLst>
          </p:cNvPr>
          <p:cNvSpPr/>
          <p:nvPr/>
        </p:nvSpPr>
        <p:spPr>
          <a:xfrm>
            <a:off x="3833586" y="156811"/>
            <a:ext cx="1303493" cy="5157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+mj-lt"/>
              </a:rPr>
              <a:t>Trả</a:t>
            </a:r>
            <a:r>
              <a:rPr lang="en-US" sz="2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+mj-lt"/>
              </a:rPr>
              <a:t>lời</a:t>
            </a:r>
            <a:endParaRPr lang="en-US" sz="2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243B0-C1D3-E025-203B-9DC57A6D9BDA}"/>
              </a:ext>
            </a:extLst>
          </p:cNvPr>
          <p:cNvSpPr txBox="1"/>
          <p:nvPr/>
        </p:nvSpPr>
        <p:spPr>
          <a:xfrm>
            <a:off x="1493663" y="3270953"/>
            <a:ext cx="699811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mol H</a:t>
            </a:r>
            <a:r>
              <a:rPr lang="fr-FR" sz="18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fr-FR" sz="18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fr-FR" sz="18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mol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fr-FR" sz="18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fr-FR" sz="18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mol HI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fr-FR" sz="18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mol HI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5103FBF-B2A6-737C-1D68-193C8A830526}"/>
              </a:ext>
            </a:extLst>
          </p:cNvPr>
          <p:cNvSpPr/>
          <p:nvPr/>
        </p:nvSpPr>
        <p:spPr>
          <a:xfrm>
            <a:off x="0" y="880259"/>
            <a:ext cx="1224116" cy="81116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E9068D5-4D68-C57B-3944-96D0304B873F}"/>
              </a:ext>
            </a:extLst>
          </p:cNvPr>
          <p:cNvSpPr/>
          <p:nvPr/>
        </p:nvSpPr>
        <p:spPr>
          <a:xfrm>
            <a:off x="0" y="3311306"/>
            <a:ext cx="1224116" cy="81116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>
                <a:solidFill>
                  <a:schemeClr val="tx1"/>
                </a:solidFill>
              </a:rPr>
              <a:t>b)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9D512CF7-AAF3-381B-0FBF-3EB3A0F2A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650403">
            <a:off x="6755209" y="501770"/>
            <a:ext cx="1781711" cy="245330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id="{05103FBF-B2A6-737C-1D68-193C8A830526}"/>
              </a:ext>
            </a:extLst>
          </p:cNvPr>
          <p:cNvSpPr/>
          <p:nvPr/>
        </p:nvSpPr>
        <p:spPr>
          <a:xfrm>
            <a:off x="-1" y="1322840"/>
            <a:ext cx="1025719" cy="81116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300">
                <a:solidFill>
                  <a:srgbClr val="383536"/>
                </a:solidFill>
                <a:latin typeface="Arial"/>
              </a:rPr>
              <a:t>c</a:t>
            </a:r>
            <a:r>
              <a:rPr kumimoji="0" lang="en-US" sz="2300" b="0" i="0" u="none" strike="noStrike" kern="0" cap="none" spc="0" normalizeH="0" baseline="0" noProof="0">
                <a:ln>
                  <a:noFill/>
                </a:ln>
                <a:solidFill>
                  <a:srgbClr val="38353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E9068D5-4D68-C57B-3944-96D0304B873F}"/>
              </a:ext>
            </a:extLst>
          </p:cNvPr>
          <p:cNvSpPr/>
          <p:nvPr/>
        </p:nvSpPr>
        <p:spPr>
          <a:xfrm>
            <a:off x="0" y="4039997"/>
            <a:ext cx="1025718" cy="81116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300">
                <a:solidFill>
                  <a:srgbClr val="383536"/>
                </a:solidFill>
                <a:latin typeface="Arial"/>
              </a:rPr>
              <a:t>d</a:t>
            </a:r>
            <a:r>
              <a:rPr kumimoji="0" lang="en-US" sz="2300" b="0" i="0" u="none" strike="noStrike" kern="0" cap="none" spc="0" normalizeH="0" baseline="0" noProof="0">
                <a:ln>
                  <a:noFill/>
                </a:ln>
                <a:solidFill>
                  <a:srgbClr val="38353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B4ECA-F5BB-22DE-24D3-6B9EE88E9EEF}"/>
              </a:ext>
            </a:extLst>
          </p:cNvPr>
          <p:cNvSpPr txBox="1"/>
          <p:nvPr/>
        </p:nvSpPr>
        <p:spPr>
          <a:xfrm>
            <a:off x="1025718" y="829121"/>
            <a:ext cx="818118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r-FR" sz="1800" baseline="-25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r-FR" sz="1800" baseline="-25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[H</a:t>
            </a:r>
            <a:r>
              <a:rPr lang="fr-FR" sz="18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].[I</a:t>
            </a:r>
            <a:r>
              <a:rPr lang="fr-FR" sz="18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r-FR" sz="1800" baseline="-25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r-FR" sz="1800" baseline="-25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[HI]</a:t>
            </a:r>
            <a:r>
              <a:rPr lang="fr-FR" sz="18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</a:t>
            </a:r>
            <a:r>
              <a:rPr lang="vi-VN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mol H</a:t>
            </a:r>
            <a:r>
              <a:rPr lang="fr-FR" sz="16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</a:t>
            </a:r>
            <a:r>
              <a:rPr lang="fr-FR" sz="16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[H</a:t>
            </a:r>
            <a:r>
              <a:rPr lang="fr-FR" sz="16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[I</a:t>
            </a:r>
            <a:r>
              <a:rPr lang="fr-FR" sz="16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mol HI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[HI]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AFFFF-26F7-F096-9FF0-8296A662FE14}"/>
              </a:ext>
            </a:extLst>
          </p:cNvPr>
          <p:cNvSpPr txBox="1"/>
          <p:nvPr/>
        </p:nvSpPr>
        <p:spPr>
          <a:xfrm>
            <a:off x="1151105" y="4217311"/>
            <a:ext cx="7596453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fr-FR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mol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29914BA4-F2C6-E493-F27D-ECA28832CD68}"/>
              </a:ext>
            </a:extLst>
          </p:cNvPr>
          <p:cNvSpPr/>
          <p:nvPr/>
        </p:nvSpPr>
        <p:spPr>
          <a:xfrm>
            <a:off x="3833586" y="156811"/>
            <a:ext cx="1303493" cy="5157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+mj-lt"/>
              </a:rPr>
              <a:t>Trả</a:t>
            </a:r>
            <a:r>
              <a:rPr lang="en-US" sz="2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+mj-lt"/>
              </a:rPr>
              <a:t>lời</a:t>
            </a:r>
            <a:endParaRPr lang="en-US" sz="2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970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13" grpId="0"/>
    </p:bldLst>
  </p:timing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F97F16"/>
      </a:accent1>
      <a:accent2>
        <a:srgbClr val="F8A055"/>
      </a:accent2>
      <a:accent3>
        <a:srgbClr val="00B3F9"/>
      </a:accent3>
      <a:accent4>
        <a:srgbClr val="79D0CD"/>
      </a:accent4>
      <a:accent5>
        <a:srgbClr val="001946"/>
      </a:accent5>
      <a:accent6>
        <a:srgbClr val="F97F16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2311</Words>
  <Application>Microsoft Office PowerPoint</Application>
  <PresentationFormat>On-screen Show (16:9)</PresentationFormat>
  <Paragraphs>193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Fira Sans Extra Condensed Medium</vt:lpstr>
      <vt:lpstr>Roboto Condensed Light</vt:lpstr>
      <vt:lpstr>Arial</vt:lpstr>
      <vt:lpstr>Hind Vadodara Light</vt:lpstr>
      <vt:lpstr>Nunito Light</vt:lpstr>
      <vt:lpstr>Wingdings</vt:lpstr>
      <vt:lpstr>Calibri</vt:lpstr>
      <vt:lpstr>Teko Light</vt:lpstr>
      <vt:lpstr>Raleway</vt:lpstr>
      <vt:lpstr>Times New Roman</vt:lpstr>
      <vt:lpstr>Cambria Math</vt:lpstr>
      <vt:lpstr>Science Fair Newsletter by Slidesgo</vt:lpstr>
      <vt:lpstr>PowerPoint Presentation</vt:lpstr>
      <vt:lpstr>PowerPoint Presentation</vt:lpstr>
      <vt:lpstr>PowerPoint Presentation</vt:lpstr>
      <vt:lpstr>01</vt:lpstr>
      <vt:lpstr>CÂN BẰNG HÓA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Ảnh hưởng của áp suất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Chánh Nguyễn</cp:lastModifiedBy>
  <cp:revision>32</cp:revision>
  <dcterms:modified xsi:type="dcterms:W3CDTF">2025-01-24T03:18:46Z</dcterms:modified>
</cp:coreProperties>
</file>