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343" r:id="rId9"/>
    <p:sldId id="267" r:id="rId10"/>
    <p:sldId id="269" r:id="rId11"/>
    <p:sldId id="272" r:id="rId12"/>
    <p:sldId id="270" r:id="rId13"/>
    <p:sldId id="345" r:id="rId14"/>
    <p:sldId id="346" r:id="rId15"/>
    <p:sldId id="347" r:id="rId16"/>
    <p:sldId id="335" r:id="rId17"/>
    <p:sldId id="337" r:id="rId18"/>
    <p:sldId id="338" r:id="rId19"/>
    <p:sldId id="415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Hind Vadodara Light" panose="02000000000000000000" pitchFamily="2" charset="0"/>
      <p:regular r:id="rId27"/>
      <p:bold r:id="rId28"/>
    </p:embeddedFont>
    <p:embeddedFont>
      <p:font typeface="Nunito Light" pitchFamily="2" charset="0"/>
      <p:regular r:id="rId29"/>
      <p:italic r:id="rId30"/>
    </p:embeddedFont>
    <p:embeddedFont>
      <p:font typeface="Raleway" pitchFamily="2" charset="0"/>
      <p:regular r:id="rId31"/>
      <p:bold r:id="rId32"/>
      <p:italic r:id="rId33"/>
      <p:boldItalic r:id="rId34"/>
    </p:embeddedFont>
    <p:embeddedFont>
      <p:font typeface="Roboto Condensed Light" panose="02000000000000000000" pitchFamily="2" charset="0"/>
      <p:regular r:id="rId35"/>
      <p:italic r:id="rId36"/>
    </p:embeddedFont>
    <p:embeddedFont>
      <p:font typeface="Teko Light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284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68ECAB-3F35-413A-8E76-20366647295C}">
  <a:tblStyle styleId="{C368ECAB-3F35-413A-8E76-2036664729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5" y="77"/>
      </p:cViewPr>
      <p:guideLst>
        <p:guide pos="2880"/>
        <p:guide orient="horz" pos="2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342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11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3e8071fd6_2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3e8071fd6_2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5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21c206cc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21c206cc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57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0c12e5f0d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0c12e5f0d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3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0c12e5f0d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0c12e5f0d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48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0c12e5f0d_1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0c12e5f0d_1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23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6409c117da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6409c117da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689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6409c117da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6409c117da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21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0c12e5f0d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0c12e5f0d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42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320de4b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320de4b7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896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52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498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941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20de4b7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320de4b7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99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69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81725" y="1331450"/>
            <a:ext cx="4180500" cy="174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35000" y="3257551"/>
            <a:ext cx="24738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ms 2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 flipH="1">
            <a:off x="989230" y="2431689"/>
            <a:ext cx="201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 flipH="1">
            <a:off x="715630" y="2828489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 idx="2"/>
          </p:nvPr>
        </p:nvSpPr>
        <p:spPr>
          <a:xfrm flipH="1">
            <a:off x="5754257" y="324984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3"/>
          </p:nvPr>
        </p:nvSpPr>
        <p:spPr>
          <a:xfrm flipH="1">
            <a:off x="5754257" y="3646373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 idx="4"/>
          </p:nvPr>
        </p:nvSpPr>
        <p:spPr>
          <a:xfrm flipH="1">
            <a:off x="6095335" y="139807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5"/>
          </p:nvPr>
        </p:nvSpPr>
        <p:spPr>
          <a:xfrm flipH="1">
            <a:off x="6095335" y="1794611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6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ctrTitle"/>
          </p:nvPr>
        </p:nvSpPr>
        <p:spPr>
          <a:xfrm flipH="1">
            <a:off x="2543653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1"/>
          </p:nvPr>
        </p:nvSpPr>
        <p:spPr>
          <a:xfrm flipH="1">
            <a:off x="2266603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ctrTitle" idx="2"/>
          </p:nvPr>
        </p:nvSpPr>
        <p:spPr>
          <a:xfrm flipH="1">
            <a:off x="2543653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3"/>
          </p:nvPr>
        </p:nvSpPr>
        <p:spPr>
          <a:xfrm flipH="1">
            <a:off x="2266608" y="3958300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 idx="4"/>
          </p:nvPr>
        </p:nvSpPr>
        <p:spPr>
          <a:xfrm flipH="1">
            <a:off x="2543653" y="241034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5"/>
          </p:nvPr>
        </p:nvSpPr>
        <p:spPr>
          <a:xfrm flipH="1">
            <a:off x="2266608" y="279217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ctrTitle" idx="6"/>
          </p:nvPr>
        </p:nvSpPr>
        <p:spPr>
          <a:xfrm flipH="1">
            <a:off x="5039747" y="241034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7"/>
          </p:nvPr>
        </p:nvSpPr>
        <p:spPr>
          <a:xfrm flipH="1">
            <a:off x="4762697" y="279335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ctrTitle" idx="8"/>
          </p:nvPr>
        </p:nvSpPr>
        <p:spPr>
          <a:xfrm flipH="1">
            <a:off x="5039747" y="357528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9"/>
          </p:nvPr>
        </p:nvSpPr>
        <p:spPr>
          <a:xfrm flipH="1">
            <a:off x="4762697" y="3958293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ctrTitle" idx="13"/>
          </p:nvPr>
        </p:nvSpPr>
        <p:spPr>
          <a:xfrm flipH="1">
            <a:off x="5039747" y="124595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4"/>
          </p:nvPr>
        </p:nvSpPr>
        <p:spPr>
          <a:xfrm flipH="1">
            <a:off x="4762697" y="1627785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15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007825" y="1945343"/>
            <a:ext cx="4535700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621050" y="2620363"/>
            <a:ext cx="292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595072" y="2093275"/>
            <a:ext cx="1053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2480" y="1297750"/>
            <a:ext cx="3128100" cy="29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 flipH="1">
            <a:off x="546575" y="2518225"/>
            <a:ext cx="80508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25025" y="35533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625025" y="133119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ctrTitle"/>
          </p:nvPr>
        </p:nvSpPr>
        <p:spPr>
          <a:xfrm flipH="1">
            <a:off x="616848" y="1589117"/>
            <a:ext cx="3301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ubTitle" idx="1"/>
          </p:nvPr>
        </p:nvSpPr>
        <p:spPr>
          <a:xfrm flipH="1">
            <a:off x="616948" y="283177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ctrTitle"/>
          </p:nvPr>
        </p:nvSpPr>
        <p:spPr>
          <a:xfrm flipH="1">
            <a:off x="773250" y="1735721"/>
            <a:ext cx="2504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ubTitle" idx="1"/>
          </p:nvPr>
        </p:nvSpPr>
        <p:spPr>
          <a:xfrm flipH="1">
            <a:off x="773250" y="2243946"/>
            <a:ext cx="2504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title" idx="2" hasCustomPrompt="1"/>
          </p:nvPr>
        </p:nvSpPr>
        <p:spPr>
          <a:xfrm>
            <a:off x="1760724" y="1238601"/>
            <a:ext cx="529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2"/>
          <p:cNvSpPr txBox="1">
            <a:spLocks noGrp="1"/>
          </p:cNvSpPr>
          <p:nvPr>
            <p:ph type="ctrTitle" idx="3"/>
          </p:nvPr>
        </p:nvSpPr>
        <p:spPr>
          <a:xfrm flipH="1">
            <a:off x="3379651" y="1735789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4"/>
          </p:nvPr>
        </p:nvSpPr>
        <p:spPr>
          <a:xfrm flipH="1">
            <a:off x="3277350" y="2243949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5" hasCustomPrompt="1"/>
          </p:nvPr>
        </p:nvSpPr>
        <p:spPr>
          <a:xfrm>
            <a:off x="4098299" y="123861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6"/>
          </p:nvPr>
        </p:nvSpPr>
        <p:spPr>
          <a:xfrm flipH="1">
            <a:off x="5792712" y="1742097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ubTitle" idx="7"/>
          </p:nvPr>
        </p:nvSpPr>
        <p:spPr>
          <a:xfrm flipH="1">
            <a:off x="5724613" y="2243940"/>
            <a:ext cx="2589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title" idx="8" hasCustomPrompt="1"/>
          </p:nvPr>
        </p:nvSpPr>
        <p:spPr>
          <a:xfrm>
            <a:off x="6492612" y="1239070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ctrTitle" idx="9"/>
          </p:nvPr>
        </p:nvSpPr>
        <p:spPr>
          <a:xfrm flipH="1">
            <a:off x="204235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3"/>
          </p:nvPr>
        </p:nvSpPr>
        <p:spPr>
          <a:xfrm flipH="1">
            <a:off x="2042356" y="391876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14" hasCustomPrompt="1"/>
          </p:nvPr>
        </p:nvSpPr>
        <p:spPr>
          <a:xfrm>
            <a:off x="279520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2"/>
          <p:cNvSpPr txBox="1">
            <a:spLocks noGrp="1"/>
          </p:cNvSpPr>
          <p:nvPr>
            <p:ph type="ctrTitle" idx="15"/>
          </p:nvPr>
        </p:nvSpPr>
        <p:spPr>
          <a:xfrm flipH="1">
            <a:off x="4571146" y="340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6"/>
          </p:nvPr>
        </p:nvSpPr>
        <p:spPr>
          <a:xfrm flipH="1">
            <a:off x="4605346" y="3918766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title" idx="17" hasCustomPrompt="1"/>
          </p:nvPr>
        </p:nvSpPr>
        <p:spPr>
          <a:xfrm>
            <a:off x="5323996" y="2903084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idx="1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 flipH="1">
            <a:off x="5126168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 flipH="1">
            <a:off x="5126168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 idx="2"/>
          </p:nvPr>
        </p:nvSpPr>
        <p:spPr>
          <a:xfrm flipH="1">
            <a:off x="5150318" y="2085436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3"/>
          </p:nvPr>
        </p:nvSpPr>
        <p:spPr>
          <a:xfrm flipH="1">
            <a:off x="5126168" y="15171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4"/>
          </p:nvPr>
        </p:nvSpPr>
        <p:spPr>
          <a:xfrm flipH="1">
            <a:off x="2241967" y="2088936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5"/>
          </p:nvPr>
        </p:nvSpPr>
        <p:spPr>
          <a:xfrm flipH="1">
            <a:off x="2204167" y="151716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 idx="6"/>
          </p:nvPr>
        </p:nvSpPr>
        <p:spPr>
          <a:xfrm flipH="1">
            <a:off x="2204167" y="353408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7"/>
          </p:nvPr>
        </p:nvSpPr>
        <p:spPr>
          <a:xfrm flipH="1">
            <a:off x="2204167" y="2966850"/>
            <a:ext cx="18693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8"/>
          </p:nvPr>
        </p:nvSpPr>
        <p:spPr>
          <a:xfrm>
            <a:off x="2421000" y="2836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eko Light"/>
              <a:buNone/>
              <a:defRPr sz="2400">
                <a:solidFill>
                  <a:schemeClr val="dk1"/>
                </a:solidFill>
                <a:latin typeface="Teko Light"/>
                <a:ea typeface="Teko Light"/>
                <a:cs typeface="Teko Light"/>
                <a:sym typeface="Tek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 Vadodara Light"/>
              <a:buChar char="●"/>
              <a:defRPr sz="18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 Vadodara Light"/>
              <a:buChar char="○"/>
              <a:defRPr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●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ind Vadodara Light"/>
              <a:buChar char="○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Hind Vadodara Light"/>
              <a:buChar char="■"/>
              <a:defRPr sz="1200">
                <a:solidFill>
                  <a:schemeClr val="dk1"/>
                </a:solidFill>
                <a:latin typeface="Hind Vadodara Light"/>
                <a:ea typeface="Hind Vadodara Light"/>
                <a:cs typeface="Hind Vadodara Light"/>
                <a:sym typeface="Hind Vadodar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60" r:id="rId9"/>
    <p:sldLayoutId id="2147483661" r:id="rId10"/>
    <p:sldLayoutId id="2147483662" r:id="rId11"/>
    <p:sldLayoutId id="2147483669" r:id="rId12"/>
    <p:sldLayoutId id="214748367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10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2A5554-B990-E164-66D6-B4BBAA8FB0EA}"/>
              </a:ext>
            </a:extLst>
          </p:cNvPr>
          <p:cNvSpPr txBox="1"/>
          <p:nvPr/>
        </p:nvSpPr>
        <p:spPr>
          <a:xfrm>
            <a:off x="986319" y="1495637"/>
            <a:ext cx="67854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ĐẾN VỚI BÀI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"/>
          <p:cNvSpPr/>
          <p:nvPr/>
        </p:nvSpPr>
        <p:spPr>
          <a:xfrm>
            <a:off x="2807329" y="241554"/>
            <a:ext cx="5506733" cy="47647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0" name="Google Shape;330;p42"/>
          <p:cNvGrpSpPr/>
          <p:nvPr/>
        </p:nvGrpSpPr>
        <p:grpSpPr>
          <a:xfrm>
            <a:off x="754059" y="2647335"/>
            <a:ext cx="1738658" cy="2496165"/>
            <a:chOff x="-1056625" y="2573725"/>
            <a:chExt cx="917100" cy="1187025"/>
          </a:xfrm>
        </p:grpSpPr>
        <p:sp>
          <p:nvSpPr>
            <p:cNvPr id="331" name="Google Shape;331;p42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2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6BC3C6-D6D9-1650-C950-366DDF09BC6B}"/>
              </a:ext>
            </a:extLst>
          </p:cNvPr>
          <p:cNvSpPr txBox="1"/>
          <p:nvPr/>
        </p:nvSpPr>
        <p:spPr>
          <a:xfrm>
            <a:off x="151598" y="1430991"/>
            <a:ext cx="2716933" cy="1088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300" b="1" dirty="0" err="1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fr-FR" sz="23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oạt</a:t>
            </a:r>
            <a:r>
              <a:rPr lang="fr-FR" sz="23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3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3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3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fr-FR" sz="23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I.2 SGK </a:t>
            </a:r>
            <a:r>
              <a:rPr lang="fr-FR" sz="23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23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6 – 7:</a:t>
            </a:r>
            <a:endParaRPr lang="en-US" sz="23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5"/>
          <p:cNvSpPr/>
          <p:nvPr/>
        </p:nvSpPr>
        <p:spPr>
          <a:xfrm rot="10800000">
            <a:off x="-1494152" y="2204418"/>
            <a:ext cx="2680807" cy="860958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45"/>
          <p:cNvSpPr/>
          <p:nvPr/>
        </p:nvSpPr>
        <p:spPr>
          <a:xfrm>
            <a:off x="161726" y="2144418"/>
            <a:ext cx="1208700" cy="119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3B5187-B31D-C09E-0E16-4A7FA7152EE3}"/>
                  </a:ext>
                </a:extLst>
              </p:cNvPr>
              <p:cNvSpPr txBox="1"/>
              <p:nvPr/>
            </p:nvSpPr>
            <p:spPr>
              <a:xfrm>
                <a:off x="1398593" y="293283"/>
                <a:ext cx="7533468" cy="4439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PTHH: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Thí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1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(g) + I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2HI(g)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Thí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2:</a:t>
                </a:r>
                <a:r>
                  <a:rPr lang="en-US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2HI(g) </a:t>
                </a: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(g) + I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(g)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</a:t>
                </a:r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thí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1: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khí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HI,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xảy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HI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hủy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kéo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lâu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I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vẫn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còn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85750" marR="0" indent="-2857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Ở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thí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 :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khí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HI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hủy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xảy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H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</a:t>
                </a:r>
                <a:r>
                  <a:rPr lang="fr-FR" sz="18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HI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kéo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lâu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đầu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HI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vẫn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còn</a:t>
                </a:r>
                <a:r>
                  <a:rPr lang="fr-FR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3B5187-B31D-C09E-0E16-4A7FA715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93" y="293283"/>
                <a:ext cx="7533468" cy="4439677"/>
              </a:xfrm>
              <a:prstGeom prst="rect">
                <a:avLst/>
              </a:prstGeom>
              <a:blipFill rotWithShape="0">
                <a:blip r:embed="rId3"/>
                <a:stretch>
                  <a:fillRect l="-647" r="-728" b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3">
            <a:extLst>
              <a:ext uri="{FF2B5EF4-FFF2-40B4-BE49-F238E27FC236}">
                <a16:creationId xmlns:a16="http://schemas.microsoft.com/office/drawing/2014/main" id="{72129DD8-BDB9-3D33-F53B-379771709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712144">
            <a:off x="6738498" y="312424"/>
            <a:ext cx="1696743" cy="13404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640" y="2144418"/>
            <a:ext cx="1358953" cy="1195499"/>
            <a:chOff x="318705" y="2144419"/>
            <a:chExt cx="1358953" cy="1195499"/>
          </a:xfrm>
        </p:grpSpPr>
        <p:sp>
          <p:nvSpPr>
            <p:cNvPr id="424" name="Google Shape;424;p45"/>
            <p:cNvSpPr/>
            <p:nvPr/>
          </p:nvSpPr>
          <p:spPr>
            <a:xfrm>
              <a:off x="318705" y="2144419"/>
              <a:ext cx="1358953" cy="1195499"/>
            </a:xfrm>
            <a:prstGeom prst="ellipse">
              <a:avLst/>
            </a:prstGeom>
            <a:solidFill>
              <a:schemeClr val="accent1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40791" y="2396561"/>
              <a:ext cx="1059906" cy="5373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200" b="1" dirty="0" err="1">
                  <a:solidFill>
                    <a:schemeClr val="bg1"/>
                  </a:solidFill>
                </a:rPr>
                <a:t>Trả</a:t>
              </a:r>
              <a:r>
                <a:rPr lang="en-US" sz="2200" b="1" dirty="0">
                  <a:solidFill>
                    <a:schemeClr val="bg1"/>
                  </a:solidFill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</a:rPr>
                <a:t>lời</a:t>
              </a:r>
              <a:endParaRPr lang="en-US" sz="2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DB47F6B-51C7-B87F-3112-937D7A48DFBE}"/>
              </a:ext>
            </a:extLst>
          </p:cNvPr>
          <p:cNvSpPr txBox="1"/>
          <p:nvPr/>
        </p:nvSpPr>
        <p:spPr>
          <a:xfrm>
            <a:off x="2772696" y="219458"/>
            <a:ext cx="5919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20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fr-FR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fr-FR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20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FB2D339B-06A2-67BC-B023-8B88F04113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74255" y="3255796"/>
            <a:ext cx="1250604" cy="1887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72AB37-A81B-0A95-6CA5-CFAE7B08690F}"/>
                  </a:ext>
                </a:extLst>
              </p:cNvPr>
              <p:cNvSpPr/>
              <p:nvPr/>
            </p:nvSpPr>
            <p:spPr>
              <a:xfrm>
                <a:off x="3797710" y="3860435"/>
                <a:ext cx="3613355" cy="67842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fr-FR" sz="230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Ví dụ: 3O</a:t>
                </a:r>
                <a:r>
                  <a:rPr lang="fr-FR" sz="2300" baseline="-2500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230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3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fr-FR" sz="230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2O</a:t>
                </a:r>
                <a:r>
                  <a:rPr lang="fr-FR" sz="2300" baseline="-2500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300"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72AB37-A81B-0A95-6CA5-CFAE7B0869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710" y="3860435"/>
                <a:ext cx="3613355" cy="678426"/>
              </a:xfrm>
              <a:prstGeom prst="rect">
                <a:avLst/>
              </a:prstGeom>
              <a:blipFill>
                <a:blip r:embed="rId7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72696" y="1215805"/>
                <a:ext cx="607710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300"/>
                  </a:spcBef>
                  <a:buFont typeface="Wingdings" panose="05000000000000000000" pitchFamily="2" charset="2"/>
                  <a:buChar char="Ø"/>
                </a:pP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PTHH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diễn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20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nửa</a:t>
                </a:r>
                <a:r>
                  <a:rPr lang="fr-FR" sz="20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mũi</a:t>
                </a:r>
                <a:r>
                  <a:rPr lang="fr-FR" sz="20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tên</a:t>
                </a:r>
                <a:r>
                  <a:rPr lang="fr-FR" sz="20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fr-FR" sz="20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20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fr-FR" sz="20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trái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sang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phản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sang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trái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phản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ứng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0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96" y="1215805"/>
                <a:ext cx="6077106" cy="1938992"/>
              </a:xfrm>
              <a:prstGeom prst="rect">
                <a:avLst/>
              </a:prstGeom>
              <a:blipFill>
                <a:blip r:embed="rId8"/>
                <a:stretch>
                  <a:fillRect l="-903" r="-1003" b="-15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62168" y="126990"/>
            <a:ext cx="1958127" cy="1290844"/>
            <a:chOff x="462168" y="219458"/>
            <a:chExt cx="1958127" cy="12908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2168" y="219458"/>
              <a:ext cx="1958127" cy="12908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4161" y="647035"/>
              <a:ext cx="16541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tx1">
                      <a:lumMod val="50000"/>
                    </a:schemeClr>
                  </a:solidFill>
                </a:rPr>
                <a:t>KẾT LUẬN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079" y="1845411"/>
            <a:ext cx="1377297" cy="3227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(Border and Accent Bar) 3">
            <a:extLst>
              <a:ext uri="{FF2B5EF4-FFF2-40B4-BE49-F238E27FC236}">
                <a16:creationId xmlns:a16="http://schemas.microsoft.com/office/drawing/2014/main" id="{5691EAFC-242F-A861-334B-66D5237E7FDF}"/>
              </a:ext>
            </a:extLst>
          </p:cNvPr>
          <p:cNvSpPr/>
          <p:nvPr/>
        </p:nvSpPr>
        <p:spPr>
          <a:xfrm>
            <a:off x="657546" y="225473"/>
            <a:ext cx="5167901" cy="509125"/>
          </a:xfrm>
          <a:prstGeom prst="accentBorderCallout1">
            <a:avLst>
              <a:gd name="adj1" fmla="val 16732"/>
              <a:gd name="adj2" fmla="val -1988"/>
              <a:gd name="adj3" fmla="val 15936"/>
              <a:gd name="adj4" fmla="val -12214"/>
            </a:avLst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lời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CH1, CH2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mục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I.2 SGK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trang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7 - 8: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E69F5-25A4-D106-ED31-A8E00D7C3AD4}"/>
              </a:ext>
            </a:extLst>
          </p:cNvPr>
          <p:cNvSpPr txBox="1"/>
          <p:nvPr/>
        </p:nvSpPr>
        <p:spPr>
          <a:xfrm>
            <a:off x="178444" y="762796"/>
            <a:ext cx="8739524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fr-FR" sz="2000" baseline="-25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Ca(HCO</a:t>
            </a:r>
            <a:r>
              <a:rPr lang="fr-FR" sz="2000" baseline="-25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000" baseline="-25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Ca(HCO</a:t>
            </a:r>
            <a:r>
              <a:rPr lang="fr-FR" sz="2000" baseline="-25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000" baseline="-25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 CO</a:t>
            </a:r>
            <a:r>
              <a:rPr lang="fr-FR" sz="2000" baseline="-25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CaCO</a:t>
            </a:r>
            <a:r>
              <a:rPr lang="fr-FR" sz="2000" baseline="-25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F2E8B-87D1-B0E9-C727-074737710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23" t="50000" r="24186" b="10813"/>
          <a:stretch/>
        </p:blipFill>
        <p:spPr>
          <a:xfrm rot="20767669">
            <a:off x="8246942" y="86153"/>
            <a:ext cx="814500" cy="787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DB88D-C2AA-7161-0D05-5016D423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0" t="11412" r="56326" b="64420"/>
          <a:stretch/>
        </p:blipFill>
        <p:spPr>
          <a:xfrm rot="281136">
            <a:off x="8032230" y="2996525"/>
            <a:ext cx="1243924" cy="8626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36787" y="4191925"/>
            <a:ext cx="6799224" cy="684919"/>
            <a:chOff x="772401" y="4191925"/>
            <a:chExt cx="6799224" cy="6849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8">
                  <a:extLst>
                    <a:ext uri="{FF2B5EF4-FFF2-40B4-BE49-F238E27FC236}">
                      <a16:creationId xmlns:a16="http://schemas.microsoft.com/office/drawing/2014/main" id="{5D0A6C48-AD35-6DAB-9C08-EF6EC6EBB01B}"/>
                    </a:ext>
                  </a:extLst>
                </p:cNvPr>
                <p:cNvSpPr/>
                <p:nvPr/>
              </p:nvSpPr>
              <p:spPr>
                <a:xfrm>
                  <a:off x="1524786" y="4284392"/>
                  <a:ext cx="6046839" cy="569639"/>
                </a:xfrm>
                <a:prstGeom prst="round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28575" cap="flat" cmpd="sng" algn="ctr">
                  <a:solidFill>
                    <a:srgbClr val="D7E9ED">
                      <a:lumMod val="50000"/>
                    </a:srgbClr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2000" dirty="0"/>
                    <a:t>CaCO</a:t>
                  </a:r>
                  <a:r>
                    <a:rPr lang="fr-FR" sz="2000" baseline="-25000" dirty="0"/>
                    <a:t>3</a:t>
                  </a:r>
                  <a:r>
                    <a:rPr lang="fr-FR" sz="2000" dirty="0"/>
                    <a:t>(s) + H</a:t>
                  </a:r>
                  <a:r>
                    <a:rPr lang="fr-FR" sz="2000" baseline="-25000" dirty="0"/>
                    <a:t>2</a:t>
                  </a:r>
                  <a:r>
                    <a:rPr lang="fr-FR" sz="2000" dirty="0"/>
                    <a:t>O(</a:t>
                  </a:r>
                  <a:r>
                    <a:rPr lang="fr-FR" sz="2000" i="1" dirty="0"/>
                    <a:t>l</a:t>
                  </a:r>
                  <a:r>
                    <a:rPr lang="fr-FR" sz="2000" dirty="0"/>
                    <a:t>) + CO</a:t>
                  </a:r>
                  <a:r>
                    <a:rPr lang="fr-FR" sz="2000" baseline="-25000" dirty="0"/>
                    <a:t>2</a:t>
                  </a:r>
                  <a:r>
                    <a:rPr lang="fr-FR" sz="2000" dirty="0"/>
                    <a:t>(</a:t>
                  </a:r>
                  <a:r>
                    <a:rPr lang="fr-FR" sz="2000" dirty="0" err="1"/>
                    <a:t>aq</a:t>
                  </a:r>
                  <a:r>
                    <a:rPr lang="fr-FR" sz="2000" dirty="0"/>
                    <a:t>) </a:t>
                  </a:r>
                  <a14:m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⇌</m:t>
                      </m:r>
                    </m:oMath>
                  </a14:m>
                  <a:r>
                    <a:rPr lang="fr-FR" sz="2000" dirty="0"/>
                    <a:t> Ca(HCO</a:t>
                  </a:r>
                  <a:r>
                    <a:rPr lang="fr-FR" sz="2000" baseline="-25000" dirty="0"/>
                    <a:t>3</a:t>
                  </a:r>
                  <a:r>
                    <a:rPr lang="fr-FR" sz="2000" dirty="0"/>
                    <a:t>)</a:t>
                  </a:r>
                  <a:r>
                    <a:rPr lang="fr-FR" sz="2000" baseline="-25000" dirty="0"/>
                    <a:t>2</a:t>
                  </a:r>
                  <a:r>
                    <a:rPr lang="fr-FR" sz="2000" dirty="0"/>
                    <a:t>(</a:t>
                  </a:r>
                  <a:r>
                    <a:rPr lang="fr-FR" sz="2000" dirty="0" err="1"/>
                    <a:t>aq</a:t>
                  </a:r>
                  <a:r>
                    <a:rPr lang="fr-FR" sz="2000" dirty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6" name="Rounded Rectangle 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D0A6C48-AD35-6DAB-9C08-EF6EC6EBB0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786" y="4284392"/>
                  <a:ext cx="6046839" cy="569639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 b="-5102"/>
                  </a:stretch>
                </a:blipFill>
                <a:ln w="28575" cap="flat" cmpd="sng" algn="ctr">
                  <a:solidFill>
                    <a:srgbClr val="D7E9ED">
                      <a:lumMod val="50000"/>
                    </a:srgbClr>
                  </a:solidFill>
                  <a:prstDash val="sysDash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01" y="4191925"/>
              <a:ext cx="665981" cy="684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91444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8485" y="85169"/>
            <a:ext cx="2948558" cy="4463285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/>
          <a:srcRect l="6788" r="7569"/>
          <a:stretch/>
        </p:blipFill>
        <p:spPr>
          <a:xfrm>
            <a:off x="3256907" y="85169"/>
            <a:ext cx="5733788" cy="4463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2090" y="4623372"/>
            <a:ext cx="5013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ảnh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thạch</a:t>
            </a:r>
            <a:r>
              <a:rPr lang="en-US" sz="2000" i="1" dirty="0"/>
              <a:t> </a:t>
            </a:r>
            <a:r>
              <a:rPr lang="en-US" sz="2000" i="1" dirty="0" err="1"/>
              <a:t>nhũ</a:t>
            </a:r>
            <a:r>
              <a:rPr lang="en-US" sz="2000" i="1" dirty="0"/>
              <a:t>, hang </a:t>
            </a:r>
            <a:r>
              <a:rPr lang="en-US" sz="2000" i="1" dirty="0" err="1"/>
              <a:t>động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29442665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52090" y="4623372"/>
            <a:ext cx="5013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ảnh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thạch</a:t>
            </a:r>
            <a:r>
              <a:rPr lang="en-US" sz="2000" i="1" dirty="0"/>
              <a:t> </a:t>
            </a:r>
            <a:r>
              <a:rPr lang="en-US" sz="2000" i="1" dirty="0" err="1"/>
              <a:t>nhũ</a:t>
            </a:r>
            <a:r>
              <a:rPr lang="en-US" sz="2000" i="1" dirty="0"/>
              <a:t>, hang </a:t>
            </a:r>
            <a:r>
              <a:rPr lang="en-US" sz="2000" i="1" dirty="0" err="1"/>
              <a:t>động</a:t>
            </a:r>
            <a:endParaRPr lang="en-US" sz="2000" i="1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/>
          <a:srcRect l="16734" r="16949"/>
          <a:stretch/>
        </p:blipFill>
        <p:spPr>
          <a:xfrm>
            <a:off x="154111" y="135206"/>
            <a:ext cx="4375359" cy="439569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/>
          <a:srcRect r="25798"/>
          <a:stretch/>
        </p:blipFill>
        <p:spPr>
          <a:xfrm>
            <a:off x="4674024" y="135206"/>
            <a:ext cx="4348910" cy="439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0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(Border and Accent Bar) 3">
            <a:extLst>
              <a:ext uri="{FF2B5EF4-FFF2-40B4-BE49-F238E27FC236}">
                <a16:creationId xmlns:a16="http://schemas.microsoft.com/office/drawing/2014/main" id="{5691EAFC-242F-A861-334B-66D5237E7FDF}"/>
              </a:ext>
            </a:extLst>
          </p:cNvPr>
          <p:cNvSpPr/>
          <p:nvPr/>
        </p:nvSpPr>
        <p:spPr>
          <a:xfrm>
            <a:off x="647272" y="131973"/>
            <a:ext cx="5167901" cy="509125"/>
          </a:xfrm>
          <a:prstGeom prst="accentBorderCallout1">
            <a:avLst>
              <a:gd name="adj1" fmla="val 16732"/>
              <a:gd name="adj2" fmla="val -1988"/>
              <a:gd name="adj3" fmla="val 15936"/>
              <a:gd name="adj4" fmla="val -12214"/>
            </a:avLst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Trả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lời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CH1, CH2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mục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I.2 SGK </a:t>
            </a:r>
            <a:r>
              <a:rPr lang="fr-FR" sz="2000" dirty="0" err="1">
                <a:solidFill>
                  <a:schemeClr val="tx1">
                    <a:lumMod val="50000"/>
                  </a:schemeClr>
                </a:solidFill>
              </a:rPr>
              <a:t>trang</a:t>
            </a:r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 7 - 8: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E69F5-25A4-D106-ED31-A8E00D7C3AD4}"/>
              </a:ext>
            </a:extLst>
          </p:cNvPr>
          <p:cNvSpPr txBox="1"/>
          <p:nvPr/>
        </p:nvSpPr>
        <p:spPr>
          <a:xfrm>
            <a:off x="496943" y="934346"/>
            <a:ext cx="79278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 khi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Cl</a:t>
            </a:r>
            <a:r>
              <a:rPr lang="fr-FR" sz="2000" baseline="-25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F2E8B-87D1-B0E9-C727-074737710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23" t="50000" r="24186" b="10813"/>
          <a:stretch/>
        </p:blipFill>
        <p:spPr>
          <a:xfrm rot="20767669">
            <a:off x="8246942" y="86153"/>
            <a:ext cx="814500" cy="787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5DB88D-C2AA-7161-0D05-5016D4230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0" t="11412" r="56326" b="64420"/>
          <a:stretch/>
        </p:blipFill>
        <p:spPr>
          <a:xfrm rot="281136">
            <a:off x="7940923" y="2832139"/>
            <a:ext cx="1243924" cy="862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8">
                <a:extLst>
                  <a:ext uri="{FF2B5EF4-FFF2-40B4-BE49-F238E27FC236}">
                    <a16:creationId xmlns:a16="http://schemas.microsoft.com/office/drawing/2014/main" id="{9EC4F7B9-8371-54D5-897E-1AB387A926B7}"/>
                  </a:ext>
                </a:extLst>
              </p:cNvPr>
              <p:cNvSpPr/>
              <p:nvPr/>
            </p:nvSpPr>
            <p:spPr>
              <a:xfrm>
                <a:off x="1234666" y="2704922"/>
                <a:ext cx="6452419" cy="1688689"/>
              </a:xfrm>
              <a:prstGeom prst="roundRect">
                <a:avLst/>
              </a:prstGeom>
              <a:solidFill>
                <a:srgbClr val="D7E9ED">
                  <a:lumMod val="40000"/>
                  <a:lumOff val="60000"/>
                </a:srgbClr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/>
                  <a:t>PTHH </a:t>
                </a:r>
                <a:r>
                  <a:rPr lang="fr-FR" sz="2000" dirty="0" err="1"/>
                  <a:t>của</a:t>
                </a:r>
                <a:r>
                  <a:rPr lang="fr-FR" sz="2000" dirty="0"/>
                  <a:t> </a:t>
                </a:r>
                <a:r>
                  <a:rPr lang="fr-FR" sz="2000" dirty="0" err="1"/>
                  <a:t>phản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ứng</a:t>
                </a:r>
                <a:r>
                  <a:rPr lang="fr-FR" sz="2000" dirty="0"/>
                  <a:t>: Cl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 + H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O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⇌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HCl</a:t>
                </a:r>
                <a:r>
                  <a:rPr lang="fr-FR" sz="2000" dirty="0"/>
                  <a:t> + </a:t>
                </a:r>
                <a:r>
                  <a:rPr lang="fr-FR" sz="2000" dirty="0" err="1"/>
                  <a:t>HClO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 err="1"/>
                  <a:t>Phản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ứng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thuận</a:t>
                </a:r>
                <a:r>
                  <a:rPr lang="fr-FR" sz="2000" dirty="0"/>
                  <a:t>: Cl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 + H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O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fr-FR" sz="2000" dirty="0"/>
                  <a:t> </a:t>
                </a:r>
                <a:r>
                  <a:rPr lang="fr-FR" sz="2000" dirty="0" err="1"/>
                  <a:t>HCl</a:t>
                </a:r>
                <a:r>
                  <a:rPr lang="fr-FR" sz="2000" dirty="0"/>
                  <a:t> + </a:t>
                </a:r>
                <a:r>
                  <a:rPr lang="fr-FR" sz="2000" dirty="0" err="1"/>
                  <a:t>HClO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 err="1"/>
                  <a:t>Phản</a:t>
                </a:r>
                <a:r>
                  <a:rPr lang="fr-FR" sz="2000" dirty="0"/>
                  <a:t> </a:t>
                </a:r>
                <a:r>
                  <a:rPr lang="fr-FR" sz="2000" dirty="0" err="1"/>
                  <a:t>ứng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nghịch</a:t>
                </a:r>
                <a:r>
                  <a:rPr lang="fr-FR" sz="2000" dirty="0"/>
                  <a:t>: </a:t>
                </a:r>
                <a:r>
                  <a:rPr lang="fr-FR" sz="2000" dirty="0" err="1"/>
                  <a:t>HCl</a:t>
                </a:r>
                <a:r>
                  <a:rPr lang="fr-FR" sz="2000" dirty="0"/>
                  <a:t> + </a:t>
                </a:r>
                <a:r>
                  <a:rPr lang="fr-FR" sz="2000" dirty="0" err="1"/>
                  <a:t>HClO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fr-FR" sz="2000" dirty="0"/>
                  <a:t> Cl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 + H</a:t>
                </a:r>
                <a:r>
                  <a:rPr lang="fr-FR" sz="2000" baseline="-25000" dirty="0"/>
                  <a:t>2</a:t>
                </a:r>
                <a:r>
                  <a:rPr lang="fr-FR" sz="2000" dirty="0"/>
                  <a:t>O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ounded Rectang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C4F7B9-8371-54D5-897E-1AB387A92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66" y="2704922"/>
                <a:ext cx="6452419" cy="1688689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91" y="4057929"/>
            <a:ext cx="1006867" cy="10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AAD74E-E382-BB28-5719-04E3F51A9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81811"/>
              </p:ext>
            </p:extLst>
          </p:nvPr>
        </p:nvGraphicFramePr>
        <p:xfrm>
          <a:off x="249337" y="1005101"/>
          <a:ext cx="8645321" cy="380895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185071">
                  <a:extLst>
                    <a:ext uri="{9D8B030D-6E8A-4147-A177-3AD203B41FA5}">
                      <a16:colId xmlns:a16="http://schemas.microsoft.com/office/drawing/2014/main" val="2924275294"/>
                    </a:ext>
                  </a:extLst>
                </a:gridCol>
                <a:gridCol w="2056476">
                  <a:extLst>
                    <a:ext uri="{9D8B030D-6E8A-4147-A177-3AD203B41FA5}">
                      <a16:colId xmlns:a16="http://schemas.microsoft.com/office/drawing/2014/main" val="1610448119"/>
                    </a:ext>
                  </a:extLst>
                </a:gridCol>
                <a:gridCol w="4403774">
                  <a:extLst>
                    <a:ext uri="{9D8B030D-6E8A-4147-A177-3AD203B41FA5}">
                      <a16:colId xmlns:a16="http://schemas.microsoft.com/office/drawing/2014/main" val="2527471833"/>
                    </a:ext>
                  </a:extLst>
                </a:gridCol>
              </a:tblGrid>
              <a:tr h="819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</a:rPr>
                        <a:t>Phản ứng một chiều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</a:rPr>
                        <a:t>Phản ứng thuận nghịch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extLst>
                  <a:ext uri="{0D108BD9-81ED-4DB2-BD59-A6C34878D82A}">
                    <a16:rowId xmlns:a16="http://schemas.microsoft.com/office/drawing/2014/main" val="2968341668"/>
                  </a:ext>
                </a:extLst>
              </a:tr>
              <a:tr h="819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 err="1">
                          <a:solidFill>
                            <a:srgbClr val="000000"/>
                          </a:solidFill>
                          <a:effectLst/>
                        </a:rPr>
                        <a:t>Chiều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rgbClr val="000000"/>
                          </a:solidFill>
                          <a:effectLst/>
                        </a:rPr>
                        <a:t>phản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rgbClr val="000000"/>
                          </a:solidFill>
                          <a:effectLst/>
                        </a:rPr>
                        <a:t>ứng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Chỉ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xảy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ra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một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chiều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effectLst/>
                        </a:rPr>
                        <a:t>Xảy ra theo hai chiều trái ngược nhau. 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extLst>
                  <a:ext uri="{0D108BD9-81ED-4DB2-BD59-A6C34878D82A}">
                    <a16:rowId xmlns:a16="http://schemas.microsoft.com/office/drawing/2014/main" val="4196571020"/>
                  </a:ext>
                </a:extLst>
              </a:tr>
              <a:tr h="2169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000000"/>
                          </a:solidFill>
                          <a:effectLst/>
                        </a:rPr>
                        <a:t>Các chất sản phẩm</a:t>
                      </a:r>
                      <a:endParaRPr lang="en-US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Không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phản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ứng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lại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được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với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nhau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tạo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thành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đầu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tc>
                  <a:txBody>
                    <a:bodyPr/>
                    <a:lstStyle/>
                    <a:p>
                      <a:pPr marL="285750" marR="0" indent="-28575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Các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sản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phẩm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phản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ứng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được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với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nhau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để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tạo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thành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đầu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endParaRPr lang="en-US" sz="1800" dirty="0">
                        <a:effectLst/>
                      </a:endParaRPr>
                    </a:p>
                    <a:p>
                      <a:pPr marL="285750" marR="0" indent="-28575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Dù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đầu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là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phản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ứng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của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phản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ứng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thuận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hay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nghịch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thì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cuối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cùng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đều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thu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được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các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chất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giống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</a:rPr>
                        <a:t>nhau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57" marR="33057" marT="0" marB="0" anchor="ctr"/>
                </a:tc>
                <a:extLst>
                  <a:ext uri="{0D108BD9-81ED-4DB2-BD59-A6C34878D82A}">
                    <a16:rowId xmlns:a16="http://schemas.microsoft.com/office/drawing/2014/main" val="26918647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A9F5386-D12F-0545-63DC-9129ED7B7B1A}"/>
              </a:ext>
            </a:extLst>
          </p:cNvPr>
          <p:cNvSpPr txBox="1"/>
          <p:nvPr/>
        </p:nvSpPr>
        <p:spPr>
          <a:xfrm>
            <a:off x="3067663" y="329447"/>
            <a:ext cx="300867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50" b="1" dirty="0">
                <a:solidFill>
                  <a:srgbClr val="002060"/>
                </a:solidFill>
              </a:rPr>
              <a:t>TỔNG KẾT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53265" y="137548"/>
            <a:ext cx="1090735" cy="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7C8657D-8AE9-2C0F-687E-21F709306B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688663"/>
                  </p:ext>
                </p:extLst>
              </p:nvPr>
            </p:nvGraphicFramePr>
            <p:xfrm>
              <a:off x="213851" y="1139804"/>
              <a:ext cx="8716298" cy="3306699"/>
            </p:xfrm>
            <a:graphic>
              <a:graphicData uri="http://schemas.openxmlformats.org/drawingml/2006/table">
                <a:tbl>
                  <a:tblPr firstRow="1" firstCol="1" bandRow="1">
                    <a:tableStyleId>{C4B1156A-380E-4F78-BDF5-A606A8083BF9}</a:tableStyleId>
                  </a:tblPr>
                  <a:tblGrid>
                    <a:gridCol w="1253614">
                      <a:extLst>
                        <a:ext uri="{9D8B030D-6E8A-4147-A177-3AD203B41FA5}">
                          <a16:colId xmlns:a16="http://schemas.microsoft.com/office/drawing/2014/main" val="2818845598"/>
                        </a:ext>
                      </a:extLst>
                    </a:gridCol>
                    <a:gridCol w="2544097">
                      <a:extLst>
                        <a:ext uri="{9D8B030D-6E8A-4147-A177-3AD203B41FA5}">
                          <a16:colId xmlns:a16="http://schemas.microsoft.com/office/drawing/2014/main" val="1785882148"/>
                        </a:ext>
                      </a:extLst>
                    </a:gridCol>
                    <a:gridCol w="4918587">
                      <a:extLst>
                        <a:ext uri="{9D8B030D-6E8A-4147-A177-3AD203B41FA5}">
                          <a16:colId xmlns:a16="http://schemas.microsoft.com/office/drawing/2014/main" val="2269775578"/>
                        </a:ext>
                      </a:extLst>
                    </a:gridCol>
                  </a:tblGrid>
                  <a:tr h="27969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Phản ứng một chiều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Phản ứng thuận nghịch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extLst>
                      <a:ext uri="{0D108BD9-81ED-4DB2-BD59-A6C34878D82A}">
                        <a16:rowId xmlns:a16="http://schemas.microsoft.com/office/drawing/2014/main" val="428933849"/>
                      </a:ext>
                    </a:extLst>
                  </a:tr>
                  <a:tr h="42844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Biểu diễn PTHH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⟶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⇌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extLst>
                      <a:ext uri="{0D108BD9-81ED-4DB2-BD59-A6C34878D82A}">
                        <a16:rowId xmlns:a16="http://schemas.microsoft.com/office/drawing/2014/main" val="2832489187"/>
                      </a:ext>
                    </a:extLst>
                  </a:tr>
                  <a:tr h="42844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Phản ứng xảy ra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Hoàn toàn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Không hoàn toàn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extLst>
                      <a:ext uri="{0D108BD9-81ED-4DB2-BD59-A6C34878D82A}">
                        <a16:rowId xmlns:a16="http://schemas.microsoft.com/office/drawing/2014/main" val="79972946"/>
                      </a:ext>
                    </a:extLst>
                  </a:tr>
                  <a:tr h="66067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Ví dụ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2Mg + O</a:t>
                          </a:r>
                          <a:r>
                            <a:rPr lang="fr-FR" sz="1800" baseline="-2500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groupChr>
                                    <m:groupChrPr>
                                      <m:chr m:val="→"/>
                                      <m:vertJc m:val="bot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8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fr-FR" sz="180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p>
                                      </m:sSup>
                                    </m:e>
                                  </m:groupChr>
                                </m:e>
                              </m:box>
                            </m:oMath>
                          </a14:m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 2MgO</a:t>
                          </a:r>
                          <a:endParaRPr lang="en-US" sz="18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Na</a:t>
                          </a:r>
                          <a:r>
                            <a:rPr lang="fr-FR" sz="1800" baseline="-2500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CO</a:t>
                          </a:r>
                          <a:r>
                            <a:rPr lang="fr-FR" sz="1800" baseline="-25000">
                              <a:solidFill>
                                <a:srgbClr val="000000"/>
                              </a:solidFill>
                              <a:effectLst/>
                            </a:rPr>
                            <a:t>3</a:t>
                          </a: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 + 2HCl </a:t>
                          </a:r>
                          <a14:m>
                            <m:oMath xmlns:m="http://schemas.openxmlformats.org/officeDocument/2006/math">
                              <m:r>
                                <a:rPr lang="fr-FR" sz="1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⟶</m:t>
                              </m:r>
                            </m:oMath>
                          </a14:m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 2NaCl + CO</a:t>
                          </a:r>
                          <a:r>
                            <a:rPr lang="fr-FR" sz="1800" baseline="-2500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 + H</a:t>
                          </a:r>
                          <a:r>
                            <a:rPr lang="fr-FR" sz="1800" baseline="-2500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O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2SO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 + O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⇌</m:t>
                              </m:r>
                            </m:oMath>
                          </a14:m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 2SO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3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CH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3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COOH + C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H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5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OH </a:t>
                          </a:r>
                          <a14:m>
                            <m:oMath xmlns:m="http://schemas.openxmlformats.org/officeDocument/2006/math">
                              <m:r>
                                <a:rPr lang="fr-FR" sz="1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⇌</m:t>
                              </m:r>
                            </m:oMath>
                          </a14:m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 CH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3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COOC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H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5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 + H</a:t>
                          </a:r>
                          <a:r>
                            <a:rPr lang="fr-FR" sz="1800" baseline="-25000" dirty="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r>
                            <a:rPr lang="fr-FR" sz="1800" dirty="0">
                              <a:solidFill>
                                <a:srgbClr val="000000"/>
                              </a:solidFill>
                              <a:effectLst/>
                            </a:rPr>
                            <a:t>O </a:t>
                          </a:r>
                          <a:endParaRPr lang="en-US" sz="18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extLst>
                      <a:ext uri="{0D108BD9-81ED-4DB2-BD59-A6C34878D82A}">
                        <a16:rowId xmlns:a16="http://schemas.microsoft.com/office/drawing/2014/main" val="2977247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7C8657D-8AE9-2C0F-687E-21F709306B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688663"/>
                  </p:ext>
                </p:extLst>
              </p:nvPr>
            </p:nvGraphicFramePr>
            <p:xfrm>
              <a:off x="213851" y="1139804"/>
              <a:ext cx="8716298" cy="3298571"/>
            </p:xfrm>
            <a:graphic>
              <a:graphicData uri="http://schemas.openxmlformats.org/drawingml/2006/table">
                <a:tbl>
                  <a:tblPr firstRow="1" firstCol="1" bandRow="1">
                    <a:tableStyleId>{C4B1156A-380E-4F78-BDF5-A606A8083BF9}</a:tableStyleId>
                  </a:tblPr>
                  <a:tblGrid>
                    <a:gridCol w="1253614">
                      <a:extLst>
                        <a:ext uri="{9D8B030D-6E8A-4147-A177-3AD203B41FA5}">
                          <a16:colId xmlns:a16="http://schemas.microsoft.com/office/drawing/2014/main" val="2818845598"/>
                        </a:ext>
                      </a:extLst>
                    </a:gridCol>
                    <a:gridCol w="2544097">
                      <a:extLst>
                        <a:ext uri="{9D8B030D-6E8A-4147-A177-3AD203B41FA5}">
                          <a16:colId xmlns:a16="http://schemas.microsoft.com/office/drawing/2014/main" val="1785882148"/>
                        </a:ext>
                      </a:extLst>
                    </a:gridCol>
                    <a:gridCol w="4918587">
                      <a:extLst>
                        <a:ext uri="{9D8B030D-6E8A-4147-A177-3AD203B41FA5}">
                          <a16:colId xmlns:a16="http://schemas.microsoft.com/office/drawing/2014/main" val="2269775578"/>
                        </a:ext>
                      </a:extLst>
                    </a:gridCol>
                  </a:tblGrid>
                  <a:tr h="3606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Phản ứng một chiều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Phản ứng thuận nghịch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extLst>
                      <a:ext uri="{0D108BD9-81ED-4DB2-BD59-A6C34878D82A}">
                        <a16:rowId xmlns:a16="http://schemas.microsoft.com/office/drawing/2014/main" val="428933849"/>
                      </a:ext>
                    </a:extLst>
                  </a:tr>
                  <a:tr h="772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Biểu diễn PTHH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057" marR="33057" marT="0" marB="0" anchor="ctr">
                        <a:blipFill>
                          <a:blip r:embed="rId3"/>
                          <a:stretch>
                            <a:fillRect l="-49640" t="-47244" r="-194245" b="-29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057" marR="33057" marT="0" marB="0" anchor="ctr">
                        <a:blipFill>
                          <a:blip r:embed="rId3"/>
                          <a:stretch>
                            <a:fillRect l="-77323" t="-47244" r="-372" b="-299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2489187"/>
                      </a:ext>
                    </a:extLst>
                  </a:tr>
                  <a:tr h="7721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Phản ứng xảy ra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Hoàn toàn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</a:rPr>
                            <a:t>Không hoàn toàn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extLst>
                      <a:ext uri="{0D108BD9-81ED-4DB2-BD59-A6C34878D82A}">
                        <a16:rowId xmlns:a16="http://schemas.microsoft.com/office/drawing/2014/main" val="79972946"/>
                      </a:ext>
                    </a:extLst>
                  </a:tr>
                  <a:tr h="13935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800" b="1">
                              <a:solidFill>
                                <a:srgbClr val="000000"/>
                              </a:solidFill>
                              <a:effectLst/>
                            </a:rPr>
                            <a:t>Ví dụ</a:t>
                          </a:r>
                          <a:endParaRPr lang="en-US" sz="18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3057" marR="33057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057" marR="33057" marT="0" marB="0" anchor="ctr">
                        <a:blipFill>
                          <a:blip r:embed="rId3"/>
                          <a:stretch>
                            <a:fillRect l="-49640" t="-137555" r="-194245" b="-100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3057" marR="33057" marT="0" marB="0" anchor="ctr">
                        <a:blipFill>
                          <a:blip r:embed="rId3"/>
                          <a:stretch>
                            <a:fillRect l="-77323" t="-137555" r="-372" b="-100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724738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53265" y="137548"/>
            <a:ext cx="1090735" cy="661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9F5386-D12F-0545-63DC-9129ED7B7B1A}"/>
              </a:ext>
            </a:extLst>
          </p:cNvPr>
          <p:cNvSpPr txBox="1"/>
          <p:nvPr/>
        </p:nvSpPr>
        <p:spPr>
          <a:xfrm>
            <a:off x="3067663" y="329447"/>
            <a:ext cx="300867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50" b="1" dirty="0">
                <a:solidFill>
                  <a:srgbClr val="002060"/>
                </a:solidFill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26358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795" y="3956349"/>
            <a:ext cx="865460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5:</a:t>
            </a:r>
            <a:r>
              <a:rPr lang="pt-BR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Phản ứng hóa học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8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COONa  + H</a:t>
            </a:r>
            <a:r>
              <a:rPr lang="en-US" sz="18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 ⇌    CH</a:t>
            </a:r>
            <a:r>
              <a:rPr lang="en-US" sz="18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COOH  +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NaOH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 loại phản ứng 1 chiều hay thuận nghịch?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1050" y="108155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 DỤNG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013" y="668858"/>
            <a:ext cx="853939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068" y="1279597"/>
            <a:ext cx="867578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pt-BR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897" y="1570135"/>
            <a:ext cx="880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56897" y="2121230"/>
            <a:ext cx="861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045" y="2414148"/>
            <a:ext cx="878983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045" y="3018576"/>
            <a:ext cx="896562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4:</a:t>
            </a:r>
            <a:r>
              <a:rPr lang="pt-BR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Đối với phản ứng thuận nghịch có tổng hệ số tỉ lượng của các chất khí ở 2 vế của phương trình hóa bằng nhau, khi thay đổi Áp suất chung của hệ thì trạng thái cân bằng của hệ có bị chuyển dịch không?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9242" y="4359762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2803442" y="3695813"/>
            <a:ext cx="220445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bị chuyển dịch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698" y="392729"/>
            <a:ext cx="341952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</a:t>
            </a:r>
            <a:r>
              <a:rPr lang="pt-BR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44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470;p47">
            <a:extLst>
              <a:ext uri="{FF2B5EF4-FFF2-40B4-BE49-F238E27FC236}">
                <a16:creationId xmlns:a16="http://schemas.microsoft.com/office/drawing/2014/main" id="{245A7CA7-82B3-A4CF-D37F-8F24C5917319}"/>
              </a:ext>
            </a:extLst>
          </p:cNvPr>
          <p:cNvSpPr/>
          <p:nvPr/>
        </p:nvSpPr>
        <p:spPr>
          <a:xfrm>
            <a:off x="369994" y="1420134"/>
            <a:ext cx="4887300" cy="1267796"/>
          </a:xfrm>
          <a:prstGeom prst="wedgeRoundRectCallout">
            <a:avLst>
              <a:gd name="adj1" fmla="val 66569"/>
              <a:gd name="adj2" fmla="val -656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Phản ứng hóa học là quá trình biến đổi các chất đầu thành sản phẩm. </a:t>
            </a:r>
            <a:endParaRPr kumimoji="0" lang="en-US" sz="2000" b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Google Shape;1470;p47">
            <a:extLst>
              <a:ext uri="{FF2B5EF4-FFF2-40B4-BE49-F238E27FC236}">
                <a16:creationId xmlns:a16="http://schemas.microsoft.com/office/drawing/2014/main" id="{B8CE1860-395E-B54F-E04A-83284E361D47}"/>
              </a:ext>
            </a:extLst>
          </p:cNvPr>
          <p:cNvSpPr/>
          <p:nvPr/>
        </p:nvSpPr>
        <p:spPr>
          <a:xfrm>
            <a:off x="369994" y="3115596"/>
            <a:ext cx="4887300" cy="1294171"/>
          </a:xfrm>
          <a:prstGeom prst="wedgeRoundRectCallout">
            <a:avLst>
              <a:gd name="adj1" fmla="val 66569"/>
              <a:gd name="adj2" fmla="val -656"/>
              <a:gd name="adj3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Tuy nhiên, có nhiều phản ứng, các chất sản phẩm sinh ra lại có thể phản ứng với nhau tạo thành chất đầu. </a:t>
            </a:r>
            <a:endParaRPr kumimoji="0" lang="en-US" sz="2000" b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ED92A-94BA-7829-9891-4981D16A6CD1}"/>
              </a:ext>
            </a:extLst>
          </p:cNvPr>
          <p:cNvSpPr txBox="1"/>
          <p:nvPr/>
        </p:nvSpPr>
        <p:spPr>
          <a:xfrm>
            <a:off x="3370007" y="293239"/>
            <a:ext cx="2595716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KHỞI ĐỘNG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CA6CDA-4A48-DCC0-719C-7D0C157AD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53" y="1168087"/>
            <a:ext cx="3975413" cy="397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171C5115-54B9-9AF0-F04E-6D60D2D8D3E9}"/>
              </a:ext>
            </a:extLst>
          </p:cNvPr>
          <p:cNvSpPr txBox="1"/>
          <p:nvPr/>
        </p:nvSpPr>
        <p:spPr>
          <a:xfrm>
            <a:off x="1397344" y="2010010"/>
            <a:ext cx="6313597" cy="196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1: KHÁI NIỆM VỀ </a:t>
            </a:r>
          </a:p>
          <a:p>
            <a:pPr marL="0" marR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CÂN BẰNG HÓA HỌC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027" y="1016626"/>
            <a:ext cx="7700232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</a:pPr>
            <a:r>
              <a:rPr lang="en-US" sz="36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CHƯƠNG 1. CÂN BẰNG HÓA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/>
          <p:nvPr/>
        </p:nvSpPr>
        <p:spPr>
          <a:xfrm rot="5990292">
            <a:off x="3901904" y="2831781"/>
            <a:ext cx="1931965" cy="881657"/>
          </a:xfrm>
          <a:custGeom>
            <a:avLst/>
            <a:gdLst/>
            <a:ahLst/>
            <a:cxnLst/>
            <a:rect l="l" t="t" r="r" b="b"/>
            <a:pathLst>
              <a:path w="91506" h="41759" extrusionOk="0">
                <a:moveTo>
                  <a:pt x="68494" y="4454"/>
                </a:moveTo>
                <a:cubicBezTo>
                  <a:pt x="72710" y="4454"/>
                  <a:pt x="76855" y="6104"/>
                  <a:pt x="79946" y="9204"/>
                </a:cubicBezTo>
                <a:cubicBezTo>
                  <a:pt x="84553" y="13825"/>
                  <a:pt x="85923" y="20778"/>
                  <a:pt x="83408" y="26812"/>
                </a:cubicBezTo>
                <a:cubicBezTo>
                  <a:pt x="80911" y="32836"/>
                  <a:pt x="75021" y="36747"/>
                  <a:pt x="68506" y="36747"/>
                </a:cubicBezTo>
                <a:cubicBezTo>
                  <a:pt x="68494" y="36747"/>
                  <a:pt x="68482" y="36747"/>
                  <a:pt x="68470" y="36747"/>
                </a:cubicBezTo>
                <a:cubicBezTo>
                  <a:pt x="59553" y="36733"/>
                  <a:pt x="52346" y="29497"/>
                  <a:pt x="52360" y="20580"/>
                </a:cubicBezTo>
                <a:cubicBezTo>
                  <a:pt x="52360" y="14037"/>
                  <a:pt x="56317" y="8158"/>
                  <a:pt x="62351" y="5671"/>
                </a:cubicBezTo>
                <a:cubicBezTo>
                  <a:pt x="64338" y="4852"/>
                  <a:pt x="66425" y="4454"/>
                  <a:pt x="68494" y="4454"/>
                </a:cubicBezTo>
                <a:close/>
                <a:moveTo>
                  <a:pt x="69707" y="1"/>
                </a:moveTo>
                <a:cubicBezTo>
                  <a:pt x="67735" y="1"/>
                  <a:pt x="65749" y="280"/>
                  <a:pt x="63807" y="852"/>
                </a:cubicBezTo>
                <a:cubicBezTo>
                  <a:pt x="52010" y="2757"/>
                  <a:pt x="44539" y="16878"/>
                  <a:pt x="24919" y="16878"/>
                </a:cubicBezTo>
                <a:cubicBezTo>
                  <a:pt x="24889" y="16878"/>
                  <a:pt x="24860" y="16878"/>
                  <a:pt x="24831" y="16878"/>
                </a:cubicBezTo>
                <a:cubicBezTo>
                  <a:pt x="20520" y="16863"/>
                  <a:pt x="10826" y="15987"/>
                  <a:pt x="1682" y="15040"/>
                </a:cubicBezTo>
                <a:lnTo>
                  <a:pt x="1682" y="15040"/>
                </a:lnTo>
                <a:cubicBezTo>
                  <a:pt x="1795" y="16143"/>
                  <a:pt x="1824" y="17245"/>
                  <a:pt x="1781" y="18347"/>
                </a:cubicBezTo>
                <a:cubicBezTo>
                  <a:pt x="1640" y="20919"/>
                  <a:pt x="1046" y="23435"/>
                  <a:pt x="1" y="25767"/>
                </a:cubicBezTo>
                <a:cubicBezTo>
                  <a:pt x="9610" y="24820"/>
                  <a:pt x="20252" y="23873"/>
                  <a:pt x="24816" y="23873"/>
                </a:cubicBezTo>
                <a:cubicBezTo>
                  <a:pt x="40828" y="23915"/>
                  <a:pt x="48742" y="33257"/>
                  <a:pt x="57476" y="37807"/>
                </a:cubicBezTo>
                <a:cubicBezTo>
                  <a:pt x="61097" y="40414"/>
                  <a:pt x="65389" y="41759"/>
                  <a:pt x="69716" y="41759"/>
                </a:cubicBezTo>
                <a:cubicBezTo>
                  <a:pt x="72380" y="41759"/>
                  <a:pt x="75058" y="41249"/>
                  <a:pt x="77600" y="40210"/>
                </a:cubicBezTo>
                <a:cubicBezTo>
                  <a:pt x="84270" y="37482"/>
                  <a:pt x="89061" y="31504"/>
                  <a:pt x="90290" y="24396"/>
                </a:cubicBezTo>
                <a:cubicBezTo>
                  <a:pt x="91506" y="17302"/>
                  <a:pt x="88962" y="10066"/>
                  <a:pt x="83577" y="5275"/>
                </a:cubicBezTo>
                <a:cubicBezTo>
                  <a:pt x="79706" y="1831"/>
                  <a:pt x="74753" y="1"/>
                  <a:pt x="697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4"/>
          <p:cNvSpPr/>
          <p:nvPr/>
        </p:nvSpPr>
        <p:spPr>
          <a:xfrm rot="-1853308">
            <a:off x="2729984" y="1936754"/>
            <a:ext cx="2991614" cy="960775"/>
          </a:xfrm>
          <a:custGeom>
            <a:avLst/>
            <a:gdLst/>
            <a:ahLst/>
            <a:cxnLst/>
            <a:rect l="l" t="t" r="r" b="b"/>
            <a:pathLst>
              <a:path w="89019" h="28589" extrusionOk="0">
                <a:moveTo>
                  <a:pt x="74558" y="1"/>
                </a:moveTo>
                <a:cubicBezTo>
                  <a:pt x="67992" y="1"/>
                  <a:pt x="62168" y="4518"/>
                  <a:pt x="60655" y="11043"/>
                </a:cubicBezTo>
                <a:cubicBezTo>
                  <a:pt x="59369" y="11170"/>
                  <a:pt x="58069" y="11297"/>
                  <a:pt x="56783" y="11424"/>
                </a:cubicBezTo>
                <a:cubicBezTo>
                  <a:pt x="54833" y="11594"/>
                  <a:pt x="52967" y="11764"/>
                  <a:pt x="51258" y="11891"/>
                </a:cubicBezTo>
                <a:cubicBezTo>
                  <a:pt x="48784" y="12089"/>
                  <a:pt x="46665" y="12216"/>
                  <a:pt x="45336" y="12216"/>
                </a:cubicBezTo>
                <a:cubicBezTo>
                  <a:pt x="43315" y="12216"/>
                  <a:pt x="41309" y="11976"/>
                  <a:pt x="39344" y="11509"/>
                </a:cubicBezTo>
                <a:cubicBezTo>
                  <a:pt x="36504" y="10817"/>
                  <a:pt x="34101" y="9672"/>
                  <a:pt x="31939" y="8400"/>
                </a:cubicBezTo>
                <a:cubicBezTo>
                  <a:pt x="29014" y="6676"/>
                  <a:pt x="26526" y="4712"/>
                  <a:pt x="23983" y="3270"/>
                </a:cubicBezTo>
                <a:cubicBezTo>
                  <a:pt x="21387" y="1140"/>
                  <a:pt x="18178" y="26"/>
                  <a:pt x="14925" y="26"/>
                </a:cubicBezTo>
                <a:cubicBezTo>
                  <a:pt x="13238" y="26"/>
                  <a:pt x="11539" y="325"/>
                  <a:pt x="9907" y="939"/>
                </a:cubicBezTo>
                <a:cubicBezTo>
                  <a:pt x="5131" y="2719"/>
                  <a:pt x="1682" y="6916"/>
                  <a:pt x="834" y="11947"/>
                </a:cubicBezTo>
                <a:cubicBezTo>
                  <a:pt x="1" y="16978"/>
                  <a:pt x="1894" y="22080"/>
                  <a:pt x="5823" y="25316"/>
                </a:cubicBezTo>
                <a:cubicBezTo>
                  <a:pt x="8430" y="27465"/>
                  <a:pt x="11655" y="28589"/>
                  <a:pt x="14921" y="28589"/>
                </a:cubicBezTo>
                <a:cubicBezTo>
                  <a:pt x="16595" y="28589"/>
                  <a:pt x="18280" y="28294"/>
                  <a:pt x="19898" y="27690"/>
                </a:cubicBezTo>
                <a:cubicBezTo>
                  <a:pt x="23954" y="26631"/>
                  <a:pt x="27346" y="23550"/>
                  <a:pt x="31656" y="20964"/>
                </a:cubicBezTo>
                <a:cubicBezTo>
                  <a:pt x="33903" y="19607"/>
                  <a:pt x="36391" y="18406"/>
                  <a:pt x="39344" y="17685"/>
                </a:cubicBezTo>
                <a:cubicBezTo>
                  <a:pt x="41254" y="17218"/>
                  <a:pt x="43204" y="16978"/>
                  <a:pt x="45168" y="16978"/>
                </a:cubicBezTo>
                <a:cubicBezTo>
                  <a:pt x="45224" y="16978"/>
                  <a:pt x="45280" y="16978"/>
                  <a:pt x="45336" y="16978"/>
                </a:cubicBezTo>
                <a:cubicBezTo>
                  <a:pt x="46622" y="16978"/>
                  <a:pt x="48643" y="17091"/>
                  <a:pt x="51031" y="17275"/>
                </a:cubicBezTo>
                <a:cubicBezTo>
                  <a:pt x="52826" y="17402"/>
                  <a:pt x="54833" y="17586"/>
                  <a:pt x="56896" y="17784"/>
                </a:cubicBezTo>
                <a:cubicBezTo>
                  <a:pt x="58196" y="17897"/>
                  <a:pt x="59511" y="18038"/>
                  <a:pt x="60825" y="18165"/>
                </a:cubicBezTo>
                <a:cubicBezTo>
                  <a:pt x="62578" y="24391"/>
                  <a:pt x="68250" y="28572"/>
                  <a:pt x="74543" y="28572"/>
                </a:cubicBezTo>
                <a:cubicBezTo>
                  <a:pt x="75249" y="28572"/>
                  <a:pt x="75964" y="28520"/>
                  <a:pt x="76681" y="28411"/>
                </a:cubicBezTo>
                <a:cubicBezTo>
                  <a:pt x="83804" y="27351"/>
                  <a:pt x="89018" y="21147"/>
                  <a:pt x="88849" y="13954"/>
                </a:cubicBezTo>
                <a:cubicBezTo>
                  <a:pt x="88679" y="6761"/>
                  <a:pt x="83196" y="811"/>
                  <a:pt x="76031" y="76"/>
                </a:cubicBezTo>
                <a:cubicBezTo>
                  <a:pt x="75537" y="26"/>
                  <a:pt x="75046" y="1"/>
                  <a:pt x="7455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 rot="-207137">
            <a:off x="4432453" y="3392190"/>
            <a:ext cx="717402" cy="717402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3033071" y="2550277"/>
            <a:ext cx="717300" cy="7173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4"/>
          <p:cNvSpPr/>
          <p:nvPr/>
        </p:nvSpPr>
        <p:spPr>
          <a:xfrm>
            <a:off x="4746596" y="1532102"/>
            <a:ext cx="717300" cy="7173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ctrTitle"/>
          </p:nvPr>
        </p:nvSpPr>
        <p:spPr>
          <a:xfrm flipH="1">
            <a:off x="3012071" y="2709752"/>
            <a:ext cx="7593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+mj-lt"/>
              </a:rPr>
              <a:t>01</a:t>
            </a:r>
            <a:endParaRPr sz="28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ctrTitle"/>
          </p:nvPr>
        </p:nvSpPr>
        <p:spPr>
          <a:xfrm flipH="1">
            <a:off x="4715321" y="1648843"/>
            <a:ext cx="779700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+mj-lt"/>
              </a:rPr>
              <a:t>02</a:t>
            </a:r>
            <a:endParaRPr sz="28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233" name="Google Shape;233;p34"/>
          <p:cNvSpPr txBox="1">
            <a:spLocks noGrp="1"/>
          </p:cNvSpPr>
          <p:nvPr>
            <p:ph type="ctrTitle"/>
          </p:nvPr>
        </p:nvSpPr>
        <p:spPr>
          <a:xfrm flipH="1">
            <a:off x="4457024" y="3504126"/>
            <a:ext cx="668259" cy="4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+mj-lt"/>
              </a:rPr>
              <a:t>03</a:t>
            </a:r>
            <a:endParaRPr sz="2800" b="1">
              <a:solidFill>
                <a:schemeClr val="lt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F8A4F8-71D3-297A-C43B-D27FB4415CF2}"/>
              </a:ext>
            </a:extLst>
          </p:cNvPr>
          <p:cNvSpPr txBox="1"/>
          <p:nvPr/>
        </p:nvSpPr>
        <p:spPr>
          <a:xfrm>
            <a:off x="2470355" y="266819"/>
            <a:ext cx="420329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NỘI DUNG BÀI HỌC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930762-4020-F3E6-7DD8-EE75FD8769EC}"/>
              </a:ext>
            </a:extLst>
          </p:cNvPr>
          <p:cNvSpPr txBox="1"/>
          <p:nvPr/>
        </p:nvSpPr>
        <p:spPr>
          <a:xfrm>
            <a:off x="5610304" y="3201599"/>
            <a:ext cx="3084425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yếu tố ảnh hưởng đến sự chuyển dịch cân bằng hóa học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773CAE-FC24-F8F3-19AC-7869FB6C2D19}"/>
              </a:ext>
            </a:extLst>
          </p:cNvPr>
          <p:cNvSpPr txBox="1"/>
          <p:nvPr/>
        </p:nvSpPr>
        <p:spPr>
          <a:xfrm>
            <a:off x="5633389" y="1532102"/>
            <a:ext cx="2530844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Cân bằng hóa học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34897D-4BEE-64AE-61DB-7239A18085A5}"/>
              </a:ext>
            </a:extLst>
          </p:cNvPr>
          <p:cNvSpPr txBox="1"/>
          <p:nvPr/>
        </p:nvSpPr>
        <p:spPr>
          <a:xfrm>
            <a:off x="434448" y="2044242"/>
            <a:ext cx="245560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2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 ứng một chiều và phản ứng thuận nghịch</a:t>
            </a:r>
            <a:endParaRPr lang="en-US" sz="22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 idx="2"/>
          </p:nvPr>
        </p:nvSpPr>
        <p:spPr>
          <a:xfrm>
            <a:off x="2646692" y="2173943"/>
            <a:ext cx="105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000" b="1" dirty="0">
                <a:latin typeface="+mj-lt"/>
              </a:rPr>
              <a:t>I</a:t>
            </a:r>
            <a:endParaRPr sz="5000" b="1" dirty="0">
              <a:latin typeface="+mj-lt"/>
            </a:endParaRPr>
          </a:p>
        </p:txBody>
      </p:sp>
      <p:sp>
        <p:nvSpPr>
          <p:cNvPr id="166" name="Google Shape;166;p32"/>
          <p:cNvSpPr txBox="1">
            <a:spLocks noGrp="1"/>
          </p:cNvSpPr>
          <p:nvPr>
            <p:ph type="ctrTitle"/>
          </p:nvPr>
        </p:nvSpPr>
        <p:spPr>
          <a:xfrm>
            <a:off x="3892556" y="1956250"/>
            <a:ext cx="5251444" cy="10131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PHẢN ỨNG MỘT CHIỀU VÀ PHẢN ỨNG THUẬN NGHỊCH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 rot="-7658695">
            <a:off x="7163994" y="4574075"/>
            <a:ext cx="7037417" cy="1645888"/>
          </a:xfrm>
          <a:custGeom>
            <a:avLst/>
            <a:gdLst/>
            <a:ahLst/>
            <a:cxnLst/>
            <a:rect l="l" t="t" r="r" b="b"/>
            <a:pathLst>
              <a:path w="83363" h="28487" extrusionOk="0">
                <a:moveTo>
                  <a:pt x="8782" y="9751"/>
                </a:moveTo>
                <a:cubicBezTo>
                  <a:pt x="9904" y="9751"/>
                  <a:pt x="11008" y="10189"/>
                  <a:pt x="11833" y="11014"/>
                </a:cubicBezTo>
                <a:cubicBezTo>
                  <a:pt x="13059" y="12240"/>
                  <a:pt x="13428" y="14096"/>
                  <a:pt x="12762" y="15705"/>
                </a:cubicBezTo>
                <a:cubicBezTo>
                  <a:pt x="12096" y="17313"/>
                  <a:pt x="10530" y="18362"/>
                  <a:pt x="8787" y="18362"/>
                </a:cubicBezTo>
                <a:cubicBezTo>
                  <a:pt x="6406" y="18362"/>
                  <a:pt x="4478" y="16435"/>
                  <a:pt x="4478" y="14054"/>
                </a:cubicBezTo>
                <a:cubicBezTo>
                  <a:pt x="4478" y="12318"/>
                  <a:pt x="5527" y="10745"/>
                  <a:pt x="7136" y="10079"/>
                </a:cubicBezTo>
                <a:cubicBezTo>
                  <a:pt x="7668" y="9858"/>
                  <a:pt x="8227" y="9751"/>
                  <a:pt x="8782" y="9751"/>
                </a:cubicBezTo>
                <a:close/>
                <a:moveTo>
                  <a:pt x="68293" y="3038"/>
                </a:moveTo>
                <a:cubicBezTo>
                  <a:pt x="69712" y="3038"/>
                  <a:pt x="71143" y="3313"/>
                  <a:pt x="72507" y="3879"/>
                </a:cubicBezTo>
                <a:cubicBezTo>
                  <a:pt x="76624" y="5586"/>
                  <a:pt x="79309" y="9604"/>
                  <a:pt x="79309" y="14054"/>
                </a:cubicBezTo>
                <a:cubicBezTo>
                  <a:pt x="79309" y="20140"/>
                  <a:pt x="74378" y="25072"/>
                  <a:pt x="68298" y="25072"/>
                </a:cubicBezTo>
                <a:cubicBezTo>
                  <a:pt x="63842" y="25072"/>
                  <a:pt x="59824" y="22386"/>
                  <a:pt x="58116" y="18270"/>
                </a:cubicBezTo>
                <a:cubicBezTo>
                  <a:pt x="56409" y="14153"/>
                  <a:pt x="57351" y="9420"/>
                  <a:pt x="60504" y="6267"/>
                </a:cubicBezTo>
                <a:cubicBezTo>
                  <a:pt x="62613" y="4158"/>
                  <a:pt x="65428" y="3038"/>
                  <a:pt x="68293" y="3038"/>
                </a:cubicBezTo>
                <a:close/>
                <a:moveTo>
                  <a:pt x="69116" y="1"/>
                </a:moveTo>
                <a:cubicBezTo>
                  <a:pt x="67760" y="1"/>
                  <a:pt x="66394" y="195"/>
                  <a:pt x="65060" y="591"/>
                </a:cubicBezTo>
                <a:cubicBezTo>
                  <a:pt x="64458" y="697"/>
                  <a:pt x="63863" y="839"/>
                  <a:pt x="63275" y="1038"/>
                </a:cubicBezTo>
                <a:cubicBezTo>
                  <a:pt x="60618" y="1895"/>
                  <a:pt x="58201" y="3595"/>
                  <a:pt x="55573" y="5388"/>
                </a:cubicBezTo>
                <a:cubicBezTo>
                  <a:pt x="51215" y="8364"/>
                  <a:pt x="46241" y="11574"/>
                  <a:pt x="38504" y="11574"/>
                </a:cubicBezTo>
                <a:cubicBezTo>
                  <a:pt x="35209" y="11574"/>
                  <a:pt x="27315" y="10837"/>
                  <a:pt x="20492" y="10128"/>
                </a:cubicBezTo>
                <a:cubicBezTo>
                  <a:pt x="19046" y="9980"/>
                  <a:pt x="17644" y="9824"/>
                  <a:pt x="16347" y="9682"/>
                </a:cubicBezTo>
                <a:cubicBezTo>
                  <a:pt x="14753" y="6941"/>
                  <a:pt x="11848" y="5331"/>
                  <a:pt x="8792" y="5331"/>
                </a:cubicBezTo>
                <a:cubicBezTo>
                  <a:pt x="8016" y="5331"/>
                  <a:pt x="7231" y="5435"/>
                  <a:pt x="6455" y="5650"/>
                </a:cubicBezTo>
                <a:cubicBezTo>
                  <a:pt x="2629" y="6713"/>
                  <a:pt x="0" y="10228"/>
                  <a:pt x="64" y="14203"/>
                </a:cubicBezTo>
                <a:cubicBezTo>
                  <a:pt x="128" y="18178"/>
                  <a:pt x="2863" y="21607"/>
                  <a:pt x="6725" y="22542"/>
                </a:cubicBezTo>
                <a:cubicBezTo>
                  <a:pt x="7415" y="22711"/>
                  <a:pt x="8109" y="22792"/>
                  <a:pt x="8796" y="22792"/>
                </a:cubicBezTo>
                <a:cubicBezTo>
                  <a:pt x="11951" y="22792"/>
                  <a:pt x="14933" y="21074"/>
                  <a:pt x="16481" y="18199"/>
                </a:cubicBezTo>
                <a:cubicBezTo>
                  <a:pt x="17629" y="18078"/>
                  <a:pt x="18855" y="17944"/>
                  <a:pt x="20123" y="17816"/>
                </a:cubicBezTo>
                <a:cubicBezTo>
                  <a:pt x="27032" y="17108"/>
                  <a:pt x="35152" y="16342"/>
                  <a:pt x="38504" y="16342"/>
                </a:cubicBezTo>
                <a:cubicBezTo>
                  <a:pt x="49422" y="16342"/>
                  <a:pt x="54829" y="22719"/>
                  <a:pt x="60795" y="25802"/>
                </a:cubicBezTo>
                <a:cubicBezTo>
                  <a:pt x="63258" y="27575"/>
                  <a:pt x="66177" y="28486"/>
                  <a:pt x="69121" y="28486"/>
                </a:cubicBezTo>
                <a:cubicBezTo>
                  <a:pt x="70987" y="28486"/>
                  <a:pt x="72864" y="28120"/>
                  <a:pt x="74640" y="27375"/>
                </a:cubicBezTo>
                <a:cubicBezTo>
                  <a:pt x="79210" y="25455"/>
                  <a:pt x="82455" y="21295"/>
                  <a:pt x="83207" y="16392"/>
                </a:cubicBezTo>
                <a:cubicBezTo>
                  <a:pt x="83313" y="15683"/>
                  <a:pt x="83362" y="14968"/>
                  <a:pt x="83362" y="14252"/>
                </a:cubicBezTo>
                <a:cubicBezTo>
                  <a:pt x="83362" y="9951"/>
                  <a:pt x="81428" y="5891"/>
                  <a:pt x="78091" y="3184"/>
                </a:cubicBezTo>
                <a:cubicBezTo>
                  <a:pt x="75521" y="1099"/>
                  <a:pt x="72345" y="1"/>
                  <a:pt x="691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994AE-97D8-1891-CD5A-E88ED466508E}"/>
              </a:ext>
            </a:extLst>
          </p:cNvPr>
          <p:cNvSpPr txBox="1"/>
          <p:nvPr/>
        </p:nvSpPr>
        <p:spPr>
          <a:xfrm>
            <a:off x="1163782" y="110085"/>
            <a:ext cx="6272330" cy="598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5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l-NL" sz="25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Phản ứng một chiều</a:t>
            </a:r>
            <a:endParaRPr lang="en-US" sz="25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0C6251-FD5B-D2F4-A12C-C90CAF03B9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2" y="1825302"/>
            <a:ext cx="3824587" cy="2150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8D7E8-8DA9-C73A-6EAF-CE80324EB82B}"/>
                  </a:ext>
                </a:extLst>
              </p:cNvPr>
              <p:cNvSpPr txBox="1"/>
              <p:nvPr/>
            </p:nvSpPr>
            <p:spPr>
              <a:xfrm>
                <a:off x="267525" y="3990719"/>
                <a:ext cx="3942748" cy="756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fr-FR" sz="2000" baseline="-25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+ 2O</a:t>
                </a:r>
                <a:r>
                  <a:rPr lang="fr-FR" sz="2000" baseline="-25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fr-FR" sz="20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groupChr>
                      </m:e>
                    </m:box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</a:t>
                </a:r>
                <a:r>
                  <a:rPr lang="fr-FR" sz="2000" baseline="-25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fr-FR" sz="2000" baseline="-25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(1)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C8D7E8-8DA9-C73A-6EAF-CE80324EB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25" y="3990719"/>
                <a:ext cx="3942748" cy="7561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35EBB2E-198B-585F-5AD0-97E4C322C4A0}"/>
              </a:ext>
            </a:extLst>
          </p:cNvPr>
          <p:cNvSpPr txBox="1"/>
          <p:nvPr/>
        </p:nvSpPr>
        <p:spPr>
          <a:xfrm>
            <a:off x="4481316" y="2113507"/>
            <a:ext cx="3725612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Callout 1 (Border and Accent Bar) 3">
            <a:extLst>
              <a:ext uri="{FF2B5EF4-FFF2-40B4-BE49-F238E27FC236}">
                <a16:creationId xmlns:a16="http://schemas.microsoft.com/office/drawing/2014/main" id="{A31C9FD6-72E4-C5DD-5E16-810C6A5D89A9}"/>
              </a:ext>
            </a:extLst>
          </p:cNvPr>
          <p:cNvSpPr/>
          <p:nvPr/>
        </p:nvSpPr>
        <p:spPr>
          <a:xfrm>
            <a:off x="878600" y="832969"/>
            <a:ext cx="7205431" cy="658835"/>
          </a:xfrm>
          <a:prstGeom prst="accentBorderCallout1">
            <a:avLst>
              <a:gd name="adj1" fmla="val 18750"/>
              <a:gd name="adj2" fmla="val -2094"/>
              <a:gd name="adj3" fmla="val 17954"/>
              <a:gd name="adj4" fmla="val -12196"/>
            </a:avLst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Hình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ảnh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phản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ứng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đốt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cháy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khí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methane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hoặc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đốt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cháy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than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76ADE9-89AA-4315-2811-02BEDAC7DF0B}"/>
              </a:ext>
            </a:extLst>
          </p:cNvPr>
          <p:cNvSpPr txBox="1"/>
          <p:nvPr/>
        </p:nvSpPr>
        <p:spPr>
          <a:xfrm>
            <a:off x="4481315" y="1616511"/>
            <a:ext cx="37256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0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fr-FR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(1):</a:t>
            </a:r>
            <a:endParaRPr lang="en-US" sz="20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11865" y="4089325"/>
            <a:ext cx="2664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0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189949" y="3588523"/>
            <a:ext cx="308345" cy="442305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 animBg="1"/>
      <p:bldP spid="20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02146" y="360729"/>
            <a:ext cx="8147656" cy="1945149"/>
            <a:chOff x="441457" y="1229811"/>
            <a:chExt cx="3476675" cy="5965774"/>
          </a:xfrm>
        </p:grpSpPr>
        <p:sp>
          <p:nvSpPr>
            <p:cNvPr id="4" name="Rounded Rectangle 3"/>
            <p:cNvSpPr/>
            <p:nvPr/>
          </p:nvSpPr>
          <p:spPr>
            <a:xfrm>
              <a:off x="441457" y="1229811"/>
              <a:ext cx="3476675" cy="5965774"/>
            </a:xfrm>
            <a:prstGeom prst="roundRect">
              <a:avLst>
                <a:gd name="adj" fmla="val 944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1457" y="1375805"/>
              <a:ext cx="3413138" cy="35581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 i="1" dirty="0" err="1">
                  <a:solidFill>
                    <a:srgbClr val="FF0000"/>
                  </a:solidFill>
                </a:rPr>
                <a:t>Khái</a:t>
              </a:r>
              <a:r>
                <a:rPr lang="en-US" sz="2200" i="1" dirty="0">
                  <a:solidFill>
                    <a:srgbClr val="FF0000"/>
                  </a:solidFill>
                </a:rPr>
                <a:t> </a:t>
              </a:r>
              <a:r>
                <a:rPr lang="en-US" sz="2200" i="1" dirty="0" err="1">
                  <a:solidFill>
                    <a:srgbClr val="FF0000"/>
                  </a:solidFill>
                </a:rPr>
                <a:t>niệm</a:t>
              </a:r>
              <a:r>
                <a:rPr lang="en-US" sz="2200" i="1" dirty="0">
                  <a:solidFill>
                    <a:srgbClr val="FF0000"/>
                  </a:solidFill>
                </a:rPr>
                <a:t>: </a:t>
              </a:r>
              <a:r>
                <a:rPr lang="en-US" sz="2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phản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đầu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phản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kiện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phản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24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đầu</a:t>
              </a:r>
              <a:endParaRPr lang="en-US" sz="2200" dirty="0"/>
            </a:p>
          </p:txBody>
        </p:sp>
      </p:grpSp>
      <p:pic>
        <p:nvPicPr>
          <p:cNvPr id="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70151">
            <a:off x="8286336" y="-261074"/>
            <a:ext cx="1026360" cy="994636"/>
          </a:xfrm>
          <a:prstGeom prst="rect">
            <a:avLst/>
          </a:prstGeom>
        </p:spPr>
      </p:pic>
      <p:pic>
        <p:nvPicPr>
          <p:cNvPr id="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70151">
            <a:off x="-389838" y="-47030"/>
            <a:ext cx="1026360" cy="994636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02146" y="2222429"/>
            <a:ext cx="67758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PTHH của phản ứng một chiều được biểu diễn bằng mũi tên chỉ chiều phản ứng 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3CF3E63-2CA9-9C8C-3C2F-D4CED8881D62}"/>
                  </a:ext>
                </a:extLst>
              </p:cNvPr>
              <p:cNvSpPr/>
              <p:nvPr/>
            </p:nvSpPr>
            <p:spPr>
              <a:xfrm>
                <a:off x="1705787" y="3409201"/>
                <a:ext cx="4768524" cy="5751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NaOH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HCl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fr-FR" sz="2200" baseline="-25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3CF3E63-2CA9-9C8C-3C2F-D4CED8881D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787" y="3409201"/>
                <a:ext cx="4768524" cy="575187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D73CF3-390D-A4A8-5001-FE6A7154A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819"/>
            <a:ext cx="4254837" cy="383868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95955" y="472612"/>
            <a:ext cx="4685016" cy="3020602"/>
            <a:chOff x="3493213" y="472612"/>
            <a:chExt cx="4685016" cy="3020602"/>
          </a:xfrm>
        </p:grpSpPr>
        <p:sp>
          <p:nvSpPr>
            <p:cNvPr id="2" name="Oval Callout 1"/>
            <p:cNvSpPr/>
            <p:nvPr/>
          </p:nvSpPr>
          <p:spPr>
            <a:xfrm>
              <a:off x="3493213" y="472612"/>
              <a:ext cx="4685016" cy="3020602"/>
            </a:xfrm>
            <a:prstGeom prst="wedgeEllipseCallout">
              <a:avLst>
                <a:gd name="adj1" fmla="val -55253"/>
                <a:gd name="adj2" fmla="val 36262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5205" y="982728"/>
              <a:ext cx="4222678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200" dirty="0"/>
                <a:t>Vậy có phản ứng nào mà các chất sản phẩm lại phản ứng được với nhau để tạo thành chất đầu không?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73" y="982728"/>
            <a:ext cx="467473" cy="72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3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8DBB5A71-564D-F01E-BE24-761582B69DD1}"/>
              </a:ext>
            </a:extLst>
          </p:cNvPr>
          <p:cNvSpPr txBox="1"/>
          <p:nvPr/>
        </p:nvSpPr>
        <p:spPr>
          <a:xfrm>
            <a:off x="0" y="180116"/>
            <a:ext cx="9144000" cy="669414"/>
          </a:xfrm>
          <a:prstGeom prst="rect">
            <a:avLst/>
          </a:prstGeom>
          <a:solidFill>
            <a:schemeClr val="bg1"/>
          </a:solidFill>
        </p:spPr>
        <p:txBody>
          <a:bodyPr wrap="square" anchor="t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2500" b="1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fr-FR" sz="2500" b="1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fr-FR" sz="2500" b="1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fr-FR" sz="2500" b="1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fr-FR" sz="2500" b="1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b="1" dirty="0" err="1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endParaRPr lang="en-US" sz="25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BD3AC78-2764-10DC-DB89-A26B70C43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83962"/>
              </p:ext>
            </p:extLst>
          </p:nvPr>
        </p:nvGraphicFramePr>
        <p:xfrm>
          <a:off x="1934301" y="1437602"/>
          <a:ext cx="5501429" cy="1709420"/>
        </p:xfrm>
        <a:graphic>
          <a:graphicData uri="http://schemas.openxmlformats.org/drawingml/2006/table">
            <a:tbl>
              <a:tblPr firstRow="1" firstCol="1" bandRow="1"/>
              <a:tblGrid>
                <a:gridCol w="1832713">
                  <a:extLst>
                    <a:ext uri="{9D8B030D-6E8A-4147-A177-3AD203B41FA5}">
                      <a16:colId xmlns:a16="http://schemas.microsoft.com/office/drawing/2014/main" val="1121989791"/>
                    </a:ext>
                  </a:extLst>
                </a:gridCol>
                <a:gridCol w="1834358">
                  <a:extLst>
                    <a:ext uri="{9D8B030D-6E8A-4147-A177-3AD203B41FA5}">
                      <a16:colId xmlns:a16="http://schemas.microsoft.com/office/drawing/2014/main" val="748775298"/>
                    </a:ext>
                  </a:extLst>
                </a:gridCol>
                <a:gridCol w="1834358">
                  <a:extLst>
                    <a:ext uri="{9D8B030D-6E8A-4147-A177-3AD203B41FA5}">
                      <a16:colId xmlns:a16="http://schemas.microsoft.com/office/drawing/2014/main" val="2584990431"/>
                    </a:ext>
                  </a:extLst>
                </a:gridCol>
              </a:tblGrid>
              <a:tr h="1341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 </a:t>
                      </a:r>
                      <a:r>
                        <a:rPr lang="fr-FR" sz="18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mol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fr-FR" sz="1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mol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fr-FR" sz="1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fr-FR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fr-FR" sz="18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 mol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fr-FR" sz="1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 mol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fr-FR" sz="1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 mol </a:t>
                      </a:r>
                      <a:r>
                        <a:rPr lang="fr-FR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51748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DB3506AF-6BF0-A4A0-17C5-3B2E21DAB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648122"/>
              </p:ext>
            </p:extLst>
          </p:nvPr>
        </p:nvGraphicFramePr>
        <p:xfrm>
          <a:off x="1769761" y="3294126"/>
          <a:ext cx="5830509" cy="1710627"/>
        </p:xfrm>
        <a:graphic>
          <a:graphicData uri="http://schemas.openxmlformats.org/drawingml/2006/table">
            <a:tbl>
              <a:tblPr firstRow="1" firstCol="1" bandRow="1">
                <a:tableStyleId>{C368ECAB-3F35-413A-8E76-20366647295C}</a:tableStyleId>
              </a:tblPr>
              <a:tblGrid>
                <a:gridCol w="1942923">
                  <a:extLst>
                    <a:ext uri="{9D8B030D-6E8A-4147-A177-3AD203B41FA5}">
                      <a16:colId xmlns:a16="http://schemas.microsoft.com/office/drawing/2014/main" val="4178726895"/>
                    </a:ext>
                  </a:extLst>
                </a:gridCol>
                <a:gridCol w="1943793">
                  <a:extLst>
                    <a:ext uri="{9D8B030D-6E8A-4147-A177-3AD203B41FA5}">
                      <a16:colId xmlns:a16="http://schemas.microsoft.com/office/drawing/2014/main" val="266627691"/>
                    </a:ext>
                  </a:extLst>
                </a:gridCol>
                <a:gridCol w="1943793">
                  <a:extLst>
                    <a:ext uri="{9D8B030D-6E8A-4147-A177-3AD203B41FA5}">
                      <a16:colId xmlns:a16="http://schemas.microsoft.com/office/drawing/2014/main" val="3839485028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C00000"/>
                          </a:solidFill>
                          <a:effectLst/>
                        </a:rPr>
                        <a:t>Ban </a:t>
                      </a:r>
                      <a:r>
                        <a:rPr lang="fr-FR" sz="1800" dirty="0" err="1">
                          <a:solidFill>
                            <a:srgbClr val="C00000"/>
                          </a:solidFill>
                          <a:effectLst/>
                        </a:rPr>
                        <a:t>đầu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 mol </a:t>
                      </a:r>
                      <a:r>
                        <a:rPr lang="fr-FR" sz="1800" dirty="0" err="1">
                          <a:effectLst/>
                        </a:rPr>
                        <a:t>khí</a:t>
                      </a:r>
                      <a:r>
                        <a:rPr lang="fr-FR" sz="1800" dirty="0">
                          <a:effectLst/>
                        </a:rPr>
                        <a:t> HI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solidFill>
                            <a:srgbClr val="C00000"/>
                          </a:solidFill>
                          <a:effectLst/>
                        </a:rPr>
                        <a:t>Sau</a:t>
                      </a:r>
                      <a:r>
                        <a:rPr lang="fr-FR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C00000"/>
                          </a:solidFill>
                          <a:effectLst/>
                        </a:rPr>
                        <a:t>phản</a:t>
                      </a:r>
                      <a:r>
                        <a:rPr lang="fr-FR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>
                          <a:solidFill>
                            <a:srgbClr val="C00000"/>
                          </a:solidFill>
                          <a:effectLst/>
                        </a:rPr>
                        <a:t>ứng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0,2 mol </a:t>
                      </a:r>
                      <a:r>
                        <a:rPr lang="fr-FR" sz="1800" dirty="0" err="1">
                          <a:effectLst/>
                        </a:rPr>
                        <a:t>khí</a:t>
                      </a:r>
                      <a:r>
                        <a:rPr lang="fr-FR" sz="1800" dirty="0">
                          <a:effectLst/>
                        </a:rPr>
                        <a:t> H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0,2 mol </a:t>
                      </a:r>
                      <a:r>
                        <a:rPr lang="fr-FR" sz="1800" dirty="0" err="1">
                          <a:effectLst/>
                        </a:rPr>
                        <a:t>khí</a:t>
                      </a:r>
                      <a:r>
                        <a:rPr lang="fr-FR" sz="1800" dirty="0">
                          <a:effectLst/>
                        </a:rPr>
                        <a:t> I</a:t>
                      </a:r>
                      <a:r>
                        <a:rPr lang="fr-FR" sz="1800" baseline="-25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1,6 mol </a:t>
                      </a:r>
                      <a:r>
                        <a:rPr lang="fr-FR" sz="1800" dirty="0" err="1">
                          <a:effectLst/>
                        </a:rPr>
                        <a:t>khí</a:t>
                      </a:r>
                      <a:r>
                        <a:rPr lang="fr-FR" sz="1800" dirty="0">
                          <a:effectLst/>
                        </a:rPr>
                        <a:t> HI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12234"/>
                  </a:ext>
                </a:extLst>
              </a:tr>
            </a:tbl>
          </a:graphicData>
        </a:graphic>
      </p:graphicFrame>
      <p:sp>
        <p:nvSpPr>
          <p:cNvPr id="19" name="Pentagon 18"/>
          <p:cNvSpPr/>
          <p:nvPr/>
        </p:nvSpPr>
        <p:spPr>
          <a:xfrm>
            <a:off x="0" y="1574364"/>
            <a:ext cx="1941816" cy="533742"/>
          </a:xfrm>
          <a:prstGeom prst="homePlat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Thí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nghiệm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1</a:t>
            </a:r>
          </a:p>
        </p:txBody>
      </p:sp>
      <p:sp>
        <p:nvSpPr>
          <p:cNvPr id="25" name="Pentagon 24"/>
          <p:cNvSpPr/>
          <p:nvPr/>
        </p:nvSpPr>
        <p:spPr>
          <a:xfrm>
            <a:off x="0" y="3316572"/>
            <a:ext cx="1941816" cy="533742"/>
          </a:xfrm>
          <a:prstGeom prst="homePlate">
            <a:avLst/>
          </a:pr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Thí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nghiệm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86027" y="1993187"/>
            <a:ext cx="1797978" cy="400692"/>
            <a:chOff x="3786027" y="1993187"/>
            <a:chExt cx="1797978" cy="40069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786027" y="2393879"/>
              <a:ext cx="1797978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86027" y="1993187"/>
              <a:ext cx="1797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445</a:t>
              </a:r>
              <a:r>
                <a:rPr lang="en-US" sz="1800" baseline="30000" dirty="0"/>
                <a:t>o</a:t>
              </a:r>
              <a:r>
                <a:rPr lang="en-US" sz="1800" dirty="0"/>
                <a:t>C, </a:t>
              </a:r>
              <a:r>
                <a:rPr lang="en-US" sz="1800" dirty="0" err="1"/>
                <a:t>bình</a:t>
              </a:r>
              <a:r>
                <a:rPr lang="en-US" sz="1800" dirty="0"/>
                <a:t> </a:t>
              </a:r>
              <a:r>
                <a:rPr lang="en-US" sz="1800" dirty="0" err="1"/>
                <a:t>kín</a:t>
              </a:r>
              <a:endParaRPr lang="en-US" sz="1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86027" y="3665648"/>
            <a:ext cx="1797978" cy="400692"/>
            <a:chOff x="3786027" y="1993187"/>
            <a:chExt cx="1797978" cy="40069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786027" y="2393879"/>
              <a:ext cx="1797978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86027" y="1993187"/>
              <a:ext cx="1797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/>
                <a:t>445</a:t>
              </a:r>
              <a:r>
                <a:rPr lang="en-US" sz="1800" baseline="30000" dirty="0"/>
                <a:t>o</a:t>
              </a:r>
              <a:r>
                <a:rPr lang="en-US" sz="1800" dirty="0"/>
                <a:t>C, </a:t>
              </a:r>
              <a:r>
                <a:rPr lang="en-US" sz="1800" dirty="0" err="1"/>
                <a:t>bình</a:t>
              </a:r>
              <a:r>
                <a:rPr lang="en-US" sz="1800" dirty="0"/>
                <a:t> </a:t>
              </a:r>
              <a:r>
                <a:rPr lang="en-US" sz="1800" dirty="0" err="1"/>
                <a:t>kín</a:t>
              </a:r>
              <a:endParaRPr lang="en-US" sz="18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709707"/>
            <a:ext cx="9020710" cy="708437"/>
            <a:chOff x="0" y="709707"/>
            <a:chExt cx="9020710" cy="708437"/>
          </a:xfrm>
        </p:grpSpPr>
        <p:sp>
          <p:nvSpPr>
            <p:cNvPr id="18" name="Rectangle 17"/>
            <p:cNvSpPr/>
            <p:nvPr/>
          </p:nvSpPr>
          <p:spPr>
            <a:xfrm>
              <a:off x="616450" y="922056"/>
              <a:ext cx="84042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>
                  <a:solidFill>
                    <a:srgbClr val="002060"/>
                  </a:solidFill>
                </a:rPr>
                <a:t>Xét</a:t>
              </a:r>
              <a:r>
                <a:rPr lang="en-US" sz="2000" i="1" dirty="0">
                  <a:solidFill>
                    <a:srgbClr val="002060"/>
                  </a:solidFill>
                </a:rPr>
                <a:t> 2 </a:t>
              </a:r>
              <a:r>
                <a:rPr lang="en-US" sz="2000" i="1" dirty="0" err="1">
                  <a:solidFill>
                    <a:srgbClr val="002060"/>
                  </a:solidFill>
                </a:rPr>
                <a:t>thí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cùng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thực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hiện</a:t>
              </a:r>
              <a:r>
                <a:rPr lang="en-US" sz="2000" i="1" dirty="0">
                  <a:solidFill>
                    <a:srgbClr val="002060"/>
                  </a:solidFill>
                </a:rPr>
                <a:t> ở 445</a:t>
              </a:r>
              <a:r>
                <a:rPr lang="en-US" sz="2000" i="1" baseline="30000" dirty="0">
                  <a:solidFill>
                    <a:srgbClr val="002060"/>
                  </a:solidFill>
                </a:rPr>
                <a:t>o</a:t>
              </a:r>
              <a:r>
                <a:rPr lang="en-US" sz="2000" i="1" dirty="0">
                  <a:solidFill>
                    <a:srgbClr val="002060"/>
                  </a:solidFill>
                </a:rPr>
                <a:t>C, </a:t>
              </a:r>
              <a:r>
                <a:rPr lang="en-US" sz="2000" i="1" dirty="0" err="1">
                  <a:solidFill>
                    <a:srgbClr val="002060"/>
                  </a:solidFill>
                </a:rPr>
                <a:t>trong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bình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kín</a:t>
              </a:r>
              <a:r>
                <a:rPr lang="en-US" sz="2000" i="1" dirty="0">
                  <a:solidFill>
                    <a:srgbClr val="002060"/>
                  </a:solidFill>
                </a:rPr>
                <a:t> dung </a:t>
              </a:r>
              <a:r>
                <a:rPr lang="en-US" sz="2000" i="1" dirty="0" err="1">
                  <a:solidFill>
                    <a:srgbClr val="002060"/>
                  </a:solidFill>
                </a:rPr>
                <a:t>tích</a:t>
              </a:r>
              <a:r>
                <a:rPr lang="en-US" sz="2000" i="1" dirty="0">
                  <a:solidFill>
                    <a:srgbClr val="002060"/>
                  </a:solidFill>
                </a:rPr>
                <a:t> 10 </a:t>
              </a:r>
              <a:r>
                <a:rPr lang="en-US" sz="2000" i="1" dirty="0" err="1">
                  <a:solidFill>
                    <a:srgbClr val="002060"/>
                  </a:solidFill>
                </a:rPr>
                <a:t>lít</a:t>
              </a:r>
              <a:r>
                <a:rPr lang="en-US" sz="2000" i="1" dirty="0">
                  <a:solidFill>
                    <a:srgbClr val="002060"/>
                  </a:solidFill>
                </a:rPr>
                <a:t>.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09707"/>
              <a:ext cx="708437" cy="708437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577" y="2716644"/>
            <a:ext cx="1035665" cy="242685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Science Fair Newsletter by Slidesgo">
  <a:themeElements>
    <a:clrScheme name="Simple Light">
      <a:dk1>
        <a:srgbClr val="383536"/>
      </a:dk1>
      <a:lt1>
        <a:srgbClr val="FFFFFF"/>
      </a:lt1>
      <a:dk2>
        <a:srgbClr val="595959"/>
      </a:dk2>
      <a:lt2>
        <a:srgbClr val="E6F0EF"/>
      </a:lt2>
      <a:accent1>
        <a:srgbClr val="F97F16"/>
      </a:accent1>
      <a:accent2>
        <a:srgbClr val="F8A055"/>
      </a:accent2>
      <a:accent3>
        <a:srgbClr val="00B3F9"/>
      </a:accent3>
      <a:accent4>
        <a:srgbClr val="79D0CD"/>
      </a:accent4>
      <a:accent5>
        <a:srgbClr val="001946"/>
      </a:accent5>
      <a:accent6>
        <a:srgbClr val="F97F16"/>
      </a:accent6>
      <a:hlink>
        <a:srgbClr val="3835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1247</Words>
  <Application>Microsoft Office PowerPoint</Application>
  <PresentationFormat>On-screen Show (16:9)</PresentationFormat>
  <Paragraphs>111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Fira Sans Extra Condensed Medium</vt:lpstr>
      <vt:lpstr>Roboto Condensed Light</vt:lpstr>
      <vt:lpstr>Arial</vt:lpstr>
      <vt:lpstr>Hind Vadodara Light</vt:lpstr>
      <vt:lpstr>Nunito Light</vt:lpstr>
      <vt:lpstr>Wingdings</vt:lpstr>
      <vt:lpstr>Teko Light</vt:lpstr>
      <vt:lpstr>Raleway</vt:lpstr>
      <vt:lpstr>Times New Roman</vt:lpstr>
      <vt:lpstr>Cambria Math</vt:lpstr>
      <vt:lpstr>Science Fair Newsletter by Slidesgo</vt:lpstr>
      <vt:lpstr>PowerPoint Presentation</vt:lpstr>
      <vt:lpstr>PowerPoint Presentation</vt:lpstr>
      <vt:lpstr>PowerPoint Presentation</vt:lpstr>
      <vt:lpstr>01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Chánh Nguyễn</cp:lastModifiedBy>
  <cp:revision>33</cp:revision>
  <dcterms:modified xsi:type="dcterms:W3CDTF">2025-01-24T03:15:20Z</dcterms:modified>
</cp:coreProperties>
</file>